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theme/themeOverride1.xml" ContentType="application/vnd.openxmlformats-officedocument.themeOverrid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26" r:id="rId1"/>
    <p:sldMasterId id="2147484137" r:id="rId2"/>
    <p:sldMasterId id="2147484143" r:id="rId3"/>
    <p:sldMasterId id="2147484149" r:id="rId4"/>
    <p:sldMasterId id="2147484316" r:id="rId5"/>
    <p:sldMasterId id="2147484329" r:id="rId6"/>
    <p:sldMasterId id="2147484340" r:id="rId7"/>
    <p:sldMasterId id="2147484346" r:id="rId8"/>
  </p:sldMasterIdLst>
  <p:notesMasterIdLst>
    <p:notesMasterId r:id="rId66"/>
  </p:notesMasterIdLst>
  <p:handoutMasterIdLst>
    <p:handoutMasterId r:id="rId67"/>
  </p:handoutMasterIdLst>
  <p:sldIdLst>
    <p:sldId id="256" r:id="rId9"/>
    <p:sldId id="257" r:id="rId10"/>
    <p:sldId id="286" r:id="rId11"/>
    <p:sldId id="296" r:id="rId12"/>
    <p:sldId id="300" r:id="rId13"/>
    <p:sldId id="287" r:id="rId14"/>
    <p:sldId id="288" r:id="rId15"/>
    <p:sldId id="269" r:id="rId16"/>
    <p:sldId id="338" r:id="rId17"/>
    <p:sldId id="270" r:id="rId18"/>
    <p:sldId id="289" r:id="rId19"/>
    <p:sldId id="290" r:id="rId20"/>
    <p:sldId id="297" r:id="rId21"/>
    <p:sldId id="271" r:id="rId22"/>
    <p:sldId id="295" r:id="rId23"/>
    <p:sldId id="298" r:id="rId24"/>
    <p:sldId id="291" r:id="rId25"/>
    <p:sldId id="292" r:id="rId26"/>
    <p:sldId id="302" r:id="rId27"/>
    <p:sldId id="293" r:id="rId28"/>
    <p:sldId id="303" r:id="rId29"/>
    <p:sldId id="304" r:id="rId30"/>
    <p:sldId id="307" r:id="rId31"/>
    <p:sldId id="308" r:id="rId32"/>
    <p:sldId id="310" r:id="rId33"/>
    <p:sldId id="341" r:id="rId34"/>
    <p:sldId id="342" r:id="rId35"/>
    <p:sldId id="312" r:id="rId36"/>
    <p:sldId id="313" r:id="rId37"/>
    <p:sldId id="335" r:id="rId38"/>
    <p:sldId id="336" r:id="rId39"/>
    <p:sldId id="337" r:id="rId40"/>
    <p:sldId id="314" r:id="rId41"/>
    <p:sldId id="315" r:id="rId42"/>
    <p:sldId id="317" r:id="rId43"/>
    <p:sldId id="319" r:id="rId44"/>
    <p:sldId id="320" r:id="rId45"/>
    <p:sldId id="321" r:id="rId46"/>
    <p:sldId id="322" r:id="rId47"/>
    <p:sldId id="323" r:id="rId48"/>
    <p:sldId id="324" r:id="rId49"/>
    <p:sldId id="325" r:id="rId50"/>
    <p:sldId id="326" r:id="rId51"/>
    <p:sldId id="328" r:id="rId52"/>
    <p:sldId id="329" r:id="rId53"/>
    <p:sldId id="330" r:id="rId54"/>
    <p:sldId id="331" r:id="rId55"/>
    <p:sldId id="332" r:id="rId56"/>
    <p:sldId id="333" r:id="rId57"/>
    <p:sldId id="299" r:id="rId58"/>
    <p:sldId id="340" r:id="rId59"/>
    <p:sldId id="343" r:id="rId60"/>
    <p:sldId id="344" r:id="rId61"/>
    <p:sldId id="345" r:id="rId62"/>
    <p:sldId id="346" r:id="rId63"/>
    <p:sldId id="347" r:id="rId64"/>
    <p:sldId id="348" r:id="rId6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8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56" autoAdjust="0"/>
    <p:restoredTop sz="98446" autoAdjust="0"/>
  </p:normalViewPr>
  <p:slideViewPr>
    <p:cSldViewPr snapToObjects="1">
      <p:cViewPr>
        <p:scale>
          <a:sx n="94" d="100"/>
          <a:sy n="94" d="100"/>
        </p:scale>
        <p:origin x="-328" y="-3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interSettings" Target="printerSettings/printerSettings1.bin"/><Relationship Id="rId69" Type="http://schemas.openxmlformats.org/officeDocument/2006/relationships/presProps" Target="presProps.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 Target="slides/slide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74" Type="http://schemas.microsoft.com/office/2015/10/relationships/revisionInfo" Target="revisionInfo.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F9D45E-7A49-4321-99AE-8875669A1D3D}" type="doc">
      <dgm:prSet loTypeId="urn:microsoft.com/office/officeart/2005/8/layout/matrix3" loCatId="matrix" qsTypeId="urn:microsoft.com/office/officeart/2005/8/quickstyle/simple3" qsCatId="simple" csTypeId="urn:microsoft.com/office/officeart/2005/8/colors/colorful5" csCatId="colorful" phldr="1"/>
      <dgm:spPr/>
      <dgm:t>
        <a:bodyPr/>
        <a:lstStyle/>
        <a:p>
          <a:endParaRPr lang="en-US"/>
        </a:p>
      </dgm:t>
    </dgm:pt>
    <dgm:pt modelId="{6703D2EA-1D81-4CE1-95FD-F8524AAFA4A3}">
      <dgm:prSet/>
      <dgm:spPr>
        <a:solidFill>
          <a:schemeClr val="tx2"/>
        </a:solidFill>
      </dgm:spPr>
      <dgm:t>
        <a:bodyPr/>
        <a:lstStyle/>
        <a:p>
          <a:pPr rtl="0"/>
          <a:r>
            <a:rPr lang="en-US" dirty="0">
              <a:solidFill>
                <a:schemeClr val="bg1">
                  <a:lumMod val="85000"/>
                </a:schemeClr>
              </a:solidFill>
            </a:rPr>
            <a:t>Trade Servicer</a:t>
          </a:r>
        </a:p>
      </dgm:t>
    </dgm:pt>
    <dgm:pt modelId="{F1E283E9-1DE3-4E50-A1B8-0D93804F1F14}" type="parTrans" cxnId="{203074B3-0A0F-4618-A0F8-8F8A600F1850}">
      <dgm:prSet/>
      <dgm:spPr/>
      <dgm:t>
        <a:bodyPr/>
        <a:lstStyle/>
        <a:p>
          <a:endParaRPr lang="en-US"/>
        </a:p>
      </dgm:t>
    </dgm:pt>
    <dgm:pt modelId="{950986BE-6ECE-4352-8AB5-773AA6AD548F}" type="sibTrans" cxnId="{203074B3-0A0F-4618-A0F8-8F8A600F1850}">
      <dgm:prSet/>
      <dgm:spPr/>
      <dgm:t>
        <a:bodyPr/>
        <a:lstStyle/>
        <a:p>
          <a:endParaRPr lang="en-US"/>
        </a:p>
      </dgm:t>
    </dgm:pt>
    <dgm:pt modelId="{70852306-E90E-495F-A62D-261BCB1A8E5E}">
      <dgm:prSet/>
      <dgm:spPr>
        <a:solidFill>
          <a:schemeClr val="accent1">
            <a:lumMod val="60000"/>
            <a:lumOff val="40000"/>
          </a:schemeClr>
        </a:solidFill>
      </dgm:spPr>
      <dgm:t>
        <a:bodyPr/>
        <a:lstStyle/>
        <a:p>
          <a:pPr rtl="0"/>
          <a:r>
            <a:rPr lang="en-US" dirty="0"/>
            <a:t>Missionary Seller</a:t>
          </a:r>
        </a:p>
      </dgm:t>
    </dgm:pt>
    <dgm:pt modelId="{F98AD04A-81AC-43B8-8372-0D3AE25F7E29}" type="parTrans" cxnId="{76489094-2971-4389-9E0A-519D73E505B0}">
      <dgm:prSet/>
      <dgm:spPr/>
      <dgm:t>
        <a:bodyPr/>
        <a:lstStyle/>
        <a:p>
          <a:endParaRPr lang="en-US"/>
        </a:p>
      </dgm:t>
    </dgm:pt>
    <dgm:pt modelId="{036AB9C6-4BC4-4563-B5DC-CEB259211754}" type="sibTrans" cxnId="{76489094-2971-4389-9E0A-519D73E505B0}">
      <dgm:prSet/>
      <dgm:spPr/>
      <dgm:t>
        <a:bodyPr/>
        <a:lstStyle/>
        <a:p>
          <a:endParaRPr lang="en-US"/>
        </a:p>
      </dgm:t>
    </dgm:pt>
    <dgm:pt modelId="{4D398B93-B369-40FD-86D7-CCDFD335384E}">
      <dgm:prSet/>
      <dgm:spPr>
        <a:solidFill>
          <a:schemeClr val="accent2"/>
        </a:solidFill>
      </dgm:spPr>
      <dgm:t>
        <a:bodyPr/>
        <a:lstStyle/>
        <a:p>
          <a:pPr rtl="0"/>
          <a:r>
            <a:rPr lang="en-US" dirty="0"/>
            <a:t>Technical Seller</a:t>
          </a:r>
        </a:p>
      </dgm:t>
    </dgm:pt>
    <dgm:pt modelId="{010105EA-023E-4113-AE7F-D04909CDBF59}" type="parTrans" cxnId="{5BD38BBD-6953-4A7D-B0A1-F8A75370588C}">
      <dgm:prSet/>
      <dgm:spPr/>
      <dgm:t>
        <a:bodyPr/>
        <a:lstStyle/>
        <a:p>
          <a:endParaRPr lang="en-US"/>
        </a:p>
      </dgm:t>
    </dgm:pt>
    <dgm:pt modelId="{649DAF3C-B91D-44D8-B6E7-9B0C9B61CFA0}" type="sibTrans" cxnId="{5BD38BBD-6953-4A7D-B0A1-F8A75370588C}">
      <dgm:prSet/>
      <dgm:spPr/>
      <dgm:t>
        <a:bodyPr/>
        <a:lstStyle/>
        <a:p>
          <a:endParaRPr lang="en-US"/>
        </a:p>
      </dgm:t>
    </dgm:pt>
    <dgm:pt modelId="{ED960CD1-4281-42B2-9163-4325172B387E}">
      <dgm:prSet/>
      <dgm:spPr>
        <a:solidFill>
          <a:schemeClr val="accent6"/>
        </a:solidFill>
      </dgm:spPr>
      <dgm:t>
        <a:bodyPr/>
        <a:lstStyle/>
        <a:p>
          <a:pPr rtl="0"/>
          <a:r>
            <a:rPr lang="en-US" dirty="0"/>
            <a:t>Solution Seller</a:t>
          </a:r>
        </a:p>
      </dgm:t>
    </dgm:pt>
    <dgm:pt modelId="{59A72A98-4EC2-454C-B336-10E0CF3EE440}" type="parTrans" cxnId="{76C16D49-82AF-4537-BA73-B5FB4C5EAD85}">
      <dgm:prSet/>
      <dgm:spPr/>
      <dgm:t>
        <a:bodyPr/>
        <a:lstStyle/>
        <a:p>
          <a:endParaRPr lang="en-US"/>
        </a:p>
      </dgm:t>
    </dgm:pt>
    <dgm:pt modelId="{4524ECCD-67FB-4EC7-AE5D-2DE8A38E8204}" type="sibTrans" cxnId="{76C16D49-82AF-4537-BA73-B5FB4C5EAD85}">
      <dgm:prSet/>
      <dgm:spPr/>
      <dgm:t>
        <a:bodyPr/>
        <a:lstStyle/>
        <a:p>
          <a:endParaRPr lang="en-US"/>
        </a:p>
      </dgm:t>
    </dgm:pt>
    <dgm:pt modelId="{5E61261B-F627-4113-AEC2-E7D746F0BB54}" type="pres">
      <dgm:prSet presAssocID="{3DF9D45E-7A49-4321-99AE-8875669A1D3D}" presName="matrix" presStyleCnt="0">
        <dgm:presLayoutVars>
          <dgm:chMax val="1"/>
          <dgm:dir/>
          <dgm:resizeHandles val="exact"/>
        </dgm:presLayoutVars>
      </dgm:prSet>
      <dgm:spPr/>
      <dgm:t>
        <a:bodyPr/>
        <a:lstStyle/>
        <a:p>
          <a:endParaRPr lang="en-US"/>
        </a:p>
      </dgm:t>
    </dgm:pt>
    <dgm:pt modelId="{55620443-740E-4E01-8585-DDE09817669B}" type="pres">
      <dgm:prSet presAssocID="{3DF9D45E-7A49-4321-99AE-8875669A1D3D}" presName="diamond" presStyleLbl="bgShp" presStyleIdx="0" presStyleCnt="1"/>
      <dgm:spPr/>
    </dgm:pt>
    <dgm:pt modelId="{3BE88329-9D7F-4760-8A05-D7824BC7A9A3}" type="pres">
      <dgm:prSet presAssocID="{3DF9D45E-7A49-4321-99AE-8875669A1D3D}" presName="quad1" presStyleLbl="node1" presStyleIdx="0" presStyleCnt="4">
        <dgm:presLayoutVars>
          <dgm:chMax val="0"/>
          <dgm:chPref val="0"/>
          <dgm:bulletEnabled val="1"/>
        </dgm:presLayoutVars>
      </dgm:prSet>
      <dgm:spPr/>
      <dgm:t>
        <a:bodyPr/>
        <a:lstStyle/>
        <a:p>
          <a:endParaRPr lang="en-US"/>
        </a:p>
      </dgm:t>
    </dgm:pt>
    <dgm:pt modelId="{93F6400A-3A5D-4849-87C5-A118E3266C81}" type="pres">
      <dgm:prSet presAssocID="{3DF9D45E-7A49-4321-99AE-8875669A1D3D}" presName="quad2" presStyleLbl="node1" presStyleIdx="1" presStyleCnt="4">
        <dgm:presLayoutVars>
          <dgm:chMax val="0"/>
          <dgm:chPref val="0"/>
          <dgm:bulletEnabled val="1"/>
        </dgm:presLayoutVars>
      </dgm:prSet>
      <dgm:spPr/>
      <dgm:t>
        <a:bodyPr/>
        <a:lstStyle/>
        <a:p>
          <a:endParaRPr lang="en-US"/>
        </a:p>
      </dgm:t>
    </dgm:pt>
    <dgm:pt modelId="{D903C329-5167-4071-84B4-8DF8BEF57757}" type="pres">
      <dgm:prSet presAssocID="{3DF9D45E-7A49-4321-99AE-8875669A1D3D}" presName="quad3" presStyleLbl="node1" presStyleIdx="2" presStyleCnt="4">
        <dgm:presLayoutVars>
          <dgm:chMax val="0"/>
          <dgm:chPref val="0"/>
          <dgm:bulletEnabled val="1"/>
        </dgm:presLayoutVars>
      </dgm:prSet>
      <dgm:spPr/>
      <dgm:t>
        <a:bodyPr/>
        <a:lstStyle/>
        <a:p>
          <a:endParaRPr lang="en-US"/>
        </a:p>
      </dgm:t>
    </dgm:pt>
    <dgm:pt modelId="{00F5B4DB-A339-4A27-9562-D23DD54D72A6}" type="pres">
      <dgm:prSet presAssocID="{3DF9D45E-7A49-4321-99AE-8875669A1D3D}" presName="quad4" presStyleLbl="node1" presStyleIdx="3" presStyleCnt="4">
        <dgm:presLayoutVars>
          <dgm:chMax val="0"/>
          <dgm:chPref val="0"/>
          <dgm:bulletEnabled val="1"/>
        </dgm:presLayoutVars>
      </dgm:prSet>
      <dgm:spPr/>
      <dgm:t>
        <a:bodyPr/>
        <a:lstStyle/>
        <a:p>
          <a:endParaRPr lang="en-US"/>
        </a:p>
      </dgm:t>
    </dgm:pt>
  </dgm:ptLst>
  <dgm:cxnLst>
    <dgm:cxn modelId="{175ABB18-1C3F-0644-BE47-1A71E46BEAAA}" type="presOf" srcId="{3DF9D45E-7A49-4321-99AE-8875669A1D3D}" destId="{5E61261B-F627-4113-AEC2-E7D746F0BB54}" srcOrd="0" destOrd="0" presId="urn:microsoft.com/office/officeart/2005/8/layout/matrix3"/>
    <dgm:cxn modelId="{F3A08321-9F48-B74D-91A7-51C95D730EB6}" type="presOf" srcId="{4D398B93-B369-40FD-86D7-CCDFD335384E}" destId="{D903C329-5167-4071-84B4-8DF8BEF57757}" srcOrd="0" destOrd="0" presId="urn:microsoft.com/office/officeart/2005/8/layout/matrix3"/>
    <dgm:cxn modelId="{B31F7AAF-A6AA-0A48-B7FD-0D0290DB74A6}" type="presOf" srcId="{70852306-E90E-495F-A62D-261BCB1A8E5E}" destId="{93F6400A-3A5D-4849-87C5-A118E3266C81}" srcOrd="0" destOrd="0" presId="urn:microsoft.com/office/officeart/2005/8/layout/matrix3"/>
    <dgm:cxn modelId="{5BD38BBD-6953-4A7D-B0A1-F8A75370588C}" srcId="{3DF9D45E-7A49-4321-99AE-8875669A1D3D}" destId="{4D398B93-B369-40FD-86D7-CCDFD335384E}" srcOrd="2" destOrd="0" parTransId="{010105EA-023E-4113-AE7F-D04909CDBF59}" sibTransId="{649DAF3C-B91D-44D8-B6E7-9B0C9B61CFA0}"/>
    <dgm:cxn modelId="{76C16D49-82AF-4537-BA73-B5FB4C5EAD85}" srcId="{3DF9D45E-7A49-4321-99AE-8875669A1D3D}" destId="{ED960CD1-4281-42B2-9163-4325172B387E}" srcOrd="3" destOrd="0" parTransId="{59A72A98-4EC2-454C-B336-10E0CF3EE440}" sibTransId="{4524ECCD-67FB-4EC7-AE5D-2DE8A38E8204}"/>
    <dgm:cxn modelId="{BDE2409E-B9A0-0641-AD9C-2EA230ABF7D8}" type="presOf" srcId="{ED960CD1-4281-42B2-9163-4325172B387E}" destId="{00F5B4DB-A339-4A27-9562-D23DD54D72A6}" srcOrd="0" destOrd="0" presId="urn:microsoft.com/office/officeart/2005/8/layout/matrix3"/>
    <dgm:cxn modelId="{203074B3-0A0F-4618-A0F8-8F8A600F1850}" srcId="{3DF9D45E-7A49-4321-99AE-8875669A1D3D}" destId="{6703D2EA-1D81-4CE1-95FD-F8524AAFA4A3}" srcOrd="0" destOrd="0" parTransId="{F1E283E9-1DE3-4E50-A1B8-0D93804F1F14}" sibTransId="{950986BE-6ECE-4352-8AB5-773AA6AD548F}"/>
    <dgm:cxn modelId="{84DA08B1-FDE3-954C-8A26-5D8ABD0B1065}" type="presOf" srcId="{6703D2EA-1D81-4CE1-95FD-F8524AAFA4A3}" destId="{3BE88329-9D7F-4760-8A05-D7824BC7A9A3}" srcOrd="0" destOrd="0" presId="urn:microsoft.com/office/officeart/2005/8/layout/matrix3"/>
    <dgm:cxn modelId="{76489094-2971-4389-9E0A-519D73E505B0}" srcId="{3DF9D45E-7A49-4321-99AE-8875669A1D3D}" destId="{70852306-E90E-495F-A62D-261BCB1A8E5E}" srcOrd="1" destOrd="0" parTransId="{F98AD04A-81AC-43B8-8372-0D3AE25F7E29}" sibTransId="{036AB9C6-4BC4-4563-B5DC-CEB259211754}"/>
    <dgm:cxn modelId="{CA43AB54-48DC-0940-9335-7FD81001436D}" type="presParOf" srcId="{5E61261B-F627-4113-AEC2-E7D746F0BB54}" destId="{55620443-740E-4E01-8585-DDE09817669B}" srcOrd="0" destOrd="0" presId="urn:microsoft.com/office/officeart/2005/8/layout/matrix3"/>
    <dgm:cxn modelId="{B2C4F3D6-4637-AB49-BE93-BE4ED76C5E64}" type="presParOf" srcId="{5E61261B-F627-4113-AEC2-E7D746F0BB54}" destId="{3BE88329-9D7F-4760-8A05-D7824BC7A9A3}" srcOrd="1" destOrd="0" presId="urn:microsoft.com/office/officeart/2005/8/layout/matrix3"/>
    <dgm:cxn modelId="{70726414-40A3-4C4C-9D9B-7D612F73A652}" type="presParOf" srcId="{5E61261B-F627-4113-AEC2-E7D746F0BB54}" destId="{93F6400A-3A5D-4849-87C5-A118E3266C81}" srcOrd="2" destOrd="0" presId="urn:microsoft.com/office/officeart/2005/8/layout/matrix3"/>
    <dgm:cxn modelId="{538B66C4-0C40-AF49-87E6-89327DAA5CA1}" type="presParOf" srcId="{5E61261B-F627-4113-AEC2-E7D746F0BB54}" destId="{D903C329-5167-4071-84B4-8DF8BEF57757}" srcOrd="3" destOrd="0" presId="urn:microsoft.com/office/officeart/2005/8/layout/matrix3"/>
    <dgm:cxn modelId="{626B4495-888C-3D4B-91AF-B024E1FEAF6E}" type="presParOf" srcId="{5E61261B-F627-4113-AEC2-E7D746F0BB54}" destId="{00F5B4DB-A339-4A27-9562-D23DD54D72A6}"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20443-740E-4E01-8585-DDE09817669B}">
      <dsp:nvSpPr>
        <dsp:cNvPr id="0" name=""/>
        <dsp:cNvSpPr/>
      </dsp:nvSpPr>
      <dsp:spPr>
        <a:xfrm>
          <a:off x="1828799" y="0"/>
          <a:ext cx="4495800" cy="4495800"/>
        </a:xfrm>
        <a:prstGeom prst="diamond">
          <a:avLst/>
        </a:prstGeom>
        <a:solidFill>
          <a:schemeClr val="accent5">
            <a:tint val="4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1">
          <a:scrgbClr r="0" g="0" b="0"/>
        </a:fillRef>
        <a:effectRef idx="1">
          <a:scrgbClr r="0" g="0" b="0"/>
        </a:effectRef>
        <a:fontRef idx="minor"/>
      </dsp:style>
    </dsp:sp>
    <dsp:sp modelId="{3BE88329-9D7F-4760-8A05-D7824BC7A9A3}">
      <dsp:nvSpPr>
        <dsp:cNvPr id="0" name=""/>
        <dsp:cNvSpPr/>
      </dsp:nvSpPr>
      <dsp:spPr>
        <a:xfrm>
          <a:off x="2255900" y="427101"/>
          <a:ext cx="1753362" cy="1753362"/>
        </a:xfrm>
        <a:prstGeom prst="roundRect">
          <a:avLst/>
        </a:prstGeom>
        <a:solidFill>
          <a:schemeClr val="tx2"/>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a:solidFill>
                <a:schemeClr val="bg1">
                  <a:lumMod val="85000"/>
                </a:schemeClr>
              </a:solidFill>
            </a:rPr>
            <a:t>Trade Servicer</a:t>
          </a:r>
        </a:p>
      </dsp:txBody>
      <dsp:txXfrm>
        <a:off x="2341492" y="512693"/>
        <a:ext cx="1582178" cy="1582178"/>
      </dsp:txXfrm>
    </dsp:sp>
    <dsp:sp modelId="{93F6400A-3A5D-4849-87C5-A118E3266C81}">
      <dsp:nvSpPr>
        <dsp:cNvPr id="0" name=""/>
        <dsp:cNvSpPr/>
      </dsp:nvSpPr>
      <dsp:spPr>
        <a:xfrm>
          <a:off x="4144137" y="427101"/>
          <a:ext cx="1753362" cy="1753362"/>
        </a:xfrm>
        <a:prstGeom prst="roundRect">
          <a:avLst/>
        </a:prstGeom>
        <a:solidFill>
          <a:schemeClr val="accent1">
            <a:lumMod val="60000"/>
            <a:lumOff val="4000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a:t>Missionary Seller</a:t>
          </a:r>
        </a:p>
      </dsp:txBody>
      <dsp:txXfrm>
        <a:off x="4229729" y="512693"/>
        <a:ext cx="1582178" cy="1582178"/>
      </dsp:txXfrm>
    </dsp:sp>
    <dsp:sp modelId="{D903C329-5167-4071-84B4-8DF8BEF57757}">
      <dsp:nvSpPr>
        <dsp:cNvPr id="0" name=""/>
        <dsp:cNvSpPr/>
      </dsp:nvSpPr>
      <dsp:spPr>
        <a:xfrm>
          <a:off x="2255900" y="2315337"/>
          <a:ext cx="1753362" cy="1753362"/>
        </a:xfrm>
        <a:prstGeom prst="roundRect">
          <a:avLst/>
        </a:prstGeom>
        <a:solidFill>
          <a:schemeClr val="accent2"/>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a:t>Technical Seller</a:t>
          </a:r>
        </a:p>
      </dsp:txBody>
      <dsp:txXfrm>
        <a:off x="2341492" y="2400929"/>
        <a:ext cx="1582178" cy="1582178"/>
      </dsp:txXfrm>
    </dsp:sp>
    <dsp:sp modelId="{00F5B4DB-A339-4A27-9562-D23DD54D72A6}">
      <dsp:nvSpPr>
        <dsp:cNvPr id="0" name=""/>
        <dsp:cNvSpPr/>
      </dsp:nvSpPr>
      <dsp:spPr>
        <a:xfrm>
          <a:off x="4144137" y="2315337"/>
          <a:ext cx="1753362" cy="1753362"/>
        </a:xfrm>
        <a:prstGeom prst="roundRect">
          <a:avLst/>
        </a:prstGeom>
        <a:solidFill>
          <a:schemeClr val="accent6"/>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a:t>Solution Seller</a:t>
          </a:r>
        </a:p>
      </dsp:txBody>
      <dsp:txXfrm>
        <a:off x="4229729" y="2400929"/>
        <a:ext cx="1582178" cy="158217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13C9BF3-6DCE-7E4C-B381-3A9C364197E2}" type="datetimeFigureOut">
              <a:rPr lang="en-US" smtClean="0"/>
              <a:t>3/7/18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7C6C56-8EE2-E949-BF27-D328691FB87B}" type="slidenum">
              <a:rPr lang="en-US" smtClean="0"/>
              <a:t>‹#›</a:t>
            </a:fld>
            <a:endParaRPr lang="en-US"/>
          </a:p>
        </p:txBody>
      </p:sp>
    </p:spTree>
    <p:extLst>
      <p:ext uri="{BB962C8B-B14F-4D97-AF65-F5344CB8AC3E}">
        <p14:creationId xmlns:p14="http://schemas.microsoft.com/office/powerpoint/2010/main" val="20892961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AE6BEE9-991D-4982-B5EA-F81C2183B099}" type="datetimeFigureOut">
              <a:rPr lang="en-US"/>
              <a:pPr>
                <a:defRPr/>
              </a:pPr>
              <a:t>3/7/18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E160EF8C-6EFA-4085-9C96-61E81E3A28C3}" type="slidenum">
              <a:rPr lang="en-US"/>
              <a:pPr>
                <a:defRPr/>
              </a:pPr>
              <a:t>‹#›</a:t>
            </a:fld>
            <a:endParaRPr lang="en-US" dirty="0"/>
          </a:p>
        </p:txBody>
      </p:sp>
    </p:spTree>
    <p:extLst>
      <p:ext uri="{BB962C8B-B14F-4D97-AF65-F5344CB8AC3E}">
        <p14:creationId xmlns:p14="http://schemas.microsoft.com/office/powerpoint/2010/main" val="31558623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160EF8C-6EFA-4085-9C96-61E81E3A28C3}" type="slidenum">
              <a:rPr lang="en-US" smtClean="0"/>
              <a:pPr>
                <a:defRPr/>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Sometimes money is made available for a channel member in the form of a special payment for selling certain products, making a large order, or other specific performance. This form of channel-focused sales promotion is called an allowance.</a:t>
            </a:r>
          </a:p>
          <a:p>
            <a:endParaRPr lang="en-US" dirty="0"/>
          </a:p>
        </p:txBody>
      </p:sp>
      <p:sp>
        <p:nvSpPr>
          <p:cNvPr id="4" name="Slide Number Placeholder 3"/>
          <p:cNvSpPr>
            <a:spLocks noGrp="1"/>
          </p:cNvSpPr>
          <p:nvPr>
            <p:ph type="sldNum" sz="quarter" idx="10"/>
          </p:nvPr>
        </p:nvSpPr>
        <p:spPr/>
        <p:txBody>
          <a:bodyPr/>
          <a:lstStyle/>
          <a:p>
            <a:pPr>
              <a:defRPr/>
            </a:pPr>
            <a:fld id="{E160EF8C-6EFA-4085-9C96-61E81E3A28C3}" type="slidenum">
              <a:rPr lang="en-US" smtClean="0"/>
              <a:pPr>
                <a:defRPr/>
              </a:pPr>
              <a:t>16</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During the introductory phase of the PLC, communication of information is a central promotional goal. The most credible and trusted information sources for potential customers are those that write or tell about a product for free. Newspaper and magazine articles, web postings and blogs, social marketing websites, news stories on television and radio—all of these forms of communication can be cultivated through an active PR program.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Event sponsorships, having your brand and company associated with events in the sports, music, arts, and other entertainment communities, can add tremendous brand equity and also provide substantial exposure with the right target customers. Event sponsorships have become a mainstay of promotional strategy. A huge success story for marketers in event sponsorship is NASCAR, which appeals to millions of loyal and passionate racing fans. Consumers transfer the loyalty and passion about NASCAR directly to the brands represented by the sponsorships.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Crisis management is a planned, coordinated approach for disseminating information during times of emergency and for handling the effects of unfavorable publicity.</a:t>
            </a:r>
            <a:endParaRPr lang="en-US" dirty="0"/>
          </a:p>
        </p:txBody>
      </p:sp>
      <p:sp>
        <p:nvSpPr>
          <p:cNvPr id="4" name="Slide Number Placeholder 3"/>
          <p:cNvSpPr>
            <a:spLocks noGrp="1"/>
          </p:cNvSpPr>
          <p:nvPr>
            <p:ph type="sldNum" sz="quarter" idx="10"/>
          </p:nvPr>
        </p:nvSpPr>
        <p:spPr/>
        <p:txBody>
          <a:bodyPr/>
          <a:lstStyle/>
          <a:p>
            <a:pPr>
              <a:defRPr/>
            </a:pPr>
            <a:fld id="{E160EF8C-6EFA-4085-9C96-61E81E3A28C3}" type="slidenum">
              <a:rPr lang="en-US" smtClean="0"/>
              <a:pPr>
                <a:defRPr/>
              </a:pPr>
              <a:t>18</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160EF8C-6EFA-4085-9C96-61E81E3A28C3}" type="slidenum">
              <a:rPr lang="en-US" smtClean="0"/>
              <a:pPr>
                <a:defRPr/>
              </a:pPr>
              <a:t>20</a:t>
            </a:fld>
            <a:endParaRPr lang="en-US" dirty="0"/>
          </a:p>
        </p:txBody>
      </p:sp>
    </p:spTree>
    <p:extLst>
      <p:ext uri="{BB962C8B-B14F-4D97-AF65-F5344CB8AC3E}">
        <p14:creationId xmlns:p14="http://schemas.microsoft.com/office/powerpoint/2010/main" val="1555867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0" i="1" kern="1200" dirty="0">
                <a:solidFill>
                  <a:schemeClr val="tx1"/>
                </a:solidFill>
                <a:latin typeface="+mn-lt"/>
                <a:ea typeface="+mn-ea"/>
                <a:cs typeface="+mn-cs"/>
              </a:rPr>
              <a:t>Immediate feedback to the customer. </a:t>
            </a:r>
            <a:r>
              <a:rPr lang="en-US" sz="1200" b="0" kern="1200" dirty="0">
                <a:solidFill>
                  <a:schemeClr val="tx1"/>
                </a:solidFill>
                <a:latin typeface="+mn-lt"/>
                <a:ea typeface="+mn-ea"/>
                <a:cs typeface="+mn-cs"/>
              </a:rPr>
              <a:t>Customers don't want to wait for information. They demand accurate information quickly, putting pressure on companies for immediate, personal communication with a salesperson or customer service representative</a:t>
            </a:r>
            <a:r>
              <a:rPr lang="en-US" sz="1200" b="0" kern="1200" dirty="0" smtClean="0">
                <a:solidFill>
                  <a:schemeClr val="tx1"/>
                </a:solidFill>
                <a:latin typeface="+mn-lt"/>
                <a:ea typeface="+mn-ea"/>
                <a:cs typeface="+mn-cs"/>
              </a:rPr>
              <a:t>.</a:t>
            </a:r>
          </a:p>
          <a:p>
            <a:pPr lvl="0"/>
            <a:endParaRPr lang="en-US" sz="1200" b="0" kern="1200" dirty="0">
              <a:solidFill>
                <a:schemeClr val="tx1"/>
              </a:solidFill>
              <a:latin typeface="+mn-lt"/>
              <a:ea typeface="+mn-ea"/>
              <a:cs typeface="+mn-cs"/>
            </a:endParaRPr>
          </a:p>
          <a:p>
            <a:pPr lvl="0"/>
            <a:r>
              <a:rPr lang="en-US" sz="1200" i="1" kern="1200" dirty="0">
                <a:solidFill>
                  <a:schemeClr val="tx1"/>
                </a:solidFill>
                <a:latin typeface="+mn-lt"/>
                <a:ea typeface="+mn-ea"/>
                <a:cs typeface="+mn-cs"/>
              </a:rPr>
              <a:t>Ability to tailor the message to the customer. </a:t>
            </a:r>
            <a:r>
              <a:rPr lang="en-US" sz="1200" kern="1200" dirty="0">
                <a:solidFill>
                  <a:schemeClr val="tx1"/>
                </a:solidFill>
                <a:latin typeface="+mn-lt"/>
                <a:ea typeface="+mn-ea"/>
                <a:cs typeface="+mn-cs"/>
              </a:rPr>
              <a:t>No other marketing communication method does a better job of creating personal, unique customer messages in real time. Salespeople generate distinctive sales messages that directly address customer problems and concerns</a:t>
            </a:r>
            <a:r>
              <a:rPr lang="en-US" sz="1200" kern="1200" dirty="0" smtClean="0">
                <a:solidFill>
                  <a:schemeClr val="tx1"/>
                </a:solidFill>
                <a:latin typeface="+mn-lt"/>
                <a:ea typeface="+mn-ea"/>
                <a:cs typeface="+mn-cs"/>
              </a:rPr>
              <a:t>.</a:t>
            </a:r>
          </a:p>
          <a:p>
            <a:pPr lvl="0"/>
            <a:endParaRPr lang="en-US" sz="1200" kern="1200" dirty="0">
              <a:solidFill>
                <a:schemeClr val="tx1"/>
              </a:solidFill>
              <a:latin typeface="+mn-lt"/>
              <a:ea typeface="+mn-ea"/>
              <a:cs typeface="+mn-cs"/>
            </a:endParaRPr>
          </a:p>
          <a:p>
            <a:pPr lvl="0"/>
            <a:r>
              <a:rPr lang="en-US" sz="1200" i="1" kern="1200" dirty="0">
                <a:solidFill>
                  <a:schemeClr val="tx1"/>
                </a:solidFill>
                <a:latin typeface="+mn-lt"/>
                <a:ea typeface="+mn-ea"/>
                <a:cs typeface="+mn-cs"/>
              </a:rPr>
              <a:t>Enhance the personal relationship between company and customer. </a:t>
            </a:r>
            <a:r>
              <a:rPr lang="en-US" sz="1200" kern="1200" dirty="0">
                <a:solidFill>
                  <a:schemeClr val="tx1"/>
                </a:solidFill>
                <a:latin typeface="+mn-lt"/>
                <a:ea typeface="+mn-ea"/>
                <a:cs typeface="+mn-cs"/>
              </a:rPr>
              <a:t>Salespeople and the personal selling function are the single most effective approach for establishing and enhancing the personal relationship between company and customer. In particular, business-to-business (B2B) customers' appreciate the efficiency of the Internet and other communication tools but expect a personal relationship with their suppliers. </a:t>
            </a:r>
          </a:p>
          <a:p>
            <a:endParaRPr lang="en-US" dirty="0"/>
          </a:p>
        </p:txBody>
      </p:sp>
      <p:sp>
        <p:nvSpPr>
          <p:cNvPr id="4" name="Slide Number Placeholder 3"/>
          <p:cNvSpPr>
            <a:spLocks noGrp="1"/>
          </p:cNvSpPr>
          <p:nvPr>
            <p:ph type="sldNum" sz="quarter" idx="10"/>
          </p:nvPr>
        </p:nvSpPr>
        <p:spPr/>
        <p:txBody>
          <a:bodyPr/>
          <a:lstStyle/>
          <a:p>
            <a:pPr>
              <a:defRPr/>
            </a:pPr>
            <a:fld id="{317FAA74-E5BC-4BE9-A526-2F1A3BF38D60}" type="slidenum">
              <a:rPr lang="en-US" smtClean="0"/>
              <a:pPr>
                <a:defRPr/>
              </a:pPr>
              <a:t>22</a:t>
            </a:fld>
            <a:endParaRPr lang="en-US" dirty="0"/>
          </a:p>
        </p:txBody>
      </p:sp>
    </p:spTree>
    <p:extLst>
      <p:ext uri="{BB962C8B-B14F-4D97-AF65-F5344CB8AC3E}">
        <p14:creationId xmlns:p14="http://schemas.microsoft.com/office/powerpoint/2010/main" val="529922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effectLst/>
                <a:latin typeface="+mn-lt"/>
                <a:ea typeface="+mn-ea"/>
                <a:cs typeface="+mn-cs"/>
              </a:rPr>
              <a:t>Communicate: </a:t>
            </a:r>
            <a:r>
              <a:rPr lang="en-US" sz="1200" kern="1200" dirty="0">
                <a:solidFill>
                  <a:schemeClr val="tx1"/>
                </a:solidFill>
                <a:effectLst/>
                <a:latin typeface="+mn-lt"/>
                <a:ea typeface="+mn-ea"/>
                <a:cs typeface="+mn-cs"/>
              </a:rPr>
              <a:t>Effective communication is an essential selling activity. As the point of contact between customer and company, a salesperson must communicate effectively with both. </a:t>
            </a:r>
            <a:r>
              <a:rPr lang="en-US" sz="1200" kern="1200" dirty="0" smtClean="0">
                <a:solidFill>
                  <a:schemeClr val="tx1"/>
                </a:solidFill>
                <a:effectLst/>
                <a:latin typeface="+mn-lt"/>
                <a:ea typeface="+mn-ea"/>
                <a:cs typeface="+mn-cs"/>
              </a:rPr>
              <a:t>A sales force </a:t>
            </a:r>
            <a:r>
              <a:rPr lang="en-US" sz="1200" kern="1200" dirty="0">
                <a:solidFill>
                  <a:schemeClr val="tx1"/>
                </a:solidFill>
                <a:effectLst/>
                <a:latin typeface="+mn-lt"/>
                <a:ea typeface="+mn-ea"/>
                <a:cs typeface="+mn-cs"/>
              </a:rPr>
              <a:t>needs good presentation skills and should be able to use technology. </a:t>
            </a:r>
            <a:r>
              <a:rPr lang="en-US" sz="1200" kern="1200" dirty="0" smtClean="0">
                <a:solidFill>
                  <a:schemeClr val="tx1"/>
                </a:solidFill>
                <a:effectLst/>
                <a:latin typeface="+mn-lt"/>
                <a:ea typeface="+mn-ea"/>
                <a:cs typeface="+mn-cs"/>
              </a:rPr>
              <a:t>Useful </a:t>
            </a:r>
            <a:r>
              <a:rPr lang="en-US" sz="1200" kern="1200" dirty="0">
                <a:solidFill>
                  <a:schemeClr val="tx1"/>
                </a:solidFill>
                <a:effectLst/>
                <a:latin typeface="+mn-lt"/>
                <a:ea typeface="+mn-ea"/>
                <a:cs typeface="+mn-cs"/>
              </a:rPr>
              <a:t>listening post for the firm. </a:t>
            </a:r>
            <a:r>
              <a:rPr lang="en-US" sz="1200" kern="1200" dirty="0" smtClean="0">
                <a:solidFill>
                  <a:schemeClr val="tx1"/>
                </a:solidFill>
                <a:effectLst/>
                <a:latin typeface="+mn-lt"/>
                <a:ea typeface="+mn-ea"/>
                <a:cs typeface="+mn-cs"/>
              </a:rPr>
              <a:t>They </a:t>
            </a:r>
            <a:r>
              <a:rPr lang="en-US" sz="1200" kern="1200" dirty="0">
                <a:solidFill>
                  <a:schemeClr val="tx1"/>
                </a:solidFill>
                <a:effectLst/>
                <a:latin typeface="+mn-lt"/>
                <a:ea typeface="+mn-ea"/>
                <a:cs typeface="+mn-cs"/>
              </a:rPr>
              <a:t>hear what customers say about their needs, new product ideas, and competitors</a:t>
            </a:r>
            <a:r>
              <a:rPr lang="en-US" sz="1200" kern="1200" dirty="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Sell: </a:t>
            </a:r>
            <a:r>
              <a:rPr lang="en-US" sz="1200" kern="1200" dirty="0">
                <a:solidFill>
                  <a:schemeClr val="tx1"/>
                </a:solidFill>
                <a:effectLst/>
                <a:latin typeface="+mn-lt"/>
                <a:ea typeface="+mn-ea"/>
                <a:cs typeface="+mn-cs"/>
              </a:rPr>
              <a:t>Selling requires a specific, complex set of tasks to reach the point where the customer agrees to purchase the product. From customer research early in the process through the sales presentation and customer support after purchase, the sales process is difficult</a:t>
            </a:r>
            <a:r>
              <a:rPr lang="en-US" sz="1200" kern="1200" dirty="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Build Customer </a:t>
            </a:r>
            <a:r>
              <a:rPr lang="en-US" sz="1200" b="1" kern="1200" dirty="0" smtClean="0">
                <a:solidFill>
                  <a:schemeClr val="tx1"/>
                </a:solidFill>
                <a:effectLst/>
                <a:latin typeface="+mn-lt"/>
                <a:ea typeface="+mn-ea"/>
                <a:cs typeface="+mn-cs"/>
              </a:rPr>
              <a:t>Relationships: </a:t>
            </a:r>
            <a:r>
              <a:rPr lang="en-US" sz="1200" kern="1200" dirty="0">
                <a:solidFill>
                  <a:schemeClr val="tx1"/>
                </a:solidFill>
                <a:effectLst/>
                <a:latin typeface="+mn-lt"/>
                <a:ea typeface="+mn-ea"/>
                <a:cs typeface="+mn-cs"/>
              </a:rPr>
              <a:t>Customers demand a close, strategic relationship with suppliers, and, as the primary point of contact with the company, salespeople are expected to build and support the customer relationship. This means spending time with the customer, developing excellent customer relationship management skills, and ultimately building trust with a customer.</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Manage Information: </a:t>
            </a:r>
            <a:r>
              <a:rPr lang="en-US" sz="1200" kern="1200" dirty="0">
                <a:solidFill>
                  <a:schemeClr val="tx1"/>
                </a:solidFill>
                <a:effectLst/>
                <a:latin typeface="+mn-lt"/>
                <a:ea typeface="+mn-ea"/>
                <a:cs typeface="+mn-cs"/>
              </a:rPr>
              <a:t>Salespeople today must be excellent information </a:t>
            </a:r>
            <a:r>
              <a:rPr lang="en-US" sz="1200" kern="1200" dirty="0" smtClean="0">
                <a:solidFill>
                  <a:schemeClr val="tx1"/>
                </a:solidFill>
                <a:effectLst/>
                <a:latin typeface="+mn-lt"/>
                <a:ea typeface="+mn-ea"/>
                <a:cs typeface="+mn-cs"/>
              </a:rPr>
              <a:t>managers</a:t>
            </a:r>
            <a:r>
              <a:rPr lang="en-US" sz="1200" kern="1200" dirty="0">
                <a:solidFill>
                  <a:schemeClr val="tx1"/>
                </a:solidFill>
                <a:effectLst/>
                <a:latin typeface="+mn-lt"/>
                <a:ea typeface="+mn-ea"/>
                <a:cs typeface="+mn-cs"/>
              </a:rPr>
              <a:t>, collecting information from a variety of sources (their own company, customers, competitors, and independent information sources), determining what is relevant, and then presenting it to the customer. For example, managing the flow of customer information inside the company to ensure the right people get the right information at the right time takes time and follow-up.</a:t>
            </a:r>
          </a:p>
          <a:p>
            <a:endParaRPr lang="en-US" dirty="0"/>
          </a:p>
        </p:txBody>
      </p:sp>
      <p:sp>
        <p:nvSpPr>
          <p:cNvPr id="4" name="Slide Number Placeholder 3"/>
          <p:cNvSpPr>
            <a:spLocks noGrp="1"/>
          </p:cNvSpPr>
          <p:nvPr>
            <p:ph type="sldNum" sz="quarter" idx="10"/>
          </p:nvPr>
        </p:nvSpPr>
        <p:spPr/>
        <p:txBody>
          <a:bodyPr/>
          <a:lstStyle/>
          <a:p>
            <a:pPr>
              <a:defRPr/>
            </a:pPr>
            <a:fld id="{317FAA74-E5BC-4BE9-A526-2F1A3BF38D60}" type="slidenum">
              <a:rPr lang="en-US" smtClean="0"/>
              <a:pPr>
                <a:defRPr/>
              </a:pPr>
              <a:t>23</a:t>
            </a:fld>
            <a:endParaRPr lang="en-US" dirty="0"/>
          </a:p>
        </p:txBody>
      </p:sp>
    </p:spTree>
    <p:extLst>
      <p:ext uri="{BB962C8B-B14F-4D97-AF65-F5344CB8AC3E}">
        <p14:creationId xmlns:p14="http://schemas.microsoft.com/office/powerpoint/2010/main" val="808063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17FAA74-E5BC-4BE9-A526-2F1A3BF38D60}" type="slidenum">
              <a:rPr lang="en-US" smtClean="0"/>
              <a:pPr>
                <a:defRPr/>
              </a:pPr>
              <a:t>24</a:t>
            </a:fld>
            <a:endParaRPr lang="en-US" dirty="0"/>
          </a:p>
        </p:txBody>
      </p:sp>
    </p:spTree>
    <p:extLst>
      <p:ext uri="{BB962C8B-B14F-4D97-AF65-F5344CB8AC3E}">
        <p14:creationId xmlns:p14="http://schemas.microsoft.com/office/powerpoint/2010/main" val="1686476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The P&amp;G salesperson selling soap products to individual store managers in a large grocery chain is an example of a </a:t>
            </a:r>
            <a:r>
              <a:rPr lang="en-US" sz="1200" b="1" kern="1200" dirty="0">
                <a:solidFill>
                  <a:schemeClr val="tx1"/>
                </a:solidFill>
                <a:latin typeface="+mn-lt"/>
                <a:ea typeface="+mn-ea"/>
                <a:cs typeface="+mn-cs"/>
              </a:rPr>
              <a:t>trade servicer.</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Seller Missionary:</a:t>
            </a:r>
            <a:r>
              <a:rPr lang="en-US" sz="1200" kern="1200" dirty="0" smtClean="0">
                <a:solidFill>
                  <a:schemeClr val="tx1"/>
                </a:solidFill>
                <a:latin typeface="+mn-lt"/>
                <a:ea typeface="+mn-ea"/>
                <a:cs typeface="+mn-cs"/>
              </a:rPr>
              <a:t> </a:t>
            </a:r>
            <a:r>
              <a:rPr lang="en-US" sz="1200" kern="1200" dirty="0">
                <a:solidFill>
                  <a:schemeClr val="tx1"/>
                </a:solidFill>
                <a:latin typeface="+mn-lt"/>
                <a:ea typeface="+mn-ea"/>
                <a:cs typeface="+mn-cs"/>
              </a:rPr>
              <a:t>salespeople often do not take orders from customers directly but persuade customers to buy their firm's product from distributors or other </a:t>
            </a:r>
            <a:r>
              <a:rPr lang="en-US" sz="1200" kern="1200" dirty="0" smtClean="0">
                <a:solidFill>
                  <a:schemeClr val="tx1"/>
                </a:solidFill>
                <a:latin typeface="+mn-lt"/>
                <a:ea typeface="+mn-ea"/>
                <a:cs typeface="+mn-cs"/>
              </a:rPr>
              <a:t>suppliers; for example, a pharmaceutical </a:t>
            </a:r>
            <a:r>
              <a:rPr lang="en-US" sz="1200" kern="1200" dirty="0">
                <a:solidFill>
                  <a:schemeClr val="tx1"/>
                </a:solidFill>
                <a:latin typeface="+mn-lt"/>
                <a:ea typeface="+mn-ea"/>
                <a:cs typeface="+mn-cs"/>
              </a:rPr>
              <a:t>rep</a:t>
            </a:r>
            <a:r>
              <a:rPr lang="en-US" sz="1200" kern="1200" dirty="0" smtClean="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 example </a:t>
            </a:r>
            <a:r>
              <a:rPr lang="en-US" sz="1200" b="1" kern="1200" dirty="0">
                <a:solidFill>
                  <a:schemeClr val="tx1"/>
                </a:solidFill>
                <a:latin typeface="+mn-lt"/>
                <a:ea typeface="+mn-ea"/>
                <a:cs typeface="+mn-cs"/>
              </a:rPr>
              <a:t>of technical selling </a:t>
            </a:r>
            <a:r>
              <a:rPr lang="en-US" sz="1200" kern="1200" dirty="0">
                <a:solidFill>
                  <a:schemeClr val="tx1"/>
                </a:solidFill>
                <a:latin typeface="+mn-lt"/>
                <a:ea typeface="+mn-ea"/>
                <a:cs typeface="+mn-cs"/>
              </a:rPr>
              <a:t>is the sales engineer from General Electric who calls on Boeing to sell the GE90 jet engine to be used in Boeing aircraft.</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Solution </a:t>
            </a:r>
            <a:r>
              <a:rPr lang="en-US" sz="1200" b="1" kern="1200" dirty="0">
                <a:solidFill>
                  <a:schemeClr val="tx1"/>
                </a:solidFill>
                <a:latin typeface="+mn-lt"/>
                <a:ea typeface="+mn-ea"/>
                <a:cs typeface="+mn-cs"/>
              </a:rPr>
              <a:t>Seller:</a:t>
            </a:r>
            <a:r>
              <a:rPr lang="en-US" sz="1200" kern="1200" dirty="0">
                <a:solidFill>
                  <a:schemeClr val="tx1"/>
                </a:solidFill>
                <a:latin typeface="+mn-lt"/>
                <a:ea typeface="+mn-ea"/>
                <a:cs typeface="+mn-cs"/>
              </a:rPr>
              <a:t> More and more customers look for strategic partners who provide comprehensive solutions to their business problems. </a:t>
            </a:r>
            <a:r>
              <a:rPr lang="en-US" sz="1200" b="1" kern="1200" dirty="0">
                <a:solidFill>
                  <a:schemeClr val="tx1"/>
                </a:solidFill>
                <a:latin typeface="+mn-lt"/>
                <a:ea typeface="+mn-ea"/>
                <a:cs typeface="+mn-cs"/>
              </a:rPr>
              <a:t>Key account salespeople</a:t>
            </a:r>
            <a:r>
              <a:rPr lang="en-US" sz="1200" kern="1200" dirty="0">
                <a:solidFill>
                  <a:schemeClr val="tx1"/>
                </a:solidFill>
                <a:latin typeface="+mn-lt"/>
                <a:ea typeface="+mn-ea"/>
                <a:cs typeface="+mn-cs"/>
              </a:rPr>
              <a:t>, those responsible for managing large accounts, are skilled in developing complex solutions to a particular customer problem.  </a:t>
            </a:r>
          </a:p>
          <a:p>
            <a:endParaRPr lang="en-US" dirty="0"/>
          </a:p>
        </p:txBody>
      </p:sp>
      <p:sp>
        <p:nvSpPr>
          <p:cNvPr id="4" name="Slide Number Placeholder 3"/>
          <p:cNvSpPr>
            <a:spLocks noGrp="1"/>
          </p:cNvSpPr>
          <p:nvPr>
            <p:ph type="sldNum" sz="quarter" idx="10"/>
          </p:nvPr>
        </p:nvSpPr>
        <p:spPr/>
        <p:txBody>
          <a:bodyPr/>
          <a:lstStyle/>
          <a:p>
            <a:pPr>
              <a:defRPr/>
            </a:pPr>
            <a:fld id="{317FAA74-E5BC-4BE9-A526-2F1A3BF38D60}" type="slidenum">
              <a:rPr lang="en-US" smtClean="0"/>
              <a:pPr>
                <a:defRPr/>
              </a:pPr>
              <a:t>26</a:t>
            </a:fld>
            <a:endParaRPr lang="en-US" dirty="0"/>
          </a:p>
        </p:txBody>
      </p:sp>
    </p:spTree>
    <p:extLst>
      <p:ext uri="{BB962C8B-B14F-4D97-AF65-F5344CB8AC3E}">
        <p14:creationId xmlns:p14="http://schemas.microsoft.com/office/powerpoint/2010/main" val="111399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160EF8C-6EFA-4085-9C96-61E81E3A28C3}" type="slidenum">
              <a:rPr lang="en-US" smtClean="0"/>
              <a:pPr>
                <a:defRPr/>
              </a:pPr>
              <a:t>27</a:t>
            </a:fld>
            <a:endParaRPr lang="en-US" dirty="0"/>
          </a:p>
        </p:txBody>
      </p:sp>
    </p:spTree>
    <p:extLst>
      <p:ext uri="{BB962C8B-B14F-4D97-AF65-F5344CB8AC3E}">
        <p14:creationId xmlns:p14="http://schemas.microsoft.com/office/powerpoint/2010/main" val="837096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Telemarketing and other direct marketing </a:t>
            </a:r>
            <a:r>
              <a:rPr lang="en-US" sz="1200" kern="1200" dirty="0" smtClean="0">
                <a:solidFill>
                  <a:schemeClr val="tx1"/>
                </a:solidFill>
                <a:effectLst/>
                <a:latin typeface="+mn-lt"/>
                <a:ea typeface="+mn-ea"/>
                <a:cs typeface="+mn-cs"/>
              </a:rPr>
              <a:t>efforts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are </a:t>
            </a:r>
            <a:r>
              <a:rPr lang="en-US" sz="1200" kern="1200" dirty="0">
                <a:solidFill>
                  <a:schemeClr val="tx1"/>
                </a:solidFill>
                <a:effectLst/>
                <a:latin typeface="+mn-lt"/>
                <a:ea typeface="+mn-ea"/>
                <a:cs typeface="+mn-cs"/>
              </a:rPr>
              <a:t>also used to generate prospective customers. </a:t>
            </a:r>
            <a:r>
              <a:rPr lang="en-US" sz="1200" b="1" kern="1200" dirty="0">
                <a:solidFill>
                  <a:schemeClr val="tx1"/>
                </a:solidFill>
                <a:effectLst/>
                <a:latin typeface="+mn-lt"/>
                <a:ea typeface="+mn-ea"/>
                <a:cs typeface="+mn-cs"/>
              </a:rPr>
              <a:t>Outbound telemarketing </a:t>
            </a:r>
            <a:r>
              <a:rPr lang="en-US" sz="1200" kern="1200" dirty="0">
                <a:solidFill>
                  <a:schemeClr val="tx1"/>
                </a:solidFill>
                <a:effectLst/>
                <a:latin typeface="+mn-lt"/>
                <a:ea typeface="+mn-ea"/>
                <a:cs typeface="+mn-cs"/>
              </a:rPr>
              <a:t>involves calling potential customers at their home or office, either to make a sales call via telephone or to set up an appointment for a field salesperson. </a:t>
            </a:r>
            <a:r>
              <a:rPr lang="en-US" sz="1200" b="1" kern="1200" dirty="0">
                <a:solidFill>
                  <a:schemeClr val="tx1"/>
                </a:solidFill>
                <a:effectLst/>
                <a:latin typeface="+mn-lt"/>
                <a:ea typeface="+mn-ea"/>
                <a:cs typeface="+mn-cs"/>
              </a:rPr>
              <a:t>Inbound telemarketing, </a:t>
            </a:r>
            <a:r>
              <a:rPr lang="en-US" sz="1200" kern="1200" dirty="0">
                <a:solidFill>
                  <a:schemeClr val="tx1"/>
                </a:solidFill>
                <a:effectLst/>
                <a:latin typeface="+mn-lt"/>
                <a:ea typeface="+mn-ea"/>
                <a:cs typeface="+mn-cs"/>
              </a:rPr>
              <a:t>where prospective customers call a toll-free number for more information, is also used to identify and qualify prospects.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a:t>
            </a:r>
            <a:r>
              <a:rPr lang="en-US" sz="1200" kern="1200" dirty="0">
                <a:solidFill>
                  <a:schemeClr val="tx1"/>
                </a:solidFill>
                <a:effectLst/>
                <a:latin typeface="+mn-lt"/>
                <a:ea typeface="+mn-ea"/>
                <a:cs typeface="+mn-cs"/>
              </a:rPr>
              <a:t>prospects call for more information, a telemarketing representative determines the extent of interest and assesses the prospect qualifications, then passes the </a:t>
            </a:r>
            <a:r>
              <a:rPr lang="en-US" sz="1200" kern="1200" dirty="0" smtClean="0">
                <a:solidFill>
                  <a:schemeClr val="tx1"/>
                </a:solidFill>
                <a:effectLst/>
                <a:latin typeface="+mn-lt"/>
                <a:ea typeface="+mn-ea"/>
                <a:cs typeface="+mn-cs"/>
              </a:rPr>
              <a:t>contact </a:t>
            </a:r>
            <a:r>
              <a:rPr lang="en-US" sz="1200" kern="1200" dirty="0">
                <a:solidFill>
                  <a:schemeClr val="tx1"/>
                </a:solidFill>
                <a:effectLst/>
                <a:latin typeface="+mn-lt"/>
                <a:ea typeface="+mn-ea"/>
                <a:cs typeface="+mn-cs"/>
              </a:rPr>
              <a:t>information on to the appropriate salesperson. The Internet has the ability </a:t>
            </a:r>
            <a:r>
              <a:rPr lang="en-US" sz="1200" kern="1200" dirty="0" smtClean="0">
                <a:solidFill>
                  <a:schemeClr val="tx1"/>
                </a:solidFill>
                <a:effectLst/>
                <a:latin typeface="+mn-lt"/>
                <a:ea typeface="+mn-ea"/>
                <a:cs typeface="+mn-cs"/>
              </a:rPr>
              <a:t>to </a:t>
            </a:r>
            <a:r>
              <a:rPr lang="en-US" sz="1200" kern="1200" dirty="0">
                <a:solidFill>
                  <a:schemeClr val="tx1"/>
                </a:solidFill>
                <a:effectLst/>
                <a:latin typeface="+mn-lt"/>
                <a:ea typeface="+mn-ea"/>
                <a:cs typeface="+mn-cs"/>
              </a:rPr>
              <a:t>generate potential new customer leads and a number of companies have dedicated teams to manage their Internet lead generation and customer inquiries. In addition, many companies, particularly those selling complex products, provide technical product information to customers. Salespeople, assigned in some firms specifically for Internet customers, follow up on legitimate inquiries with a traditional sales calls.</a:t>
            </a:r>
            <a:endParaRPr lang="en-US" dirty="0"/>
          </a:p>
        </p:txBody>
      </p:sp>
      <p:sp>
        <p:nvSpPr>
          <p:cNvPr id="4" name="Slide Number Placeholder 3"/>
          <p:cNvSpPr>
            <a:spLocks noGrp="1"/>
          </p:cNvSpPr>
          <p:nvPr>
            <p:ph type="sldNum" sz="quarter" idx="10"/>
          </p:nvPr>
        </p:nvSpPr>
        <p:spPr/>
        <p:txBody>
          <a:bodyPr/>
          <a:lstStyle/>
          <a:p>
            <a:pPr>
              <a:defRPr/>
            </a:pPr>
            <a:fld id="{E160EF8C-6EFA-4085-9C96-61E81E3A28C3}" type="slidenum">
              <a:rPr lang="en-US" smtClean="0"/>
              <a:pPr>
                <a:defRPr/>
              </a:pPr>
              <a:t>30</a:t>
            </a:fld>
            <a:endParaRPr lang="en-US" dirty="0"/>
          </a:p>
        </p:txBody>
      </p:sp>
    </p:spTree>
    <p:extLst>
      <p:ext uri="{BB962C8B-B14F-4D97-AF65-F5344CB8AC3E}">
        <p14:creationId xmlns:p14="http://schemas.microsoft.com/office/powerpoint/2010/main" val="94958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reality, sales presentations are carefully choreographed interactions in which the salesperson tries to discern the customer’s real needs while at the same time providing critical information in a persuasive way so the customer appreciates the benefits and advantages of the product. Remember, the goal is not simply to make the sale but to create a strong value proposition that will lead to a mutually beneficial long-term relationship.</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Setting goals and objectives is the first step in communicating. Ultimately, the goal of the presentation is to secure a purchase commitment from the customer. However, the </a:t>
            </a:r>
            <a:r>
              <a:rPr lang="en-US" sz="1200" kern="1200" dirty="0" smtClean="0">
                <a:solidFill>
                  <a:schemeClr val="tx1"/>
                </a:solidFill>
                <a:effectLst/>
                <a:latin typeface="+mn-lt"/>
                <a:ea typeface="+mn-ea"/>
                <a:cs typeface="+mn-cs"/>
              </a:rPr>
              <a:t>salesperson </a:t>
            </a:r>
            <a:r>
              <a:rPr lang="en-US" sz="1200" kern="1200" dirty="0">
                <a:solidFill>
                  <a:schemeClr val="tx1"/>
                </a:solidFill>
                <a:effectLst/>
                <a:latin typeface="+mn-lt"/>
                <a:ea typeface="+mn-ea"/>
                <a:cs typeface="+mn-cs"/>
              </a:rPr>
              <a:t>does not just walk in asking for the purchase order. Successful salespeople understand that the purchase order does not come until customers believe the company’s products offer the best solution to their needs. In defining the goal, salespeople consider where the customer is in the buying process and have a clear understanding of the customer relationship.</a:t>
            </a:r>
            <a:endParaRPr lang="en-US" dirty="0"/>
          </a:p>
        </p:txBody>
      </p:sp>
      <p:sp>
        <p:nvSpPr>
          <p:cNvPr id="4" name="Slide Number Placeholder 3"/>
          <p:cNvSpPr>
            <a:spLocks noGrp="1"/>
          </p:cNvSpPr>
          <p:nvPr>
            <p:ph type="sldNum" sz="quarter" idx="10"/>
          </p:nvPr>
        </p:nvSpPr>
        <p:spPr/>
        <p:txBody>
          <a:bodyPr/>
          <a:lstStyle/>
          <a:p>
            <a:pPr>
              <a:defRPr/>
            </a:pPr>
            <a:fld id="{E160EF8C-6EFA-4085-9C96-61E81E3A28C3}" type="slidenum">
              <a:rPr lang="en-US" smtClean="0"/>
              <a:pPr>
                <a:defRPr/>
              </a:pPr>
              <a:t>33</a:t>
            </a:fld>
            <a:endParaRPr lang="en-US" dirty="0"/>
          </a:p>
        </p:txBody>
      </p:sp>
    </p:spTree>
    <p:extLst>
      <p:ext uri="{BB962C8B-B14F-4D97-AF65-F5344CB8AC3E}">
        <p14:creationId xmlns:p14="http://schemas.microsoft.com/office/powerpoint/2010/main" val="71700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160EF8C-6EFA-4085-9C96-61E81E3A28C3}" type="slidenum">
              <a:rPr lang="en-US" smtClean="0"/>
              <a:pPr>
                <a:defRPr/>
              </a:pPr>
              <a:t>4</a:t>
            </a:fld>
            <a:endParaRPr lang="en-US" dirty="0"/>
          </a:p>
        </p:txBody>
      </p:sp>
    </p:spTree>
    <p:extLst>
      <p:ext uri="{BB962C8B-B14F-4D97-AF65-F5344CB8AC3E}">
        <p14:creationId xmlns:p14="http://schemas.microsoft.com/office/powerpoint/2010/main" val="3936464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160EF8C-6EFA-4085-9C96-61E81E3A28C3}" type="slidenum">
              <a:rPr lang="en-US" smtClean="0"/>
              <a:pPr>
                <a:defRPr/>
              </a:pPr>
              <a:t>35</a:t>
            </a:fld>
            <a:endParaRPr lang="en-US" dirty="0"/>
          </a:p>
        </p:txBody>
      </p:sp>
    </p:spTree>
    <p:extLst>
      <p:ext uri="{BB962C8B-B14F-4D97-AF65-F5344CB8AC3E}">
        <p14:creationId xmlns:p14="http://schemas.microsoft.com/office/powerpoint/2010/main" val="2162674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160EF8C-6EFA-4085-9C96-61E81E3A28C3}" type="slidenum">
              <a:rPr lang="en-US" smtClean="0"/>
              <a:pPr>
                <a:defRPr/>
              </a:pPr>
              <a:t>36</a:t>
            </a:fld>
            <a:endParaRPr lang="en-US" dirty="0"/>
          </a:p>
        </p:txBody>
      </p:sp>
    </p:spTree>
    <p:extLst>
      <p:ext uri="{BB962C8B-B14F-4D97-AF65-F5344CB8AC3E}">
        <p14:creationId xmlns:p14="http://schemas.microsoft.com/office/powerpoint/2010/main" val="3832418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0" i="1" kern="1200" dirty="0">
                <a:solidFill>
                  <a:schemeClr val="tx1"/>
                </a:solidFill>
                <a:latin typeface="+mn-lt"/>
                <a:ea typeface="+mn-ea"/>
                <a:cs typeface="+mn-cs"/>
              </a:rPr>
              <a:t>Economic: </a:t>
            </a:r>
            <a:r>
              <a:rPr lang="en-US" sz="1200" b="0" kern="1200" dirty="0">
                <a:solidFill>
                  <a:schemeClr val="tx1"/>
                </a:solidFill>
                <a:latin typeface="+mn-lt"/>
                <a:ea typeface="+mn-ea"/>
                <a:cs typeface="+mn-cs"/>
              </a:rPr>
              <a:t>Basic analysis of the costs and expected revenue associated with maintaining a sales force is weighed against outsourcing to independent agents.</a:t>
            </a:r>
          </a:p>
          <a:p>
            <a:pPr lvl="0"/>
            <a:endParaRPr lang="en-US" sz="1200" i="1" kern="1200" dirty="0" smtClean="0">
              <a:solidFill>
                <a:schemeClr val="tx1"/>
              </a:solidFill>
              <a:latin typeface="+mn-lt"/>
              <a:ea typeface="+mn-ea"/>
              <a:cs typeface="+mn-cs"/>
            </a:endParaRPr>
          </a:p>
          <a:p>
            <a:pPr lvl="0"/>
            <a:r>
              <a:rPr lang="en-US" sz="1200" i="1" kern="1200" dirty="0" smtClean="0">
                <a:solidFill>
                  <a:schemeClr val="tx1"/>
                </a:solidFill>
                <a:latin typeface="+mn-lt"/>
                <a:ea typeface="+mn-ea"/>
                <a:cs typeface="+mn-cs"/>
              </a:rPr>
              <a:t>Control</a:t>
            </a:r>
            <a:r>
              <a:rPr lang="en-US" sz="1200" i="1" kern="1200" dirty="0">
                <a:solidFill>
                  <a:schemeClr val="tx1"/>
                </a:solidFill>
                <a:latin typeface="+mn-lt"/>
                <a:ea typeface="+mn-ea"/>
                <a:cs typeface="+mn-cs"/>
              </a:rPr>
              <a:t>: </a:t>
            </a:r>
            <a:r>
              <a:rPr lang="en-US" sz="1200" kern="1200" dirty="0">
                <a:solidFill>
                  <a:schemeClr val="tx1"/>
                </a:solidFill>
                <a:latin typeface="+mn-lt"/>
                <a:ea typeface="+mn-ea"/>
                <a:cs typeface="+mn-cs"/>
              </a:rPr>
              <a:t>A critical factor is the amount of control senior management believes is necessary for the sales function. A company sales force offers complete control in key areas such as recruiting, training, and compensation. On the other hand, independent agents operate without direct company management supervision.</a:t>
            </a:r>
          </a:p>
          <a:p>
            <a:pPr lvl="0"/>
            <a:endParaRPr lang="en-US" sz="1200" i="1" kern="1200" dirty="0" smtClean="0">
              <a:solidFill>
                <a:schemeClr val="tx1"/>
              </a:solidFill>
              <a:latin typeface="+mn-lt"/>
              <a:ea typeface="+mn-ea"/>
              <a:cs typeface="+mn-cs"/>
            </a:endParaRPr>
          </a:p>
          <a:p>
            <a:pPr lvl="0"/>
            <a:r>
              <a:rPr lang="en-US" sz="1200" i="1" kern="1200" dirty="0" smtClean="0">
                <a:solidFill>
                  <a:schemeClr val="tx1"/>
                </a:solidFill>
                <a:latin typeface="+mn-lt"/>
                <a:ea typeface="+mn-ea"/>
                <a:cs typeface="+mn-cs"/>
              </a:rPr>
              <a:t>Transaction </a:t>
            </a:r>
            <a:r>
              <a:rPr lang="en-US" sz="1200" i="1" kern="1200" dirty="0">
                <a:solidFill>
                  <a:schemeClr val="tx1"/>
                </a:solidFill>
                <a:latin typeface="+mn-lt"/>
                <a:ea typeface="+mn-ea"/>
                <a:cs typeface="+mn-cs"/>
              </a:rPr>
              <a:t>costs: </a:t>
            </a:r>
            <a:r>
              <a:rPr lang="en-US" sz="1200" kern="1200" dirty="0">
                <a:solidFill>
                  <a:schemeClr val="tx1"/>
                </a:solidFill>
                <a:latin typeface="+mn-lt"/>
                <a:ea typeface="+mn-ea"/>
                <a:cs typeface="+mn-cs"/>
              </a:rPr>
              <a:t>Finding a good replacement for a poor-performing independent sales agent can be difficult, and once one is found, it is often months before the new agent learns enough about the product and its applications to be effective in the sales job. Transaction cost analysis (TCA) states that when substantial transaction-specific assets are necessary to sell a manufacturer's product, the cost of using and administering independent agents is likely higher than the cost of hiring and managing a company's sales force.</a:t>
            </a:r>
          </a:p>
          <a:p>
            <a:pPr lvl="0"/>
            <a:endParaRPr lang="en-US" sz="1200" i="1" kern="1200" dirty="0" smtClean="0">
              <a:solidFill>
                <a:schemeClr val="tx1"/>
              </a:solidFill>
              <a:latin typeface="+mn-lt"/>
              <a:ea typeface="+mn-ea"/>
              <a:cs typeface="+mn-cs"/>
            </a:endParaRPr>
          </a:p>
          <a:p>
            <a:pPr lvl="0"/>
            <a:r>
              <a:rPr lang="en-US" sz="1200" i="1" kern="1200" dirty="0" smtClean="0">
                <a:solidFill>
                  <a:schemeClr val="tx1"/>
                </a:solidFill>
                <a:latin typeface="+mn-lt"/>
                <a:ea typeface="+mn-ea"/>
                <a:cs typeface="+mn-cs"/>
              </a:rPr>
              <a:t>Strategic </a:t>
            </a:r>
            <a:r>
              <a:rPr lang="en-US" sz="1200" i="1" kern="1200" dirty="0">
                <a:solidFill>
                  <a:schemeClr val="tx1"/>
                </a:solidFill>
                <a:latin typeface="+mn-lt"/>
                <a:ea typeface="+mn-ea"/>
                <a:cs typeface="+mn-cs"/>
              </a:rPr>
              <a:t>flexibility: </a:t>
            </a:r>
            <a:r>
              <a:rPr lang="en-US" sz="1200" kern="1200" dirty="0">
                <a:solidFill>
                  <a:schemeClr val="tx1"/>
                </a:solidFill>
                <a:latin typeface="+mn-lt"/>
                <a:ea typeface="+mn-ea"/>
                <a:cs typeface="+mn-cs"/>
              </a:rPr>
              <a:t>In general, a vertically integrated distribution system incorporating a company sales force is less flexible than outsourcing. Independent agents can be added or dismissed at short notice, especially if no specialized assets are needed to sell the product. Furthermore, it is not necessary to sign a long-term contract with independent agents. Firms facing uncertain and rapidly changing competitive or market environments and industries characterized by shifting technology or short product life cycles often use independent agents to preserve flexibility in the distribution channel.</a:t>
            </a:r>
          </a:p>
          <a:p>
            <a:endParaRPr lang="en-US" dirty="0"/>
          </a:p>
        </p:txBody>
      </p:sp>
      <p:sp>
        <p:nvSpPr>
          <p:cNvPr id="4" name="Slide Number Placeholder 3"/>
          <p:cNvSpPr>
            <a:spLocks noGrp="1"/>
          </p:cNvSpPr>
          <p:nvPr>
            <p:ph type="sldNum" sz="quarter" idx="10"/>
          </p:nvPr>
        </p:nvSpPr>
        <p:spPr/>
        <p:txBody>
          <a:bodyPr/>
          <a:lstStyle/>
          <a:p>
            <a:pPr>
              <a:defRPr/>
            </a:pPr>
            <a:fld id="{317FAA74-E5BC-4BE9-A526-2F1A3BF38D60}" type="slidenum">
              <a:rPr lang="en-US" smtClean="0"/>
              <a:pPr>
                <a:defRPr/>
              </a:pPr>
              <a:t>37</a:t>
            </a:fld>
            <a:endParaRPr lang="en-US" dirty="0"/>
          </a:p>
        </p:txBody>
      </p:sp>
    </p:spTree>
    <p:extLst>
      <p:ext uri="{BB962C8B-B14F-4D97-AF65-F5344CB8AC3E}">
        <p14:creationId xmlns:p14="http://schemas.microsoft.com/office/powerpoint/2010/main" val="2295052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The geographic sales </a:t>
            </a:r>
            <a:r>
              <a:rPr lang="en-US" sz="1200" kern="1200" dirty="0" smtClean="0">
                <a:solidFill>
                  <a:schemeClr val="tx1"/>
                </a:solidFill>
                <a:effectLst/>
                <a:latin typeface="+mn-lt"/>
                <a:ea typeface="+mn-ea"/>
                <a:cs typeface="+mn-cs"/>
              </a:rPr>
              <a:t>orientation </a:t>
            </a:r>
            <a:r>
              <a:rPr lang="en-US" sz="1200" kern="1200" dirty="0">
                <a:solidFill>
                  <a:schemeClr val="tx1"/>
                </a:solidFill>
                <a:effectLst/>
                <a:latin typeface="+mn-lt"/>
                <a:ea typeface="+mn-ea"/>
                <a:cs typeface="+mn-cs"/>
              </a:rPr>
              <a:t>has several advantages. First, and most importantly, it tends to have the lowest cost because (1) there is only one salesperson in each territory, (2) territories tend to be smaller than other organizational structures so travel time and expenses are minimized, and (3) fewer managerial levels are required for coordination so sales administration and overhead expenses are lower. Second, the simplicity of the geographical structure minimizes customer confusion because each customer is called on by one salesperson.</a:t>
            </a:r>
          </a:p>
          <a:p>
            <a:endParaRPr lang="en-US" dirty="0"/>
          </a:p>
        </p:txBody>
      </p:sp>
      <p:sp>
        <p:nvSpPr>
          <p:cNvPr id="4" name="Slide Number Placeholder 3"/>
          <p:cNvSpPr>
            <a:spLocks noGrp="1"/>
          </p:cNvSpPr>
          <p:nvPr>
            <p:ph type="sldNum" sz="quarter" idx="10"/>
          </p:nvPr>
        </p:nvSpPr>
        <p:spPr/>
        <p:txBody>
          <a:bodyPr/>
          <a:lstStyle/>
          <a:p>
            <a:pPr>
              <a:defRPr/>
            </a:pPr>
            <a:fld id="{E160EF8C-6EFA-4085-9C96-61E81E3A28C3}" type="slidenum">
              <a:rPr lang="en-US" smtClean="0"/>
              <a:pPr>
                <a:defRPr/>
              </a:pPr>
              <a:t>38</a:t>
            </a:fld>
            <a:endParaRPr lang="en-US" dirty="0"/>
          </a:p>
        </p:txBody>
      </p:sp>
    </p:spTree>
    <p:extLst>
      <p:ext uri="{BB962C8B-B14F-4D97-AF65-F5344CB8AC3E}">
        <p14:creationId xmlns:p14="http://schemas.microsoft.com/office/powerpoint/2010/main" val="1088890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17FAA74-E5BC-4BE9-A526-2F1A3BF38D60}" type="slidenum">
              <a:rPr lang="en-US" smtClean="0"/>
              <a:pPr>
                <a:defRPr/>
              </a:pPr>
              <a:t>39</a:t>
            </a:fld>
            <a:endParaRPr lang="en-US" dirty="0"/>
          </a:p>
        </p:txBody>
      </p:sp>
    </p:spTree>
    <p:extLst>
      <p:ext uri="{BB962C8B-B14F-4D97-AF65-F5344CB8AC3E}">
        <p14:creationId xmlns:p14="http://schemas.microsoft.com/office/powerpoint/2010/main" val="2045547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a:t>
            </a:r>
            <a:r>
              <a:rPr lang="en-US" sz="1200" kern="1200" dirty="0">
                <a:solidFill>
                  <a:schemeClr val="tx1"/>
                </a:solidFill>
                <a:latin typeface="+mn-lt"/>
                <a:ea typeface="+mn-ea"/>
                <a:cs typeface="+mn-cs"/>
              </a:rPr>
              <a:t>primary advantage of a product </a:t>
            </a:r>
            <a:r>
              <a:rPr lang="en-US" sz="1200" kern="1200" dirty="0" smtClean="0">
                <a:solidFill>
                  <a:schemeClr val="tx1"/>
                </a:solidFill>
                <a:latin typeface="+mn-lt"/>
                <a:ea typeface="+mn-ea"/>
                <a:cs typeface="+mn-cs"/>
              </a:rPr>
              <a:t>orientation </a:t>
            </a:r>
            <a:r>
              <a:rPr lang="en-US" sz="1200" kern="1200" dirty="0">
                <a:solidFill>
                  <a:schemeClr val="tx1"/>
                </a:solidFill>
                <a:latin typeface="+mn-lt"/>
                <a:ea typeface="+mn-ea"/>
                <a:cs typeface="+mn-cs"/>
              </a:rPr>
              <a:t>is that individual salespeople can develop familiarity with the technical attributes, applications, and most effective selling methods associated with a single product. Also, there tends to be a closer relationship between sales and engineering, product development, and manufacturing when salespeople focus on one product or product category. Finally, this structure enables greater control in the allocation of selling effort across various products.</a:t>
            </a:r>
            <a:endParaRPr lang="en-US" dirty="0"/>
          </a:p>
        </p:txBody>
      </p:sp>
      <p:sp>
        <p:nvSpPr>
          <p:cNvPr id="4" name="Slide Number Placeholder 3"/>
          <p:cNvSpPr>
            <a:spLocks noGrp="1"/>
          </p:cNvSpPr>
          <p:nvPr>
            <p:ph type="sldNum" sz="quarter" idx="10"/>
          </p:nvPr>
        </p:nvSpPr>
        <p:spPr/>
        <p:txBody>
          <a:bodyPr/>
          <a:lstStyle/>
          <a:p>
            <a:pPr>
              <a:defRPr/>
            </a:pPr>
            <a:fld id="{317FAA74-E5BC-4BE9-A526-2F1A3BF38D60}" type="slidenum">
              <a:rPr lang="en-US" smtClean="0"/>
              <a:pPr>
                <a:defRPr/>
              </a:pPr>
              <a:t>40</a:t>
            </a:fld>
            <a:endParaRPr lang="en-US" dirty="0"/>
          </a:p>
        </p:txBody>
      </p:sp>
    </p:spTree>
    <p:extLst>
      <p:ext uri="{BB962C8B-B14F-4D97-AF65-F5344CB8AC3E}">
        <p14:creationId xmlns:p14="http://schemas.microsoft.com/office/powerpoint/2010/main" val="237331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160EF8C-6EFA-4085-9C96-61E81E3A28C3}" type="slidenum">
              <a:rPr lang="en-US" smtClean="0"/>
              <a:pPr>
                <a:defRPr/>
              </a:pPr>
              <a:t>41</a:t>
            </a:fld>
            <a:endParaRPr lang="en-US" dirty="0"/>
          </a:p>
        </p:txBody>
      </p:sp>
    </p:spTree>
    <p:extLst>
      <p:ext uri="{BB962C8B-B14F-4D97-AF65-F5344CB8AC3E}">
        <p14:creationId xmlns:p14="http://schemas.microsoft.com/office/powerpoint/2010/main" val="534482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17FAA74-E5BC-4BE9-A526-2F1A3BF38D60}" type="slidenum">
              <a:rPr lang="en-US" smtClean="0"/>
              <a:pPr>
                <a:defRPr/>
              </a:pPr>
              <a:t>43</a:t>
            </a:fld>
            <a:endParaRPr lang="en-US" dirty="0"/>
          </a:p>
        </p:txBody>
      </p:sp>
    </p:spTree>
    <p:extLst>
      <p:ext uri="{BB962C8B-B14F-4D97-AF65-F5344CB8AC3E}">
        <p14:creationId xmlns:p14="http://schemas.microsoft.com/office/powerpoint/2010/main" val="13600546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1" kern="1200" dirty="0">
                <a:solidFill>
                  <a:schemeClr val="tx1"/>
                </a:solidFill>
                <a:effectLst/>
                <a:latin typeface="+mn-lt"/>
                <a:ea typeface="+mn-ea"/>
                <a:cs typeface="+mn-cs"/>
              </a:rPr>
              <a:t>Role Perceptions </a:t>
            </a:r>
            <a:r>
              <a:rPr lang="en-US" sz="1200" b="0" kern="1200" dirty="0">
                <a:solidFill>
                  <a:schemeClr val="tx1"/>
                </a:solidFill>
                <a:effectLst/>
                <a:latin typeface="+mn-lt"/>
                <a:ea typeface="+mn-ea"/>
                <a:cs typeface="+mn-cs"/>
              </a:rPr>
              <a:t>The role of a salesperson is the set of activities or behaviors he or she must perform on the job. This role is largely defined through the expectations, demands, and pressure communicated to the salesperson by role partners. These partners include people inside as well as outside the company with a vested interest in how a salesperson performs the job—top management, the salesperson’s sales manager, customers, and family members. How salespeople perceive their roles has significant consequences that affect job satisfaction and motivation, which, in turn, have the potential to increase sales force turnover and hurt performance.</a:t>
            </a:r>
          </a:p>
          <a:p>
            <a:endParaRPr lang="en-US" sz="1200" b="0" i="1"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Sales </a:t>
            </a:r>
            <a:r>
              <a:rPr lang="en-US" sz="1200" b="0" i="1" kern="1200" dirty="0">
                <a:solidFill>
                  <a:schemeClr val="tx1"/>
                </a:solidFill>
                <a:effectLst/>
                <a:latin typeface="+mn-lt"/>
                <a:ea typeface="+mn-ea"/>
                <a:cs typeface="+mn-cs"/>
              </a:rPr>
              <a:t>Aptitude: Are Good Salespeople Born or Made? </a:t>
            </a:r>
            <a:r>
              <a:rPr lang="en-US" sz="1200" b="0" kern="1200" dirty="0">
                <a:solidFill>
                  <a:schemeClr val="tx1"/>
                </a:solidFill>
                <a:effectLst/>
                <a:latin typeface="+mn-lt"/>
                <a:ea typeface="+mn-ea"/>
                <a:cs typeface="+mn-cs"/>
              </a:rPr>
              <a:t>Sales ability has historically been considered a function of (1) physical factors such as age and physical attractiveness, (2) aptitude factors such as verbal skills and sales expertise, and personality characteristics such as empathy. However, there is no proof these measures, by themselves, affect sales performance. As a result, most managers believe the things a company does to train and develop its salespeople are the most important determinants of success.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1"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1" kern="1200" dirty="0" smtClean="0">
                <a:solidFill>
                  <a:schemeClr val="tx1"/>
                </a:solidFill>
                <a:effectLst/>
                <a:latin typeface="+mn-lt"/>
                <a:ea typeface="+mn-ea"/>
                <a:cs typeface="+mn-cs"/>
              </a:rPr>
              <a:t>Sales </a:t>
            </a:r>
            <a:r>
              <a:rPr lang="en-US" sz="1200" b="0" i="1" kern="1200" dirty="0">
                <a:solidFill>
                  <a:schemeClr val="tx1"/>
                </a:solidFill>
                <a:effectLst/>
                <a:latin typeface="+mn-lt"/>
                <a:ea typeface="+mn-ea"/>
                <a:cs typeface="+mn-cs"/>
              </a:rPr>
              <a:t>Skill Levels. </a:t>
            </a:r>
            <a:r>
              <a:rPr lang="en-US" sz="1200" b="0" kern="1200" dirty="0">
                <a:solidFill>
                  <a:schemeClr val="tx1"/>
                </a:solidFill>
                <a:effectLst/>
                <a:latin typeface="+mn-lt"/>
                <a:ea typeface="+mn-ea"/>
                <a:cs typeface="+mn-cs"/>
              </a:rPr>
              <a:t>Sales skill levels are the individual’s learned proficiency at performing necessary sales tasks. They include such learned abilities as interpersonal skills, leadership, technical knowledge, and presentation skills. The </a:t>
            </a:r>
            <a:r>
              <a:rPr lang="en-US" sz="1200" kern="1200" dirty="0">
                <a:solidFill>
                  <a:schemeClr val="tx1"/>
                </a:solidFill>
                <a:effectLst/>
                <a:latin typeface="+mn-lt"/>
                <a:ea typeface="+mn-ea"/>
                <a:cs typeface="+mn-cs"/>
              </a:rPr>
              <a:t>relative importance of each of these skills and the need for other skills depend on the selling situation.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i="1"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effectLst/>
                <a:latin typeface="+mn-lt"/>
                <a:ea typeface="+mn-ea"/>
                <a:cs typeface="+mn-cs"/>
              </a:rPr>
              <a:t>Motivation</a:t>
            </a:r>
            <a:r>
              <a:rPr lang="en-US" sz="1200" i="1"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Motivation </a:t>
            </a:r>
            <a:r>
              <a:rPr lang="en-US" sz="1200" kern="1200" dirty="0">
                <a:solidFill>
                  <a:schemeClr val="tx1"/>
                </a:solidFill>
                <a:effectLst/>
                <a:latin typeface="+mn-lt"/>
                <a:ea typeface="+mn-ea"/>
                <a:cs typeface="+mn-cs"/>
              </a:rPr>
              <a:t>is how much the salesperson wants to expend effort on each activity or task associated with the sales job.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i="1"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effectLst/>
                <a:latin typeface="+mn-lt"/>
                <a:ea typeface="+mn-ea"/>
                <a:cs typeface="+mn-cs"/>
              </a:rPr>
              <a:t>Organizational</a:t>
            </a:r>
            <a:r>
              <a:rPr lang="en-US" sz="1200" i="1" kern="1200" dirty="0">
                <a:solidFill>
                  <a:schemeClr val="tx1"/>
                </a:solidFill>
                <a:effectLst/>
                <a:latin typeface="+mn-lt"/>
                <a:ea typeface="+mn-ea"/>
                <a:cs typeface="+mn-cs"/>
              </a:rPr>
              <a:t>, Environmental, and Personal Factors. </a:t>
            </a:r>
            <a:r>
              <a:rPr lang="en-US" sz="1200" kern="1200" dirty="0">
                <a:solidFill>
                  <a:schemeClr val="tx1"/>
                </a:solidFill>
                <a:effectLst/>
                <a:latin typeface="+mn-lt"/>
                <a:ea typeface="+mn-ea"/>
                <a:cs typeface="+mn-cs"/>
              </a:rPr>
              <a:t>Organizational factors include the company marketing budget, current market share for the company’s products, and the degree of sales management supervision. </a:t>
            </a:r>
            <a:r>
              <a:rPr lang="en-US" sz="1200" kern="1200" dirty="0" smtClean="0">
                <a:solidFill>
                  <a:schemeClr val="tx1"/>
                </a:solidFill>
                <a:effectLst/>
                <a:latin typeface="+mn-lt"/>
                <a:ea typeface="+mn-ea"/>
                <a:cs typeface="+mn-cs"/>
              </a:rPr>
              <a:t>Personal </a:t>
            </a:r>
            <a:r>
              <a:rPr lang="en-US" sz="1200" kern="1200" dirty="0">
                <a:solidFill>
                  <a:schemeClr val="tx1"/>
                </a:solidFill>
                <a:effectLst/>
                <a:latin typeface="+mn-lt"/>
                <a:ea typeface="+mn-ea"/>
                <a:cs typeface="+mn-cs"/>
              </a:rPr>
              <a:t>and organizational variables such as job experience, the manager’s interaction style, and performance feedback influence the amount of role conflict and ambiguity salespeople perceive. In addition, the desire for job-related rewards (such as higher pay or promotion) differs with age, education, family size, career stage, and organizational climate.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i="1"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effectLst/>
                <a:latin typeface="+mn-lt"/>
                <a:ea typeface="+mn-ea"/>
                <a:cs typeface="+mn-cs"/>
              </a:rPr>
              <a:t>Rewards</a:t>
            </a:r>
            <a:r>
              <a:rPr lang="en-US" sz="1200" i="1"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Extrinsic rewards </a:t>
            </a:r>
            <a:r>
              <a:rPr lang="en-US" sz="1200" kern="1200" dirty="0">
                <a:solidFill>
                  <a:schemeClr val="tx1"/>
                </a:solidFill>
                <a:effectLst/>
                <a:latin typeface="+mn-lt"/>
                <a:ea typeface="+mn-ea"/>
                <a:cs typeface="+mn-cs"/>
              </a:rPr>
              <a:t>are those controlled and given by people other than the salesperson such as managers and customers. They include pay, financial incentives, security, recognition, and promotion. </a:t>
            </a:r>
            <a:r>
              <a:rPr lang="en-US" sz="1200" b="1" kern="1200" dirty="0">
                <a:solidFill>
                  <a:schemeClr val="tx1"/>
                </a:solidFill>
                <a:effectLst/>
                <a:latin typeface="+mn-lt"/>
                <a:ea typeface="+mn-ea"/>
                <a:cs typeface="+mn-cs"/>
              </a:rPr>
              <a:t>Intrinsic rewards </a:t>
            </a:r>
            <a:r>
              <a:rPr lang="en-US" sz="1200" kern="1200" dirty="0">
                <a:solidFill>
                  <a:schemeClr val="tx1"/>
                </a:solidFill>
                <a:effectLst/>
                <a:latin typeface="+mn-lt"/>
                <a:ea typeface="+mn-ea"/>
                <a:cs typeface="+mn-cs"/>
              </a:rPr>
              <a:t>are those salespeople primarily attain for themselves and include feelings of accomplishment, personal growth, and self-worth.</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i="1"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effectLst/>
                <a:latin typeface="+mn-lt"/>
                <a:ea typeface="+mn-ea"/>
                <a:cs typeface="+mn-cs"/>
              </a:rPr>
              <a:t>Satisfaction</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Salesperson job satisfaction refers to all the characteristics of the job individuals find rewarding, fulfilling, and satisfying—or frustrating and unsatisfying. Satisfaction is a complex job attitude and salespeople can be satisfied or dissatisfied with many different aspects of the job.</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E160EF8C-6EFA-4085-9C96-61E81E3A28C3}" type="slidenum">
              <a:rPr lang="en-US" smtClean="0"/>
              <a:pPr>
                <a:defRPr/>
              </a:pPr>
              <a:t>44</a:t>
            </a:fld>
            <a:endParaRPr lang="en-US" dirty="0"/>
          </a:p>
        </p:txBody>
      </p:sp>
    </p:spTree>
    <p:extLst>
      <p:ext uri="{BB962C8B-B14F-4D97-AF65-F5344CB8AC3E}">
        <p14:creationId xmlns:p14="http://schemas.microsoft.com/office/powerpoint/2010/main" val="3307580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160EF8C-6EFA-4085-9C96-61E81E3A28C3}" type="slidenum">
              <a:rPr lang="en-US" smtClean="0"/>
              <a:pPr>
                <a:defRPr/>
              </a:pPr>
              <a:t>45</a:t>
            </a:fld>
            <a:endParaRPr lang="en-US" dirty="0"/>
          </a:p>
        </p:txBody>
      </p:sp>
    </p:spTree>
    <p:extLst>
      <p:ext uri="{BB962C8B-B14F-4D97-AF65-F5344CB8AC3E}">
        <p14:creationId xmlns:p14="http://schemas.microsoft.com/office/powerpoint/2010/main" val="339250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chemeClr val="tx1"/>
                </a:solidFill>
                <a:latin typeface="+mn-lt"/>
                <a:ea typeface="+mn-ea"/>
                <a:cs typeface="+mn-cs"/>
              </a:rPr>
              <a:t>Pioneering</a:t>
            </a:r>
            <a:r>
              <a:rPr lang="en-US" sz="1200" b="1" kern="1200" baseline="0" dirty="0">
                <a:solidFill>
                  <a:schemeClr val="tx1"/>
                </a:solidFill>
                <a:latin typeface="+mn-lt"/>
                <a:ea typeface="+mn-ea"/>
                <a:cs typeface="+mn-cs"/>
              </a:rPr>
              <a:t> </a:t>
            </a:r>
            <a:r>
              <a:rPr lang="en-US" sz="1200" kern="1200" dirty="0">
                <a:solidFill>
                  <a:schemeClr val="tx1"/>
                </a:solidFill>
                <a:latin typeface="+mn-lt"/>
                <a:ea typeface="+mn-ea"/>
                <a:cs typeface="+mn-cs"/>
              </a:rPr>
              <a:t>advertising</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stimulates</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primary demand.  Hence, it tends to be used during the introductory and early growth stages of the PLC when it is important to gain purchase by innovators and early adopters.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Marketing managers employ </a:t>
            </a:r>
            <a:r>
              <a:rPr lang="en-US" sz="1200" b="1" kern="1200" dirty="0">
                <a:solidFill>
                  <a:schemeClr val="tx1"/>
                </a:solidFill>
                <a:latin typeface="+mn-lt"/>
                <a:ea typeface="+mn-ea"/>
                <a:cs typeface="+mn-cs"/>
              </a:rPr>
              <a:t>competitive</a:t>
            </a:r>
            <a:r>
              <a:rPr lang="en-US" sz="1200" kern="1200" dirty="0">
                <a:solidFill>
                  <a:schemeClr val="tx1"/>
                </a:solidFill>
                <a:latin typeface="+mn-lt"/>
                <a:ea typeface="+mn-ea"/>
                <a:cs typeface="+mn-cs"/>
              </a:rPr>
              <a:t> advertising to build sales of a specific brand. Here, the appeal often shifts to more emotion and the goal is persuasion as well as providing information. Building a positive customer attitude toward the brand is a key component of competitive advertising, and this approach is heavily used during the growth and early maturity stages of the PLC.</a:t>
            </a:r>
          </a:p>
          <a:p>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In </a:t>
            </a:r>
            <a:r>
              <a:rPr lang="en-US" sz="1200" b="1" kern="1200" dirty="0">
                <a:solidFill>
                  <a:schemeClr val="tx1"/>
                </a:solidFill>
                <a:latin typeface="+mn-lt"/>
                <a:ea typeface="+mn-ea"/>
                <a:cs typeface="+mn-cs"/>
              </a:rPr>
              <a:t>comparative</a:t>
            </a:r>
            <a:r>
              <a:rPr lang="en-US" sz="1200" kern="1200" dirty="0">
                <a:solidFill>
                  <a:schemeClr val="tx1"/>
                </a:solidFill>
                <a:latin typeface="+mn-lt"/>
                <a:ea typeface="+mn-ea"/>
                <a:cs typeface="+mn-cs"/>
              </a:rPr>
              <a:t> advertising, two or more brands are directly compared against each other on certain attributes. Most experts recommend avoiding comparative advertising if your brand is the leader.</a:t>
            </a: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E160EF8C-6EFA-4085-9C96-61E81E3A28C3}" type="slidenum">
              <a:rPr lang="en-US" smtClean="0"/>
              <a:pPr>
                <a:defRPr/>
              </a:pPr>
              <a:t>6</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160EF8C-6EFA-4085-9C96-61E81E3A28C3}" type="slidenum">
              <a:rPr lang="en-US" smtClean="0"/>
              <a:pPr>
                <a:defRPr/>
              </a:pPr>
              <a:t>47</a:t>
            </a:fld>
            <a:endParaRPr lang="en-US" dirty="0"/>
          </a:p>
        </p:txBody>
      </p:sp>
    </p:spTree>
    <p:extLst>
      <p:ext uri="{BB962C8B-B14F-4D97-AF65-F5344CB8AC3E}">
        <p14:creationId xmlns:p14="http://schemas.microsoft.com/office/powerpoint/2010/main" val="8152658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17FAA74-E5BC-4BE9-A526-2F1A3BF38D60}" type="slidenum">
              <a:rPr lang="en-US" smtClean="0"/>
              <a:pPr>
                <a:defRPr/>
              </a:pPr>
              <a:t>49</a:t>
            </a:fld>
            <a:endParaRPr lang="en-US" dirty="0"/>
          </a:p>
        </p:txBody>
      </p:sp>
    </p:spTree>
    <p:extLst>
      <p:ext uri="{BB962C8B-B14F-4D97-AF65-F5344CB8AC3E}">
        <p14:creationId xmlns:p14="http://schemas.microsoft.com/office/powerpoint/2010/main" val="1906565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160EF8C-6EFA-4085-9C96-61E81E3A28C3}" type="slidenum">
              <a:rPr lang="en-US" smtClean="0"/>
              <a:pPr>
                <a:defRPr/>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160EF8C-6EFA-4085-9C96-61E81E3A28C3}" type="slidenum">
              <a:rPr lang="en-US" smtClean="0"/>
              <a:pPr>
                <a:defRPr/>
              </a:pPr>
              <a:t>9</a:t>
            </a:fld>
            <a:endParaRPr lang="en-US" dirty="0"/>
          </a:p>
        </p:txBody>
      </p:sp>
    </p:spTree>
    <p:extLst>
      <p:ext uri="{BB962C8B-B14F-4D97-AF65-F5344CB8AC3E}">
        <p14:creationId xmlns:p14="http://schemas.microsoft.com/office/powerpoint/2010/main" val="2043678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160EF8C-6EFA-4085-9C96-61E81E3A28C3}" type="slidenum">
              <a:rPr lang="en-US" smtClean="0"/>
              <a:pPr>
                <a:defRPr/>
              </a:pPr>
              <a:t>10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Today the trend is toward more full-service creative agencies and even toward integration of marketing planning and branding services with traditional agency tasks. Almost always a client is billed an hourly rate, plus the costs of media purchases. Over the past several years, another major trend has been the development of strategic partnerships between creative agencies and full-service web builders. For many marketers, the website is the core of their marketing communications strategy. </a:t>
            </a:r>
          </a:p>
          <a:p>
            <a:endParaRPr lang="en-US" sz="1200" kern="1200" dirty="0">
              <a:solidFill>
                <a:schemeClr val="tx1"/>
              </a:solidFill>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Over the past several years, another major trend has been the development of strategic partnerships between creative agencies and full-service web builders. For many marketers, the website is the core of their marketing communications strategy. Often a new-product introduction or rebranding initiative focuses largely on the website, with print and other media types used primarily to drive customers to the web. Some of the very largest agencies have even established their own comprehensive web operations and are able to perform a full gamut of web services for clients including website building and maintenance, hosting, management of direct e-mail correspondence with customers, and management of the client’s overall CRM system.</a:t>
            </a:r>
          </a:p>
          <a:p>
            <a:endParaRPr lang="en-US" dirty="0"/>
          </a:p>
        </p:txBody>
      </p:sp>
      <p:sp>
        <p:nvSpPr>
          <p:cNvPr id="4" name="Slide Number Placeholder 3"/>
          <p:cNvSpPr>
            <a:spLocks noGrp="1"/>
          </p:cNvSpPr>
          <p:nvPr>
            <p:ph type="sldNum" sz="quarter" idx="10"/>
          </p:nvPr>
        </p:nvSpPr>
        <p:spPr/>
        <p:txBody>
          <a:bodyPr/>
          <a:lstStyle/>
          <a:p>
            <a:pPr>
              <a:defRPr/>
            </a:pPr>
            <a:fld id="{E160EF8C-6EFA-4085-9C96-61E81E3A28C3}" type="slidenum">
              <a:rPr lang="en-US" smtClean="0"/>
              <a:pPr>
                <a:defRPr/>
              </a:pPr>
              <a:t>11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160EF8C-6EFA-4085-9C96-61E81E3A28C3}" type="slidenum">
              <a:rPr lang="en-US" smtClean="0"/>
              <a:pPr>
                <a:defRPr/>
              </a:pPr>
              <a:t>12</a:t>
            </a:fld>
            <a:endParaRPr lang="en-US" dirty="0"/>
          </a:p>
        </p:txBody>
      </p:sp>
    </p:spTree>
    <p:extLst>
      <p:ext uri="{BB962C8B-B14F-4D97-AF65-F5344CB8AC3E}">
        <p14:creationId xmlns:p14="http://schemas.microsoft.com/office/powerpoint/2010/main" val="3140412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One</a:t>
            </a:r>
            <a:r>
              <a:rPr lang="en-US" baseline="0" dirty="0"/>
              <a:t> problem that some department stores face is overuse of couponing and special sales. </a:t>
            </a:r>
            <a:r>
              <a:rPr lang="en-US" baseline="0" dirty="0" smtClean="0"/>
              <a:t>If </a:t>
            </a:r>
            <a:r>
              <a:rPr lang="en-US" baseline="0" dirty="0"/>
              <a:t>you have a J.C. Penney or Macy’s in your town, you know that they are busy on weekends and holidays because of heavy reliance on sales.</a:t>
            </a:r>
          </a:p>
          <a:p>
            <a:endParaRPr lang="en-US" baseline="0" dirty="0"/>
          </a:p>
          <a:p>
            <a:r>
              <a:rPr lang="en-US" baseline="0" dirty="0"/>
              <a:t>Sales promotion to consumers is pull strategy.</a:t>
            </a:r>
            <a:endParaRPr lang="en-US" dirty="0"/>
          </a:p>
        </p:txBody>
      </p:sp>
      <p:sp>
        <p:nvSpPr>
          <p:cNvPr id="4" name="Slide Number Placeholder 3"/>
          <p:cNvSpPr>
            <a:spLocks noGrp="1"/>
          </p:cNvSpPr>
          <p:nvPr>
            <p:ph type="sldNum" sz="quarter" idx="10"/>
          </p:nvPr>
        </p:nvSpPr>
        <p:spPr/>
        <p:txBody>
          <a:bodyPr/>
          <a:lstStyle/>
          <a:p>
            <a:pPr>
              <a:defRPr/>
            </a:pPr>
            <a:fld id="{E160EF8C-6EFA-4085-9C96-61E81E3A28C3}" type="slidenum">
              <a:rPr lang="en-US" smtClean="0"/>
              <a:pPr>
                <a:defRPr/>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0"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pPr algn="l">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5" name="Slide Number Placeholder 21"/>
          <p:cNvSpPr>
            <a:spLocks noGrp="1"/>
          </p:cNvSpPr>
          <p:nvPr>
            <p:ph type="sldNum" sz="quarter" idx="11"/>
          </p:nvPr>
        </p:nvSpPr>
        <p:spPr/>
        <p:txBody>
          <a:bodyPr/>
          <a:lstStyle>
            <a:lvl1pPr>
              <a:defRPr/>
            </a:lvl1pPr>
          </a:lstStyle>
          <a:p>
            <a:pPr>
              <a:defRPr/>
            </a:pPr>
            <a:fld id="{6078C951-28B2-4686-8658-A6E4AB821D9A}"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6" name="Slide Number Placeholder 21"/>
          <p:cNvSpPr>
            <a:spLocks noGrp="1"/>
          </p:cNvSpPr>
          <p:nvPr>
            <p:ph type="sldNum" sz="quarter" idx="11"/>
          </p:nvPr>
        </p:nvSpPr>
        <p:spPr/>
        <p:txBody>
          <a:bodyPr/>
          <a:lstStyle>
            <a:lvl1pPr>
              <a:defRPr/>
            </a:lvl1pPr>
          </a:lstStyle>
          <a:p>
            <a:pPr>
              <a:defRPr/>
            </a:pPr>
            <a:fld id="{877651EC-91E1-490D-9A61-17E977C2F96F}"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4" name="Slide Number Placeholder 21"/>
          <p:cNvSpPr>
            <a:spLocks noGrp="1"/>
          </p:cNvSpPr>
          <p:nvPr>
            <p:ph type="sldNum" sz="quarter" idx="11"/>
          </p:nvPr>
        </p:nvSpPr>
        <p:spPr/>
        <p:txBody>
          <a:bodyPr/>
          <a:lstStyle>
            <a:lvl1pPr>
              <a:defRPr/>
            </a:lvl1pPr>
          </a:lstStyle>
          <a:p>
            <a:pPr>
              <a:defRPr/>
            </a:pPr>
            <a:fld id="{C2EDC50E-5AA9-457B-A855-F41AFCEEBD7F}"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4" name="Slide Number Placeholder 3"/>
          <p:cNvSpPr>
            <a:spLocks noGrp="1"/>
          </p:cNvSpPr>
          <p:nvPr>
            <p:ph type="sldNum" sz="quarter" idx="11"/>
          </p:nvPr>
        </p:nvSpPr>
        <p:spPr/>
        <p:txBody>
          <a:bodyPr/>
          <a:lstStyle>
            <a:lvl1pPr>
              <a:defRPr/>
            </a:lvl1pPr>
            <a:extLst/>
          </a:lstStyle>
          <a:p>
            <a:pPr>
              <a:defRPr/>
            </a:pPr>
            <a:fld id="{DF744EB4-686C-4F86-9C39-15CD07E8AE60}"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5" name="Slide Number Placeholder 21"/>
          <p:cNvSpPr>
            <a:spLocks noGrp="1"/>
          </p:cNvSpPr>
          <p:nvPr>
            <p:ph type="sldNum" sz="quarter" idx="11"/>
          </p:nvPr>
        </p:nvSpPr>
        <p:spPr/>
        <p:txBody>
          <a:bodyPr/>
          <a:lstStyle>
            <a:lvl1pPr>
              <a:defRPr/>
            </a:lvl1pPr>
          </a:lstStyle>
          <a:p>
            <a:pPr>
              <a:defRPr/>
            </a:pPr>
            <a:fld id="{36BE9644-DAE4-4186-B53A-E31D3EB3D30D}"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6" name="Slide Number Placeholder 21"/>
          <p:cNvSpPr>
            <a:spLocks noGrp="1"/>
          </p:cNvSpPr>
          <p:nvPr>
            <p:ph type="sldNum" sz="quarter" idx="11"/>
          </p:nvPr>
        </p:nvSpPr>
        <p:spPr/>
        <p:txBody>
          <a:bodyPr/>
          <a:lstStyle>
            <a:lvl1pPr>
              <a:defRPr/>
            </a:lvl1pPr>
          </a:lstStyle>
          <a:p>
            <a:pPr>
              <a:defRPr/>
            </a:pPr>
            <a:fld id="{6B24B97F-714B-4784-91FD-EEAD3104220C}"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4" name="Slide Number Placeholder 21"/>
          <p:cNvSpPr>
            <a:spLocks noGrp="1"/>
          </p:cNvSpPr>
          <p:nvPr>
            <p:ph type="sldNum" sz="quarter" idx="11"/>
          </p:nvPr>
        </p:nvSpPr>
        <p:spPr/>
        <p:txBody>
          <a:bodyPr/>
          <a:lstStyle>
            <a:lvl1pPr>
              <a:defRPr/>
            </a:lvl1pPr>
          </a:lstStyle>
          <a:p>
            <a:pPr>
              <a:defRPr/>
            </a:pPr>
            <a:fld id="{B10C4E24-242D-459C-A67A-BCF5E1168DCB}"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5" name="Slide Number Placeholder 21"/>
          <p:cNvSpPr>
            <a:spLocks noGrp="1"/>
          </p:cNvSpPr>
          <p:nvPr>
            <p:ph type="sldNum" sz="quarter" idx="11"/>
          </p:nvPr>
        </p:nvSpPr>
        <p:spPr>
          <a:xfrm>
            <a:off x="8208963" y="6305550"/>
            <a:ext cx="774700" cy="476250"/>
          </a:xfrm>
          <a:prstGeom prst="rect">
            <a:avLst/>
          </a:prstGeom>
        </p:spPr>
        <p:txBody>
          <a:bodyPr/>
          <a:lstStyle>
            <a:lvl1pPr>
              <a:defRPr/>
            </a:lvl1pPr>
          </a:lstStyle>
          <a:p>
            <a:pPr>
              <a:defRPr/>
            </a:pPr>
            <a:fld id="{C3504DB9-13B7-4F8B-B6D6-B505B6461EB5}"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4" name="Slide Number Placeholder 3"/>
          <p:cNvSpPr>
            <a:spLocks noGrp="1"/>
          </p:cNvSpPr>
          <p:nvPr>
            <p:ph type="sldNum" sz="quarter" idx="11"/>
          </p:nvPr>
        </p:nvSpPr>
        <p:spPr/>
        <p:txBody>
          <a:bodyPr/>
          <a:lstStyle>
            <a:lvl1pPr>
              <a:defRPr/>
            </a:lvl1pPr>
            <a:extLst/>
          </a:lstStyle>
          <a:p>
            <a:pPr>
              <a:defRPr/>
            </a:pPr>
            <a:fld id="{EAAB726A-104F-44D5-BF61-4F93AB7C7C5B}"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5" name="Slide Number Placeholder 21"/>
          <p:cNvSpPr>
            <a:spLocks noGrp="1"/>
          </p:cNvSpPr>
          <p:nvPr>
            <p:ph type="sldNum" sz="quarter" idx="11"/>
          </p:nvPr>
        </p:nvSpPr>
        <p:spPr/>
        <p:txBody>
          <a:bodyPr/>
          <a:lstStyle>
            <a:lvl1pPr>
              <a:defRPr/>
            </a:lvl1pPr>
          </a:lstStyle>
          <a:p>
            <a:pPr>
              <a:defRPr/>
            </a:pPr>
            <a:fld id="{5C6A596F-49AD-407E-B953-02062076DA4B}"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6" name="Slide Number Placeholder 21"/>
          <p:cNvSpPr>
            <a:spLocks noGrp="1"/>
          </p:cNvSpPr>
          <p:nvPr>
            <p:ph type="sldNum" sz="quarter" idx="11"/>
          </p:nvPr>
        </p:nvSpPr>
        <p:spPr/>
        <p:txBody>
          <a:bodyPr/>
          <a:lstStyle>
            <a:lvl1pPr>
              <a:defRPr/>
            </a:lvl1pPr>
          </a:lstStyle>
          <a:p>
            <a:pPr>
              <a:defRPr/>
            </a:pPr>
            <a:fld id="{BB38562C-BBF2-458A-AD0F-6F79F7ED4988}"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4" name="Slide Number Placeholder 21"/>
          <p:cNvSpPr>
            <a:spLocks noGrp="1"/>
          </p:cNvSpPr>
          <p:nvPr>
            <p:ph type="sldNum" sz="quarter" idx="11"/>
          </p:nvPr>
        </p:nvSpPr>
        <p:spPr/>
        <p:txBody>
          <a:bodyPr/>
          <a:lstStyle>
            <a:lvl1pPr>
              <a:defRPr/>
            </a:lvl1pPr>
          </a:lstStyle>
          <a:p>
            <a:pPr>
              <a:defRPr/>
            </a:pPr>
            <a:fld id="{43D1D00D-4517-4990-A77D-2BD3ACA49ADA}"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4" name="Slide Number Placeholder 3"/>
          <p:cNvSpPr>
            <a:spLocks noGrp="1"/>
          </p:cNvSpPr>
          <p:nvPr>
            <p:ph type="sldNum" sz="quarter" idx="11"/>
          </p:nvPr>
        </p:nvSpPr>
        <p:spPr/>
        <p:txBody>
          <a:bodyPr/>
          <a:lstStyle>
            <a:lvl1pPr>
              <a:defRPr/>
            </a:lvl1pPr>
            <a:extLst/>
          </a:lstStyle>
          <a:p>
            <a:pPr>
              <a:defRPr/>
            </a:pPr>
            <a:fld id="{9694712A-6CF8-4C4D-9EAF-4A0B002607A9}"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5" name="Slide Number Placeholder 3"/>
          <p:cNvSpPr>
            <a:spLocks noGrp="1"/>
          </p:cNvSpPr>
          <p:nvPr>
            <p:ph type="sldNum" sz="quarter" idx="14"/>
          </p:nvPr>
        </p:nvSpPr>
        <p:spPr/>
        <p:txBody>
          <a:bodyPr/>
          <a:lstStyle>
            <a:lvl1pPr>
              <a:defRPr/>
            </a:lvl1pPr>
          </a:lstStyle>
          <a:p>
            <a:pPr>
              <a:defRPr/>
            </a:pPr>
            <a:fld id="{7172396B-26B2-4673-93A9-7B87B0FB1EED}"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2362200" y="3657600"/>
            <a:ext cx="6477000" cy="2209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7" name="Date Placeholder 27"/>
          <p:cNvSpPr>
            <a:spLocks noGrp="1"/>
          </p:cNvSpPr>
          <p:nvPr>
            <p:ph type="dt" sz="half" idx="10"/>
          </p:nvPr>
        </p:nvSpPr>
        <p:spPr>
          <a:xfrm>
            <a:off x="76200" y="6069013"/>
            <a:ext cx="2057400" cy="685800"/>
          </a:xfrm>
          <a:prstGeom prst="rect">
            <a:avLst/>
          </a:prstGeom>
        </p:spPr>
        <p:txBody>
          <a:bodyPr>
            <a:noAutofit/>
          </a:bodyPr>
          <a:lstStyle>
            <a:lvl1pPr algn="ctr">
              <a:defRPr sz="2000">
                <a:solidFill>
                  <a:srgbClr val="FFFFFF"/>
                </a:solidFill>
              </a:defRPr>
            </a:lvl1pPr>
          </a:lstStyle>
          <a:p>
            <a:endParaRPr lang="en-US" dirty="0"/>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a:solidFill>
                  <a:schemeClr val="tx2"/>
                </a:solidFill>
              </a:defRPr>
            </a:lvl1pPr>
          </a:lstStyle>
          <a:p>
            <a:r>
              <a:rPr lang="en-US"/>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5C6A596F-49AD-407E-B953-02062076DA4B}"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a:xfrm>
            <a:off x="6096000" y="6248400"/>
            <a:ext cx="2667000" cy="365125"/>
          </a:xfrm>
          <a:prstGeom prst="rect">
            <a:avLst/>
          </a:prstGeom>
        </p:spPr>
        <p:txBody>
          <a:bodyPr/>
          <a:lstStyle>
            <a:lvl1pPr>
              <a:defRPr/>
            </a:lvl1pPr>
          </a:lstStyle>
          <a:p>
            <a:endParaRPr lang="en-US" dirty="0"/>
          </a:p>
        </p:txBody>
      </p:sp>
      <p:sp>
        <p:nvSpPr>
          <p:cNvPr id="8" name="Slide Number Placeholder 12"/>
          <p:cNvSpPr>
            <a:spLocks noGrp="1"/>
          </p:cNvSpPr>
          <p:nvPr>
            <p:ph type="sldNum" sz="quarter" idx="11"/>
          </p:nvPr>
        </p:nvSpPr>
        <p:spPr>
          <a:xfrm>
            <a:off x="0" y="1752600"/>
            <a:ext cx="1295400" cy="701675"/>
          </a:xfrm>
        </p:spPr>
        <p:txBody>
          <a:bodyPr wrap="square" lIns="91440" tIns="45720" rIns="91440" bIns="45720" numCol="1" compatLnSpc="1">
            <a:prstTxWarp prst="textNoShape">
              <a:avLst/>
            </a:prstTxWarp>
            <a:noAutofit/>
          </a:bodyPr>
          <a:lstStyle>
            <a:lvl1pPr>
              <a:defRPr sz="2400" smtClean="0">
                <a:latin typeface="Arial" pitchFamily="34" charset="0"/>
                <a:ea typeface="ＭＳ Ｐゴシック" pitchFamily="34" charset="-128"/>
              </a:defRPr>
            </a:lvl1pPr>
          </a:lstStyle>
          <a:p>
            <a:pPr>
              <a:defRPr/>
            </a:pPr>
            <a:fld id="{D6CC5694-ECAF-4820-91D6-69E442CFEC1A}"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6" name="Slide Number Placeholder 21"/>
          <p:cNvSpPr>
            <a:spLocks noGrp="1"/>
          </p:cNvSpPr>
          <p:nvPr>
            <p:ph type="sldNum" sz="quarter" idx="11"/>
          </p:nvPr>
        </p:nvSpPr>
        <p:spPr>
          <a:xfrm>
            <a:off x="8208963" y="6305550"/>
            <a:ext cx="774700" cy="476250"/>
          </a:xfrm>
          <a:prstGeom prst="rect">
            <a:avLst/>
          </a:prstGeom>
        </p:spPr>
        <p:txBody>
          <a:bodyPr/>
          <a:lstStyle>
            <a:lvl1pPr>
              <a:defRPr/>
            </a:lvl1pPr>
          </a:lstStyle>
          <a:p>
            <a:pPr>
              <a:defRPr/>
            </a:pPr>
            <a:fld id="{0B80EB3A-5FF0-4652-AE04-0BDA48C0C5AC}"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096000" y="6248400"/>
            <a:ext cx="2667000" cy="365125"/>
          </a:xfrm>
          <a:prstGeom prst="rect">
            <a:avLst/>
          </a:prstGeom>
        </p:spPr>
        <p:txBody>
          <a:bodyPr/>
          <a:lstStyle>
            <a:lvl1pPr>
              <a:defRPr/>
            </a:lvl1pPr>
          </a:lstStyle>
          <a:p>
            <a:endParaRPr lang="en-US" dirty="0"/>
          </a:p>
        </p:txBody>
      </p:sp>
      <p:sp>
        <p:nvSpPr>
          <p:cNvPr id="6" name="Slide Number Placeholder 9"/>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BB38562C-BBF2-458A-AD0F-6F79F7ED498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a:xfrm>
            <a:off x="6096000" y="6248400"/>
            <a:ext cx="2667000" cy="365125"/>
          </a:xfrm>
          <a:prstGeom prst="rect">
            <a:avLst/>
          </a:prstGeom>
        </p:spPr>
        <p:txBody>
          <a:bodyPr/>
          <a:lstStyle>
            <a:lvl1pPr>
              <a:defRPr/>
            </a:lvl1pPr>
          </a:lstStyle>
          <a:p>
            <a:endParaRPr lang="en-US" dirty="0"/>
          </a:p>
        </p:txBody>
      </p:sp>
      <p:sp>
        <p:nvSpPr>
          <p:cNvPr id="8" name="Slide Number Placeholder 11"/>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D6CC5694-ECAF-4820-91D6-69E442CFEC1A}"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0" y="6248400"/>
            <a:ext cx="2667000" cy="365125"/>
          </a:xfrm>
          <a:prstGeom prst="rect">
            <a:avLst/>
          </a:prstGeom>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5" name="Slide Number Placeholder 4"/>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43D1D00D-4517-4990-A77D-2BD3ACA49ADA}"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4" name="Slide Number Placeholder 3"/>
          <p:cNvSpPr>
            <a:spLocks noGrp="1"/>
          </p:cNvSpPr>
          <p:nvPr>
            <p:ph type="sldNum" sz="quarter" idx="12"/>
          </p:nvPr>
        </p:nvSpPr>
        <p:spPr>
          <a:xfrm>
            <a:off x="0" y="6248400"/>
            <a:ext cx="5334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pPr>
              <a:defRPr/>
            </a:pPr>
            <a:fld id="{9694712A-6CF8-4C4D-9EAF-4A0B002607A9}"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0" y="6248400"/>
            <a:ext cx="2667000" cy="365125"/>
          </a:xfrm>
          <a:prstGeom prst="rect">
            <a:avLst/>
          </a:prstGeom>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7" name="Slide Number Placeholder 6"/>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D6CC5694-ECAF-4820-91D6-69E442CFEC1A}" type="slidenum">
              <a:rPr lang="en-US" smtClean="0"/>
              <a:pPr>
                <a:defRPr/>
              </a:pPr>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a:t>Click icon to add picture</a:t>
            </a:r>
          </a:p>
        </p:txBody>
      </p:sp>
      <p:sp>
        <p:nvSpPr>
          <p:cNvPr id="9" name="Date Placeholder 11"/>
          <p:cNvSpPr>
            <a:spLocks noGrp="1"/>
          </p:cNvSpPr>
          <p:nvPr>
            <p:ph type="dt" sz="half" idx="10"/>
          </p:nvPr>
        </p:nvSpPr>
        <p:spPr>
          <a:xfrm>
            <a:off x="6248400" y="6248400"/>
            <a:ext cx="2667000" cy="365125"/>
          </a:xfrm>
          <a:prstGeom prst="rect">
            <a:avLst/>
          </a:prstGeom>
        </p:spPr>
        <p:txBody>
          <a:bodyPr/>
          <a:lstStyle>
            <a:lvl1pPr>
              <a:defRPr/>
            </a:lvl1pPr>
          </a:lstStyle>
          <a:p>
            <a:endParaRPr lang="en-US" dirty="0"/>
          </a:p>
        </p:txBody>
      </p:sp>
      <p:sp>
        <p:nvSpPr>
          <p:cNvPr id="10" name="Slide Number Placeholder 12"/>
          <p:cNvSpPr>
            <a:spLocks noGrp="1"/>
          </p:cNvSpPr>
          <p:nvPr>
            <p:ph type="sldNum" sz="quarter" idx="11"/>
          </p:nvPr>
        </p:nvSpPr>
        <p:spPr>
          <a:xfrm>
            <a:off x="0" y="4667250"/>
            <a:ext cx="1447800" cy="663575"/>
          </a:xfrm>
        </p:spPr>
        <p:txBody>
          <a:bodyPr wrap="square" lIns="91440" tIns="45720" rIns="91440" bIns="45720" numCol="1" compatLnSpc="1">
            <a:prstTxWarp prst="textNoShape">
              <a:avLst/>
            </a:prstTxWarp>
          </a:bodyPr>
          <a:lstStyle>
            <a:lvl1pPr>
              <a:defRPr sz="2800" smtClean="0">
                <a:latin typeface="Arial" pitchFamily="34" charset="0"/>
                <a:ea typeface="ＭＳ Ｐゴシック" pitchFamily="34" charset="-128"/>
              </a:defRPr>
            </a:lvl1pPr>
          </a:lstStyle>
          <a:p>
            <a:pPr>
              <a:defRPr/>
            </a:pPr>
            <a:fld id="{D6CC5694-ECAF-4820-91D6-69E442CFEC1A}" type="slidenum">
              <a:rPr lang="en-US" smtClean="0"/>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D6CC5694-ECAF-4820-91D6-69E442CFEC1A}" type="slidenum">
              <a:rPr lang="en-US" smtClean="0"/>
              <a:pPr>
                <a:defRPr/>
              </a:pPr>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a:prstGeom prst="rect">
            <a:avLst/>
          </a:prstGeom>
        </p:spPr>
        <p:txBody>
          <a:bodyPr/>
          <a:lstStyle>
            <a:lvl1pPr>
              <a:defRPr/>
            </a:lvl1pPr>
          </a:lstStyle>
          <a:p>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D6CC5694-ECAF-4820-91D6-69E442CFEC1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5" name="Slide Number Placeholder 3"/>
          <p:cNvSpPr>
            <a:spLocks noGrp="1"/>
          </p:cNvSpPr>
          <p:nvPr>
            <p:ph type="sldNum" sz="quarter" idx="14"/>
          </p:nvPr>
        </p:nvSpPr>
        <p:spPr/>
        <p:txBody>
          <a:bodyPr/>
          <a:lstStyle>
            <a:lvl1pPr>
              <a:defRPr/>
            </a:lvl1pPr>
          </a:lstStyle>
          <a:p>
            <a:pPr>
              <a:defRPr/>
            </a:pPr>
            <a:fld id="{7172396B-26B2-4673-93A9-7B87B0FB1EED}"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0"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4" name="Slide Number Placeholder 21"/>
          <p:cNvSpPr>
            <a:spLocks noGrp="1"/>
          </p:cNvSpPr>
          <p:nvPr>
            <p:ph type="sldNum" sz="quarter" idx="11"/>
          </p:nvPr>
        </p:nvSpPr>
        <p:spPr>
          <a:xfrm>
            <a:off x="8208963" y="6305550"/>
            <a:ext cx="774700" cy="476250"/>
          </a:xfrm>
          <a:prstGeom prst="rect">
            <a:avLst/>
          </a:prstGeom>
        </p:spPr>
        <p:txBody>
          <a:bodyPr/>
          <a:lstStyle>
            <a:lvl1pPr>
              <a:defRPr/>
            </a:lvl1pPr>
          </a:lstStyle>
          <a:p>
            <a:pPr>
              <a:defRPr/>
            </a:pPr>
            <a:fld id="{0D1EAEEE-9FB7-4A56-84EF-A4C07288FE97}"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5" name="Slide Number Placeholder 21"/>
          <p:cNvSpPr>
            <a:spLocks noGrp="1"/>
          </p:cNvSpPr>
          <p:nvPr>
            <p:ph type="sldNum" sz="quarter" idx="11"/>
          </p:nvPr>
        </p:nvSpPr>
        <p:spPr/>
        <p:txBody>
          <a:bodyPr/>
          <a:lstStyle>
            <a:lvl1pPr>
              <a:defRPr/>
            </a:lvl1pPr>
          </a:lstStyle>
          <a:p>
            <a:fld id="{B6BD1242-3C2B-47FA-A9B2-A9601626BB5F}" type="slidenum">
              <a:rPr lang="en-US"/>
              <a:pPr/>
              <a:t>‹#›</a:t>
            </a:fld>
            <a:endParaRPr lang="en-US" dirty="0"/>
          </a:p>
        </p:txBody>
      </p:sp>
    </p:spTree>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6" name="Slide Number Placeholder 21"/>
          <p:cNvSpPr>
            <a:spLocks noGrp="1"/>
          </p:cNvSpPr>
          <p:nvPr>
            <p:ph type="sldNum" sz="quarter" idx="11"/>
          </p:nvPr>
        </p:nvSpPr>
        <p:spPr/>
        <p:txBody>
          <a:bodyPr/>
          <a:lstStyle>
            <a:lvl1pPr>
              <a:defRPr/>
            </a:lvl1pPr>
          </a:lstStyle>
          <a:p>
            <a:fld id="{941DE5C1-E3F2-4A6D-8194-E64422F81972}" type="slidenum">
              <a:rPr lang="en-US"/>
              <a:pPr/>
              <a:t>‹#›</a:t>
            </a:fld>
            <a:endParaRPr lang="en-US" dirty="0"/>
          </a:p>
        </p:txBody>
      </p:sp>
    </p:spTree>
  </p:cSld>
  <p:clrMapOvr>
    <a:masterClrMapping/>
  </p:clrMapOvr>
  <p:transition xmlns:p14="http://schemas.microsoft.com/office/powerpoint/2010/mai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4" name="Slide Number Placeholder 21"/>
          <p:cNvSpPr>
            <a:spLocks noGrp="1"/>
          </p:cNvSpPr>
          <p:nvPr>
            <p:ph type="sldNum" sz="quarter" idx="11"/>
          </p:nvPr>
        </p:nvSpPr>
        <p:spPr/>
        <p:txBody>
          <a:bodyPr/>
          <a:lstStyle>
            <a:lvl1pPr>
              <a:defRPr/>
            </a:lvl1pPr>
          </a:lstStyle>
          <a:p>
            <a:fld id="{EDBF469D-2EBB-4D24-AF4C-E4D556B0553A}" type="slidenum">
              <a:rPr lang="en-US"/>
              <a:pPr/>
              <a:t>‹#›</a:t>
            </a:fld>
            <a:endParaRPr lang="en-US" dirty="0"/>
          </a:p>
        </p:txBody>
      </p:sp>
    </p:spTree>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4" name="Slide Number Placeholder 3"/>
          <p:cNvSpPr>
            <a:spLocks noGrp="1"/>
          </p:cNvSpPr>
          <p:nvPr>
            <p:ph type="sldNum" sz="quarter" idx="11"/>
          </p:nvPr>
        </p:nvSpPr>
        <p:spPr/>
        <p:txBody>
          <a:bodyPr/>
          <a:lstStyle>
            <a:lvl1pPr>
              <a:defRPr/>
            </a:lvl1pPr>
          </a:lstStyle>
          <a:p>
            <a:fld id="{1D8986A7-7951-477B-82AE-F42C1DF2DB05}" type="slidenum">
              <a:rPr lang="en-US"/>
              <a:pPr/>
              <a:t>‹#›</a:t>
            </a:fld>
            <a:endParaRPr lang="en-US" dirty="0"/>
          </a:p>
        </p:txBody>
      </p:sp>
    </p:spTree>
  </p:cSld>
  <p:clrMapOvr>
    <a:masterClrMapping/>
  </p:clrMapOvr>
  <p:transition xmlns:p14="http://schemas.microsoft.com/office/powerpoint/2010/mai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5" name="Slide Number Placeholder 3"/>
          <p:cNvSpPr>
            <a:spLocks noGrp="1"/>
          </p:cNvSpPr>
          <p:nvPr>
            <p:ph type="sldNum" sz="quarter" idx="14"/>
          </p:nvPr>
        </p:nvSpPr>
        <p:spPr/>
        <p:txBody>
          <a:bodyPr/>
          <a:lstStyle>
            <a:lvl1pPr>
              <a:defRPr/>
            </a:lvl1pPr>
          </a:lstStyle>
          <a:p>
            <a:fld id="{46D31DDA-58A6-4382-B662-0EA263CC48BE}"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4" name="Slide Number Placeholder 3"/>
          <p:cNvSpPr>
            <a:spLocks noGrp="1"/>
          </p:cNvSpPr>
          <p:nvPr>
            <p:ph type="sldNum" sz="quarter" idx="11"/>
          </p:nvPr>
        </p:nvSpPr>
        <p:spPr>
          <a:xfrm>
            <a:off x="8208963" y="6305550"/>
            <a:ext cx="774700" cy="476250"/>
          </a:xfrm>
          <a:prstGeom prst="rect">
            <a:avLst/>
          </a:prstGeom>
        </p:spPr>
        <p:txBody>
          <a:bodyPr/>
          <a:lstStyle>
            <a:lvl1pPr>
              <a:defRPr/>
            </a:lvl1pPr>
            <a:extLst/>
          </a:lstStyle>
          <a:p>
            <a:pPr>
              <a:defRPr/>
            </a:pPr>
            <a:fld id="{78AACEDD-DECF-4408-8EFB-9DC01A44E5E3}"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5" name="Slide Number Placeholder 21"/>
          <p:cNvSpPr>
            <a:spLocks noGrp="1"/>
          </p:cNvSpPr>
          <p:nvPr>
            <p:ph type="sldNum" sz="quarter" idx="11"/>
          </p:nvPr>
        </p:nvSpPr>
        <p:spPr/>
        <p:txBody>
          <a:bodyPr/>
          <a:lstStyle>
            <a:lvl1pPr>
              <a:defRPr/>
            </a:lvl1pPr>
          </a:lstStyle>
          <a:p>
            <a:fld id="{35513B7D-8996-48E7-92DF-7D0ABFA4DDFC}" type="slidenum">
              <a:rPr lang="en-US"/>
              <a:pPr/>
              <a:t>‹#›</a:t>
            </a:fld>
            <a:endParaRPr lang="en-US" dirty="0"/>
          </a:p>
        </p:txBody>
      </p:sp>
    </p:spTree>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6" name="Slide Number Placeholder 21"/>
          <p:cNvSpPr>
            <a:spLocks noGrp="1"/>
          </p:cNvSpPr>
          <p:nvPr>
            <p:ph type="sldNum" sz="quarter" idx="11"/>
          </p:nvPr>
        </p:nvSpPr>
        <p:spPr/>
        <p:txBody>
          <a:bodyPr/>
          <a:lstStyle>
            <a:lvl1pPr>
              <a:defRPr/>
            </a:lvl1pPr>
          </a:lstStyle>
          <a:p>
            <a:fld id="{9924E946-34DE-4286-BBA7-198765B21035}" type="slidenum">
              <a:rPr lang="en-US"/>
              <a:pPr/>
              <a:t>‹#›</a:t>
            </a:fld>
            <a:endParaRPr lang="en-US" dirty="0"/>
          </a:p>
        </p:txBody>
      </p:sp>
    </p:spTree>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4" name="Slide Number Placeholder 21"/>
          <p:cNvSpPr>
            <a:spLocks noGrp="1"/>
          </p:cNvSpPr>
          <p:nvPr>
            <p:ph type="sldNum" sz="quarter" idx="11"/>
          </p:nvPr>
        </p:nvSpPr>
        <p:spPr/>
        <p:txBody>
          <a:bodyPr/>
          <a:lstStyle>
            <a:lvl1pPr>
              <a:defRPr/>
            </a:lvl1pPr>
          </a:lstStyle>
          <a:p>
            <a:fld id="{3D9E7E91-B8D0-4CED-A5F6-F83414128F2C}" type="slidenum">
              <a:rPr lang="en-US"/>
              <a:pPr/>
              <a:t>‹#›</a:t>
            </a:fld>
            <a:endParaRPr lang="en-US" dirty="0"/>
          </a:p>
        </p:txBody>
      </p:sp>
    </p:spTree>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4" name="Slide Number Placeholder 3"/>
          <p:cNvSpPr>
            <a:spLocks noGrp="1"/>
          </p:cNvSpPr>
          <p:nvPr>
            <p:ph type="sldNum" sz="quarter" idx="11"/>
          </p:nvPr>
        </p:nvSpPr>
        <p:spPr/>
        <p:txBody>
          <a:bodyPr/>
          <a:lstStyle>
            <a:lvl1pPr>
              <a:defRPr/>
            </a:lvl1pPr>
          </a:lstStyle>
          <a:p>
            <a:fld id="{3FB8A981-4E8D-4822-8895-A88D5B5F9A58}" type="slidenum">
              <a:rPr lang="en-US"/>
              <a:pPr/>
              <a:t>‹#›</a:t>
            </a:fld>
            <a:endParaRPr lang="en-US" dirty="0"/>
          </a:p>
        </p:txBody>
      </p:sp>
    </p:spTree>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5" name="Slide Number Placeholder 21"/>
          <p:cNvSpPr>
            <a:spLocks noGrp="1"/>
          </p:cNvSpPr>
          <p:nvPr>
            <p:ph type="sldNum" sz="quarter" idx="11"/>
          </p:nvPr>
        </p:nvSpPr>
        <p:spPr/>
        <p:txBody>
          <a:bodyPr/>
          <a:lstStyle>
            <a:lvl1pPr>
              <a:defRPr/>
            </a:lvl1pPr>
          </a:lstStyle>
          <a:p>
            <a:fld id="{B366D21F-F6AB-4C32-9177-442D73D965EB}" type="slidenum">
              <a:rPr lang="en-US"/>
              <a:pPr/>
              <a:t>‹#›</a:t>
            </a:fld>
            <a:endParaRPr lang="en-US" dirty="0"/>
          </a:p>
        </p:txBody>
      </p:sp>
    </p:spTree>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6" name="Slide Number Placeholder 21"/>
          <p:cNvSpPr>
            <a:spLocks noGrp="1"/>
          </p:cNvSpPr>
          <p:nvPr>
            <p:ph type="sldNum" sz="quarter" idx="11"/>
          </p:nvPr>
        </p:nvSpPr>
        <p:spPr/>
        <p:txBody>
          <a:bodyPr/>
          <a:lstStyle>
            <a:lvl1pPr>
              <a:defRPr/>
            </a:lvl1pPr>
          </a:lstStyle>
          <a:p>
            <a:fld id="{28822E86-D815-4CB9-B1FD-44EBC48AC2DD}" type="slidenum">
              <a:rPr lang="en-US"/>
              <a:pPr/>
              <a:t>‹#›</a:t>
            </a:fld>
            <a:endParaRPr lang="en-US" dirty="0"/>
          </a:p>
        </p:txBody>
      </p:sp>
    </p:spTree>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4" name="Slide Number Placeholder 21"/>
          <p:cNvSpPr>
            <a:spLocks noGrp="1"/>
          </p:cNvSpPr>
          <p:nvPr>
            <p:ph type="sldNum" sz="quarter" idx="11"/>
          </p:nvPr>
        </p:nvSpPr>
        <p:spPr/>
        <p:txBody>
          <a:bodyPr/>
          <a:lstStyle>
            <a:lvl1pPr>
              <a:defRPr/>
            </a:lvl1pPr>
          </a:lstStyle>
          <a:p>
            <a:fld id="{19AD7F1F-8DB4-4040-BEBC-F57A2A3B76C3}" type="slidenum">
              <a:rPr lang="en-US"/>
              <a:pPr/>
              <a:t>‹#›</a:t>
            </a:fld>
            <a:endParaRPr lang="en-US" dirty="0"/>
          </a:p>
        </p:txBody>
      </p:sp>
    </p:spTree>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4" name="Slide Number Placeholder 3"/>
          <p:cNvSpPr>
            <a:spLocks noGrp="1"/>
          </p:cNvSpPr>
          <p:nvPr>
            <p:ph type="sldNum" sz="quarter" idx="11"/>
          </p:nvPr>
        </p:nvSpPr>
        <p:spPr/>
        <p:txBody>
          <a:bodyPr/>
          <a:lstStyle>
            <a:lvl1pPr>
              <a:defRPr/>
            </a:lvl1pPr>
          </a:lstStyle>
          <a:p>
            <a:fld id="{A8879F0B-A8B9-4841-879B-A36A90A9621D}" type="slidenum">
              <a:rPr lang="en-US"/>
              <a:pPr/>
              <a:t>‹#›</a:t>
            </a:fld>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5" name="Slide Number Placeholder 3"/>
          <p:cNvSpPr>
            <a:spLocks noGrp="1"/>
          </p:cNvSpPr>
          <p:nvPr>
            <p:ph type="sldNum" sz="quarter" idx="14"/>
          </p:nvPr>
        </p:nvSpPr>
        <p:spPr>
          <a:xfrm>
            <a:off x="8208963" y="6305550"/>
            <a:ext cx="774700" cy="476250"/>
          </a:xfrm>
          <a:prstGeom prst="rect">
            <a:avLst/>
          </a:prstGeom>
        </p:spPr>
        <p:txBody>
          <a:bodyPr/>
          <a:lstStyle>
            <a:lvl1pPr>
              <a:defRPr/>
            </a:lvl1pPr>
          </a:lstStyle>
          <a:p>
            <a:pPr>
              <a:defRPr/>
            </a:pPr>
            <a:fld id="{70ABEA38-2C46-4FB8-9E83-C2627EB2BFCC}"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theme" Target="../theme/theme3.xml"/><Relationship Id="rId1" Type="http://schemas.openxmlformats.org/officeDocument/2006/relationships/slideLayout" Target="../slideLayouts/slideLayout16.xml"/><Relationship Id="rId2"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theme" Target="../theme/theme4.xml"/><Relationship Id="rId1" Type="http://schemas.openxmlformats.org/officeDocument/2006/relationships/slideLayout" Target="../slideLayouts/slideLayout21.xml"/><Relationship Id="rId2"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theme" Target="../theme/theme5.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1.xml"/><Relationship Id="rId4" Type="http://schemas.openxmlformats.org/officeDocument/2006/relationships/slideLayout" Target="../slideLayouts/slideLayout42.xml"/><Relationship Id="rId5" Type="http://schemas.openxmlformats.org/officeDocument/2006/relationships/slideLayout" Target="../slideLayouts/slideLayout43.xml"/><Relationship Id="rId6" Type="http://schemas.openxmlformats.org/officeDocument/2006/relationships/slideLayout" Target="../slideLayouts/slideLayout44.xml"/><Relationship Id="rId7" Type="http://schemas.openxmlformats.org/officeDocument/2006/relationships/slideLayout" Target="../slideLayouts/slideLayout45.xml"/><Relationship Id="rId8" Type="http://schemas.openxmlformats.org/officeDocument/2006/relationships/slideLayout" Target="../slideLayouts/slideLayout46.xml"/><Relationship Id="rId9" Type="http://schemas.openxmlformats.org/officeDocument/2006/relationships/slideLayout" Target="../slideLayouts/slideLayout47.xml"/><Relationship Id="rId10" Type="http://schemas.openxmlformats.org/officeDocument/2006/relationships/slideLayout" Target="../slideLayouts/slideLayout48.xml"/><Relationship Id="rId11" Type="http://schemas.openxmlformats.org/officeDocument/2006/relationships/theme" Target="../theme/theme6.xml"/><Relationship Id="rId1" Type="http://schemas.openxmlformats.org/officeDocument/2006/relationships/slideLayout" Target="../slideLayouts/slideLayout39.xml"/><Relationship Id="rId2" Type="http://schemas.openxmlformats.org/officeDocument/2006/relationships/slideLayout" Target="../slideLayouts/slideLayout40.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theme" Target="../theme/theme7.xml"/><Relationship Id="rId1" Type="http://schemas.openxmlformats.org/officeDocument/2006/relationships/slideLayout" Target="../slideLayouts/slideLayout49.xml"/><Relationship Id="rId2" Type="http://schemas.openxmlformats.org/officeDocument/2006/relationships/slideLayout" Target="../slideLayouts/slideLayout50.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4" Type="http://schemas.openxmlformats.org/officeDocument/2006/relationships/slideLayout" Target="../slideLayouts/slideLayout57.xml"/><Relationship Id="rId5" Type="http://schemas.openxmlformats.org/officeDocument/2006/relationships/slideLayout" Target="../slideLayouts/slideLayout58.xml"/><Relationship Id="rId6" Type="http://schemas.openxmlformats.org/officeDocument/2006/relationships/theme" Target="../theme/theme8.xml"/><Relationship Id="rId1" Type="http://schemas.openxmlformats.org/officeDocument/2006/relationships/slideLayout" Target="../slideLayouts/slideLayout54.xml"/><Relationship Id="rId2"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7"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7494587" cy="476250"/>
          </a:xfrm>
          <a:prstGeom prst="rect">
            <a:avLst/>
          </a:prstGeom>
        </p:spPr>
        <p:txBody>
          <a:bodyPr anchor="b"/>
          <a:lstStyle>
            <a:lvl1pPr eaLnBrk="1" fontAlgn="auto" latinLnBrk="0" hangingPunct="1">
              <a:spcBef>
                <a:spcPts val="0"/>
              </a:spcBef>
              <a:spcAft>
                <a:spcPts val="0"/>
              </a:spcAft>
              <a:defRPr kumimoji="0" sz="1000">
                <a:solidFill>
                  <a:schemeClr val="bg1">
                    <a:lumMod val="65000"/>
                  </a:schemeClr>
                </a:solidFill>
                <a:effectLst/>
                <a:latin typeface="+mn-lt"/>
              </a:defRPr>
            </a:lvl1pPr>
            <a:extLst/>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302" r:id="rId1"/>
    <p:sldLayoutId id="2147484292" r:id="rId2"/>
    <p:sldLayoutId id="2147484291" r:id="rId3"/>
    <p:sldLayoutId id="2147484290" r:id="rId4"/>
    <p:sldLayoutId id="2147484303" r:id="rId5"/>
    <p:sldLayoutId id="2147484304" r:id="rId6"/>
    <p:sldLayoutId id="2147484305" r:id="rId7"/>
    <p:sldLayoutId id="2147484306" r:id="rId8"/>
    <p:sldLayoutId id="2147484307" r:id="rId9"/>
    <p:sldLayoutId id="2147484308" r:id="rId10"/>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1"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661EE08F-42C1-43BF-B407-24EE04BDC032}"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2"/>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04</a:t>
            </a:r>
          </a:p>
        </p:txBody>
      </p:sp>
    </p:spTree>
  </p:cSld>
  <p:clrMap bg1="lt1" tx1="dk1" bg2="lt2" tx2="dk2" accent1="accent1" accent2="accent2" accent3="accent3" accent4="accent4" accent5="accent5" accent6="accent6" hlink="hlink" folHlink="folHlink"/>
  <p:sldLayoutIdLst>
    <p:sldLayoutId id="2147484309" r:id="rId1"/>
    <p:sldLayoutId id="2147484295" r:id="rId2"/>
    <p:sldLayoutId id="2147484294" r:id="rId3"/>
    <p:sldLayoutId id="2147484293" r:id="rId4"/>
    <p:sldLayoutId id="2147484310" r:id="rId5"/>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chemeClr val="accent2"/>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chemeClr val="accent2"/>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chemeClr val="accent2"/>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chemeClr val="accent2"/>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A471020C-B9A6-4D41-B666-295012AABF09}"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09</a:t>
            </a:r>
          </a:p>
        </p:txBody>
      </p:sp>
    </p:spTree>
  </p:cSld>
  <p:clrMap bg1="lt1" tx1="dk1" bg2="lt2" tx2="dk2" accent1="accent1" accent2="accent2" accent3="accent3" accent4="accent4" accent5="accent5" accent6="accent6" hlink="hlink" folHlink="folHlink"/>
  <p:sldLayoutIdLst>
    <p:sldLayoutId id="2147484311" r:id="rId1"/>
    <p:sldLayoutId id="2147484298" r:id="rId2"/>
    <p:sldLayoutId id="2147484297" r:id="rId3"/>
    <p:sldLayoutId id="2147484296" r:id="rId4"/>
    <p:sldLayoutId id="2147484312" r:id="rId5"/>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09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D6CC5694-ECAF-4820-91D6-69E442CFEC1A}"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17</a:t>
            </a:r>
          </a:p>
        </p:txBody>
      </p:sp>
    </p:spTree>
  </p:cSld>
  <p:clrMap bg1="lt1" tx1="dk1" bg2="lt2" tx2="dk2" accent1="accent1" accent2="accent2" accent3="accent3" accent4="accent4" accent5="accent5" accent6="accent6" hlink="hlink" folHlink="folHlink"/>
  <p:sldLayoutIdLst>
    <p:sldLayoutId id="2147484313" r:id="rId1"/>
    <p:sldLayoutId id="2147484301" r:id="rId2"/>
    <p:sldLayoutId id="2147484300" r:id="rId3"/>
    <p:sldLayoutId id="2147484299" r:id="rId4"/>
    <p:sldLayoutId id="2147484314" r:id="rId5"/>
    <p:sldLayoutId id="2147484315" r:id="rId6"/>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10429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609600" y="6248400"/>
            <a:ext cx="8156575" cy="472440"/>
          </a:xfrm>
          <a:prstGeom prst="rect">
            <a:avLst/>
          </a:prstGeom>
        </p:spPr>
        <p:txBody>
          <a:bodyPr vert="horz" wrap="square" lIns="91440" tIns="45720" rIns="91440" bIns="45720" numCol="1" anchor="ctr" anchorCtr="0" compatLnSpc="1">
            <a:prstTxWarp prst="textNoShape">
              <a:avLst/>
            </a:prstTxWarp>
          </a:bodyPr>
          <a:lstStyle>
            <a:lvl1pPr algn="l">
              <a:defRPr sz="1000">
                <a:solidFill>
                  <a:srgbClr val="A6A6A6"/>
                </a:solidFill>
              </a:defRPr>
            </a:lvl1p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ea typeface="ＭＳ Ｐゴシック" charset="0"/>
                <a:cs typeface="ＭＳ Ｐゴシック" charset="0"/>
              </a:defRPr>
            </a:lvl1pPr>
          </a:lstStyle>
          <a:p>
            <a:pPr>
              <a:defRPr/>
            </a:pPr>
            <a:fld id="{448B7E88-69AF-451B-A2E0-59E904F7C9B5}"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317" r:id="rId1"/>
    <p:sldLayoutId id="2147484318" r:id="rId2"/>
    <p:sldLayoutId id="2147484319" r:id="rId3"/>
    <p:sldLayoutId id="2147484320" r:id="rId4"/>
    <p:sldLayoutId id="2147484321" r:id="rId5"/>
    <p:sldLayoutId id="2147484322" r:id="rId6"/>
    <p:sldLayoutId id="2147484323" r:id="rId7"/>
    <p:sldLayoutId id="2147484324" r:id="rId8"/>
    <p:sldLayoutId id="2147484325" r:id="rId9"/>
    <p:sldLayoutId id="2147484326" r:id="rId10"/>
    <p:sldLayoutId id="2147484327" r:id="rId11"/>
    <p:sldLayoutId id="2147484328" r:id="rId12"/>
  </p:sldLayoutIdLst>
  <p:transition xmlns:p14="http://schemas.microsoft.com/office/powerpoint/2010/main">
    <p:fade/>
  </p:transition>
  <p:hf hdr="0" dt="0"/>
  <p:txStyles>
    <p:titleStyle>
      <a:lvl1pPr algn="l" rtl="0" eaLnBrk="1" fontAlgn="base" hangingPunct="1">
        <a:spcBef>
          <a:spcPct val="0"/>
        </a:spcBef>
        <a:spcAft>
          <a:spcPct val="0"/>
        </a:spcAft>
        <a:defRPr sz="4400" kern="120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2pPr>
      <a:lvl3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3pPr>
      <a:lvl4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4pPr>
      <a:lvl5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6pPr>
      <a:lvl7pPr marL="9144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7pPr>
      <a:lvl8pPr marL="13716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8pPr>
      <a:lvl9pPr marL="18288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ＭＳ Ｐゴシック" charset="0"/>
          <a:cs typeface="ＭＳ Ｐゴシック" charset="0"/>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ＭＳ Ｐゴシック" charset="0"/>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ＭＳ Ｐゴシック" charset="0"/>
          <a:cs typeface="+mn-cs"/>
        </a:defRPr>
      </a:lvl3pPr>
      <a:lvl4pPr marL="1371600" indent="-228600" algn="l" rtl="0" eaLnBrk="1" fontAlgn="base" hangingPunct="1">
        <a:spcBef>
          <a:spcPts val="400"/>
        </a:spcBef>
        <a:spcAft>
          <a:spcPct val="0"/>
        </a:spcAft>
        <a:buClr>
          <a:srgbClr val="99CA2C"/>
        </a:buClr>
        <a:buSzPct val="75000"/>
        <a:buFont typeface="Wingdings" pitchFamily="2" charset="2"/>
        <a:buChar char=""/>
        <a:defRPr sz="2000" kern="1200">
          <a:solidFill>
            <a:schemeClr val="tx1"/>
          </a:solidFill>
          <a:latin typeface="+mn-lt"/>
          <a:ea typeface="ＭＳ Ｐゴシック" charset="0"/>
          <a:cs typeface="+mn-cs"/>
        </a:defRPr>
      </a:lvl4pPr>
      <a:lvl5pPr marL="1828800" indent="-228600" algn="l" rtl="0" eaLnBrk="1" fontAlgn="base" hangingPunct="1">
        <a:spcBef>
          <a:spcPts val="400"/>
        </a:spcBef>
        <a:spcAft>
          <a:spcPct val="0"/>
        </a:spcAft>
        <a:buClr>
          <a:srgbClr val="92C02A"/>
        </a:buClr>
        <a:buSzPct val="65000"/>
        <a:buFont typeface="Wingdings" pitchFamily="2" charset="2"/>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1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2302DF93-FF42-4B25-AFFB-8A77894EADE5}" type="slidenum">
              <a:rPr lang="en-US"/>
              <a:pPr/>
              <a:t>‹#›</a:t>
            </a:fld>
            <a:endParaRPr lang="en-US" dirty="0"/>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330" r:id="rId1"/>
    <p:sldLayoutId id="2147484331" r:id="rId2"/>
    <p:sldLayoutId id="2147484332" r:id="rId3"/>
    <p:sldLayoutId id="2147484333" r:id="rId4"/>
    <p:sldLayoutId id="2147484334" r:id="rId5"/>
    <p:sldLayoutId id="2147484335" r:id="rId6"/>
    <p:sldLayoutId id="2147484336" r:id="rId7"/>
    <p:sldLayoutId id="2147484337" r:id="rId8"/>
    <p:sldLayoutId id="2147484338" r:id="rId9"/>
    <p:sldLayoutId id="2147484339" r:id="rId10"/>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57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432DB7F3-B1B5-4361-A27F-3175FE8AB752}" type="slidenum">
              <a:rPr lang="en-US"/>
              <a:pPr/>
              <a:t>‹#›</a:t>
            </a:fld>
            <a:endParaRPr lang="en-US" dirty="0"/>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09</a:t>
            </a:r>
          </a:p>
        </p:txBody>
      </p:sp>
    </p:spTree>
  </p:cSld>
  <p:clrMap bg1="lt1" tx1="dk1" bg2="lt2" tx2="dk2" accent1="accent1" accent2="accent2" accent3="accent3" accent4="accent4" accent5="accent5" accent6="accent6" hlink="hlink" folHlink="folHlink"/>
  <p:sldLayoutIdLst>
    <p:sldLayoutId id="2147484341" r:id="rId1"/>
    <p:sldLayoutId id="2147484342" r:id="rId2"/>
    <p:sldLayoutId id="2147484343" r:id="rId3"/>
    <p:sldLayoutId id="2147484344" r:id="rId4"/>
    <p:sldLayoutId id="2147484345"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23"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8178930A-9B3A-4C99-AEA2-F90AF211C1CD}" type="slidenum">
              <a:rPr lang="en-US"/>
              <a:pPr/>
              <a:t>‹#›</a:t>
            </a:fld>
            <a:endParaRPr lang="en-US" dirty="0"/>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15</a:t>
            </a:r>
          </a:p>
        </p:txBody>
      </p:sp>
    </p:spTree>
  </p:cSld>
  <p:clrMap bg1="lt1" tx1="dk1" bg2="lt2" tx2="dk2" accent1="accent1" accent2="accent2" accent3="accent3" accent4="accent4" accent5="accent5" accent6="accent6" hlink="hlink" folHlink="folHlink"/>
  <p:sldLayoutIdLst>
    <p:sldLayoutId id="2147484347" r:id="rId1"/>
    <p:sldLayoutId id="2147484348" r:id="rId2"/>
    <p:sldLayoutId id="2147484349" r:id="rId3"/>
    <p:sldLayoutId id="2147484350" r:id="rId4"/>
    <p:sldLayoutId id="2147484351"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51.xml"/><Relationship Id="rId1" Type="http://schemas.openxmlformats.org/officeDocument/2006/relationships/slideLayout" Target="../slideLayouts/slideLayout28.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8.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slide" Target="slide52.xml"/><Relationship Id="rId1" Type="http://schemas.openxmlformats.org/officeDocument/2006/relationships/slideLayout" Target="../slideLayouts/slideLayout28.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3.xml"/></Relationships>
</file>

<file path=ppt/slides/_rels/slide39.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slide" Target="slide53.xml"/><Relationship Id="rId1" Type="http://schemas.openxmlformats.org/officeDocument/2006/relationships/slideLayout" Target="../slideLayouts/slideLayout38.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5.xml"/></Relationships>
</file>

<file path=ppt/slides/_rels/slide41.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slide" Target="slide54.xml"/><Relationship Id="rId1" Type="http://schemas.openxmlformats.org/officeDocument/2006/relationships/slideLayout" Target="../slideLayouts/slideLayout38.xml"/><Relationship Id="rId2" Type="http://schemas.openxmlformats.org/officeDocument/2006/relationships/notesSlide" Target="../notesSlides/notesSlide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slide" Target="slide55.xml"/><Relationship Id="rId1" Type="http://schemas.openxmlformats.org/officeDocument/2006/relationships/slideLayout" Target="../slideLayouts/slideLayout38.xml"/><Relationship Id="rId2" Type="http://schemas.openxmlformats.org/officeDocument/2006/relationships/notesSlide" Target="../notesSlides/notesSlide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8.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slide" Target="slide56.xml"/><Relationship Id="rId1" Type="http://schemas.openxmlformats.org/officeDocument/2006/relationships/slideLayout" Target="../slideLayouts/slideLayout38.xml"/><Relationship Id="rId2" Type="http://schemas.openxmlformats.org/officeDocument/2006/relationships/notesSlide" Target="../notesSlides/notesSlide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slide" Target="slide57.xml"/><Relationship Id="rId1" Type="http://schemas.openxmlformats.org/officeDocument/2006/relationships/slideLayout" Target="../slideLayouts/slideLayout38.xml"/><Relationship Id="rId2" Type="http://schemas.openxmlformats.org/officeDocument/2006/relationships/notesSlide" Target="../notesSlides/notesSlide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7240" y="1234440"/>
            <a:ext cx="7223760" cy="3657600"/>
          </a:xfrm>
        </p:spPr>
        <p:txBody>
          <a:bodyPr vert="horz" wrap="square" lIns="91440" tIns="45720" rIns="91440" bIns="45720" numCol="1" anchorCtr="0" compatLnSpc="1">
            <a:prstTxWarp prst="textNoShape">
              <a:avLst/>
            </a:prstTxWarp>
          </a:bodyPr>
          <a:lstStyle/>
          <a:p>
            <a:pPr eaLnBrk="1" hangingPunct="1"/>
            <a:r>
              <a:rPr lang="en-US" sz="4000" cap="none" dirty="0"/>
              <a:t>CHAPTER 14:</a:t>
            </a:r>
            <a:br>
              <a:rPr lang="en-US" sz="4000" cap="none" dirty="0"/>
            </a:br>
            <a:r>
              <a:rPr lang="en-US" sz="4000" cap="none" dirty="0"/>
              <a:t>PROMOTION ESSENTIALS: TRADITIONAL MEDIA</a:t>
            </a:r>
          </a:p>
        </p:txBody>
      </p:sp>
      <p:sp>
        <p:nvSpPr>
          <p:cNvPr id="3" name="Subtitle 2"/>
          <p:cNvSpPr>
            <a:spLocks noGrp="1"/>
          </p:cNvSpPr>
          <p:nvPr>
            <p:ph type="subTitle" idx="1"/>
          </p:nvPr>
        </p:nvSpPr>
        <p:spPr/>
        <p:txBody>
          <a:bodyPr>
            <a:normAutofit/>
          </a:bodyPr>
          <a:lstStyle/>
          <a:p>
            <a:pPr>
              <a:buClr>
                <a:schemeClr val="accent6"/>
              </a:buClr>
              <a:defRPr/>
            </a:pPr>
            <a:r>
              <a:rPr lang="en-US" dirty="0"/>
              <a:t>Part 5: Communicate the Value Offering</a:t>
            </a:r>
          </a:p>
        </p:txBody>
      </p:sp>
      <p:sp>
        <p:nvSpPr>
          <p:cNvPr id="19463" name="Rectangle 7"/>
          <p:cNvSpPr>
            <a:spLocks noChangeArrowheads="1"/>
          </p:cNvSpPr>
          <p:nvPr/>
        </p:nvSpPr>
        <p:spPr bwMode="auto">
          <a:xfrm>
            <a:off x="45720" y="6062069"/>
            <a:ext cx="2133600" cy="685800"/>
          </a:xfrm>
          <a:prstGeom prst="rect">
            <a:avLst/>
          </a:prstGeom>
          <a:noFill/>
          <a:ln w="9525">
            <a:noFill/>
            <a:miter lim="800000"/>
            <a:headEnd/>
            <a:tailEnd/>
          </a:ln>
          <a:effectLst/>
        </p:spPr>
        <p:txBody>
          <a:bodyPr/>
          <a:lstStyle/>
          <a:p>
            <a:r>
              <a:rPr lang="en-US" b="1" i="1" dirty="0">
                <a:latin typeface="Times New Roman" pitchFamily="18" charset="0"/>
              </a:rPr>
              <a:t>McGraw-Hill Education</a:t>
            </a:r>
            <a:endParaRPr lang="en-US" altLang="en-US" sz="1000" b="1" i="1" dirty="0">
              <a:latin typeface="Times New Roman" pitchFamily="18" charset="0"/>
            </a:endParaRPr>
          </a:p>
        </p:txBody>
      </p:sp>
    </p:spTree>
  </p:cSld>
  <p:clrMapOvr>
    <a:masterClrMapping/>
  </p:clrMapOvr>
  <p:transition xmlns:p14="http://schemas.microsoft.com/office/powerpoint/2010/mai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p:nvPr>
        </p:nvSpPr>
        <p:spPr>
          <a:xfrm>
            <a:off x="1671638" y="137160"/>
            <a:ext cx="7197725" cy="549275"/>
          </a:xfrm>
          <a:solidFill>
            <a:srgbClr val="7030A0"/>
          </a:solidFill>
        </p:spPr>
        <p:txBody>
          <a:bodyPr/>
          <a:lstStyle/>
          <a:p>
            <a:pPr eaLnBrk="1" hangingPunct="1">
              <a:defRPr/>
            </a:pPr>
            <a:r>
              <a:rPr lang="en-US" sz="2000" dirty="0"/>
              <a:t>Pros and Cons of Key Advertising Media</a:t>
            </a:r>
          </a:p>
        </p:txBody>
      </p:sp>
      <p:sp>
        <p:nvSpPr>
          <p:cNvPr id="7" name="Text Placeholder 6"/>
          <p:cNvSpPr>
            <a:spLocks noGrp="1"/>
          </p:cNvSpPr>
          <p:nvPr>
            <p:ph type="body" sz="quarter" idx="12"/>
          </p:nvPr>
        </p:nvSpPr>
        <p:spPr>
          <a:xfrm>
            <a:off x="228600" y="137160"/>
            <a:ext cx="1371600" cy="549275"/>
          </a:xfrm>
          <a:solidFill>
            <a:schemeClr val="tx2"/>
          </a:solidFill>
        </p:spPr>
        <p:txBody>
          <a:bodyPr/>
          <a:lstStyle/>
          <a:p>
            <a:pPr eaLnBrk="1" hangingPunct="1">
              <a:buClr>
                <a:schemeClr val="accent6"/>
              </a:buClr>
              <a:defRPr/>
            </a:pPr>
            <a:r>
              <a:rPr lang="en-US" sz="1400" dirty="0">
                <a:solidFill>
                  <a:schemeClr val="bg1"/>
                </a:solidFill>
              </a:rPr>
              <a:t>EXHIBIT 14.3</a:t>
            </a:r>
          </a:p>
        </p:txBody>
      </p:sp>
      <p:graphicFrame>
        <p:nvGraphicFramePr>
          <p:cNvPr id="10" name="Table 9"/>
          <p:cNvGraphicFramePr>
            <a:graphicFrameLocks noGrp="1"/>
          </p:cNvGraphicFramePr>
          <p:nvPr>
            <p:extLst>
              <p:ext uri="{D42A27DB-BD31-4B8C-83A1-F6EECF244321}">
                <p14:modId xmlns:p14="http://schemas.microsoft.com/office/powerpoint/2010/main" val="550567005"/>
              </p:ext>
            </p:extLst>
          </p:nvPr>
        </p:nvGraphicFramePr>
        <p:xfrm>
          <a:off x="137160" y="777240"/>
          <a:ext cx="8915400" cy="5917879"/>
        </p:xfrm>
        <a:graphic>
          <a:graphicData uri="http://schemas.openxmlformats.org/drawingml/2006/table">
            <a:tbl>
              <a:tblPr firstRow="1" bandRow="1">
                <a:tableStyleId>{5C22544A-7EE6-4342-B048-85BDC9FD1C3A}</a:tableStyleId>
              </a:tblPr>
              <a:tblGrid>
                <a:gridCol w="1462368">
                  <a:extLst>
                    <a:ext uri="{9D8B030D-6E8A-4147-A177-3AD203B41FA5}">
                      <a16:colId xmlns:a16="http://schemas.microsoft.com/office/drawing/2014/main" xmlns="" val="20000"/>
                    </a:ext>
                  </a:extLst>
                </a:gridCol>
                <a:gridCol w="3946976">
                  <a:extLst>
                    <a:ext uri="{9D8B030D-6E8A-4147-A177-3AD203B41FA5}">
                      <a16:colId xmlns:a16="http://schemas.microsoft.com/office/drawing/2014/main" xmlns="" val="20001"/>
                    </a:ext>
                  </a:extLst>
                </a:gridCol>
                <a:gridCol w="3506056">
                  <a:extLst>
                    <a:ext uri="{9D8B030D-6E8A-4147-A177-3AD203B41FA5}">
                      <a16:colId xmlns:a16="http://schemas.microsoft.com/office/drawing/2014/main" xmlns="" val="20002"/>
                    </a:ext>
                  </a:extLst>
                </a:gridCol>
              </a:tblGrid>
              <a:tr h="228509">
                <a:tc>
                  <a:txBody>
                    <a:bodyPr/>
                    <a:lstStyle/>
                    <a:p>
                      <a:pPr marL="0" marR="0" algn="ctr">
                        <a:spcBef>
                          <a:spcPts val="0"/>
                        </a:spcBef>
                        <a:spcAft>
                          <a:spcPts val="0"/>
                        </a:spcAft>
                      </a:pPr>
                      <a:r>
                        <a:rPr lang="en-US" sz="1100" b="1" dirty="0">
                          <a:solidFill>
                            <a:schemeClr val="bg1"/>
                          </a:solidFill>
                          <a:latin typeface="+mn-lt"/>
                          <a:ea typeface="Times New Roman"/>
                        </a:rPr>
                        <a:t>Type of Media</a:t>
                      </a:r>
                      <a:endParaRPr lang="en-US" sz="1100" dirty="0">
                        <a:solidFill>
                          <a:schemeClr val="bg1"/>
                        </a:solidFill>
                        <a:latin typeface="+mn-lt"/>
                        <a:ea typeface="Times New Roman"/>
                      </a:endParaRP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marR="0" algn="ctr">
                        <a:spcBef>
                          <a:spcPts val="0"/>
                        </a:spcBef>
                        <a:spcAft>
                          <a:spcPts val="0"/>
                        </a:spcAft>
                      </a:pPr>
                      <a:r>
                        <a:rPr lang="en-US" sz="1100" b="1" dirty="0">
                          <a:solidFill>
                            <a:schemeClr val="bg1"/>
                          </a:solidFill>
                          <a:latin typeface="+mn-lt"/>
                          <a:ea typeface="Times New Roman"/>
                        </a:rPr>
                        <a:t>PROS</a:t>
                      </a:r>
                      <a:endParaRPr lang="en-US" sz="1100" dirty="0">
                        <a:solidFill>
                          <a:schemeClr val="bg1"/>
                        </a:solidFill>
                        <a:latin typeface="+mn-lt"/>
                        <a:ea typeface="Times New Roman"/>
                      </a:endParaRP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marR="0" algn="ctr">
                        <a:spcBef>
                          <a:spcPts val="0"/>
                        </a:spcBef>
                        <a:spcAft>
                          <a:spcPts val="0"/>
                        </a:spcAft>
                      </a:pPr>
                      <a:r>
                        <a:rPr lang="en-US" sz="1100" b="1" dirty="0">
                          <a:solidFill>
                            <a:schemeClr val="bg1"/>
                          </a:solidFill>
                          <a:latin typeface="+mn-lt"/>
                          <a:ea typeface="Times New Roman"/>
                        </a:rPr>
                        <a:t>CONS</a:t>
                      </a:r>
                      <a:endParaRPr lang="en-US" sz="1100" dirty="0">
                        <a:solidFill>
                          <a:schemeClr val="bg1"/>
                        </a:solidFill>
                        <a:latin typeface="+mn-lt"/>
                        <a:ea typeface="Times New Roman"/>
                      </a:endParaRP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10000"/>
                  </a:ext>
                </a:extLst>
              </a:tr>
              <a:tr h="915710">
                <a:tc>
                  <a:txBody>
                    <a:bodyPr/>
                    <a:lstStyle/>
                    <a:p>
                      <a:pPr marL="0" marR="0">
                        <a:spcBef>
                          <a:spcPts val="0"/>
                        </a:spcBef>
                        <a:spcAft>
                          <a:spcPts val="0"/>
                        </a:spcAft>
                      </a:pPr>
                      <a:r>
                        <a:rPr lang="en-US" sz="1150" b="0" dirty="0">
                          <a:solidFill>
                            <a:schemeClr val="tx1"/>
                          </a:solidFill>
                          <a:latin typeface="+mn-lt"/>
                          <a:ea typeface="Times New Roman"/>
                        </a:rPr>
                        <a:t>Television</a:t>
                      </a: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EFF8FE"/>
                    </a:solidFill>
                  </a:tcPr>
                </a:tc>
                <a:tc>
                  <a:txBody>
                    <a:bodyPr/>
                    <a:lstStyle/>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Combines </a:t>
                      </a:r>
                      <a:r>
                        <a:rPr lang="en-US" sz="1150" dirty="0" smtClean="0">
                          <a:solidFill>
                            <a:schemeClr val="tx1"/>
                          </a:solidFill>
                          <a:latin typeface="+mn-lt"/>
                          <a:ea typeface="Times New Roman"/>
                          <a:cs typeface="Times New Roman"/>
                        </a:rPr>
                        <a:t>multimedia.</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Appeals to multiple </a:t>
                      </a:r>
                      <a:r>
                        <a:rPr lang="en-US" sz="1150" dirty="0" smtClean="0">
                          <a:solidFill>
                            <a:schemeClr val="tx1"/>
                          </a:solidFill>
                          <a:latin typeface="+mn-lt"/>
                          <a:ea typeface="Times New Roman"/>
                          <a:cs typeface="Times New Roman"/>
                        </a:rPr>
                        <a:t>senses.</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Works for both mass coverage or selected </a:t>
                      </a:r>
                      <a:r>
                        <a:rPr lang="en-US" sz="1150" dirty="0" smtClean="0">
                          <a:solidFill>
                            <a:schemeClr val="tx1"/>
                          </a:solidFill>
                          <a:latin typeface="+mn-lt"/>
                          <a:ea typeface="Times New Roman"/>
                          <a:cs typeface="Times New Roman"/>
                        </a:rPr>
                        <a:t>markets.</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Infomercial </a:t>
                      </a:r>
                      <a:r>
                        <a:rPr lang="en-US" sz="1150" dirty="0" smtClean="0">
                          <a:solidFill>
                            <a:schemeClr val="tx1"/>
                          </a:solidFill>
                          <a:latin typeface="+mn-lt"/>
                          <a:ea typeface="Times New Roman"/>
                          <a:cs typeface="Times New Roman"/>
                        </a:rPr>
                        <a:t>option.</a:t>
                      </a:r>
                      <a:endParaRPr lang="en-US" sz="1150" dirty="0">
                        <a:solidFill>
                          <a:schemeClr val="tx1"/>
                        </a:solidFill>
                        <a:latin typeface="+mn-lt"/>
                        <a:ea typeface="Times New Roman"/>
                        <a:cs typeface="Times New Roman"/>
                      </a:endParaRP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EFF8FE"/>
                    </a:solidFill>
                  </a:tcPr>
                </a:tc>
                <a:tc>
                  <a:txBody>
                    <a:bodyPr/>
                    <a:lstStyle/>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Impressions are </a:t>
                      </a:r>
                      <a:r>
                        <a:rPr lang="en-US" sz="1150" dirty="0" smtClean="0">
                          <a:solidFill>
                            <a:schemeClr val="tx1"/>
                          </a:solidFill>
                          <a:latin typeface="+mn-lt"/>
                          <a:ea typeface="Times New Roman"/>
                          <a:cs typeface="Times New Roman"/>
                        </a:rPr>
                        <a:t>fleeting.</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Short shelf </a:t>
                      </a:r>
                      <a:r>
                        <a:rPr lang="en-US" sz="1150" dirty="0" smtClean="0">
                          <a:solidFill>
                            <a:schemeClr val="tx1"/>
                          </a:solidFill>
                          <a:latin typeface="+mn-lt"/>
                          <a:ea typeface="Times New Roman"/>
                          <a:cs typeface="Times New Roman"/>
                        </a:rPr>
                        <a:t>life.</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Din (clutter) of competing </a:t>
                      </a:r>
                      <a:r>
                        <a:rPr lang="en-US" sz="1150" dirty="0" smtClean="0">
                          <a:solidFill>
                            <a:schemeClr val="tx1"/>
                          </a:solidFill>
                          <a:latin typeface="+mn-lt"/>
                          <a:ea typeface="Times New Roman"/>
                          <a:cs typeface="Times New Roman"/>
                        </a:rPr>
                        <a:t>ads.</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TiVo </a:t>
                      </a:r>
                      <a:r>
                        <a:rPr lang="en-US" sz="1150" dirty="0" smtClean="0">
                          <a:solidFill>
                            <a:schemeClr val="tx1"/>
                          </a:solidFill>
                          <a:latin typeface="+mn-lt"/>
                          <a:ea typeface="Times New Roman"/>
                          <a:cs typeface="Times New Roman"/>
                        </a:rPr>
                        <a:t>effect (cutting </a:t>
                      </a:r>
                      <a:r>
                        <a:rPr lang="en-US" sz="1150" dirty="0">
                          <a:solidFill>
                            <a:schemeClr val="tx1"/>
                          </a:solidFill>
                          <a:latin typeface="+mn-lt"/>
                          <a:ea typeface="Times New Roman"/>
                          <a:cs typeface="Times New Roman"/>
                        </a:rPr>
                        <a:t>out </a:t>
                      </a:r>
                      <a:r>
                        <a:rPr lang="en-US" sz="1150" dirty="0" smtClean="0">
                          <a:solidFill>
                            <a:schemeClr val="tx1"/>
                          </a:solidFill>
                          <a:latin typeface="+mn-lt"/>
                          <a:ea typeface="Times New Roman"/>
                          <a:cs typeface="Times New Roman"/>
                        </a:rPr>
                        <a:t>ads).</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High </a:t>
                      </a:r>
                      <a:r>
                        <a:rPr lang="en-US" sz="1150" dirty="0" smtClean="0">
                          <a:solidFill>
                            <a:schemeClr val="tx1"/>
                          </a:solidFill>
                          <a:latin typeface="+mn-lt"/>
                          <a:ea typeface="Times New Roman"/>
                          <a:cs typeface="Times New Roman"/>
                        </a:rPr>
                        <a:t>cost.</a:t>
                      </a:r>
                      <a:endParaRPr lang="en-US" sz="1150" dirty="0">
                        <a:solidFill>
                          <a:schemeClr val="tx1"/>
                        </a:solidFill>
                        <a:latin typeface="+mn-lt"/>
                        <a:ea typeface="Times New Roman"/>
                        <a:cs typeface="Times New Roman"/>
                      </a:endParaRP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EFF8FE"/>
                    </a:solidFill>
                  </a:tcPr>
                </a:tc>
                <a:extLst>
                  <a:ext uri="{0D108BD9-81ED-4DB2-BD59-A6C34878D82A}">
                    <a16:rowId xmlns:a16="http://schemas.microsoft.com/office/drawing/2014/main" xmlns="" val="10001"/>
                  </a:ext>
                </a:extLst>
              </a:tr>
              <a:tr h="749380">
                <a:tc>
                  <a:txBody>
                    <a:bodyPr/>
                    <a:lstStyle/>
                    <a:p>
                      <a:pPr marL="0" marR="0">
                        <a:spcBef>
                          <a:spcPts val="0"/>
                        </a:spcBef>
                        <a:spcAft>
                          <a:spcPts val="0"/>
                        </a:spcAft>
                      </a:pPr>
                      <a:r>
                        <a:rPr lang="en-US" sz="1150" b="0" dirty="0">
                          <a:solidFill>
                            <a:schemeClr val="tx1"/>
                          </a:solidFill>
                          <a:latin typeface="+mn-lt"/>
                          <a:ea typeface="Times New Roman"/>
                        </a:rPr>
                        <a:t>Radio</a:t>
                      </a: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Quick placement and high message </a:t>
                      </a:r>
                      <a:r>
                        <a:rPr lang="en-US" sz="1150" dirty="0" smtClean="0">
                          <a:solidFill>
                            <a:schemeClr val="tx1"/>
                          </a:solidFill>
                          <a:latin typeface="+mn-lt"/>
                          <a:ea typeface="Times New Roman"/>
                          <a:cs typeface="Times New Roman"/>
                        </a:rPr>
                        <a:t>immediacy.</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Easy selectivity by market and station </a:t>
                      </a:r>
                      <a:r>
                        <a:rPr lang="en-US" sz="1150" dirty="0" smtClean="0">
                          <a:solidFill>
                            <a:schemeClr val="tx1"/>
                          </a:solidFill>
                          <a:latin typeface="+mn-lt"/>
                          <a:ea typeface="Times New Roman"/>
                          <a:cs typeface="Times New Roman"/>
                        </a:rPr>
                        <a:t>programming.</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Low </a:t>
                      </a:r>
                      <a:r>
                        <a:rPr lang="en-US" sz="1150" dirty="0" smtClean="0">
                          <a:solidFill>
                            <a:schemeClr val="tx1"/>
                          </a:solidFill>
                          <a:latin typeface="+mn-lt"/>
                          <a:ea typeface="Times New Roman"/>
                          <a:cs typeface="Times New Roman"/>
                        </a:rPr>
                        <a:t>cost.</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Geographic </a:t>
                      </a:r>
                      <a:r>
                        <a:rPr lang="en-US" sz="1150" dirty="0" smtClean="0">
                          <a:solidFill>
                            <a:schemeClr val="tx1"/>
                          </a:solidFill>
                          <a:latin typeface="+mn-lt"/>
                          <a:ea typeface="Times New Roman"/>
                          <a:cs typeface="Times New Roman"/>
                        </a:rPr>
                        <a:t>flexibility.</a:t>
                      </a:r>
                      <a:endParaRPr lang="en-US" sz="1150" dirty="0">
                        <a:solidFill>
                          <a:schemeClr val="tx1"/>
                        </a:solidFill>
                        <a:latin typeface="+mn-lt"/>
                        <a:ea typeface="Times New Roman"/>
                        <a:cs typeface="Times New Roman"/>
                      </a:endParaRP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Audio </a:t>
                      </a:r>
                      <a:r>
                        <a:rPr lang="en-US" sz="1150" dirty="0" smtClean="0">
                          <a:solidFill>
                            <a:schemeClr val="tx1"/>
                          </a:solidFill>
                          <a:latin typeface="+mn-lt"/>
                          <a:ea typeface="Times New Roman"/>
                          <a:cs typeface="Times New Roman"/>
                        </a:rPr>
                        <a:t>only.</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Short shelf </a:t>
                      </a:r>
                      <a:r>
                        <a:rPr lang="en-US" sz="1150" dirty="0" smtClean="0">
                          <a:solidFill>
                            <a:schemeClr val="tx1"/>
                          </a:solidFill>
                          <a:latin typeface="+mn-lt"/>
                          <a:ea typeface="Times New Roman"/>
                          <a:cs typeface="Times New Roman"/>
                        </a:rPr>
                        <a:t>life.</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Din of competing </a:t>
                      </a:r>
                      <a:r>
                        <a:rPr lang="en-US" sz="1150" dirty="0" smtClean="0">
                          <a:solidFill>
                            <a:schemeClr val="tx1"/>
                          </a:solidFill>
                          <a:latin typeface="+mn-lt"/>
                          <a:ea typeface="Times New Roman"/>
                          <a:cs typeface="Times New Roman"/>
                        </a:rPr>
                        <a:t>ads.</a:t>
                      </a:r>
                      <a:endParaRPr lang="en-US" sz="1150" dirty="0">
                        <a:solidFill>
                          <a:schemeClr val="tx1"/>
                        </a:solidFill>
                        <a:latin typeface="+mn-lt"/>
                        <a:ea typeface="Times New Roman"/>
                        <a:cs typeface="Times New Roman"/>
                      </a:endParaRP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750690">
                <a:tc>
                  <a:txBody>
                    <a:bodyPr/>
                    <a:lstStyle/>
                    <a:p>
                      <a:pPr marL="0" marR="0">
                        <a:spcBef>
                          <a:spcPts val="0"/>
                        </a:spcBef>
                        <a:spcAft>
                          <a:spcPts val="0"/>
                        </a:spcAft>
                      </a:pPr>
                      <a:r>
                        <a:rPr lang="en-US" sz="1150" b="0" dirty="0">
                          <a:solidFill>
                            <a:schemeClr val="tx1"/>
                          </a:solidFill>
                          <a:latin typeface="+mn-lt"/>
                          <a:ea typeface="Times New Roman"/>
                        </a:rPr>
                        <a:t>Newspapers</a:t>
                      </a: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FF8FE"/>
                    </a:solidFill>
                  </a:tcPr>
                </a:tc>
                <a:tc>
                  <a:txBody>
                    <a:bodyPr/>
                    <a:lstStyle/>
                    <a:p>
                      <a:pPr marL="0" marR="0" lvl="0" indent="-182880">
                        <a:spcBef>
                          <a:spcPts val="0"/>
                        </a:spcBef>
                        <a:spcAft>
                          <a:spcPts val="0"/>
                        </a:spcAft>
                        <a:buFont typeface="Symbol"/>
                        <a:buChar char=""/>
                        <a:tabLst/>
                      </a:pPr>
                      <a:r>
                        <a:rPr lang="en-US" sz="1150" dirty="0" smtClean="0">
                          <a:solidFill>
                            <a:schemeClr val="tx1"/>
                          </a:solidFill>
                          <a:latin typeface="+mn-lt"/>
                          <a:ea typeface="Times New Roman"/>
                          <a:cs typeface="Times New Roman"/>
                        </a:rPr>
                        <a:t>Flexible.</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smtClean="0">
                          <a:solidFill>
                            <a:schemeClr val="tx1"/>
                          </a:solidFill>
                          <a:latin typeface="+mn-lt"/>
                          <a:ea typeface="Times New Roman"/>
                          <a:cs typeface="Times New Roman"/>
                        </a:rPr>
                        <a:t>Timely.</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Highly credible </a:t>
                      </a:r>
                      <a:r>
                        <a:rPr lang="en-US" sz="1150" dirty="0" smtClean="0">
                          <a:solidFill>
                            <a:schemeClr val="tx1"/>
                          </a:solidFill>
                          <a:latin typeface="+mn-lt"/>
                          <a:ea typeface="Times New Roman"/>
                          <a:cs typeface="Times New Roman"/>
                        </a:rPr>
                        <a:t>medium.</a:t>
                      </a:r>
                      <a:endParaRPr lang="en-US" sz="1150" dirty="0">
                        <a:solidFill>
                          <a:schemeClr val="tx1"/>
                        </a:solidFill>
                        <a:latin typeface="+mn-lt"/>
                        <a:ea typeface="Times New Roman"/>
                        <a:cs typeface="Times New Roman"/>
                      </a:endParaRP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FF8FE"/>
                    </a:solidFill>
                  </a:tcPr>
                </a:tc>
                <a:tc>
                  <a:txBody>
                    <a:bodyPr/>
                    <a:lstStyle/>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Short shelf </a:t>
                      </a:r>
                      <a:r>
                        <a:rPr lang="en-US" sz="1150" dirty="0" smtClean="0">
                          <a:solidFill>
                            <a:schemeClr val="tx1"/>
                          </a:solidFill>
                          <a:latin typeface="+mn-lt"/>
                          <a:ea typeface="Times New Roman"/>
                          <a:cs typeface="Times New Roman"/>
                        </a:rPr>
                        <a:t>life.</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Big city and national papers can be very </a:t>
                      </a:r>
                      <a:r>
                        <a:rPr lang="en-US" sz="1150" dirty="0" smtClean="0">
                          <a:solidFill>
                            <a:schemeClr val="tx1"/>
                          </a:solidFill>
                          <a:latin typeface="+mn-lt"/>
                          <a:ea typeface="Times New Roman"/>
                          <a:cs typeface="Times New Roman"/>
                        </a:rPr>
                        <a:t>costly.</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Poor reproduction quality, especially in </a:t>
                      </a:r>
                      <a:r>
                        <a:rPr lang="en-US" sz="1150" dirty="0" smtClean="0">
                          <a:solidFill>
                            <a:schemeClr val="tx1"/>
                          </a:solidFill>
                          <a:latin typeface="+mn-lt"/>
                          <a:ea typeface="Times New Roman"/>
                          <a:cs typeface="Times New Roman"/>
                        </a:rPr>
                        <a:t>color.</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Low pass-along </a:t>
                      </a:r>
                      <a:r>
                        <a:rPr lang="en-US" sz="1150" dirty="0" smtClean="0">
                          <a:solidFill>
                            <a:schemeClr val="tx1"/>
                          </a:solidFill>
                          <a:latin typeface="+mn-lt"/>
                          <a:ea typeface="Times New Roman"/>
                          <a:cs typeface="Times New Roman"/>
                        </a:rPr>
                        <a:t>rate.</a:t>
                      </a:r>
                      <a:endParaRPr lang="en-US" sz="1150" dirty="0">
                        <a:solidFill>
                          <a:schemeClr val="tx1"/>
                        </a:solidFill>
                        <a:latin typeface="+mn-lt"/>
                        <a:ea typeface="Times New Roman"/>
                        <a:cs typeface="Times New Roman"/>
                      </a:endParaRP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FF8FE"/>
                    </a:solidFill>
                  </a:tcPr>
                </a:tc>
                <a:extLst>
                  <a:ext uri="{0D108BD9-81ED-4DB2-BD59-A6C34878D82A}">
                    <a16:rowId xmlns:a16="http://schemas.microsoft.com/office/drawing/2014/main" xmlns="" val="10003"/>
                  </a:ext>
                </a:extLst>
              </a:tr>
              <a:tr h="663441">
                <a:tc>
                  <a:txBody>
                    <a:bodyPr/>
                    <a:lstStyle/>
                    <a:p>
                      <a:pPr marL="0" marR="0">
                        <a:spcBef>
                          <a:spcPts val="0"/>
                        </a:spcBef>
                        <a:spcAft>
                          <a:spcPts val="0"/>
                        </a:spcAft>
                      </a:pPr>
                      <a:r>
                        <a:rPr lang="en-US" sz="1150" b="0" dirty="0">
                          <a:solidFill>
                            <a:schemeClr val="tx1"/>
                          </a:solidFill>
                          <a:latin typeface="+mn-lt"/>
                          <a:ea typeface="Times New Roman"/>
                        </a:rPr>
                        <a:t>Magazines</a:t>
                      </a: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182880">
                        <a:spcBef>
                          <a:spcPts val="0"/>
                        </a:spcBef>
                        <a:spcAft>
                          <a:spcPts val="0"/>
                        </a:spcAft>
                        <a:buFont typeface="Symbol"/>
                        <a:buChar char=""/>
                        <a:tabLst>
                          <a:tab pos="233363" algn="l"/>
                        </a:tabLst>
                      </a:pPr>
                      <a:r>
                        <a:rPr lang="en-US" sz="1150" dirty="0">
                          <a:solidFill>
                            <a:schemeClr val="tx1"/>
                          </a:solidFill>
                          <a:latin typeface="+mn-lt"/>
                          <a:ea typeface="Times New Roman"/>
                          <a:cs typeface="Times New Roman"/>
                        </a:rPr>
                        <a:t>Many titles, offers high geographic, demographic</a:t>
                      </a:r>
                      <a:r>
                        <a:rPr lang="en-US" sz="1150" dirty="0" smtClean="0">
                          <a:solidFill>
                            <a:schemeClr val="tx1"/>
                          </a:solidFill>
                          <a:latin typeface="+mn-lt"/>
                          <a:ea typeface="Times New Roman"/>
                          <a:cs typeface="Times New Roman"/>
                        </a:rPr>
                        <a:t>, and </a:t>
                      </a:r>
                      <a:r>
                        <a:rPr lang="en-US" sz="1150" dirty="0">
                          <a:solidFill>
                            <a:schemeClr val="tx1"/>
                          </a:solidFill>
                          <a:latin typeface="+mn-lt"/>
                          <a:ea typeface="Times New Roman"/>
                          <a:cs typeface="Times New Roman"/>
                        </a:rPr>
                        <a:t>lifestyle </a:t>
                      </a:r>
                      <a:r>
                        <a:rPr lang="en-US" sz="1150" dirty="0" smtClean="0">
                          <a:solidFill>
                            <a:schemeClr val="tx1"/>
                          </a:solidFill>
                          <a:latin typeface="+mn-lt"/>
                          <a:ea typeface="Times New Roman"/>
                          <a:cs typeface="Times New Roman"/>
                        </a:rPr>
                        <a:t>selectivity.</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Good reproduction quality and </a:t>
                      </a:r>
                      <a:r>
                        <a:rPr lang="en-US" sz="1150" dirty="0" smtClean="0">
                          <a:solidFill>
                            <a:schemeClr val="tx1"/>
                          </a:solidFill>
                          <a:latin typeface="+mn-lt"/>
                          <a:ea typeface="Times New Roman"/>
                          <a:cs typeface="Times New Roman"/>
                        </a:rPr>
                        <a:t>color.</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High pass-along </a:t>
                      </a:r>
                      <a:r>
                        <a:rPr lang="en-US" sz="1150" dirty="0" smtClean="0">
                          <a:solidFill>
                            <a:schemeClr val="tx1"/>
                          </a:solidFill>
                          <a:latin typeface="+mn-lt"/>
                          <a:ea typeface="Times New Roman"/>
                          <a:cs typeface="Times New Roman"/>
                        </a:rPr>
                        <a:t>rate.</a:t>
                      </a:r>
                      <a:endParaRPr lang="en-US" sz="1150" dirty="0">
                        <a:solidFill>
                          <a:schemeClr val="tx1"/>
                        </a:solidFill>
                        <a:latin typeface="+mn-lt"/>
                        <a:ea typeface="Times New Roman"/>
                        <a:cs typeface="Times New Roman"/>
                      </a:endParaRP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Long lead time for ad placement due to </a:t>
                      </a:r>
                      <a:r>
                        <a:rPr lang="en-US" sz="1150" dirty="0" smtClean="0">
                          <a:solidFill>
                            <a:schemeClr val="tx1"/>
                          </a:solidFill>
                          <a:latin typeface="+mn-lt"/>
                          <a:ea typeface="Times New Roman"/>
                          <a:cs typeface="Times New Roman"/>
                        </a:rPr>
                        <a:t>production.</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tab pos="233363" algn="l"/>
                        </a:tabLst>
                      </a:pPr>
                      <a:r>
                        <a:rPr lang="en-US" sz="1150" dirty="0">
                          <a:solidFill>
                            <a:schemeClr val="tx1"/>
                          </a:solidFill>
                          <a:latin typeface="+mn-lt"/>
                          <a:ea typeface="Times New Roman"/>
                          <a:cs typeface="Times New Roman"/>
                        </a:rPr>
                        <a:t>Final location of ad within the publication often </a:t>
                      </a:r>
                      <a:r>
                        <a:rPr lang="en-US" sz="1150" dirty="0" smtClean="0">
                          <a:solidFill>
                            <a:schemeClr val="tx1"/>
                          </a:solidFill>
                          <a:latin typeface="+mn-lt"/>
                          <a:ea typeface="Times New Roman"/>
                          <a:cs typeface="Times New Roman"/>
                        </a:rPr>
                        <a:t>cannot </a:t>
                      </a:r>
                      <a:r>
                        <a:rPr lang="en-US" sz="1150" dirty="0">
                          <a:solidFill>
                            <a:schemeClr val="tx1"/>
                          </a:solidFill>
                          <a:latin typeface="+mn-lt"/>
                          <a:ea typeface="Times New Roman"/>
                          <a:cs typeface="Times New Roman"/>
                        </a:rPr>
                        <a:t>be </a:t>
                      </a:r>
                      <a:r>
                        <a:rPr lang="en-US" sz="1150" dirty="0" smtClean="0">
                          <a:solidFill>
                            <a:schemeClr val="tx1"/>
                          </a:solidFill>
                          <a:latin typeface="+mn-lt"/>
                          <a:ea typeface="Times New Roman"/>
                          <a:cs typeface="Times New Roman"/>
                        </a:rPr>
                        <a:t>guaranteed.</a:t>
                      </a:r>
                      <a:endParaRPr lang="en-US" sz="1150" dirty="0">
                        <a:solidFill>
                          <a:schemeClr val="tx1"/>
                        </a:solidFill>
                        <a:latin typeface="+mn-lt"/>
                        <a:ea typeface="Times New Roman"/>
                        <a:cs typeface="Times New Roman"/>
                      </a:endParaRP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663441">
                <a:tc>
                  <a:txBody>
                    <a:bodyPr/>
                    <a:lstStyle/>
                    <a:p>
                      <a:pPr marL="0" marR="0">
                        <a:spcBef>
                          <a:spcPts val="0"/>
                        </a:spcBef>
                        <a:spcAft>
                          <a:spcPts val="0"/>
                        </a:spcAft>
                      </a:pPr>
                      <a:r>
                        <a:rPr lang="en-US" sz="1150" b="0" dirty="0">
                          <a:solidFill>
                            <a:schemeClr val="tx1"/>
                          </a:solidFill>
                          <a:latin typeface="+mn-lt"/>
                          <a:ea typeface="Times New Roman"/>
                        </a:rPr>
                        <a:t>Outdoor</a:t>
                      </a: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FF8FE"/>
                    </a:solidFill>
                  </a:tcPr>
                </a:tc>
                <a:tc>
                  <a:txBody>
                    <a:bodyPr/>
                    <a:lstStyle/>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Repeat exposure in heavy traffic </a:t>
                      </a:r>
                      <a:r>
                        <a:rPr lang="en-US" sz="1150" dirty="0" smtClean="0">
                          <a:solidFill>
                            <a:schemeClr val="tx1"/>
                          </a:solidFill>
                          <a:latin typeface="+mn-lt"/>
                          <a:ea typeface="Times New Roman"/>
                          <a:cs typeface="Times New Roman"/>
                        </a:rPr>
                        <a:t>areas.</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Relatively low </a:t>
                      </a:r>
                      <a:r>
                        <a:rPr lang="en-US" sz="1150" dirty="0" smtClean="0">
                          <a:solidFill>
                            <a:schemeClr val="tx1"/>
                          </a:solidFill>
                          <a:latin typeface="+mn-lt"/>
                          <a:ea typeface="Times New Roman"/>
                          <a:cs typeface="Times New Roman"/>
                        </a:rPr>
                        <a:t>cost.</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Fewer competing </a:t>
                      </a:r>
                      <a:r>
                        <a:rPr lang="en-US" sz="1150" dirty="0" smtClean="0">
                          <a:solidFill>
                            <a:schemeClr val="tx1"/>
                          </a:solidFill>
                          <a:latin typeface="+mn-lt"/>
                          <a:ea typeface="Times New Roman"/>
                          <a:cs typeface="Times New Roman"/>
                        </a:rPr>
                        <a:t>ads.</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Easy geographic </a:t>
                      </a:r>
                      <a:r>
                        <a:rPr lang="en-US" sz="1150" dirty="0" smtClean="0">
                          <a:solidFill>
                            <a:schemeClr val="tx1"/>
                          </a:solidFill>
                          <a:latin typeface="+mn-lt"/>
                          <a:ea typeface="Times New Roman"/>
                          <a:cs typeface="Times New Roman"/>
                        </a:rPr>
                        <a:t>targeting.</a:t>
                      </a:r>
                      <a:endParaRPr lang="en-US" sz="1150" dirty="0">
                        <a:solidFill>
                          <a:schemeClr val="tx1"/>
                        </a:solidFill>
                        <a:latin typeface="+mn-lt"/>
                        <a:ea typeface="Times New Roman"/>
                        <a:cs typeface="Times New Roman"/>
                      </a:endParaRP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FF8FE"/>
                    </a:solidFill>
                  </a:tcPr>
                </a:tc>
                <a:tc>
                  <a:txBody>
                    <a:bodyPr/>
                    <a:lstStyle/>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Space and structure limits creative </a:t>
                      </a:r>
                      <a:r>
                        <a:rPr lang="en-US" sz="1150" dirty="0" smtClean="0">
                          <a:solidFill>
                            <a:schemeClr val="tx1"/>
                          </a:solidFill>
                          <a:latin typeface="+mn-lt"/>
                          <a:ea typeface="Times New Roman"/>
                          <a:cs typeface="Times New Roman"/>
                        </a:rPr>
                        <a:t>execution.</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tab pos="233363" algn="l"/>
                        </a:tabLst>
                      </a:pPr>
                      <a:r>
                        <a:rPr lang="en-US" sz="1150" dirty="0">
                          <a:solidFill>
                            <a:schemeClr val="tx1"/>
                          </a:solidFill>
                          <a:latin typeface="+mn-lt"/>
                          <a:ea typeface="Times New Roman"/>
                          <a:cs typeface="Times New Roman"/>
                        </a:rPr>
                        <a:t>Sometimes requires longer than </a:t>
                      </a:r>
                      <a:r>
                        <a:rPr lang="en-US" sz="1150" dirty="0" smtClean="0">
                          <a:solidFill>
                            <a:schemeClr val="tx1"/>
                          </a:solidFill>
                          <a:latin typeface="+mn-lt"/>
                          <a:ea typeface="Times New Roman"/>
                          <a:cs typeface="Times New Roman"/>
                        </a:rPr>
                        <a:t>desired </a:t>
                      </a:r>
                      <a:r>
                        <a:rPr lang="en-US" sz="1150" dirty="0">
                          <a:solidFill>
                            <a:schemeClr val="tx1"/>
                          </a:solidFill>
                          <a:latin typeface="+mn-lt"/>
                          <a:ea typeface="Times New Roman"/>
                          <a:cs typeface="Times New Roman"/>
                        </a:rPr>
                        <a:t>	commitments to a </a:t>
                      </a:r>
                      <a:r>
                        <a:rPr lang="en-US" sz="1150" dirty="0" smtClean="0">
                          <a:solidFill>
                            <a:schemeClr val="tx1"/>
                          </a:solidFill>
                          <a:latin typeface="+mn-lt"/>
                          <a:ea typeface="Times New Roman"/>
                          <a:cs typeface="Times New Roman"/>
                        </a:rPr>
                        <a:t>location.</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Public discontent over environmental </a:t>
                      </a:r>
                      <a:r>
                        <a:rPr lang="en-US" sz="1150" dirty="0" smtClean="0">
                          <a:solidFill>
                            <a:schemeClr val="tx1"/>
                          </a:solidFill>
                          <a:latin typeface="+mn-lt"/>
                          <a:ea typeface="Times New Roman"/>
                          <a:cs typeface="Times New Roman"/>
                        </a:rPr>
                        <a:t>clutter.</a:t>
                      </a:r>
                      <a:endParaRPr lang="en-US" sz="1150" dirty="0">
                        <a:solidFill>
                          <a:schemeClr val="tx1"/>
                        </a:solidFill>
                        <a:latin typeface="+mn-lt"/>
                        <a:ea typeface="Times New Roman"/>
                        <a:cs typeface="Times New Roman"/>
                      </a:endParaRP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FF8FE"/>
                    </a:solidFill>
                  </a:tcPr>
                </a:tc>
                <a:extLst>
                  <a:ext uri="{0D108BD9-81ED-4DB2-BD59-A6C34878D82A}">
                    <a16:rowId xmlns:a16="http://schemas.microsoft.com/office/drawing/2014/main" xmlns="" val="10005"/>
                  </a:ext>
                </a:extLst>
              </a:tr>
              <a:tr h="518464">
                <a:tc>
                  <a:txBody>
                    <a:bodyPr/>
                    <a:lstStyle/>
                    <a:p>
                      <a:pPr marL="0" marR="0">
                        <a:spcBef>
                          <a:spcPts val="0"/>
                        </a:spcBef>
                        <a:spcAft>
                          <a:spcPts val="0"/>
                        </a:spcAft>
                      </a:pPr>
                      <a:r>
                        <a:rPr lang="en-US" sz="1150" b="0" dirty="0">
                          <a:solidFill>
                            <a:schemeClr val="tx1"/>
                          </a:solidFill>
                          <a:latin typeface="+mn-lt"/>
                          <a:ea typeface="Times New Roman"/>
                        </a:rPr>
                        <a:t>Direct </a:t>
                      </a:r>
                      <a:r>
                        <a:rPr lang="en-US" sz="1150" b="0" dirty="0" smtClean="0">
                          <a:solidFill>
                            <a:schemeClr val="tx1"/>
                          </a:solidFill>
                          <a:latin typeface="+mn-lt"/>
                          <a:ea typeface="Times New Roman"/>
                        </a:rPr>
                        <a:t>mail</a:t>
                      </a:r>
                      <a:endParaRPr lang="en-US" sz="1150" b="0" dirty="0">
                        <a:solidFill>
                          <a:schemeClr val="tx1"/>
                        </a:solidFill>
                        <a:latin typeface="+mn-lt"/>
                        <a:ea typeface="Times New Roman"/>
                      </a:endParaRP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High audience </a:t>
                      </a:r>
                      <a:r>
                        <a:rPr lang="en-US" sz="1150" dirty="0" smtClean="0">
                          <a:solidFill>
                            <a:schemeClr val="tx1"/>
                          </a:solidFill>
                          <a:latin typeface="+mn-lt"/>
                          <a:ea typeface="Times New Roman"/>
                          <a:cs typeface="Times New Roman"/>
                        </a:rPr>
                        <a:t>selectivity.</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Creates feel of one-to-one </a:t>
                      </a:r>
                      <a:r>
                        <a:rPr lang="en-US" sz="1150" dirty="0" smtClean="0">
                          <a:solidFill>
                            <a:schemeClr val="tx1"/>
                          </a:solidFill>
                          <a:latin typeface="+mn-lt"/>
                          <a:ea typeface="Times New Roman"/>
                          <a:cs typeface="Times New Roman"/>
                        </a:rPr>
                        <a:t>marketing. </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smtClean="0">
                          <a:solidFill>
                            <a:schemeClr val="tx1"/>
                          </a:solidFill>
                          <a:latin typeface="+mn-lt"/>
                          <a:ea typeface="Times New Roman"/>
                          <a:cs typeface="Times New Roman"/>
                        </a:rPr>
                        <a:t>Flexible.</a:t>
                      </a:r>
                      <a:endParaRPr lang="en-US" sz="1150" dirty="0">
                        <a:solidFill>
                          <a:schemeClr val="tx1"/>
                        </a:solidFill>
                        <a:latin typeface="+mn-lt"/>
                        <a:ea typeface="Times New Roman"/>
                        <a:cs typeface="Times New Roman"/>
                      </a:endParaRP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Overuse and “junk mail” </a:t>
                      </a:r>
                      <a:r>
                        <a:rPr lang="en-US" sz="1150" dirty="0" smtClean="0">
                          <a:solidFill>
                            <a:schemeClr val="tx1"/>
                          </a:solidFill>
                          <a:latin typeface="+mn-lt"/>
                          <a:ea typeface="Times New Roman"/>
                          <a:cs typeface="Times New Roman"/>
                        </a:rPr>
                        <a:t>image.</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Too many competing </a:t>
                      </a:r>
                      <a:r>
                        <a:rPr lang="en-US" sz="1150" dirty="0" smtClean="0">
                          <a:solidFill>
                            <a:schemeClr val="tx1"/>
                          </a:solidFill>
                          <a:latin typeface="+mn-lt"/>
                          <a:ea typeface="Times New Roman"/>
                          <a:cs typeface="Times New Roman"/>
                        </a:rPr>
                        <a:t>ads.</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Relatively high </a:t>
                      </a:r>
                      <a:r>
                        <a:rPr lang="en-US" sz="1150" dirty="0" smtClean="0">
                          <a:solidFill>
                            <a:schemeClr val="tx1"/>
                          </a:solidFill>
                          <a:latin typeface="+mn-lt"/>
                          <a:ea typeface="Times New Roman"/>
                          <a:cs typeface="Times New Roman"/>
                        </a:rPr>
                        <a:t>cost.</a:t>
                      </a:r>
                      <a:endParaRPr lang="en-US" sz="1150" dirty="0">
                        <a:solidFill>
                          <a:schemeClr val="tx1"/>
                        </a:solidFill>
                        <a:latin typeface="+mn-lt"/>
                        <a:ea typeface="Times New Roman"/>
                        <a:cs typeface="Times New Roman"/>
                      </a:endParaRP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r h="663441">
                <a:tc>
                  <a:txBody>
                    <a:bodyPr/>
                    <a:lstStyle/>
                    <a:p>
                      <a:pPr marL="0" marR="0">
                        <a:spcBef>
                          <a:spcPts val="0"/>
                        </a:spcBef>
                        <a:spcAft>
                          <a:spcPts val="0"/>
                        </a:spcAft>
                      </a:pPr>
                      <a:r>
                        <a:rPr lang="en-US" sz="1150" b="0" dirty="0" smtClean="0">
                          <a:solidFill>
                            <a:schemeClr val="tx1"/>
                          </a:solidFill>
                          <a:latin typeface="+mn-lt"/>
                          <a:ea typeface="Times New Roman"/>
                        </a:rPr>
                        <a:t>Internet and social media</a:t>
                      </a:r>
                      <a:endParaRPr lang="en-US" sz="1150" b="0" dirty="0">
                        <a:solidFill>
                          <a:schemeClr val="tx1"/>
                        </a:solidFill>
                        <a:latin typeface="+mn-lt"/>
                        <a:ea typeface="Times New Roman"/>
                      </a:endParaRP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FF8FE"/>
                    </a:solidFill>
                  </a:tcPr>
                </a:tc>
                <a:tc>
                  <a:txBody>
                    <a:bodyPr/>
                    <a:lstStyle/>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Interactive </a:t>
                      </a:r>
                      <a:r>
                        <a:rPr lang="en-US" sz="1150" dirty="0" smtClean="0">
                          <a:solidFill>
                            <a:schemeClr val="tx1"/>
                          </a:solidFill>
                          <a:latin typeface="+mn-lt"/>
                          <a:ea typeface="Times New Roman"/>
                          <a:cs typeface="Times New Roman"/>
                        </a:rPr>
                        <a:t>capabilities.</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smtClean="0">
                          <a:solidFill>
                            <a:schemeClr val="tx1"/>
                          </a:solidFill>
                          <a:latin typeface="+mn-lt"/>
                          <a:ea typeface="Times New Roman"/>
                          <a:cs typeface="Times New Roman"/>
                        </a:rPr>
                        <a:t>Flexible.</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smtClean="0">
                          <a:solidFill>
                            <a:schemeClr val="tx1"/>
                          </a:solidFill>
                          <a:latin typeface="+mn-lt"/>
                          <a:ea typeface="Times New Roman"/>
                          <a:cs typeface="Times New Roman"/>
                        </a:rPr>
                        <a:t>Timely.</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Low cost per </a:t>
                      </a:r>
                      <a:r>
                        <a:rPr lang="en-US" sz="1150" dirty="0" smtClean="0">
                          <a:solidFill>
                            <a:schemeClr val="tx1"/>
                          </a:solidFill>
                          <a:latin typeface="+mn-lt"/>
                          <a:ea typeface="Times New Roman"/>
                          <a:cs typeface="Times New Roman"/>
                        </a:rPr>
                        <a:t>exposure.</a:t>
                      </a:r>
                      <a:endParaRPr lang="en-US" sz="1150" dirty="0">
                        <a:solidFill>
                          <a:schemeClr val="tx1"/>
                        </a:solidFill>
                        <a:latin typeface="+mn-lt"/>
                        <a:ea typeface="Times New Roman"/>
                        <a:cs typeface="Times New Roman"/>
                      </a:endParaRP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FF8FE"/>
                    </a:solidFill>
                  </a:tcPr>
                </a:tc>
                <a:tc>
                  <a:txBody>
                    <a:bodyPr/>
                    <a:lstStyle/>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Reader in control of exposure (click-through</a:t>
                      </a:r>
                      <a:r>
                        <a:rPr lang="en-US" sz="1150" dirty="0" smtClean="0">
                          <a:solidFill>
                            <a:schemeClr val="tx1"/>
                          </a:solidFill>
                          <a:latin typeface="+mn-lt"/>
                          <a:ea typeface="Times New Roman"/>
                          <a:cs typeface="Times New Roman"/>
                        </a:rPr>
                        <a:t>).</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smtClean="0">
                          <a:solidFill>
                            <a:schemeClr val="tx1"/>
                          </a:solidFill>
                          <a:latin typeface="+mn-lt"/>
                          <a:ea typeface="Times New Roman"/>
                          <a:cs typeface="Times New Roman"/>
                        </a:rPr>
                        <a:t>SPAM.</a:t>
                      </a:r>
                      <a:endParaRPr lang="en-US" sz="1150" dirty="0">
                        <a:solidFill>
                          <a:schemeClr val="tx1"/>
                        </a:solidFill>
                        <a:latin typeface="+mn-lt"/>
                        <a:ea typeface="Times New Roman"/>
                        <a:cs typeface="Times New Roman"/>
                      </a:endParaRPr>
                    </a:p>
                    <a:p>
                      <a:pPr marL="0" marR="0" lvl="0" indent="-182880">
                        <a:spcBef>
                          <a:spcPts val="0"/>
                        </a:spcBef>
                        <a:spcAft>
                          <a:spcPts val="0"/>
                        </a:spcAft>
                        <a:buFont typeface="Symbol"/>
                        <a:buChar char=""/>
                        <a:tabLst/>
                      </a:pPr>
                      <a:r>
                        <a:rPr lang="en-US" sz="1150" dirty="0">
                          <a:solidFill>
                            <a:schemeClr val="tx1"/>
                          </a:solidFill>
                          <a:latin typeface="+mn-lt"/>
                          <a:ea typeface="Times New Roman"/>
                          <a:cs typeface="Times New Roman"/>
                        </a:rPr>
                        <a:t>Variations in connectivity speed and </a:t>
                      </a:r>
                      <a:r>
                        <a:rPr lang="en-US" sz="1150" dirty="0" smtClean="0">
                          <a:solidFill>
                            <a:schemeClr val="tx1"/>
                          </a:solidFill>
                          <a:latin typeface="+mn-lt"/>
                          <a:ea typeface="Times New Roman"/>
                          <a:cs typeface="Times New Roman"/>
                        </a:rPr>
                        <a:t>computers.</a:t>
                      </a:r>
                      <a:endParaRPr lang="en-US" sz="1150" dirty="0">
                        <a:solidFill>
                          <a:schemeClr val="tx1"/>
                        </a:solidFill>
                        <a:latin typeface="+mn-lt"/>
                        <a:ea typeface="Times New Roman"/>
                        <a:cs typeface="Times New Roman"/>
                      </a:endParaRPr>
                    </a:p>
                  </a:txBody>
                  <a:tcPr marL="105371" marR="105371" marT="52685" marB="52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FF8FE"/>
                    </a:solidFill>
                  </a:tcPr>
                </a:tc>
                <a:extLst>
                  <a:ext uri="{0D108BD9-81ED-4DB2-BD59-A6C34878D82A}">
                    <a16:rowId xmlns:a16="http://schemas.microsoft.com/office/drawing/2014/main" xmlns="" val="10007"/>
                  </a:ext>
                </a:extLst>
              </a:tr>
            </a:tbl>
          </a:graphicData>
        </a:graphic>
      </p:graphicFrame>
      <p:sp>
        <p:nvSpPr>
          <p:cNvPr id="2" name="Footer Placeholder 1"/>
          <p:cNvSpPr>
            <a:spLocks noGrp="1"/>
          </p:cNvSpPr>
          <p:nvPr>
            <p:ph type="ftr" sz="quarter" idx="13"/>
          </p:nvPr>
        </p:nvSpPr>
        <p:spPr>
          <a:xfrm>
            <a:off x="198438" y="6537960"/>
            <a:ext cx="8854122" cy="365760"/>
          </a:xfrm>
        </p:spPr>
        <p:txBody>
          <a:bodyPr/>
          <a:lstStyle/>
          <a:p>
            <a:pPr>
              <a:defRPr/>
            </a:pPr>
            <a:r>
              <a:rPr lang="en-US" sz="800" dirty="0" smtClean="0"/>
              <a:t>©McGraw-Hill Education. All rights reserved. Authorized only for instructor use in the classroom.  No reproduction or further distribution permitted without the prior written consent of McGraw-Hill Education.</a:t>
            </a:r>
            <a:endParaRPr lang="en-US" sz="800" dirty="0"/>
          </a:p>
        </p:txBody>
      </p:sp>
    </p:spTree>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eaLnBrk="1" hangingPunct="1">
              <a:defRPr/>
            </a:pPr>
            <a:r>
              <a:rPr lang="en-US" sz="3600" dirty="0"/>
              <a:t>The Role of the Creative Agency</a:t>
            </a:r>
          </a:p>
        </p:txBody>
      </p:sp>
      <p:sp>
        <p:nvSpPr>
          <p:cNvPr id="49155" name="Content Placeholder 6"/>
          <p:cNvSpPr>
            <a:spLocks noGrp="1"/>
          </p:cNvSpPr>
          <p:nvPr>
            <p:ph sz="quarter" idx="1"/>
          </p:nvPr>
        </p:nvSpPr>
        <p:spPr/>
        <p:txBody>
          <a:bodyPr/>
          <a:lstStyle/>
          <a:p>
            <a:pPr marL="0" indent="0" eaLnBrk="1" hangingPunct="1">
              <a:spcBef>
                <a:spcPts val="1900"/>
              </a:spcBef>
              <a:buNone/>
            </a:pPr>
            <a:r>
              <a:rPr lang="en-US" dirty="0"/>
              <a:t>Advertising and PR are among the most outsourced functions in marketing, and with good reason. </a:t>
            </a:r>
          </a:p>
          <a:p>
            <a:pPr marL="0" indent="0" eaLnBrk="1" hangingPunct="1">
              <a:spcBef>
                <a:spcPts val="1900"/>
              </a:spcBef>
              <a:buNone/>
            </a:pPr>
            <a:r>
              <a:rPr lang="en-US" dirty="0"/>
              <a:t>Most organizations naturally focus on their own product or service expertise, thus developing sufficient internal expertise would be costly and detract from the core business.</a:t>
            </a:r>
          </a:p>
          <a:p>
            <a:pPr marL="0" indent="0" eaLnBrk="1" hangingPunct="1">
              <a:spcBef>
                <a:spcPts val="1900"/>
              </a:spcBef>
              <a:buNone/>
            </a:pPr>
            <a:r>
              <a:rPr lang="en-US" dirty="0"/>
              <a:t>Strategic partnerships between creative agencies </a:t>
            </a:r>
            <a:r>
              <a:rPr lang="en-US" dirty="0" smtClean="0"/>
              <a:t>and </a:t>
            </a:r>
            <a:r>
              <a:rPr lang="en-US" dirty="0"/>
              <a:t>full-service web builders is a major trend today.</a:t>
            </a:r>
          </a:p>
        </p:txBody>
      </p:sp>
      <p:sp>
        <p:nvSpPr>
          <p:cNvPr id="5" name="Slide Number Placeholder 4"/>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11</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Sales Promotion</a:t>
            </a:r>
            <a:endParaRPr lang="en-US" dirty="0"/>
          </a:p>
        </p:txBody>
      </p:sp>
      <p:sp>
        <p:nvSpPr>
          <p:cNvPr id="50179" name="Content Placeholder 12"/>
          <p:cNvSpPr>
            <a:spLocks noGrp="1"/>
          </p:cNvSpPr>
          <p:nvPr>
            <p:ph sz="quarter" idx="1"/>
          </p:nvPr>
        </p:nvSpPr>
        <p:spPr/>
        <p:txBody>
          <a:bodyPr/>
          <a:lstStyle/>
          <a:p>
            <a:pPr marL="0" indent="0">
              <a:buNone/>
            </a:pPr>
            <a:r>
              <a:rPr lang="en-US" b="1" dirty="0"/>
              <a:t>Sales </a:t>
            </a:r>
            <a:r>
              <a:rPr lang="en-US" b="1" dirty="0" smtClean="0"/>
              <a:t>promotion </a:t>
            </a:r>
            <a:r>
              <a:rPr lang="en-US" dirty="0"/>
              <a:t>is a promotion mix element that provides an inducement for an end-user consumer to buy a product or for a salesperson or someone else in the channel to sell it.</a:t>
            </a:r>
          </a:p>
          <a:p>
            <a:pPr marL="0" indent="0">
              <a:buNone/>
            </a:pPr>
            <a:r>
              <a:rPr lang="en-US" dirty="0"/>
              <a:t>Use at the action (behavior</a:t>
            </a:r>
            <a:r>
              <a:rPr lang="en-US" dirty="0" smtClean="0"/>
              <a:t>) stage </a:t>
            </a:r>
            <a:r>
              <a:rPr lang="en-US" dirty="0"/>
              <a:t>of the AIDA </a:t>
            </a:r>
            <a:r>
              <a:rPr lang="en-US" dirty="0" smtClean="0"/>
              <a:t>model.</a:t>
            </a:r>
            <a:endParaRPr lang="en-US" dirty="0"/>
          </a:p>
          <a:p>
            <a:pPr lvl="1">
              <a:buFont typeface="Arial"/>
              <a:buChar char="•"/>
            </a:pPr>
            <a:r>
              <a:rPr lang="en-US" sz="2000" dirty="0"/>
              <a:t>Attention</a:t>
            </a:r>
          </a:p>
          <a:p>
            <a:pPr lvl="1">
              <a:buFont typeface="Arial"/>
              <a:buChar char="•"/>
            </a:pPr>
            <a:r>
              <a:rPr lang="en-US" sz="2000" dirty="0"/>
              <a:t>Interest</a:t>
            </a:r>
          </a:p>
          <a:p>
            <a:pPr lvl="1">
              <a:buFont typeface="Arial"/>
              <a:buChar char="•"/>
            </a:pPr>
            <a:r>
              <a:rPr lang="en-US" sz="2000" dirty="0"/>
              <a:t>Desire</a:t>
            </a:r>
          </a:p>
          <a:p>
            <a:pPr lvl="1">
              <a:buFont typeface="Arial"/>
              <a:buChar char="•"/>
            </a:pPr>
            <a:r>
              <a:rPr lang="en-US" sz="2000" dirty="0"/>
              <a:t>Action</a:t>
            </a:r>
          </a:p>
        </p:txBody>
      </p:sp>
      <p:sp>
        <p:nvSpPr>
          <p:cNvPr id="50183" name="Rectangle 7"/>
          <p:cNvSpPr>
            <a:spLocks noChangeArrowheads="1"/>
          </p:cNvSpPr>
          <p:nvPr/>
        </p:nvSpPr>
        <p:spPr bwMode="auto">
          <a:xfrm>
            <a:off x="8275638" y="6481763"/>
            <a:ext cx="868362" cy="381000"/>
          </a:xfrm>
          <a:prstGeom prst="rect">
            <a:avLst/>
          </a:prstGeom>
          <a:noFill/>
          <a:ln w="9525">
            <a:noFill/>
            <a:miter lim="800000"/>
            <a:headEnd/>
            <a:tailEnd/>
          </a:ln>
          <a:effectLst/>
        </p:spPr>
        <p:txBody>
          <a:bodyPr anchor="b"/>
          <a:lstStyle/>
          <a:p>
            <a:pPr algn="r"/>
            <a:r>
              <a:rPr lang="en-US" sz="1600" dirty="0">
                <a:latin typeface="Times New Roman" pitchFamily="18" charset="0"/>
                <a:cs typeface="Arial" charset="0"/>
              </a:rPr>
              <a:t>17-</a:t>
            </a:r>
            <a:fld id="{9565F28E-A0B2-47C6-BEB6-51DAE8D57B84}" type="slidenum">
              <a:rPr lang="en-US" sz="1600">
                <a:latin typeface="Times New Roman" pitchFamily="18" charset="0"/>
                <a:cs typeface="Arial" charset="0"/>
              </a:rPr>
              <a:pPr algn="r"/>
              <a:t>12</a:t>
            </a:fld>
            <a:endParaRPr lang="en-US" dirty="0">
              <a:cs typeface="Arial"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12</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Sales </a:t>
            </a:r>
            <a:r>
              <a:rPr lang="en-US" dirty="0" smtClean="0"/>
              <a:t>Promotion: Consumers</a:t>
            </a:r>
            <a:endParaRPr lang="en-US" dirty="0"/>
          </a:p>
        </p:txBody>
      </p:sp>
      <p:sp>
        <p:nvSpPr>
          <p:cNvPr id="3" name="Content Placeholder 2"/>
          <p:cNvSpPr>
            <a:spLocks noGrp="1"/>
          </p:cNvSpPr>
          <p:nvPr>
            <p:ph sz="quarter" idx="1"/>
          </p:nvPr>
        </p:nvSpPr>
        <p:spPr>
          <a:xfrm>
            <a:off x="612648" y="1600200"/>
            <a:ext cx="7434072" cy="4495800"/>
          </a:xfrm>
        </p:spPr>
        <p:txBody>
          <a:bodyPr/>
          <a:lstStyle/>
          <a:p>
            <a:pPr marL="0" indent="0">
              <a:spcBef>
                <a:spcPts val="1900"/>
              </a:spcBef>
              <a:buNone/>
            </a:pPr>
            <a:r>
              <a:rPr lang="en-US" dirty="0"/>
              <a:t>To Consumers</a:t>
            </a:r>
          </a:p>
          <a:p>
            <a:pPr lvl="1">
              <a:spcBef>
                <a:spcPts val="1900"/>
              </a:spcBef>
              <a:buFont typeface="Arial"/>
              <a:buChar char="•"/>
            </a:pPr>
            <a:r>
              <a:rPr lang="en-US" dirty="0"/>
              <a:t>Used to increase product trial, </a:t>
            </a:r>
            <a:r>
              <a:rPr lang="en-US" dirty="0" smtClean="0"/>
              <a:t>distribution</a:t>
            </a:r>
            <a:r>
              <a:rPr lang="en-US" dirty="0"/>
              <a:t>, sagging sales, or </a:t>
            </a:r>
            <a:r>
              <a:rPr lang="en-US" dirty="0" smtClean="0"/>
              <a:t>rekindle </a:t>
            </a:r>
            <a:r>
              <a:rPr lang="en-US" dirty="0"/>
              <a:t>brand interest.</a:t>
            </a:r>
          </a:p>
          <a:p>
            <a:pPr lvl="1">
              <a:spcBef>
                <a:spcPts val="1900"/>
              </a:spcBef>
              <a:buFont typeface="Arial"/>
              <a:buChar char="•"/>
            </a:pPr>
            <a:r>
              <a:rPr lang="en-US" dirty="0"/>
              <a:t>Often many forms of sales </a:t>
            </a:r>
            <a:r>
              <a:rPr lang="en-US" dirty="0" smtClean="0"/>
              <a:t>promotion </a:t>
            </a:r>
            <a:r>
              <a:rPr lang="en-US" dirty="0"/>
              <a:t>used </a:t>
            </a:r>
            <a:r>
              <a:rPr lang="en-US" dirty="0" smtClean="0"/>
              <a:t>together.</a:t>
            </a:r>
            <a:endParaRPr lang="en-US" dirty="0"/>
          </a:p>
          <a:p>
            <a:pPr lvl="1">
              <a:spcBef>
                <a:spcPts val="1900"/>
              </a:spcBef>
              <a:buFont typeface="Arial"/>
              <a:buChar char="•"/>
            </a:pPr>
            <a:r>
              <a:rPr lang="en-US" dirty="0"/>
              <a:t>Too much reliance can </a:t>
            </a:r>
            <a:r>
              <a:rPr lang="en-US" dirty="0" smtClean="0"/>
              <a:t>backfire on </a:t>
            </a:r>
            <a:r>
              <a:rPr lang="en-US" dirty="0"/>
              <a:t>a firm as customers buy </a:t>
            </a:r>
            <a:r>
              <a:rPr lang="en-US" dirty="0" smtClean="0"/>
              <a:t>only when </a:t>
            </a:r>
            <a:r>
              <a:rPr lang="en-US" dirty="0"/>
              <a:t>a promotion is </a:t>
            </a:r>
            <a:r>
              <a:rPr lang="en-US" dirty="0" smtClean="0"/>
              <a:t>offered or </a:t>
            </a:r>
            <a:r>
              <a:rPr lang="en-US" dirty="0"/>
              <a:t>it leads to cheapening the </a:t>
            </a:r>
            <a:r>
              <a:rPr lang="en-US" dirty="0" smtClean="0"/>
              <a:t>brand </a:t>
            </a:r>
            <a:r>
              <a:rPr lang="en-US" dirty="0"/>
              <a:t>and distrust by customers.</a:t>
            </a:r>
          </a:p>
          <a:p>
            <a:pPr lvl="1">
              <a:spcBef>
                <a:spcPts val="1900"/>
              </a:spcBef>
            </a:pP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13</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71638" y="457200"/>
            <a:ext cx="7197725" cy="549275"/>
          </a:xfrm>
          <a:solidFill>
            <a:srgbClr val="7030A0"/>
          </a:solidFill>
        </p:spPr>
        <p:txBody>
          <a:bodyPr/>
          <a:lstStyle/>
          <a:p>
            <a:pPr eaLnBrk="1" hangingPunct="1">
              <a:defRPr/>
            </a:pPr>
            <a:r>
              <a:rPr lang="en-US" sz="2000" dirty="0"/>
              <a:t>Consumer Sales Promotion </a:t>
            </a:r>
            <a:r>
              <a:rPr lang="en-US" sz="2000" dirty="0" smtClean="0"/>
              <a:t>Options (slide 1)</a:t>
            </a:r>
            <a:endParaRPr lang="en-US" sz="2000" dirty="0"/>
          </a:p>
        </p:txBody>
      </p:sp>
      <p:sp>
        <p:nvSpPr>
          <p:cNvPr id="7" name="Text Placeholder 6"/>
          <p:cNvSpPr>
            <a:spLocks noGrp="1"/>
          </p:cNvSpPr>
          <p:nvPr>
            <p:ph type="body" sz="quarter" idx="12"/>
          </p:nvPr>
        </p:nvSpPr>
        <p:spPr>
          <a:xfrm>
            <a:off x="228600" y="457200"/>
            <a:ext cx="1371600" cy="549275"/>
          </a:xfrm>
          <a:solidFill>
            <a:schemeClr val="tx2"/>
          </a:solidFill>
        </p:spPr>
        <p:txBody>
          <a:bodyPr/>
          <a:lstStyle/>
          <a:p>
            <a:pPr eaLnBrk="1" hangingPunct="1">
              <a:buClr>
                <a:schemeClr val="accent6"/>
              </a:buClr>
              <a:defRPr/>
            </a:pPr>
            <a:r>
              <a:rPr lang="en-US" sz="1400" dirty="0">
                <a:solidFill>
                  <a:schemeClr val="bg1"/>
                </a:solidFill>
              </a:rPr>
              <a:t>EXHIBIT </a:t>
            </a:r>
            <a:r>
              <a:rPr lang="en-US" sz="1400" dirty="0" smtClean="0">
                <a:solidFill>
                  <a:schemeClr val="bg1"/>
                </a:solidFill>
              </a:rPr>
              <a:t>14.4</a:t>
            </a:r>
            <a:endParaRPr lang="en-US" sz="1400" dirty="0">
              <a:solidFill>
                <a:schemeClr val="bg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730925408"/>
              </p:ext>
            </p:extLst>
          </p:nvPr>
        </p:nvGraphicFramePr>
        <p:xfrm>
          <a:off x="274320" y="1143000"/>
          <a:ext cx="8595042" cy="5191838"/>
        </p:xfrm>
        <a:graphic>
          <a:graphicData uri="http://schemas.openxmlformats.org/drawingml/2006/table">
            <a:tbl>
              <a:tblPr firstRow="1" bandRow="1">
                <a:tableStyleId>{5C22544A-7EE6-4342-B048-85BDC9FD1C3A}</a:tableStyleId>
              </a:tblPr>
              <a:tblGrid>
                <a:gridCol w="1960273">
                  <a:extLst>
                    <a:ext uri="{9D8B030D-6E8A-4147-A177-3AD203B41FA5}">
                      <a16:colId xmlns:a16="http://schemas.microsoft.com/office/drawing/2014/main" xmlns="" val="20000"/>
                    </a:ext>
                  </a:extLst>
                </a:gridCol>
                <a:gridCol w="1960273">
                  <a:extLst>
                    <a:ext uri="{9D8B030D-6E8A-4147-A177-3AD203B41FA5}">
                      <a16:colId xmlns:a16="http://schemas.microsoft.com/office/drawing/2014/main" xmlns="" val="20001"/>
                    </a:ext>
                  </a:extLst>
                </a:gridCol>
                <a:gridCol w="2337248">
                  <a:extLst>
                    <a:ext uri="{9D8B030D-6E8A-4147-A177-3AD203B41FA5}">
                      <a16:colId xmlns:a16="http://schemas.microsoft.com/office/drawing/2014/main" xmlns="" val="20002"/>
                    </a:ext>
                  </a:extLst>
                </a:gridCol>
                <a:gridCol w="2337248">
                  <a:extLst>
                    <a:ext uri="{9D8B030D-6E8A-4147-A177-3AD203B41FA5}">
                      <a16:colId xmlns:a16="http://schemas.microsoft.com/office/drawing/2014/main" xmlns="" val="20003"/>
                    </a:ext>
                  </a:extLst>
                </a:gridCol>
              </a:tblGrid>
              <a:tr h="375999">
                <a:tc>
                  <a:txBody>
                    <a:bodyPr/>
                    <a:lstStyle/>
                    <a:p>
                      <a:pPr marL="0" marR="0" algn="ctr">
                        <a:spcBef>
                          <a:spcPts val="0"/>
                        </a:spcBef>
                        <a:spcAft>
                          <a:spcPts val="0"/>
                        </a:spcAft>
                      </a:pPr>
                      <a:r>
                        <a:rPr lang="en-US" sz="1300" b="0" dirty="0">
                          <a:solidFill>
                            <a:schemeClr val="bg1"/>
                          </a:solidFill>
                          <a:latin typeface="+mn-lt"/>
                          <a:ea typeface="Times New Roman"/>
                        </a:rPr>
                        <a:t>Sales Promotion</a:t>
                      </a:r>
                      <a:r>
                        <a:rPr lang="en-US" sz="1300" b="0" baseline="0" dirty="0">
                          <a:solidFill>
                            <a:schemeClr val="bg1"/>
                          </a:solidFill>
                          <a:latin typeface="+mn-lt"/>
                          <a:ea typeface="Times New Roman"/>
                        </a:rPr>
                        <a:t> </a:t>
                      </a:r>
                      <a:r>
                        <a:rPr lang="en-US" sz="1300" b="0" dirty="0">
                          <a:solidFill>
                            <a:schemeClr val="bg1"/>
                          </a:solidFill>
                          <a:latin typeface="+mn-lt"/>
                          <a:ea typeface="Times New Roman"/>
                        </a:rPr>
                        <a:t>Approach</a:t>
                      </a:r>
                    </a:p>
                  </a:txBody>
                  <a:tcPr marL="45720" marR="4572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lgn="ctr">
                        <a:spcBef>
                          <a:spcPts val="0"/>
                        </a:spcBef>
                        <a:spcAft>
                          <a:spcPts val="0"/>
                        </a:spcAft>
                      </a:pPr>
                      <a:r>
                        <a:rPr lang="en-US" sz="1300" b="0" dirty="0">
                          <a:solidFill>
                            <a:schemeClr val="bg1"/>
                          </a:solidFill>
                          <a:latin typeface="+mn-lt"/>
                          <a:ea typeface="Times New Roman"/>
                        </a:rPr>
                        <a:t>Description</a:t>
                      </a:r>
                    </a:p>
                  </a:txBody>
                  <a:tcPr marL="45720" marR="4572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lgn="ctr">
                        <a:spcBef>
                          <a:spcPts val="0"/>
                        </a:spcBef>
                        <a:spcAft>
                          <a:spcPts val="0"/>
                        </a:spcAft>
                      </a:pPr>
                      <a:r>
                        <a:rPr lang="en-US" sz="1300" b="0" dirty="0">
                          <a:solidFill>
                            <a:schemeClr val="bg1"/>
                          </a:solidFill>
                          <a:latin typeface="+mn-lt"/>
                          <a:ea typeface="Times New Roman"/>
                        </a:rPr>
                        <a:t>Comments</a:t>
                      </a:r>
                    </a:p>
                  </a:txBody>
                  <a:tcPr marL="45720" marR="4572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lgn="ctr">
                        <a:spcBef>
                          <a:spcPts val="0"/>
                        </a:spcBef>
                        <a:spcAft>
                          <a:spcPts val="0"/>
                        </a:spcAft>
                      </a:pPr>
                      <a:r>
                        <a:rPr lang="en-US" sz="1300" b="0" dirty="0">
                          <a:solidFill>
                            <a:schemeClr val="bg1"/>
                          </a:solidFill>
                          <a:latin typeface="+mn-lt"/>
                          <a:ea typeface="Times New Roman"/>
                        </a:rPr>
                        <a:t>Example</a:t>
                      </a:r>
                    </a:p>
                  </a:txBody>
                  <a:tcPr marL="45720" marR="4572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0000"/>
                  </a:ext>
                </a:extLst>
              </a:tr>
              <a:tr h="492681">
                <a:tc>
                  <a:txBody>
                    <a:bodyPr/>
                    <a:lstStyle/>
                    <a:p>
                      <a:pPr marL="0" marR="0">
                        <a:spcBef>
                          <a:spcPts val="0"/>
                        </a:spcBef>
                        <a:spcAft>
                          <a:spcPts val="0"/>
                        </a:spcAft>
                      </a:pPr>
                      <a:r>
                        <a:rPr lang="en-US" sz="1600" b="0" dirty="0">
                          <a:solidFill>
                            <a:schemeClr val="tx1"/>
                          </a:solidFill>
                          <a:latin typeface="+mn-lt"/>
                          <a:ea typeface="Times New Roman"/>
                        </a:rPr>
                        <a:t>Product sampling</a:t>
                      </a:r>
                      <a:endParaRPr lang="en-US" sz="1800" b="0" dirty="0">
                        <a:solidFill>
                          <a:schemeClr val="tx1"/>
                        </a:solidFill>
                        <a:latin typeface="+mn-lt"/>
                        <a:ea typeface="Times New Roman"/>
                      </a:endParaRP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300" b="0" dirty="0">
                          <a:solidFill>
                            <a:schemeClr val="tx1"/>
                          </a:solidFill>
                          <a:latin typeface="+mn-lt"/>
                          <a:ea typeface="Times New Roman"/>
                        </a:rPr>
                        <a:t>A physical sample of the </a:t>
                      </a:r>
                      <a:r>
                        <a:rPr lang="en-US" sz="1300" b="0" dirty="0" smtClean="0">
                          <a:solidFill>
                            <a:schemeClr val="tx1"/>
                          </a:solidFill>
                          <a:latin typeface="+mn-lt"/>
                          <a:ea typeface="Times New Roman"/>
                        </a:rPr>
                        <a:t>product </a:t>
                      </a:r>
                      <a:r>
                        <a:rPr lang="en-US" sz="1300" b="0" dirty="0">
                          <a:solidFill>
                            <a:schemeClr val="tx1"/>
                          </a:solidFill>
                          <a:latin typeface="+mn-lt"/>
                          <a:ea typeface="Times New Roman"/>
                        </a:rPr>
                        <a:t>is given to consumers.</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300" b="0" dirty="0">
                          <a:solidFill>
                            <a:schemeClr val="tx1"/>
                          </a:solidFill>
                          <a:latin typeface="+mn-lt"/>
                          <a:ea typeface="Times New Roman"/>
                        </a:rPr>
                        <a:t>Excellent for inducing trial.  Sample can be received by mail or in a store.</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300" b="0" dirty="0">
                          <a:solidFill>
                            <a:schemeClr val="tx1"/>
                          </a:solidFill>
                          <a:latin typeface="+mn-lt"/>
                          <a:ea typeface="Times New Roman"/>
                        </a:rPr>
                        <a:t>Gillette sends out a free razor to induce switching from an older model.</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777240">
                <a:tc>
                  <a:txBody>
                    <a:bodyPr/>
                    <a:lstStyle/>
                    <a:p>
                      <a:pPr marL="0" marR="0">
                        <a:spcBef>
                          <a:spcPts val="0"/>
                        </a:spcBef>
                        <a:spcAft>
                          <a:spcPts val="0"/>
                        </a:spcAft>
                      </a:pPr>
                      <a:r>
                        <a:rPr lang="en-US" sz="1600" b="0" dirty="0">
                          <a:solidFill>
                            <a:schemeClr val="tx1"/>
                          </a:solidFill>
                          <a:latin typeface="+mn-lt"/>
                          <a:ea typeface="Times New Roman"/>
                        </a:rPr>
                        <a:t>Coupons</a:t>
                      </a:r>
                      <a:endParaRPr lang="en-US" sz="1800" b="0" dirty="0">
                        <a:solidFill>
                          <a:schemeClr val="tx1"/>
                        </a:solidFill>
                        <a:latin typeface="+mn-lt"/>
                        <a:ea typeface="Times New Roman"/>
                      </a:endParaRP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300" b="0" dirty="0">
                          <a:solidFill>
                            <a:schemeClr val="tx1"/>
                          </a:solidFill>
                          <a:latin typeface="+mn-lt"/>
                          <a:ea typeface="Times New Roman"/>
                        </a:rPr>
                        <a:t>An instant price reduction at point of sale, available in print media, online, or in-store.</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300" b="0" dirty="0">
                          <a:solidFill>
                            <a:schemeClr val="tx1"/>
                          </a:solidFill>
                          <a:latin typeface="+mn-lt"/>
                          <a:ea typeface="Times New Roman"/>
                        </a:rPr>
                        <a:t>Coupons usage is generally down among consumers.  Still a good inducement to “buy now.”</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300" b="0" dirty="0">
                          <a:solidFill>
                            <a:schemeClr val="tx1"/>
                          </a:solidFill>
                          <a:latin typeface="+mn-lt"/>
                          <a:ea typeface="Times New Roman"/>
                        </a:rPr>
                        <a:t>Inside the free razor you received from Gillette you find a coupon for $1.00 off the purchase of your next pack of blades.</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extLst>
                  <a:ext uri="{0D108BD9-81ED-4DB2-BD59-A6C34878D82A}">
                    <a16:rowId xmlns:a16="http://schemas.microsoft.com/office/drawing/2014/main" xmlns="" val="10002"/>
                  </a:ext>
                </a:extLst>
              </a:tr>
              <a:tr h="777240">
                <a:tc>
                  <a:txBody>
                    <a:bodyPr/>
                    <a:lstStyle/>
                    <a:p>
                      <a:pPr marL="0" marR="0">
                        <a:spcBef>
                          <a:spcPts val="0"/>
                        </a:spcBef>
                        <a:spcAft>
                          <a:spcPts val="0"/>
                        </a:spcAft>
                      </a:pPr>
                      <a:r>
                        <a:rPr lang="en-US" sz="1600" b="0" dirty="0">
                          <a:solidFill>
                            <a:schemeClr val="tx1"/>
                          </a:solidFill>
                          <a:latin typeface="+mn-lt"/>
                          <a:ea typeface="Times New Roman"/>
                        </a:rPr>
                        <a:t>Rebates</a:t>
                      </a:r>
                      <a:endParaRPr lang="en-US" sz="1800" b="0" dirty="0">
                        <a:solidFill>
                          <a:schemeClr val="tx1"/>
                        </a:solidFill>
                        <a:latin typeface="+mn-lt"/>
                        <a:ea typeface="Times New Roman"/>
                      </a:endParaRP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300" b="0" dirty="0">
                          <a:solidFill>
                            <a:schemeClr val="tx1"/>
                          </a:solidFill>
                          <a:latin typeface="+mn-lt"/>
                          <a:ea typeface="Times New Roman"/>
                        </a:rPr>
                        <a:t>A price reduction for purchase of a specific product during a specific time period.  </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300" b="0" dirty="0">
                          <a:solidFill>
                            <a:schemeClr val="tx1"/>
                          </a:solidFill>
                          <a:latin typeface="+mn-lt"/>
                          <a:ea typeface="Times New Roman"/>
                        </a:rPr>
                        <a:t>Possibly instant at point of sale, but more frequently requires submission and delay in processing.</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300" b="0" dirty="0">
                          <a:solidFill>
                            <a:schemeClr val="tx1"/>
                          </a:solidFill>
                          <a:latin typeface="+mn-lt"/>
                          <a:ea typeface="Times New Roman"/>
                        </a:rPr>
                        <a:t>Sharpe offers a $100 rebate through Best Buy for purchase of a flat screen television during the month of February.</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914400">
                <a:tc>
                  <a:txBody>
                    <a:bodyPr/>
                    <a:lstStyle/>
                    <a:p>
                      <a:pPr marL="0" marR="0">
                        <a:spcBef>
                          <a:spcPts val="0"/>
                        </a:spcBef>
                        <a:spcAft>
                          <a:spcPts val="0"/>
                        </a:spcAft>
                      </a:pPr>
                      <a:r>
                        <a:rPr lang="en-US" sz="1600" b="0" dirty="0">
                          <a:solidFill>
                            <a:schemeClr val="tx1"/>
                          </a:solidFill>
                          <a:latin typeface="+mn-lt"/>
                          <a:ea typeface="Times New Roman"/>
                        </a:rPr>
                        <a:t>Contests and sweepstakes</a:t>
                      </a:r>
                      <a:endParaRPr lang="en-US" sz="1800" b="0" dirty="0">
                        <a:solidFill>
                          <a:schemeClr val="tx1"/>
                        </a:solidFill>
                        <a:latin typeface="+mn-lt"/>
                        <a:ea typeface="Times New Roman"/>
                      </a:endParaRP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300" b="0" dirty="0">
                          <a:solidFill>
                            <a:schemeClr val="tx1"/>
                          </a:solidFill>
                          <a:latin typeface="+mn-lt"/>
                          <a:ea typeface="Times New Roman"/>
                        </a:rPr>
                        <a:t>Appeal to consumers’ sense of fun and luck.  May suggest a purchase but legally must be offered without a purchase requirement.</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300" b="0" dirty="0">
                          <a:solidFill>
                            <a:schemeClr val="tx1"/>
                          </a:solidFill>
                          <a:latin typeface="+mn-lt"/>
                          <a:ea typeface="Times New Roman"/>
                        </a:rPr>
                        <a:t>Contests require some element of skill beyond mere chance.  Sweepstakes are pure chance.</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300" b="0" dirty="0">
                          <a:solidFill>
                            <a:schemeClr val="tx1"/>
                          </a:solidFill>
                          <a:latin typeface="+mn-lt"/>
                          <a:ea typeface="Times New Roman"/>
                        </a:rPr>
                        <a:t>McDonald’s famous Monopoly </a:t>
                      </a:r>
                      <a:r>
                        <a:rPr lang="en-US" sz="1300" b="0" dirty="0" smtClean="0">
                          <a:solidFill>
                            <a:schemeClr val="tx1"/>
                          </a:solidFill>
                          <a:latin typeface="+mn-lt"/>
                          <a:ea typeface="Times New Roman"/>
                        </a:rPr>
                        <a:t>game—the </a:t>
                      </a:r>
                      <a:r>
                        <a:rPr lang="en-US" sz="1300" b="0" dirty="0">
                          <a:solidFill>
                            <a:schemeClr val="tx1"/>
                          </a:solidFill>
                          <a:latin typeface="+mn-lt"/>
                          <a:ea typeface="Times New Roman"/>
                        </a:rPr>
                        <a:t>more you eat, the more you play (and vice-versa!).</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extLst>
                  <a:ext uri="{0D108BD9-81ED-4DB2-BD59-A6C34878D82A}">
                    <a16:rowId xmlns:a16="http://schemas.microsoft.com/office/drawing/2014/main" xmlns="" val="10004"/>
                  </a:ext>
                </a:extLst>
              </a:tr>
              <a:tr h="781069">
                <a:tc>
                  <a:txBody>
                    <a:bodyPr/>
                    <a:lstStyle/>
                    <a:p>
                      <a:pPr marL="0" marR="0">
                        <a:spcBef>
                          <a:spcPts val="0"/>
                        </a:spcBef>
                        <a:spcAft>
                          <a:spcPts val="0"/>
                        </a:spcAft>
                      </a:pPr>
                      <a:r>
                        <a:rPr lang="en-US" sz="1600" b="0" dirty="0">
                          <a:solidFill>
                            <a:schemeClr val="tx1"/>
                          </a:solidFill>
                          <a:latin typeface="+mn-lt"/>
                          <a:ea typeface="Times New Roman"/>
                        </a:rPr>
                        <a:t>Premiums </a:t>
                      </a:r>
                      <a:endParaRPr lang="en-US" sz="1800" b="0" dirty="0">
                        <a:solidFill>
                          <a:schemeClr val="tx1"/>
                        </a:solidFill>
                        <a:latin typeface="+mn-lt"/>
                        <a:ea typeface="Times New Roman"/>
                      </a:endParaRP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300" b="0" dirty="0">
                          <a:solidFill>
                            <a:schemeClr val="tx1"/>
                          </a:solidFill>
                          <a:latin typeface="+mn-lt"/>
                          <a:ea typeface="Times New Roman"/>
                        </a:rPr>
                        <a:t>Another product offered free for purchasing the brand targeted in the promotion.</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300" b="0" dirty="0">
                          <a:solidFill>
                            <a:schemeClr val="tx1"/>
                          </a:solidFill>
                          <a:latin typeface="+mn-lt"/>
                          <a:ea typeface="Times New Roman"/>
                        </a:rPr>
                        <a:t>Gives the customer a bonus for purchase</a:t>
                      </a:r>
                      <a:r>
                        <a:rPr lang="en-US" sz="1300" b="0" dirty="0" smtClean="0">
                          <a:solidFill>
                            <a:schemeClr val="tx1"/>
                          </a:solidFill>
                          <a:latin typeface="+mn-lt"/>
                          <a:ea typeface="Times New Roman"/>
                        </a:rPr>
                        <a:t>. </a:t>
                      </a:r>
                      <a:r>
                        <a:rPr lang="en-US" sz="1300" b="0" dirty="0">
                          <a:solidFill>
                            <a:schemeClr val="tx1"/>
                          </a:solidFill>
                          <a:latin typeface="+mn-lt"/>
                          <a:ea typeface="Times New Roman"/>
                        </a:rPr>
                        <a:t>Products may be complementary or unrelated.</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300" b="0" dirty="0">
                          <a:solidFill>
                            <a:schemeClr val="tx1"/>
                          </a:solidFill>
                          <a:latin typeface="+mn-lt"/>
                          <a:ea typeface="Times New Roman"/>
                        </a:rPr>
                        <a:t>Burger King offers the latest Spider Man toy with purchase of a meal.</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bl>
          </a:graphicData>
        </a:graphic>
      </p:graphicFrame>
      <p:sp>
        <p:nvSpPr>
          <p:cNvPr id="2" name="Footer Placeholder 1"/>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71638" y="457200"/>
            <a:ext cx="7197725" cy="549275"/>
          </a:xfrm>
          <a:solidFill>
            <a:srgbClr val="7030A0"/>
          </a:solidFill>
        </p:spPr>
        <p:txBody>
          <a:bodyPr/>
          <a:lstStyle/>
          <a:p>
            <a:pPr eaLnBrk="1" hangingPunct="1">
              <a:defRPr/>
            </a:pPr>
            <a:r>
              <a:rPr lang="en-US" sz="2000" dirty="0"/>
              <a:t>Consumer Sales Promotion </a:t>
            </a:r>
            <a:r>
              <a:rPr lang="en-US" sz="2000" dirty="0" smtClean="0"/>
              <a:t>Options (slide 2)</a:t>
            </a:r>
            <a:endParaRPr lang="en-US" sz="2000" dirty="0"/>
          </a:p>
        </p:txBody>
      </p:sp>
      <p:sp>
        <p:nvSpPr>
          <p:cNvPr id="7" name="Text Placeholder 6"/>
          <p:cNvSpPr>
            <a:spLocks noGrp="1"/>
          </p:cNvSpPr>
          <p:nvPr>
            <p:ph type="body" sz="quarter" idx="12"/>
          </p:nvPr>
        </p:nvSpPr>
        <p:spPr>
          <a:xfrm>
            <a:off x="228600" y="457200"/>
            <a:ext cx="1371600" cy="549275"/>
          </a:xfrm>
          <a:solidFill>
            <a:schemeClr val="tx2"/>
          </a:solidFill>
        </p:spPr>
        <p:txBody>
          <a:bodyPr/>
          <a:lstStyle/>
          <a:p>
            <a:pPr eaLnBrk="1" hangingPunct="1">
              <a:buClr>
                <a:schemeClr val="accent6"/>
              </a:buClr>
              <a:defRPr/>
            </a:pPr>
            <a:r>
              <a:rPr lang="en-US" sz="1400" dirty="0">
                <a:solidFill>
                  <a:schemeClr val="bg1"/>
                </a:solidFill>
              </a:rPr>
              <a:t>EXHIBIT </a:t>
            </a:r>
            <a:r>
              <a:rPr lang="en-US" sz="1400" dirty="0" smtClean="0">
                <a:solidFill>
                  <a:schemeClr val="bg1"/>
                </a:solidFill>
              </a:rPr>
              <a:t>14.4</a:t>
            </a:r>
            <a:endParaRPr lang="en-US" sz="1400" dirty="0">
              <a:solidFill>
                <a:schemeClr val="bg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769981328"/>
              </p:ext>
            </p:extLst>
          </p:nvPr>
        </p:nvGraphicFramePr>
        <p:xfrm>
          <a:off x="320040" y="1188718"/>
          <a:ext cx="8366760" cy="4460987"/>
        </p:xfrm>
        <a:graphic>
          <a:graphicData uri="http://schemas.openxmlformats.org/drawingml/2006/table">
            <a:tbl>
              <a:tblPr firstRow="1" bandRow="1">
                <a:tableStyleId>{5C22544A-7EE6-4342-B048-85BDC9FD1C3A}</a:tableStyleId>
              </a:tblPr>
              <a:tblGrid>
                <a:gridCol w="1908208">
                  <a:extLst>
                    <a:ext uri="{9D8B030D-6E8A-4147-A177-3AD203B41FA5}">
                      <a16:colId xmlns:a16="http://schemas.microsoft.com/office/drawing/2014/main" xmlns="" val="20000"/>
                    </a:ext>
                  </a:extLst>
                </a:gridCol>
                <a:gridCol w="1908208">
                  <a:extLst>
                    <a:ext uri="{9D8B030D-6E8A-4147-A177-3AD203B41FA5}">
                      <a16:colId xmlns:a16="http://schemas.microsoft.com/office/drawing/2014/main" xmlns="" val="20001"/>
                    </a:ext>
                  </a:extLst>
                </a:gridCol>
                <a:gridCol w="2275172">
                  <a:extLst>
                    <a:ext uri="{9D8B030D-6E8A-4147-A177-3AD203B41FA5}">
                      <a16:colId xmlns:a16="http://schemas.microsoft.com/office/drawing/2014/main" xmlns="" val="20002"/>
                    </a:ext>
                  </a:extLst>
                </a:gridCol>
                <a:gridCol w="2275172">
                  <a:extLst>
                    <a:ext uri="{9D8B030D-6E8A-4147-A177-3AD203B41FA5}">
                      <a16:colId xmlns:a16="http://schemas.microsoft.com/office/drawing/2014/main" xmlns="" val="20003"/>
                    </a:ext>
                  </a:extLst>
                </a:gridCol>
              </a:tblGrid>
              <a:tr h="344152">
                <a:tc>
                  <a:txBody>
                    <a:bodyPr/>
                    <a:lstStyle/>
                    <a:p>
                      <a:pPr marL="0" marR="0" algn="ctr">
                        <a:spcBef>
                          <a:spcPts val="0"/>
                        </a:spcBef>
                        <a:spcAft>
                          <a:spcPts val="0"/>
                        </a:spcAft>
                      </a:pPr>
                      <a:r>
                        <a:rPr lang="en-US" sz="1200" b="0" dirty="0">
                          <a:solidFill>
                            <a:schemeClr val="bg1"/>
                          </a:solidFill>
                          <a:latin typeface="+mn-lt"/>
                          <a:ea typeface="Times New Roman"/>
                        </a:rPr>
                        <a:t>Sales Promotion</a:t>
                      </a:r>
                      <a:r>
                        <a:rPr lang="en-US" sz="1200" b="0" baseline="0" dirty="0">
                          <a:solidFill>
                            <a:schemeClr val="bg1"/>
                          </a:solidFill>
                          <a:latin typeface="+mn-lt"/>
                          <a:ea typeface="Times New Roman"/>
                        </a:rPr>
                        <a:t> </a:t>
                      </a:r>
                      <a:r>
                        <a:rPr lang="en-US" sz="1200" b="0" dirty="0">
                          <a:solidFill>
                            <a:schemeClr val="bg1"/>
                          </a:solidFill>
                          <a:latin typeface="+mn-lt"/>
                          <a:ea typeface="Times New Roman"/>
                        </a:rPr>
                        <a:t>Approach</a:t>
                      </a:r>
                    </a:p>
                  </a:txBody>
                  <a:tcPr marL="45720" marR="4572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lgn="ctr">
                        <a:spcBef>
                          <a:spcPts val="0"/>
                        </a:spcBef>
                        <a:spcAft>
                          <a:spcPts val="0"/>
                        </a:spcAft>
                      </a:pPr>
                      <a:r>
                        <a:rPr lang="en-US" sz="1200" b="0" dirty="0">
                          <a:solidFill>
                            <a:schemeClr val="bg1"/>
                          </a:solidFill>
                          <a:latin typeface="+mn-lt"/>
                          <a:ea typeface="Times New Roman"/>
                        </a:rPr>
                        <a:t>Description</a:t>
                      </a:r>
                    </a:p>
                  </a:txBody>
                  <a:tcPr marL="45720" marR="4572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lgn="ctr">
                        <a:spcBef>
                          <a:spcPts val="0"/>
                        </a:spcBef>
                        <a:spcAft>
                          <a:spcPts val="0"/>
                        </a:spcAft>
                      </a:pPr>
                      <a:r>
                        <a:rPr lang="en-US" sz="1200" b="0" dirty="0">
                          <a:solidFill>
                            <a:schemeClr val="bg1"/>
                          </a:solidFill>
                          <a:latin typeface="+mn-lt"/>
                          <a:ea typeface="Times New Roman"/>
                        </a:rPr>
                        <a:t>Comments</a:t>
                      </a:r>
                    </a:p>
                  </a:txBody>
                  <a:tcPr marL="45720" marR="4572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lgn="ctr">
                        <a:spcBef>
                          <a:spcPts val="0"/>
                        </a:spcBef>
                        <a:spcAft>
                          <a:spcPts val="0"/>
                        </a:spcAft>
                      </a:pPr>
                      <a:r>
                        <a:rPr lang="en-US" sz="1200" b="0" dirty="0">
                          <a:solidFill>
                            <a:schemeClr val="bg1"/>
                          </a:solidFill>
                          <a:latin typeface="+mn-lt"/>
                          <a:ea typeface="Times New Roman"/>
                        </a:rPr>
                        <a:t>Example</a:t>
                      </a:r>
                    </a:p>
                  </a:txBody>
                  <a:tcPr marL="45720" marR="4572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0000"/>
                  </a:ext>
                </a:extLst>
              </a:tr>
              <a:tr h="726618">
                <a:tc>
                  <a:txBody>
                    <a:bodyPr/>
                    <a:lstStyle/>
                    <a:p>
                      <a:pPr marL="0" marR="0">
                        <a:spcBef>
                          <a:spcPts val="0"/>
                        </a:spcBef>
                        <a:spcAft>
                          <a:spcPts val="0"/>
                        </a:spcAft>
                      </a:pPr>
                      <a:r>
                        <a:rPr lang="en-US" sz="1600" b="0" dirty="0">
                          <a:solidFill>
                            <a:schemeClr val="tx1"/>
                          </a:solidFill>
                          <a:latin typeface="+mn-lt"/>
                          <a:ea typeface="Times New Roman"/>
                        </a:rPr>
                        <a:t>Multiple-purchase offers</a:t>
                      </a:r>
                      <a:endParaRPr lang="en-US" sz="1800" b="0" dirty="0">
                        <a:solidFill>
                          <a:schemeClr val="tx1"/>
                        </a:solidFill>
                        <a:latin typeface="+mn-lt"/>
                        <a:ea typeface="Times New Roman"/>
                      </a:endParaRP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300" b="0" dirty="0">
                          <a:solidFill>
                            <a:schemeClr val="tx1"/>
                          </a:solidFill>
                          <a:latin typeface="+mn-lt"/>
                          <a:ea typeface="Times New Roman"/>
                        </a:rPr>
                        <a:t>Incentive to buy more of the brand at a special price.</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300" b="0" dirty="0">
                          <a:solidFill>
                            <a:schemeClr val="tx1"/>
                          </a:solidFill>
                          <a:latin typeface="+mn-lt"/>
                          <a:ea typeface="Times New Roman"/>
                        </a:rPr>
                        <a:t>Typically “buy </a:t>
                      </a:r>
                      <a:r>
                        <a:rPr lang="en-US" sz="1300" b="0" dirty="0" smtClean="0">
                          <a:solidFill>
                            <a:schemeClr val="tx1"/>
                          </a:solidFill>
                          <a:latin typeface="+mn-lt"/>
                          <a:ea typeface="Times New Roman"/>
                        </a:rPr>
                        <a:t>two, </a:t>
                      </a:r>
                      <a:r>
                        <a:rPr lang="en-US" sz="1300" b="0" dirty="0">
                          <a:solidFill>
                            <a:schemeClr val="tx1"/>
                          </a:solidFill>
                          <a:latin typeface="+mn-lt"/>
                          <a:ea typeface="Times New Roman"/>
                        </a:rPr>
                        <a:t>get </a:t>
                      </a:r>
                      <a:r>
                        <a:rPr lang="en-US" sz="1300" b="0" dirty="0" smtClean="0">
                          <a:solidFill>
                            <a:schemeClr val="tx1"/>
                          </a:solidFill>
                          <a:latin typeface="+mn-lt"/>
                          <a:ea typeface="Times New Roman"/>
                        </a:rPr>
                        <a:t>one </a:t>
                      </a:r>
                      <a:r>
                        <a:rPr lang="en-US" sz="1300" b="0" dirty="0">
                          <a:solidFill>
                            <a:schemeClr val="tx1"/>
                          </a:solidFill>
                          <a:latin typeface="+mn-lt"/>
                          <a:ea typeface="Times New Roman"/>
                        </a:rPr>
                        <a:t>free” or similar.</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300" b="0" dirty="0">
                          <a:solidFill>
                            <a:schemeClr val="tx1"/>
                          </a:solidFill>
                          <a:latin typeface="+mn-lt"/>
                          <a:ea typeface="Times New Roman"/>
                        </a:rPr>
                        <a:t>Centrum Vitamin </a:t>
                      </a:r>
                      <a:r>
                        <a:rPr lang="en-US" sz="1300" b="0" dirty="0" smtClean="0">
                          <a:solidFill>
                            <a:schemeClr val="tx1"/>
                          </a:solidFill>
                          <a:latin typeface="+mn-lt"/>
                          <a:ea typeface="Times New Roman"/>
                        </a:rPr>
                        <a:t>offer—buy </a:t>
                      </a:r>
                      <a:r>
                        <a:rPr lang="en-US" sz="1300" b="0" dirty="0">
                          <a:solidFill>
                            <a:schemeClr val="tx1"/>
                          </a:solidFill>
                          <a:latin typeface="+mn-lt"/>
                          <a:ea typeface="Times New Roman"/>
                        </a:rPr>
                        <a:t>a bottle of 100, get an extra mini-bottle of 20.</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extLst>
                  <a:ext uri="{0D108BD9-81ED-4DB2-BD59-A6C34878D82A}">
                    <a16:rowId xmlns:a16="http://schemas.microsoft.com/office/drawing/2014/main" xmlns="" val="10001"/>
                  </a:ext>
                </a:extLst>
              </a:tr>
              <a:tr h="892306">
                <a:tc>
                  <a:txBody>
                    <a:bodyPr/>
                    <a:lstStyle/>
                    <a:p>
                      <a:pPr marL="0" marR="0">
                        <a:spcBef>
                          <a:spcPts val="0"/>
                        </a:spcBef>
                        <a:spcAft>
                          <a:spcPts val="0"/>
                        </a:spcAft>
                      </a:pPr>
                      <a:r>
                        <a:rPr lang="en-US" sz="1600" b="0" dirty="0">
                          <a:solidFill>
                            <a:schemeClr val="tx1"/>
                          </a:solidFill>
                          <a:latin typeface="+mn-lt"/>
                          <a:ea typeface="Times New Roman"/>
                        </a:rPr>
                        <a:t>Point-of-purchase materials</a:t>
                      </a:r>
                      <a:endParaRPr lang="en-US" sz="1800" b="0" dirty="0">
                        <a:solidFill>
                          <a:schemeClr val="tx1"/>
                        </a:solidFill>
                        <a:latin typeface="+mn-lt"/>
                        <a:ea typeface="Times New Roman"/>
                      </a:endParaRP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300" b="0" dirty="0">
                          <a:solidFill>
                            <a:schemeClr val="tx1"/>
                          </a:solidFill>
                          <a:latin typeface="+mn-lt"/>
                          <a:ea typeface="Times New Roman"/>
                        </a:rPr>
                        <a:t>Displays set up in a retail store to support advertising and remind customers to purchase</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300" b="0" dirty="0">
                          <a:solidFill>
                            <a:schemeClr val="tx1"/>
                          </a:solidFill>
                          <a:latin typeface="+mn-lt"/>
                          <a:ea typeface="Times New Roman"/>
                        </a:rPr>
                        <a:t>Especially good at driving purchase toward a featured brand in a product category at the store aisle.</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300" b="0" dirty="0">
                          <a:solidFill>
                            <a:schemeClr val="tx1"/>
                          </a:solidFill>
                          <a:latin typeface="+mn-lt"/>
                          <a:ea typeface="Times New Roman"/>
                        </a:rPr>
                        <a:t>Standup display and front window poster in Blockbuster of the latest DVD release.</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1055896">
                <a:tc>
                  <a:txBody>
                    <a:bodyPr/>
                    <a:lstStyle/>
                    <a:p>
                      <a:pPr marL="0" marR="0">
                        <a:spcBef>
                          <a:spcPts val="0"/>
                        </a:spcBef>
                        <a:spcAft>
                          <a:spcPts val="0"/>
                        </a:spcAft>
                      </a:pPr>
                      <a:r>
                        <a:rPr lang="en-US" sz="1600" b="0" dirty="0">
                          <a:solidFill>
                            <a:schemeClr val="tx1"/>
                          </a:solidFill>
                          <a:latin typeface="+mn-lt"/>
                          <a:ea typeface="Times New Roman"/>
                        </a:rPr>
                        <a:t>Product placements</a:t>
                      </a:r>
                      <a:endParaRPr lang="en-US" sz="1800" b="0" dirty="0">
                        <a:solidFill>
                          <a:schemeClr val="tx1"/>
                        </a:solidFill>
                        <a:latin typeface="+mn-lt"/>
                        <a:ea typeface="Times New Roman"/>
                      </a:endParaRP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300" b="0" dirty="0">
                          <a:solidFill>
                            <a:schemeClr val="tx1"/>
                          </a:solidFill>
                          <a:latin typeface="+mn-lt"/>
                          <a:ea typeface="Times New Roman"/>
                        </a:rPr>
                        <a:t>Having product images appear in movies, on television, or in photographs in print media.</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300" b="0" dirty="0">
                          <a:solidFill>
                            <a:schemeClr val="tx1"/>
                          </a:solidFill>
                          <a:latin typeface="+mn-lt"/>
                          <a:ea typeface="Times New Roman"/>
                        </a:rPr>
                        <a:t>Strong connections with the show or story, as well as to any associated celebrities.</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300" b="0" dirty="0">
                          <a:solidFill>
                            <a:schemeClr val="tx1"/>
                          </a:solidFill>
                          <a:latin typeface="+mn-lt"/>
                          <a:ea typeface="Times New Roman"/>
                        </a:rPr>
                        <a:t>Coca-Cola cups always on the desks of the </a:t>
                      </a:r>
                      <a:r>
                        <a:rPr lang="en-US" sz="1300" b="0" i="1" dirty="0">
                          <a:solidFill>
                            <a:schemeClr val="tx1"/>
                          </a:solidFill>
                          <a:latin typeface="+mn-lt"/>
                          <a:ea typeface="Times New Roman"/>
                        </a:rPr>
                        <a:t>American Idol </a:t>
                      </a:r>
                      <a:r>
                        <a:rPr lang="en-US" sz="1300" b="0" dirty="0">
                          <a:solidFill>
                            <a:schemeClr val="tx1"/>
                          </a:solidFill>
                          <a:latin typeface="+mn-lt"/>
                          <a:ea typeface="Times New Roman"/>
                        </a:rPr>
                        <a:t>judges.</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extLst>
                  <a:ext uri="{0D108BD9-81ED-4DB2-BD59-A6C34878D82A}">
                    <a16:rowId xmlns:a16="http://schemas.microsoft.com/office/drawing/2014/main" xmlns="" val="10003"/>
                  </a:ext>
                </a:extLst>
              </a:tr>
              <a:tr h="1415872">
                <a:tc>
                  <a:txBody>
                    <a:bodyPr/>
                    <a:lstStyle/>
                    <a:p>
                      <a:pPr marL="0" marR="0">
                        <a:spcBef>
                          <a:spcPts val="0"/>
                        </a:spcBef>
                        <a:spcAft>
                          <a:spcPts val="0"/>
                        </a:spcAft>
                      </a:pPr>
                      <a:r>
                        <a:rPr lang="en-US" sz="1600" b="0" dirty="0">
                          <a:solidFill>
                            <a:schemeClr val="tx1"/>
                          </a:solidFill>
                          <a:latin typeface="+mn-lt"/>
                          <a:ea typeface="Times New Roman"/>
                        </a:rPr>
                        <a:t>Loyalty programs</a:t>
                      </a:r>
                      <a:endParaRPr lang="en-US" sz="1800" b="0" dirty="0">
                        <a:solidFill>
                          <a:schemeClr val="tx1"/>
                        </a:solidFill>
                        <a:latin typeface="+mn-lt"/>
                        <a:ea typeface="Times New Roman"/>
                      </a:endParaRP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300" b="0" dirty="0">
                          <a:solidFill>
                            <a:schemeClr val="tx1"/>
                          </a:solidFill>
                          <a:latin typeface="+mn-lt"/>
                          <a:ea typeface="Times New Roman"/>
                        </a:rPr>
                        <a:t>Accumulate points for doing business with a company. </a:t>
                      </a:r>
                      <a:r>
                        <a:rPr lang="en-US" sz="1300" b="0" dirty="0" smtClean="0">
                          <a:solidFill>
                            <a:schemeClr val="tx1"/>
                          </a:solidFill>
                          <a:latin typeface="+mn-lt"/>
                          <a:ea typeface="Times New Roman"/>
                        </a:rPr>
                        <a:t>Designed </a:t>
                      </a:r>
                      <a:r>
                        <a:rPr lang="en-US" sz="1300" b="0" dirty="0">
                          <a:solidFill>
                            <a:schemeClr val="tx1"/>
                          </a:solidFill>
                          <a:latin typeface="+mn-lt"/>
                          <a:ea typeface="Times New Roman"/>
                        </a:rPr>
                        <a:t>to strengthen long-term customer relationships and reduce switching.</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300" b="0" dirty="0">
                          <a:solidFill>
                            <a:schemeClr val="tx1"/>
                          </a:solidFill>
                          <a:latin typeface="+mn-lt"/>
                          <a:ea typeface="Times New Roman"/>
                        </a:rPr>
                        <a:t>Especially popular among the airline and hospitality industry.  </a:t>
                      </a:r>
                      <a:r>
                        <a:rPr lang="en-US" sz="1300" b="0" dirty="0" smtClean="0">
                          <a:solidFill>
                            <a:schemeClr val="tx1"/>
                          </a:solidFill>
                          <a:latin typeface="+mn-lt"/>
                          <a:ea typeface="Times New Roman"/>
                        </a:rPr>
                        <a:t>Credit-card </a:t>
                      </a:r>
                      <a:r>
                        <a:rPr lang="en-US" sz="1300" b="0" dirty="0">
                          <a:solidFill>
                            <a:schemeClr val="tx1"/>
                          </a:solidFill>
                          <a:latin typeface="+mn-lt"/>
                          <a:ea typeface="Times New Roman"/>
                        </a:rPr>
                        <a:t>providers often facilitate.</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300" b="0" dirty="0">
                          <a:solidFill>
                            <a:schemeClr val="tx1"/>
                          </a:solidFill>
                          <a:latin typeface="+mn-lt"/>
                          <a:ea typeface="Times New Roman"/>
                        </a:rPr>
                        <a:t>American Airlines AAdvantage program, facilitated by CitiCard MasterCard and American Express cards.</a:t>
                      </a:r>
                    </a:p>
                  </a:txBody>
                  <a:tcPr marL="45720" marR="4572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sp>
        <p:nvSpPr>
          <p:cNvPr id="2" name="Footer Placeholder 1"/>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Sales Promotion</a:t>
            </a:r>
          </a:p>
        </p:txBody>
      </p:sp>
      <p:sp>
        <p:nvSpPr>
          <p:cNvPr id="3" name="Content Placeholder 2"/>
          <p:cNvSpPr>
            <a:spLocks noGrp="1"/>
          </p:cNvSpPr>
          <p:nvPr>
            <p:ph sz="quarter" idx="1"/>
          </p:nvPr>
        </p:nvSpPr>
        <p:spPr/>
        <p:txBody>
          <a:bodyPr/>
          <a:lstStyle/>
          <a:p>
            <a:pPr marL="0" indent="0">
              <a:buNone/>
            </a:pPr>
            <a:r>
              <a:rPr lang="en-US" dirty="0"/>
              <a:t>To Channel Members</a:t>
            </a:r>
          </a:p>
          <a:p>
            <a:pPr lvl="1">
              <a:buFont typeface="Arial"/>
              <a:buChar char="•"/>
            </a:pPr>
            <a:r>
              <a:rPr lang="en-US" dirty="0" smtClean="0"/>
              <a:t>Push strategy </a:t>
            </a:r>
            <a:r>
              <a:rPr lang="en-US" dirty="0"/>
              <a:t>used to increase sales by distributors, brokers, agents, and other </a:t>
            </a:r>
            <a:r>
              <a:rPr lang="en-US" dirty="0" smtClean="0"/>
              <a:t>middlemen.</a:t>
            </a:r>
            <a:endParaRPr lang="en-US" dirty="0"/>
          </a:p>
          <a:p>
            <a:pPr lvl="1">
              <a:buFont typeface="Arial"/>
              <a:buChar char="•"/>
            </a:pPr>
            <a:r>
              <a:rPr lang="en-US" dirty="0"/>
              <a:t>Trade </a:t>
            </a:r>
            <a:r>
              <a:rPr lang="en-US" dirty="0" smtClean="0"/>
              <a:t>shows.</a:t>
            </a:r>
            <a:endParaRPr lang="en-US" dirty="0"/>
          </a:p>
          <a:p>
            <a:pPr lvl="1">
              <a:buFont typeface="Arial"/>
              <a:buChar char="•"/>
            </a:pPr>
            <a:r>
              <a:rPr lang="en-US" dirty="0"/>
              <a:t>Cooperative advertising and </a:t>
            </a:r>
            <a:r>
              <a:rPr lang="en-US" dirty="0" smtClean="0"/>
              <a:t>promotion.</a:t>
            </a:r>
            <a:endParaRPr lang="en-US" dirty="0"/>
          </a:p>
          <a:p>
            <a:pPr lvl="1">
              <a:buFont typeface="Arial"/>
              <a:buChar char="•"/>
            </a:pPr>
            <a:r>
              <a:rPr lang="en-US" dirty="0" smtClean="0"/>
              <a:t>Allowances.</a:t>
            </a:r>
            <a:endParaRPr lang="en-US" dirty="0"/>
          </a:p>
          <a:p>
            <a:pPr lvl="1">
              <a:buFont typeface="Arial"/>
              <a:buChar char="•"/>
            </a:pPr>
            <a:r>
              <a:rPr lang="en-US" dirty="0"/>
              <a:t>Contests and POP </a:t>
            </a:r>
            <a:r>
              <a:rPr lang="en-US" dirty="0" smtClean="0"/>
              <a:t>displays.</a:t>
            </a:r>
            <a:endParaRPr lang="en-US" dirty="0"/>
          </a:p>
          <a:p>
            <a:pPr lvl="1"/>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16</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eaLnBrk="1" hangingPunct="1">
              <a:defRPr/>
            </a:pPr>
            <a:r>
              <a:rPr lang="en-US" dirty="0" smtClean="0"/>
              <a:t>Public Relations (</a:t>
            </a:r>
            <a:r>
              <a:rPr lang="en-US" dirty="0"/>
              <a:t>PR) </a:t>
            </a:r>
          </a:p>
        </p:txBody>
      </p:sp>
      <p:sp>
        <p:nvSpPr>
          <p:cNvPr id="53251" name="Content Placeholder 6"/>
          <p:cNvSpPr>
            <a:spLocks noGrp="1"/>
          </p:cNvSpPr>
          <p:nvPr>
            <p:ph sz="quarter" idx="1"/>
          </p:nvPr>
        </p:nvSpPr>
        <p:spPr/>
        <p:txBody>
          <a:bodyPr/>
          <a:lstStyle/>
          <a:p>
            <a:pPr marL="0" indent="0" eaLnBrk="1" hangingPunct="1">
              <a:spcBef>
                <a:spcPts val="1900"/>
              </a:spcBef>
              <a:buNone/>
            </a:pPr>
            <a:r>
              <a:rPr lang="en-US" dirty="0"/>
              <a:t>PR is a systematic approach to influencing attitudes, opinions, and behaviors of customers and others. </a:t>
            </a:r>
          </a:p>
          <a:p>
            <a:pPr marL="0" indent="0" eaLnBrk="1" hangingPunct="1">
              <a:spcBef>
                <a:spcPts val="1900"/>
              </a:spcBef>
              <a:buNone/>
            </a:pPr>
            <a:r>
              <a:rPr lang="en-US" dirty="0"/>
              <a:t>PR is often executed through </a:t>
            </a:r>
            <a:r>
              <a:rPr lang="en-US" i="1" dirty="0"/>
              <a:t>publicity</a:t>
            </a:r>
            <a:r>
              <a:rPr lang="en-US" dirty="0"/>
              <a:t>, which is an unpaid and relatively less personal form of marketing communications usually through news stories and mentions at public events.</a:t>
            </a:r>
          </a:p>
        </p:txBody>
      </p:sp>
      <p:sp>
        <p:nvSpPr>
          <p:cNvPr id="5" name="Slide Number Placeholder 4"/>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17</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pPr algn="ctr" eaLnBrk="1" hangingPunct="1">
              <a:defRPr/>
            </a:pPr>
            <a:r>
              <a:rPr lang="en-US" sz="3200" dirty="0"/>
              <a:t>Responsibilities of a PR Department</a:t>
            </a:r>
          </a:p>
        </p:txBody>
      </p:sp>
      <p:sp>
        <p:nvSpPr>
          <p:cNvPr id="5" name="Slide Number Placeholder 4"/>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18</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pic>
        <p:nvPicPr>
          <p:cNvPr id="4" name="Picture 3" descr="Screen Shot 2018-02-28 at 1.33.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86560"/>
            <a:ext cx="9144000" cy="4174160"/>
          </a:xfrm>
          <a:prstGeom prst="rect">
            <a:avLst/>
          </a:prstGeom>
        </p:spPr>
      </p:pic>
      <p:sp>
        <p:nvSpPr>
          <p:cNvPr id="8" name="Rectangle 7"/>
          <p:cNvSpPr/>
          <p:nvPr/>
        </p:nvSpPr>
        <p:spPr>
          <a:xfrm>
            <a:off x="3429000" y="5669280"/>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5F70FA-9363-4E7B-AEA4-5A85B1A2364F}"/>
              </a:ext>
            </a:extLst>
          </p:cNvPr>
          <p:cNvSpPr>
            <a:spLocks noGrp="1"/>
          </p:cNvSpPr>
          <p:nvPr>
            <p:ph type="title"/>
          </p:nvPr>
        </p:nvSpPr>
        <p:spPr/>
        <p:txBody>
          <a:bodyPr>
            <a:normAutofit fontScale="90000"/>
          </a:bodyPr>
          <a:lstStyle/>
          <a:p>
            <a:pPr algn="ctr"/>
            <a:r>
              <a:rPr lang="en-US" dirty="0"/>
              <a:t>Gaining Product Publicity </a:t>
            </a:r>
            <a:r>
              <a:rPr lang="en-US" dirty="0" smtClean="0"/>
              <a:t/>
            </a:r>
            <a:br>
              <a:rPr lang="en-US" dirty="0" smtClean="0"/>
            </a:br>
            <a:r>
              <a:rPr lang="en-US" dirty="0" smtClean="0"/>
              <a:t>and </a:t>
            </a:r>
            <a:r>
              <a:rPr lang="en-US" dirty="0"/>
              <a:t>Buzz</a:t>
            </a:r>
          </a:p>
        </p:txBody>
      </p:sp>
      <p:sp>
        <p:nvSpPr>
          <p:cNvPr id="3" name="Content Placeholder 2">
            <a:extLst>
              <a:ext uri="{FF2B5EF4-FFF2-40B4-BE49-F238E27FC236}">
                <a16:creationId xmlns:a16="http://schemas.microsoft.com/office/drawing/2014/main" xmlns="" id="{3E18C229-CBD6-4C1C-B729-646D3CFCC11D}"/>
              </a:ext>
            </a:extLst>
          </p:cNvPr>
          <p:cNvSpPr>
            <a:spLocks noGrp="1"/>
          </p:cNvSpPr>
          <p:nvPr>
            <p:ph sz="quarter" idx="1"/>
          </p:nvPr>
        </p:nvSpPr>
        <p:spPr/>
        <p:txBody>
          <a:bodyPr>
            <a:normAutofit lnSpcReduction="10000"/>
          </a:bodyPr>
          <a:lstStyle/>
          <a:p>
            <a:pPr marL="0" indent="0">
              <a:spcBef>
                <a:spcPts val="1900"/>
              </a:spcBef>
              <a:buNone/>
            </a:pPr>
            <a:r>
              <a:rPr lang="en-US" sz="2600" dirty="0"/>
              <a:t>In the </a:t>
            </a:r>
            <a:r>
              <a:rPr lang="en-US" sz="2600" dirty="0" smtClean="0"/>
              <a:t>intro </a:t>
            </a:r>
            <a:r>
              <a:rPr lang="en-US" sz="2600" dirty="0"/>
              <a:t>phase of the PLC, when communication is a major goal, potential customers trust </a:t>
            </a:r>
            <a:r>
              <a:rPr lang="en-US" sz="2600" dirty="0" smtClean="0"/>
              <a:t>sources that provide free information about a product or service. This includes </a:t>
            </a:r>
            <a:r>
              <a:rPr lang="en-US" sz="2600" dirty="0"/>
              <a:t>newspapers, magazines, TV, radio, web postings, blogs, social marketing </a:t>
            </a:r>
            <a:r>
              <a:rPr lang="en-US" sz="2600" dirty="0" smtClean="0"/>
              <a:t>websites.</a:t>
            </a:r>
            <a:endParaRPr lang="en-US" sz="2600" dirty="0"/>
          </a:p>
          <a:p>
            <a:pPr marL="0" indent="0">
              <a:spcBef>
                <a:spcPts val="1900"/>
              </a:spcBef>
              <a:buNone/>
            </a:pPr>
            <a:r>
              <a:rPr lang="en-US" sz="2600" dirty="0"/>
              <a:t>Even though the media are free, securing the story placement may not be when the hours of work of the PR staff are included.</a:t>
            </a:r>
          </a:p>
          <a:p>
            <a:pPr marL="0" indent="0">
              <a:spcBef>
                <a:spcPts val="1900"/>
              </a:spcBef>
              <a:buNone/>
            </a:pPr>
            <a:r>
              <a:rPr lang="en-US" sz="2600" dirty="0"/>
              <a:t>If </a:t>
            </a:r>
            <a:r>
              <a:rPr lang="en-US" sz="2600" b="1" dirty="0" smtClean="0"/>
              <a:t>buzz</a:t>
            </a:r>
            <a:r>
              <a:rPr lang="en-US" sz="2600" b="1" dirty="0"/>
              <a:t>, </a:t>
            </a:r>
            <a:r>
              <a:rPr lang="en-US" sz="2600" dirty="0"/>
              <a:t>or word-of-mouth, is created, especially through social media, the impact can create </a:t>
            </a:r>
            <a:r>
              <a:rPr lang="en-US" sz="2600" dirty="0" smtClean="0"/>
              <a:t>a </a:t>
            </a:r>
            <a:r>
              <a:rPr lang="en-US" sz="2600" dirty="0"/>
              <a:t>cultural phenomenon.</a:t>
            </a:r>
            <a:endParaRPr lang="en-US" sz="2600" b="1" dirty="0"/>
          </a:p>
        </p:txBody>
      </p:sp>
      <p:sp>
        <p:nvSpPr>
          <p:cNvPr id="4" name="Slide Number Placeholder 3">
            <a:extLst>
              <a:ext uri="{FF2B5EF4-FFF2-40B4-BE49-F238E27FC236}">
                <a16:creationId xmlns:a16="http://schemas.microsoft.com/office/drawing/2014/main" xmlns="" id="{748681DE-CB58-4618-A6A0-AFFAF6E54FDC}"/>
              </a:ext>
            </a:extLst>
          </p:cNvPr>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19</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4244061570"/>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Learning Objectives</a:t>
            </a:r>
            <a:endParaRPr lang="en-US" dirty="0"/>
          </a:p>
        </p:txBody>
      </p:sp>
      <p:sp>
        <p:nvSpPr>
          <p:cNvPr id="20483" name="Content Placeholder 2"/>
          <p:cNvSpPr>
            <a:spLocks noGrp="1"/>
          </p:cNvSpPr>
          <p:nvPr>
            <p:ph sz="quarter" idx="1"/>
          </p:nvPr>
        </p:nvSpPr>
        <p:spPr/>
        <p:txBody>
          <a:bodyPr>
            <a:normAutofit fontScale="92500" lnSpcReduction="20000"/>
          </a:bodyPr>
          <a:lstStyle/>
          <a:p>
            <a:pPr marL="0" indent="0">
              <a:spcBef>
                <a:spcPts val="1900"/>
              </a:spcBef>
              <a:buNone/>
            </a:pPr>
            <a:r>
              <a:rPr lang="en-US" sz="2800" dirty="0"/>
              <a:t>Understand the key types of advertising and the role of the creative agency.</a:t>
            </a:r>
          </a:p>
          <a:p>
            <a:pPr marL="0" indent="0">
              <a:spcBef>
                <a:spcPts val="1900"/>
              </a:spcBef>
              <a:buNone/>
            </a:pPr>
            <a:r>
              <a:rPr lang="en-US" sz="2800" dirty="0"/>
              <a:t>Identify various approaches to sales promotion and how each might be used.</a:t>
            </a:r>
          </a:p>
          <a:p>
            <a:pPr marL="0" indent="0">
              <a:spcBef>
                <a:spcPts val="1900"/>
              </a:spcBef>
              <a:buNone/>
            </a:pPr>
            <a:r>
              <a:rPr lang="en-US" sz="2800" dirty="0"/>
              <a:t>Describe the activities and aims of public relations.</a:t>
            </a:r>
          </a:p>
          <a:p>
            <a:pPr marL="0" indent="0">
              <a:spcBef>
                <a:spcPts val="1900"/>
              </a:spcBef>
              <a:buNone/>
            </a:pPr>
            <a:r>
              <a:rPr lang="en-US" sz="2800" dirty="0"/>
              <a:t>Understand the role of selling in marketing communications</a:t>
            </a:r>
          </a:p>
          <a:p>
            <a:pPr marL="0" indent="0">
              <a:spcBef>
                <a:spcPts val="1900"/>
              </a:spcBef>
              <a:buNone/>
            </a:pPr>
            <a:r>
              <a:rPr lang="en-US" sz="2800" dirty="0"/>
              <a:t>Learn the process of relationship selling.</a:t>
            </a:r>
          </a:p>
          <a:p>
            <a:pPr marL="0" indent="0">
              <a:spcBef>
                <a:spcPts val="1900"/>
              </a:spcBef>
              <a:buNone/>
            </a:pPr>
            <a:r>
              <a:rPr lang="en-US" sz="2800" dirty="0"/>
              <a:t>Understand the major job of sales management.</a:t>
            </a:r>
          </a:p>
          <a:p>
            <a:pPr>
              <a:buNone/>
            </a:pPr>
            <a:endParaRPr lang="en-US" sz="20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2</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Public Relations</a:t>
            </a:r>
            <a:endParaRPr lang="en-US" dirty="0"/>
          </a:p>
        </p:txBody>
      </p:sp>
      <p:sp>
        <p:nvSpPr>
          <p:cNvPr id="55299" name="Content Placeholder 2"/>
          <p:cNvSpPr>
            <a:spLocks noGrp="1"/>
          </p:cNvSpPr>
          <p:nvPr>
            <p:ph sz="quarter" idx="1"/>
          </p:nvPr>
        </p:nvSpPr>
        <p:spPr>
          <a:xfrm>
            <a:off x="685800" y="1874520"/>
            <a:ext cx="7726680" cy="4023360"/>
          </a:xfrm>
        </p:spPr>
        <p:txBody>
          <a:bodyPr/>
          <a:lstStyle/>
          <a:p>
            <a:pPr marL="0" indent="0">
              <a:spcBef>
                <a:spcPts val="1900"/>
              </a:spcBef>
              <a:buNone/>
            </a:pPr>
            <a:r>
              <a:rPr lang="en-US" sz="2400" dirty="0"/>
              <a:t>Securing </a:t>
            </a:r>
            <a:r>
              <a:rPr lang="en-US" sz="2400" b="1" dirty="0" smtClean="0"/>
              <a:t>event sponsorships </a:t>
            </a:r>
            <a:r>
              <a:rPr lang="en-US" sz="2400" dirty="0"/>
              <a:t>in sports, music, arts, and other entertainment add brand </a:t>
            </a:r>
            <a:r>
              <a:rPr lang="en-US" sz="2400" dirty="0" smtClean="0"/>
              <a:t>equity (e.g., NASCAR).</a:t>
            </a:r>
            <a:endParaRPr lang="en-US" sz="2400" dirty="0"/>
          </a:p>
          <a:p>
            <a:pPr marL="0" indent="0">
              <a:spcBef>
                <a:spcPts val="1900"/>
              </a:spcBef>
              <a:buNone/>
            </a:pPr>
            <a:r>
              <a:rPr lang="en-US" sz="2400" b="1" dirty="0"/>
              <a:t>Issue </a:t>
            </a:r>
            <a:r>
              <a:rPr lang="en-US" sz="2400" b="1" dirty="0" smtClean="0"/>
              <a:t>sponsorship</a:t>
            </a:r>
            <a:r>
              <a:rPr lang="en-US" sz="2400" b="1" dirty="0"/>
              <a:t>: </a:t>
            </a:r>
            <a:r>
              <a:rPr lang="en-US" sz="2400" dirty="0" smtClean="0"/>
              <a:t>McDonald’s </a:t>
            </a:r>
            <a:r>
              <a:rPr lang="en-US" sz="2400" dirty="0"/>
              <a:t>has taken a stand against obesity since the movie </a:t>
            </a:r>
            <a:r>
              <a:rPr lang="en-US" sz="2400" i="1" dirty="0"/>
              <a:t>Super Size Me</a:t>
            </a:r>
            <a:r>
              <a:rPr lang="en-US" sz="2400" i="1" dirty="0" smtClean="0"/>
              <a:t>.</a:t>
            </a:r>
          </a:p>
          <a:p>
            <a:pPr marL="0" lvl="0" indent="0">
              <a:spcBef>
                <a:spcPts val="1900"/>
              </a:spcBef>
              <a:buNone/>
            </a:pPr>
            <a:r>
              <a:rPr lang="en-US" sz="2400" b="1" dirty="0">
                <a:solidFill>
                  <a:prstClr val="black"/>
                </a:solidFill>
              </a:rPr>
              <a:t>Crisis management </a:t>
            </a:r>
            <a:r>
              <a:rPr lang="en-US" sz="2400" dirty="0">
                <a:solidFill>
                  <a:prstClr val="black"/>
                </a:solidFill>
              </a:rPr>
              <a:t>is planning how to handle emergencies and unfavorable publicity. </a:t>
            </a:r>
            <a:endParaRPr lang="en-US" sz="2400" b="1" i="1" dirty="0"/>
          </a:p>
          <a:p>
            <a:pPr eaLnBrk="1" hangingPunct="1"/>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20</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3200" dirty="0" smtClean="0"/>
              <a:t>Toward a More Personal Communication with the Customer</a:t>
            </a:r>
            <a:endParaRPr lang="en-US" sz="3200" dirty="0"/>
          </a:p>
        </p:txBody>
      </p:sp>
      <p:sp>
        <p:nvSpPr>
          <p:cNvPr id="21507" name="Content Placeholder 2"/>
          <p:cNvSpPr>
            <a:spLocks noGrp="1"/>
          </p:cNvSpPr>
          <p:nvPr>
            <p:ph sz="quarter" idx="1"/>
          </p:nvPr>
        </p:nvSpPr>
        <p:spPr/>
        <p:txBody>
          <a:bodyPr/>
          <a:lstStyle/>
          <a:p>
            <a:pPr marL="0" indent="0" eaLnBrk="1" hangingPunct="1">
              <a:spcBef>
                <a:spcPts val="1900"/>
              </a:spcBef>
              <a:buNone/>
            </a:pPr>
            <a:r>
              <a:rPr lang="en-US" dirty="0"/>
              <a:t>Interactive communication enables companies to create a conversation with their customers.</a:t>
            </a:r>
          </a:p>
          <a:p>
            <a:pPr marL="0" indent="0" eaLnBrk="1" hangingPunct="1">
              <a:spcBef>
                <a:spcPts val="1900"/>
              </a:spcBef>
              <a:buNone/>
            </a:pPr>
            <a:r>
              <a:rPr lang="en-US" dirty="0"/>
              <a:t>Companies need tools to communicate directly with the customer.  </a:t>
            </a:r>
          </a:p>
          <a:p>
            <a:pPr marL="0" indent="0" eaLnBrk="1" hangingPunct="1">
              <a:spcBef>
                <a:spcPts val="1900"/>
              </a:spcBef>
              <a:buNone/>
            </a:pPr>
            <a:r>
              <a:rPr lang="en-US" dirty="0"/>
              <a:t>Firms want direct feedback from the customer. </a:t>
            </a:r>
          </a:p>
        </p:txBody>
      </p:sp>
      <p:sp>
        <p:nvSpPr>
          <p:cNvPr id="6" name="Slide Number Placeholder 5"/>
          <p:cNvSpPr>
            <a:spLocks noGrp="1"/>
          </p:cNvSpPr>
          <p:nvPr>
            <p:ph type="sldNum" sz="quarter" idx="12"/>
          </p:nvPr>
        </p:nvSpPr>
        <p:spPr/>
        <p:txBody>
          <a:bodyPr>
            <a:normAutofit fontScale="85000" lnSpcReduction="20000"/>
          </a:bodyPr>
          <a:lstStyle/>
          <a:p>
            <a:pPr>
              <a:defRPr/>
            </a:pPr>
            <a:fld id="{D725BF07-DFE4-4161-903F-A497B2ED0BBB}" type="slidenum">
              <a:rPr lang="en-US" smtClean="0"/>
              <a:pPr>
                <a:defRPr/>
              </a:pPr>
              <a:t>21</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483587842"/>
      </p:ext>
    </p:extLst>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Personal Selling: Advantages</a:t>
            </a:r>
            <a:endParaRPr lang="en-US" dirty="0"/>
          </a:p>
        </p:txBody>
      </p:sp>
      <p:sp>
        <p:nvSpPr>
          <p:cNvPr id="22531" name="Content Placeholder 2"/>
          <p:cNvSpPr>
            <a:spLocks noGrp="1"/>
          </p:cNvSpPr>
          <p:nvPr>
            <p:ph sz="quarter" idx="1"/>
          </p:nvPr>
        </p:nvSpPr>
        <p:spPr/>
        <p:txBody>
          <a:bodyPr/>
          <a:lstStyle/>
          <a:p>
            <a:pPr marL="0" indent="0" eaLnBrk="1" hangingPunct="1">
              <a:buNone/>
            </a:pPr>
            <a:r>
              <a:rPr lang="en-US" dirty="0"/>
              <a:t>Three distinct advantages over other marketing communications methods:</a:t>
            </a:r>
          </a:p>
          <a:p>
            <a:pPr marL="860425" lvl="1" indent="-457200" eaLnBrk="1" hangingPunct="1">
              <a:buFont typeface="Franklin Gothic Demi Cond" pitchFamily="34" charset="0"/>
              <a:buAutoNum type="arabicPeriod"/>
            </a:pPr>
            <a:r>
              <a:rPr lang="en-US" dirty="0"/>
              <a:t>Immediate feedback to the </a:t>
            </a:r>
            <a:r>
              <a:rPr lang="en-US" dirty="0" smtClean="0"/>
              <a:t>customer.</a:t>
            </a:r>
            <a:endParaRPr lang="en-US" dirty="0"/>
          </a:p>
          <a:p>
            <a:pPr marL="860425" lvl="1" indent="-457200" eaLnBrk="1" hangingPunct="1">
              <a:buFont typeface="Franklin Gothic Demi Cond" pitchFamily="34" charset="0"/>
              <a:buAutoNum type="arabicPeriod"/>
            </a:pPr>
            <a:r>
              <a:rPr lang="en-US" dirty="0"/>
              <a:t>Ability to tailor the message to the </a:t>
            </a:r>
            <a:r>
              <a:rPr lang="en-US" dirty="0" smtClean="0"/>
              <a:t>customer.</a:t>
            </a:r>
            <a:endParaRPr lang="en-US" dirty="0"/>
          </a:p>
          <a:p>
            <a:pPr marL="860425" lvl="1" indent="-457200" eaLnBrk="1" hangingPunct="1">
              <a:buFont typeface="Franklin Gothic Demi Cond" pitchFamily="34" charset="0"/>
              <a:buAutoNum type="arabicPeriod"/>
            </a:pPr>
            <a:r>
              <a:rPr lang="en-US" dirty="0"/>
              <a:t>Enhance the personal relationship between company and </a:t>
            </a:r>
            <a:r>
              <a:rPr lang="en-US" dirty="0" smtClean="0"/>
              <a:t>customer. </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725BF07-DFE4-4161-903F-A497B2ED0BBB}" type="slidenum">
              <a:rPr lang="en-US" smtClean="0"/>
              <a:pPr>
                <a:defRPr/>
              </a:pPr>
              <a:t>22</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3062446756"/>
      </p:ext>
    </p:extLst>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4000" dirty="0" smtClean="0"/>
              <a:t>Personal Selling: Key Activities</a:t>
            </a:r>
            <a:endParaRPr lang="en-US" sz="4000" dirty="0"/>
          </a:p>
        </p:txBody>
      </p:sp>
      <p:sp>
        <p:nvSpPr>
          <p:cNvPr id="23555" name="Content Placeholder 2"/>
          <p:cNvSpPr>
            <a:spLocks noGrp="1"/>
          </p:cNvSpPr>
          <p:nvPr>
            <p:ph sz="quarter" idx="1"/>
          </p:nvPr>
        </p:nvSpPr>
        <p:spPr/>
        <p:txBody>
          <a:bodyPr/>
          <a:lstStyle/>
          <a:p>
            <a:pPr marL="0" indent="0" eaLnBrk="1" hangingPunct="1">
              <a:buNone/>
            </a:pPr>
            <a:r>
              <a:rPr lang="en-US" i="1" dirty="0"/>
              <a:t>Personal selling </a:t>
            </a:r>
            <a:r>
              <a:rPr lang="en-US" dirty="0"/>
              <a:t>is a two-way communication process between salesperson and buyer with the goal of securing, building, and maintaining long term relationships with profitable customers. </a:t>
            </a:r>
          </a:p>
        </p:txBody>
      </p:sp>
      <p:sp>
        <p:nvSpPr>
          <p:cNvPr id="6" name="Slide Number Placeholder 5"/>
          <p:cNvSpPr>
            <a:spLocks noGrp="1"/>
          </p:cNvSpPr>
          <p:nvPr>
            <p:ph type="sldNum" sz="quarter" idx="12"/>
          </p:nvPr>
        </p:nvSpPr>
        <p:spPr/>
        <p:txBody>
          <a:bodyPr>
            <a:normAutofit fontScale="85000" lnSpcReduction="20000"/>
          </a:bodyPr>
          <a:lstStyle/>
          <a:p>
            <a:pPr>
              <a:defRPr/>
            </a:pPr>
            <a:fld id="{D725BF07-DFE4-4161-903F-A497B2ED0BBB}" type="slidenum">
              <a:rPr lang="en-US" smtClean="0"/>
              <a:pPr>
                <a:defRPr/>
              </a:pPr>
              <a:t>23</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pic>
        <p:nvPicPr>
          <p:cNvPr id="4" name="Picture 3" descr="Selling activities branch into the goals of: communicate, sell, build customer relationships, and manage informa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604" y="3456645"/>
            <a:ext cx="8628676" cy="2806995"/>
          </a:xfrm>
          <a:prstGeom prst="rect">
            <a:avLst/>
          </a:prstGeom>
        </p:spPr>
      </p:pic>
    </p:spTree>
    <p:extLst>
      <p:ext uri="{BB962C8B-B14F-4D97-AF65-F5344CB8AC3E}">
        <p14:creationId xmlns:p14="http://schemas.microsoft.com/office/powerpoint/2010/main" val="1679997902"/>
      </p:ext>
    </p:extLst>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638" y="457200"/>
            <a:ext cx="7197725" cy="549275"/>
          </a:xfrm>
          <a:solidFill>
            <a:srgbClr val="7030A0"/>
          </a:solidFill>
        </p:spPr>
        <p:txBody>
          <a:bodyPr/>
          <a:lstStyle/>
          <a:p>
            <a:pPr eaLnBrk="1" hangingPunct="1">
              <a:defRPr/>
            </a:pPr>
            <a:r>
              <a:rPr lang="en-US" sz="2400" dirty="0"/>
              <a:t>Matrix of Selling Activities</a:t>
            </a:r>
          </a:p>
        </p:txBody>
      </p:sp>
      <p:sp>
        <p:nvSpPr>
          <p:cNvPr id="3" name="Text Placeholder 2"/>
          <p:cNvSpPr>
            <a:spLocks noGrp="1"/>
          </p:cNvSpPr>
          <p:nvPr>
            <p:ph type="body" sz="quarter" idx="12"/>
          </p:nvPr>
        </p:nvSpPr>
        <p:spPr>
          <a:xfrm>
            <a:off x="228600" y="457200"/>
            <a:ext cx="1371600" cy="549275"/>
          </a:xfrm>
          <a:solidFill>
            <a:schemeClr val="tx2"/>
          </a:solidFill>
        </p:spPr>
        <p:txBody>
          <a:bodyPr/>
          <a:lstStyle/>
          <a:p>
            <a:pPr eaLnBrk="1" hangingPunct="1">
              <a:buClr>
                <a:schemeClr val="accent6"/>
              </a:buClr>
              <a:defRPr/>
            </a:pPr>
            <a:r>
              <a:rPr lang="en-US" dirty="0">
                <a:solidFill>
                  <a:schemeClr val="bg1"/>
                </a:solidFill>
              </a:rPr>
              <a:t>EXHIBIT 14.5</a:t>
            </a:r>
          </a:p>
        </p:txBody>
      </p:sp>
      <p:graphicFrame>
        <p:nvGraphicFramePr>
          <p:cNvPr id="10" name="Table 9"/>
          <p:cNvGraphicFramePr>
            <a:graphicFrameLocks noGrp="1"/>
          </p:cNvGraphicFramePr>
          <p:nvPr>
            <p:extLst>
              <p:ext uri="{D42A27DB-BD31-4B8C-83A1-F6EECF244321}">
                <p14:modId xmlns:p14="http://schemas.microsoft.com/office/powerpoint/2010/main" val="3864990437"/>
              </p:ext>
            </p:extLst>
          </p:nvPr>
        </p:nvGraphicFramePr>
        <p:xfrm>
          <a:off x="365759" y="1701753"/>
          <a:ext cx="8503601" cy="4379007"/>
        </p:xfrm>
        <a:graphic>
          <a:graphicData uri="http://schemas.openxmlformats.org/drawingml/2006/table">
            <a:tbl>
              <a:tblPr firstRow="1" bandRow="1">
                <a:tableStyleId>{5C22544A-7EE6-4342-B048-85BDC9FD1C3A}</a:tableStyleId>
              </a:tblPr>
              <a:tblGrid>
                <a:gridCol w="960121">
                  <a:extLst>
                    <a:ext uri="{9D8B030D-6E8A-4147-A177-3AD203B41FA5}">
                      <a16:colId xmlns:a16="http://schemas.microsoft.com/office/drawing/2014/main" xmlns="" val="20000"/>
                    </a:ext>
                  </a:extLst>
                </a:gridCol>
                <a:gridCol w="1885870">
                  <a:extLst>
                    <a:ext uri="{9D8B030D-6E8A-4147-A177-3AD203B41FA5}">
                      <a16:colId xmlns:a16="http://schemas.microsoft.com/office/drawing/2014/main" xmlns="" val="20001"/>
                    </a:ext>
                  </a:extLst>
                </a:gridCol>
                <a:gridCol w="1885870">
                  <a:extLst>
                    <a:ext uri="{9D8B030D-6E8A-4147-A177-3AD203B41FA5}">
                      <a16:colId xmlns:a16="http://schemas.microsoft.com/office/drawing/2014/main" xmlns="" val="20002"/>
                    </a:ext>
                  </a:extLst>
                </a:gridCol>
                <a:gridCol w="1885870">
                  <a:extLst>
                    <a:ext uri="{9D8B030D-6E8A-4147-A177-3AD203B41FA5}">
                      <a16:colId xmlns:a16="http://schemas.microsoft.com/office/drawing/2014/main" xmlns="" val="20003"/>
                    </a:ext>
                  </a:extLst>
                </a:gridCol>
                <a:gridCol w="1885870">
                  <a:extLst>
                    <a:ext uri="{9D8B030D-6E8A-4147-A177-3AD203B41FA5}">
                      <a16:colId xmlns:a16="http://schemas.microsoft.com/office/drawing/2014/main" xmlns="" val="20004"/>
                    </a:ext>
                  </a:extLst>
                </a:gridCol>
              </a:tblGrid>
              <a:tr h="671355">
                <a:tc>
                  <a:txBody>
                    <a:bodyPr/>
                    <a:lstStyle/>
                    <a:p>
                      <a:pPr marL="0" marR="0" algn="ctr">
                        <a:spcBef>
                          <a:spcPts val="0"/>
                        </a:spcBef>
                        <a:spcAft>
                          <a:spcPts val="0"/>
                        </a:spcAft>
                      </a:pPr>
                      <a:endParaRPr lang="en-US" sz="1000" dirty="0">
                        <a:solidFill>
                          <a:schemeClr val="tx1"/>
                        </a:solidFill>
                        <a:latin typeface="+mn-lt"/>
                        <a:ea typeface="Times New Roman"/>
                      </a:endParaRP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algn="ctr">
                        <a:spcBef>
                          <a:spcPts val="0"/>
                        </a:spcBef>
                        <a:spcAft>
                          <a:spcPts val="0"/>
                        </a:spcAft>
                      </a:pPr>
                      <a:r>
                        <a:rPr kumimoji="0" lang="en-US" sz="1200" b="1" kern="1200" baseline="0" dirty="0">
                          <a:solidFill>
                            <a:schemeClr val="bg1"/>
                          </a:solidFill>
                          <a:latin typeface="+mn-lt"/>
                          <a:ea typeface="+mn-ea"/>
                          <a:cs typeface="+mn-cs"/>
                        </a:rPr>
                        <a:t>Communicate</a:t>
                      </a:r>
                      <a:endParaRPr lang="en-US" sz="1200" dirty="0">
                        <a:solidFill>
                          <a:schemeClr val="bg1"/>
                        </a:solidFill>
                        <a:latin typeface="+mn-lt"/>
                        <a:ea typeface="Times New Roman"/>
                      </a:endParaRPr>
                    </a:p>
                  </a:txBody>
                  <a:tcPr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algn="ctr">
                        <a:spcBef>
                          <a:spcPts val="0"/>
                        </a:spcBef>
                        <a:spcAft>
                          <a:spcPts val="0"/>
                        </a:spcAft>
                      </a:pPr>
                      <a:r>
                        <a:rPr kumimoji="0" lang="en-US" sz="1200" b="1" kern="1200" baseline="0" dirty="0">
                          <a:solidFill>
                            <a:schemeClr val="bg1"/>
                          </a:solidFill>
                          <a:latin typeface="+mn-lt"/>
                          <a:ea typeface="+mn-ea"/>
                          <a:cs typeface="+mn-cs"/>
                        </a:rPr>
                        <a:t>Sell</a:t>
                      </a:r>
                      <a:endParaRPr lang="en-US" sz="1200" dirty="0">
                        <a:solidFill>
                          <a:schemeClr val="bg1"/>
                        </a:solidFill>
                        <a:latin typeface="+mn-lt"/>
                        <a:ea typeface="Times New Roman"/>
                      </a:endParaRPr>
                    </a:p>
                  </a:txBody>
                  <a:tcPr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kumimoji="0" lang="en-US" sz="1200" b="1" kern="1200" baseline="0" dirty="0">
                          <a:solidFill>
                            <a:schemeClr val="bg1"/>
                          </a:solidFill>
                          <a:latin typeface="+mn-lt"/>
                          <a:ea typeface="+mn-ea"/>
                          <a:cs typeface="+mn-cs"/>
                        </a:rPr>
                        <a:t>Build</a:t>
                      </a:r>
                    </a:p>
                    <a:p>
                      <a:pPr algn="ctr"/>
                      <a:r>
                        <a:rPr kumimoji="0" lang="en-US" sz="1200" b="1" kern="1200" baseline="0" dirty="0">
                          <a:solidFill>
                            <a:schemeClr val="bg1"/>
                          </a:solidFill>
                          <a:latin typeface="+mn-lt"/>
                          <a:ea typeface="+mn-ea"/>
                          <a:cs typeface="+mn-cs"/>
                        </a:rPr>
                        <a:t>Customer</a:t>
                      </a:r>
                    </a:p>
                    <a:p>
                      <a:pPr algn="ctr"/>
                      <a:r>
                        <a:rPr kumimoji="0" lang="en-US" sz="1200" b="1" kern="1200" baseline="0" dirty="0">
                          <a:solidFill>
                            <a:schemeClr val="bg1"/>
                          </a:solidFill>
                          <a:latin typeface="+mn-lt"/>
                          <a:ea typeface="+mn-ea"/>
                          <a:cs typeface="+mn-cs"/>
                        </a:rPr>
                        <a:t>Relationships</a:t>
                      </a:r>
                      <a:endParaRPr lang="en-US" sz="1200" dirty="0">
                        <a:solidFill>
                          <a:schemeClr val="bg1"/>
                        </a:solidFill>
                        <a:latin typeface="+mn-lt"/>
                        <a:ea typeface="Times New Roman"/>
                      </a:endParaRPr>
                    </a:p>
                  </a:txBody>
                  <a:tcPr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kumimoji="0" lang="en-US" sz="1200" b="1" kern="1200" baseline="0" dirty="0">
                          <a:solidFill>
                            <a:schemeClr val="bg1"/>
                          </a:solidFill>
                          <a:latin typeface="+mn-lt"/>
                          <a:ea typeface="+mn-ea"/>
                          <a:cs typeface="+mn-cs"/>
                        </a:rPr>
                        <a:t>Manage</a:t>
                      </a:r>
                    </a:p>
                    <a:p>
                      <a:pPr algn="ctr"/>
                      <a:r>
                        <a:rPr kumimoji="0" lang="en-US" sz="1200" b="1" kern="1200" baseline="0" dirty="0">
                          <a:solidFill>
                            <a:schemeClr val="bg1"/>
                          </a:solidFill>
                          <a:latin typeface="+mn-lt"/>
                          <a:ea typeface="+mn-ea"/>
                          <a:cs typeface="+mn-cs"/>
                        </a:rPr>
                        <a:t>Information</a:t>
                      </a:r>
                      <a:endParaRPr lang="en-US" sz="1200" dirty="0">
                        <a:solidFill>
                          <a:schemeClr val="bg1"/>
                        </a:solidFill>
                        <a:latin typeface="+mn-lt"/>
                        <a:ea typeface="Times New Roman"/>
                      </a:endParaRPr>
                    </a:p>
                  </a:txBody>
                  <a:tcPr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10000"/>
                  </a:ext>
                </a:extLst>
              </a:tr>
              <a:tr h="993046">
                <a:tc>
                  <a:txBody>
                    <a:bodyPr/>
                    <a:lstStyle/>
                    <a:p>
                      <a:pPr marL="0" marR="0">
                        <a:spcBef>
                          <a:spcPts val="0"/>
                        </a:spcBef>
                        <a:spcAft>
                          <a:spcPts val="0"/>
                        </a:spcAft>
                      </a:pPr>
                      <a:r>
                        <a:rPr kumimoji="0" lang="en-US" sz="1100" b="1" kern="1200" baseline="0" dirty="0">
                          <a:solidFill>
                            <a:schemeClr val="tx1"/>
                          </a:solidFill>
                          <a:latin typeface="+mn-lt"/>
                          <a:ea typeface="+mn-ea"/>
                          <a:cs typeface="+mn-cs"/>
                        </a:rPr>
                        <a:t>Technology</a:t>
                      </a:r>
                      <a:endParaRPr lang="en-US" sz="1100" b="1" dirty="0">
                        <a:solidFill>
                          <a:schemeClr val="tx1"/>
                        </a:solidFill>
                        <a:latin typeface="+mn-lt"/>
                        <a:ea typeface="Times New Roman"/>
                      </a:endParaRP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171450" indent="-171450">
                        <a:spcAft>
                          <a:spcPts val="600"/>
                        </a:spcAft>
                        <a:buFont typeface="Arial"/>
                        <a:buChar char="•"/>
                      </a:pPr>
                      <a:r>
                        <a:rPr kumimoji="0" lang="en-US" sz="1150" kern="1200" baseline="0" dirty="0" smtClean="0">
                          <a:solidFill>
                            <a:schemeClr val="tx1"/>
                          </a:solidFill>
                          <a:latin typeface="+mn-lt"/>
                          <a:ea typeface="+mn-ea"/>
                          <a:cs typeface="+mn-cs"/>
                        </a:rPr>
                        <a:t>E</a:t>
                      </a:r>
                      <a:r>
                        <a:rPr kumimoji="0" lang="en-US" sz="1150" kern="1200" baseline="0" dirty="0">
                          <a:solidFill>
                            <a:schemeClr val="tx1"/>
                          </a:solidFill>
                          <a:latin typeface="+mn-lt"/>
                          <a:ea typeface="+mn-ea"/>
                          <a:cs typeface="+mn-cs"/>
                        </a:rPr>
                        <a:t>-</a:t>
                      </a:r>
                      <a:r>
                        <a:rPr kumimoji="0" lang="en-US" sz="1150" kern="1200" baseline="0" dirty="0" smtClean="0">
                          <a:solidFill>
                            <a:schemeClr val="tx1"/>
                          </a:solidFill>
                          <a:latin typeface="+mn-lt"/>
                          <a:ea typeface="+mn-ea"/>
                          <a:cs typeface="+mn-cs"/>
                        </a:rPr>
                        <a:t>mail.</a:t>
                      </a:r>
                      <a:endParaRPr kumimoji="0" lang="en-US" sz="1150" kern="1200" baseline="0" dirty="0">
                        <a:solidFill>
                          <a:schemeClr val="tx1"/>
                        </a:solidFill>
                        <a:latin typeface="+mn-lt"/>
                        <a:ea typeface="+mn-ea"/>
                        <a:cs typeface="+mn-cs"/>
                      </a:endParaRPr>
                    </a:p>
                    <a:p>
                      <a:pPr marL="171450" indent="-171450">
                        <a:spcAft>
                          <a:spcPts val="600"/>
                        </a:spcAft>
                        <a:buFont typeface="Arial"/>
                        <a:buChar char="•"/>
                      </a:pPr>
                      <a:r>
                        <a:rPr kumimoji="0" lang="en-US" sz="1150" kern="1200" baseline="0" dirty="0" smtClean="0">
                          <a:solidFill>
                            <a:schemeClr val="tx1"/>
                          </a:solidFill>
                          <a:latin typeface="+mn-lt"/>
                          <a:ea typeface="+mn-ea"/>
                          <a:cs typeface="+mn-cs"/>
                        </a:rPr>
                        <a:t>Make </a:t>
                      </a:r>
                      <a:r>
                        <a:rPr kumimoji="0" lang="en-US" sz="1150" kern="1200" baseline="0" dirty="0">
                          <a:solidFill>
                            <a:schemeClr val="tx1"/>
                          </a:solidFill>
                          <a:latin typeface="+mn-lt"/>
                          <a:ea typeface="+mn-ea"/>
                          <a:cs typeface="+mn-cs"/>
                        </a:rPr>
                        <a:t>telephone calls </a:t>
                      </a:r>
                      <a:r>
                        <a:rPr kumimoji="0" lang="en-US" sz="1150" kern="1200" baseline="0" dirty="0" smtClean="0">
                          <a:solidFill>
                            <a:schemeClr val="tx1"/>
                          </a:solidFill>
                          <a:latin typeface="+mn-lt"/>
                          <a:ea typeface="+mn-ea"/>
                          <a:cs typeface="+mn-cs"/>
                        </a:rPr>
                        <a:t>and leave </a:t>
                      </a:r>
                      <a:r>
                        <a:rPr kumimoji="0" lang="en-US" sz="1150" kern="1200" baseline="0" dirty="0">
                          <a:solidFill>
                            <a:schemeClr val="tx1"/>
                          </a:solidFill>
                          <a:latin typeface="+mn-lt"/>
                          <a:ea typeface="+mn-ea"/>
                          <a:cs typeface="+mn-cs"/>
                        </a:rPr>
                        <a:t>voicemail </a:t>
                      </a:r>
                      <a:r>
                        <a:rPr kumimoji="0" lang="en-US" sz="1150" kern="1200" baseline="0" dirty="0" smtClean="0">
                          <a:solidFill>
                            <a:schemeClr val="tx1"/>
                          </a:solidFill>
                          <a:latin typeface="+mn-lt"/>
                          <a:ea typeface="+mn-ea"/>
                          <a:cs typeface="+mn-cs"/>
                        </a:rPr>
                        <a:t>messages.</a:t>
                      </a:r>
                      <a:endParaRPr lang="en-US" sz="1150" dirty="0">
                        <a:solidFill>
                          <a:schemeClr val="tx1"/>
                        </a:solidFill>
                        <a:latin typeface="+mn-lt"/>
                        <a:ea typeface="Times New Roman"/>
                      </a:endParaRP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171450" indent="-171450">
                        <a:spcAft>
                          <a:spcPts val="600"/>
                        </a:spcAft>
                        <a:buFont typeface="Arial"/>
                        <a:buChar char="•"/>
                      </a:pPr>
                      <a:r>
                        <a:rPr kumimoji="0" lang="en-US" sz="1150" kern="1200" baseline="0" dirty="0" smtClean="0">
                          <a:solidFill>
                            <a:schemeClr val="tx1"/>
                          </a:solidFill>
                          <a:latin typeface="+mn-lt"/>
                          <a:ea typeface="+mn-ea"/>
                          <a:cs typeface="+mn-cs"/>
                        </a:rPr>
                        <a:t>Script </a:t>
                      </a:r>
                      <a:r>
                        <a:rPr kumimoji="0" lang="en-US" sz="1150" kern="1200" baseline="0" dirty="0">
                          <a:solidFill>
                            <a:schemeClr val="tx1"/>
                          </a:solidFill>
                          <a:latin typeface="+mn-lt"/>
                          <a:ea typeface="+mn-ea"/>
                          <a:cs typeface="+mn-cs"/>
                        </a:rPr>
                        <a:t>sales </a:t>
                      </a:r>
                      <a:r>
                        <a:rPr kumimoji="0" lang="en-US" sz="1150" kern="1200" baseline="0" dirty="0" smtClean="0">
                          <a:solidFill>
                            <a:schemeClr val="tx1"/>
                          </a:solidFill>
                          <a:latin typeface="+mn-lt"/>
                          <a:ea typeface="+mn-ea"/>
                          <a:cs typeface="+mn-cs"/>
                        </a:rPr>
                        <a:t>pitch.</a:t>
                      </a:r>
                      <a:endParaRPr kumimoji="0" lang="en-US" sz="1150" kern="1200" baseline="0" dirty="0">
                        <a:solidFill>
                          <a:schemeClr val="tx1"/>
                        </a:solidFill>
                        <a:latin typeface="+mn-lt"/>
                        <a:ea typeface="+mn-ea"/>
                        <a:cs typeface="+mn-cs"/>
                      </a:endParaRPr>
                    </a:p>
                    <a:p>
                      <a:pPr marL="171450" indent="-171450">
                        <a:spcAft>
                          <a:spcPts val="600"/>
                        </a:spcAft>
                        <a:buFont typeface="Arial"/>
                        <a:buChar char="•"/>
                      </a:pPr>
                      <a:r>
                        <a:rPr kumimoji="0" lang="en-US" sz="1150" kern="1200" baseline="0" dirty="0" smtClean="0">
                          <a:solidFill>
                            <a:schemeClr val="tx1"/>
                          </a:solidFill>
                          <a:latin typeface="+mn-lt"/>
                          <a:ea typeface="+mn-ea"/>
                          <a:cs typeface="+mn-cs"/>
                        </a:rPr>
                        <a:t>Create customer-specific content.</a:t>
                      </a:r>
                      <a:endParaRPr kumimoji="0" lang="en-US" sz="1150" kern="1200" baseline="0" dirty="0">
                        <a:solidFill>
                          <a:schemeClr val="tx1"/>
                        </a:solidFill>
                        <a:latin typeface="+mn-lt"/>
                        <a:ea typeface="+mn-ea"/>
                        <a:cs typeface="+mn-cs"/>
                      </a:endParaRPr>
                    </a:p>
                    <a:p>
                      <a:pPr marL="171450" indent="-171450">
                        <a:spcAft>
                          <a:spcPts val="600"/>
                        </a:spcAft>
                        <a:buFont typeface="Arial"/>
                        <a:buChar char="•"/>
                      </a:pPr>
                      <a:r>
                        <a:rPr kumimoji="0" lang="en-US" sz="1150" kern="1200" baseline="0" dirty="0" smtClean="0">
                          <a:solidFill>
                            <a:schemeClr val="tx1"/>
                          </a:solidFill>
                          <a:latin typeface="+mn-lt"/>
                          <a:ea typeface="+mn-ea"/>
                          <a:cs typeface="+mn-cs"/>
                        </a:rPr>
                        <a:t>Provide </a:t>
                      </a:r>
                      <a:r>
                        <a:rPr kumimoji="0" lang="en-US" sz="1150" kern="1200" baseline="0" dirty="0">
                          <a:solidFill>
                            <a:schemeClr val="tx1"/>
                          </a:solidFill>
                          <a:latin typeface="+mn-lt"/>
                          <a:ea typeface="+mn-ea"/>
                          <a:cs typeface="+mn-cs"/>
                        </a:rPr>
                        <a:t>relevant technology to </a:t>
                      </a:r>
                      <a:r>
                        <a:rPr kumimoji="0" lang="en-US" sz="1150" kern="1200" baseline="0" dirty="0" smtClean="0">
                          <a:solidFill>
                            <a:schemeClr val="tx1"/>
                          </a:solidFill>
                          <a:latin typeface="+mn-lt"/>
                          <a:ea typeface="+mn-ea"/>
                          <a:cs typeface="+mn-cs"/>
                        </a:rPr>
                        <a:t>customers.</a:t>
                      </a:r>
                      <a:endParaRPr lang="en-US" sz="1150" dirty="0">
                        <a:solidFill>
                          <a:schemeClr val="tx1"/>
                        </a:solidFill>
                        <a:latin typeface="+mn-lt"/>
                        <a:ea typeface="Times New Roman"/>
                      </a:endParaRP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171450" indent="-171450">
                        <a:spcAft>
                          <a:spcPts val="600"/>
                        </a:spcAft>
                        <a:buFont typeface="Arial"/>
                        <a:buChar char="•"/>
                      </a:pPr>
                      <a:r>
                        <a:rPr kumimoji="0" lang="en-US" sz="1150" kern="1200" baseline="0" dirty="0" smtClean="0">
                          <a:solidFill>
                            <a:schemeClr val="tx1"/>
                          </a:solidFill>
                          <a:latin typeface="+mn-lt"/>
                          <a:ea typeface="+mn-ea"/>
                          <a:cs typeface="+mn-cs"/>
                        </a:rPr>
                        <a:t>Create </a:t>
                      </a:r>
                      <a:r>
                        <a:rPr kumimoji="0" lang="en-US" sz="1150" kern="1200" baseline="0" dirty="0">
                          <a:solidFill>
                            <a:schemeClr val="tx1"/>
                          </a:solidFill>
                          <a:latin typeface="+mn-lt"/>
                          <a:ea typeface="+mn-ea"/>
                          <a:cs typeface="+mn-cs"/>
                        </a:rPr>
                        <a:t>useful company </a:t>
                      </a:r>
                      <a:r>
                        <a:rPr kumimoji="0" lang="en-US" sz="1150" kern="1200" baseline="0" dirty="0" smtClean="0">
                          <a:solidFill>
                            <a:schemeClr val="tx1"/>
                          </a:solidFill>
                          <a:latin typeface="+mn-lt"/>
                          <a:ea typeface="+mn-ea"/>
                          <a:cs typeface="+mn-cs"/>
                        </a:rPr>
                        <a:t>web </a:t>
                      </a:r>
                      <a:r>
                        <a:rPr kumimoji="0" lang="en-US" sz="1150" kern="1200" baseline="0" dirty="0">
                          <a:solidFill>
                            <a:schemeClr val="tx1"/>
                          </a:solidFill>
                          <a:latin typeface="+mn-lt"/>
                          <a:ea typeface="+mn-ea"/>
                          <a:cs typeface="+mn-cs"/>
                        </a:rPr>
                        <a:t>page </a:t>
                      </a:r>
                      <a:r>
                        <a:rPr kumimoji="0" lang="en-US" sz="1150" kern="1200" baseline="0" dirty="0" smtClean="0">
                          <a:solidFill>
                            <a:schemeClr val="tx1"/>
                          </a:solidFill>
                          <a:latin typeface="+mn-lt"/>
                          <a:ea typeface="+mn-ea"/>
                          <a:cs typeface="+mn-cs"/>
                        </a:rPr>
                        <a:t>content.</a:t>
                      </a:r>
                      <a:endParaRPr kumimoji="0" lang="en-US" sz="1150" kern="1200" baseline="0" dirty="0">
                        <a:solidFill>
                          <a:schemeClr val="tx1"/>
                        </a:solidFill>
                        <a:latin typeface="+mn-lt"/>
                        <a:ea typeface="+mn-ea"/>
                        <a:cs typeface="+mn-cs"/>
                      </a:endParaRPr>
                    </a:p>
                    <a:p>
                      <a:pPr marL="171450" indent="-171450">
                        <a:spcAft>
                          <a:spcPts val="600"/>
                        </a:spcAft>
                        <a:buFont typeface="Arial"/>
                        <a:buChar char="•"/>
                      </a:pPr>
                      <a:r>
                        <a:rPr kumimoji="0" lang="en-US" sz="1150" kern="1200" baseline="0" dirty="0" smtClean="0">
                          <a:solidFill>
                            <a:schemeClr val="tx1"/>
                          </a:solidFill>
                          <a:latin typeface="+mn-lt"/>
                          <a:ea typeface="+mn-ea"/>
                          <a:cs typeface="+mn-cs"/>
                        </a:rPr>
                        <a:t>Develop </a:t>
                      </a:r>
                      <a:r>
                        <a:rPr kumimoji="0" lang="en-US" sz="1150" kern="1200" baseline="0" dirty="0">
                          <a:solidFill>
                            <a:schemeClr val="tx1"/>
                          </a:solidFill>
                          <a:latin typeface="+mn-lt"/>
                          <a:ea typeface="+mn-ea"/>
                          <a:cs typeface="+mn-cs"/>
                        </a:rPr>
                        <a:t>good team skills inside the </a:t>
                      </a:r>
                      <a:r>
                        <a:rPr kumimoji="0" lang="en-US" sz="1150" kern="1200" baseline="0" dirty="0" smtClean="0">
                          <a:solidFill>
                            <a:schemeClr val="tx1"/>
                          </a:solidFill>
                          <a:latin typeface="+mn-lt"/>
                          <a:ea typeface="+mn-ea"/>
                          <a:cs typeface="+mn-cs"/>
                        </a:rPr>
                        <a:t>company.</a:t>
                      </a:r>
                      <a:endParaRPr lang="en-US" sz="1150" dirty="0">
                        <a:solidFill>
                          <a:schemeClr val="tx1"/>
                        </a:solidFill>
                        <a:latin typeface="+mn-lt"/>
                        <a:ea typeface="Times New Roman"/>
                      </a:endParaRP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171450" indent="-171450">
                        <a:spcAft>
                          <a:spcPts val="600"/>
                        </a:spcAft>
                        <a:buFont typeface="Arial"/>
                        <a:buChar char="•"/>
                      </a:pPr>
                      <a:r>
                        <a:rPr kumimoji="0" lang="en-US" sz="1150" kern="1200" baseline="0" dirty="0">
                          <a:solidFill>
                            <a:schemeClr val="tx1"/>
                          </a:solidFill>
                          <a:latin typeface="+mn-lt"/>
                          <a:ea typeface="+mn-ea"/>
                          <a:cs typeface="+mn-cs"/>
                        </a:rPr>
                        <a:t>Develop database management skills to manage customer </a:t>
                      </a:r>
                      <a:r>
                        <a:rPr kumimoji="0" lang="en-US" sz="1150" kern="1200" baseline="0" dirty="0" smtClean="0">
                          <a:solidFill>
                            <a:schemeClr val="tx1"/>
                          </a:solidFill>
                          <a:latin typeface="+mn-lt"/>
                          <a:ea typeface="+mn-ea"/>
                          <a:cs typeface="+mn-cs"/>
                        </a:rPr>
                        <a:t>database.</a:t>
                      </a:r>
                      <a:endParaRPr lang="en-US" sz="1150" dirty="0">
                        <a:solidFill>
                          <a:schemeClr val="tx1"/>
                        </a:solidFill>
                        <a:latin typeface="+mn-lt"/>
                        <a:ea typeface="Times New Roman"/>
                      </a:endParaRP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extLst>
                  <a:ext uri="{0D108BD9-81ED-4DB2-BD59-A6C34878D82A}">
                    <a16:rowId xmlns:a16="http://schemas.microsoft.com/office/drawing/2014/main" xmlns="" val="10001"/>
                  </a:ext>
                </a:extLst>
              </a:tr>
              <a:tr h="2587513">
                <a:tc>
                  <a:txBody>
                    <a:bodyPr/>
                    <a:lstStyle/>
                    <a:p>
                      <a:pPr marL="0" marR="0">
                        <a:spcBef>
                          <a:spcPts val="0"/>
                        </a:spcBef>
                        <a:spcAft>
                          <a:spcPts val="0"/>
                        </a:spcAft>
                      </a:pPr>
                      <a:r>
                        <a:rPr kumimoji="0" lang="en-US" sz="1100" b="1" kern="1200" baseline="0" dirty="0" smtClean="0">
                          <a:solidFill>
                            <a:schemeClr val="tx1"/>
                          </a:solidFill>
                          <a:latin typeface="+mn-lt"/>
                          <a:ea typeface="+mn-ea"/>
                          <a:cs typeface="+mn-cs"/>
                        </a:rPr>
                        <a:t>Non-technology</a:t>
                      </a:r>
                      <a:endParaRPr lang="en-US" sz="1100" b="1" dirty="0">
                        <a:solidFill>
                          <a:schemeClr val="tx1"/>
                        </a:solidFill>
                        <a:latin typeface="+mn-lt"/>
                        <a:ea typeface="Times New Roman"/>
                      </a:endParaRP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spcAft>
                          <a:spcPts val="600"/>
                        </a:spcAft>
                        <a:buFont typeface="Arial"/>
                        <a:buChar char="•"/>
                      </a:pPr>
                      <a:r>
                        <a:rPr kumimoji="0" lang="en-US" sz="1150" kern="1200" baseline="0" dirty="0" smtClean="0">
                          <a:solidFill>
                            <a:schemeClr val="tx1"/>
                          </a:solidFill>
                          <a:latin typeface="+mn-lt"/>
                          <a:ea typeface="+mn-ea"/>
                          <a:cs typeface="+mn-cs"/>
                        </a:rPr>
                        <a:t>Enhance </a:t>
                      </a:r>
                      <a:r>
                        <a:rPr kumimoji="0" lang="en-US" sz="1150" kern="1200" baseline="0" dirty="0">
                          <a:solidFill>
                            <a:schemeClr val="tx1"/>
                          </a:solidFill>
                          <a:latin typeface="+mn-lt"/>
                          <a:ea typeface="+mn-ea"/>
                          <a:cs typeface="+mn-cs"/>
                        </a:rPr>
                        <a:t>language and overall communication </a:t>
                      </a:r>
                      <a:r>
                        <a:rPr kumimoji="0" lang="en-US" sz="1150" kern="1200" baseline="0" dirty="0" smtClean="0">
                          <a:solidFill>
                            <a:schemeClr val="tx1"/>
                          </a:solidFill>
                          <a:latin typeface="+mn-lt"/>
                          <a:ea typeface="+mn-ea"/>
                          <a:cs typeface="+mn-cs"/>
                        </a:rPr>
                        <a:t>skills.</a:t>
                      </a:r>
                      <a:endParaRPr kumimoji="0" lang="en-US" sz="1150" kern="1200" baseline="0" dirty="0">
                        <a:solidFill>
                          <a:schemeClr val="tx1"/>
                        </a:solidFill>
                        <a:latin typeface="+mn-lt"/>
                        <a:ea typeface="+mn-ea"/>
                        <a:cs typeface="+mn-cs"/>
                      </a:endParaRPr>
                    </a:p>
                    <a:p>
                      <a:pPr marL="171450" indent="-171450">
                        <a:spcAft>
                          <a:spcPts val="600"/>
                        </a:spcAft>
                        <a:buFont typeface="Arial"/>
                        <a:buChar char="•"/>
                      </a:pPr>
                      <a:r>
                        <a:rPr kumimoji="0" lang="en-US" sz="1150" kern="1200" baseline="0" dirty="0" smtClean="0">
                          <a:solidFill>
                            <a:schemeClr val="tx1"/>
                          </a:solidFill>
                          <a:latin typeface="+mn-lt"/>
                          <a:ea typeface="+mn-ea"/>
                          <a:cs typeface="+mn-cs"/>
                        </a:rPr>
                        <a:t>Develop </a:t>
                      </a:r>
                      <a:r>
                        <a:rPr kumimoji="0" lang="en-US" sz="1150" kern="1200" baseline="0" dirty="0">
                          <a:solidFill>
                            <a:schemeClr val="tx1"/>
                          </a:solidFill>
                          <a:latin typeface="+mn-lt"/>
                          <a:ea typeface="+mn-ea"/>
                          <a:cs typeface="+mn-cs"/>
                        </a:rPr>
                        <a:t>effective presentation </a:t>
                      </a:r>
                      <a:r>
                        <a:rPr kumimoji="0" lang="en-US" sz="1150" kern="1200" baseline="0" dirty="0" smtClean="0">
                          <a:solidFill>
                            <a:schemeClr val="tx1"/>
                          </a:solidFill>
                          <a:latin typeface="+mn-lt"/>
                          <a:ea typeface="+mn-ea"/>
                          <a:cs typeface="+mn-cs"/>
                        </a:rPr>
                        <a:t>skills.</a:t>
                      </a:r>
                      <a:endParaRPr lang="en-US" sz="1150" dirty="0">
                        <a:solidFill>
                          <a:schemeClr val="tx1"/>
                        </a:solidFill>
                        <a:latin typeface="+mn-lt"/>
                        <a:ea typeface="Times New Roman"/>
                      </a:endParaRP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spcAft>
                          <a:spcPts val="600"/>
                        </a:spcAft>
                        <a:buFont typeface="Arial"/>
                        <a:buChar char="•"/>
                      </a:pPr>
                      <a:r>
                        <a:rPr kumimoji="0" lang="en-US" sz="1150" kern="1200" baseline="0" dirty="0" smtClean="0">
                          <a:solidFill>
                            <a:schemeClr val="tx1"/>
                          </a:solidFill>
                          <a:latin typeface="+mn-lt"/>
                          <a:ea typeface="+mn-ea"/>
                          <a:cs typeface="+mn-cs"/>
                        </a:rPr>
                        <a:t>Learn </a:t>
                      </a:r>
                      <a:r>
                        <a:rPr kumimoji="0" lang="en-US" sz="1150" kern="1200" baseline="0" dirty="0">
                          <a:solidFill>
                            <a:schemeClr val="tx1"/>
                          </a:solidFill>
                          <a:latin typeface="+mn-lt"/>
                          <a:ea typeface="+mn-ea"/>
                          <a:cs typeface="+mn-cs"/>
                        </a:rPr>
                        <a:t>relationship selling </a:t>
                      </a:r>
                      <a:r>
                        <a:rPr kumimoji="0" lang="en-US" sz="1150" kern="1200" baseline="0" dirty="0" smtClean="0">
                          <a:solidFill>
                            <a:schemeClr val="tx1"/>
                          </a:solidFill>
                          <a:latin typeface="+mn-lt"/>
                          <a:ea typeface="+mn-ea"/>
                          <a:cs typeface="+mn-cs"/>
                        </a:rPr>
                        <a:t>skills.</a:t>
                      </a:r>
                      <a:endParaRPr kumimoji="0" lang="en-US" sz="1150" kern="1200" baseline="0" dirty="0">
                        <a:solidFill>
                          <a:schemeClr val="tx1"/>
                        </a:solidFill>
                        <a:latin typeface="+mn-lt"/>
                        <a:ea typeface="+mn-ea"/>
                        <a:cs typeface="+mn-cs"/>
                      </a:endParaRPr>
                    </a:p>
                    <a:p>
                      <a:pPr marL="171450" indent="-171450">
                        <a:spcAft>
                          <a:spcPts val="600"/>
                        </a:spcAft>
                        <a:buFont typeface="Arial"/>
                        <a:buChar char="•"/>
                      </a:pPr>
                      <a:r>
                        <a:rPr kumimoji="0" lang="en-US" sz="1150" kern="1200" baseline="0" dirty="0" smtClean="0">
                          <a:solidFill>
                            <a:schemeClr val="tx1"/>
                          </a:solidFill>
                          <a:latin typeface="+mn-lt"/>
                          <a:ea typeface="+mn-ea"/>
                          <a:cs typeface="+mn-cs"/>
                        </a:rPr>
                        <a:t>Conduct </a:t>
                      </a:r>
                      <a:r>
                        <a:rPr kumimoji="0" lang="en-US" sz="1150" kern="1200" baseline="0" dirty="0">
                          <a:solidFill>
                            <a:schemeClr val="tx1"/>
                          </a:solidFill>
                          <a:latin typeface="+mn-lt"/>
                          <a:ea typeface="+mn-ea"/>
                          <a:cs typeface="+mn-cs"/>
                        </a:rPr>
                        <a:t>research of customer’s </a:t>
                      </a:r>
                      <a:r>
                        <a:rPr kumimoji="0" lang="en-US" sz="1150" kern="1200" baseline="0" dirty="0" smtClean="0">
                          <a:solidFill>
                            <a:schemeClr val="tx1"/>
                          </a:solidFill>
                          <a:latin typeface="+mn-lt"/>
                          <a:ea typeface="+mn-ea"/>
                          <a:cs typeface="+mn-cs"/>
                        </a:rPr>
                        <a:t>business.</a:t>
                      </a:r>
                      <a:endParaRPr kumimoji="0" lang="en-US" sz="1150" kern="1200" baseline="0" dirty="0">
                        <a:solidFill>
                          <a:schemeClr val="tx1"/>
                        </a:solidFill>
                        <a:latin typeface="+mn-lt"/>
                        <a:ea typeface="+mn-ea"/>
                        <a:cs typeface="+mn-cs"/>
                      </a:endParaRPr>
                    </a:p>
                    <a:p>
                      <a:pPr marL="171450" indent="-171450">
                        <a:spcAft>
                          <a:spcPts val="600"/>
                        </a:spcAft>
                        <a:buFont typeface="Arial"/>
                        <a:buChar char="•"/>
                      </a:pPr>
                      <a:r>
                        <a:rPr kumimoji="0" lang="en-US" sz="1150" kern="1200" baseline="0" dirty="0" smtClean="0">
                          <a:solidFill>
                            <a:schemeClr val="tx1"/>
                          </a:solidFill>
                          <a:latin typeface="+mn-lt"/>
                          <a:ea typeface="+mn-ea"/>
                          <a:cs typeface="+mn-cs"/>
                        </a:rPr>
                        <a:t>Define </a:t>
                      </a:r>
                      <a:r>
                        <a:rPr kumimoji="0" lang="en-US" sz="1150" kern="1200" baseline="0" dirty="0">
                          <a:solidFill>
                            <a:schemeClr val="tx1"/>
                          </a:solidFill>
                          <a:latin typeface="+mn-lt"/>
                          <a:ea typeface="+mn-ea"/>
                          <a:cs typeface="+mn-cs"/>
                        </a:rPr>
                        <a:t>and sell value-added services to </a:t>
                      </a:r>
                      <a:r>
                        <a:rPr kumimoji="0" lang="en-US" sz="1150" kern="1200" baseline="0" dirty="0" smtClean="0">
                          <a:solidFill>
                            <a:schemeClr val="tx1"/>
                          </a:solidFill>
                          <a:latin typeface="+mn-lt"/>
                          <a:ea typeface="+mn-ea"/>
                          <a:cs typeface="+mn-cs"/>
                        </a:rPr>
                        <a:t>customer.</a:t>
                      </a:r>
                      <a:endParaRPr kumimoji="0" lang="en-US" sz="1150" kern="1200" baseline="0" dirty="0">
                        <a:solidFill>
                          <a:schemeClr val="tx1"/>
                        </a:solidFill>
                        <a:latin typeface="+mn-lt"/>
                        <a:ea typeface="+mn-ea"/>
                        <a:cs typeface="+mn-cs"/>
                      </a:endParaRPr>
                    </a:p>
                    <a:p>
                      <a:pPr marL="171450" indent="-171450">
                        <a:spcAft>
                          <a:spcPts val="600"/>
                        </a:spcAft>
                        <a:buFont typeface="Arial"/>
                        <a:buChar char="•"/>
                      </a:pPr>
                      <a:r>
                        <a:rPr kumimoji="0" lang="en-US" sz="1150" kern="1200" baseline="0" dirty="0" smtClean="0">
                          <a:solidFill>
                            <a:schemeClr val="tx1"/>
                          </a:solidFill>
                          <a:latin typeface="+mn-lt"/>
                          <a:ea typeface="+mn-ea"/>
                          <a:cs typeface="+mn-cs"/>
                        </a:rPr>
                        <a:t>Follow </a:t>
                      </a:r>
                      <a:r>
                        <a:rPr kumimoji="0" lang="en-US" sz="1150" kern="1200" baseline="0" dirty="0">
                          <a:solidFill>
                            <a:schemeClr val="tx1"/>
                          </a:solidFill>
                          <a:latin typeface="+mn-lt"/>
                          <a:ea typeface="+mn-ea"/>
                          <a:cs typeface="+mn-cs"/>
                        </a:rPr>
                        <a:t>up after customer </a:t>
                      </a:r>
                      <a:r>
                        <a:rPr kumimoji="0" lang="en-US" sz="1150" kern="1200" baseline="0" dirty="0" smtClean="0">
                          <a:solidFill>
                            <a:schemeClr val="tx1"/>
                          </a:solidFill>
                          <a:latin typeface="+mn-lt"/>
                          <a:ea typeface="+mn-ea"/>
                          <a:cs typeface="+mn-cs"/>
                        </a:rPr>
                        <a:t>contact.</a:t>
                      </a:r>
                      <a:endParaRPr kumimoji="0" lang="en-US" sz="1150" kern="1200" baseline="0" dirty="0">
                        <a:solidFill>
                          <a:schemeClr val="tx1"/>
                        </a:solidFill>
                        <a:latin typeface="+mn-lt"/>
                        <a:ea typeface="+mn-ea"/>
                        <a:cs typeface="+mn-cs"/>
                      </a:endParaRPr>
                    </a:p>
                    <a:p>
                      <a:pPr marL="171450" indent="-171450">
                        <a:spcAft>
                          <a:spcPts val="600"/>
                        </a:spcAft>
                        <a:buFont typeface="Arial"/>
                        <a:buChar char="•"/>
                      </a:pPr>
                      <a:r>
                        <a:rPr kumimoji="0" lang="en-US" sz="1150" kern="1200" baseline="0" dirty="0" smtClean="0">
                          <a:solidFill>
                            <a:schemeClr val="tx1"/>
                          </a:solidFill>
                          <a:latin typeface="+mn-lt"/>
                          <a:ea typeface="+mn-ea"/>
                          <a:cs typeface="+mn-cs"/>
                        </a:rPr>
                        <a:t>Identify </a:t>
                      </a:r>
                      <a:r>
                        <a:rPr kumimoji="0" lang="en-US" sz="1150" kern="1200" baseline="0" dirty="0">
                          <a:solidFill>
                            <a:schemeClr val="tx1"/>
                          </a:solidFill>
                          <a:latin typeface="+mn-lt"/>
                          <a:ea typeface="+mn-ea"/>
                          <a:cs typeface="+mn-cs"/>
                        </a:rPr>
                        <a:t>and target key customer </a:t>
                      </a:r>
                      <a:r>
                        <a:rPr kumimoji="0" lang="en-US" sz="1150" kern="1200" baseline="0" dirty="0" smtClean="0">
                          <a:solidFill>
                            <a:schemeClr val="tx1"/>
                          </a:solidFill>
                          <a:latin typeface="+mn-lt"/>
                          <a:ea typeface="+mn-ea"/>
                          <a:cs typeface="+mn-cs"/>
                        </a:rPr>
                        <a:t>accounts.</a:t>
                      </a:r>
                      <a:endParaRPr kumimoji="0" lang="en-US" sz="1150" kern="1200" baseline="0" dirty="0">
                        <a:solidFill>
                          <a:schemeClr val="tx1"/>
                        </a:solidFill>
                        <a:latin typeface="+mn-lt"/>
                        <a:ea typeface="+mn-ea"/>
                        <a:cs typeface="+mn-cs"/>
                      </a:endParaRPr>
                    </a:p>
                    <a:p>
                      <a:pPr marL="171450" indent="-171450">
                        <a:spcAft>
                          <a:spcPts val="600"/>
                        </a:spcAft>
                        <a:buFont typeface="Arial"/>
                        <a:buChar char="•"/>
                      </a:pPr>
                      <a:r>
                        <a:rPr kumimoji="0" lang="en-US" sz="1150" kern="1200" baseline="0" dirty="0" smtClean="0">
                          <a:solidFill>
                            <a:schemeClr val="tx1"/>
                          </a:solidFill>
                          <a:latin typeface="+mn-lt"/>
                          <a:ea typeface="+mn-ea"/>
                          <a:cs typeface="+mn-cs"/>
                        </a:rPr>
                        <a:t>Listen effectively.</a:t>
                      </a:r>
                      <a:endParaRPr lang="en-US" sz="1150" dirty="0">
                        <a:solidFill>
                          <a:schemeClr val="tx1"/>
                        </a:solidFill>
                        <a:latin typeface="+mn-lt"/>
                        <a:ea typeface="Times New Roman"/>
                      </a:endParaRP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spcAft>
                          <a:spcPts val="600"/>
                        </a:spcAft>
                        <a:buFont typeface="Arial"/>
                        <a:buChar char="•"/>
                      </a:pPr>
                      <a:r>
                        <a:rPr kumimoji="0" lang="en-US" sz="1150" kern="1200" baseline="0" dirty="0" smtClean="0">
                          <a:solidFill>
                            <a:schemeClr val="tx1"/>
                          </a:solidFill>
                          <a:latin typeface="+mn-lt"/>
                          <a:ea typeface="+mn-ea"/>
                          <a:cs typeface="+mn-cs"/>
                        </a:rPr>
                        <a:t>Develop </a:t>
                      </a:r>
                      <a:r>
                        <a:rPr kumimoji="0" lang="en-US" sz="1150" kern="1200" baseline="0" dirty="0">
                          <a:solidFill>
                            <a:schemeClr val="tx1"/>
                          </a:solidFill>
                          <a:latin typeface="+mn-lt"/>
                          <a:ea typeface="+mn-ea"/>
                          <a:cs typeface="+mn-cs"/>
                        </a:rPr>
                        <a:t>strong supplier </a:t>
                      </a:r>
                      <a:r>
                        <a:rPr kumimoji="0" lang="en-US" sz="1150" kern="1200" baseline="0" dirty="0" smtClean="0">
                          <a:solidFill>
                            <a:schemeClr val="tx1"/>
                          </a:solidFill>
                          <a:latin typeface="+mn-lt"/>
                          <a:ea typeface="+mn-ea"/>
                          <a:cs typeface="+mn-cs"/>
                        </a:rPr>
                        <a:t>alliances.</a:t>
                      </a:r>
                      <a:endParaRPr kumimoji="0" lang="en-US" sz="1150" kern="1200" baseline="0" dirty="0">
                        <a:solidFill>
                          <a:schemeClr val="tx1"/>
                        </a:solidFill>
                        <a:latin typeface="+mn-lt"/>
                        <a:ea typeface="+mn-ea"/>
                        <a:cs typeface="+mn-cs"/>
                      </a:endParaRPr>
                    </a:p>
                    <a:p>
                      <a:pPr marL="171450" indent="-171450">
                        <a:spcAft>
                          <a:spcPts val="600"/>
                        </a:spcAft>
                        <a:buFont typeface="Arial"/>
                        <a:buChar char="•"/>
                      </a:pPr>
                      <a:r>
                        <a:rPr kumimoji="0" lang="en-US" sz="1150" kern="1200" baseline="0" dirty="0" smtClean="0">
                          <a:solidFill>
                            <a:schemeClr val="tx1"/>
                          </a:solidFill>
                          <a:latin typeface="+mn-lt"/>
                          <a:ea typeface="+mn-ea"/>
                          <a:cs typeface="+mn-cs"/>
                        </a:rPr>
                        <a:t>Build </a:t>
                      </a:r>
                      <a:r>
                        <a:rPr kumimoji="0" lang="en-US" sz="1150" kern="1200" baseline="0" dirty="0">
                          <a:solidFill>
                            <a:schemeClr val="tx1"/>
                          </a:solidFill>
                          <a:latin typeface="+mn-lt"/>
                          <a:ea typeface="+mn-ea"/>
                          <a:cs typeface="+mn-cs"/>
                        </a:rPr>
                        <a:t>rapport with all members of the </a:t>
                      </a:r>
                      <a:r>
                        <a:rPr kumimoji="0" lang="en-US" sz="1150" kern="1200" baseline="0" dirty="0" smtClean="0">
                          <a:solidFill>
                            <a:schemeClr val="tx1"/>
                          </a:solidFill>
                          <a:latin typeface="+mn-lt"/>
                          <a:ea typeface="+mn-ea"/>
                          <a:cs typeface="+mn-cs"/>
                        </a:rPr>
                        <a:t>customer’s buying center.</a:t>
                      </a:r>
                      <a:endParaRPr kumimoji="0" lang="en-US" sz="1150" kern="1200" baseline="0" dirty="0">
                        <a:solidFill>
                          <a:schemeClr val="tx1"/>
                        </a:solidFill>
                        <a:latin typeface="+mn-lt"/>
                        <a:ea typeface="+mn-ea"/>
                        <a:cs typeface="+mn-cs"/>
                      </a:endParaRPr>
                    </a:p>
                    <a:p>
                      <a:pPr marL="171450" indent="-171450">
                        <a:spcAft>
                          <a:spcPts val="600"/>
                        </a:spcAft>
                        <a:buFont typeface="Arial"/>
                        <a:buChar char="•"/>
                      </a:pPr>
                      <a:r>
                        <a:rPr kumimoji="0" lang="en-US" sz="1150" kern="1200" baseline="0" dirty="0" smtClean="0">
                          <a:solidFill>
                            <a:schemeClr val="tx1"/>
                          </a:solidFill>
                          <a:latin typeface="+mn-lt"/>
                          <a:ea typeface="+mn-ea"/>
                          <a:cs typeface="+mn-cs"/>
                        </a:rPr>
                        <a:t>Network </a:t>
                      </a:r>
                      <a:r>
                        <a:rPr kumimoji="0" lang="en-US" sz="1150" kern="1200" baseline="0" dirty="0">
                          <a:solidFill>
                            <a:schemeClr val="tx1"/>
                          </a:solidFill>
                          <a:latin typeface="+mn-lt"/>
                          <a:ea typeface="+mn-ea"/>
                          <a:cs typeface="+mn-cs"/>
                        </a:rPr>
                        <a:t>inside the company and throughout the customer’s </a:t>
                      </a:r>
                      <a:r>
                        <a:rPr kumimoji="0" lang="en-US" sz="1150" kern="1200" baseline="0" dirty="0" smtClean="0">
                          <a:solidFill>
                            <a:schemeClr val="tx1"/>
                          </a:solidFill>
                          <a:latin typeface="+mn-lt"/>
                          <a:ea typeface="+mn-ea"/>
                          <a:cs typeface="+mn-cs"/>
                        </a:rPr>
                        <a:t>business.</a:t>
                      </a:r>
                      <a:endParaRPr kumimoji="0" lang="en-US" sz="1150" kern="1200" baseline="0" dirty="0">
                        <a:solidFill>
                          <a:schemeClr val="tx1"/>
                        </a:solidFill>
                        <a:latin typeface="+mn-lt"/>
                        <a:ea typeface="+mn-ea"/>
                        <a:cs typeface="+mn-cs"/>
                      </a:endParaRPr>
                    </a:p>
                    <a:p>
                      <a:pPr marL="171450" indent="-171450">
                        <a:spcAft>
                          <a:spcPts val="600"/>
                        </a:spcAft>
                        <a:buFont typeface="Arial"/>
                        <a:buChar char="•"/>
                      </a:pPr>
                      <a:r>
                        <a:rPr kumimoji="0" lang="en-US" sz="1150" kern="1200" baseline="0" dirty="0" smtClean="0">
                          <a:solidFill>
                            <a:schemeClr val="tx1"/>
                          </a:solidFill>
                          <a:latin typeface="+mn-lt"/>
                          <a:ea typeface="+mn-ea"/>
                          <a:cs typeface="+mn-cs"/>
                        </a:rPr>
                        <a:t>Build trust.</a:t>
                      </a:r>
                      <a:endParaRPr kumimoji="0" lang="en-US" sz="1150" kern="1200" baseline="0" dirty="0">
                        <a:solidFill>
                          <a:schemeClr val="tx1"/>
                        </a:solidFill>
                        <a:latin typeface="+mn-lt"/>
                        <a:ea typeface="+mn-ea"/>
                        <a:cs typeface="+mn-cs"/>
                      </a:endParaRPr>
                    </a:p>
                    <a:p>
                      <a:pPr marL="171450" indent="-171450">
                        <a:spcAft>
                          <a:spcPts val="600"/>
                        </a:spcAft>
                        <a:buFont typeface="Arial"/>
                        <a:buChar char="•"/>
                      </a:pPr>
                      <a:r>
                        <a:rPr kumimoji="0" lang="en-US" sz="1150" kern="1200" baseline="0" dirty="0" smtClean="0">
                          <a:solidFill>
                            <a:schemeClr val="tx1"/>
                          </a:solidFill>
                          <a:latin typeface="+mn-lt"/>
                          <a:ea typeface="+mn-ea"/>
                          <a:cs typeface="+mn-cs"/>
                        </a:rPr>
                        <a:t>Coordinate </a:t>
                      </a:r>
                      <a:r>
                        <a:rPr kumimoji="0" lang="en-US" sz="1150" kern="1200" baseline="0" dirty="0">
                          <a:solidFill>
                            <a:schemeClr val="tx1"/>
                          </a:solidFill>
                          <a:latin typeface="+mn-lt"/>
                          <a:ea typeface="+mn-ea"/>
                          <a:cs typeface="+mn-cs"/>
                        </a:rPr>
                        <a:t>customer relationships inside the </a:t>
                      </a:r>
                      <a:r>
                        <a:rPr kumimoji="0" lang="en-US" sz="1150" kern="1200" baseline="0" dirty="0" smtClean="0">
                          <a:solidFill>
                            <a:schemeClr val="tx1"/>
                          </a:solidFill>
                          <a:latin typeface="+mn-lt"/>
                          <a:ea typeface="+mn-ea"/>
                          <a:cs typeface="+mn-cs"/>
                        </a:rPr>
                        <a:t>company.</a:t>
                      </a:r>
                      <a:endParaRPr lang="en-US" sz="1150" dirty="0">
                        <a:solidFill>
                          <a:schemeClr val="tx1"/>
                        </a:solidFill>
                        <a:latin typeface="+mn-lt"/>
                        <a:ea typeface="Times New Roman"/>
                      </a:endParaRP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spcAft>
                          <a:spcPts val="600"/>
                        </a:spcAft>
                        <a:buFont typeface="Arial"/>
                        <a:buChar char="•"/>
                      </a:pPr>
                      <a:r>
                        <a:rPr kumimoji="0" lang="en-US" sz="1150" kern="1200" baseline="0" dirty="0" smtClean="0">
                          <a:solidFill>
                            <a:schemeClr val="tx1"/>
                          </a:solidFill>
                          <a:latin typeface="+mn-lt"/>
                          <a:ea typeface="+mn-ea"/>
                          <a:cs typeface="+mn-cs"/>
                        </a:rPr>
                        <a:t>Develop time-management skills.</a:t>
                      </a:r>
                      <a:endParaRPr kumimoji="0" lang="en-US" sz="1150" kern="1200" baseline="0" dirty="0">
                        <a:solidFill>
                          <a:schemeClr val="tx1"/>
                        </a:solidFill>
                        <a:latin typeface="+mn-lt"/>
                        <a:ea typeface="+mn-ea"/>
                        <a:cs typeface="+mn-cs"/>
                      </a:endParaRPr>
                    </a:p>
                    <a:p>
                      <a:pPr marL="171450" indent="-171450">
                        <a:spcAft>
                          <a:spcPts val="600"/>
                        </a:spcAft>
                        <a:buFont typeface="Arial"/>
                        <a:buChar char="•"/>
                      </a:pPr>
                      <a:r>
                        <a:rPr kumimoji="0" lang="en-US" sz="1150" kern="1200" baseline="0" dirty="0" smtClean="0">
                          <a:solidFill>
                            <a:schemeClr val="tx1"/>
                          </a:solidFill>
                          <a:latin typeface="+mn-lt"/>
                          <a:ea typeface="+mn-ea"/>
                          <a:cs typeface="+mn-cs"/>
                        </a:rPr>
                        <a:t>Organize </a:t>
                      </a:r>
                      <a:r>
                        <a:rPr kumimoji="0" lang="en-US" sz="1150" kern="1200" baseline="0" dirty="0">
                          <a:solidFill>
                            <a:schemeClr val="tx1"/>
                          </a:solidFill>
                          <a:latin typeface="+mn-lt"/>
                          <a:ea typeface="+mn-ea"/>
                          <a:cs typeface="+mn-cs"/>
                        </a:rPr>
                        <a:t>information flow to maximize the effectiveness and reduce irrelevant </a:t>
                      </a:r>
                      <a:r>
                        <a:rPr kumimoji="0" lang="en-US" sz="1150" kern="1200" baseline="0" dirty="0" smtClean="0">
                          <a:solidFill>
                            <a:schemeClr val="tx1"/>
                          </a:solidFill>
                          <a:latin typeface="+mn-lt"/>
                          <a:ea typeface="+mn-ea"/>
                          <a:cs typeface="+mn-cs"/>
                        </a:rPr>
                        <a:t>data.</a:t>
                      </a:r>
                      <a:endParaRPr lang="en-US" sz="1150" dirty="0">
                        <a:solidFill>
                          <a:schemeClr val="tx1"/>
                        </a:solidFill>
                        <a:latin typeface="+mn-lt"/>
                        <a:ea typeface="Times New Roman"/>
                      </a:endParaRP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sp>
        <p:nvSpPr>
          <p:cNvPr id="4" name="Slide Number Placeholder 3"/>
          <p:cNvSpPr>
            <a:spLocks noGrp="1"/>
          </p:cNvSpPr>
          <p:nvPr>
            <p:ph type="sldNum" sz="quarter" idx="14"/>
          </p:nvPr>
        </p:nvSpPr>
        <p:spPr/>
        <p:txBody>
          <a:bodyPr>
            <a:normAutofit fontScale="85000" lnSpcReduction="20000"/>
          </a:bodyPr>
          <a:lstStyle/>
          <a:p>
            <a:pPr>
              <a:defRPr/>
            </a:pPr>
            <a:fld id="{FAC4BEA6-32B1-4D80-B945-7D46F7F83172}" type="slidenum">
              <a:rPr lang="en-US" smtClean="0"/>
              <a:pPr>
                <a:defRPr/>
              </a:pPr>
              <a:t>24</a:t>
            </a:fld>
            <a:endParaRPr lang="en-US" dirty="0"/>
          </a:p>
        </p:txBody>
      </p:sp>
      <p:sp>
        <p:nvSpPr>
          <p:cNvPr id="5" name="Footer Placeholder 4"/>
          <p:cNvSpPr>
            <a:spLocks noGrp="1"/>
          </p:cNvSpPr>
          <p:nvPr>
            <p:ph type="ftr" sz="quarter" idx="13"/>
          </p:nvPr>
        </p:nvSpPr>
        <p:spPr>
          <a:xfrm>
            <a:off x="198438" y="6305550"/>
            <a:ext cx="8762682" cy="476250"/>
          </a:xfrm>
        </p:spPr>
        <p:txBody>
          <a:body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1040884401"/>
      </p:ext>
    </p:extLst>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3200" dirty="0" smtClean="0"/>
              <a:t>Personal Selling: The Most Personal Form of Communication</a:t>
            </a:r>
            <a:endParaRPr lang="en-US" sz="3200" dirty="0"/>
          </a:p>
        </p:txBody>
      </p:sp>
      <p:sp>
        <p:nvSpPr>
          <p:cNvPr id="26627" name="Content Placeholder 2"/>
          <p:cNvSpPr>
            <a:spLocks noGrp="1"/>
          </p:cNvSpPr>
          <p:nvPr>
            <p:ph sz="quarter" idx="1"/>
          </p:nvPr>
        </p:nvSpPr>
        <p:spPr/>
        <p:txBody>
          <a:bodyPr>
            <a:normAutofit fontScale="92500" lnSpcReduction="10000"/>
          </a:bodyPr>
          <a:lstStyle/>
          <a:p>
            <a:pPr marL="0" indent="0" eaLnBrk="1" hangingPunct="1">
              <a:spcBef>
                <a:spcPts val="1900"/>
              </a:spcBef>
              <a:buNone/>
            </a:pPr>
            <a:r>
              <a:rPr lang="en-US" dirty="0"/>
              <a:t>In terms of sheer numbers, most salespeople are employed in various kinds of retail </a:t>
            </a:r>
            <a:r>
              <a:rPr lang="en-US" dirty="0" smtClean="0"/>
              <a:t>selling, also called </a:t>
            </a:r>
            <a:r>
              <a:rPr lang="en-US" dirty="0"/>
              <a:t>B2C </a:t>
            </a:r>
            <a:r>
              <a:rPr lang="en-US" dirty="0" smtClean="0"/>
              <a:t>(business-to-consumer</a:t>
            </a:r>
            <a:r>
              <a:rPr lang="en-US" dirty="0"/>
              <a:t>). </a:t>
            </a:r>
          </a:p>
          <a:p>
            <a:pPr marL="0" indent="0" eaLnBrk="1" hangingPunct="1">
              <a:spcBef>
                <a:spcPts val="1900"/>
              </a:spcBef>
              <a:buNone/>
            </a:pPr>
            <a:r>
              <a:rPr lang="en-US" dirty="0"/>
              <a:t>Much more relationship selling is done by salespeople in B2B </a:t>
            </a:r>
            <a:r>
              <a:rPr lang="en-US" dirty="0" smtClean="0"/>
              <a:t>(business-to-business</a:t>
            </a:r>
            <a:r>
              <a:rPr lang="en-US" dirty="0"/>
              <a:t>) markets. </a:t>
            </a:r>
          </a:p>
          <a:p>
            <a:pPr marL="0" indent="0" eaLnBrk="1" hangingPunct="1">
              <a:spcBef>
                <a:spcPts val="1900"/>
              </a:spcBef>
              <a:buNone/>
            </a:pPr>
            <a:r>
              <a:rPr lang="en-US" dirty="0"/>
              <a:t>Goods </a:t>
            </a:r>
            <a:r>
              <a:rPr lang="en-US" dirty="0" smtClean="0"/>
              <a:t>and </a:t>
            </a:r>
            <a:r>
              <a:rPr lang="en-US" dirty="0"/>
              <a:t>services sold by B2B salespeople are more expensive and technically complex than in B2C.</a:t>
            </a:r>
          </a:p>
          <a:p>
            <a:pPr marL="0" indent="0" eaLnBrk="1" hangingPunct="1">
              <a:spcBef>
                <a:spcPts val="1900"/>
              </a:spcBef>
              <a:buNone/>
            </a:pPr>
            <a:r>
              <a:rPr lang="en-US" dirty="0"/>
              <a:t>B2B customers tend to be larger </a:t>
            </a:r>
            <a:r>
              <a:rPr lang="en-US" dirty="0" smtClean="0"/>
              <a:t>and </a:t>
            </a:r>
            <a:r>
              <a:rPr lang="en-US" dirty="0"/>
              <a:t>have an extensive decision-making process.</a:t>
            </a:r>
          </a:p>
        </p:txBody>
      </p:sp>
      <p:sp>
        <p:nvSpPr>
          <p:cNvPr id="5" name="Slide Number Placeholder 4"/>
          <p:cNvSpPr>
            <a:spLocks noGrp="1"/>
          </p:cNvSpPr>
          <p:nvPr>
            <p:ph type="sldNum" sz="quarter" idx="12"/>
          </p:nvPr>
        </p:nvSpPr>
        <p:spPr/>
        <p:txBody>
          <a:bodyPr>
            <a:normAutofit fontScale="85000" lnSpcReduction="20000"/>
          </a:bodyPr>
          <a:lstStyle/>
          <a:p>
            <a:pPr>
              <a:defRPr/>
            </a:pPr>
            <a:fld id="{D725BF07-DFE4-4161-903F-A497B2ED0BBB}" type="slidenum">
              <a:rPr lang="en-US" smtClean="0"/>
              <a:pPr>
                <a:defRPr/>
              </a:pPr>
              <a:t>25</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2044375049"/>
      </p:ext>
    </p:extLst>
  </p:cSld>
  <p:clrMapOvr>
    <a:masterClrMapping/>
  </p:clrMapOvr>
  <p:transition xmlns:p14="http://schemas.microsoft.com/office/powerpoint/2010/mai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Classifying Sales Positions</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948235860"/>
              </p:ext>
            </p:extLst>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normAutofit fontScale="85000" lnSpcReduction="20000"/>
          </a:bodyPr>
          <a:lstStyle/>
          <a:p>
            <a:pPr>
              <a:defRPr/>
            </a:pPr>
            <a:fld id="{D725BF07-DFE4-4161-903F-A497B2ED0BBB}" type="slidenum">
              <a:rPr lang="en-US" smtClean="0"/>
              <a:pPr>
                <a:defRPr/>
              </a:pPr>
              <a:t>26</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2067416961"/>
      </p:ext>
    </p:extLst>
  </p:cSld>
  <p:clrMapOvr>
    <a:masterClrMapping/>
  </p:clrMapOvr>
  <p:transition xmlns:p14="http://schemas.microsoft.com/office/powerpoint/2010/mai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0D490D-58DA-40F9-BA92-CE4FF21B2C5C}"/>
              </a:ext>
            </a:extLst>
          </p:cNvPr>
          <p:cNvSpPr>
            <a:spLocks noGrp="1"/>
          </p:cNvSpPr>
          <p:nvPr>
            <p:ph type="title"/>
          </p:nvPr>
        </p:nvSpPr>
        <p:spPr>
          <a:xfrm>
            <a:off x="182880" y="228600"/>
            <a:ext cx="8583168" cy="990600"/>
          </a:xfrm>
        </p:spPr>
        <p:txBody>
          <a:bodyPr/>
          <a:lstStyle/>
          <a:p>
            <a:pPr algn="ctr"/>
            <a:r>
              <a:rPr lang="en-US" dirty="0"/>
              <a:t>The Personal Selling Process</a:t>
            </a:r>
          </a:p>
        </p:txBody>
      </p:sp>
      <p:sp>
        <p:nvSpPr>
          <p:cNvPr id="4" name="Slide Number Placeholder 3">
            <a:extLst>
              <a:ext uri="{FF2B5EF4-FFF2-40B4-BE49-F238E27FC236}">
                <a16:creationId xmlns:a16="http://schemas.microsoft.com/office/drawing/2014/main" xmlns="" id="{E7150951-334A-4899-9023-4F5DDD3BBC9F}"/>
              </a:ext>
            </a:extLst>
          </p:cNvPr>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27</a:t>
            </a:fld>
            <a:endParaRPr lang="en-US" dirty="0"/>
          </a:p>
        </p:txBody>
      </p:sp>
      <p:sp>
        <p:nvSpPr>
          <p:cNvPr id="3" name="Footer Placeholder 2"/>
          <p:cNvSpPr>
            <a:spLocks noGrp="1"/>
          </p:cNvSpPr>
          <p:nvPr>
            <p:ph type="ftr" sz="quarter" idx="11"/>
          </p:nvPr>
        </p:nvSpPr>
        <p:spPr/>
        <p:txBody>
          <a:body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pic>
        <p:nvPicPr>
          <p:cNvPr id="10" name="Picture 9" descr="The steps in personal selling involve: prospecting, relationships, qualifying, sales presentation, objections, and follow-u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882" y="1645921"/>
            <a:ext cx="4892158" cy="4526280"/>
          </a:xfrm>
          <a:prstGeom prst="rect">
            <a:avLst/>
          </a:prstGeom>
        </p:spPr>
      </p:pic>
      <p:sp>
        <p:nvSpPr>
          <p:cNvPr id="11" name="Rectangle 10"/>
          <p:cNvSpPr/>
          <p:nvPr/>
        </p:nvSpPr>
        <p:spPr>
          <a:xfrm>
            <a:off x="3657600" y="6063139"/>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extLst>
      <p:ext uri="{BB962C8B-B14F-4D97-AF65-F5344CB8AC3E}">
        <p14:creationId xmlns:p14="http://schemas.microsoft.com/office/powerpoint/2010/main" val="1882626898"/>
      </p:ext>
    </p:extLst>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4000" dirty="0" smtClean="0"/>
              <a:t>Personal Selling: </a:t>
            </a:r>
            <a:br>
              <a:rPr lang="en-US" sz="4000" dirty="0" smtClean="0"/>
            </a:br>
            <a:r>
              <a:rPr lang="en-US" sz="4000" dirty="0" smtClean="0"/>
              <a:t>Prospecting and Opening</a:t>
            </a:r>
            <a:endParaRPr lang="en-US" sz="4000" dirty="0"/>
          </a:p>
        </p:txBody>
      </p:sp>
      <p:sp>
        <p:nvSpPr>
          <p:cNvPr id="29699" name="Content Placeholder 2"/>
          <p:cNvSpPr>
            <a:spLocks noGrp="1"/>
          </p:cNvSpPr>
          <p:nvPr>
            <p:ph sz="quarter" idx="1"/>
          </p:nvPr>
        </p:nvSpPr>
        <p:spPr/>
        <p:txBody>
          <a:bodyPr/>
          <a:lstStyle/>
          <a:p>
            <a:pPr marL="0" indent="0">
              <a:buNone/>
            </a:pPr>
            <a:r>
              <a:rPr lang="en-US" sz="3200" dirty="0"/>
              <a:t>Prospecting for </a:t>
            </a:r>
            <a:r>
              <a:rPr lang="en-US" sz="3200" dirty="0" smtClean="0"/>
              <a:t>customers.</a:t>
            </a:r>
            <a:endParaRPr lang="en-US" sz="3200" dirty="0"/>
          </a:p>
          <a:p>
            <a:pPr lvl="1">
              <a:buFont typeface="Arial"/>
              <a:buChar char="•"/>
            </a:pPr>
            <a:r>
              <a:rPr lang="en-US" sz="2800" dirty="0"/>
              <a:t>Outbound </a:t>
            </a:r>
            <a:r>
              <a:rPr lang="en-US" sz="2800" dirty="0" smtClean="0"/>
              <a:t>telemarketing.</a:t>
            </a:r>
            <a:endParaRPr lang="en-US" sz="2800" dirty="0"/>
          </a:p>
          <a:p>
            <a:pPr lvl="1">
              <a:buFont typeface="Arial"/>
              <a:buChar char="•"/>
            </a:pPr>
            <a:r>
              <a:rPr lang="en-US" sz="2800" dirty="0"/>
              <a:t>Inbound </a:t>
            </a:r>
            <a:r>
              <a:rPr lang="en-US" sz="2800" dirty="0" smtClean="0"/>
              <a:t>telemarketing.</a:t>
            </a:r>
            <a:endParaRPr lang="en-US" sz="2800" dirty="0"/>
          </a:p>
          <a:p>
            <a:pPr marL="0" indent="0">
              <a:buNone/>
            </a:pPr>
            <a:r>
              <a:rPr lang="en-US" sz="3200" dirty="0"/>
              <a:t>Opening the </a:t>
            </a:r>
            <a:r>
              <a:rPr lang="en-US" sz="3200" dirty="0" smtClean="0"/>
              <a:t>relationship.</a:t>
            </a:r>
            <a:endParaRPr lang="en-US" sz="3200" dirty="0"/>
          </a:p>
          <a:p>
            <a:pPr lvl="1">
              <a:buFont typeface="Arial"/>
              <a:buChar char="•"/>
            </a:pPr>
            <a:r>
              <a:rPr lang="en-US" dirty="0"/>
              <a:t>Determine who has the influence or authority to </a:t>
            </a:r>
            <a:r>
              <a:rPr lang="en-US" dirty="0" smtClean="0"/>
              <a:t>buy.</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725BF07-DFE4-4161-903F-A497B2ED0BBB}" type="slidenum">
              <a:rPr lang="en-US" smtClean="0"/>
              <a:pPr>
                <a:defRPr/>
              </a:pPr>
              <a:t>28</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2880577057"/>
      </p:ext>
    </p:extLst>
  </p:cSld>
  <p:clrMapOvr>
    <a:masterClrMapping/>
  </p:clrMapOvr>
  <p:transition xmlns:p14="http://schemas.microsoft.com/office/powerpoint/2010/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4000" dirty="0" smtClean="0"/>
              <a:t>Personal Selling: </a:t>
            </a:r>
            <a:br>
              <a:rPr lang="en-US" sz="4000" dirty="0" smtClean="0"/>
            </a:br>
            <a:r>
              <a:rPr lang="en-US" sz="4000" dirty="0" smtClean="0"/>
              <a:t>Qualifying the Prospect</a:t>
            </a:r>
            <a:endParaRPr lang="en-US" sz="4000" dirty="0"/>
          </a:p>
        </p:txBody>
      </p:sp>
      <p:sp>
        <p:nvSpPr>
          <p:cNvPr id="30723" name="Content Placeholder 2"/>
          <p:cNvSpPr>
            <a:spLocks noGrp="1"/>
          </p:cNvSpPr>
          <p:nvPr>
            <p:ph sz="quarter" idx="1"/>
          </p:nvPr>
        </p:nvSpPr>
        <p:spPr/>
        <p:txBody>
          <a:bodyPr/>
          <a:lstStyle/>
          <a:p>
            <a:pPr marL="0" indent="0">
              <a:buNone/>
            </a:pPr>
            <a:r>
              <a:rPr lang="en-US" sz="3200" dirty="0"/>
              <a:t>Qualifying the </a:t>
            </a:r>
            <a:r>
              <a:rPr lang="en-US" sz="3200" dirty="0" smtClean="0"/>
              <a:t>prospect.</a:t>
            </a:r>
            <a:endParaRPr lang="en-US" sz="3200" dirty="0"/>
          </a:p>
          <a:p>
            <a:pPr lvl="1">
              <a:buFont typeface="Arial"/>
              <a:buChar char="•"/>
            </a:pPr>
            <a:r>
              <a:rPr lang="en-US" sz="2400" dirty="0"/>
              <a:t>Does the prospect have a need for the company’s products?</a:t>
            </a:r>
          </a:p>
          <a:p>
            <a:pPr lvl="1">
              <a:buFont typeface="Arial"/>
              <a:buChar char="•"/>
            </a:pPr>
            <a:r>
              <a:rPr lang="en-US" sz="2400" dirty="0"/>
              <a:t>Can the prospect derive added value from the product in ways that the company can deliver?   </a:t>
            </a:r>
          </a:p>
          <a:p>
            <a:pPr lvl="1">
              <a:buFont typeface="Arial"/>
              <a:buChar char="•"/>
            </a:pPr>
            <a:r>
              <a:rPr lang="en-US" sz="2400" dirty="0"/>
              <a:t>Can the salesperson effectively contact, communicate, and work with the prospect over an extended period of time?</a:t>
            </a:r>
          </a:p>
          <a:p>
            <a:pPr lvl="1">
              <a:buFont typeface="Arial"/>
              <a:buChar char="•"/>
            </a:pPr>
            <a:r>
              <a:rPr lang="en-US" sz="2400" dirty="0"/>
              <a:t>Does the prospect have the financial ability and authority to make the sale?</a:t>
            </a:r>
          </a:p>
          <a:p>
            <a:pPr lvl="1">
              <a:buFont typeface="Arial"/>
              <a:buChar char="•"/>
            </a:pPr>
            <a:r>
              <a:rPr lang="en-US" sz="2400" dirty="0"/>
              <a:t>Will the sale be profitable for the company?</a:t>
            </a:r>
          </a:p>
        </p:txBody>
      </p:sp>
      <p:sp>
        <p:nvSpPr>
          <p:cNvPr id="5" name="Slide Number Placeholder 4"/>
          <p:cNvSpPr>
            <a:spLocks noGrp="1"/>
          </p:cNvSpPr>
          <p:nvPr>
            <p:ph type="sldNum" sz="quarter" idx="12"/>
          </p:nvPr>
        </p:nvSpPr>
        <p:spPr/>
        <p:txBody>
          <a:bodyPr>
            <a:normAutofit fontScale="85000" lnSpcReduction="20000"/>
          </a:bodyPr>
          <a:lstStyle/>
          <a:p>
            <a:pPr>
              <a:defRPr/>
            </a:pPr>
            <a:fld id="{D725BF07-DFE4-4161-903F-A497B2ED0BBB}" type="slidenum">
              <a:rPr lang="en-US" smtClean="0"/>
              <a:pPr>
                <a:defRPr/>
              </a:pPr>
              <a:t>29</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3862282232"/>
      </p:ext>
    </p:extLst>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Advertising</a:t>
            </a:r>
            <a:endParaRPr lang="en-US" dirty="0"/>
          </a:p>
        </p:txBody>
      </p:sp>
      <p:sp>
        <p:nvSpPr>
          <p:cNvPr id="44035" name="Content Placeholder 2"/>
          <p:cNvSpPr>
            <a:spLocks noGrp="1"/>
          </p:cNvSpPr>
          <p:nvPr>
            <p:ph sz="quarter" idx="1"/>
          </p:nvPr>
        </p:nvSpPr>
        <p:spPr/>
        <p:txBody>
          <a:bodyPr>
            <a:normAutofit fontScale="92500" lnSpcReduction="20000"/>
          </a:bodyPr>
          <a:lstStyle/>
          <a:p>
            <a:pPr marL="0" indent="0">
              <a:spcBef>
                <a:spcPts val="1900"/>
              </a:spcBef>
              <a:buNone/>
            </a:pPr>
            <a:r>
              <a:rPr lang="en-US" b="1" dirty="0"/>
              <a:t>Advertising</a:t>
            </a:r>
            <a:r>
              <a:rPr lang="en-US" dirty="0"/>
              <a:t> is a paid form of relatively less personal marketing communications, often through a mass medium to one or more target markets</a:t>
            </a:r>
          </a:p>
          <a:p>
            <a:pPr marL="0" indent="0" eaLnBrk="1" hangingPunct="1">
              <a:spcBef>
                <a:spcPts val="1900"/>
              </a:spcBef>
              <a:buNone/>
            </a:pPr>
            <a:r>
              <a:rPr lang="en-US" dirty="0"/>
              <a:t>Customers can quickly and easily become bored with any given advertising campaign, a concept referred to as </a:t>
            </a:r>
            <a:r>
              <a:rPr lang="en-US" b="1" dirty="0"/>
              <a:t>advertising wearout</a:t>
            </a:r>
            <a:r>
              <a:rPr lang="en-US" dirty="0"/>
              <a:t>. </a:t>
            </a:r>
          </a:p>
          <a:p>
            <a:pPr marL="0" indent="0" eaLnBrk="1" hangingPunct="1">
              <a:spcBef>
                <a:spcPts val="1900"/>
              </a:spcBef>
              <a:buNone/>
            </a:pPr>
            <a:r>
              <a:rPr lang="en-US" dirty="0"/>
              <a:t>Beyond a certain ad spending level, diminishing returns tend to set in.  </a:t>
            </a:r>
          </a:p>
          <a:p>
            <a:pPr marL="0" indent="0" eaLnBrk="1" hangingPunct="1">
              <a:spcBef>
                <a:spcPts val="1900"/>
              </a:spcBef>
              <a:buNone/>
            </a:pPr>
            <a:r>
              <a:rPr lang="en-US" dirty="0"/>
              <a:t>Market share stops </a:t>
            </a:r>
            <a:r>
              <a:rPr lang="en-US" dirty="0" smtClean="0"/>
              <a:t>growing—or </a:t>
            </a:r>
            <a:r>
              <a:rPr lang="en-US" dirty="0"/>
              <a:t>even begins to </a:t>
            </a:r>
            <a:r>
              <a:rPr lang="en-US" dirty="0" smtClean="0"/>
              <a:t>decline—despite </a:t>
            </a:r>
            <a:r>
              <a:rPr lang="en-US" dirty="0"/>
              <a:t>continued spending.  </a:t>
            </a:r>
          </a:p>
        </p:txBody>
      </p:sp>
      <p:sp>
        <p:nvSpPr>
          <p:cNvPr id="5" name="Slide Number Placeholder 4"/>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3</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215E08-5CDD-4D48-A04F-D3D1A311BFE5}"/>
              </a:ext>
            </a:extLst>
          </p:cNvPr>
          <p:cNvSpPr>
            <a:spLocks noGrp="1"/>
          </p:cNvSpPr>
          <p:nvPr>
            <p:ph type="title"/>
          </p:nvPr>
        </p:nvSpPr>
        <p:spPr>
          <a:xfrm>
            <a:off x="182880" y="228600"/>
            <a:ext cx="8583168" cy="990600"/>
          </a:xfrm>
        </p:spPr>
        <p:txBody>
          <a:bodyPr>
            <a:normAutofit fontScale="90000"/>
          </a:bodyPr>
          <a:lstStyle/>
          <a:p>
            <a:pPr algn="ctr"/>
            <a:r>
              <a:rPr lang="en-US" dirty="0" smtClean="0"/>
              <a:t>Personal Selling: </a:t>
            </a:r>
            <a:br>
              <a:rPr lang="en-US" dirty="0" smtClean="0"/>
            </a:br>
            <a:r>
              <a:rPr lang="en-US" dirty="0" smtClean="0"/>
              <a:t>Prospecting for Customers</a:t>
            </a:r>
            <a:endParaRPr lang="en-US" dirty="0"/>
          </a:p>
        </p:txBody>
      </p:sp>
      <p:sp>
        <p:nvSpPr>
          <p:cNvPr id="3" name="Content Placeholder 2">
            <a:extLst>
              <a:ext uri="{FF2B5EF4-FFF2-40B4-BE49-F238E27FC236}">
                <a16:creationId xmlns:a16="http://schemas.microsoft.com/office/drawing/2014/main" xmlns="" id="{66BEAC1C-6D17-4619-8243-E7805AD28020}"/>
              </a:ext>
            </a:extLst>
          </p:cNvPr>
          <p:cNvSpPr>
            <a:spLocks noGrp="1"/>
          </p:cNvSpPr>
          <p:nvPr>
            <p:ph sz="quarter" idx="1"/>
          </p:nvPr>
        </p:nvSpPr>
        <p:spPr/>
        <p:txBody>
          <a:bodyPr/>
          <a:lstStyle/>
          <a:p>
            <a:pPr marL="0" indent="0">
              <a:buNone/>
            </a:pPr>
            <a:r>
              <a:rPr lang="en-US" b="1" dirty="0"/>
              <a:t>Prospecting for </a:t>
            </a:r>
            <a:r>
              <a:rPr lang="en-US" b="1" dirty="0" smtClean="0"/>
              <a:t>customers. </a:t>
            </a:r>
            <a:endParaRPr lang="en-US" b="1" dirty="0"/>
          </a:p>
          <a:p>
            <a:pPr lvl="1">
              <a:buFont typeface="Arial"/>
              <a:buChar char="•"/>
            </a:pPr>
            <a:r>
              <a:rPr lang="en-US" dirty="0"/>
              <a:t>Use a variety of sources to identify prospects including trade </a:t>
            </a:r>
            <a:r>
              <a:rPr lang="en-US" dirty="0" smtClean="0"/>
              <a:t>and </a:t>
            </a:r>
            <a:r>
              <a:rPr lang="en-US" dirty="0"/>
              <a:t>industry directors, other customers </a:t>
            </a:r>
            <a:r>
              <a:rPr lang="en-US" dirty="0" smtClean="0"/>
              <a:t>and </a:t>
            </a:r>
            <a:r>
              <a:rPr lang="en-US" dirty="0"/>
              <a:t>suppliers, and </a:t>
            </a:r>
            <a:r>
              <a:rPr lang="en-US" dirty="0" smtClean="0"/>
              <a:t>referrals.</a:t>
            </a:r>
            <a:endParaRPr lang="en-US" dirty="0"/>
          </a:p>
          <a:p>
            <a:pPr lvl="1">
              <a:buFont typeface="Arial"/>
              <a:buChar char="•"/>
            </a:pPr>
            <a:r>
              <a:rPr lang="en-US" b="1" dirty="0"/>
              <a:t>Outbound telemarketing </a:t>
            </a:r>
            <a:r>
              <a:rPr lang="en-US" dirty="0"/>
              <a:t>is through phone calls to prospects at home or office. </a:t>
            </a:r>
          </a:p>
          <a:p>
            <a:pPr lvl="1">
              <a:buFont typeface="Arial"/>
              <a:buChar char="•"/>
            </a:pPr>
            <a:r>
              <a:rPr lang="en-US" b="1" dirty="0"/>
              <a:t>Inbound telemarketing </a:t>
            </a:r>
            <a:r>
              <a:rPr lang="en-US" dirty="0"/>
              <a:t>gives prospects a toll-free number to call for more information.</a:t>
            </a:r>
          </a:p>
          <a:p>
            <a:pPr lvl="1">
              <a:buFont typeface="Arial"/>
              <a:buChar char="•"/>
            </a:pPr>
            <a:r>
              <a:rPr lang="en-US" dirty="0"/>
              <a:t>Firms have teams devoted to </a:t>
            </a:r>
            <a:r>
              <a:rPr lang="en-US" b="1" dirty="0"/>
              <a:t>Internet lead generation </a:t>
            </a:r>
            <a:r>
              <a:rPr lang="en-US" dirty="0"/>
              <a:t>and customer inquiries. </a:t>
            </a:r>
          </a:p>
        </p:txBody>
      </p:sp>
      <p:sp>
        <p:nvSpPr>
          <p:cNvPr id="4" name="Slide Number Placeholder 3">
            <a:extLst>
              <a:ext uri="{FF2B5EF4-FFF2-40B4-BE49-F238E27FC236}">
                <a16:creationId xmlns:a16="http://schemas.microsoft.com/office/drawing/2014/main" xmlns="" id="{23C66D42-04B1-4F9C-802E-EA1805A493F7}"/>
              </a:ext>
            </a:extLst>
          </p:cNvPr>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30</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1241811524"/>
      </p:ext>
    </p:extLst>
  </p:cSld>
  <p:clrMapOvr>
    <a:masterClrMapping/>
  </p:clrMapOvr>
  <p:transition xmlns:p14="http://schemas.microsoft.com/office/powerpoint/2010/mai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9EDFE1-EE74-4B82-983D-5CB40C5DA684}"/>
              </a:ext>
            </a:extLst>
          </p:cNvPr>
          <p:cNvSpPr>
            <a:spLocks noGrp="1"/>
          </p:cNvSpPr>
          <p:nvPr>
            <p:ph type="title"/>
          </p:nvPr>
        </p:nvSpPr>
        <p:spPr>
          <a:xfrm>
            <a:off x="182880" y="228600"/>
            <a:ext cx="8686800" cy="990600"/>
          </a:xfrm>
        </p:spPr>
        <p:txBody>
          <a:bodyPr>
            <a:normAutofit fontScale="90000"/>
          </a:bodyPr>
          <a:lstStyle/>
          <a:p>
            <a:pPr algn="ctr"/>
            <a:r>
              <a:rPr lang="en-US" dirty="0" smtClean="0"/>
              <a:t>Personal Selling: </a:t>
            </a:r>
            <a:br>
              <a:rPr lang="en-US" dirty="0" smtClean="0"/>
            </a:br>
            <a:r>
              <a:rPr lang="en-US" dirty="0" smtClean="0"/>
              <a:t>Opening the Relationship</a:t>
            </a:r>
            <a:endParaRPr lang="en-US" dirty="0"/>
          </a:p>
        </p:txBody>
      </p:sp>
      <p:sp>
        <p:nvSpPr>
          <p:cNvPr id="3" name="Content Placeholder 2">
            <a:extLst>
              <a:ext uri="{FF2B5EF4-FFF2-40B4-BE49-F238E27FC236}">
                <a16:creationId xmlns:a16="http://schemas.microsoft.com/office/drawing/2014/main" xmlns="" id="{D9E30A78-2902-48F7-866E-62BF1A438B7A}"/>
              </a:ext>
            </a:extLst>
          </p:cNvPr>
          <p:cNvSpPr>
            <a:spLocks noGrp="1"/>
          </p:cNvSpPr>
          <p:nvPr>
            <p:ph sz="quarter" idx="1"/>
          </p:nvPr>
        </p:nvSpPr>
        <p:spPr/>
        <p:txBody>
          <a:bodyPr/>
          <a:lstStyle/>
          <a:p>
            <a:pPr marL="0" indent="0">
              <a:buNone/>
            </a:pPr>
            <a:r>
              <a:rPr lang="en-US" b="1" dirty="0"/>
              <a:t>Opening the </a:t>
            </a:r>
            <a:r>
              <a:rPr lang="en-US" b="1" dirty="0" smtClean="0"/>
              <a:t>relationship.</a:t>
            </a:r>
            <a:endParaRPr lang="en-US" b="1" dirty="0"/>
          </a:p>
          <a:p>
            <a:pPr lvl="1">
              <a:buFont typeface="Arial"/>
              <a:buChar char="•"/>
            </a:pPr>
            <a:r>
              <a:rPr lang="en-US" dirty="0"/>
              <a:t>Determine who has the most authority or </a:t>
            </a:r>
            <a:r>
              <a:rPr lang="en-US" dirty="0" smtClean="0"/>
              <a:t>influence.</a:t>
            </a:r>
            <a:endParaRPr lang="en-US" dirty="0"/>
          </a:p>
          <a:p>
            <a:pPr lvl="1">
              <a:buFont typeface="Arial"/>
              <a:buChar char="•"/>
            </a:pPr>
            <a:r>
              <a:rPr lang="en-US" dirty="0"/>
              <a:t>If the product is complex, salespeople may call on employees across the firm.</a:t>
            </a:r>
          </a:p>
          <a:p>
            <a:pPr lvl="1">
              <a:buFont typeface="Arial"/>
              <a:buChar char="•"/>
            </a:pPr>
            <a:r>
              <a:rPr lang="en-US" dirty="0"/>
              <a:t>Sales teams will work with employees across the organization when may people are involved in the decision-making process.</a:t>
            </a:r>
          </a:p>
        </p:txBody>
      </p:sp>
      <p:sp>
        <p:nvSpPr>
          <p:cNvPr id="4" name="Slide Number Placeholder 3">
            <a:extLst>
              <a:ext uri="{FF2B5EF4-FFF2-40B4-BE49-F238E27FC236}">
                <a16:creationId xmlns:a16="http://schemas.microsoft.com/office/drawing/2014/main" xmlns="" id="{C1F529C9-1045-46AC-A84C-1B7C4B30ADD6}"/>
              </a:ext>
            </a:extLst>
          </p:cNvPr>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31</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301878334"/>
      </p:ext>
    </p:extLst>
  </p:cSld>
  <p:clrMapOvr>
    <a:masterClrMapping/>
  </p:clrMapOvr>
  <p:transition xmlns:p14="http://schemas.microsoft.com/office/powerpoint/2010/mai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A12BB9-818C-499F-86E5-136D58881AF9}"/>
              </a:ext>
            </a:extLst>
          </p:cNvPr>
          <p:cNvSpPr>
            <a:spLocks noGrp="1"/>
          </p:cNvSpPr>
          <p:nvPr>
            <p:ph type="title"/>
          </p:nvPr>
        </p:nvSpPr>
        <p:spPr>
          <a:xfrm>
            <a:off x="266700" y="228600"/>
            <a:ext cx="8602980" cy="990600"/>
          </a:xfrm>
        </p:spPr>
        <p:txBody>
          <a:bodyPr>
            <a:normAutofit fontScale="90000"/>
          </a:bodyPr>
          <a:lstStyle/>
          <a:p>
            <a:pPr algn="ctr"/>
            <a:r>
              <a:rPr lang="en-US" dirty="0" smtClean="0"/>
              <a:t>Personal Selling: </a:t>
            </a:r>
            <a:br>
              <a:rPr lang="en-US" dirty="0" smtClean="0"/>
            </a:br>
            <a:r>
              <a:rPr lang="en-US" dirty="0" smtClean="0"/>
              <a:t>Qualifying the Prospect</a:t>
            </a:r>
            <a:endParaRPr lang="en-US" dirty="0"/>
          </a:p>
        </p:txBody>
      </p:sp>
      <p:sp>
        <p:nvSpPr>
          <p:cNvPr id="3" name="Content Placeholder 2">
            <a:extLst>
              <a:ext uri="{FF2B5EF4-FFF2-40B4-BE49-F238E27FC236}">
                <a16:creationId xmlns:a16="http://schemas.microsoft.com/office/drawing/2014/main" xmlns="" id="{E78F0281-21B1-430F-92AE-C5F3174426BD}"/>
              </a:ext>
            </a:extLst>
          </p:cNvPr>
          <p:cNvSpPr>
            <a:spLocks noGrp="1"/>
          </p:cNvSpPr>
          <p:nvPr>
            <p:ph sz="quarter" idx="1"/>
          </p:nvPr>
        </p:nvSpPr>
        <p:spPr/>
        <p:txBody>
          <a:bodyPr/>
          <a:lstStyle/>
          <a:p>
            <a:pPr marL="0" indent="0">
              <a:buNone/>
            </a:pPr>
            <a:r>
              <a:rPr lang="en-US" sz="3200" b="1" dirty="0"/>
              <a:t>Qualifying the </a:t>
            </a:r>
            <a:r>
              <a:rPr lang="en-US" sz="3200" b="1" dirty="0" smtClean="0"/>
              <a:t>prospect.</a:t>
            </a:r>
            <a:endParaRPr lang="en-US" sz="3200" b="1" dirty="0"/>
          </a:p>
          <a:p>
            <a:pPr lvl="1">
              <a:buFont typeface="Arial"/>
              <a:buChar char="•"/>
            </a:pPr>
            <a:r>
              <a:rPr lang="en-US" sz="2400" dirty="0"/>
              <a:t>Does the prospect have a need for the company’s products?</a:t>
            </a:r>
          </a:p>
          <a:p>
            <a:pPr lvl="1">
              <a:buFont typeface="Arial"/>
              <a:buChar char="•"/>
            </a:pPr>
            <a:r>
              <a:rPr lang="en-US" sz="2400" dirty="0"/>
              <a:t>Can the prospect derive added value from the product in ways that the company can deliver?   </a:t>
            </a:r>
          </a:p>
          <a:p>
            <a:pPr lvl="1">
              <a:buFont typeface="Arial"/>
              <a:buChar char="•"/>
            </a:pPr>
            <a:r>
              <a:rPr lang="en-US" sz="2400" dirty="0"/>
              <a:t>Can the salesperson effectively contact, communicate, and work with the prospect over an extended period of time?</a:t>
            </a:r>
          </a:p>
          <a:p>
            <a:pPr lvl="1">
              <a:buFont typeface="Arial"/>
              <a:buChar char="•"/>
            </a:pPr>
            <a:r>
              <a:rPr lang="en-US" sz="2400" dirty="0"/>
              <a:t>Does the prospect have the financial ability and authority to make the sale?</a:t>
            </a:r>
          </a:p>
          <a:p>
            <a:pPr lvl="1">
              <a:buFont typeface="Arial"/>
              <a:buChar char="•"/>
            </a:pPr>
            <a:r>
              <a:rPr lang="en-US" sz="2400" dirty="0"/>
              <a:t>Will the sale be profitable for the company?</a:t>
            </a:r>
          </a:p>
          <a:p>
            <a:endParaRPr lang="en-US" dirty="0"/>
          </a:p>
        </p:txBody>
      </p:sp>
      <p:sp>
        <p:nvSpPr>
          <p:cNvPr id="4" name="Slide Number Placeholder 3">
            <a:extLst>
              <a:ext uri="{FF2B5EF4-FFF2-40B4-BE49-F238E27FC236}">
                <a16:creationId xmlns:a16="http://schemas.microsoft.com/office/drawing/2014/main" xmlns="" id="{C051F8A8-491B-4B05-BC82-A0EA5B75AD0A}"/>
              </a:ext>
            </a:extLst>
          </p:cNvPr>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32</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2535903470"/>
      </p:ext>
    </p:extLst>
  </p:cSld>
  <p:clrMapOvr>
    <a:masterClrMapping/>
  </p:clrMapOvr>
  <p:transition xmlns:p14="http://schemas.microsoft.com/office/powerpoint/2010/mai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4000" dirty="0" smtClean="0"/>
              <a:t>Personal Selling: </a:t>
            </a:r>
            <a:br>
              <a:rPr lang="en-US" sz="4000" dirty="0" smtClean="0"/>
            </a:br>
            <a:r>
              <a:rPr lang="en-US" sz="4000" dirty="0" smtClean="0"/>
              <a:t>The Sales Presentation</a:t>
            </a:r>
            <a:endParaRPr lang="en-US" sz="4000" dirty="0"/>
          </a:p>
        </p:txBody>
      </p:sp>
      <p:sp>
        <p:nvSpPr>
          <p:cNvPr id="31747" name="Content Placeholder 2"/>
          <p:cNvSpPr>
            <a:spLocks noGrp="1"/>
          </p:cNvSpPr>
          <p:nvPr>
            <p:ph sz="quarter" idx="1"/>
          </p:nvPr>
        </p:nvSpPr>
        <p:spPr/>
        <p:txBody>
          <a:bodyPr/>
          <a:lstStyle/>
          <a:p>
            <a:pPr marL="0" indent="0">
              <a:buNone/>
            </a:pPr>
            <a:r>
              <a:rPr lang="en-US" b="1" dirty="0"/>
              <a:t>Making the </a:t>
            </a:r>
            <a:r>
              <a:rPr lang="en-US" b="1" dirty="0" smtClean="0"/>
              <a:t>sales presentation.</a:t>
            </a:r>
            <a:endParaRPr lang="en-US" b="1" dirty="0"/>
          </a:p>
          <a:p>
            <a:pPr lvl="1">
              <a:buFont typeface="Arial"/>
              <a:buChar char="•"/>
            </a:pPr>
            <a:r>
              <a:rPr lang="en-US" dirty="0"/>
              <a:t>Setting </a:t>
            </a:r>
            <a:r>
              <a:rPr lang="en-US" dirty="0" smtClean="0"/>
              <a:t>goals </a:t>
            </a:r>
            <a:r>
              <a:rPr lang="en-US" dirty="0"/>
              <a:t>and </a:t>
            </a:r>
            <a:r>
              <a:rPr lang="en-US" dirty="0" smtClean="0"/>
              <a:t>objectives </a:t>
            </a:r>
            <a:r>
              <a:rPr lang="en-US" dirty="0"/>
              <a:t>to </a:t>
            </a:r>
            <a:r>
              <a:rPr lang="en-US" dirty="0" smtClean="0"/>
              <a:t>obtain action.</a:t>
            </a:r>
            <a:endParaRPr lang="en-US" dirty="0"/>
          </a:p>
          <a:p>
            <a:pPr lvl="2">
              <a:buFont typeface="Arial"/>
              <a:buChar char="•"/>
            </a:pPr>
            <a:r>
              <a:rPr lang="en-US" sz="2200" dirty="0"/>
              <a:t>Educate the customer by providing enough knowledge about the company's products.</a:t>
            </a:r>
          </a:p>
          <a:p>
            <a:pPr lvl="2">
              <a:buFont typeface="Arial"/>
              <a:buChar char="•"/>
            </a:pPr>
            <a:r>
              <a:rPr lang="en-US" dirty="0"/>
              <a:t>Get the customer's attention.</a:t>
            </a:r>
            <a:endParaRPr lang="en-US" sz="3000" dirty="0"/>
          </a:p>
          <a:p>
            <a:pPr lvl="2">
              <a:buFont typeface="Arial"/>
              <a:buChar char="•"/>
            </a:pPr>
            <a:r>
              <a:rPr lang="en-US" dirty="0"/>
              <a:t>Build interest for the company's products.</a:t>
            </a:r>
            <a:endParaRPr lang="en-US" sz="3000" dirty="0"/>
          </a:p>
          <a:p>
            <a:pPr lvl="2">
              <a:buFont typeface="Arial"/>
              <a:buChar char="•"/>
            </a:pPr>
            <a:r>
              <a:rPr lang="en-US" dirty="0"/>
              <a:t>Nurture the customer's desire and conviction to purchase.</a:t>
            </a:r>
            <a:endParaRPr lang="en-US" sz="3000" dirty="0"/>
          </a:p>
          <a:p>
            <a:pPr lvl="2">
              <a:buFont typeface="Arial"/>
              <a:buChar char="•"/>
            </a:pPr>
            <a:r>
              <a:rPr lang="en-US" dirty="0"/>
              <a:t>Obtain a customer commitment to action (purchase).</a:t>
            </a:r>
            <a:endParaRPr lang="en-US" sz="3000" dirty="0"/>
          </a:p>
          <a:p>
            <a:pPr lvl="1">
              <a:buFont typeface="Arial"/>
              <a:buChar char="•"/>
            </a:pPr>
            <a:r>
              <a:rPr lang="en-US" dirty="0"/>
              <a:t>Characteristics of a </a:t>
            </a:r>
            <a:r>
              <a:rPr lang="en-US" dirty="0" smtClean="0"/>
              <a:t>great sales presentation </a:t>
            </a:r>
            <a:r>
              <a:rPr lang="en-US" dirty="0"/>
              <a:t>(next slide</a:t>
            </a:r>
            <a:r>
              <a:rPr lang="en-US" dirty="0" smtClean="0"/>
              <a:t>).</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725BF07-DFE4-4161-903F-A497B2ED0BBB}" type="slidenum">
              <a:rPr lang="en-US" smtClean="0"/>
              <a:pPr>
                <a:defRPr/>
              </a:pPr>
              <a:t>33</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3777747809"/>
      </p:ext>
    </p:extLst>
  </p:cSld>
  <p:clrMapOvr>
    <a:masterClrMapping/>
  </p:clrMapOvr>
  <p:transition xmlns:p14="http://schemas.microsoft.com/office/powerpoint/2010/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638" y="457200"/>
            <a:ext cx="7197725" cy="549275"/>
          </a:xfrm>
          <a:solidFill>
            <a:srgbClr val="7030A0"/>
          </a:solidFill>
        </p:spPr>
        <p:txBody>
          <a:bodyPr/>
          <a:lstStyle/>
          <a:p>
            <a:pPr eaLnBrk="1" hangingPunct="1">
              <a:defRPr/>
            </a:pPr>
            <a:r>
              <a:rPr lang="en-US" sz="2000" dirty="0"/>
              <a:t>CHARACTERISTICS OF A GREAT SALES PRESENTATION</a:t>
            </a:r>
          </a:p>
        </p:txBody>
      </p:sp>
      <p:sp>
        <p:nvSpPr>
          <p:cNvPr id="3" name="Text Placeholder 2"/>
          <p:cNvSpPr>
            <a:spLocks noGrp="1"/>
          </p:cNvSpPr>
          <p:nvPr>
            <p:ph type="body" sz="quarter" idx="12"/>
          </p:nvPr>
        </p:nvSpPr>
        <p:spPr>
          <a:xfrm>
            <a:off x="228600" y="457200"/>
            <a:ext cx="1371600" cy="549275"/>
          </a:xfrm>
          <a:solidFill>
            <a:schemeClr val="tx2"/>
          </a:solidFill>
        </p:spPr>
        <p:txBody>
          <a:bodyPr/>
          <a:lstStyle/>
          <a:p>
            <a:pPr eaLnBrk="1" hangingPunct="1">
              <a:buClr>
                <a:schemeClr val="accent6"/>
              </a:buClr>
              <a:defRPr/>
            </a:pPr>
            <a:r>
              <a:rPr lang="en-US" dirty="0">
                <a:solidFill>
                  <a:schemeClr val="bg1"/>
                </a:solidFill>
              </a:rPr>
              <a:t>EXHIBIT 14.3</a:t>
            </a:r>
          </a:p>
        </p:txBody>
      </p:sp>
      <p:graphicFrame>
        <p:nvGraphicFramePr>
          <p:cNvPr id="10" name="Table 9"/>
          <p:cNvGraphicFramePr>
            <a:graphicFrameLocks noGrp="1"/>
          </p:cNvGraphicFramePr>
          <p:nvPr>
            <p:extLst>
              <p:ext uri="{D42A27DB-BD31-4B8C-83A1-F6EECF244321}">
                <p14:modId xmlns:p14="http://schemas.microsoft.com/office/powerpoint/2010/main" val="3070571288"/>
              </p:ext>
            </p:extLst>
          </p:nvPr>
        </p:nvGraphicFramePr>
        <p:xfrm>
          <a:off x="697822" y="1651682"/>
          <a:ext cx="8080418" cy="4474798"/>
        </p:xfrm>
        <a:graphic>
          <a:graphicData uri="http://schemas.openxmlformats.org/drawingml/2006/table">
            <a:tbl>
              <a:tblPr firstRow="1" bandRow="1">
                <a:tableStyleId>{5C22544A-7EE6-4342-B048-85BDC9FD1C3A}</a:tableStyleId>
              </a:tblPr>
              <a:tblGrid>
                <a:gridCol w="3685805">
                  <a:extLst>
                    <a:ext uri="{9D8B030D-6E8A-4147-A177-3AD203B41FA5}">
                      <a16:colId xmlns:a16="http://schemas.microsoft.com/office/drawing/2014/main" xmlns="" val="20000"/>
                    </a:ext>
                  </a:extLst>
                </a:gridCol>
                <a:gridCol w="4394613">
                  <a:extLst>
                    <a:ext uri="{9D8B030D-6E8A-4147-A177-3AD203B41FA5}">
                      <a16:colId xmlns:a16="http://schemas.microsoft.com/office/drawing/2014/main" xmlns="" val="20001"/>
                    </a:ext>
                  </a:extLst>
                </a:gridCol>
              </a:tblGrid>
              <a:tr h="451438">
                <a:tc>
                  <a:txBody>
                    <a:bodyPr/>
                    <a:lstStyle/>
                    <a:p>
                      <a:pPr marL="0" marR="0" algn="l">
                        <a:spcBef>
                          <a:spcPts val="0"/>
                        </a:spcBef>
                        <a:spcAft>
                          <a:spcPts val="0"/>
                        </a:spcAft>
                      </a:pPr>
                      <a:r>
                        <a:rPr lang="en-US" sz="2000" b="1" dirty="0">
                          <a:solidFill>
                            <a:schemeClr val="tx1"/>
                          </a:solidFill>
                          <a:latin typeface="Gill Sans MT"/>
                          <a:ea typeface="Times New Roman"/>
                          <a:cs typeface="Gill Sans MT"/>
                        </a:rPr>
                        <a:t>Characteristic</a:t>
                      </a:r>
                      <a:endParaRPr lang="en-US" sz="2000" dirty="0">
                        <a:solidFill>
                          <a:schemeClr val="tx1"/>
                        </a:solidFill>
                        <a:latin typeface="Gill Sans MT"/>
                        <a:ea typeface="Times New Roman"/>
                        <a:cs typeface="Gill Sans MT"/>
                      </a:endParaRPr>
                    </a:p>
                  </a:txBody>
                  <a:tcPr marL="137160" marT="91440"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marL="0" marR="0" algn="l">
                        <a:spcBef>
                          <a:spcPts val="0"/>
                        </a:spcBef>
                        <a:spcAft>
                          <a:spcPts val="0"/>
                        </a:spcAft>
                      </a:pPr>
                      <a:r>
                        <a:rPr lang="en-US" sz="2000" b="1" dirty="0">
                          <a:solidFill>
                            <a:schemeClr val="tx1"/>
                          </a:solidFill>
                          <a:latin typeface="Gill Sans MT"/>
                          <a:ea typeface="Times New Roman"/>
                          <a:cs typeface="Gill Sans MT"/>
                        </a:rPr>
                        <a:t>Answers the Customer Question</a:t>
                      </a:r>
                      <a:endParaRPr lang="en-US" sz="2000" dirty="0">
                        <a:solidFill>
                          <a:schemeClr val="tx1"/>
                        </a:solidFill>
                        <a:latin typeface="Gill Sans MT"/>
                        <a:ea typeface="Times New Roman"/>
                        <a:cs typeface="Gill Sans MT"/>
                      </a:endParaRPr>
                    </a:p>
                  </a:txBody>
                  <a:tcPr marL="137160" marT="91440"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xmlns="" val="10000"/>
                  </a:ext>
                </a:extLst>
              </a:tr>
              <a:tr h="1005840">
                <a:tc>
                  <a:txBody>
                    <a:bodyPr/>
                    <a:lstStyle/>
                    <a:p>
                      <a:pPr marL="0" marR="0">
                        <a:spcBef>
                          <a:spcPts val="0"/>
                        </a:spcBef>
                        <a:spcAft>
                          <a:spcPts val="0"/>
                        </a:spcAft>
                      </a:pPr>
                      <a:r>
                        <a:rPr lang="en-US" sz="1600" b="0" dirty="0">
                          <a:solidFill>
                            <a:schemeClr val="tx1"/>
                          </a:solidFill>
                          <a:latin typeface="Gill Sans MT"/>
                          <a:ea typeface="Times New Roman"/>
                          <a:cs typeface="Gill Sans MT"/>
                        </a:rPr>
                        <a:t>Explains the </a:t>
                      </a:r>
                      <a:r>
                        <a:rPr lang="en-US" sz="1600" b="0" dirty="0" smtClean="0">
                          <a:solidFill>
                            <a:schemeClr val="tx1"/>
                          </a:solidFill>
                          <a:latin typeface="Gill Sans MT"/>
                          <a:ea typeface="Times New Roman"/>
                          <a:cs typeface="Gill Sans MT"/>
                        </a:rPr>
                        <a:t>value proposition</a:t>
                      </a:r>
                      <a:endParaRPr lang="en-US" sz="1600" b="0" dirty="0">
                        <a:solidFill>
                          <a:schemeClr val="tx1"/>
                        </a:solidFill>
                        <a:latin typeface="Gill Sans MT"/>
                        <a:ea typeface="Times New Roman"/>
                        <a:cs typeface="Gill Sans MT"/>
                      </a:endParaRPr>
                    </a:p>
                  </a:txBody>
                  <a:tcPr marL="137160" marT="91440"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600" b="0" dirty="0">
                          <a:solidFill>
                            <a:schemeClr val="tx1"/>
                          </a:solidFill>
                          <a:latin typeface="Gill Sans MT"/>
                          <a:ea typeface="Times New Roman"/>
                          <a:cs typeface="Gill Sans MT"/>
                        </a:rPr>
                        <a:t>What is the value added of the product?</a:t>
                      </a:r>
                    </a:p>
                  </a:txBody>
                  <a:tcPr marL="137160" marT="91440"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extLst>
                  <a:ext uri="{0D108BD9-81ED-4DB2-BD59-A6C34878D82A}">
                    <a16:rowId xmlns:a16="http://schemas.microsoft.com/office/drawing/2014/main" xmlns="" val="10001"/>
                  </a:ext>
                </a:extLst>
              </a:tr>
              <a:tr h="1005840">
                <a:tc>
                  <a:txBody>
                    <a:bodyPr/>
                    <a:lstStyle/>
                    <a:p>
                      <a:pPr marL="0" marR="0">
                        <a:spcBef>
                          <a:spcPts val="0"/>
                        </a:spcBef>
                        <a:spcAft>
                          <a:spcPts val="0"/>
                        </a:spcAft>
                      </a:pPr>
                      <a:r>
                        <a:rPr lang="en-US" sz="1600" b="0" dirty="0">
                          <a:solidFill>
                            <a:schemeClr val="tx1"/>
                          </a:solidFill>
                          <a:latin typeface="Gill Sans MT"/>
                          <a:ea typeface="Times New Roman"/>
                          <a:cs typeface="Gill Sans MT"/>
                        </a:rPr>
                        <a:t>Asserts the advantages and benefits of the product</a:t>
                      </a:r>
                    </a:p>
                  </a:txBody>
                  <a:tcPr marL="137160" marT="91440"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600" b="0" dirty="0">
                          <a:solidFill>
                            <a:schemeClr val="tx1"/>
                          </a:solidFill>
                          <a:latin typeface="Gill Sans MT"/>
                          <a:ea typeface="Times New Roman"/>
                          <a:cs typeface="Gill Sans MT"/>
                        </a:rPr>
                        <a:t>What are the advantages and benefits of the product?</a:t>
                      </a:r>
                    </a:p>
                  </a:txBody>
                  <a:tcPr marL="137160" marT="91440"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1005840">
                <a:tc>
                  <a:txBody>
                    <a:bodyPr/>
                    <a:lstStyle/>
                    <a:p>
                      <a:pPr marL="0" marR="0">
                        <a:spcBef>
                          <a:spcPts val="0"/>
                        </a:spcBef>
                        <a:spcAft>
                          <a:spcPts val="0"/>
                        </a:spcAft>
                      </a:pPr>
                      <a:r>
                        <a:rPr lang="en-US" sz="1600" b="0" dirty="0">
                          <a:solidFill>
                            <a:schemeClr val="tx1"/>
                          </a:solidFill>
                          <a:latin typeface="Gill Sans MT"/>
                          <a:ea typeface="Times New Roman"/>
                          <a:cs typeface="Gill Sans MT"/>
                        </a:rPr>
                        <a:t>Enhances the customer’s knowledge of the company, product, and services</a:t>
                      </a:r>
                    </a:p>
                  </a:txBody>
                  <a:tcPr marL="137160" marT="91440"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600" b="0" dirty="0">
                          <a:solidFill>
                            <a:schemeClr val="tx1"/>
                          </a:solidFill>
                          <a:latin typeface="Gill Sans MT"/>
                          <a:ea typeface="Times New Roman"/>
                          <a:cs typeface="Gill Sans MT"/>
                        </a:rPr>
                        <a:t>What are the key points I should know about this company, product, and their services?</a:t>
                      </a:r>
                    </a:p>
                  </a:txBody>
                  <a:tcPr marL="137160" marT="91440"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EFF8FE"/>
                    </a:solidFill>
                  </a:tcPr>
                </a:tc>
                <a:extLst>
                  <a:ext uri="{0D108BD9-81ED-4DB2-BD59-A6C34878D82A}">
                    <a16:rowId xmlns:a16="http://schemas.microsoft.com/office/drawing/2014/main" xmlns="" val="10003"/>
                  </a:ext>
                </a:extLst>
              </a:tr>
              <a:tr h="1005840">
                <a:tc>
                  <a:txBody>
                    <a:bodyPr/>
                    <a:lstStyle/>
                    <a:p>
                      <a:pPr marL="0" marR="0">
                        <a:spcBef>
                          <a:spcPts val="0"/>
                        </a:spcBef>
                        <a:spcAft>
                          <a:spcPts val="0"/>
                        </a:spcAft>
                      </a:pPr>
                      <a:r>
                        <a:rPr lang="en-US" sz="1600" b="0" dirty="0">
                          <a:solidFill>
                            <a:schemeClr val="tx1"/>
                          </a:solidFill>
                          <a:latin typeface="Gill Sans MT"/>
                          <a:ea typeface="Times New Roman"/>
                          <a:cs typeface="Gill Sans MT"/>
                        </a:rPr>
                        <a:t>Creates a memorable experience</a:t>
                      </a:r>
                    </a:p>
                  </a:txBody>
                  <a:tcPr marL="137160" marT="91440"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600" b="0" dirty="0">
                          <a:solidFill>
                            <a:schemeClr val="tx1"/>
                          </a:solidFill>
                          <a:latin typeface="Gill Sans MT"/>
                          <a:ea typeface="Times New Roman"/>
                          <a:cs typeface="Gill Sans MT"/>
                        </a:rPr>
                        <a:t>What should I remember about this presentation?</a:t>
                      </a:r>
                    </a:p>
                  </a:txBody>
                  <a:tcPr marL="137160" marT="91440"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sp>
        <p:nvSpPr>
          <p:cNvPr id="4" name="Slide Number Placeholder 3"/>
          <p:cNvSpPr>
            <a:spLocks noGrp="1"/>
          </p:cNvSpPr>
          <p:nvPr>
            <p:ph type="sldNum" sz="quarter" idx="14"/>
          </p:nvPr>
        </p:nvSpPr>
        <p:spPr/>
        <p:txBody>
          <a:bodyPr>
            <a:normAutofit fontScale="85000" lnSpcReduction="20000"/>
          </a:bodyPr>
          <a:lstStyle/>
          <a:p>
            <a:pPr>
              <a:defRPr/>
            </a:pPr>
            <a:fld id="{FAC4BEA6-32B1-4D80-B945-7D46F7F83172}" type="slidenum">
              <a:rPr lang="en-US" smtClean="0"/>
              <a:pPr>
                <a:defRPr/>
              </a:pPr>
              <a:t>34</a:t>
            </a:fld>
            <a:endParaRPr lang="en-US" dirty="0"/>
          </a:p>
        </p:txBody>
      </p:sp>
      <p:sp>
        <p:nvSpPr>
          <p:cNvPr id="5" name="Footer Placeholder 4"/>
          <p:cNvSpPr>
            <a:spLocks noGrp="1"/>
          </p:cNvSpPr>
          <p:nvPr>
            <p:ph type="ftr" sz="quarter" idx="13"/>
          </p:nvPr>
        </p:nvSpPr>
        <p:spPr>
          <a:xfrm>
            <a:off x="198438" y="6305550"/>
            <a:ext cx="8579802" cy="476250"/>
          </a:xfrm>
        </p:spPr>
        <p:txBody>
          <a:body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524281008"/>
      </p:ext>
    </p:extLst>
  </p:cSld>
  <p:clrMapOvr>
    <a:masterClrMapping/>
  </p:clrMapOvr>
  <p:transition xmlns:p14="http://schemas.microsoft.com/office/powerpoint/2010/mai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4000" dirty="0" smtClean="0"/>
              <a:t>Personal Selling: </a:t>
            </a:r>
            <a:br>
              <a:rPr lang="en-US" sz="4000" dirty="0" smtClean="0"/>
            </a:br>
            <a:r>
              <a:rPr lang="en-US" sz="4000" dirty="0" smtClean="0"/>
              <a:t>Handling Objectives</a:t>
            </a:r>
            <a:endParaRPr lang="en-US" sz="4000" dirty="0"/>
          </a:p>
        </p:txBody>
      </p:sp>
      <p:sp>
        <p:nvSpPr>
          <p:cNvPr id="34819" name="Content Placeholder 2"/>
          <p:cNvSpPr>
            <a:spLocks noGrp="1"/>
          </p:cNvSpPr>
          <p:nvPr>
            <p:ph sz="quarter" idx="1"/>
          </p:nvPr>
        </p:nvSpPr>
        <p:spPr>
          <a:xfrm>
            <a:off x="640080" y="1859280"/>
            <a:ext cx="7772400" cy="4495800"/>
          </a:xfrm>
        </p:spPr>
        <p:txBody>
          <a:bodyPr/>
          <a:lstStyle/>
          <a:p>
            <a:pPr marL="366713" lvl="1" indent="0">
              <a:buNone/>
            </a:pPr>
            <a:r>
              <a:rPr lang="en-US" sz="2800" dirty="0"/>
              <a:t>Handling </a:t>
            </a:r>
            <a:r>
              <a:rPr lang="en-US" sz="2800" dirty="0" smtClean="0"/>
              <a:t>objections and negotiating win-win solutions.</a:t>
            </a:r>
          </a:p>
          <a:p>
            <a:pPr marL="366713" lvl="1" indent="0">
              <a:buNone/>
            </a:pPr>
            <a:r>
              <a:rPr lang="en-US" sz="2800" dirty="0" smtClean="0"/>
              <a:t>Some common customer concerns:</a:t>
            </a:r>
            <a:endParaRPr lang="en-US" sz="2800" dirty="0"/>
          </a:p>
          <a:p>
            <a:pPr lvl="1">
              <a:buFont typeface="Arial"/>
              <a:buChar char="•"/>
            </a:pPr>
            <a:r>
              <a:rPr lang="en-US" sz="2400" dirty="0" smtClean="0"/>
              <a:t>Product need: Offers </a:t>
            </a:r>
            <a:r>
              <a:rPr lang="en-US" sz="2400" dirty="0"/>
              <a:t>a better </a:t>
            </a:r>
            <a:r>
              <a:rPr lang="en-US" sz="2400" dirty="0" smtClean="0"/>
              <a:t>solution</a:t>
            </a:r>
          </a:p>
          <a:p>
            <a:pPr lvl="1">
              <a:buFont typeface="Arial"/>
              <a:buChar char="•"/>
            </a:pPr>
            <a:r>
              <a:rPr lang="en-US" sz="2400" dirty="0" smtClean="0"/>
              <a:t>Price: Show </a:t>
            </a:r>
            <a:r>
              <a:rPr lang="en-US" sz="2400" dirty="0"/>
              <a:t>benefits exceed </a:t>
            </a:r>
            <a:r>
              <a:rPr lang="en-US" sz="2400" dirty="0" smtClean="0"/>
              <a:t>price</a:t>
            </a:r>
          </a:p>
          <a:p>
            <a:pPr lvl="1">
              <a:buFont typeface="Arial"/>
              <a:buChar char="•"/>
            </a:pPr>
            <a:r>
              <a:rPr lang="en-US" sz="2400" dirty="0" smtClean="0"/>
              <a:t>More time: Value </a:t>
            </a:r>
            <a:r>
              <a:rPr lang="en-US" sz="2400" dirty="0"/>
              <a:t>proposition not </a:t>
            </a:r>
            <a:r>
              <a:rPr lang="en-US" sz="2400" dirty="0" smtClean="0"/>
              <a:t>clear</a:t>
            </a:r>
          </a:p>
          <a:p>
            <a:pPr lvl="1">
              <a:buFont typeface="Arial"/>
              <a:buChar char="•"/>
            </a:pPr>
            <a:r>
              <a:rPr lang="en-US" sz="2400" dirty="0" smtClean="0"/>
              <a:t>Company trust: Unfamiliar </a:t>
            </a:r>
            <a:r>
              <a:rPr lang="en-US" sz="2400" dirty="0"/>
              <a:t>with the seller</a:t>
            </a:r>
          </a:p>
          <a:p>
            <a:pPr lvl="2">
              <a:buNone/>
            </a:pP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725BF07-DFE4-4161-903F-A497B2ED0BBB}" type="slidenum">
              <a:rPr lang="en-US" smtClean="0"/>
              <a:pPr>
                <a:defRPr/>
              </a:pPr>
              <a:t>35</a:t>
            </a:fld>
            <a:endParaRPr lang="en-US" dirty="0"/>
          </a:p>
        </p:txBody>
      </p:sp>
      <p:sp>
        <p:nvSpPr>
          <p:cNvPr id="3" name="Footer Placeholder 2"/>
          <p:cNvSpPr>
            <a:spLocks noGrp="1"/>
          </p:cNvSpPr>
          <p:nvPr>
            <p:ph type="ftr" sz="quarter" idx="11"/>
          </p:nvPr>
        </p:nvSpPr>
        <p:spPr/>
        <p:txBody>
          <a:body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1132961690"/>
      </p:ext>
    </p:extLst>
  </p:cSld>
  <p:clrMapOvr>
    <a:masterClrMapping/>
  </p:clrMapOvr>
  <p:transition xmlns:p14="http://schemas.microsoft.com/office/powerpoint/2010/mai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4000" dirty="0" smtClean="0"/>
              <a:t>Personal Selling: </a:t>
            </a:r>
            <a:br>
              <a:rPr lang="en-US" sz="4000" dirty="0" smtClean="0"/>
            </a:br>
            <a:r>
              <a:rPr lang="en-US" sz="4000" dirty="0" smtClean="0"/>
              <a:t>Closing and Follow-Up</a:t>
            </a:r>
            <a:endParaRPr lang="en-US" sz="4000" dirty="0"/>
          </a:p>
        </p:txBody>
      </p:sp>
      <p:sp>
        <p:nvSpPr>
          <p:cNvPr id="36867" name="Content Placeholder 2"/>
          <p:cNvSpPr>
            <a:spLocks noGrp="1"/>
          </p:cNvSpPr>
          <p:nvPr>
            <p:ph sz="quarter" idx="1"/>
          </p:nvPr>
        </p:nvSpPr>
        <p:spPr/>
        <p:txBody>
          <a:bodyPr/>
          <a:lstStyle/>
          <a:p>
            <a:pPr marL="366713" lvl="1" indent="0">
              <a:buNone/>
            </a:pPr>
            <a:r>
              <a:rPr lang="en-US" sz="2800" b="1" dirty="0"/>
              <a:t>Closing the </a:t>
            </a:r>
            <a:r>
              <a:rPr lang="en-US" sz="2800" b="1" dirty="0" smtClean="0"/>
              <a:t>sale </a:t>
            </a:r>
            <a:r>
              <a:rPr lang="en-US" sz="2800" dirty="0" smtClean="0"/>
              <a:t>– </a:t>
            </a:r>
            <a:r>
              <a:rPr lang="en-US" sz="2500" dirty="0" smtClean="0"/>
              <a:t>Four mistakes:</a:t>
            </a:r>
          </a:p>
          <a:p>
            <a:pPr lvl="1">
              <a:buFont typeface="Arial"/>
              <a:buChar char="•"/>
            </a:pPr>
            <a:r>
              <a:rPr lang="en-US" sz="2200" dirty="0" smtClean="0"/>
              <a:t>Negative attitude</a:t>
            </a:r>
          </a:p>
          <a:p>
            <a:pPr lvl="1">
              <a:buFont typeface="Arial"/>
              <a:buChar char="•"/>
            </a:pPr>
            <a:r>
              <a:rPr lang="en-US" sz="2200" dirty="0" smtClean="0"/>
              <a:t>Lack </a:t>
            </a:r>
            <a:r>
              <a:rPr lang="en-US" sz="2200" dirty="0"/>
              <a:t>of </a:t>
            </a:r>
            <a:r>
              <a:rPr lang="en-US" sz="2200" dirty="0" smtClean="0"/>
              <a:t>preparation</a:t>
            </a:r>
          </a:p>
          <a:p>
            <a:pPr lvl="1">
              <a:buFont typeface="Arial"/>
              <a:buChar char="•"/>
            </a:pPr>
            <a:r>
              <a:rPr lang="en-US" sz="2200" dirty="0" smtClean="0"/>
              <a:t>Too </a:t>
            </a:r>
            <a:r>
              <a:rPr lang="en-US" sz="2200" dirty="0"/>
              <a:t>much talking; not enough </a:t>
            </a:r>
            <a:r>
              <a:rPr lang="en-US" sz="2200" dirty="0" smtClean="0"/>
              <a:t>listening</a:t>
            </a:r>
          </a:p>
          <a:p>
            <a:pPr lvl="1">
              <a:buFont typeface="Arial"/>
              <a:buChar char="•"/>
            </a:pPr>
            <a:r>
              <a:rPr lang="en-US" sz="2200" dirty="0" smtClean="0"/>
              <a:t>“</a:t>
            </a:r>
            <a:r>
              <a:rPr lang="en-US" sz="2200" dirty="0"/>
              <a:t>One size fits all” approach</a:t>
            </a:r>
          </a:p>
          <a:p>
            <a:pPr marL="366713" lvl="1" indent="0">
              <a:buNone/>
            </a:pPr>
            <a:r>
              <a:rPr lang="en-US" sz="2500" b="1" dirty="0" smtClean="0"/>
              <a:t>Follow-up after </a:t>
            </a:r>
            <a:r>
              <a:rPr lang="en-US" sz="2500" b="1" dirty="0"/>
              <a:t>the </a:t>
            </a:r>
            <a:r>
              <a:rPr lang="en-US" sz="2500" b="1" dirty="0" smtClean="0"/>
              <a:t>sale </a:t>
            </a:r>
            <a:r>
              <a:rPr lang="en-US" sz="2500" dirty="0" smtClean="0"/>
              <a:t>– What customers expect</a:t>
            </a:r>
            <a:endParaRPr lang="en-US" sz="2500" b="1" dirty="0"/>
          </a:p>
          <a:p>
            <a:pPr lvl="1">
              <a:buFont typeface="Arial"/>
              <a:buChar char="•"/>
            </a:pPr>
            <a:r>
              <a:rPr lang="en-US" sz="2200" dirty="0" smtClean="0"/>
              <a:t>Delivery</a:t>
            </a:r>
            <a:r>
              <a:rPr lang="en-US" sz="2200" dirty="0"/>
              <a:t>, </a:t>
            </a:r>
            <a:r>
              <a:rPr lang="en-US" sz="2200" dirty="0" smtClean="0"/>
              <a:t>installation, and </a:t>
            </a:r>
            <a:r>
              <a:rPr lang="en-US" sz="2200" dirty="0"/>
              <a:t>initial </a:t>
            </a:r>
            <a:r>
              <a:rPr lang="en-US" sz="2200" dirty="0" smtClean="0"/>
              <a:t>service</a:t>
            </a:r>
          </a:p>
          <a:p>
            <a:pPr lvl="1">
              <a:buFont typeface="Arial"/>
              <a:buChar char="•"/>
            </a:pPr>
            <a:r>
              <a:rPr lang="en-US" sz="2200" dirty="0" smtClean="0"/>
              <a:t>Training </a:t>
            </a:r>
            <a:r>
              <a:rPr lang="en-US" sz="2200" dirty="0"/>
              <a:t>for proper operation </a:t>
            </a:r>
            <a:endParaRPr lang="en-US" sz="2200" dirty="0" smtClean="0"/>
          </a:p>
          <a:p>
            <a:pPr lvl="1">
              <a:buFont typeface="Arial"/>
              <a:buChar char="•"/>
            </a:pPr>
            <a:r>
              <a:rPr lang="en-US" sz="2200" dirty="0" smtClean="0"/>
              <a:t>Effective and </a:t>
            </a:r>
            <a:r>
              <a:rPr lang="en-US" sz="2200" dirty="0"/>
              <a:t>efficient complaint resolution</a:t>
            </a:r>
          </a:p>
        </p:txBody>
      </p:sp>
      <p:sp>
        <p:nvSpPr>
          <p:cNvPr id="5" name="Slide Number Placeholder 4"/>
          <p:cNvSpPr>
            <a:spLocks noGrp="1"/>
          </p:cNvSpPr>
          <p:nvPr>
            <p:ph type="sldNum" sz="quarter" idx="12"/>
          </p:nvPr>
        </p:nvSpPr>
        <p:spPr/>
        <p:txBody>
          <a:bodyPr>
            <a:normAutofit fontScale="85000" lnSpcReduction="20000"/>
          </a:bodyPr>
          <a:lstStyle/>
          <a:p>
            <a:pPr>
              <a:defRPr/>
            </a:pPr>
            <a:fld id="{D725BF07-DFE4-4161-903F-A497B2ED0BBB}" type="slidenum">
              <a:rPr lang="en-US" smtClean="0"/>
              <a:pPr>
                <a:defRPr/>
              </a:pPr>
              <a:t>36</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1100274158"/>
      </p:ext>
    </p:extLst>
  </p:cSld>
  <p:clrMapOvr>
    <a:masterClrMapping/>
  </p:clrMapOvr>
  <p:transition xmlns:p14="http://schemas.microsoft.com/office/powerpoint/2010/mai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defRPr/>
            </a:pPr>
            <a:r>
              <a:rPr lang="en-US" sz="3400" dirty="0" smtClean="0"/>
              <a:t>Personal Selling: </a:t>
            </a:r>
            <a:br>
              <a:rPr lang="en-US" sz="3400" dirty="0" smtClean="0"/>
            </a:br>
            <a:r>
              <a:rPr lang="en-US" sz="3400" dirty="0" smtClean="0"/>
              <a:t>Organizing the Sales Force</a:t>
            </a:r>
            <a:endParaRPr lang="en-US" sz="3400" dirty="0"/>
          </a:p>
        </p:txBody>
      </p:sp>
      <p:sp>
        <p:nvSpPr>
          <p:cNvPr id="37891" name="Content Placeholder 2"/>
          <p:cNvSpPr>
            <a:spLocks noGrp="1"/>
          </p:cNvSpPr>
          <p:nvPr>
            <p:ph sz="quarter" idx="1"/>
          </p:nvPr>
        </p:nvSpPr>
        <p:spPr>
          <a:xfrm>
            <a:off x="640080" y="1859280"/>
            <a:ext cx="7955280" cy="4495800"/>
          </a:xfrm>
        </p:spPr>
        <p:txBody>
          <a:bodyPr/>
          <a:lstStyle/>
          <a:p>
            <a:pPr marL="0" indent="0">
              <a:buNone/>
            </a:pPr>
            <a:r>
              <a:rPr lang="en-US" sz="3600" b="1" dirty="0"/>
              <a:t>Organizing the </a:t>
            </a:r>
            <a:r>
              <a:rPr lang="en-US" sz="3600" b="1" dirty="0" smtClean="0"/>
              <a:t>sales force</a:t>
            </a:r>
            <a:r>
              <a:rPr lang="en-US" sz="3600" dirty="0" smtClean="0"/>
              <a:t> (company sales force or independent agents).</a:t>
            </a:r>
            <a:endParaRPr lang="en-US" sz="3600" b="1" dirty="0"/>
          </a:p>
          <a:p>
            <a:pPr>
              <a:buFont typeface="Arial"/>
              <a:buChar char="•"/>
            </a:pPr>
            <a:r>
              <a:rPr lang="en-US" sz="2800" dirty="0" smtClean="0"/>
              <a:t>Economic</a:t>
            </a:r>
            <a:endParaRPr lang="en-US" sz="2800" dirty="0"/>
          </a:p>
          <a:p>
            <a:pPr>
              <a:buFont typeface="Arial"/>
              <a:buChar char="•"/>
            </a:pPr>
            <a:r>
              <a:rPr lang="en-US" sz="2800" dirty="0" smtClean="0"/>
              <a:t>Control</a:t>
            </a:r>
            <a:endParaRPr lang="en-US" sz="2800" dirty="0"/>
          </a:p>
          <a:p>
            <a:pPr>
              <a:buFont typeface="Arial"/>
              <a:buChar char="•"/>
            </a:pPr>
            <a:r>
              <a:rPr lang="en-US" sz="2800" dirty="0" smtClean="0"/>
              <a:t>Transaction costs</a:t>
            </a:r>
          </a:p>
          <a:p>
            <a:pPr>
              <a:buFont typeface="Arial"/>
              <a:buChar char="•"/>
            </a:pPr>
            <a:r>
              <a:rPr lang="en-US" sz="2800" dirty="0" smtClean="0"/>
              <a:t>Strategic flexibility </a:t>
            </a:r>
            <a:endParaRPr lang="en-US" sz="2800" dirty="0"/>
          </a:p>
          <a:p>
            <a:pPr lvl="2"/>
            <a:endParaRPr lang="en-US" dirty="0"/>
          </a:p>
          <a:p>
            <a:pPr lvl="2"/>
            <a:endParaRPr lang="en-US" dirty="0"/>
          </a:p>
          <a:p>
            <a:pPr lvl="2"/>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725BF07-DFE4-4161-903F-A497B2ED0BBB}" type="slidenum">
              <a:rPr lang="en-US" smtClean="0"/>
              <a:pPr>
                <a:defRPr/>
              </a:pPr>
              <a:t>37</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1740334580"/>
      </p:ext>
    </p:extLst>
  </p:cSld>
  <p:clrMapOvr>
    <a:masterClrMapping/>
  </p:clrMapOvr>
  <p:transition xmlns:p14="http://schemas.microsoft.com/office/powerpoint/2010/mai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defRPr/>
            </a:pPr>
            <a:r>
              <a:rPr lang="en-US" sz="3200" dirty="0" smtClean="0"/>
              <a:t>Organizing the Sales Force: Geographic Orientation</a:t>
            </a:r>
            <a:endParaRPr lang="en-US" sz="3200" dirty="0"/>
          </a:p>
        </p:txBody>
      </p:sp>
      <p:sp>
        <p:nvSpPr>
          <p:cNvPr id="38915" name="Content Placeholder 2"/>
          <p:cNvSpPr>
            <a:spLocks noGrp="1"/>
          </p:cNvSpPr>
          <p:nvPr>
            <p:ph sz="quarter" idx="1"/>
          </p:nvPr>
        </p:nvSpPr>
        <p:spPr>
          <a:xfrm>
            <a:off x="612648" y="1859280"/>
            <a:ext cx="8153400" cy="4495800"/>
          </a:xfrm>
        </p:spPr>
        <p:txBody>
          <a:bodyPr/>
          <a:lstStyle/>
          <a:p>
            <a:pPr marL="366713" lvl="1" indent="0">
              <a:buNone/>
            </a:pPr>
            <a:r>
              <a:rPr lang="en-US" b="1" dirty="0" smtClean="0"/>
              <a:t>Geographic orientation </a:t>
            </a:r>
            <a:r>
              <a:rPr lang="en-US" dirty="0" smtClean="0"/>
              <a:t>implies </a:t>
            </a:r>
            <a:r>
              <a:rPr lang="en-US" dirty="0"/>
              <a:t>salespeople are assigned separate geographic territories.</a:t>
            </a:r>
          </a:p>
          <a:p>
            <a:pPr lvl="1">
              <a:buFont typeface="Arial"/>
              <a:buChar char="•"/>
            </a:pPr>
            <a:r>
              <a:rPr lang="en-US" dirty="0"/>
              <a:t>Advantages:</a:t>
            </a:r>
          </a:p>
          <a:p>
            <a:pPr lvl="2">
              <a:buFont typeface="Arial"/>
              <a:buChar char="•"/>
            </a:pPr>
            <a:r>
              <a:rPr lang="en-US" dirty="0"/>
              <a:t>Lowest </a:t>
            </a:r>
            <a:r>
              <a:rPr lang="en-US" dirty="0" smtClean="0"/>
              <a:t>cost.</a:t>
            </a:r>
            <a:endParaRPr lang="en-US" dirty="0"/>
          </a:p>
          <a:p>
            <a:pPr lvl="2">
              <a:buFont typeface="Arial"/>
              <a:buChar char="•"/>
            </a:pPr>
            <a:r>
              <a:rPr lang="en-US" dirty="0"/>
              <a:t>Minimizes customer </a:t>
            </a:r>
            <a:r>
              <a:rPr lang="en-US" dirty="0" smtClean="0"/>
              <a:t>confusion.</a:t>
            </a:r>
            <a:endParaRPr lang="en-US" dirty="0"/>
          </a:p>
          <a:p>
            <a:pPr lvl="1">
              <a:buFont typeface="Arial"/>
              <a:buChar char="•"/>
            </a:pPr>
            <a:r>
              <a:rPr lang="en-US" dirty="0"/>
              <a:t>Disadvantage:</a:t>
            </a:r>
          </a:p>
          <a:p>
            <a:pPr lvl="2">
              <a:buFont typeface="Arial"/>
              <a:buChar char="•"/>
            </a:pPr>
            <a:r>
              <a:rPr lang="en-US" dirty="0"/>
              <a:t>No division of </a:t>
            </a:r>
            <a:r>
              <a:rPr lang="en-US" dirty="0" smtClean="0"/>
              <a:t>labor.</a:t>
            </a:r>
            <a:endParaRPr lang="en-US" dirty="0"/>
          </a:p>
          <a:p>
            <a:pPr lvl="2">
              <a:buFont typeface="Arial"/>
              <a:buChar char="•"/>
            </a:pPr>
            <a:r>
              <a:rPr lang="en-US" dirty="0" smtClean="0"/>
              <a:t>Salespeople </a:t>
            </a:r>
            <a:r>
              <a:rPr lang="en-US" dirty="0"/>
              <a:t>have to be good at many </a:t>
            </a:r>
            <a:r>
              <a:rPr lang="en-US" dirty="0" smtClean="0"/>
              <a:t>things.</a:t>
            </a:r>
            <a:endParaRPr lang="en-US" dirty="0"/>
          </a:p>
          <a:p>
            <a:pPr marL="685800" lvl="2" indent="0">
              <a:buNone/>
            </a:pPr>
            <a:endParaRPr lang="en-US" dirty="0"/>
          </a:p>
          <a:p>
            <a:pPr lvl="2"/>
            <a:endParaRPr lang="en-US" dirty="0"/>
          </a:p>
          <a:p>
            <a:pPr lvl="2"/>
            <a:endParaRPr lang="en-US" dirty="0"/>
          </a:p>
          <a:p>
            <a:pPr lvl="2"/>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725BF07-DFE4-4161-903F-A497B2ED0BBB}" type="slidenum">
              <a:rPr lang="en-US" smtClean="0"/>
              <a:pPr>
                <a:defRPr/>
              </a:pPr>
              <a:t>38</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230842549"/>
      </p:ext>
    </p:extLst>
  </p:cSld>
  <p:clrMapOvr>
    <a:masterClrMapping/>
  </p:clrMapOvr>
  <p:transition xmlns:p14="http://schemas.microsoft.com/office/powerpoint/2010/mai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638" y="457200"/>
            <a:ext cx="7197725" cy="549275"/>
          </a:xfrm>
          <a:solidFill>
            <a:srgbClr val="7030A0"/>
          </a:solidFill>
        </p:spPr>
        <p:txBody>
          <a:bodyPr/>
          <a:lstStyle/>
          <a:p>
            <a:pPr eaLnBrk="1" hangingPunct="1">
              <a:defRPr/>
            </a:pPr>
            <a:r>
              <a:rPr lang="en-US" sz="2400" dirty="0"/>
              <a:t>EXAMPLE OF GEOGRAPHIC </a:t>
            </a:r>
            <a:r>
              <a:rPr lang="en-US" sz="2400" dirty="0" smtClean="0"/>
              <a:t>ORIENTATION</a:t>
            </a:r>
            <a:endParaRPr lang="en-US" sz="2400" dirty="0"/>
          </a:p>
        </p:txBody>
      </p:sp>
      <p:sp>
        <p:nvSpPr>
          <p:cNvPr id="3" name="Text Placeholder 2"/>
          <p:cNvSpPr>
            <a:spLocks noGrp="1"/>
          </p:cNvSpPr>
          <p:nvPr>
            <p:ph type="body" sz="quarter" idx="12"/>
          </p:nvPr>
        </p:nvSpPr>
        <p:spPr>
          <a:xfrm>
            <a:off x="228600" y="457200"/>
            <a:ext cx="1371600" cy="549275"/>
          </a:xfrm>
          <a:solidFill>
            <a:schemeClr val="tx2"/>
          </a:solidFill>
        </p:spPr>
        <p:txBody>
          <a:bodyPr/>
          <a:lstStyle/>
          <a:p>
            <a:pPr eaLnBrk="1" hangingPunct="1">
              <a:buClr>
                <a:schemeClr val="accent6"/>
              </a:buClr>
              <a:defRPr/>
            </a:pPr>
            <a:r>
              <a:rPr lang="en-US" dirty="0">
                <a:solidFill>
                  <a:schemeClr val="bg1"/>
                </a:solidFill>
              </a:rPr>
              <a:t>EXHIBIT 14.9</a:t>
            </a:r>
          </a:p>
        </p:txBody>
      </p:sp>
      <p:sp>
        <p:nvSpPr>
          <p:cNvPr id="39943"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sp>
        <p:nvSpPr>
          <p:cNvPr id="39944" name="Rectangle 2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p>
        </p:txBody>
      </p:sp>
      <p:sp>
        <p:nvSpPr>
          <p:cNvPr id="24" name="Rectangle 23"/>
          <p:cNvSpPr/>
          <p:nvPr/>
        </p:nvSpPr>
        <p:spPr>
          <a:xfrm>
            <a:off x="228600" y="5915025"/>
            <a:ext cx="8640763" cy="261938"/>
          </a:xfrm>
          <a:prstGeom prst="rect">
            <a:avLst/>
          </a:prstGeom>
        </p:spPr>
        <p:txBody>
          <a:bodyPr>
            <a:spAutoFit/>
          </a:bodyPr>
          <a:lstStyle/>
          <a:p>
            <a:pPr>
              <a:defRPr/>
            </a:pPr>
            <a:r>
              <a:rPr lang="en-US" sz="1100" dirty="0">
                <a:latin typeface="+mn-lt"/>
              </a:rPr>
              <a:t>Source: Adapted from Mark W. Johnston and Greg W. Marshall, </a:t>
            </a:r>
            <a:r>
              <a:rPr lang="en-US" sz="1100" i="1" dirty="0">
                <a:latin typeface="+mn-lt"/>
              </a:rPr>
              <a:t>Sales Force Management, 12</a:t>
            </a:r>
            <a:r>
              <a:rPr lang="en-US" sz="1100" dirty="0">
                <a:latin typeface="+mn-lt"/>
              </a:rPr>
              <a:t>th ed.  2016 Routledge Publishing </a:t>
            </a:r>
          </a:p>
        </p:txBody>
      </p:sp>
      <p:sp>
        <p:nvSpPr>
          <p:cNvPr id="4" name="Slide Number Placeholder 3"/>
          <p:cNvSpPr>
            <a:spLocks noGrp="1"/>
          </p:cNvSpPr>
          <p:nvPr>
            <p:ph type="sldNum" sz="quarter" idx="14"/>
          </p:nvPr>
        </p:nvSpPr>
        <p:spPr>
          <a:xfrm>
            <a:off x="15240" y="1271588"/>
            <a:ext cx="533400" cy="244475"/>
          </a:xfrm>
        </p:spPr>
        <p:txBody>
          <a:bodyPr>
            <a:normAutofit fontScale="85000" lnSpcReduction="20000"/>
          </a:bodyPr>
          <a:lstStyle/>
          <a:p>
            <a:pPr>
              <a:defRPr/>
            </a:pPr>
            <a:fld id="{FAC4BEA6-32B1-4D80-B945-7D46F7F83172}" type="slidenum">
              <a:rPr lang="en-US" smtClean="0"/>
              <a:pPr>
                <a:defRPr/>
              </a:pPr>
              <a:t>39</a:t>
            </a:fld>
            <a:endParaRPr lang="en-US" dirty="0"/>
          </a:p>
        </p:txBody>
      </p:sp>
      <p:sp>
        <p:nvSpPr>
          <p:cNvPr id="5" name="Footer Placeholder 4"/>
          <p:cNvSpPr>
            <a:spLocks noGrp="1"/>
          </p:cNvSpPr>
          <p:nvPr>
            <p:ph type="ftr" sz="quarter" idx="13"/>
          </p:nvPr>
        </p:nvSpPr>
        <p:spPr>
          <a:xfrm>
            <a:off x="198438" y="6305550"/>
            <a:ext cx="8670925" cy="476250"/>
          </a:xfrm>
        </p:spPr>
        <p:txBody>
          <a:body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pic>
        <p:nvPicPr>
          <p:cNvPr id="6" name="Picture 5" descr="An organizational chart shows how sales management can be structured in a geographic organiza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0" y="1742440"/>
            <a:ext cx="8039100" cy="3835400"/>
          </a:xfrm>
          <a:prstGeom prst="rect">
            <a:avLst/>
          </a:prstGeom>
        </p:spPr>
      </p:pic>
      <p:sp>
        <p:nvSpPr>
          <p:cNvPr id="25" name="Rectangle 24"/>
          <p:cNvSpPr/>
          <p:nvPr/>
        </p:nvSpPr>
        <p:spPr>
          <a:xfrm>
            <a:off x="3474720" y="5532120"/>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extLst>
      <p:ext uri="{BB962C8B-B14F-4D97-AF65-F5344CB8AC3E}">
        <p14:creationId xmlns:p14="http://schemas.microsoft.com/office/powerpoint/2010/main" val="2023265775"/>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Advertising Response Function</a:t>
            </a:r>
            <a:endParaRPr lang="en-US" dirty="0"/>
          </a:p>
        </p:txBody>
      </p:sp>
      <p:sp>
        <p:nvSpPr>
          <p:cNvPr id="3" name="Content Placeholder 2"/>
          <p:cNvSpPr>
            <a:spLocks noGrp="1"/>
          </p:cNvSpPr>
          <p:nvPr>
            <p:ph sz="quarter" idx="1"/>
          </p:nvPr>
        </p:nvSpPr>
        <p:spPr>
          <a:xfrm>
            <a:off x="612648" y="1600200"/>
            <a:ext cx="7845552" cy="4495800"/>
          </a:xfrm>
        </p:spPr>
        <p:txBody>
          <a:bodyPr/>
          <a:lstStyle/>
          <a:p>
            <a:pPr marL="0" indent="0">
              <a:spcBef>
                <a:spcPts val="1900"/>
              </a:spcBef>
              <a:buNone/>
            </a:pPr>
            <a:r>
              <a:rPr lang="en-US" sz="2700" b="1" dirty="0"/>
              <a:t>Advertising </a:t>
            </a:r>
            <a:r>
              <a:rPr lang="en-US" sz="2700" b="1" dirty="0" smtClean="0"/>
              <a:t>response function: </a:t>
            </a:r>
            <a:r>
              <a:rPr lang="en-US" sz="2700" dirty="0" smtClean="0"/>
              <a:t>Market </a:t>
            </a:r>
            <a:r>
              <a:rPr lang="en-US" sz="2700" dirty="0"/>
              <a:t>share stops growing or declines, even with continued </a:t>
            </a:r>
            <a:r>
              <a:rPr lang="en-US" sz="2700" dirty="0" smtClean="0"/>
              <a:t>spending.</a:t>
            </a:r>
            <a:endParaRPr lang="en-US" sz="2700" dirty="0"/>
          </a:p>
          <a:p>
            <a:pPr marL="0" indent="0">
              <a:spcBef>
                <a:spcPts val="1900"/>
              </a:spcBef>
              <a:buNone/>
            </a:pPr>
            <a:r>
              <a:rPr lang="en-US" sz="2700" dirty="0"/>
              <a:t>Marketers spend more on advertising early in the product life </a:t>
            </a:r>
            <a:r>
              <a:rPr lang="en-US" sz="2700" dirty="0" smtClean="0"/>
              <a:t>cycle. </a:t>
            </a:r>
            <a:endParaRPr lang="en-US" sz="2700" dirty="0"/>
          </a:p>
          <a:p>
            <a:pPr marL="0" indent="0">
              <a:spcBef>
                <a:spcPts val="1900"/>
              </a:spcBef>
              <a:buNone/>
            </a:pPr>
            <a:r>
              <a:rPr lang="en-US" sz="2700" dirty="0"/>
              <a:t>Spending on promotional </a:t>
            </a:r>
            <a:r>
              <a:rPr lang="en-US" sz="2700" b="1" dirty="0"/>
              <a:t>goals</a:t>
            </a:r>
            <a:r>
              <a:rPr lang="en-US" sz="2700" dirty="0"/>
              <a:t> of </a:t>
            </a:r>
            <a:r>
              <a:rPr lang="en-US" sz="2700" b="1" dirty="0"/>
              <a:t>informing</a:t>
            </a:r>
            <a:r>
              <a:rPr lang="en-US" sz="2700" dirty="0"/>
              <a:t> and </a:t>
            </a:r>
            <a:r>
              <a:rPr lang="en-US" sz="2700" b="1" dirty="0"/>
              <a:t>persuading</a:t>
            </a:r>
            <a:r>
              <a:rPr lang="en-US" sz="2700" dirty="0"/>
              <a:t> has higher returns than equal spending on the goal of </a:t>
            </a:r>
            <a:r>
              <a:rPr lang="en-US" sz="2700" b="1" dirty="0"/>
              <a:t>reminding.</a:t>
            </a:r>
          </a:p>
        </p:txBody>
      </p:sp>
      <p:sp>
        <p:nvSpPr>
          <p:cNvPr id="5" name="Slide Number Placeholder 4"/>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4</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dirty="0"/>
              <a:t>Organizing the Sales </a:t>
            </a:r>
            <a:r>
              <a:rPr lang="en-US" dirty="0" smtClean="0"/>
              <a:t>Force: Product Orientation</a:t>
            </a:r>
            <a:r>
              <a:rPr lang="en-US" dirty="0"/>
              <a:t/>
            </a:r>
            <a:br>
              <a:rPr lang="en-US" dirty="0"/>
            </a:br>
            <a:endParaRPr lang="en-US" sz="2800" dirty="0"/>
          </a:p>
        </p:txBody>
      </p:sp>
      <p:sp>
        <p:nvSpPr>
          <p:cNvPr id="40963" name="Content Placeholder 2"/>
          <p:cNvSpPr>
            <a:spLocks noGrp="1"/>
          </p:cNvSpPr>
          <p:nvPr>
            <p:ph sz="quarter" idx="1"/>
          </p:nvPr>
        </p:nvSpPr>
        <p:spPr>
          <a:xfrm>
            <a:off x="612648" y="1859280"/>
            <a:ext cx="8153400" cy="4495800"/>
          </a:xfrm>
        </p:spPr>
        <p:txBody>
          <a:bodyPr/>
          <a:lstStyle/>
          <a:p>
            <a:pPr marL="366713" lvl="1" indent="0">
              <a:buNone/>
            </a:pPr>
            <a:r>
              <a:rPr lang="en-US" sz="2800" b="1" dirty="0"/>
              <a:t>Product </a:t>
            </a:r>
            <a:r>
              <a:rPr lang="en-US" sz="2800" b="1" dirty="0" smtClean="0"/>
              <a:t>orientation.</a:t>
            </a:r>
            <a:endParaRPr lang="en-US" sz="2800" b="1" dirty="0"/>
          </a:p>
          <a:p>
            <a:pPr lvl="2">
              <a:buFont typeface="Arial"/>
              <a:buChar char="•"/>
            </a:pPr>
            <a:r>
              <a:rPr lang="en-US" sz="2400" dirty="0"/>
              <a:t>Many firms organize the sales force along product </a:t>
            </a:r>
            <a:r>
              <a:rPr lang="en-US" sz="2400" dirty="0" smtClean="0"/>
              <a:t>lines.</a:t>
            </a:r>
            <a:endParaRPr lang="en-US" sz="2400" dirty="0"/>
          </a:p>
          <a:p>
            <a:pPr lvl="2">
              <a:buFont typeface="Arial"/>
              <a:buChar char="•"/>
            </a:pPr>
            <a:r>
              <a:rPr lang="en-US" sz="2400" dirty="0"/>
              <a:t>Advantages are focus on product knowledge, closer relationship between sales and engineering, product development and manufacturing. </a:t>
            </a:r>
            <a:r>
              <a:rPr lang="en-US" sz="2400" dirty="0" smtClean="0"/>
              <a:t>Managers </a:t>
            </a:r>
            <a:r>
              <a:rPr lang="en-US" sz="2400" dirty="0"/>
              <a:t>have greater control of the selling effort.</a:t>
            </a:r>
          </a:p>
          <a:p>
            <a:pPr lvl="2">
              <a:buFont typeface="Arial"/>
              <a:buChar char="•"/>
            </a:pPr>
            <a:r>
              <a:rPr lang="en-US" sz="2400" dirty="0"/>
              <a:t>Disadvantages are more sales people in the geographic region which leads to higher costs.</a:t>
            </a:r>
          </a:p>
          <a:p>
            <a:pPr lvl="2"/>
            <a:endParaRPr lang="en-US" dirty="0"/>
          </a:p>
          <a:p>
            <a:pPr lvl="2"/>
            <a:endParaRPr lang="en-US" dirty="0"/>
          </a:p>
          <a:p>
            <a:pPr lvl="2"/>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725BF07-DFE4-4161-903F-A497B2ED0BBB}" type="slidenum">
              <a:rPr lang="en-US" smtClean="0"/>
              <a:pPr>
                <a:defRPr/>
              </a:pPr>
              <a:t>40</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2788120858"/>
      </p:ext>
    </p:extLst>
  </p:cSld>
  <p:clrMapOvr>
    <a:masterClrMapping/>
  </p:clrMapOvr>
  <p:transition xmlns:p14="http://schemas.microsoft.com/office/powerpoint/2010/mai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638" y="457200"/>
            <a:ext cx="7197725" cy="549275"/>
          </a:xfrm>
          <a:solidFill>
            <a:srgbClr val="7030A0"/>
          </a:solidFill>
        </p:spPr>
        <p:txBody>
          <a:bodyPr/>
          <a:lstStyle/>
          <a:p>
            <a:pPr eaLnBrk="1" hangingPunct="1">
              <a:defRPr/>
            </a:pPr>
            <a:r>
              <a:rPr lang="en-US" sz="2400" dirty="0"/>
              <a:t>EXAMPLE OF PRODUCT ORIENTATION</a:t>
            </a:r>
          </a:p>
        </p:txBody>
      </p:sp>
      <p:sp>
        <p:nvSpPr>
          <p:cNvPr id="3" name="Text Placeholder 2"/>
          <p:cNvSpPr>
            <a:spLocks noGrp="1"/>
          </p:cNvSpPr>
          <p:nvPr>
            <p:ph type="body" sz="quarter" idx="12"/>
          </p:nvPr>
        </p:nvSpPr>
        <p:spPr>
          <a:xfrm>
            <a:off x="228600" y="457200"/>
            <a:ext cx="1371600" cy="549275"/>
          </a:xfrm>
          <a:solidFill>
            <a:schemeClr val="tx2"/>
          </a:solidFill>
        </p:spPr>
        <p:txBody>
          <a:bodyPr/>
          <a:lstStyle/>
          <a:p>
            <a:pPr eaLnBrk="1" hangingPunct="1">
              <a:buClr>
                <a:schemeClr val="accent6"/>
              </a:buClr>
              <a:defRPr/>
            </a:pPr>
            <a:r>
              <a:rPr lang="en-US" dirty="0">
                <a:solidFill>
                  <a:schemeClr val="bg1"/>
                </a:solidFill>
              </a:rPr>
              <a:t>EXHIBIT 14.10</a:t>
            </a:r>
          </a:p>
        </p:txBody>
      </p:sp>
      <p:sp>
        <p:nvSpPr>
          <p:cNvPr id="41991"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sp>
        <p:nvSpPr>
          <p:cNvPr id="41992" name="Rectangle 2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p>
        </p:txBody>
      </p:sp>
      <p:sp>
        <p:nvSpPr>
          <p:cNvPr id="41993" name="Rectangle 3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p>
        </p:txBody>
      </p:sp>
      <p:sp>
        <p:nvSpPr>
          <p:cNvPr id="25" name="Rectangle 24"/>
          <p:cNvSpPr/>
          <p:nvPr/>
        </p:nvSpPr>
        <p:spPr>
          <a:xfrm>
            <a:off x="457200" y="6001702"/>
            <a:ext cx="7132320" cy="261938"/>
          </a:xfrm>
          <a:prstGeom prst="rect">
            <a:avLst/>
          </a:prstGeom>
        </p:spPr>
        <p:txBody>
          <a:bodyPr wrap="square">
            <a:spAutoFit/>
          </a:bodyPr>
          <a:lstStyle/>
          <a:p>
            <a:pPr>
              <a:defRPr/>
            </a:pPr>
            <a:r>
              <a:rPr lang="en-US" sz="1100" dirty="0">
                <a:latin typeface="+mn-lt"/>
              </a:rPr>
              <a:t>Source: Adapted from Mark W. Johnston and Greg W. Marshall, </a:t>
            </a:r>
            <a:r>
              <a:rPr lang="en-US" sz="1100" i="1" dirty="0">
                <a:latin typeface="+mn-lt"/>
              </a:rPr>
              <a:t>Sales Force Management</a:t>
            </a:r>
            <a:r>
              <a:rPr lang="en-US" sz="1100" dirty="0">
                <a:latin typeface="+mn-lt"/>
              </a:rPr>
              <a:t>,  12th ed. 2016 Routledge Publishing </a:t>
            </a:r>
          </a:p>
        </p:txBody>
      </p:sp>
      <p:sp>
        <p:nvSpPr>
          <p:cNvPr id="4" name="Slide Number Placeholder 3"/>
          <p:cNvSpPr>
            <a:spLocks noGrp="1"/>
          </p:cNvSpPr>
          <p:nvPr>
            <p:ph type="sldNum" sz="quarter" idx="14"/>
          </p:nvPr>
        </p:nvSpPr>
        <p:spPr/>
        <p:txBody>
          <a:bodyPr>
            <a:normAutofit fontScale="85000" lnSpcReduction="20000"/>
          </a:bodyPr>
          <a:lstStyle/>
          <a:p>
            <a:pPr>
              <a:defRPr/>
            </a:pPr>
            <a:fld id="{FAC4BEA6-32B1-4D80-B945-7D46F7F83172}" type="slidenum">
              <a:rPr lang="en-US" smtClean="0"/>
              <a:pPr>
                <a:defRPr/>
              </a:pPr>
              <a:t>41</a:t>
            </a:fld>
            <a:endParaRPr lang="en-US" dirty="0"/>
          </a:p>
        </p:txBody>
      </p:sp>
      <p:sp>
        <p:nvSpPr>
          <p:cNvPr id="5" name="Footer Placeholder 4"/>
          <p:cNvSpPr>
            <a:spLocks noGrp="1"/>
          </p:cNvSpPr>
          <p:nvPr>
            <p:ph type="ftr" sz="quarter" idx="13"/>
          </p:nvPr>
        </p:nvSpPr>
        <p:spPr>
          <a:xfrm>
            <a:off x="198438" y="6305550"/>
            <a:ext cx="8640978" cy="476250"/>
          </a:xfrm>
        </p:spPr>
        <p:txBody>
          <a:body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pic>
        <p:nvPicPr>
          <p:cNvPr id="6" name="Picture 5" descr="An organizational chart shows how sales management can be structured with a product orienta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1612900"/>
            <a:ext cx="8115300" cy="4102100"/>
          </a:xfrm>
          <a:prstGeom prst="rect">
            <a:avLst/>
          </a:prstGeom>
        </p:spPr>
      </p:pic>
      <p:sp>
        <p:nvSpPr>
          <p:cNvPr id="26" name="Rectangle 25"/>
          <p:cNvSpPr/>
          <p:nvPr/>
        </p:nvSpPr>
        <p:spPr>
          <a:xfrm>
            <a:off x="2880360" y="5651659"/>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extLst>
      <p:ext uri="{BB962C8B-B14F-4D97-AF65-F5344CB8AC3E}">
        <p14:creationId xmlns:p14="http://schemas.microsoft.com/office/powerpoint/2010/main" val="1480534520"/>
      </p:ext>
    </p:extLst>
  </p:cSld>
  <p:clrMapOvr>
    <a:masterClrMapping/>
  </p:clrMapOvr>
  <p:transition xmlns:p14="http://schemas.microsoft.com/office/powerpoint/2010/mai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548640"/>
            <a:ext cx="8732520" cy="722948"/>
          </a:xfrm>
        </p:spPr>
        <p:txBody>
          <a:bodyPr>
            <a:noAutofit/>
          </a:bodyPr>
          <a:lstStyle/>
          <a:p>
            <a:pPr algn="ctr">
              <a:defRPr/>
            </a:pPr>
            <a:r>
              <a:rPr lang="en-US" sz="4000" dirty="0"/>
              <a:t>Organizing the Sales </a:t>
            </a:r>
            <a:r>
              <a:rPr lang="en-US" sz="4000" dirty="0" smtClean="0"/>
              <a:t>Force: Market Orientation</a:t>
            </a:r>
            <a:r>
              <a:rPr lang="en-US" sz="3200" dirty="0"/>
              <a:t/>
            </a:r>
            <a:br>
              <a:rPr lang="en-US" sz="3200" dirty="0"/>
            </a:br>
            <a:endParaRPr lang="en-US" sz="3200" dirty="0"/>
          </a:p>
        </p:txBody>
      </p:sp>
      <p:sp>
        <p:nvSpPr>
          <p:cNvPr id="43011" name="Content Placeholder 2"/>
          <p:cNvSpPr>
            <a:spLocks noGrp="1"/>
          </p:cNvSpPr>
          <p:nvPr>
            <p:ph sz="quarter" idx="1"/>
          </p:nvPr>
        </p:nvSpPr>
        <p:spPr>
          <a:xfrm>
            <a:off x="612648" y="1859280"/>
            <a:ext cx="8153400" cy="4495800"/>
          </a:xfrm>
        </p:spPr>
        <p:txBody>
          <a:bodyPr/>
          <a:lstStyle/>
          <a:p>
            <a:pPr marL="366713" lvl="1" indent="0">
              <a:buNone/>
            </a:pPr>
            <a:r>
              <a:rPr lang="en-US" b="1" dirty="0"/>
              <a:t>Customer </a:t>
            </a:r>
            <a:r>
              <a:rPr lang="en-US" b="1" dirty="0" smtClean="0"/>
              <a:t>type </a:t>
            </a:r>
            <a:r>
              <a:rPr lang="en-US" b="1" dirty="0"/>
              <a:t>or </a:t>
            </a:r>
            <a:r>
              <a:rPr lang="en-US" b="1" dirty="0" smtClean="0"/>
              <a:t>market organization.</a:t>
            </a:r>
            <a:endParaRPr lang="en-US" b="1" dirty="0"/>
          </a:p>
          <a:p>
            <a:pPr lvl="2">
              <a:buFont typeface="Arial"/>
              <a:buChar char="•"/>
            </a:pPr>
            <a:r>
              <a:rPr lang="en-US" dirty="0"/>
              <a:t>IBM pioneered when it assigned sales teams to small or large firms.</a:t>
            </a:r>
          </a:p>
          <a:p>
            <a:pPr lvl="2">
              <a:buFont typeface="Arial"/>
              <a:buChar char="•"/>
            </a:pPr>
            <a:r>
              <a:rPr lang="en-US" dirty="0"/>
              <a:t>Reflects a market segmentation </a:t>
            </a:r>
            <a:r>
              <a:rPr lang="en-US" dirty="0" smtClean="0"/>
              <a:t>strategy.</a:t>
            </a:r>
            <a:endParaRPr lang="en-US" dirty="0"/>
          </a:p>
          <a:p>
            <a:pPr lvl="2">
              <a:buFont typeface="Arial"/>
              <a:buChar char="•"/>
            </a:pPr>
            <a:r>
              <a:rPr lang="en-US" dirty="0"/>
              <a:t>Salespeople can use different selling </a:t>
            </a:r>
            <a:r>
              <a:rPr lang="en-US" dirty="0" smtClean="0"/>
              <a:t>approaches.</a:t>
            </a:r>
            <a:endParaRPr lang="en-US" dirty="0"/>
          </a:p>
          <a:p>
            <a:pPr lvl="2">
              <a:buFont typeface="Arial"/>
              <a:buChar char="•"/>
            </a:pPr>
            <a:r>
              <a:rPr lang="en-US" dirty="0"/>
              <a:t>Salespeople become very familiar with customers’ specific needs </a:t>
            </a:r>
            <a:r>
              <a:rPr lang="en-US" dirty="0" smtClean="0"/>
              <a:t>and </a:t>
            </a:r>
            <a:r>
              <a:rPr lang="en-US" dirty="0"/>
              <a:t>may discover ideas for new products and marketing approaches for their customers.</a:t>
            </a:r>
          </a:p>
          <a:p>
            <a:pPr lvl="2">
              <a:buFont typeface="Arial"/>
              <a:buChar char="•"/>
            </a:pPr>
            <a:r>
              <a:rPr lang="en-US" dirty="0"/>
              <a:t>The disadvantage may be higher sales costs with many salespeople in a region.</a:t>
            </a:r>
          </a:p>
          <a:p>
            <a:pPr lvl="2"/>
            <a:endParaRPr lang="en-US" dirty="0"/>
          </a:p>
          <a:p>
            <a:pPr lvl="2"/>
            <a:endParaRPr lang="en-US" dirty="0"/>
          </a:p>
          <a:p>
            <a:pPr lvl="2"/>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725BF07-DFE4-4161-903F-A497B2ED0BBB}" type="slidenum">
              <a:rPr lang="en-US" smtClean="0"/>
              <a:pPr>
                <a:defRPr/>
              </a:pPr>
              <a:t>42</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991390014"/>
      </p:ext>
    </p:extLst>
  </p:cSld>
  <p:clrMapOvr>
    <a:masterClrMapping/>
  </p:clrMapOvr>
  <p:transition xmlns:p14="http://schemas.microsoft.com/office/powerpoint/2010/mai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638" y="457200"/>
            <a:ext cx="7197725" cy="549275"/>
          </a:xfrm>
          <a:solidFill>
            <a:srgbClr val="7030A0"/>
          </a:solidFill>
        </p:spPr>
        <p:txBody>
          <a:bodyPr/>
          <a:lstStyle/>
          <a:p>
            <a:pPr eaLnBrk="1" hangingPunct="1">
              <a:defRPr/>
            </a:pPr>
            <a:r>
              <a:rPr lang="en-US" sz="2400" dirty="0"/>
              <a:t>EXAMPLE OF </a:t>
            </a:r>
            <a:r>
              <a:rPr lang="en-US" sz="2400" dirty="0" smtClean="0"/>
              <a:t>MARKET </a:t>
            </a:r>
            <a:r>
              <a:rPr lang="en-US" sz="2400" dirty="0"/>
              <a:t>ORIENTATION</a:t>
            </a:r>
          </a:p>
        </p:txBody>
      </p:sp>
      <p:sp>
        <p:nvSpPr>
          <p:cNvPr id="3" name="Text Placeholder 2"/>
          <p:cNvSpPr>
            <a:spLocks noGrp="1"/>
          </p:cNvSpPr>
          <p:nvPr>
            <p:ph type="body" sz="quarter" idx="12"/>
          </p:nvPr>
        </p:nvSpPr>
        <p:spPr>
          <a:xfrm>
            <a:off x="228600" y="457200"/>
            <a:ext cx="1371600" cy="549275"/>
          </a:xfrm>
          <a:solidFill>
            <a:schemeClr val="tx2"/>
          </a:solidFill>
        </p:spPr>
        <p:txBody>
          <a:bodyPr/>
          <a:lstStyle/>
          <a:p>
            <a:pPr eaLnBrk="1" hangingPunct="1">
              <a:buClr>
                <a:schemeClr val="accent6"/>
              </a:buClr>
              <a:defRPr/>
            </a:pPr>
            <a:r>
              <a:rPr lang="en-US" dirty="0">
                <a:solidFill>
                  <a:schemeClr val="bg1"/>
                </a:solidFill>
              </a:rPr>
              <a:t>EXHIBIT 14.11</a:t>
            </a:r>
          </a:p>
        </p:txBody>
      </p:sp>
      <p:sp>
        <p:nvSpPr>
          <p:cNvPr id="44039"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sp>
        <p:nvSpPr>
          <p:cNvPr id="44040" name="Rectangle 2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p>
        </p:txBody>
      </p:sp>
      <p:sp>
        <p:nvSpPr>
          <p:cNvPr id="44041" name="Rectangle 3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p>
        </p:txBody>
      </p:sp>
      <p:sp>
        <p:nvSpPr>
          <p:cNvPr id="44042" name="Rectangle 3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p>
        </p:txBody>
      </p:sp>
      <p:sp>
        <p:nvSpPr>
          <p:cNvPr id="24" name="Rectangle 23"/>
          <p:cNvSpPr/>
          <p:nvPr/>
        </p:nvSpPr>
        <p:spPr>
          <a:xfrm>
            <a:off x="238125" y="5915025"/>
            <a:ext cx="8631238" cy="261938"/>
          </a:xfrm>
          <a:prstGeom prst="rect">
            <a:avLst/>
          </a:prstGeom>
        </p:spPr>
        <p:txBody>
          <a:bodyPr>
            <a:spAutoFit/>
          </a:bodyPr>
          <a:lstStyle/>
          <a:p>
            <a:pPr>
              <a:defRPr/>
            </a:pPr>
            <a:r>
              <a:rPr lang="en-US" sz="1100" dirty="0">
                <a:latin typeface="+mn-lt"/>
              </a:rPr>
              <a:t>Source: Adapted from Mark W. Johnston and Greg W. Marshall, </a:t>
            </a:r>
            <a:r>
              <a:rPr lang="en-US" sz="1100" i="1" dirty="0">
                <a:latin typeface="+mn-lt"/>
              </a:rPr>
              <a:t>Sales Force Management, </a:t>
            </a:r>
            <a:r>
              <a:rPr lang="en-US" sz="1100" dirty="0">
                <a:latin typeface="+mn-lt"/>
              </a:rPr>
              <a:t>9th ed. (New York: McGraw-Hill, 2009), p. 116.</a:t>
            </a:r>
          </a:p>
        </p:txBody>
      </p:sp>
      <p:sp>
        <p:nvSpPr>
          <p:cNvPr id="4" name="Slide Number Placeholder 3"/>
          <p:cNvSpPr>
            <a:spLocks noGrp="1"/>
          </p:cNvSpPr>
          <p:nvPr>
            <p:ph type="sldNum" sz="quarter" idx="14"/>
          </p:nvPr>
        </p:nvSpPr>
        <p:spPr/>
        <p:txBody>
          <a:bodyPr>
            <a:normAutofit fontScale="85000" lnSpcReduction="20000"/>
          </a:bodyPr>
          <a:lstStyle/>
          <a:p>
            <a:pPr>
              <a:defRPr/>
            </a:pPr>
            <a:fld id="{FAC4BEA6-32B1-4D80-B945-7D46F7F83172}" type="slidenum">
              <a:rPr lang="en-US" smtClean="0"/>
              <a:pPr>
                <a:defRPr/>
              </a:pPr>
              <a:t>43</a:t>
            </a:fld>
            <a:endParaRPr lang="en-US" dirty="0"/>
          </a:p>
        </p:txBody>
      </p:sp>
      <p:sp>
        <p:nvSpPr>
          <p:cNvPr id="5" name="Footer Placeholder 4"/>
          <p:cNvSpPr>
            <a:spLocks noGrp="1"/>
          </p:cNvSpPr>
          <p:nvPr>
            <p:ph type="ftr" sz="quarter" idx="13"/>
          </p:nvPr>
        </p:nvSpPr>
        <p:spPr>
          <a:xfrm>
            <a:off x="198438" y="6305550"/>
            <a:ext cx="8854122" cy="415290"/>
          </a:xfrm>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pic>
        <p:nvPicPr>
          <p:cNvPr id="7" name="Picture 6" descr="An organizational chart shows how sales management can be structured with a market orienta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00" y="1597660"/>
            <a:ext cx="7962900" cy="4025900"/>
          </a:xfrm>
          <a:prstGeom prst="rect">
            <a:avLst/>
          </a:prstGeom>
        </p:spPr>
      </p:pic>
      <p:sp>
        <p:nvSpPr>
          <p:cNvPr id="26" name="Rectangle 25"/>
          <p:cNvSpPr/>
          <p:nvPr/>
        </p:nvSpPr>
        <p:spPr>
          <a:xfrm>
            <a:off x="1691640" y="5577840"/>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extLst>
      <p:ext uri="{BB962C8B-B14F-4D97-AF65-F5344CB8AC3E}">
        <p14:creationId xmlns:p14="http://schemas.microsoft.com/office/powerpoint/2010/main" val="1451964769"/>
      </p:ext>
    </p:extLst>
  </p:cSld>
  <p:clrMapOvr>
    <a:masterClrMapping/>
  </p:clrMapOvr>
  <p:transition xmlns:p14="http://schemas.microsoft.com/office/powerpoint/2010/mai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defRPr/>
            </a:pPr>
            <a:r>
              <a:rPr lang="en-US" sz="3600" dirty="0" smtClean="0"/>
              <a:t>Managing the Sales Force: Performance</a:t>
            </a:r>
            <a:r>
              <a:rPr lang="en-US" dirty="0"/>
              <a:t/>
            </a:r>
            <a:br>
              <a:rPr lang="en-US" dirty="0"/>
            </a:br>
            <a:endParaRPr lang="en-US" sz="2800" dirty="0"/>
          </a:p>
        </p:txBody>
      </p:sp>
      <p:sp>
        <p:nvSpPr>
          <p:cNvPr id="46083" name="Content Placeholder 2"/>
          <p:cNvSpPr>
            <a:spLocks noGrp="1"/>
          </p:cNvSpPr>
          <p:nvPr>
            <p:ph sz="quarter" idx="1"/>
          </p:nvPr>
        </p:nvSpPr>
        <p:spPr/>
        <p:txBody>
          <a:bodyPr>
            <a:normAutofit fontScale="92500" lnSpcReduction="10000"/>
          </a:bodyPr>
          <a:lstStyle/>
          <a:p>
            <a:pPr marL="366713" lvl="1" indent="0">
              <a:buNone/>
            </a:pPr>
            <a:r>
              <a:rPr lang="en-US" b="1" dirty="0"/>
              <a:t>Performance: </a:t>
            </a:r>
            <a:r>
              <a:rPr lang="en-US" b="1" dirty="0" smtClean="0"/>
              <a:t>motivating </a:t>
            </a:r>
            <a:r>
              <a:rPr lang="en-US" b="1" dirty="0"/>
              <a:t>the </a:t>
            </a:r>
            <a:r>
              <a:rPr lang="en-US" b="1" dirty="0" smtClean="0"/>
              <a:t>sales force.</a:t>
            </a:r>
            <a:endParaRPr lang="en-US" b="1" dirty="0"/>
          </a:p>
          <a:p>
            <a:pPr marL="366713" lvl="1" indent="0">
              <a:buNone/>
            </a:pPr>
            <a:r>
              <a:rPr lang="en-US" dirty="0"/>
              <a:t>Managing a sales force involves five primary </a:t>
            </a:r>
            <a:r>
              <a:rPr lang="en-US" dirty="0" smtClean="0"/>
              <a:t>responsibilities:</a:t>
            </a:r>
            <a:endParaRPr lang="en-US" dirty="0"/>
          </a:p>
          <a:p>
            <a:pPr marL="1143000" lvl="2" indent="-457200">
              <a:spcAft>
                <a:spcPct val="0"/>
              </a:spcAft>
              <a:buFont typeface="+mj-lt"/>
              <a:buAutoNum type="arabicPeriod"/>
            </a:pPr>
            <a:r>
              <a:rPr lang="en-US" dirty="0"/>
              <a:t>Role </a:t>
            </a:r>
            <a:r>
              <a:rPr lang="en-US" dirty="0" smtClean="0"/>
              <a:t>perceptions</a:t>
            </a:r>
            <a:endParaRPr lang="en-US" dirty="0"/>
          </a:p>
          <a:p>
            <a:pPr marL="1143000" lvl="2" indent="-457200">
              <a:spcAft>
                <a:spcPct val="0"/>
              </a:spcAft>
              <a:buFont typeface="+mj-lt"/>
              <a:buAutoNum type="arabicPeriod"/>
            </a:pPr>
            <a:r>
              <a:rPr lang="en-US" dirty="0"/>
              <a:t>Sales </a:t>
            </a:r>
            <a:r>
              <a:rPr lang="en-US" dirty="0" smtClean="0"/>
              <a:t>aptitude</a:t>
            </a:r>
            <a:endParaRPr lang="en-US" dirty="0"/>
          </a:p>
          <a:p>
            <a:pPr marL="1143000" lvl="2" indent="-457200">
              <a:spcAft>
                <a:spcPct val="0"/>
              </a:spcAft>
              <a:buFont typeface="+mj-lt"/>
              <a:buAutoNum type="arabicPeriod"/>
            </a:pPr>
            <a:r>
              <a:rPr lang="en-US" dirty="0"/>
              <a:t>Skill </a:t>
            </a:r>
            <a:r>
              <a:rPr lang="en-US" dirty="0" smtClean="0"/>
              <a:t>levels</a:t>
            </a:r>
            <a:endParaRPr lang="en-US" dirty="0"/>
          </a:p>
          <a:p>
            <a:pPr marL="1143000" lvl="2" indent="-457200">
              <a:spcAft>
                <a:spcPct val="0"/>
              </a:spcAft>
              <a:buFont typeface="+mj-lt"/>
              <a:buAutoNum type="arabicPeriod"/>
            </a:pPr>
            <a:r>
              <a:rPr lang="en-US" dirty="0"/>
              <a:t>Motivation</a:t>
            </a:r>
          </a:p>
          <a:p>
            <a:pPr marL="1143000" lvl="2" indent="-457200">
              <a:buFont typeface="+mj-lt"/>
              <a:buAutoNum type="arabicPeriod"/>
            </a:pPr>
            <a:r>
              <a:rPr lang="en-US" dirty="0"/>
              <a:t>Personal, </a:t>
            </a:r>
            <a:r>
              <a:rPr lang="en-US" dirty="0" smtClean="0"/>
              <a:t>organizational</a:t>
            </a:r>
            <a:r>
              <a:rPr lang="en-US" dirty="0"/>
              <a:t>, </a:t>
            </a:r>
            <a:r>
              <a:rPr lang="en-US" dirty="0" smtClean="0"/>
              <a:t>and environmental factors</a:t>
            </a:r>
            <a:endParaRPr lang="en-US" dirty="0"/>
          </a:p>
          <a:p>
            <a:pPr marL="366713" lvl="1" indent="0">
              <a:buNone/>
            </a:pPr>
            <a:r>
              <a:rPr lang="en-US" dirty="0"/>
              <a:t>Rewards: </a:t>
            </a:r>
            <a:endParaRPr lang="en-US" dirty="0" smtClean="0"/>
          </a:p>
          <a:p>
            <a:pPr lvl="1">
              <a:buFont typeface="Arial"/>
              <a:buChar char="•"/>
            </a:pPr>
            <a:r>
              <a:rPr lang="en-US" dirty="0"/>
              <a:t>I</a:t>
            </a:r>
            <a:r>
              <a:rPr lang="en-US" dirty="0" smtClean="0"/>
              <a:t>ntrinsic </a:t>
            </a:r>
          </a:p>
          <a:p>
            <a:pPr lvl="1">
              <a:buFont typeface="Arial"/>
              <a:buChar char="•"/>
            </a:pPr>
            <a:r>
              <a:rPr lang="en-US" dirty="0" smtClean="0"/>
              <a:t>Extrinsic</a:t>
            </a:r>
            <a:endParaRPr lang="en-US" dirty="0"/>
          </a:p>
          <a:p>
            <a:pPr marL="366713" lvl="1" indent="0">
              <a:buNone/>
            </a:pPr>
            <a:r>
              <a:rPr lang="en-US" dirty="0"/>
              <a:t>Satisfaction </a:t>
            </a:r>
          </a:p>
          <a:p>
            <a:pPr lvl="2">
              <a:spcAft>
                <a:spcPct val="0"/>
              </a:spcAft>
            </a:pP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725BF07-DFE4-4161-903F-A497B2ED0BBB}" type="slidenum">
              <a:rPr lang="en-US" smtClean="0"/>
              <a:pPr>
                <a:defRPr/>
              </a:pPr>
              <a:t>44</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3304944344"/>
      </p:ext>
    </p:extLst>
  </p:cSld>
  <p:clrMapOvr>
    <a:masterClrMapping/>
  </p:clrMapOvr>
  <p:transition xmlns:p14="http://schemas.microsoft.com/office/powerpoint/2010/mai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638" y="457200"/>
            <a:ext cx="7197725" cy="549275"/>
          </a:xfrm>
          <a:solidFill>
            <a:schemeClr val="accent1"/>
          </a:solidFill>
        </p:spPr>
        <p:txBody>
          <a:bodyPr/>
          <a:lstStyle/>
          <a:p>
            <a:pPr eaLnBrk="1" hangingPunct="1">
              <a:defRPr/>
            </a:pPr>
            <a:r>
              <a:rPr lang="en-US" sz="2400" dirty="0" smtClean="0"/>
              <a:t>MODEL OF SALESPERSON PERFORMANCE</a:t>
            </a:r>
            <a:endParaRPr lang="en-US" sz="2400" dirty="0"/>
          </a:p>
        </p:txBody>
      </p:sp>
      <p:sp>
        <p:nvSpPr>
          <p:cNvPr id="3" name="Text Placeholder 2"/>
          <p:cNvSpPr>
            <a:spLocks noGrp="1"/>
          </p:cNvSpPr>
          <p:nvPr>
            <p:ph type="body" sz="quarter" idx="12"/>
          </p:nvPr>
        </p:nvSpPr>
        <p:spPr>
          <a:xfrm>
            <a:off x="228600" y="457200"/>
            <a:ext cx="1371600" cy="549275"/>
          </a:xfrm>
          <a:solidFill>
            <a:schemeClr val="tx2"/>
          </a:solidFill>
        </p:spPr>
        <p:txBody>
          <a:bodyPr/>
          <a:lstStyle/>
          <a:p>
            <a:pPr eaLnBrk="1" hangingPunct="1">
              <a:buClr>
                <a:schemeClr val="accent6"/>
              </a:buClr>
              <a:defRPr/>
            </a:pPr>
            <a:r>
              <a:rPr lang="en-US" dirty="0">
                <a:solidFill>
                  <a:schemeClr val="bg1"/>
                </a:solidFill>
              </a:rPr>
              <a:t>EXHIBIT 14.12</a:t>
            </a:r>
          </a:p>
        </p:txBody>
      </p:sp>
      <p:sp>
        <p:nvSpPr>
          <p:cNvPr id="47111"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sp>
        <p:nvSpPr>
          <p:cNvPr id="47112" name="Rectangle 2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p>
        </p:txBody>
      </p:sp>
      <p:sp>
        <p:nvSpPr>
          <p:cNvPr id="47113" name="Rectangle 3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p>
        </p:txBody>
      </p:sp>
      <p:sp>
        <p:nvSpPr>
          <p:cNvPr id="25" name="Rectangle 24"/>
          <p:cNvSpPr/>
          <p:nvPr/>
        </p:nvSpPr>
        <p:spPr>
          <a:xfrm>
            <a:off x="228600" y="5924868"/>
            <a:ext cx="8640763" cy="430212"/>
          </a:xfrm>
          <a:prstGeom prst="rect">
            <a:avLst/>
          </a:prstGeom>
        </p:spPr>
        <p:txBody>
          <a:bodyPr>
            <a:spAutoFit/>
          </a:bodyPr>
          <a:lstStyle/>
          <a:p>
            <a:pPr>
              <a:defRPr/>
            </a:pPr>
            <a:r>
              <a:rPr lang="en-US" sz="1100" dirty="0"/>
              <a:t>Source: Mark W. Johnston and Greg W. Marshall, </a:t>
            </a:r>
            <a:r>
              <a:rPr lang="en-US" sz="1100" i="1" dirty="0"/>
              <a:t>Sales Force Management, </a:t>
            </a:r>
            <a:r>
              <a:rPr lang="en-US" sz="1100" dirty="0"/>
              <a:t>9th ed. (New York: McGraw-Hill, 2009), Exhibit 6.1, pg. 200.</a:t>
            </a:r>
            <a:endParaRPr lang="en-US" sz="1100" dirty="0">
              <a:latin typeface="+mn-lt"/>
            </a:endParaRPr>
          </a:p>
        </p:txBody>
      </p:sp>
      <p:sp>
        <p:nvSpPr>
          <p:cNvPr id="4" name="Slide Number Placeholder 3"/>
          <p:cNvSpPr>
            <a:spLocks noGrp="1"/>
          </p:cNvSpPr>
          <p:nvPr>
            <p:ph type="sldNum" sz="quarter" idx="14"/>
          </p:nvPr>
        </p:nvSpPr>
        <p:spPr/>
        <p:txBody>
          <a:bodyPr>
            <a:normAutofit fontScale="85000" lnSpcReduction="20000"/>
          </a:bodyPr>
          <a:lstStyle/>
          <a:p>
            <a:pPr>
              <a:defRPr/>
            </a:pPr>
            <a:fld id="{FAC4BEA6-32B1-4D80-B945-7D46F7F83172}" type="slidenum">
              <a:rPr lang="en-US" smtClean="0"/>
              <a:pPr>
                <a:defRPr/>
              </a:pPr>
              <a:t>45</a:t>
            </a:fld>
            <a:endParaRPr lang="en-US" dirty="0"/>
          </a:p>
        </p:txBody>
      </p:sp>
      <p:sp>
        <p:nvSpPr>
          <p:cNvPr id="5" name="Footer Placeholder 4"/>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pic>
        <p:nvPicPr>
          <p:cNvPr id="6" name="Picture 5" descr="A flow chart depicts how salesperson variables interact and influence performa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704" y="1554480"/>
            <a:ext cx="7337776" cy="4354505"/>
          </a:xfrm>
          <a:prstGeom prst="rect">
            <a:avLst/>
          </a:prstGeom>
        </p:spPr>
      </p:pic>
      <p:sp>
        <p:nvSpPr>
          <p:cNvPr id="48" name="Rectangle 47"/>
          <p:cNvSpPr/>
          <p:nvPr/>
        </p:nvSpPr>
        <p:spPr>
          <a:xfrm>
            <a:off x="3840480" y="5651659"/>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extLst>
      <p:ext uri="{BB962C8B-B14F-4D97-AF65-F5344CB8AC3E}">
        <p14:creationId xmlns:p14="http://schemas.microsoft.com/office/powerpoint/2010/main" val="3195588033"/>
      </p:ext>
    </p:extLst>
  </p:cSld>
  <p:clrMapOvr>
    <a:masterClrMapping/>
  </p:clrMapOvr>
  <p:transition xmlns:p14="http://schemas.microsoft.com/office/powerpoint/2010/mai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02920"/>
            <a:ext cx="8153400" cy="716280"/>
          </a:xfrm>
        </p:spPr>
        <p:txBody>
          <a:bodyPr>
            <a:normAutofit fontScale="90000"/>
          </a:bodyPr>
          <a:lstStyle/>
          <a:p>
            <a:pPr algn="ctr">
              <a:defRPr/>
            </a:pPr>
            <a:r>
              <a:rPr lang="en-US" dirty="0"/>
              <a:t>Managing the Sales </a:t>
            </a:r>
            <a:r>
              <a:rPr lang="en-US" dirty="0" smtClean="0"/>
              <a:t>Force: Recruiting and Training</a:t>
            </a:r>
            <a:r>
              <a:rPr lang="en-US" dirty="0"/>
              <a:t/>
            </a:r>
            <a:br>
              <a:rPr lang="en-US" dirty="0"/>
            </a:br>
            <a:endParaRPr lang="en-US" sz="2800" dirty="0"/>
          </a:p>
        </p:txBody>
      </p:sp>
      <p:sp>
        <p:nvSpPr>
          <p:cNvPr id="49155" name="Content Placeholder 2"/>
          <p:cNvSpPr>
            <a:spLocks noGrp="1"/>
          </p:cNvSpPr>
          <p:nvPr>
            <p:ph sz="quarter" idx="1"/>
          </p:nvPr>
        </p:nvSpPr>
        <p:spPr/>
        <p:txBody>
          <a:bodyPr/>
          <a:lstStyle/>
          <a:p>
            <a:pPr marL="366713" lvl="1" indent="0">
              <a:buNone/>
            </a:pPr>
            <a:r>
              <a:rPr lang="en-US" sz="2400" b="1" dirty="0"/>
              <a:t>Recruiting and </a:t>
            </a:r>
            <a:r>
              <a:rPr lang="en-US" sz="2400" b="1" dirty="0" smtClean="0"/>
              <a:t>selecting salespeople.</a:t>
            </a:r>
            <a:endParaRPr lang="en-US" sz="2400" b="1" dirty="0"/>
          </a:p>
          <a:p>
            <a:pPr lvl="2">
              <a:buFont typeface="Arial"/>
              <a:buChar char="•"/>
            </a:pPr>
            <a:r>
              <a:rPr lang="en-US" sz="2000" dirty="0"/>
              <a:t>Analyze the job and determine the selection </a:t>
            </a:r>
            <a:r>
              <a:rPr lang="en-US" sz="2000" dirty="0" smtClean="0"/>
              <a:t>criteria.</a:t>
            </a:r>
            <a:endParaRPr lang="en-US" sz="2000" dirty="0"/>
          </a:p>
          <a:p>
            <a:pPr lvl="2">
              <a:buFont typeface="Arial"/>
              <a:buChar char="•"/>
            </a:pPr>
            <a:r>
              <a:rPr lang="en-US" sz="2000" dirty="0"/>
              <a:t>Find and attract a pool of </a:t>
            </a:r>
            <a:r>
              <a:rPr lang="en-US" sz="2000" dirty="0" smtClean="0"/>
              <a:t>applicants.</a:t>
            </a:r>
            <a:endParaRPr lang="en-US" sz="2000" dirty="0"/>
          </a:p>
          <a:p>
            <a:pPr lvl="2">
              <a:buFont typeface="Arial"/>
              <a:buChar char="•"/>
            </a:pPr>
            <a:r>
              <a:rPr lang="en-US" sz="2000" dirty="0"/>
              <a:t>Develop and apply selection procedures to evaluate applicants.</a:t>
            </a:r>
          </a:p>
          <a:p>
            <a:pPr marL="366713" lvl="1" indent="0">
              <a:buNone/>
            </a:pPr>
            <a:r>
              <a:rPr lang="en-US" sz="2400" b="1" dirty="0" smtClean="0"/>
              <a:t>Training.</a:t>
            </a:r>
            <a:endParaRPr lang="en-US" sz="2400" b="1" dirty="0"/>
          </a:p>
          <a:p>
            <a:pPr lvl="2">
              <a:buFont typeface="Arial"/>
              <a:buChar char="•"/>
            </a:pPr>
            <a:r>
              <a:rPr lang="en-US" sz="2000" dirty="0"/>
              <a:t>Improve customer </a:t>
            </a:r>
            <a:r>
              <a:rPr lang="en-US" sz="2000" dirty="0" smtClean="0"/>
              <a:t>relationships.</a:t>
            </a:r>
            <a:endParaRPr lang="en-US" sz="2000" dirty="0"/>
          </a:p>
          <a:p>
            <a:pPr lvl="2">
              <a:buFont typeface="Arial"/>
              <a:buChar char="•"/>
            </a:pPr>
            <a:r>
              <a:rPr lang="en-US" sz="2000" dirty="0"/>
              <a:t>Increase </a:t>
            </a:r>
            <a:r>
              <a:rPr lang="en-US" sz="2000" dirty="0" smtClean="0"/>
              <a:t>productivity.</a:t>
            </a:r>
            <a:endParaRPr lang="en-US" sz="2000" dirty="0"/>
          </a:p>
          <a:p>
            <a:pPr lvl="2">
              <a:buFont typeface="Arial"/>
              <a:buChar char="•"/>
            </a:pPr>
            <a:r>
              <a:rPr lang="en-US" sz="2000" dirty="0"/>
              <a:t>Improve </a:t>
            </a:r>
            <a:r>
              <a:rPr lang="en-US" sz="2000" dirty="0" smtClean="0"/>
              <a:t>morale.</a:t>
            </a:r>
            <a:endParaRPr lang="en-US" sz="2000" dirty="0"/>
          </a:p>
          <a:p>
            <a:pPr lvl="2">
              <a:buFont typeface="Arial"/>
              <a:buChar char="•"/>
            </a:pPr>
            <a:r>
              <a:rPr lang="en-US" sz="2000" dirty="0"/>
              <a:t>Lower </a:t>
            </a:r>
            <a:r>
              <a:rPr lang="en-US" sz="2000" dirty="0" smtClean="0"/>
              <a:t>turnover.</a:t>
            </a:r>
            <a:endParaRPr lang="en-US" sz="2000" dirty="0"/>
          </a:p>
          <a:p>
            <a:pPr lvl="2">
              <a:buFont typeface="Arial"/>
              <a:buChar char="•"/>
            </a:pPr>
            <a:r>
              <a:rPr lang="en-US" sz="2000" dirty="0"/>
              <a:t>Improve selling </a:t>
            </a:r>
            <a:r>
              <a:rPr lang="en-US" sz="2000" dirty="0" smtClean="0"/>
              <a:t>skills.</a:t>
            </a:r>
            <a:endParaRPr lang="en-US" sz="2000" dirty="0"/>
          </a:p>
          <a:p>
            <a:pPr lvl="1"/>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725BF07-DFE4-4161-903F-A497B2ED0BBB}" type="slidenum">
              <a:rPr lang="en-US" smtClean="0"/>
              <a:pPr>
                <a:defRPr/>
              </a:pPr>
              <a:t>46</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2870253668"/>
      </p:ext>
    </p:extLst>
  </p:cSld>
  <p:clrMapOvr>
    <a:masterClrMapping/>
  </p:clrMapOvr>
  <p:transition xmlns:p14="http://schemas.microsoft.com/office/powerpoint/2010/mai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638" y="457200"/>
            <a:ext cx="7197725" cy="549275"/>
          </a:xfrm>
          <a:solidFill>
            <a:srgbClr val="7030A0"/>
          </a:solidFill>
        </p:spPr>
        <p:txBody>
          <a:bodyPr/>
          <a:lstStyle/>
          <a:p>
            <a:pPr eaLnBrk="1" hangingPunct="1">
              <a:defRPr/>
            </a:pPr>
            <a:r>
              <a:rPr lang="en-US" sz="3200" dirty="0" smtClean="0"/>
              <a:t>SALES TRAINING TOPICS</a:t>
            </a:r>
            <a:endParaRPr lang="en-US" sz="3200" dirty="0"/>
          </a:p>
        </p:txBody>
      </p:sp>
      <p:sp>
        <p:nvSpPr>
          <p:cNvPr id="3" name="Text Placeholder 2"/>
          <p:cNvSpPr>
            <a:spLocks noGrp="1"/>
          </p:cNvSpPr>
          <p:nvPr>
            <p:ph type="body" sz="quarter" idx="12"/>
          </p:nvPr>
        </p:nvSpPr>
        <p:spPr>
          <a:xfrm>
            <a:off x="228600" y="457200"/>
            <a:ext cx="1371600" cy="549275"/>
          </a:xfrm>
          <a:solidFill>
            <a:schemeClr val="tx2"/>
          </a:solidFill>
        </p:spPr>
        <p:txBody>
          <a:bodyPr/>
          <a:lstStyle/>
          <a:p>
            <a:pPr eaLnBrk="1" hangingPunct="1">
              <a:buClr>
                <a:schemeClr val="accent6"/>
              </a:buClr>
              <a:defRPr/>
            </a:pPr>
            <a:r>
              <a:rPr lang="en-US" sz="1400" dirty="0">
                <a:solidFill>
                  <a:schemeClr val="bg1"/>
                </a:solidFill>
              </a:rPr>
              <a:t>EXHIBIT 14.13</a:t>
            </a:r>
          </a:p>
        </p:txBody>
      </p:sp>
      <p:sp>
        <p:nvSpPr>
          <p:cNvPr id="83" name="Rectangle 82"/>
          <p:cNvSpPr/>
          <p:nvPr/>
        </p:nvSpPr>
        <p:spPr>
          <a:xfrm>
            <a:off x="228600" y="6093142"/>
            <a:ext cx="8640763" cy="261938"/>
          </a:xfrm>
          <a:prstGeom prst="rect">
            <a:avLst/>
          </a:prstGeom>
        </p:spPr>
        <p:txBody>
          <a:bodyPr>
            <a:spAutoFit/>
          </a:bodyPr>
          <a:lstStyle/>
          <a:p>
            <a:pPr>
              <a:defRPr/>
            </a:pPr>
            <a:r>
              <a:rPr lang="en-US" sz="1100" dirty="0">
                <a:latin typeface="+mn-lt"/>
              </a:rPr>
              <a:t>Source: Mark W. Johnston Greg W. Marshall, </a:t>
            </a:r>
            <a:r>
              <a:rPr lang="en-US" sz="1100" i="1" dirty="0">
                <a:latin typeface="+mn-lt"/>
              </a:rPr>
              <a:t>Relationship Selling, </a:t>
            </a:r>
            <a:r>
              <a:rPr lang="en-US" sz="1100" dirty="0">
                <a:latin typeface="+mn-lt"/>
              </a:rPr>
              <a:t>12nd ed. 2016 </a:t>
            </a:r>
            <a:r>
              <a:rPr lang="en-US" sz="1100" dirty="0" smtClean="0">
                <a:latin typeface="+mn-lt"/>
              </a:rPr>
              <a:t>Routledge Publishing.</a:t>
            </a:r>
            <a:endParaRPr lang="en-US" sz="1100" dirty="0">
              <a:latin typeface="+mn-lt"/>
            </a:endParaRPr>
          </a:p>
        </p:txBody>
      </p:sp>
      <p:sp>
        <p:nvSpPr>
          <p:cNvPr id="4" name="Slide Number Placeholder 3"/>
          <p:cNvSpPr>
            <a:spLocks noGrp="1"/>
          </p:cNvSpPr>
          <p:nvPr>
            <p:ph type="sldNum" sz="quarter" idx="14"/>
          </p:nvPr>
        </p:nvSpPr>
        <p:spPr/>
        <p:txBody>
          <a:bodyPr>
            <a:normAutofit fontScale="85000" lnSpcReduction="20000"/>
          </a:bodyPr>
          <a:lstStyle/>
          <a:p>
            <a:pPr>
              <a:defRPr/>
            </a:pPr>
            <a:fld id="{FAC4BEA6-32B1-4D80-B945-7D46F7F83172}" type="slidenum">
              <a:rPr lang="en-US" smtClean="0"/>
              <a:pPr>
                <a:defRPr/>
              </a:pPr>
              <a:t>47</a:t>
            </a:fld>
            <a:endParaRPr lang="en-US" dirty="0"/>
          </a:p>
        </p:txBody>
      </p:sp>
      <p:sp>
        <p:nvSpPr>
          <p:cNvPr id="5" name="Footer Placeholder 4"/>
          <p:cNvSpPr>
            <a:spLocks noGrp="1"/>
          </p:cNvSpPr>
          <p:nvPr>
            <p:ph type="ftr" sz="quarter" idx="13"/>
          </p:nvPr>
        </p:nvSpPr>
        <p:spPr>
          <a:xfrm>
            <a:off x="198438" y="6305550"/>
            <a:ext cx="8670925" cy="476250"/>
          </a:xfrm>
        </p:spPr>
        <p:txBody>
          <a:body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pic>
        <p:nvPicPr>
          <p:cNvPr id="6" name="Picture 5" descr="Sales training topics include: product knowledge; orientation; time and territory management; legal/ethical issues; technology; and special topic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0241" y="1554480"/>
            <a:ext cx="4553479" cy="4434840"/>
          </a:xfrm>
          <a:prstGeom prst="rect">
            <a:avLst/>
          </a:prstGeom>
        </p:spPr>
      </p:pic>
      <p:sp>
        <p:nvSpPr>
          <p:cNvPr id="35" name="Rectangle 34"/>
          <p:cNvSpPr/>
          <p:nvPr/>
        </p:nvSpPr>
        <p:spPr>
          <a:xfrm>
            <a:off x="3474720" y="5925979"/>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extLst>
      <p:ext uri="{BB962C8B-B14F-4D97-AF65-F5344CB8AC3E}">
        <p14:creationId xmlns:p14="http://schemas.microsoft.com/office/powerpoint/2010/main" val="145457555"/>
      </p:ext>
    </p:extLst>
  </p:cSld>
  <p:clrMapOvr>
    <a:masterClrMapping/>
  </p:clrMapOvr>
  <p:transition xmlns:p14="http://schemas.microsoft.com/office/powerpoint/2010/mai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02920"/>
            <a:ext cx="8153400" cy="716280"/>
          </a:xfrm>
        </p:spPr>
        <p:txBody>
          <a:bodyPr>
            <a:noAutofit/>
          </a:bodyPr>
          <a:lstStyle/>
          <a:p>
            <a:pPr>
              <a:defRPr/>
            </a:pPr>
            <a:r>
              <a:rPr lang="en-US" sz="4000" dirty="0"/>
              <a:t>Compensation and Rewards</a:t>
            </a:r>
            <a:br>
              <a:rPr lang="en-US" sz="4000" dirty="0"/>
            </a:br>
            <a:endParaRPr lang="en-US" sz="2800" dirty="0"/>
          </a:p>
        </p:txBody>
      </p:sp>
      <p:sp>
        <p:nvSpPr>
          <p:cNvPr id="51203" name="Content Placeholder 12"/>
          <p:cNvSpPr>
            <a:spLocks noGrp="1"/>
          </p:cNvSpPr>
          <p:nvPr>
            <p:ph sz="quarter" idx="1"/>
          </p:nvPr>
        </p:nvSpPr>
        <p:spPr/>
        <p:txBody>
          <a:bodyPr/>
          <a:lstStyle/>
          <a:p>
            <a:pPr marL="366713" lvl="1" indent="0">
              <a:buNone/>
            </a:pPr>
            <a:r>
              <a:rPr lang="en-US" b="1" dirty="0"/>
              <a:t>Salary: </a:t>
            </a:r>
            <a:r>
              <a:rPr lang="en-US" dirty="0" smtClean="0"/>
              <a:t>fixed sum.</a:t>
            </a:r>
            <a:endParaRPr lang="en-US" dirty="0"/>
          </a:p>
          <a:p>
            <a:pPr lvl="2">
              <a:buFont typeface="Arial"/>
              <a:buChar char="•"/>
            </a:pPr>
            <a:r>
              <a:rPr lang="en-US" b="1" dirty="0"/>
              <a:t>Incentive pay </a:t>
            </a:r>
            <a:r>
              <a:rPr lang="en-US" dirty="0" smtClean="0"/>
              <a:t>encourages </a:t>
            </a:r>
            <a:r>
              <a:rPr lang="en-US" dirty="0"/>
              <a:t>better </a:t>
            </a:r>
            <a:r>
              <a:rPr lang="en-US" dirty="0" smtClean="0"/>
              <a:t>performance.</a:t>
            </a:r>
            <a:endParaRPr lang="en-US" dirty="0"/>
          </a:p>
          <a:p>
            <a:pPr lvl="3">
              <a:buFont typeface="Arial"/>
              <a:buChar char="•"/>
            </a:pPr>
            <a:r>
              <a:rPr lang="en-US" dirty="0"/>
              <a:t>Commissions are tied to sales volume or </a:t>
            </a:r>
            <a:r>
              <a:rPr lang="en-US" dirty="0" smtClean="0"/>
              <a:t>profitability.</a:t>
            </a:r>
            <a:endParaRPr lang="en-US" dirty="0"/>
          </a:p>
          <a:p>
            <a:pPr lvl="3">
              <a:buFont typeface="Arial"/>
              <a:buChar char="•"/>
            </a:pPr>
            <a:r>
              <a:rPr lang="en-US" dirty="0"/>
              <a:t>Bonuses are tied to meeting quotas like </a:t>
            </a:r>
            <a:r>
              <a:rPr lang="en-US" dirty="0" smtClean="0"/>
              <a:t>products.</a:t>
            </a:r>
            <a:endParaRPr lang="en-US" dirty="0"/>
          </a:p>
          <a:p>
            <a:pPr marL="366713" lvl="1" indent="0">
              <a:buNone/>
            </a:pPr>
            <a:r>
              <a:rPr lang="en-US" b="1" dirty="0"/>
              <a:t>Nonfinancial incentives </a:t>
            </a:r>
            <a:r>
              <a:rPr lang="en-US" dirty="0"/>
              <a:t>include promotional </a:t>
            </a:r>
            <a:r>
              <a:rPr lang="en-US" dirty="0" smtClean="0"/>
              <a:t>opportunities.</a:t>
            </a:r>
            <a:endParaRPr lang="en-US" b="1" dirty="0"/>
          </a:p>
        </p:txBody>
      </p:sp>
      <p:sp>
        <p:nvSpPr>
          <p:cNvPr id="5" name="Slide Number Placeholder 4"/>
          <p:cNvSpPr>
            <a:spLocks noGrp="1"/>
          </p:cNvSpPr>
          <p:nvPr>
            <p:ph type="sldNum" sz="quarter" idx="12"/>
          </p:nvPr>
        </p:nvSpPr>
        <p:spPr/>
        <p:txBody>
          <a:bodyPr>
            <a:normAutofit fontScale="85000" lnSpcReduction="20000"/>
          </a:bodyPr>
          <a:lstStyle/>
          <a:p>
            <a:pPr>
              <a:defRPr/>
            </a:pPr>
            <a:fld id="{D725BF07-DFE4-4161-903F-A497B2ED0BBB}" type="slidenum">
              <a:rPr lang="en-US" smtClean="0"/>
              <a:pPr>
                <a:defRPr/>
              </a:pPr>
              <a:t>48</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1714691659"/>
      </p:ext>
    </p:extLst>
  </p:cSld>
  <p:clrMapOvr>
    <a:masterClrMapping/>
  </p:clrMapOvr>
  <p:transition xmlns:p14="http://schemas.microsoft.com/office/powerpoint/2010/mai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685800"/>
            <a:ext cx="8302752" cy="533400"/>
          </a:xfrm>
        </p:spPr>
        <p:txBody>
          <a:bodyPr>
            <a:normAutofit fontScale="90000"/>
          </a:bodyPr>
          <a:lstStyle/>
          <a:p>
            <a:pPr algn="ctr">
              <a:defRPr/>
            </a:pPr>
            <a:r>
              <a:rPr lang="en-US" sz="3200" dirty="0"/>
              <a:t>Evaluating Salesperson Performance</a:t>
            </a:r>
            <a:br>
              <a:rPr lang="en-US" sz="3200" dirty="0"/>
            </a:br>
            <a:endParaRPr lang="en-US" sz="3200" dirty="0"/>
          </a:p>
        </p:txBody>
      </p:sp>
      <p:sp>
        <p:nvSpPr>
          <p:cNvPr id="52227" name="Content Placeholder 12"/>
          <p:cNvSpPr>
            <a:spLocks noGrp="1"/>
          </p:cNvSpPr>
          <p:nvPr>
            <p:ph sz="quarter" idx="1"/>
          </p:nvPr>
        </p:nvSpPr>
        <p:spPr/>
        <p:txBody>
          <a:bodyPr/>
          <a:lstStyle/>
          <a:p>
            <a:pPr marL="366713" lvl="1" indent="0">
              <a:spcBef>
                <a:spcPts val="1900"/>
              </a:spcBef>
              <a:buNone/>
            </a:pPr>
            <a:r>
              <a:rPr lang="en-US" dirty="0"/>
              <a:t>Understand controllable and non-controllable factors</a:t>
            </a:r>
          </a:p>
          <a:p>
            <a:pPr marL="366713" lvl="1" indent="0">
              <a:spcBef>
                <a:spcPts val="1900"/>
              </a:spcBef>
              <a:buNone/>
            </a:pPr>
            <a:r>
              <a:rPr lang="en-US" dirty="0"/>
              <a:t>If sales are falling because the economy is not doing well, the salesperson should not be punished.</a:t>
            </a:r>
          </a:p>
          <a:p>
            <a:pPr marL="366713" lvl="1" indent="0">
              <a:spcBef>
                <a:spcPts val="1900"/>
              </a:spcBef>
              <a:buNone/>
            </a:pPr>
            <a:r>
              <a:rPr lang="en-US" dirty="0"/>
              <a:t>If sales are failing because of poor performance, then the salesperson should be held accountable.</a:t>
            </a:r>
          </a:p>
          <a:p>
            <a:pPr lvl="1"/>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725BF07-DFE4-4161-903F-A497B2ED0BBB}" type="slidenum">
              <a:rPr lang="en-US" smtClean="0"/>
              <a:pPr>
                <a:defRPr/>
              </a:pPr>
              <a:t>49</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3620757167"/>
      </p:ext>
    </p:extLst>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6FD675-89CE-4085-898A-167AC67757DB}"/>
              </a:ext>
            </a:extLst>
          </p:cNvPr>
          <p:cNvSpPr>
            <a:spLocks noGrp="1"/>
          </p:cNvSpPr>
          <p:nvPr>
            <p:ph type="title"/>
          </p:nvPr>
        </p:nvSpPr>
        <p:spPr/>
        <p:txBody>
          <a:bodyPr/>
          <a:lstStyle/>
          <a:p>
            <a:pPr algn="ctr"/>
            <a:r>
              <a:rPr lang="en-US" dirty="0" smtClean="0"/>
              <a:t>Institutional Advertising</a:t>
            </a:r>
            <a:endParaRPr lang="en-US" dirty="0"/>
          </a:p>
        </p:txBody>
      </p:sp>
      <p:sp>
        <p:nvSpPr>
          <p:cNvPr id="3" name="Content Placeholder 2">
            <a:extLst>
              <a:ext uri="{FF2B5EF4-FFF2-40B4-BE49-F238E27FC236}">
                <a16:creationId xmlns:a16="http://schemas.microsoft.com/office/drawing/2014/main" xmlns="" id="{10E216D3-3E63-4958-8CA0-C943597BCFA7}"/>
              </a:ext>
            </a:extLst>
          </p:cNvPr>
          <p:cNvSpPr>
            <a:spLocks noGrp="1"/>
          </p:cNvSpPr>
          <p:nvPr>
            <p:ph sz="quarter" idx="1"/>
          </p:nvPr>
        </p:nvSpPr>
        <p:spPr/>
        <p:txBody>
          <a:bodyPr/>
          <a:lstStyle/>
          <a:p>
            <a:pPr marL="0" indent="0">
              <a:buNone/>
            </a:pPr>
            <a:r>
              <a:rPr lang="en-US" b="1" dirty="0"/>
              <a:t>Institutional </a:t>
            </a:r>
            <a:r>
              <a:rPr lang="en-US" b="1" dirty="0" smtClean="0"/>
              <a:t>advertising </a:t>
            </a:r>
            <a:r>
              <a:rPr lang="en-US" dirty="0"/>
              <a:t>promote an industry, company, family of brands, or some other issues broader than a specific product.</a:t>
            </a:r>
          </a:p>
          <a:p>
            <a:pPr lvl="1">
              <a:buFont typeface="Arial"/>
              <a:buChar char="•"/>
            </a:pPr>
            <a:r>
              <a:rPr lang="en-US" dirty="0"/>
              <a:t>P&amp;G runs ads for the Special Olympics also showing its </a:t>
            </a:r>
            <a:r>
              <a:rPr lang="en-US" dirty="0" smtClean="0"/>
              <a:t>brands.</a:t>
            </a:r>
            <a:endParaRPr lang="en-US" dirty="0"/>
          </a:p>
          <a:p>
            <a:pPr lvl="1">
              <a:buFont typeface="Arial"/>
              <a:buChar char="•"/>
            </a:pPr>
            <a:r>
              <a:rPr lang="en-US" dirty="0"/>
              <a:t>Pork, the Other White </a:t>
            </a:r>
            <a:r>
              <a:rPr lang="en-US" dirty="0" smtClean="0"/>
              <a:t>Meat.</a:t>
            </a:r>
            <a:endParaRPr lang="en-US" dirty="0"/>
          </a:p>
          <a:p>
            <a:pPr lvl="1">
              <a:buFont typeface="Arial"/>
              <a:buChar char="•"/>
            </a:pPr>
            <a:r>
              <a:rPr lang="en-US" dirty="0"/>
              <a:t>The Incredible Edible </a:t>
            </a:r>
            <a:r>
              <a:rPr lang="en-US" dirty="0" smtClean="0"/>
              <a:t>Egg.</a:t>
            </a:r>
            <a:endParaRPr lang="en-US" dirty="0"/>
          </a:p>
          <a:p>
            <a:pPr lvl="1">
              <a:buFont typeface="Arial"/>
              <a:buChar char="•"/>
            </a:pPr>
            <a:r>
              <a:rPr lang="en-US" dirty="0"/>
              <a:t>Beef, It’s What’s for </a:t>
            </a:r>
            <a:r>
              <a:rPr lang="en-US" dirty="0" smtClean="0"/>
              <a:t>Dinner.</a:t>
            </a:r>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xmlns="" id="{32DB3C90-0E9D-4B0D-BB9A-C628FCB3685B}"/>
              </a:ext>
            </a:extLst>
          </p:cNvPr>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5</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2835188091"/>
      </p:ext>
    </p:extLst>
  </p:cSld>
  <p:clrMapOvr>
    <a:masterClrMapping/>
  </p:clrMapOvr>
  <p:transition xmlns:p14="http://schemas.microsoft.com/office/powerpoint/2010/mai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Alt Text Appendix</a:t>
            </a:r>
            <a:endParaRPr lang="en-US" dirty="0"/>
          </a:p>
        </p:txBody>
      </p:sp>
      <p:sp>
        <p:nvSpPr>
          <p:cNvPr id="3" name="Content Placeholder 2"/>
          <p:cNvSpPr>
            <a:spLocks noGrp="1"/>
          </p:cNvSpPr>
          <p:nvPr>
            <p:ph sz="quarter" idx="1"/>
          </p:nvPr>
        </p:nvSpPr>
        <p:spPr/>
        <p:txBody>
          <a:bodyPr/>
          <a:lstStyle/>
          <a:p>
            <a:pPr marL="0" lvl="1" indent="0">
              <a:spcBef>
                <a:spcPts val="700"/>
              </a:spcBef>
              <a:buClr>
                <a:schemeClr val="accent2"/>
              </a:buClr>
              <a:buSzPct val="60000"/>
              <a:buNone/>
            </a:pPr>
            <a:r>
              <a:rPr lang="en-US" sz="2400" dirty="0"/>
              <a:t>All long alt text descriptions are included in this appendix</a:t>
            </a:r>
            <a:r>
              <a:rPr lang="en-US" sz="2400" dirty="0" smtClean="0"/>
              <a:t>.</a:t>
            </a:r>
            <a:endParaRPr lang="en-US" sz="28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50</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Responsibilities of a PR Department</a:t>
            </a:r>
            <a:endParaRPr lang="en-US" dirty="0"/>
          </a:p>
        </p:txBody>
      </p:sp>
      <p:sp>
        <p:nvSpPr>
          <p:cNvPr id="3" name="Content Placeholder 2"/>
          <p:cNvSpPr>
            <a:spLocks noGrp="1"/>
          </p:cNvSpPr>
          <p:nvPr>
            <p:ph sz="quarter" idx="1"/>
          </p:nvPr>
        </p:nvSpPr>
        <p:spPr/>
        <p:txBody>
          <a:bodyPr/>
          <a:lstStyle/>
          <a:p>
            <a:pPr marL="0" indent="0">
              <a:buNone/>
            </a:pPr>
            <a:r>
              <a:rPr lang="en-US" sz="3200" dirty="0">
                <a:solidFill>
                  <a:srgbClr val="000000"/>
                </a:solidFill>
                <a:latin typeface="Gill Sans MT"/>
                <a:ea typeface="Calibri"/>
                <a:cs typeface="Gill Sans MT"/>
              </a:rPr>
              <a:t>The responsibilities of a PR department relate to product publicity and buzz; securing event sponsorships; crisis management; managing and writing news stories; community affairs; media relations; and serving as organizational spokesperson.</a:t>
            </a:r>
            <a:endParaRPr lang="en-US" dirty="0">
              <a:latin typeface="Gill Sans MT"/>
              <a:cs typeface="Gill Sans MT"/>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51</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870005818"/>
      </p:ext>
    </p:extLst>
  </p:cSld>
  <p:clrMapOvr>
    <a:masterClrMapping/>
  </p:clrMapOvr>
  <p:transition xmlns:p14="http://schemas.microsoft.com/office/powerpoint/2010/mai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The Personal Selling Process</a:t>
            </a:r>
            <a:endParaRPr lang="en-US" dirty="0"/>
          </a:p>
        </p:txBody>
      </p:sp>
      <p:sp>
        <p:nvSpPr>
          <p:cNvPr id="3" name="Content Placeholder 2"/>
          <p:cNvSpPr>
            <a:spLocks noGrp="1"/>
          </p:cNvSpPr>
          <p:nvPr>
            <p:ph sz="quarter" idx="1"/>
          </p:nvPr>
        </p:nvSpPr>
        <p:spPr/>
        <p:txBody>
          <a:bodyPr/>
          <a:lstStyle/>
          <a:p>
            <a:pPr marL="0" indent="0">
              <a:buNone/>
            </a:pPr>
            <a:r>
              <a:rPr lang="en-US" sz="3200" dirty="0">
                <a:solidFill>
                  <a:srgbClr val="000000"/>
                </a:solidFill>
                <a:latin typeface="Gill Sans MT"/>
                <a:ea typeface="Calibri"/>
                <a:cs typeface="Gill Sans MT"/>
              </a:rPr>
              <a:t>The personal selling process has six steps. The are: prospecting for customers, opening the relationship, qualifying the prospect, making the sales presentation, handling customer objections, and follow-up with customers</a:t>
            </a:r>
            <a:r>
              <a:rPr lang="en-US" sz="3200" dirty="0" smtClean="0">
                <a:solidFill>
                  <a:srgbClr val="000000"/>
                </a:solidFill>
                <a:latin typeface="Gill Sans MT"/>
                <a:ea typeface="Calibri"/>
                <a:cs typeface="Gill Sans MT"/>
              </a:rPr>
              <a:t>. The cycle then starts over.</a:t>
            </a:r>
            <a:endParaRPr lang="en-US" dirty="0">
              <a:latin typeface="Gill Sans MT"/>
              <a:cs typeface="Gill Sans MT"/>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52</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2939824051"/>
      </p:ext>
    </p:extLst>
  </p:cSld>
  <p:clrMapOvr>
    <a:masterClrMapping/>
  </p:clrMapOvr>
  <p:transition xmlns:p14="http://schemas.microsoft.com/office/powerpoint/2010/mai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Example of </a:t>
            </a:r>
            <a:br>
              <a:rPr lang="en-US" dirty="0" smtClean="0"/>
            </a:br>
            <a:r>
              <a:rPr lang="en-US" dirty="0" smtClean="0"/>
              <a:t>Geographic Orientation</a:t>
            </a:r>
            <a:endParaRPr lang="en-US" dirty="0"/>
          </a:p>
        </p:txBody>
      </p:sp>
      <p:sp>
        <p:nvSpPr>
          <p:cNvPr id="3" name="Content Placeholder 2"/>
          <p:cNvSpPr>
            <a:spLocks noGrp="1"/>
          </p:cNvSpPr>
          <p:nvPr>
            <p:ph sz="quarter" idx="1"/>
          </p:nvPr>
        </p:nvSpPr>
        <p:spPr/>
        <p:txBody>
          <a:bodyPr/>
          <a:lstStyle/>
          <a:p>
            <a:pPr marL="0" indent="0">
              <a:buNone/>
            </a:pPr>
            <a:r>
              <a:rPr lang="en-US" sz="3200" dirty="0">
                <a:solidFill>
                  <a:srgbClr val="000000"/>
                </a:solidFill>
                <a:latin typeface="Gill Sans MT"/>
                <a:ea typeface="Calibri"/>
                <a:cs typeface="Gill Sans MT"/>
              </a:rPr>
              <a:t>An organizational chart shows how sales management can be structured </a:t>
            </a:r>
            <a:r>
              <a:rPr lang="en-US" sz="3200" dirty="0" smtClean="0">
                <a:solidFill>
                  <a:srgbClr val="000000"/>
                </a:solidFill>
                <a:latin typeface="Gill Sans MT"/>
                <a:ea typeface="Calibri"/>
                <a:cs typeface="Gill Sans MT"/>
              </a:rPr>
              <a:t>with </a:t>
            </a:r>
            <a:r>
              <a:rPr lang="en-US" sz="3200" dirty="0">
                <a:solidFill>
                  <a:srgbClr val="000000"/>
                </a:solidFill>
                <a:latin typeface="Gill Sans MT"/>
                <a:ea typeface="Calibri"/>
                <a:cs typeface="Gill Sans MT"/>
              </a:rPr>
              <a:t>a geographic </a:t>
            </a:r>
            <a:r>
              <a:rPr lang="en-US" sz="3200" dirty="0" smtClean="0">
                <a:solidFill>
                  <a:srgbClr val="000000"/>
                </a:solidFill>
                <a:latin typeface="Gill Sans MT"/>
                <a:ea typeface="Calibri"/>
                <a:cs typeface="Gill Sans MT"/>
              </a:rPr>
              <a:t>orientation. </a:t>
            </a:r>
            <a:r>
              <a:rPr lang="en-US" sz="3200" dirty="0">
                <a:solidFill>
                  <a:srgbClr val="000000"/>
                </a:solidFill>
                <a:latin typeface="Gill Sans MT"/>
                <a:ea typeface="Calibri"/>
                <a:cs typeface="Gill Sans MT"/>
              </a:rPr>
              <a:t>At the top of the chart is the general sales manager. Directly reporting to the general sales manager are the eastern and western regional sales managers. Directly reporting to each regional sales manager are two district sales managers.</a:t>
            </a:r>
            <a:endParaRPr lang="en-US" dirty="0">
              <a:latin typeface="Gill Sans MT"/>
              <a:cs typeface="Gill Sans MT"/>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53</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972220936"/>
      </p:ext>
    </p:extLst>
  </p:cSld>
  <p:clrMapOvr>
    <a:masterClrMapping/>
  </p:clrMapOvr>
  <p:transition xmlns:p14="http://schemas.microsoft.com/office/powerpoint/2010/mai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Example of </a:t>
            </a:r>
            <a:br>
              <a:rPr lang="en-US" dirty="0" smtClean="0"/>
            </a:br>
            <a:r>
              <a:rPr lang="en-US" dirty="0" smtClean="0"/>
              <a:t>Product Orientation</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sz="3200" dirty="0">
                <a:solidFill>
                  <a:srgbClr val="000000"/>
                </a:solidFill>
                <a:latin typeface="Gill Sans MT"/>
                <a:ea typeface="Calibri"/>
                <a:cs typeface="Gill Sans MT"/>
              </a:rPr>
              <a:t>An organizational chart shows how sales management can be structured with a product orientation. At the top of the chart is the general sales manager. Directly reporting to the general sales manager are two division sales managers, one for Product A and the other for Product B. Directly reporting to the division sales manager for Product A are the eastern and western region sales managers. Reporting to the eastern region sales manager are two district sales managers.</a:t>
            </a:r>
            <a:endParaRPr lang="en-US" dirty="0">
              <a:latin typeface="Gill Sans MT"/>
              <a:cs typeface="Gill Sans MT"/>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54</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3162876107"/>
      </p:ext>
    </p:extLst>
  </p:cSld>
  <p:clrMapOvr>
    <a:masterClrMapping/>
  </p:clrMapOvr>
  <p:transition xmlns:p14="http://schemas.microsoft.com/office/powerpoint/2010/mai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Example of </a:t>
            </a:r>
            <a:br>
              <a:rPr lang="en-US" dirty="0" smtClean="0"/>
            </a:br>
            <a:r>
              <a:rPr lang="en-US" dirty="0" smtClean="0"/>
              <a:t>Market Orientation</a:t>
            </a:r>
            <a:endParaRPr lang="en-US" dirty="0"/>
          </a:p>
        </p:txBody>
      </p:sp>
      <p:sp>
        <p:nvSpPr>
          <p:cNvPr id="3" name="Content Placeholder 2"/>
          <p:cNvSpPr>
            <a:spLocks noGrp="1"/>
          </p:cNvSpPr>
          <p:nvPr>
            <p:ph sz="quarter" idx="1"/>
          </p:nvPr>
        </p:nvSpPr>
        <p:spPr/>
        <p:txBody>
          <a:bodyPr>
            <a:normAutofit/>
          </a:bodyPr>
          <a:lstStyle/>
          <a:p>
            <a:pPr marL="0" indent="0">
              <a:buNone/>
            </a:pPr>
            <a:r>
              <a:rPr lang="en-US" sz="3200" dirty="0">
                <a:solidFill>
                  <a:srgbClr val="000000"/>
                </a:solidFill>
                <a:latin typeface="Gill Sans MT"/>
                <a:ea typeface="Calibri"/>
                <a:cs typeface="Gill Sans MT"/>
              </a:rPr>
              <a:t>An organizational chart shows how sales management can be structured with a market orientation. At the top of the chart is the general sales manager. Directly reporting to the general sales manager are the sales manager of automotive, the sales manager of light trucks, and the sales manager of farm equipment. Directly reporting to the sales manager for automotive are  two district sales managers.</a:t>
            </a:r>
            <a:endParaRPr lang="en-US" dirty="0">
              <a:latin typeface="Gill Sans MT"/>
              <a:cs typeface="Gill Sans MT"/>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55</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3159256204"/>
      </p:ext>
    </p:extLst>
  </p:cSld>
  <p:clrMapOvr>
    <a:masterClrMapping/>
  </p:clrMapOvr>
  <p:transition xmlns:p14="http://schemas.microsoft.com/office/powerpoint/2010/mai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Model of Salesperson Performance</a:t>
            </a:r>
            <a:endParaRPr lang="en-US" dirty="0"/>
          </a:p>
        </p:txBody>
      </p:sp>
      <p:sp>
        <p:nvSpPr>
          <p:cNvPr id="3" name="Content Placeholder 2"/>
          <p:cNvSpPr>
            <a:spLocks noGrp="1"/>
          </p:cNvSpPr>
          <p:nvPr>
            <p:ph sz="quarter" idx="1"/>
          </p:nvPr>
        </p:nvSpPr>
        <p:spPr/>
        <p:txBody>
          <a:bodyPr>
            <a:normAutofit fontScale="85000" lnSpcReduction="20000"/>
          </a:bodyPr>
          <a:lstStyle/>
          <a:p>
            <a:pPr marL="0" indent="0">
              <a:buNone/>
            </a:pPr>
            <a:r>
              <a:rPr lang="en-US" sz="3200" dirty="0">
                <a:solidFill>
                  <a:srgbClr val="000000"/>
                </a:solidFill>
                <a:latin typeface="Gill Sans MT"/>
                <a:ea typeface="Calibri"/>
                <a:cs typeface="Gill Sans MT"/>
              </a:rPr>
              <a:t>In this model of salesperson performance, personal, organizational, and environmental variables are what all other factors flow from, either directly or indirectly. These variables directly </a:t>
            </a:r>
            <a:r>
              <a:rPr lang="en-US" sz="3200" dirty="0" smtClean="0">
                <a:solidFill>
                  <a:srgbClr val="000000"/>
                </a:solidFill>
                <a:latin typeface="Gill Sans MT"/>
                <a:ea typeface="Calibri"/>
                <a:cs typeface="Gill Sans MT"/>
              </a:rPr>
              <a:t>influence performance</a:t>
            </a:r>
            <a:r>
              <a:rPr lang="en-US" sz="3200" dirty="0">
                <a:solidFill>
                  <a:srgbClr val="000000"/>
                </a:solidFill>
                <a:latin typeface="Gill Sans MT"/>
                <a:ea typeface="Calibri"/>
                <a:cs typeface="Gill Sans MT"/>
              </a:rPr>
              <a:t>. They also directly impact four other factors. Those are role perceptions, aptitude, skill level, and motivation level. These four factors directly influence performance. Performance directly influences rewards, which can be internally mediated or externally mediated. Rewards determine satisfaction, which can be intrinsic or extrinsic. Role perceptions also have a direct influence on satisfaction. Finally, performance, rewards, and satisfaction support motivation level, creating a feedback loop.</a:t>
            </a:r>
            <a:endParaRPr lang="en-US" dirty="0">
              <a:latin typeface="Gill Sans MT"/>
              <a:cs typeface="Gill Sans MT"/>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56</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3231273173"/>
      </p:ext>
    </p:extLst>
  </p:cSld>
  <p:clrMapOvr>
    <a:masterClrMapping/>
  </p:clrMapOvr>
  <p:transition xmlns:p14="http://schemas.microsoft.com/office/powerpoint/2010/mai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Sales Training Topics</a:t>
            </a:r>
            <a:endParaRPr lang="en-US" dirty="0"/>
          </a:p>
        </p:txBody>
      </p:sp>
      <p:sp>
        <p:nvSpPr>
          <p:cNvPr id="3" name="Content Placeholder 2"/>
          <p:cNvSpPr>
            <a:spLocks noGrp="1"/>
          </p:cNvSpPr>
          <p:nvPr>
            <p:ph sz="quarter" idx="1"/>
          </p:nvPr>
        </p:nvSpPr>
        <p:spPr/>
        <p:txBody>
          <a:bodyPr>
            <a:normAutofit/>
          </a:bodyPr>
          <a:lstStyle/>
          <a:p>
            <a:pPr marL="0" indent="0">
              <a:buNone/>
            </a:pPr>
            <a:r>
              <a:rPr lang="en-US" sz="3200" dirty="0">
                <a:solidFill>
                  <a:srgbClr val="000000"/>
                </a:solidFill>
                <a:latin typeface="Gill Sans MT"/>
                <a:ea typeface="Calibri"/>
                <a:cs typeface="Gill Sans MT"/>
              </a:rPr>
              <a:t>Sales training topics include: product knowledge; market/industry orientation; company orientation; time and territory management; legal/ethical issues; technology; and specialized training topics.</a:t>
            </a:r>
            <a:endParaRPr lang="en-US" dirty="0">
              <a:latin typeface="Gill Sans MT"/>
              <a:cs typeface="Gill Sans MT"/>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57</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380990057"/>
      </p:ext>
    </p:extLst>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Types of Advertising</a:t>
            </a:r>
          </a:p>
        </p:txBody>
      </p:sp>
      <p:sp>
        <p:nvSpPr>
          <p:cNvPr id="45059" name="Content Placeholder 2"/>
          <p:cNvSpPr>
            <a:spLocks noGrp="1"/>
          </p:cNvSpPr>
          <p:nvPr>
            <p:ph sz="quarter" idx="1"/>
          </p:nvPr>
        </p:nvSpPr>
        <p:spPr>
          <a:xfrm>
            <a:off x="612648" y="1600200"/>
            <a:ext cx="8153400" cy="4617720"/>
          </a:xfrm>
        </p:spPr>
        <p:txBody>
          <a:bodyPr/>
          <a:lstStyle/>
          <a:p>
            <a:pPr marL="0" indent="0">
              <a:buNone/>
            </a:pPr>
            <a:r>
              <a:rPr lang="en-US" b="1" dirty="0"/>
              <a:t>Product </a:t>
            </a:r>
            <a:r>
              <a:rPr lang="en-US" b="1" dirty="0" smtClean="0"/>
              <a:t>advertising </a:t>
            </a:r>
            <a:r>
              <a:rPr lang="en-US" dirty="0"/>
              <a:t>is designed to increase purchase of a specific offering (good or service). </a:t>
            </a:r>
          </a:p>
        </p:txBody>
      </p:sp>
      <p:sp>
        <p:nvSpPr>
          <p:cNvPr id="6" name="Slide Number Placeholder 5"/>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6</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78374047"/>
              </p:ext>
            </p:extLst>
          </p:nvPr>
        </p:nvGraphicFramePr>
        <p:xfrm>
          <a:off x="1524000" y="2880360"/>
          <a:ext cx="6096000" cy="1925319"/>
        </p:xfrm>
        <a:graphic>
          <a:graphicData uri="http://schemas.openxmlformats.org/drawingml/2006/table">
            <a:tbl>
              <a:tblPr firstRow="1" bandRow="1">
                <a:tableStyleId>{69012ECD-51FC-41F1-AA8D-1B2483CD663E}</a:tableStyleId>
              </a:tblPr>
              <a:tblGrid>
                <a:gridCol w="2032000"/>
                <a:gridCol w="2032000"/>
                <a:gridCol w="2032000"/>
              </a:tblGrid>
              <a:tr h="370840">
                <a:tc>
                  <a:txBody>
                    <a:bodyPr/>
                    <a:lstStyle/>
                    <a:p>
                      <a:pPr algn="ctr"/>
                      <a:r>
                        <a:rPr lang="en-US" dirty="0" smtClean="0"/>
                        <a:t>Pioneering</a:t>
                      </a:r>
                      <a:endParaRPr lang="en-US" dirty="0"/>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ctr"/>
                      <a:r>
                        <a:rPr lang="en-US" dirty="0" smtClean="0"/>
                        <a:t>Competitive</a:t>
                      </a:r>
                      <a:endParaRPr lang="en-US" dirty="0"/>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ctr"/>
                      <a:r>
                        <a:rPr lang="en-US" dirty="0" smtClean="0"/>
                        <a:t>Comparative</a:t>
                      </a:r>
                      <a:endParaRPr lang="en-US" dirty="0"/>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r>
              <a:tr h="370840">
                <a:tc>
                  <a:txBody>
                    <a:bodyPr/>
                    <a:lstStyle/>
                    <a:p>
                      <a:pPr marL="285750" indent="-285750">
                        <a:buFont typeface="Arial"/>
                        <a:buChar char="•"/>
                      </a:pPr>
                      <a:r>
                        <a:rPr lang="en-US" dirty="0" smtClean="0"/>
                        <a:t>Intro and</a:t>
                      </a:r>
                      <a:r>
                        <a:rPr lang="en-US" baseline="0" dirty="0" smtClean="0"/>
                        <a:t> growth stages</a:t>
                      </a:r>
                      <a:endParaRPr lang="en-US" dirty="0"/>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chemeClr val="accent1">
                        <a:lumMod val="20000"/>
                        <a:lumOff val="80000"/>
                      </a:schemeClr>
                    </a:solidFill>
                  </a:tcPr>
                </a:tc>
                <a:tc>
                  <a:txBody>
                    <a:bodyPr/>
                    <a:lstStyle/>
                    <a:p>
                      <a:pPr marL="285750" indent="-285750">
                        <a:buFont typeface="Arial"/>
                        <a:buChar char="•"/>
                      </a:pPr>
                      <a:r>
                        <a:rPr lang="en-US" dirty="0" smtClean="0"/>
                        <a:t>Growth and maturity stages</a:t>
                      </a:r>
                      <a:endParaRPr lang="en-US" dirty="0"/>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chemeClr val="accent1">
                        <a:lumMod val="20000"/>
                        <a:lumOff val="80000"/>
                      </a:schemeClr>
                    </a:solidFill>
                  </a:tcPr>
                </a:tc>
                <a:tc>
                  <a:txBody>
                    <a:bodyPr/>
                    <a:lstStyle/>
                    <a:p>
                      <a:pPr marL="285750" indent="-285750">
                        <a:buFont typeface="Arial"/>
                        <a:buChar char="•"/>
                      </a:pPr>
                      <a:r>
                        <a:rPr lang="en-US" dirty="0" smtClean="0"/>
                        <a:t>Two or more brands compared</a:t>
                      </a:r>
                      <a:endParaRPr lang="en-US" dirty="0"/>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chemeClr val="accent1">
                        <a:lumMod val="20000"/>
                        <a:lumOff val="80000"/>
                      </a:schemeClr>
                    </a:solidFill>
                  </a:tcPr>
                </a:tc>
              </a:tr>
              <a:tr h="370840">
                <a:tc>
                  <a:txBody>
                    <a:bodyPr/>
                    <a:lstStyle/>
                    <a:p>
                      <a:pPr marL="285750" indent="-285750">
                        <a:buFont typeface="Arial"/>
                        <a:buChar char="•"/>
                      </a:pPr>
                      <a:r>
                        <a:rPr lang="en-US" dirty="0" smtClean="0"/>
                        <a:t>Rational appeal</a:t>
                      </a:r>
                      <a:endParaRPr lang="en-US" dirty="0"/>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chemeClr val="accent1">
                        <a:lumMod val="20000"/>
                        <a:lumOff val="80000"/>
                      </a:schemeClr>
                    </a:solidFill>
                  </a:tcPr>
                </a:tc>
                <a:tc>
                  <a:txBody>
                    <a:bodyPr/>
                    <a:lstStyle/>
                    <a:p>
                      <a:pPr marL="285750" indent="-285750">
                        <a:buFont typeface="Arial"/>
                        <a:buChar char="•"/>
                      </a:pPr>
                      <a:r>
                        <a:rPr lang="en-US" dirty="0" smtClean="0"/>
                        <a:t>Emotional appeal</a:t>
                      </a:r>
                      <a:endParaRPr lang="en-US" dirty="0"/>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chemeClr val="accent1">
                        <a:lumMod val="20000"/>
                        <a:lumOff val="80000"/>
                      </a:schemeClr>
                    </a:solidFill>
                  </a:tcPr>
                </a:tc>
                <a:tc>
                  <a:txBody>
                    <a:bodyPr/>
                    <a:lstStyle/>
                    <a:p>
                      <a:pPr marL="285750" indent="-285750">
                        <a:buFont typeface="Arial"/>
                        <a:buChar char="•"/>
                      </a:pPr>
                      <a:r>
                        <a:rPr lang="en-US" dirty="0" smtClean="0"/>
                        <a:t>Use if not the leader</a:t>
                      </a:r>
                      <a:endParaRPr lang="en-US" dirty="0"/>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chemeClr val="accent1">
                        <a:lumMod val="20000"/>
                        <a:lumOff val="80000"/>
                      </a:schemeClr>
                    </a:solidFill>
                  </a:tcPr>
                </a:tc>
              </a:tr>
            </a:tbl>
          </a:graphicData>
        </a:graphic>
      </p:graphicFrame>
    </p:spTree>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4000" dirty="0"/>
              <a:t>Advertising Execution </a:t>
            </a:r>
            <a:br>
              <a:rPr lang="en-US" sz="4000" dirty="0"/>
            </a:br>
            <a:r>
              <a:rPr lang="en-US" sz="4000" dirty="0"/>
              <a:t>and Media Types</a:t>
            </a:r>
          </a:p>
        </p:txBody>
      </p:sp>
      <p:sp>
        <p:nvSpPr>
          <p:cNvPr id="46083" name="Content Placeholder 2"/>
          <p:cNvSpPr>
            <a:spLocks noGrp="1"/>
          </p:cNvSpPr>
          <p:nvPr>
            <p:ph sz="quarter" idx="1"/>
          </p:nvPr>
        </p:nvSpPr>
        <p:spPr>
          <a:xfrm>
            <a:off x="640080" y="1600200"/>
            <a:ext cx="8034528" cy="4495800"/>
          </a:xfrm>
        </p:spPr>
        <p:txBody>
          <a:bodyPr>
            <a:normAutofit/>
          </a:bodyPr>
          <a:lstStyle/>
          <a:p>
            <a:pPr marL="0" indent="0">
              <a:spcBef>
                <a:spcPts val="1900"/>
              </a:spcBef>
              <a:buNone/>
            </a:pPr>
            <a:r>
              <a:rPr lang="en-US" b="1" dirty="0"/>
              <a:t>Reach </a:t>
            </a:r>
            <a:r>
              <a:rPr lang="en-US" dirty="0"/>
              <a:t>measures the percentage of the target market that is exposed to an advertisement.</a:t>
            </a:r>
            <a:endParaRPr lang="en-US" b="1" dirty="0"/>
          </a:p>
          <a:p>
            <a:pPr marL="0" indent="0">
              <a:spcBef>
                <a:spcPts val="1900"/>
              </a:spcBef>
              <a:buNone/>
            </a:pPr>
            <a:r>
              <a:rPr lang="en-US" b="1" dirty="0"/>
              <a:t>Frequency </a:t>
            </a:r>
            <a:r>
              <a:rPr lang="en-US" dirty="0"/>
              <a:t>is the number of times a person in the target market is exposed to the message.</a:t>
            </a:r>
          </a:p>
          <a:p>
            <a:pPr marL="0" indent="0">
              <a:spcBef>
                <a:spcPts val="1900"/>
              </a:spcBef>
              <a:buNone/>
            </a:pPr>
            <a:r>
              <a:rPr lang="en-US" b="1" dirty="0"/>
              <a:t>Advertising execution</a:t>
            </a:r>
            <a:r>
              <a:rPr lang="en-US" dirty="0"/>
              <a:t> is the way an ad communicates the information and image. </a:t>
            </a:r>
            <a:endParaRPr lang="en-US" b="1" dirty="0"/>
          </a:p>
        </p:txBody>
      </p:sp>
      <p:sp>
        <p:nvSpPr>
          <p:cNvPr id="5" name="Slide Number Placeholder 4"/>
          <p:cNvSpPr>
            <a:spLocks noGrp="1"/>
          </p:cNvSpPr>
          <p:nvPr>
            <p:ph type="sldNum" sz="quarter" idx="12"/>
          </p:nvPr>
        </p:nvSpPr>
        <p:spPr/>
        <p:txBody>
          <a:bodyPr>
            <a:normAutofit fontScale="85000" lnSpcReduction="20000"/>
          </a:bodyPr>
          <a:lstStyle/>
          <a:p>
            <a:pPr>
              <a:defRPr/>
            </a:pPr>
            <a:fld id="{5C6A596F-49AD-407E-B953-02062076DA4B}" type="slidenum">
              <a:rPr lang="en-US" smtClean="0"/>
              <a:pPr>
                <a:defRPr/>
              </a:pPr>
              <a:t>7</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71638" y="457200"/>
            <a:ext cx="7197725" cy="549275"/>
          </a:xfrm>
          <a:solidFill>
            <a:srgbClr val="7030A0"/>
          </a:solidFill>
        </p:spPr>
        <p:txBody>
          <a:bodyPr/>
          <a:lstStyle/>
          <a:p>
            <a:pPr eaLnBrk="1" hangingPunct="1">
              <a:defRPr/>
            </a:pPr>
            <a:r>
              <a:rPr lang="en-US" sz="2000" dirty="0"/>
              <a:t>Common Approaches to Advertising Execution</a:t>
            </a:r>
          </a:p>
        </p:txBody>
      </p:sp>
      <p:sp>
        <p:nvSpPr>
          <p:cNvPr id="7" name="Text Placeholder 6"/>
          <p:cNvSpPr>
            <a:spLocks noGrp="1"/>
          </p:cNvSpPr>
          <p:nvPr>
            <p:ph type="body" sz="quarter" idx="12"/>
          </p:nvPr>
        </p:nvSpPr>
        <p:spPr>
          <a:xfrm>
            <a:off x="228600" y="457200"/>
            <a:ext cx="1371600" cy="549275"/>
          </a:xfrm>
          <a:solidFill>
            <a:schemeClr val="tx2"/>
          </a:solidFill>
        </p:spPr>
        <p:txBody>
          <a:bodyPr/>
          <a:lstStyle/>
          <a:p>
            <a:pPr eaLnBrk="1" hangingPunct="1">
              <a:buClr>
                <a:schemeClr val="accent6"/>
              </a:buClr>
              <a:defRPr/>
            </a:pPr>
            <a:r>
              <a:rPr lang="en-US" sz="1400" dirty="0">
                <a:solidFill>
                  <a:schemeClr val="bg1"/>
                </a:solidFill>
              </a:rPr>
              <a:t>EXHIBIT 14.2</a:t>
            </a:r>
          </a:p>
        </p:txBody>
      </p:sp>
      <p:graphicFrame>
        <p:nvGraphicFramePr>
          <p:cNvPr id="10" name="Table 9"/>
          <p:cNvGraphicFramePr>
            <a:graphicFrameLocks noGrp="1"/>
          </p:cNvGraphicFramePr>
          <p:nvPr>
            <p:extLst>
              <p:ext uri="{D42A27DB-BD31-4B8C-83A1-F6EECF244321}">
                <p14:modId xmlns:p14="http://schemas.microsoft.com/office/powerpoint/2010/main" val="2833655087"/>
              </p:ext>
            </p:extLst>
          </p:nvPr>
        </p:nvGraphicFramePr>
        <p:xfrm>
          <a:off x="274638" y="1097280"/>
          <a:ext cx="8640762" cy="5284273"/>
        </p:xfrm>
        <a:graphic>
          <a:graphicData uri="http://schemas.openxmlformats.org/drawingml/2006/table">
            <a:tbl>
              <a:tblPr firstRow="1" bandRow="1">
                <a:tableStyleId>{5C22544A-7EE6-4342-B048-85BDC9FD1C3A}</a:tableStyleId>
              </a:tblPr>
              <a:tblGrid>
                <a:gridCol w="1326493">
                  <a:extLst>
                    <a:ext uri="{9D8B030D-6E8A-4147-A177-3AD203B41FA5}">
                      <a16:colId xmlns:a16="http://schemas.microsoft.com/office/drawing/2014/main" xmlns="" val="20000"/>
                    </a:ext>
                  </a:extLst>
                </a:gridCol>
                <a:gridCol w="7314269">
                  <a:extLst>
                    <a:ext uri="{9D8B030D-6E8A-4147-A177-3AD203B41FA5}">
                      <a16:colId xmlns:a16="http://schemas.microsoft.com/office/drawing/2014/main" xmlns="" val="20001"/>
                    </a:ext>
                  </a:extLst>
                </a:gridCol>
              </a:tblGrid>
              <a:tr h="406946">
                <a:tc>
                  <a:txBody>
                    <a:bodyPr/>
                    <a:lstStyle/>
                    <a:p>
                      <a:pPr marL="0" marR="0">
                        <a:spcBef>
                          <a:spcPts val="0"/>
                        </a:spcBef>
                        <a:spcAft>
                          <a:spcPts val="0"/>
                        </a:spcAft>
                      </a:pPr>
                      <a:r>
                        <a:rPr lang="en-US" sz="1300" b="0" dirty="0">
                          <a:solidFill>
                            <a:schemeClr val="tx1"/>
                          </a:solidFill>
                          <a:latin typeface="+mn-lt"/>
                          <a:ea typeface="Times New Roman"/>
                        </a:rPr>
                        <a:t>Slice of Life</a:t>
                      </a: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indent="-285750">
                        <a:spcBef>
                          <a:spcPts val="0"/>
                        </a:spcBef>
                        <a:spcAft>
                          <a:spcPts val="0"/>
                        </a:spcAft>
                        <a:buFont typeface="Arial"/>
                        <a:buChar char="•"/>
                      </a:pPr>
                      <a:r>
                        <a:rPr lang="en-US" sz="1300" b="0" dirty="0">
                          <a:solidFill>
                            <a:schemeClr val="tx1"/>
                          </a:solidFill>
                          <a:latin typeface="+mn-lt"/>
                          <a:ea typeface="Times New Roman"/>
                        </a:rPr>
                        <a:t>Portrays regular people in everyday </a:t>
                      </a:r>
                      <a:r>
                        <a:rPr lang="en-US" sz="1300" b="0" dirty="0" smtClean="0">
                          <a:solidFill>
                            <a:schemeClr val="tx1"/>
                          </a:solidFill>
                          <a:latin typeface="+mn-lt"/>
                          <a:ea typeface="Times New Roman"/>
                        </a:rPr>
                        <a:t>settings.</a:t>
                      </a:r>
                      <a:r>
                        <a:rPr lang="en-US" sz="1300" b="0" baseline="0" dirty="0" smtClean="0">
                          <a:solidFill>
                            <a:schemeClr val="tx1"/>
                          </a:solidFill>
                          <a:latin typeface="+mn-lt"/>
                          <a:ea typeface="Times New Roman"/>
                        </a:rPr>
                        <a:t> </a:t>
                      </a:r>
                    </a:p>
                    <a:p>
                      <a:pPr marL="285750" marR="0" indent="-285750">
                        <a:spcBef>
                          <a:spcPts val="0"/>
                        </a:spcBef>
                        <a:spcAft>
                          <a:spcPts val="0"/>
                        </a:spcAft>
                        <a:buFont typeface="Arial"/>
                        <a:buChar char="•"/>
                      </a:pPr>
                      <a:r>
                        <a:rPr lang="en-US" sz="1300" b="0" baseline="0" dirty="0" smtClean="0">
                          <a:solidFill>
                            <a:schemeClr val="tx1"/>
                          </a:solidFill>
                          <a:latin typeface="+mn-lt"/>
                          <a:ea typeface="Times New Roman"/>
                        </a:rPr>
                        <a:t>Example: a</a:t>
                      </a:r>
                      <a:r>
                        <a:rPr lang="en-US" sz="1300" b="0" dirty="0" smtClean="0">
                          <a:solidFill>
                            <a:schemeClr val="tx1"/>
                          </a:solidFill>
                          <a:latin typeface="+mn-lt"/>
                          <a:ea typeface="Times New Roman"/>
                        </a:rPr>
                        <a:t> </a:t>
                      </a:r>
                      <a:r>
                        <a:rPr lang="en-US" sz="1300" b="0" dirty="0">
                          <a:solidFill>
                            <a:schemeClr val="tx1"/>
                          </a:solidFill>
                          <a:latin typeface="+mn-lt"/>
                          <a:ea typeface="Times New Roman"/>
                        </a:rPr>
                        <a:t>college student </a:t>
                      </a:r>
                      <a:r>
                        <a:rPr lang="en-US" sz="1300" b="0" dirty="0" smtClean="0">
                          <a:solidFill>
                            <a:schemeClr val="tx1"/>
                          </a:solidFill>
                          <a:latin typeface="+mn-lt"/>
                          <a:ea typeface="Times New Roman"/>
                        </a:rPr>
                        <a:t>using</a:t>
                      </a:r>
                      <a:r>
                        <a:rPr lang="en-US" sz="1300" b="0" baseline="0" dirty="0" smtClean="0">
                          <a:solidFill>
                            <a:schemeClr val="tx1"/>
                          </a:solidFill>
                          <a:latin typeface="+mn-lt"/>
                          <a:ea typeface="Times New Roman"/>
                        </a:rPr>
                        <a:t> </a:t>
                      </a:r>
                      <a:r>
                        <a:rPr lang="en-US" sz="1300" b="0" dirty="0" smtClean="0">
                          <a:solidFill>
                            <a:schemeClr val="tx1"/>
                          </a:solidFill>
                          <a:latin typeface="+mn-lt"/>
                          <a:ea typeface="Times New Roman"/>
                        </a:rPr>
                        <a:t>Tide in a Laundromat.</a:t>
                      </a:r>
                      <a:endParaRPr lang="en-US" sz="1300" b="0" dirty="0">
                        <a:solidFill>
                          <a:schemeClr val="tx1"/>
                        </a:solidFill>
                        <a:latin typeface="+mn-lt"/>
                        <a:ea typeface="Times New Roman"/>
                      </a:endParaRP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406946">
                <a:tc>
                  <a:txBody>
                    <a:bodyPr/>
                    <a:lstStyle/>
                    <a:p>
                      <a:pPr marL="0" marR="0">
                        <a:spcBef>
                          <a:spcPts val="0"/>
                        </a:spcBef>
                        <a:spcAft>
                          <a:spcPts val="0"/>
                        </a:spcAft>
                      </a:pPr>
                      <a:r>
                        <a:rPr lang="en-US" sz="1300" b="0" dirty="0">
                          <a:solidFill>
                            <a:schemeClr val="tx1"/>
                          </a:solidFill>
                          <a:latin typeface="+mn-lt"/>
                          <a:ea typeface="Times New Roman"/>
                        </a:rPr>
                        <a:t>Humor</a:t>
                      </a: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285750" marR="0" indent="-285750">
                        <a:spcBef>
                          <a:spcPts val="0"/>
                        </a:spcBef>
                        <a:spcAft>
                          <a:spcPts val="0"/>
                        </a:spcAft>
                        <a:buFont typeface="Arial"/>
                        <a:buChar char="•"/>
                      </a:pPr>
                      <a:r>
                        <a:rPr lang="en-US" sz="1300" b="0" dirty="0">
                          <a:solidFill>
                            <a:schemeClr val="tx1"/>
                          </a:solidFill>
                          <a:latin typeface="+mn-lt"/>
                          <a:ea typeface="Times New Roman"/>
                        </a:rPr>
                        <a:t>Gains attention and interest through humorous portrayal</a:t>
                      </a:r>
                      <a:r>
                        <a:rPr lang="en-US" sz="1300" b="0" dirty="0" smtClean="0">
                          <a:solidFill>
                            <a:schemeClr val="tx1"/>
                          </a:solidFill>
                          <a:latin typeface="+mn-lt"/>
                          <a:ea typeface="Times New Roman"/>
                        </a:rPr>
                        <a:t>. </a:t>
                      </a:r>
                    </a:p>
                    <a:p>
                      <a:pPr marL="285750" marR="0" indent="-285750">
                        <a:spcBef>
                          <a:spcPts val="0"/>
                        </a:spcBef>
                        <a:spcAft>
                          <a:spcPts val="0"/>
                        </a:spcAft>
                        <a:buFont typeface="Arial"/>
                        <a:buChar char="•"/>
                      </a:pPr>
                      <a:r>
                        <a:rPr lang="en-US" sz="1300" b="0" baseline="0" dirty="0" smtClean="0">
                          <a:solidFill>
                            <a:schemeClr val="tx1"/>
                          </a:solidFill>
                          <a:latin typeface="+mn-lt"/>
                          <a:ea typeface="Times New Roman"/>
                        </a:rPr>
                        <a:t>Example: </a:t>
                      </a:r>
                      <a:r>
                        <a:rPr lang="en-US" sz="1300" b="0" dirty="0" smtClean="0">
                          <a:solidFill>
                            <a:schemeClr val="tx1"/>
                          </a:solidFill>
                          <a:latin typeface="+mn-lt"/>
                          <a:ea typeface="Times New Roman"/>
                        </a:rPr>
                        <a:t>Budweiser’s </a:t>
                      </a:r>
                      <a:r>
                        <a:rPr lang="en-US" sz="1300" b="0" dirty="0">
                          <a:solidFill>
                            <a:schemeClr val="tx1"/>
                          </a:solidFill>
                          <a:latin typeface="+mn-lt"/>
                          <a:ea typeface="Times New Roman"/>
                        </a:rPr>
                        <a:t>famous frogs are not soon forgotten</a:t>
                      </a:r>
                      <a:r>
                        <a:rPr lang="en-US" sz="1300" b="0" dirty="0" smtClean="0">
                          <a:solidFill>
                            <a:schemeClr val="tx1"/>
                          </a:solidFill>
                          <a:latin typeface="+mn-lt"/>
                          <a:ea typeface="Times New Roman"/>
                        </a:rPr>
                        <a:t>.</a:t>
                      </a:r>
                      <a:endParaRPr lang="en-US" sz="1300" b="0" dirty="0">
                        <a:solidFill>
                          <a:schemeClr val="tx1"/>
                        </a:solidFill>
                        <a:latin typeface="+mn-lt"/>
                        <a:ea typeface="Times New Roman"/>
                      </a:endParaRP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10001"/>
                  </a:ext>
                </a:extLst>
              </a:tr>
              <a:tr h="406946">
                <a:tc>
                  <a:txBody>
                    <a:bodyPr/>
                    <a:lstStyle/>
                    <a:p>
                      <a:pPr marL="0" marR="0">
                        <a:spcBef>
                          <a:spcPts val="0"/>
                        </a:spcBef>
                        <a:spcAft>
                          <a:spcPts val="0"/>
                        </a:spcAft>
                      </a:pPr>
                      <a:r>
                        <a:rPr lang="en-US" sz="1300" b="0" dirty="0">
                          <a:solidFill>
                            <a:schemeClr val="tx1"/>
                          </a:solidFill>
                          <a:latin typeface="+mn-lt"/>
                          <a:ea typeface="Times New Roman"/>
                        </a:rPr>
                        <a:t>Mood/Affect</a:t>
                      </a: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indent="-285750">
                        <a:spcBef>
                          <a:spcPts val="0"/>
                        </a:spcBef>
                        <a:spcAft>
                          <a:spcPts val="0"/>
                        </a:spcAft>
                        <a:buFont typeface="Arial"/>
                        <a:buChar char="•"/>
                      </a:pPr>
                      <a:r>
                        <a:rPr lang="en-US" sz="1300" b="0" dirty="0">
                          <a:solidFill>
                            <a:schemeClr val="tx1"/>
                          </a:solidFill>
                          <a:latin typeface="+mn-lt"/>
                          <a:ea typeface="Times New Roman"/>
                        </a:rPr>
                        <a:t>Sets a positive tone around the offering. </a:t>
                      </a:r>
                      <a:endParaRPr lang="en-US" sz="1300" b="0" dirty="0" smtClean="0">
                        <a:solidFill>
                          <a:schemeClr val="tx1"/>
                        </a:solidFill>
                        <a:latin typeface="+mn-lt"/>
                        <a:ea typeface="Times New Roman"/>
                      </a:endParaRPr>
                    </a:p>
                    <a:p>
                      <a:pPr marL="285750" marR="0" indent="-285750">
                        <a:spcBef>
                          <a:spcPts val="0"/>
                        </a:spcBef>
                        <a:spcAft>
                          <a:spcPts val="0"/>
                        </a:spcAft>
                        <a:buFont typeface="Arial"/>
                        <a:buChar char="•"/>
                      </a:pPr>
                      <a:r>
                        <a:rPr lang="en-US" sz="1300" b="0" baseline="0" dirty="0" smtClean="0">
                          <a:solidFill>
                            <a:schemeClr val="tx1"/>
                          </a:solidFill>
                          <a:latin typeface="+mn-lt"/>
                          <a:ea typeface="Times New Roman"/>
                        </a:rPr>
                        <a:t>Example: </a:t>
                      </a:r>
                      <a:r>
                        <a:rPr lang="en-US" sz="1300" b="0" dirty="0" smtClean="0">
                          <a:solidFill>
                            <a:schemeClr val="tx1"/>
                          </a:solidFill>
                          <a:latin typeface="+mn-lt"/>
                          <a:ea typeface="Times New Roman"/>
                        </a:rPr>
                        <a:t>Sandals </a:t>
                      </a:r>
                      <a:r>
                        <a:rPr lang="en-US" sz="1300" b="0" dirty="0">
                          <a:solidFill>
                            <a:schemeClr val="tx1"/>
                          </a:solidFill>
                          <a:latin typeface="+mn-lt"/>
                          <a:ea typeface="Times New Roman"/>
                        </a:rPr>
                        <a:t>Resorts provide visual images to back their theme of “Luxury Included.”</a:t>
                      </a: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498913">
                <a:tc>
                  <a:txBody>
                    <a:bodyPr/>
                    <a:lstStyle/>
                    <a:p>
                      <a:pPr marL="0" marR="0">
                        <a:spcBef>
                          <a:spcPts val="0"/>
                        </a:spcBef>
                        <a:spcAft>
                          <a:spcPts val="0"/>
                        </a:spcAft>
                      </a:pPr>
                      <a:r>
                        <a:rPr lang="en-US" sz="1300" b="0" dirty="0">
                          <a:solidFill>
                            <a:schemeClr val="tx1"/>
                          </a:solidFill>
                          <a:latin typeface="+mn-lt"/>
                          <a:ea typeface="Times New Roman"/>
                        </a:rPr>
                        <a:t>Research Based</a:t>
                      </a: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285750" marR="0" indent="-285750">
                        <a:spcBef>
                          <a:spcPts val="0"/>
                        </a:spcBef>
                        <a:spcAft>
                          <a:spcPts val="0"/>
                        </a:spcAft>
                        <a:buFont typeface="Arial"/>
                        <a:buChar char="•"/>
                      </a:pPr>
                      <a:r>
                        <a:rPr lang="en-US" sz="1300" b="0" dirty="0">
                          <a:solidFill>
                            <a:schemeClr val="tx1"/>
                          </a:solidFill>
                          <a:latin typeface="+mn-lt"/>
                          <a:ea typeface="Times New Roman"/>
                        </a:rPr>
                        <a:t>Often used in comparative ads, a brand provides scientific evidence of its superiority</a:t>
                      </a:r>
                      <a:r>
                        <a:rPr lang="en-US" sz="1300" b="0" dirty="0" smtClean="0">
                          <a:solidFill>
                            <a:schemeClr val="tx1"/>
                          </a:solidFill>
                          <a:latin typeface="+mn-lt"/>
                          <a:ea typeface="Times New Roman"/>
                        </a:rPr>
                        <a:t>. </a:t>
                      </a:r>
                    </a:p>
                    <a:p>
                      <a:pPr marL="285750" marR="0" indent="-285750">
                        <a:spcBef>
                          <a:spcPts val="0"/>
                        </a:spcBef>
                        <a:spcAft>
                          <a:spcPts val="0"/>
                        </a:spcAft>
                        <a:buFont typeface="Arial"/>
                        <a:buChar char="•"/>
                      </a:pPr>
                      <a:r>
                        <a:rPr lang="en-US" sz="1300" b="0" baseline="0" dirty="0" smtClean="0">
                          <a:solidFill>
                            <a:schemeClr val="tx1"/>
                          </a:solidFill>
                          <a:latin typeface="+mn-lt"/>
                          <a:ea typeface="Times New Roman"/>
                        </a:rPr>
                        <a:t>Example: </a:t>
                      </a:r>
                      <a:r>
                        <a:rPr lang="en-US" sz="1300" b="0" dirty="0" err="1" smtClean="0">
                          <a:solidFill>
                            <a:schemeClr val="tx1"/>
                          </a:solidFill>
                          <a:latin typeface="+mn-lt"/>
                          <a:ea typeface="Times New Roman"/>
                        </a:rPr>
                        <a:t>L’Oréal</a:t>
                      </a:r>
                      <a:r>
                        <a:rPr lang="en-US" sz="1300" b="0" dirty="0" smtClean="0">
                          <a:solidFill>
                            <a:schemeClr val="tx1"/>
                          </a:solidFill>
                          <a:latin typeface="+mn-lt"/>
                          <a:ea typeface="Times New Roman"/>
                        </a:rPr>
                        <a:t> </a:t>
                      </a:r>
                      <a:r>
                        <a:rPr lang="en-US" sz="1300" b="0" dirty="0">
                          <a:solidFill>
                            <a:schemeClr val="tx1"/>
                          </a:solidFill>
                          <a:latin typeface="+mn-lt"/>
                          <a:ea typeface="Times New Roman"/>
                        </a:rPr>
                        <a:t>Youth Code products message the science behind their development.</a:t>
                      </a: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10003"/>
                  </a:ext>
                </a:extLst>
              </a:tr>
              <a:tr h="406946">
                <a:tc>
                  <a:txBody>
                    <a:bodyPr/>
                    <a:lstStyle/>
                    <a:p>
                      <a:pPr marL="0" marR="0">
                        <a:spcBef>
                          <a:spcPts val="0"/>
                        </a:spcBef>
                        <a:spcAft>
                          <a:spcPts val="0"/>
                        </a:spcAft>
                      </a:pPr>
                      <a:r>
                        <a:rPr lang="en-US" sz="1300" b="0" dirty="0">
                          <a:solidFill>
                            <a:schemeClr val="tx1"/>
                          </a:solidFill>
                          <a:latin typeface="+mn-lt"/>
                          <a:ea typeface="Times New Roman"/>
                        </a:rPr>
                        <a:t>Demonstration</a:t>
                      </a: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indent="-285750">
                        <a:spcBef>
                          <a:spcPts val="0"/>
                        </a:spcBef>
                        <a:spcAft>
                          <a:spcPts val="0"/>
                        </a:spcAft>
                        <a:buFont typeface="Arial"/>
                        <a:buChar char="•"/>
                      </a:pPr>
                      <a:r>
                        <a:rPr lang="en-US" sz="1300" b="0" dirty="0">
                          <a:solidFill>
                            <a:schemeClr val="tx1"/>
                          </a:solidFill>
                          <a:latin typeface="+mn-lt"/>
                          <a:ea typeface="Times New Roman"/>
                        </a:rPr>
                        <a:t>Physically shows how the product works. </a:t>
                      </a:r>
                      <a:endParaRPr lang="en-US" sz="1300" b="0" dirty="0" smtClean="0">
                        <a:solidFill>
                          <a:schemeClr val="tx1"/>
                        </a:solidFill>
                        <a:latin typeface="+mn-lt"/>
                        <a:ea typeface="Times New Roman"/>
                      </a:endParaRPr>
                    </a:p>
                    <a:p>
                      <a:pPr marL="285750" marR="0" indent="-285750">
                        <a:spcBef>
                          <a:spcPts val="0"/>
                        </a:spcBef>
                        <a:spcAft>
                          <a:spcPts val="0"/>
                        </a:spcAft>
                        <a:buFont typeface="Arial"/>
                        <a:buChar char="•"/>
                      </a:pPr>
                      <a:r>
                        <a:rPr lang="en-US" sz="1300" b="0" baseline="0" dirty="0" smtClean="0">
                          <a:solidFill>
                            <a:schemeClr val="tx1"/>
                          </a:solidFill>
                          <a:latin typeface="+mn-lt"/>
                          <a:ea typeface="Times New Roman"/>
                        </a:rPr>
                        <a:t>Example: </a:t>
                      </a:r>
                      <a:r>
                        <a:rPr lang="en-US" sz="1300" b="0" dirty="0" smtClean="0">
                          <a:solidFill>
                            <a:schemeClr val="tx1"/>
                          </a:solidFill>
                          <a:latin typeface="+mn-lt"/>
                          <a:ea typeface="Times New Roman"/>
                        </a:rPr>
                        <a:t>Bounty </a:t>
                      </a:r>
                      <a:r>
                        <a:rPr lang="en-US" sz="1300" b="0" dirty="0">
                          <a:solidFill>
                            <a:schemeClr val="tx1"/>
                          </a:solidFill>
                          <a:latin typeface="+mn-lt"/>
                          <a:ea typeface="Times New Roman"/>
                        </a:rPr>
                        <a:t>paper towels are regularly shown on TV ads as having superior absorbency.</a:t>
                      </a: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498913">
                <a:tc>
                  <a:txBody>
                    <a:bodyPr/>
                    <a:lstStyle/>
                    <a:p>
                      <a:pPr marL="0" marR="0">
                        <a:spcBef>
                          <a:spcPts val="0"/>
                        </a:spcBef>
                        <a:spcAft>
                          <a:spcPts val="0"/>
                        </a:spcAft>
                      </a:pPr>
                      <a:r>
                        <a:rPr lang="en-US" sz="1300" b="0" dirty="0">
                          <a:solidFill>
                            <a:schemeClr val="tx1"/>
                          </a:solidFill>
                          <a:latin typeface="+mn-lt"/>
                          <a:ea typeface="Times New Roman"/>
                        </a:rPr>
                        <a:t>Musical</a:t>
                      </a: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300" b="0" dirty="0">
                          <a:solidFill>
                            <a:schemeClr val="tx1"/>
                          </a:solidFill>
                          <a:latin typeface="+mn-lt"/>
                          <a:ea typeface="Times New Roman"/>
                        </a:rPr>
                        <a:t>Uses music or a specific song to connect directly to a brand or product. </a:t>
                      </a:r>
                      <a:endParaRPr lang="en-US" sz="1300" b="0" dirty="0" smtClean="0">
                        <a:solidFill>
                          <a:schemeClr val="tx1"/>
                        </a:solidFill>
                        <a:latin typeface="+mn-lt"/>
                        <a:ea typeface="Times New Roman"/>
                      </a:endParaRP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300" b="0" baseline="0" dirty="0" smtClean="0">
                          <a:solidFill>
                            <a:schemeClr val="tx1"/>
                          </a:solidFill>
                          <a:latin typeface="+mn-lt"/>
                          <a:ea typeface="Times New Roman"/>
                        </a:rPr>
                        <a:t>Example: </a:t>
                      </a:r>
                      <a:r>
                        <a:rPr kumimoji="0" lang="en-US" sz="1300" kern="1200" dirty="0" smtClean="0">
                          <a:solidFill>
                            <a:schemeClr val="dk1"/>
                          </a:solidFill>
                          <a:effectLst/>
                          <a:latin typeface="+mn-lt"/>
                          <a:ea typeface="+mn-ea"/>
                          <a:cs typeface="+mn-cs"/>
                        </a:rPr>
                        <a:t>Jingles </a:t>
                      </a:r>
                      <a:r>
                        <a:rPr kumimoji="0" lang="en-US" sz="1300" kern="1200" dirty="0">
                          <a:solidFill>
                            <a:schemeClr val="dk1"/>
                          </a:solidFill>
                          <a:effectLst/>
                          <a:latin typeface="+mn-lt"/>
                          <a:ea typeface="+mn-ea"/>
                          <a:cs typeface="+mn-cs"/>
                        </a:rPr>
                        <a:t>may not be as pervasive as in the </a:t>
                      </a:r>
                      <a:r>
                        <a:rPr kumimoji="0" lang="en-US" sz="1300" kern="1200" dirty="0" smtClean="0">
                          <a:solidFill>
                            <a:schemeClr val="dk1"/>
                          </a:solidFill>
                          <a:effectLst/>
                          <a:latin typeface="+mn-lt"/>
                          <a:ea typeface="+mn-ea"/>
                          <a:cs typeface="+mn-cs"/>
                        </a:rPr>
                        <a:t>past, but Subway </a:t>
                      </a:r>
                      <a:r>
                        <a:rPr kumimoji="0" lang="en-US" sz="1300" kern="1200" dirty="0">
                          <a:solidFill>
                            <a:schemeClr val="dk1"/>
                          </a:solidFill>
                          <a:effectLst/>
                          <a:latin typeface="+mn-lt"/>
                          <a:ea typeface="+mn-ea"/>
                          <a:cs typeface="+mn-cs"/>
                        </a:rPr>
                        <a:t>has immortalized the “</a:t>
                      </a:r>
                      <a:r>
                        <a:rPr kumimoji="0" lang="en-US" sz="1300" kern="1200" dirty="0" smtClean="0">
                          <a:solidFill>
                            <a:schemeClr val="dk1"/>
                          </a:solidFill>
                          <a:effectLst/>
                          <a:latin typeface="+mn-lt"/>
                          <a:ea typeface="+mn-ea"/>
                          <a:cs typeface="+mn-cs"/>
                        </a:rPr>
                        <a:t>Five-Dollar </a:t>
                      </a:r>
                      <a:r>
                        <a:rPr kumimoji="0" lang="en-US" sz="1300" kern="1200" dirty="0" err="1">
                          <a:solidFill>
                            <a:schemeClr val="dk1"/>
                          </a:solidFill>
                          <a:effectLst/>
                          <a:latin typeface="+mn-lt"/>
                          <a:ea typeface="+mn-ea"/>
                          <a:cs typeface="+mn-cs"/>
                        </a:rPr>
                        <a:t>F</a:t>
                      </a:r>
                      <a:r>
                        <a:rPr kumimoji="0" lang="en-US" sz="1300" kern="1200" dirty="0" err="1" smtClean="0">
                          <a:solidFill>
                            <a:schemeClr val="dk1"/>
                          </a:solidFill>
                          <a:effectLst/>
                          <a:latin typeface="+mn-lt"/>
                          <a:ea typeface="+mn-ea"/>
                          <a:cs typeface="+mn-cs"/>
                        </a:rPr>
                        <a:t>ootlong</a:t>
                      </a:r>
                      <a:r>
                        <a:rPr kumimoji="0" lang="en-US" sz="1300" kern="1200" dirty="0">
                          <a:solidFill>
                            <a:schemeClr val="dk1"/>
                          </a:solidFill>
                          <a:effectLst/>
                          <a:latin typeface="+mn-lt"/>
                          <a:ea typeface="+mn-ea"/>
                          <a:cs typeface="+mn-cs"/>
                        </a:rPr>
                        <a:t>” to music</a:t>
                      </a:r>
                      <a:r>
                        <a:rPr kumimoji="0" lang="en-US" sz="1300" kern="1200" dirty="0" smtClean="0">
                          <a:solidFill>
                            <a:schemeClr val="dk1"/>
                          </a:solidFill>
                          <a:effectLst/>
                          <a:latin typeface="+mn-lt"/>
                          <a:ea typeface="+mn-ea"/>
                          <a:cs typeface="+mn-cs"/>
                        </a:rPr>
                        <a:t>.</a:t>
                      </a:r>
                      <a:endParaRPr kumimoji="0" lang="en-US" sz="1300" kern="1200" dirty="0">
                        <a:solidFill>
                          <a:schemeClr val="dk1"/>
                        </a:solidFill>
                        <a:effectLst/>
                        <a:latin typeface="+mn-lt"/>
                        <a:ea typeface="+mn-ea"/>
                        <a:cs typeface="+mn-cs"/>
                      </a:endParaRP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10005"/>
                  </a:ext>
                </a:extLst>
              </a:tr>
              <a:tr h="480454">
                <a:tc>
                  <a:txBody>
                    <a:bodyPr/>
                    <a:lstStyle/>
                    <a:p>
                      <a:pPr marL="0" marR="0">
                        <a:spcBef>
                          <a:spcPts val="0"/>
                        </a:spcBef>
                        <a:spcAft>
                          <a:spcPts val="0"/>
                        </a:spcAft>
                      </a:pPr>
                      <a:r>
                        <a:rPr lang="en-US" sz="1300" b="0" dirty="0">
                          <a:solidFill>
                            <a:schemeClr val="tx1"/>
                          </a:solidFill>
                          <a:latin typeface="+mn-lt"/>
                          <a:ea typeface="Times New Roman"/>
                        </a:rPr>
                        <a:t>Endorser</a:t>
                      </a: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indent="-285750">
                        <a:spcBef>
                          <a:spcPts val="0"/>
                        </a:spcBef>
                        <a:spcAft>
                          <a:spcPts val="0"/>
                        </a:spcAft>
                        <a:buFont typeface="Arial"/>
                        <a:buChar char="•"/>
                      </a:pPr>
                      <a:r>
                        <a:rPr lang="en-US" sz="1300" b="0" dirty="0">
                          <a:solidFill>
                            <a:schemeClr val="tx1"/>
                          </a:solidFill>
                          <a:latin typeface="+mn-lt"/>
                          <a:ea typeface="Times New Roman"/>
                        </a:rPr>
                        <a:t>Connects a </a:t>
                      </a:r>
                      <a:r>
                        <a:rPr lang="en-US" sz="1300" b="0" dirty="0" smtClean="0">
                          <a:solidFill>
                            <a:schemeClr val="tx1"/>
                          </a:solidFill>
                          <a:latin typeface="+mn-lt"/>
                          <a:ea typeface="Times New Roman"/>
                        </a:rPr>
                        <a:t>celebrity</a:t>
                      </a:r>
                      <a:r>
                        <a:rPr lang="en-US" sz="1300" b="0" baseline="0" dirty="0" smtClean="0">
                          <a:solidFill>
                            <a:schemeClr val="tx1"/>
                          </a:solidFill>
                          <a:latin typeface="+mn-lt"/>
                          <a:ea typeface="Times New Roman"/>
                        </a:rPr>
                        <a:t> </a:t>
                      </a:r>
                      <a:r>
                        <a:rPr lang="en-US" sz="1300" b="0" dirty="0" smtClean="0">
                          <a:solidFill>
                            <a:schemeClr val="tx1"/>
                          </a:solidFill>
                          <a:latin typeface="+mn-lt"/>
                          <a:ea typeface="Times New Roman"/>
                        </a:rPr>
                        <a:t>posing </a:t>
                      </a:r>
                      <a:r>
                        <a:rPr lang="en-US" sz="1300" b="0" dirty="0">
                          <a:solidFill>
                            <a:schemeClr val="tx1"/>
                          </a:solidFill>
                          <a:latin typeface="+mn-lt"/>
                          <a:ea typeface="Times New Roman"/>
                        </a:rPr>
                        <a:t>as an authority figure (with appropriate disclaimer), company officer, or everyday consumer </a:t>
                      </a:r>
                      <a:r>
                        <a:rPr lang="en-US" sz="1300" b="0" dirty="0" smtClean="0">
                          <a:solidFill>
                            <a:schemeClr val="tx1"/>
                          </a:solidFill>
                          <a:latin typeface="+mn-lt"/>
                          <a:ea typeface="Times New Roman"/>
                        </a:rPr>
                        <a:t>to </a:t>
                      </a:r>
                      <a:r>
                        <a:rPr lang="en-US" sz="1300" b="0" dirty="0">
                          <a:solidFill>
                            <a:schemeClr val="tx1"/>
                          </a:solidFill>
                          <a:latin typeface="+mn-lt"/>
                          <a:ea typeface="Times New Roman"/>
                        </a:rPr>
                        <a:t>sanction and support </a:t>
                      </a:r>
                      <a:r>
                        <a:rPr lang="en-US" sz="1300" b="0" dirty="0" smtClean="0">
                          <a:solidFill>
                            <a:schemeClr val="tx1"/>
                          </a:solidFill>
                          <a:latin typeface="+mn-lt"/>
                          <a:ea typeface="Times New Roman"/>
                        </a:rPr>
                        <a:t>a</a:t>
                      </a:r>
                      <a:r>
                        <a:rPr lang="en-US" sz="1300" b="0" baseline="0" dirty="0" smtClean="0">
                          <a:solidFill>
                            <a:schemeClr val="tx1"/>
                          </a:solidFill>
                          <a:latin typeface="+mn-lt"/>
                          <a:ea typeface="Times New Roman"/>
                        </a:rPr>
                        <a:t> product’s</a:t>
                      </a:r>
                      <a:r>
                        <a:rPr lang="en-US" sz="1300" b="0" dirty="0" smtClean="0">
                          <a:solidFill>
                            <a:schemeClr val="tx1"/>
                          </a:solidFill>
                          <a:latin typeface="+mn-lt"/>
                          <a:ea typeface="Times New Roman"/>
                        </a:rPr>
                        <a:t> use</a:t>
                      </a:r>
                      <a:r>
                        <a:rPr lang="en-US" sz="1300" b="0" baseline="0" dirty="0" smtClean="0">
                          <a:solidFill>
                            <a:schemeClr val="tx1"/>
                          </a:solidFill>
                          <a:latin typeface="+mn-lt"/>
                          <a:ea typeface="Times New Roman"/>
                        </a:rPr>
                        <a:t>.</a:t>
                      </a:r>
                    </a:p>
                    <a:p>
                      <a:pPr marL="285750" marR="0" indent="-285750">
                        <a:spcBef>
                          <a:spcPts val="0"/>
                        </a:spcBef>
                        <a:spcAft>
                          <a:spcPts val="0"/>
                        </a:spcAft>
                        <a:buFont typeface="Arial"/>
                        <a:buChar char="•"/>
                      </a:pPr>
                      <a:r>
                        <a:rPr lang="en-US" sz="1300" b="0" baseline="0" dirty="0" smtClean="0">
                          <a:solidFill>
                            <a:schemeClr val="tx1"/>
                          </a:solidFill>
                          <a:latin typeface="+mn-lt"/>
                          <a:ea typeface="Times New Roman"/>
                        </a:rPr>
                        <a:t>Example: </a:t>
                      </a:r>
                      <a:r>
                        <a:rPr lang="en-US" sz="1300" b="0" dirty="0" smtClean="0">
                          <a:solidFill>
                            <a:schemeClr val="tx1"/>
                          </a:solidFill>
                          <a:latin typeface="+mn-lt"/>
                          <a:ea typeface="Times New Roman"/>
                        </a:rPr>
                        <a:t>Jamie </a:t>
                      </a:r>
                      <a:r>
                        <a:rPr lang="en-US" sz="1300" b="0" dirty="0">
                          <a:solidFill>
                            <a:schemeClr val="tx1"/>
                          </a:solidFill>
                          <a:latin typeface="+mn-lt"/>
                          <a:ea typeface="Times New Roman"/>
                        </a:rPr>
                        <a:t>Lee Curtis for </a:t>
                      </a:r>
                      <a:r>
                        <a:rPr lang="en-US" sz="1300" b="0" dirty="0" err="1">
                          <a:solidFill>
                            <a:schemeClr val="tx1"/>
                          </a:solidFill>
                          <a:latin typeface="+mn-lt"/>
                          <a:ea typeface="Times New Roman"/>
                        </a:rPr>
                        <a:t>Activia</a:t>
                      </a:r>
                      <a:r>
                        <a:rPr lang="en-US" sz="1300" b="0" dirty="0">
                          <a:solidFill>
                            <a:schemeClr val="tx1"/>
                          </a:solidFill>
                          <a:latin typeface="+mn-lt"/>
                          <a:ea typeface="Times New Roman"/>
                        </a:rPr>
                        <a:t> </a:t>
                      </a:r>
                      <a:r>
                        <a:rPr lang="en-US" sz="1300" b="0" dirty="0" smtClean="0">
                          <a:solidFill>
                            <a:schemeClr val="tx1"/>
                          </a:solidFill>
                          <a:latin typeface="+mn-lt"/>
                          <a:ea typeface="Times New Roman"/>
                        </a:rPr>
                        <a:t>yogurt.</a:t>
                      </a:r>
                      <a:endParaRPr lang="en-US" sz="1300" b="0" dirty="0">
                        <a:solidFill>
                          <a:schemeClr val="tx1"/>
                        </a:solidFill>
                        <a:latin typeface="+mn-lt"/>
                        <a:ea typeface="Times New Roman"/>
                      </a:endParaRP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r h="406946">
                <a:tc>
                  <a:txBody>
                    <a:bodyPr/>
                    <a:lstStyle/>
                    <a:p>
                      <a:pPr marL="0" marR="0">
                        <a:spcBef>
                          <a:spcPts val="0"/>
                        </a:spcBef>
                        <a:spcAft>
                          <a:spcPts val="0"/>
                        </a:spcAft>
                      </a:pPr>
                      <a:r>
                        <a:rPr lang="en-US" sz="1300" b="0" dirty="0">
                          <a:solidFill>
                            <a:schemeClr val="tx1"/>
                          </a:solidFill>
                          <a:latin typeface="+mn-lt"/>
                          <a:ea typeface="Times New Roman"/>
                        </a:rPr>
                        <a:t>Lifestyle</a:t>
                      </a: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285750" marR="0" indent="-285750">
                        <a:spcBef>
                          <a:spcPts val="0"/>
                        </a:spcBef>
                        <a:spcAft>
                          <a:spcPts val="0"/>
                        </a:spcAft>
                        <a:buFont typeface="Arial"/>
                        <a:buChar char="•"/>
                      </a:pPr>
                      <a:r>
                        <a:rPr lang="en-US" sz="1300" b="0" dirty="0">
                          <a:solidFill>
                            <a:schemeClr val="tx1"/>
                          </a:solidFill>
                          <a:latin typeface="+mn-lt"/>
                          <a:ea typeface="Times New Roman"/>
                        </a:rPr>
                        <a:t>Portraying ways a product will connect with a target customer’s </a:t>
                      </a:r>
                      <a:r>
                        <a:rPr lang="en-US" sz="1300" b="0" dirty="0" smtClean="0">
                          <a:solidFill>
                            <a:schemeClr val="tx1"/>
                          </a:solidFill>
                          <a:latin typeface="+mn-lt"/>
                          <a:ea typeface="Times New Roman"/>
                        </a:rPr>
                        <a:t>lifestyle.</a:t>
                      </a:r>
                    </a:p>
                    <a:p>
                      <a:pPr marL="285750" marR="0" indent="-285750">
                        <a:spcBef>
                          <a:spcPts val="0"/>
                        </a:spcBef>
                        <a:spcAft>
                          <a:spcPts val="0"/>
                        </a:spcAft>
                        <a:buFont typeface="Arial"/>
                        <a:buChar char="•"/>
                      </a:pPr>
                      <a:r>
                        <a:rPr lang="en-US" sz="1300" b="0" dirty="0" smtClean="0">
                          <a:solidFill>
                            <a:schemeClr val="tx1"/>
                          </a:solidFill>
                          <a:latin typeface="+mn-lt"/>
                          <a:ea typeface="Times New Roman"/>
                        </a:rPr>
                        <a:t>Example:</a:t>
                      </a:r>
                      <a:r>
                        <a:rPr lang="en-US" sz="1300" b="0" baseline="0" dirty="0" smtClean="0">
                          <a:solidFill>
                            <a:schemeClr val="tx1"/>
                          </a:solidFill>
                          <a:latin typeface="+mn-lt"/>
                          <a:ea typeface="Times New Roman"/>
                        </a:rPr>
                        <a:t> </a:t>
                      </a:r>
                      <a:r>
                        <a:rPr lang="en-US" sz="1300" b="0" dirty="0" smtClean="0">
                          <a:solidFill>
                            <a:schemeClr val="tx1"/>
                          </a:solidFill>
                          <a:latin typeface="+mn-lt"/>
                          <a:ea typeface="Times New Roman"/>
                        </a:rPr>
                        <a:t>Dodge </a:t>
                      </a:r>
                      <a:r>
                        <a:rPr lang="en-US" sz="1300" b="0" dirty="0">
                          <a:solidFill>
                            <a:schemeClr val="tx1"/>
                          </a:solidFill>
                          <a:latin typeface="+mn-lt"/>
                          <a:ea typeface="Times New Roman"/>
                        </a:rPr>
                        <a:t>Ram pickup trucks navigating through the back roads of </a:t>
                      </a:r>
                      <a:r>
                        <a:rPr lang="en-US" sz="1300" b="0" dirty="0" smtClean="0">
                          <a:solidFill>
                            <a:schemeClr val="tx1"/>
                          </a:solidFill>
                          <a:latin typeface="+mn-lt"/>
                          <a:ea typeface="Times New Roman"/>
                        </a:rPr>
                        <a:t>America.</a:t>
                      </a:r>
                      <a:endParaRPr lang="en-US" sz="1300" b="0" dirty="0">
                        <a:solidFill>
                          <a:schemeClr val="tx1"/>
                        </a:solidFill>
                        <a:latin typeface="+mn-lt"/>
                        <a:ea typeface="Times New Roman"/>
                      </a:endParaRP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10007"/>
                  </a:ext>
                </a:extLst>
              </a:tr>
              <a:tr h="483016">
                <a:tc>
                  <a:txBody>
                    <a:bodyPr/>
                    <a:lstStyle/>
                    <a:p>
                      <a:pPr marL="0" marR="0">
                        <a:spcBef>
                          <a:spcPts val="0"/>
                        </a:spcBef>
                        <a:spcAft>
                          <a:spcPts val="0"/>
                        </a:spcAft>
                      </a:pPr>
                      <a:r>
                        <a:rPr lang="en-US" sz="1300" b="0" dirty="0">
                          <a:solidFill>
                            <a:schemeClr val="tx1"/>
                          </a:solidFill>
                          <a:latin typeface="+mn-lt"/>
                          <a:ea typeface="Times New Roman"/>
                        </a:rPr>
                        <a:t>Fantasy Creation</a:t>
                      </a: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indent="-285750">
                        <a:spcBef>
                          <a:spcPts val="0"/>
                        </a:spcBef>
                        <a:spcAft>
                          <a:spcPts val="0"/>
                        </a:spcAft>
                        <a:buFont typeface="Arial"/>
                        <a:buChar char="•"/>
                      </a:pPr>
                      <a:r>
                        <a:rPr lang="en-US" sz="1300" b="0" dirty="0" smtClean="0">
                          <a:solidFill>
                            <a:schemeClr val="tx1"/>
                          </a:solidFill>
                          <a:latin typeface="+mn-lt"/>
                          <a:ea typeface="Times New Roman"/>
                        </a:rPr>
                        <a:t>A fantasy </a:t>
                      </a:r>
                      <a:r>
                        <a:rPr lang="en-US" sz="1300" b="0" dirty="0">
                          <a:solidFill>
                            <a:schemeClr val="tx1"/>
                          </a:solidFill>
                          <a:latin typeface="+mn-lt"/>
                          <a:ea typeface="Times New Roman"/>
                        </a:rPr>
                        <a:t>look at how it might be </a:t>
                      </a:r>
                      <a:r>
                        <a:rPr lang="en-US" sz="1300" b="0" dirty="0" smtClean="0">
                          <a:solidFill>
                            <a:schemeClr val="tx1"/>
                          </a:solidFill>
                          <a:latin typeface="+mn-lt"/>
                          <a:ea typeface="Times New Roman"/>
                        </a:rPr>
                        <a:t>when </a:t>
                      </a:r>
                      <a:r>
                        <a:rPr lang="en-US" sz="1300" b="0" dirty="0">
                          <a:solidFill>
                            <a:schemeClr val="tx1"/>
                          </a:solidFill>
                          <a:latin typeface="+mn-lt"/>
                          <a:ea typeface="Times New Roman"/>
                        </a:rPr>
                        <a:t>a customer purchases the </a:t>
                      </a:r>
                      <a:r>
                        <a:rPr lang="en-US" sz="1300" b="0" dirty="0" smtClean="0">
                          <a:solidFill>
                            <a:schemeClr val="tx1"/>
                          </a:solidFill>
                          <a:latin typeface="+mn-lt"/>
                          <a:ea typeface="Times New Roman"/>
                        </a:rPr>
                        <a:t>product.</a:t>
                      </a:r>
                      <a:r>
                        <a:rPr lang="en-US" sz="1300" b="0" baseline="0" dirty="0" smtClean="0">
                          <a:solidFill>
                            <a:schemeClr val="tx1"/>
                          </a:solidFill>
                          <a:latin typeface="+mn-lt"/>
                          <a:ea typeface="Times New Roman"/>
                        </a:rPr>
                        <a:t> </a:t>
                      </a:r>
                    </a:p>
                    <a:p>
                      <a:pPr marL="285750" marR="0" indent="-285750">
                        <a:spcBef>
                          <a:spcPts val="0"/>
                        </a:spcBef>
                        <a:spcAft>
                          <a:spcPts val="0"/>
                        </a:spcAft>
                        <a:buFont typeface="Arial"/>
                        <a:buChar char="•"/>
                      </a:pPr>
                      <a:r>
                        <a:rPr lang="en-US" sz="1300" b="0" baseline="0" dirty="0" smtClean="0">
                          <a:solidFill>
                            <a:schemeClr val="tx1"/>
                          </a:solidFill>
                          <a:latin typeface="+mn-lt"/>
                          <a:ea typeface="Times New Roman"/>
                        </a:rPr>
                        <a:t>Example: </a:t>
                      </a:r>
                      <a:r>
                        <a:rPr lang="en-US" sz="1300" b="0" dirty="0" smtClean="0">
                          <a:solidFill>
                            <a:schemeClr val="tx1"/>
                          </a:solidFill>
                          <a:latin typeface="+mn-lt"/>
                          <a:ea typeface="Times New Roman"/>
                        </a:rPr>
                        <a:t>Taco </a:t>
                      </a:r>
                      <a:r>
                        <a:rPr lang="en-US" sz="1300" b="0" dirty="0">
                          <a:solidFill>
                            <a:schemeClr val="tx1"/>
                          </a:solidFill>
                          <a:latin typeface="+mn-lt"/>
                          <a:ea typeface="Times New Roman"/>
                        </a:rPr>
                        <a:t>Bell’s </a:t>
                      </a:r>
                      <a:r>
                        <a:rPr lang="en-US" sz="1300" b="0" dirty="0" smtClean="0">
                          <a:solidFill>
                            <a:schemeClr val="tx1"/>
                          </a:solidFill>
                          <a:latin typeface="+mn-lt"/>
                          <a:ea typeface="Times New Roman"/>
                        </a:rPr>
                        <a:t>“Live </a:t>
                      </a:r>
                      <a:r>
                        <a:rPr lang="en-US" sz="1300" b="0" dirty="0" err="1" smtClean="0">
                          <a:solidFill>
                            <a:schemeClr val="tx1"/>
                          </a:solidFill>
                          <a:latin typeface="+mn-lt"/>
                          <a:ea typeface="Times New Roman"/>
                        </a:rPr>
                        <a:t>Más</a:t>
                      </a:r>
                      <a:r>
                        <a:rPr lang="en-US" sz="1300" b="0" dirty="0" smtClean="0">
                          <a:solidFill>
                            <a:schemeClr val="tx1"/>
                          </a:solidFill>
                          <a:latin typeface="+mn-lt"/>
                          <a:ea typeface="Times New Roman"/>
                        </a:rPr>
                        <a:t>” ads.</a:t>
                      </a:r>
                      <a:endParaRPr lang="en-US" sz="1300" b="0" dirty="0">
                        <a:solidFill>
                          <a:schemeClr val="tx1"/>
                        </a:solidFill>
                        <a:latin typeface="+mn-lt"/>
                        <a:ea typeface="Times New Roman"/>
                      </a:endParaRP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8"/>
                  </a:ext>
                </a:extLst>
              </a:tr>
              <a:tr h="406946">
                <a:tc>
                  <a:txBody>
                    <a:bodyPr/>
                    <a:lstStyle/>
                    <a:p>
                      <a:pPr marL="0" marR="0">
                        <a:spcBef>
                          <a:spcPts val="0"/>
                        </a:spcBef>
                        <a:spcAft>
                          <a:spcPts val="0"/>
                        </a:spcAft>
                      </a:pPr>
                      <a:r>
                        <a:rPr lang="en-US" sz="1300" b="0" dirty="0">
                          <a:solidFill>
                            <a:schemeClr val="tx1"/>
                          </a:solidFill>
                          <a:latin typeface="+mn-lt"/>
                          <a:ea typeface="Times New Roman"/>
                        </a:rPr>
                        <a:t>Animation and Animal</a:t>
                      </a: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285750" marR="0" indent="-285750">
                        <a:spcBef>
                          <a:spcPts val="0"/>
                        </a:spcBef>
                        <a:spcAft>
                          <a:spcPts val="0"/>
                        </a:spcAft>
                        <a:buFont typeface="Arial"/>
                        <a:buChar char="•"/>
                      </a:pPr>
                      <a:r>
                        <a:rPr lang="en-US" sz="1300" b="0" dirty="0">
                          <a:solidFill>
                            <a:schemeClr val="tx1"/>
                          </a:solidFill>
                          <a:latin typeface="+mn-lt"/>
                          <a:ea typeface="Times New Roman"/>
                        </a:rPr>
                        <a:t>An </a:t>
                      </a:r>
                      <a:r>
                        <a:rPr lang="en-US" sz="1300" b="0" dirty="0" smtClean="0">
                          <a:solidFill>
                            <a:schemeClr val="tx1"/>
                          </a:solidFill>
                          <a:latin typeface="+mn-lt"/>
                          <a:ea typeface="Times New Roman"/>
                        </a:rPr>
                        <a:t>animal or animated </a:t>
                      </a:r>
                      <a:r>
                        <a:rPr lang="en-US" sz="1300" b="0" dirty="0">
                          <a:solidFill>
                            <a:schemeClr val="tx1"/>
                          </a:solidFill>
                          <a:latin typeface="+mn-lt"/>
                          <a:ea typeface="Times New Roman"/>
                        </a:rPr>
                        <a:t>character </a:t>
                      </a:r>
                      <a:r>
                        <a:rPr lang="en-US" sz="1300" b="0" dirty="0" smtClean="0">
                          <a:solidFill>
                            <a:schemeClr val="tx1"/>
                          </a:solidFill>
                          <a:latin typeface="+mn-lt"/>
                          <a:ea typeface="Times New Roman"/>
                        </a:rPr>
                        <a:t>featured </a:t>
                      </a:r>
                      <a:r>
                        <a:rPr lang="en-US" sz="1300" b="0" dirty="0">
                          <a:solidFill>
                            <a:schemeClr val="tx1"/>
                          </a:solidFill>
                          <a:latin typeface="+mn-lt"/>
                          <a:ea typeface="Times New Roman"/>
                        </a:rPr>
                        <a:t>in </a:t>
                      </a:r>
                      <a:r>
                        <a:rPr lang="en-US" sz="1300" b="0" dirty="0" smtClean="0">
                          <a:solidFill>
                            <a:schemeClr val="tx1"/>
                          </a:solidFill>
                          <a:latin typeface="+mn-lt"/>
                          <a:ea typeface="Times New Roman"/>
                        </a:rPr>
                        <a:t>ads</a:t>
                      </a:r>
                      <a:r>
                        <a:rPr lang="en-US" sz="1300" b="0" dirty="0">
                          <a:solidFill>
                            <a:schemeClr val="tx1"/>
                          </a:solidFill>
                          <a:latin typeface="+mn-lt"/>
                          <a:ea typeface="Times New Roman"/>
                        </a:rPr>
                        <a:t>, sometimes as a </a:t>
                      </a:r>
                      <a:r>
                        <a:rPr lang="en-US" sz="1300" b="0" dirty="0" smtClean="0">
                          <a:solidFill>
                            <a:schemeClr val="tx1"/>
                          </a:solidFill>
                          <a:latin typeface="+mn-lt"/>
                          <a:ea typeface="Times New Roman"/>
                        </a:rPr>
                        <a:t>spokesperson</a:t>
                      </a:r>
                      <a:r>
                        <a:rPr lang="en-US" sz="1300" b="0" baseline="0" dirty="0" smtClean="0">
                          <a:solidFill>
                            <a:schemeClr val="tx1"/>
                          </a:solidFill>
                          <a:latin typeface="+mn-lt"/>
                          <a:ea typeface="Times New Roman"/>
                        </a:rPr>
                        <a:t>.</a:t>
                      </a:r>
                    </a:p>
                    <a:p>
                      <a:pPr marL="285750" marR="0" indent="-285750">
                        <a:spcBef>
                          <a:spcPts val="0"/>
                        </a:spcBef>
                        <a:spcAft>
                          <a:spcPts val="0"/>
                        </a:spcAft>
                        <a:buFont typeface="Arial"/>
                        <a:buChar char="•"/>
                      </a:pPr>
                      <a:r>
                        <a:rPr lang="en-US" sz="1300" b="0" baseline="0" dirty="0" smtClean="0">
                          <a:solidFill>
                            <a:schemeClr val="tx1"/>
                          </a:solidFill>
                          <a:latin typeface="+mn-lt"/>
                          <a:ea typeface="Times New Roman"/>
                        </a:rPr>
                        <a:t>Example: t</a:t>
                      </a:r>
                      <a:r>
                        <a:rPr lang="en-US" sz="1300" b="0" dirty="0" smtClean="0">
                          <a:solidFill>
                            <a:schemeClr val="tx1"/>
                          </a:solidFill>
                          <a:latin typeface="+mn-lt"/>
                          <a:ea typeface="Times New Roman"/>
                        </a:rPr>
                        <a:t>he </a:t>
                      </a:r>
                      <a:r>
                        <a:rPr lang="en-US" sz="1300" b="0" dirty="0">
                          <a:solidFill>
                            <a:schemeClr val="tx1"/>
                          </a:solidFill>
                          <a:latin typeface="+mn-lt"/>
                          <a:ea typeface="Times New Roman"/>
                        </a:rPr>
                        <a:t>GEICO </a:t>
                      </a:r>
                      <a:r>
                        <a:rPr lang="en-US" sz="1300" b="0" dirty="0" smtClean="0">
                          <a:solidFill>
                            <a:schemeClr val="tx1"/>
                          </a:solidFill>
                          <a:latin typeface="+mn-lt"/>
                          <a:ea typeface="Times New Roman"/>
                        </a:rPr>
                        <a:t>gecko.</a:t>
                      </a:r>
                      <a:endParaRPr lang="en-US" sz="1300" b="0" dirty="0">
                        <a:solidFill>
                          <a:schemeClr val="tx1"/>
                        </a:solidFill>
                        <a:latin typeface="+mn-lt"/>
                        <a:ea typeface="Times New Roman"/>
                      </a:endParaRPr>
                    </a:p>
                  </a:txBody>
                  <a:tcP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10009"/>
                  </a:ext>
                </a:extLst>
              </a:tr>
            </a:tbl>
          </a:graphicData>
        </a:graphic>
      </p:graphicFrame>
      <p:sp>
        <p:nvSpPr>
          <p:cNvPr id="2" name="Footer Placeholder 1"/>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14E08E-9C4F-4BF4-892E-F97FEE172459}"/>
              </a:ext>
            </a:extLst>
          </p:cNvPr>
          <p:cNvSpPr>
            <a:spLocks noGrp="1"/>
          </p:cNvSpPr>
          <p:nvPr>
            <p:ph type="title"/>
          </p:nvPr>
        </p:nvSpPr>
        <p:spPr/>
        <p:txBody>
          <a:bodyPr/>
          <a:lstStyle/>
          <a:p>
            <a:pPr algn="ctr"/>
            <a:r>
              <a:rPr lang="en-US" b="1" dirty="0"/>
              <a:t>Advertising Media</a:t>
            </a:r>
          </a:p>
        </p:txBody>
      </p:sp>
      <p:sp>
        <p:nvSpPr>
          <p:cNvPr id="3" name="Slide Number Placeholder 2">
            <a:extLst>
              <a:ext uri="{FF2B5EF4-FFF2-40B4-BE49-F238E27FC236}">
                <a16:creationId xmlns:a16="http://schemas.microsoft.com/office/drawing/2014/main" xmlns="" id="{19A70AA8-7677-4B6A-8C07-D6710E509930}"/>
              </a:ext>
            </a:extLst>
          </p:cNvPr>
          <p:cNvSpPr>
            <a:spLocks noGrp="1"/>
          </p:cNvSpPr>
          <p:nvPr>
            <p:ph type="sldNum" sz="quarter" idx="12"/>
          </p:nvPr>
        </p:nvSpPr>
        <p:spPr/>
        <p:txBody>
          <a:bodyPr>
            <a:normAutofit fontScale="85000" lnSpcReduction="20000"/>
          </a:bodyPr>
          <a:lstStyle/>
          <a:p>
            <a:pPr>
              <a:defRPr/>
            </a:pPr>
            <a:fld id="{43D1D00D-4517-4990-A77D-2BD3ACA49ADA}" type="slidenum">
              <a:rPr lang="en-US" smtClean="0"/>
              <a:pPr>
                <a:defRPr/>
              </a:pPr>
              <a:t>9</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34731939"/>
              </p:ext>
            </p:extLst>
          </p:nvPr>
        </p:nvGraphicFramePr>
        <p:xfrm>
          <a:off x="1584960" y="1971040"/>
          <a:ext cx="6096000" cy="2966720"/>
        </p:xfrm>
        <a:graphic>
          <a:graphicData uri="http://schemas.openxmlformats.org/drawingml/2006/table">
            <a:tbl>
              <a:tblPr firstRow="1" bandRow="1">
                <a:tableStyleId>{5C22544A-7EE6-4342-B048-85BDC9FD1C3A}</a:tableStyleId>
              </a:tblPr>
              <a:tblGrid>
                <a:gridCol w="6096000"/>
              </a:tblGrid>
              <a:tr h="370840">
                <a:tc>
                  <a:txBody>
                    <a:bodyPr/>
                    <a:lstStyle/>
                    <a:p>
                      <a:pPr algn="ctr"/>
                      <a:r>
                        <a:rPr lang="en-US" dirty="0" smtClean="0"/>
                        <a:t>Advertising</a:t>
                      </a:r>
                      <a:r>
                        <a:rPr lang="en-US" baseline="0" dirty="0" smtClean="0"/>
                        <a:t> Media</a:t>
                      </a:r>
                      <a:endParaRPr lang="en-US" dirty="0"/>
                    </a:p>
                  </a:txBody>
                  <a:tcPr/>
                </a:tc>
              </a:tr>
              <a:tr h="370840">
                <a:tc>
                  <a:txBody>
                    <a:bodyPr/>
                    <a:lstStyle/>
                    <a:p>
                      <a:r>
                        <a:rPr lang="en-US" dirty="0" smtClean="0"/>
                        <a:t>Television</a:t>
                      </a:r>
                      <a:endParaRPr lang="en-US" dirty="0"/>
                    </a:p>
                  </a:txBody>
                  <a:tcPr/>
                </a:tc>
              </a:tr>
              <a:tr h="370840">
                <a:tc>
                  <a:txBody>
                    <a:bodyPr/>
                    <a:lstStyle/>
                    <a:p>
                      <a:r>
                        <a:rPr lang="en-US" dirty="0" smtClean="0"/>
                        <a:t>Radio</a:t>
                      </a:r>
                      <a:endParaRPr lang="en-US" dirty="0"/>
                    </a:p>
                  </a:txBody>
                  <a:tcPr/>
                </a:tc>
              </a:tr>
              <a:tr h="370840">
                <a:tc>
                  <a:txBody>
                    <a:bodyPr/>
                    <a:lstStyle/>
                    <a:p>
                      <a:r>
                        <a:rPr lang="en-US" dirty="0" smtClean="0"/>
                        <a:t>Newspapers</a:t>
                      </a:r>
                      <a:endParaRPr lang="en-US" dirty="0"/>
                    </a:p>
                  </a:txBody>
                  <a:tcPr/>
                </a:tc>
              </a:tr>
              <a:tr h="370840">
                <a:tc>
                  <a:txBody>
                    <a:bodyPr/>
                    <a:lstStyle/>
                    <a:p>
                      <a:r>
                        <a:rPr lang="en-US" dirty="0" smtClean="0"/>
                        <a:t>Magazines</a:t>
                      </a:r>
                      <a:endParaRPr lang="en-US" dirty="0"/>
                    </a:p>
                  </a:txBody>
                  <a:tcPr/>
                </a:tc>
              </a:tr>
              <a:tr h="370840">
                <a:tc>
                  <a:txBody>
                    <a:bodyPr/>
                    <a:lstStyle/>
                    <a:p>
                      <a:r>
                        <a:rPr lang="en-US" dirty="0" smtClean="0"/>
                        <a:t>Outdoor (billboards, bus and train signs, etc.)</a:t>
                      </a:r>
                      <a:endParaRPr lang="en-US" dirty="0"/>
                    </a:p>
                  </a:txBody>
                  <a:tcPr/>
                </a:tc>
              </a:tr>
              <a:tr h="370840">
                <a:tc>
                  <a:txBody>
                    <a:bodyPr/>
                    <a:lstStyle/>
                    <a:p>
                      <a:r>
                        <a:rPr lang="en-US" dirty="0" smtClean="0"/>
                        <a:t>Direct mail</a:t>
                      </a:r>
                      <a:endParaRPr lang="en-US" dirty="0"/>
                    </a:p>
                  </a:txBody>
                  <a:tcPr/>
                </a:tc>
              </a:tr>
              <a:tr h="370840">
                <a:tc>
                  <a:txBody>
                    <a:bodyPr/>
                    <a:lstStyle/>
                    <a:p>
                      <a:r>
                        <a:rPr lang="en-US" dirty="0" smtClean="0"/>
                        <a:t>Internet and social media</a:t>
                      </a:r>
                      <a:endParaRPr lang="en-US" dirty="0"/>
                    </a:p>
                  </a:txBody>
                  <a:tcPr/>
                </a:tc>
              </a:tr>
            </a:tbl>
          </a:graphicData>
        </a:graphic>
      </p:graphicFrame>
    </p:spTree>
    <p:extLst>
      <p:ext uri="{BB962C8B-B14F-4D97-AF65-F5344CB8AC3E}">
        <p14:creationId xmlns:p14="http://schemas.microsoft.com/office/powerpoint/2010/main" val="125996383"/>
      </p:ext>
    </p:extLst>
  </p:cSld>
  <p:clrMapOvr>
    <a:masterClrMapping/>
  </p:clrMapOvr>
  <p:transition xmlns:p14="http://schemas.microsoft.com/office/powerpoint/2010/mai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M 1e part 2">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5.xml><?xml version="1.0" encoding="utf-8"?>
<a:theme xmlns:a="http://schemas.openxmlformats.org/drawingml/2006/main" name="Ch 12">
  <a:themeElements>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6.xml><?xml version="1.0" encoding="utf-8"?>
<a:theme xmlns:a="http://schemas.openxmlformats.org/drawingml/2006/main" name="1_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7.xml><?xml version="1.0" encoding="utf-8"?>
<a:theme xmlns:a="http://schemas.openxmlformats.org/drawingml/2006/main" name="1_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8.xml><?xml version="1.0" encoding="utf-8"?>
<a:theme xmlns:a="http://schemas.openxmlformats.org/drawingml/2006/main" name="1_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MM 1e</Template>
  <TotalTime>4357</TotalTime>
  <Words>7466</Words>
  <Application>Microsoft Macintosh PowerPoint</Application>
  <PresentationFormat>On-screen Show (4:3)</PresentationFormat>
  <Paragraphs>656</Paragraphs>
  <Slides>57</Slides>
  <Notes>31</Notes>
  <HiddenSlides>0</HiddenSlides>
  <MMClips>0</MMClips>
  <ScaleCrop>false</ScaleCrop>
  <HeadingPairs>
    <vt:vector size="4" baseType="variant">
      <vt:variant>
        <vt:lpstr>Theme</vt:lpstr>
      </vt:variant>
      <vt:variant>
        <vt:i4>8</vt:i4>
      </vt:variant>
      <vt:variant>
        <vt:lpstr>Slide Titles</vt:lpstr>
      </vt:variant>
      <vt:variant>
        <vt:i4>57</vt:i4>
      </vt:variant>
    </vt:vector>
  </HeadingPairs>
  <TitlesOfParts>
    <vt:vector size="65" baseType="lpstr">
      <vt:lpstr>MM 1e</vt:lpstr>
      <vt:lpstr>MM 1e part 2</vt:lpstr>
      <vt:lpstr>MM 1e part 3</vt:lpstr>
      <vt:lpstr>MM 1e part 4</vt:lpstr>
      <vt:lpstr>Ch 12</vt:lpstr>
      <vt:lpstr>1_MM 1e</vt:lpstr>
      <vt:lpstr>1_MM 1e part 3</vt:lpstr>
      <vt:lpstr>1_MM 1e part 4</vt:lpstr>
      <vt:lpstr>CHAPTER 14: PROMOTION ESSENTIALS: TRADITIONAL MEDIA</vt:lpstr>
      <vt:lpstr>Learning Objectives</vt:lpstr>
      <vt:lpstr>Advertising</vt:lpstr>
      <vt:lpstr>Advertising Response Function</vt:lpstr>
      <vt:lpstr>Institutional Advertising</vt:lpstr>
      <vt:lpstr>Types of Advertising</vt:lpstr>
      <vt:lpstr>Advertising Execution  and Media Types</vt:lpstr>
      <vt:lpstr>Common Approaches to Advertising Execution</vt:lpstr>
      <vt:lpstr>Advertising Media</vt:lpstr>
      <vt:lpstr>Pros and Cons of Key Advertising Media</vt:lpstr>
      <vt:lpstr>The Role of the Creative Agency</vt:lpstr>
      <vt:lpstr>Sales Promotion</vt:lpstr>
      <vt:lpstr>Sales Promotion: Consumers</vt:lpstr>
      <vt:lpstr>Consumer Sales Promotion Options (slide 1)</vt:lpstr>
      <vt:lpstr>Consumer Sales Promotion Options (slide 2)</vt:lpstr>
      <vt:lpstr>Sales Promotion</vt:lpstr>
      <vt:lpstr>Public Relations (PR) </vt:lpstr>
      <vt:lpstr>Responsibilities of a PR Department</vt:lpstr>
      <vt:lpstr>Gaining Product Publicity  and Buzz</vt:lpstr>
      <vt:lpstr>Public Relations</vt:lpstr>
      <vt:lpstr>Toward a More Personal Communication with the Customer</vt:lpstr>
      <vt:lpstr>Personal Selling: Advantages</vt:lpstr>
      <vt:lpstr>Personal Selling: Key Activities</vt:lpstr>
      <vt:lpstr>Matrix of Selling Activities</vt:lpstr>
      <vt:lpstr>Personal Selling: The Most Personal Form of Communication</vt:lpstr>
      <vt:lpstr>Classifying Sales Positions</vt:lpstr>
      <vt:lpstr>The Personal Selling Process</vt:lpstr>
      <vt:lpstr>Personal Selling:  Prospecting and Opening</vt:lpstr>
      <vt:lpstr>Personal Selling:  Qualifying the Prospect</vt:lpstr>
      <vt:lpstr>Personal Selling:  Prospecting for Customers</vt:lpstr>
      <vt:lpstr>Personal Selling:  Opening the Relationship</vt:lpstr>
      <vt:lpstr>Personal Selling:  Qualifying the Prospect</vt:lpstr>
      <vt:lpstr>Personal Selling:  The Sales Presentation</vt:lpstr>
      <vt:lpstr>CHARACTERISTICS OF A GREAT SALES PRESENTATION</vt:lpstr>
      <vt:lpstr>Personal Selling:  Handling Objectives</vt:lpstr>
      <vt:lpstr>Personal Selling:  Closing and Follow-Up</vt:lpstr>
      <vt:lpstr>Personal Selling:  Organizing the Sales Force</vt:lpstr>
      <vt:lpstr>Organizing the Sales Force: Geographic Orientation</vt:lpstr>
      <vt:lpstr>EXAMPLE OF GEOGRAPHIC ORIENTATION</vt:lpstr>
      <vt:lpstr>Organizing the Sales Force: Product Orientation </vt:lpstr>
      <vt:lpstr>EXAMPLE OF PRODUCT ORIENTATION</vt:lpstr>
      <vt:lpstr>Organizing the Sales Force: Market Orientation </vt:lpstr>
      <vt:lpstr>EXAMPLE OF MARKET ORIENTATION</vt:lpstr>
      <vt:lpstr>Managing the Sales Force: Performance </vt:lpstr>
      <vt:lpstr>MODEL OF SALESPERSON PERFORMANCE</vt:lpstr>
      <vt:lpstr>Managing the Sales Force: Recruiting and Training </vt:lpstr>
      <vt:lpstr>SALES TRAINING TOPICS</vt:lpstr>
      <vt:lpstr>Compensation and Rewards </vt:lpstr>
      <vt:lpstr>Evaluating Salesperson Performance </vt:lpstr>
      <vt:lpstr>Alt Text Appendix</vt:lpstr>
      <vt:lpstr>Responsibilities of a PR Department</vt:lpstr>
      <vt:lpstr>The Personal Selling Process</vt:lpstr>
      <vt:lpstr>Example of  Geographic Orientation</vt:lpstr>
      <vt:lpstr>Example of  Product Orientation</vt:lpstr>
      <vt:lpstr>Example of  Market Orientation</vt:lpstr>
      <vt:lpstr>Model of Salesperson Performance</vt:lpstr>
      <vt:lpstr>Sales Training Topics</vt:lpstr>
    </vt:vector>
  </TitlesOfParts>
  <Company>University of Houston-Clear Lake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Marketing Strategy and Planning</dc:title>
  <dc:creator>Jill Solomon</dc:creator>
  <cp:lastModifiedBy>C V</cp:lastModifiedBy>
  <cp:revision>700</cp:revision>
  <dcterms:created xsi:type="dcterms:W3CDTF">2008-07-02T15:22:33Z</dcterms:created>
  <dcterms:modified xsi:type="dcterms:W3CDTF">2018-03-07T19:28:53Z</dcterms:modified>
</cp:coreProperties>
</file>