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588" r:id="rId2"/>
    <p:sldId id="464" r:id="rId3"/>
    <p:sldId id="579" r:id="rId4"/>
    <p:sldId id="556" r:id="rId5"/>
    <p:sldId id="580" r:id="rId6"/>
    <p:sldId id="583" r:id="rId7"/>
    <p:sldId id="581" r:id="rId8"/>
    <p:sldId id="530" r:id="rId9"/>
    <p:sldId id="582" r:id="rId10"/>
    <p:sldId id="471" r:id="rId11"/>
    <p:sldId id="584" r:id="rId12"/>
    <p:sldId id="564" r:id="rId13"/>
    <p:sldId id="562" r:id="rId14"/>
    <p:sldId id="519" r:id="rId15"/>
    <p:sldId id="585" r:id="rId16"/>
    <p:sldId id="532" r:id="rId17"/>
    <p:sldId id="539" r:id="rId18"/>
    <p:sldId id="565" r:id="rId19"/>
    <p:sldId id="475" r:id="rId20"/>
    <p:sldId id="501" r:id="rId21"/>
    <p:sldId id="506" r:id="rId22"/>
    <p:sldId id="563" r:id="rId23"/>
    <p:sldId id="526" r:id="rId24"/>
    <p:sldId id="558" r:id="rId25"/>
    <p:sldId id="586" r:id="rId26"/>
    <p:sldId id="587" r:id="rId27"/>
    <p:sldId id="567" r:id="rId28"/>
    <p:sldId id="569" r:id="rId29"/>
    <p:sldId id="576" r:id="rId30"/>
    <p:sldId id="577" r:id="rId31"/>
    <p:sldId id="571" r:id="rId32"/>
    <p:sldId id="589" r:id="rId33"/>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588"/>
            <p14:sldId id="464"/>
            <p14:sldId id="579"/>
            <p14:sldId id="556"/>
            <p14:sldId id="580"/>
            <p14:sldId id="583"/>
            <p14:sldId id="581"/>
            <p14:sldId id="530"/>
            <p14:sldId id="582"/>
            <p14:sldId id="471"/>
            <p14:sldId id="584"/>
            <p14:sldId id="564"/>
            <p14:sldId id="562"/>
            <p14:sldId id="519"/>
            <p14:sldId id="585"/>
            <p14:sldId id="532"/>
            <p14:sldId id="539"/>
            <p14:sldId id="565"/>
            <p14:sldId id="475"/>
            <p14:sldId id="501"/>
            <p14:sldId id="506"/>
            <p14:sldId id="563"/>
            <p14:sldId id="526"/>
            <p14:sldId id="558"/>
            <p14:sldId id="586"/>
            <p14:sldId id="587"/>
            <p14:sldId id="567"/>
            <p14:sldId id="569"/>
            <p14:sldId id="576"/>
            <p14:sldId id="577"/>
            <p14:sldId id="571"/>
            <p14:sldId id="5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4" autoAdjust="0"/>
    <p:restoredTop sz="96292" autoAdjust="0"/>
  </p:normalViewPr>
  <p:slideViewPr>
    <p:cSldViewPr>
      <p:cViewPr varScale="1">
        <p:scale>
          <a:sx n="108" d="100"/>
          <a:sy n="108" d="100"/>
        </p:scale>
        <p:origin x="1458" y="96"/>
      </p:cViewPr>
      <p:guideLst>
        <p:guide orient="horz" pos="2160"/>
        <p:guide pos="2880"/>
      </p:guideLst>
    </p:cSldViewPr>
  </p:slideViewPr>
  <p:outlineViewPr>
    <p:cViewPr>
      <p:scale>
        <a:sx n="75" d="100"/>
        <a:sy n="75"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696563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Heavy</a:t>
            </a:r>
            <a:r>
              <a:rPr lang="en-US" baseline="0" dirty="0"/>
              <a:t> users are the most faithful customers</a:t>
            </a:r>
          </a:p>
          <a:p>
            <a:r>
              <a:rPr lang="en-US" baseline="0" dirty="0"/>
              <a:t>80/20 rule – 20% of users account for 80% of sales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54847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Demographics are statistics that measure</a:t>
            </a:r>
            <a:r>
              <a:rPr lang="en-US" baseline="0" dirty="0"/>
              <a:t> observable aspects of a population. Some of the most common demographic measures are age, gender, family structure, social class, race or ethnicity, and geography. Even lifestyles can be useful to marketers in that consumers may share demographic characteristics but have very different lifestyles. Marketers try to understand their customers and develop lifelong relationships. Marketers who follow this approach are said to follow the philosophy of relationship marketing. </a:t>
            </a:r>
          </a:p>
          <a:p>
            <a:r>
              <a:rPr lang="en-US" baseline="0" dirty="0"/>
              <a:t>They may also utilize database marketing in order to track consumers’ buying habits.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who belong to the same social class are approximately equal in terms of their incomes and social standing in the community. This bank boastfully targets rednecks. </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4243913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marketing tracks specific consumers’ buying habits very closely and crafts products and messages tailored precisely to people’s wants and needs based on this information. The collection and analysis of extremely</a:t>
            </a:r>
            <a:r>
              <a:rPr lang="en-US" baseline="0" dirty="0"/>
              <a:t> large datasets is called Big Data. In a single day, consumers create 2.5 quintillion bytes of data. Big Data can influence many areas of consumer life. For instance, monitoring of Google searches for fever and flu can help epidemiologists to identify specific areas of the US that have been hit by flu outbreaks even before patients begin visiting doctors and hospitals.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386874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influences popular culture and popular culture influences marketing. </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677776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people don’t realize the extent to which marketers influence popular</a:t>
            </a:r>
            <a:r>
              <a:rPr lang="en-US" baseline="0" dirty="0"/>
              <a:t> culture. Whether we are talking about music, movies, sports, or entertainment, these forms of popular culture both influence and are influenced by marketing.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285873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Role theory takes the view that much of consumer behavior resembles actions in a play.</a:t>
            </a:r>
            <a:endParaRPr lang="en-US" baseline="0" dirty="0"/>
          </a:p>
          <a:p>
            <a:r>
              <a:rPr lang="en-US" baseline="0" dirty="0"/>
              <a:t>We find that consumers may develop relationships with brands over time. The slide lists some of the types of relationships we may see between consumers and their brands. </a:t>
            </a:r>
          </a:p>
          <a:p>
            <a:r>
              <a:rPr lang="en-US" baseline="0" dirty="0"/>
              <a:t>Self-concept attachment means that the product helps to establish the user’s identity. This was one of our early points in this chapter. </a:t>
            </a:r>
          </a:p>
          <a:p>
            <a:r>
              <a:rPr lang="en-US" baseline="0" dirty="0"/>
              <a:t>Nostalgic attachment means the product serves as a link to the consumer’s past.</a:t>
            </a:r>
          </a:p>
          <a:p>
            <a:r>
              <a:rPr lang="en-US" baseline="0" dirty="0"/>
              <a:t>Interdependence means that the product is a part of the user’s daily routine.</a:t>
            </a:r>
          </a:p>
          <a:p>
            <a:r>
              <a:rPr lang="en-US" baseline="0" dirty="0"/>
              <a:t>Love means that the product elicits emotional bonds of warmth, passion, or other strong emotion.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94466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rtl="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Reduces marketing costs: </a:t>
            </a:r>
            <a:r>
              <a:rPr lang="en-US" sz="1200" dirty="0">
                <a:effectLst/>
                <a:latin typeface="Calibri" panose="020F0502020204030204" pitchFamily="34" charset="0"/>
                <a:ea typeface="Calibri" panose="020F0502020204030204" pitchFamily="34" charset="0"/>
                <a:cs typeface="Times New Roman" panose="02020603050405020304" pitchFamily="18" charset="0"/>
              </a:rPr>
              <a:t>Companies that sell global products can reduce costs by standardizing certain marketing activities. Companies can achieve further cost savings by keeping an ad’s visual component the same for all markets but dubbing TV ads and translating print ads into local languages.</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Creates new market opportunities: </a:t>
            </a:r>
            <a:r>
              <a:rPr lang="en-US" sz="1200" dirty="0">
                <a:effectLst/>
                <a:latin typeface="Calibri" panose="020F0502020204030204" pitchFamily="34" charset="0"/>
                <a:ea typeface="Calibri" panose="020F0502020204030204" pitchFamily="34" charset="0"/>
                <a:cs typeface="Times New Roman" panose="02020603050405020304" pitchFamily="18" charset="0"/>
              </a:rPr>
              <a:t>A company that sells a global product can explore opportunities abroad if its home market is small or becomes saturated. </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Levels uneven income streams: </a:t>
            </a:r>
            <a:r>
              <a:rPr lang="en-US" sz="1200" dirty="0">
                <a:effectLst/>
                <a:latin typeface="Calibri" panose="020F0502020204030204" pitchFamily="34" charset="0"/>
                <a:ea typeface="Calibri" panose="020F0502020204030204" pitchFamily="34" charset="0"/>
                <a:cs typeface="Times New Roman" panose="02020603050405020304" pitchFamily="18" charset="0"/>
              </a:rPr>
              <a:t>A company that sells a product with universal, but seasonal, appeal can use international sales to level its income stream. </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Local buyers’ needs: </a:t>
            </a:r>
            <a:r>
              <a:rPr lang="en-US" sz="1200" dirty="0">
                <a:effectLst/>
                <a:latin typeface="Calibri" panose="020F0502020204030204" pitchFamily="34" charset="0"/>
                <a:ea typeface="Calibri" panose="020F0502020204030204" pitchFamily="34" charset="0"/>
                <a:cs typeface="Times New Roman" panose="02020603050405020304" pitchFamily="18" charset="0"/>
              </a:rPr>
              <a:t>In the pursuit of the potential benefits of global markets, managers must constantly monitor the match between the firm’s products and markets in order to not overlook the needs of buyers. The benefit of serving customers with an adapted product may outweigh the benefit of a standardized one. </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Global sustainability:  </a:t>
            </a:r>
            <a:r>
              <a:rPr lang="en-US" sz="1200" dirty="0">
                <a:effectLst/>
                <a:latin typeface="Calibri" panose="020F0502020204030204" pitchFamily="34" charset="0"/>
                <a:ea typeface="Calibri" panose="020F0502020204030204" pitchFamily="34" charset="0"/>
                <a:cs typeface="Times New Roman" panose="02020603050405020304" pitchFamily="18" charset="0"/>
              </a:rPr>
              <a:t>Another need that multinationals must consider is the need among all the world’s citizens for sustainability—development that meets the needs of the present without compromising the ability of future generations to meet their own needs.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191109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a:t>
            </a:r>
            <a:r>
              <a:rPr lang="en-US" baseline="0" dirty="0"/>
              <a:t> often buy products not for what they do but for what they mean. Products play an extended role in our lives. Motivation refers to the processes that lead people to behave as they do. It occurs when a need is aroused that the consumer wishes to satisfy.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1012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Motivation refers to the processes that lead people to behave as they do. It occurs when a need is aroused that the consumer wishes to satisfy. The need creates a state of</a:t>
            </a:r>
          </a:p>
          <a:p>
            <a:r>
              <a:rPr lang="en-US" sz="1200" b="0" i="0" u="none" strike="noStrike" kern="1200" baseline="0" dirty="0">
                <a:solidFill>
                  <a:schemeClr val="tx1"/>
                </a:solidFill>
                <a:latin typeface="Arial" charset="0"/>
                <a:ea typeface="+mn-ea"/>
                <a:cs typeface="+mn-cs"/>
              </a:rPr>
              <a:t>tension that drives the consumer to attempt to reduce or eliminate it. This need may be utilitarian (i.e., a desire to achieve some functional or practical benefit, as when a person loads up on green vegetables for nutritional reasons) or it may be hedonic (i.e., an experiential need, involving emotional responses or fantasies)</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99981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the Internet is incredibly influential for consumer behavior. It changes who you may interact with, the information you can find, the choices you see as available, and  the time and energy you spend dealing with various decisions. The Internet has made it possible for businesses to use an additional channel of distribution (B2C e-commerce) but it’s also made possible C2C e-commerce, in the form of outlets like Etsy.com. </a:t>
            </a:r>
          </a:p>
          <a:p>
            <a:r>
              <a:rPr lang="en-US" dirty="0"/>
              <a:t>You are likely at the forefront of the impact of the Web on consumer behavior because you are a digital native. Digital natives grew up in a wired world. </a:t>
            </a:r>
          </a:p>
          <a:p>
            <a:r>
              <a:rPr lang="en-US" dirty="0"/>
              <a:t>The Web hasn’t just changed consumer behavior by shifting our options in terms of channels of distribution. It’s also made possible a whole new form of media known as social media. </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86267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term digital native originated in a 2001 article to explain a new type of student who was starting to turn up on campus. These consumers grew up “wired” in a highly networked, always-on world where digital technology had always existed</a:t>
            </a:r>
          </a:p>
          <a:p>
            <a:r>
              <a:rPr lang="en-US" sz="1200" b="0" i="0" u="none" strike="noStrike" kern="1200" baseline="0" dirty="0">
                <a:solidFill>
                  <a:schemeClr val="tx1"/>
                </a:solidFill>
                <a:latin typeface="Arial" charset="0"/>
                <a:ea typeface="+mn-ea"/>
                <a:cs typeface="+mn-cs"/>
              </a:rPr>
              <a:t>synchronous interactions </a:t>
            </a:r>
            <a:r>
              <a:rPr lang="en-US" sz="1200" b="1" i="0" u="none" strike="noStrike" kern="1200" baseline="0" dirty="0">
                <a:solidFill>
                  <a:schemeClr val="tx1"/>
                </a:solidFill>
                <a:latin typeface="Arial" charset="0"/>
                <a:ea typeface="+mn-ea"/>
                <a:cs typeface="+mn-cs"/>
              </a:rPr>
              <a:t>(those that occur in real time, like when you text </a:t>
            </a:r>
            <a:r>
              <a:rPr lang="en-US" sz="1200" b="1" i="0" u="none" strike="noStrike" kern="1200" baseline="0" dirty="0" err="1">
                <a:solidFill>
                  <a:schemeClr val="tx1"/>
                </a:solidFill>
                <a:latin typeface="Arial" charset="0"/>
                <a:ea typeface="+mn-ea"/>
                <a:cs typeface="+mn-cs"/>
              </a:rPr>
              <a:t>backand</a:t>
            </a:r>
            <a:r>
              <a:rPr lang="en-US" sz="1200" b="1" i="0" u="none" strike="noStrike" kern="1200" baseline="0" dirty="0">
                <a:solidFill>
                  <a:schemeClr val="tx1"/>
                </a:solidFill>
                <a:latin typeface="Arial" charset="0"/>
                <a:ea typeface="+mn-ea"/>
                <a:cs typeface="+mn-cs"/>
              </a:rPr>
              <a:t>- forth with a friend) and </a:t>
            </a:r>
            <a:r>
              <a:rPr lang="en-US" sz="1200" b="0" i="0" u="none" strike="noStrike" kern="1200" baseline="0" dirty="0">
                <a:solidFill>
                  <a:schemeClr val="tx1"/>
                </a:solidFill>
                <a:latin typeface="Arial" charset="0"/>
                <a:ea typeface="+mn-ea"/>
                <a:cs typeface="+mn-cs"/>
              </a:rPr>
              <a:t>asynchronous interactions </a:t>
            </a:r>
            <a:r>
              <a:rPr lang="en-US" sz="1200" b="1" i="0" u="none" strike="noStrike" kern="1200" baseline="0" dirty="0">
                <a:solidFill>
                  <a:schemeClr val="tx1"/>
                </a:solidFill>
                <a:latin typeface="Arial" charset="0"/>
                <a:ea typeface="+mn-ea"/>
                <a:cs typeface="+mn-cs"/>
              </a:rPr>
              <a:t>(those that don’t require all</a:t>
            </a:r>
          </a:p>
          <a:p>
            <a:r>
              <a:rPr lang="en-US" sz="1200" b="1" i="0" u="none" strike="noStrike" kern="1200" baseline="0" dirty="0">
                <a:solidFill>
                  <a:schemeClr val="tx1"/>
                </a:solidFill>
                <a:latin typeface="Arial" charset="0"/>
                <a:ea typeface="+mn-ea"/>
                <a:cs typeface="+mn-cs"/>
              </a:rPr>
              <a:t>participants to respond immediately, like when you text a friend and get an answer the next day)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061707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1.1 illustrates the interdisciplinary</a:t>
            </a:r>
            <a:r>
              <a:rPr lang="en-US" baseline="0" dirty="0"/>
              <a:t> nature of consumer behavior.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13164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254275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provides a glimpse at some of the disciplines working in the field and the level at which each tackles research issues. The fields closer to the top of the pyramid concentrate on individual behavior. Those toward the base are more interested in the aggregate activities that occur among large groups of people.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796436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006820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call a set of beliefs that guide our understanding of the world a paradigm. Some belief consumer behavior is in the midst of a paradigm shift, which occurs when a competing paradigm challenges the dominant set of assumptions. The basic set of assumptions underlying the dominant paradigm is positivism or modernism. It emphasizes that human reason is supreme and there is a single, objective truth that science can discover. </a:t>
            </a:r>
          </a:p>
          <a:p>
            <a:endParaRPr lang="en-US" dirty="0"/>
          </a:p>
          <a:p>
            <a:r>
              <a:rPr lang="en-US" dirty="0"/>
              <a:t>The newer paradigm of interpretivism (or postmodernism) questions these assumptions. This perspective argues that societal beliefs deny the complex social and cultural world in which we really live.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451077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Pastiche is a mixture of images and ideas in the </a:t>
            </a:r>
            <a:r>
              <a:rPr lang="en-US" sz="1200" b="0" i="0" u="none" strike="noStrike" kern="1200" baseline="0" dirty="0" err="1">
                <a:solidFill>
                  <a:schemeClr val="tx1"/>
                </a:solidFill>
                <a:latin typeface="Arial" charset="0"/>
                <a:ea typeface="+mn-ea"/>
                <a:cs typeface="+mn-cs"/>
              </a:rPr>
              <a:t>interpretivist</a:t>
            </a:r>
            <a:r>
              <a:rPr lang="en-US" sz="1200" b="0" i="0" u="none" strike="noStrike" kern="1200" baseline="0" dirty="0">
                <a:solidFill>
                  <a:schemeClr val="tx1"/>
                </a:solidFill>
                <a:latin typeface="Arial" charset="0"/>
                <a:ea typeface="+mn-ea"/>
                <a:cs typeface="+mn-cs"/>
              </a:rPr>
              <a:t> view. Consumer culture theory (CCT) refers generally to research that regards consumption from a social and cultural point of view rather than more narrowly as an economic exchange.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46793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98798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early stages of development, researchers referred to the field as buyer behavior.</a:t>
            </a:r>
            <a:r>
              <a:rPr lang="en-US" baseline="0" dirty="0"/>
              <a:t> Marketers now recognize that consumer behavior is an ongoing process, not merely what happens at one point in the transaction cycle. We call the transaction of value between two or more an exchange. It’s an integral part of marketing but consumer behavior recognizes that the entire consumption process is relevant for marketers. Figure 1.1 illustrates these issues. </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08699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consumption communities are where members share opinions and recommendations about anything from Barbie dolls to baseball fantasy league team lineups to iPhone apps.</a:t>
            </a:r>
          </a:p>
          <a:p>
            <a:r>
              <a:rPr lang="en-US" sz="1200" b="0" i="0" u="none" strike="noStrike" kern="1200" baseline="0" dirty="0">
                <a:solidFill>
                  <a:schemeClr val="tx1"/>
                </a:solidFill>
                <a:latin typeface="Arial" charset="0"/>
                <a:ea typeface="+mn-ea"/>
                <a:cs typeface="+mn-cs"/>
              </a:rPr>
              <a:t>The use of market segmentation strategies means an organization targets its product, service, or idea only to specific groups of consumers rather than to everybody—even if it means that other consumers who don’t belong to this target market aren’t attracted to it. That’s why they make chocolate and vanilla ice cream (and even candied bacon flavor!).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28432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1657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call the person who identifies a need or desire, makes a purchase, and then disposes of the product as a consumer. The purchaser or user might be the same person, or not. You can see in the slide that there are three key stages: 1) </a:t>
            </a:r>
            <a:r>
              <a:rPr lang="en-US" baseline="0" dirty="0" err="1"/>
              <a:t>prepurchase</a:t>
            </a:r>
            <a:r>
              <a:rPr lang="en-US" baseline="0" dirty="0"/>
              <a:t>, 2) purchase, and 3) </a:t>
            </a:r>
            <a:r>
              <a:rPr lang="en-US" baseline="0" dirty="0" err="1"/>
              <a:t>postpurchase</a:t>
            </a:r>
            <a:r>
              <a:rPr lang="en-US" baseline="0" dirty="0"/>
              <a:t>. Marketers need an understanding of all three stages.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94499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74261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Marketers must understand the various consumer</a:t>
            </a:r>
            <a:r>
              <a:rPr lang="en-US" baseline="0" dirty="0"/>
              <a:t> segments they are targeting in order to meet the segments’ needs. In the ad shown, the woman is fed up with bad financial news. Bianco adjusted its message strategy to address the concerns of its audience. </a:t>
            </a:r>
          </a:p>
          <a:p>
            <a:r>
              <a:rPr lang="en-US" baseline="0" dirty="0"/>
              <a:t>Many dimensions are relevant for understanding consumer needs and wants. Usage (whether heavy or light) can help to focus marketers’ energies. In addition there are many demographic variables that can help in understanding groups of consumers.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6410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411403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a:t>
            </a:r>
            <a:r>
              <a:rPr lang="en-IN" sz="3600" b="1" dirty="0" smtClean="0"/>
              <a:t>1</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IN" sz="3600" dirty="0"/>
              <a:t>Buying, Having, and Being: An Introduction to Consumer Behavior</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31973"/>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84416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Consumers Are Different</a:t>
            </a:r>
            <a:endParaRPr lang="en-IN" sz="3600" b="0" dirty="0">
              <a:latin typeface="+mj-lt"/>
            </a:endParaRPr>
          </a:p>
        </p:txBody>
      </p:sp>
      <p:sp>
        <p:nvSpPr>
          <p:cNvPr id="3" name="Content Placeholder 2"/>
          <p:cNvSpPr>
            <a:spLocks noGrp="1"/>
          </p:cNvSpPr>
          <p:nvPr>
            <p:ph idx="1"/>
          </p:nvPr>
        </p:nvSpPr>
        <p:spPr>
          <a:xfrm>
            <a:off x="457200" y="1600200"/>
            <a:ext cx="8229600" cy="4724399"/>
          </a:xfrm>
        </p:spPr>
        <p:txBody>
          <a:bodyPr/>
          <a:lstStyle/>
          <a:p>
            <a:r>
              <a:rPr lang="en-US" sz="2400" dirty="0"/>
              <a:t>Heavy Users</a:t>
            </a:r>
          </a:p>
          <a:p>
            <a:r>
              <a:rPr lang="en-US" sz="2400" dirty="0"/>
              <a:t>80/20 Rule</a:t>
            </a:r>
          </a:p>
        </p:txBody>
      </p:sp>
    </p:spTree>
    <p:extLst>
      <p:ext uri="{BB962C8B-B14F-4D97-AF65-F5344CB8AC3E}">
        <p14:creationId xmlns:p14="http://schemas.microsoft.com/office/powerpoint/2010/main" val="2896148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latin typeface="+mj-lt"/>
              </a:rPr>
              <a:t>Segmenting Consumers: Demographics</a:t>
            </a:r>
            <a:endParaRPr lang="en-IN" b="0" dirty="0">
              <a:latin typeface="+mj-lt"/>
            </a:endParaRPr>
          </a:p>
        </p:txBody>
      </p:sp>
      <p:sp>
        <p:nvSpPr>
          <p:cNvPr id="3" name="Content Placeholder 2"/>
          <p:cNvSpPr>
            <a:spLocks noGrp="1"/>
          </p:cNvSpPr>
          <p:nvPr>
            <p:ph idx="1"/>
          </p:nvPr>
        </p:nvSpPr>
        <p:spPr>
          <a:xfrm>
            <a:off x="457200" y="1600200"/>
            <a:ext cx="4038600" cy="4426465"/>
          </a:xfrm>
        </p:spPr>
        <p:txBody>
          <a:bodyPr/>
          <a:lstStyle/>
          <a:p>
            <a:pPr marL="0" indent="0">
              <a:spcBef>
                <a:spcPct val="0"/>
              </a:spcBef>
              <a:buFontTx/>
              <a:buNone/>
            </a:pPr>
            <a:r>
              <a:rPr lang="en-US" sz="2400" dirty="0"/>
              <a:t>Demographics:</a:t>
            </a:r>
          </a:p>
          <a:p>
            <a:r>
              <a:rPr lang="en-US" sz="2400" dirty="0"/>
              <a:t>Age</a:t>
            </a:r>
          </a:p>
          <a:p>
            <a:r>
              <a:rPr lang="en-US" sz="2400" dirty="0"/>
              <a:t>Gender</a:t>
            </a:r>
          </a:p>
          <a:p>
            <a:r>
              <a:rPr lang="en-US" sz="2400" dirty="0"/>
              <a:t>Family structure</a:t>
            </a:r>
          </a:p>
          <a:p>
            <a:r>
              <a:rPr lang="en-US" sz="2400" dirty="0"/>
              <a:t>Social class/income</a:t>
            </a:r>
          </a:p>
          <a:p>
            <a:r>
              <a:rPr lang="en-US" sz="2400" dirty="0"/>
              <a:t>Race/ethnicity</a:t>
            </a:r>
          </a:p>
          <a:p>
            <a:r>
              <a:rPr lang="en-US" sz="2400" dirty="0" smtClean="0"/>
              <a:t>Geography</a:t>
            </a:r>
          </a:p>
          <a:p>
            <a:r>
              <a:rPr lang="en-US" sz="2400" dirty="0" smtClean="0"/>
              <a:t>Lifestyles</a:t>
            </a:r>
            <a:endParaRPr lang="en-US" sz="2400" dirty="0"/>
          </a:p>
        </p:txBody>
      </p:sp>
      <p:pic>
        <p:nvPicPr>
          <p:cNvPr id="4" name="Picture 3" descr="A dirt biker performs in front of a crowd, beside an advertisement for Red Bu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600200"/>
            <a:ext cx="3031494" cy="4426465"/>
          </a:xfrm>
          <a:prstGeom prst="rect">
            <a:avLst/>
          </a:prstGeom>
        </p:spPr>
      </p:pic>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Redneck Bank Targets by Social Class</a:t>
            </a:r>
          </a:p>
        </p:txBody>
      </p:sp>
      <p:pic>
        <p:nvPicPr>
          <p:cNvPr id="8" name="Picture 7" descr="An advertisement for red neck bank dot c o m, which lists several features using slang and informal language. A word bubble beside a horse reads, We want to be your, mane, ba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480" y="1581728"/>
            <a:ext cx="5545040" cy="4382639"/>
          </a:xfrm>
          <a:prstGeom prst="rect">
            <a:avLst/>
          </a:prstGeom>
        </p:spPr>
      </p:pic>
    </p:spTree>
    <p:extLst>
      <p:ext uri="{BB962C8B-B14F-4D97-AF65-F5344CB8AC3E}">
        <p14:creationId xmlns:p14="http://schemas.microsoft.com/office/powerpoint/2010/main" val="2285575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Big Data</a:t>
            </a:r>
            <a:endParaRPr lang="en-US" dirty="0">
              <a:latin typeface="+mj-lt"/>
            </a:endParaRPr>
          </a:p>
        </p:txBody>
      </p:sp>
      <p:sp>
        <p:nvSpPr>
          <p:cNvPr id="8" name="Content Placeholder 7"/>
          <p:cNvSpPr>
            <a:spLocks noGrp="1"/>
          </p:cNvSpPr>
          <p:nvPr>
            <p:ph idx="1"/>
          </p:nvPr>
        </p:nvSpPr>
        <p:spPr>
          <a:xfrm>
            <a:off x="457200" y="1600200"/>
            <a:ext cx="3810000" cy="2163763"/>
          </a:xfrm>
        </p:spPr>
        <p:txBody>
          <a:bodyPr/>
          <a:lstStyle/>
          <a:p>
            <a:r>
              <a:rPr lang="en-US" sz="2400" dirty="0"/>
              <a:t>Database Marketing</a:t>
            </a:r>
          </a:p>
          <a:p>
            <a:r>
              <a:rPr lang="en-US" sz="2400" dirty="0"/>
              <a:t>Relationship Marketing</a:t>
            </a:r>
          </a:p>
        </p:txBody>
      </p:sp>
      <p:pic>
        <p:nvPicPr>
          <p:cNvPr id="4" name="Picture 3" descr="An advertisement for s ay s, featuring chili peppers and the tag line: analytics, know what’s h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600200"/>
            <a:ext cx="3196717" cy="4128646"/>
          </a:xfrm>
          <a:prstGeom prst="rect">
            <a:avLst/>
          </a:prstGeom>
        </p:spPr>
      </p:pic>
    </p:spTree>
    <p:extLst>
      <p:ext uri="{BB962C8B-B14F-4D97-AF65-F5344CB8AC3E}">
        <p14:creationId xmlns:p14="http://schemas.microsoft.com/office/powerpoint/2010/main" val="2465625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Learning Objective </a:t>
            </a:r>
            <a:r>
              <a:rPr lang="en-US" sz="3600" dirty="0" smtClean="0">
                <a:latin typeface="+mj-lt"/>
              </a:rPr>
              <a:t>1.3</a:t>
            </a:r>
            <a:endParaRPr lang="en-IN" sz="3600" b="0" dirty="0">
              <a:latin typeface="+mj-lt"/>
            </a:endParaRPr>
          </a:p>
        </p:txBody>
      </p:sp>
      <p:sp>
        <p:nvSpPr>
          <p:cNvPr id="3" name="Content Placeholder 2"/>
          <p:cNvSpPr>
            <a:spLocks noGrp="1"/>
          </p:cNvSpPr>
          <p:nvPr>
            <p:ph idx="1"/>
          </p:nvPr>
        </p:nvSpPr>
        <p:spPr>
          <a:xfrm>
            <a:off x="457200" y="1600201"/>
            <a:ext cx="8229600" cy="685800"/>
          </a:xfrm>
        </p:spPr>
        <p:txBody>
          <a:bodyPr/>
          <a:lstStyle/>
          <a:p>
            <a:pPr marL="0" indent="0">
              <a:buNone/>
            </a:pPr>
            <a:r>
              <a:rPr lang="en-US" sz="2400" dirty="0"/>
              <a:t>Our choices as consumers relate in powerful ways to the rest of our lives.</a:t>
            </a:r>
          </a:p>
        </p:txBody>
      </p:sp>
      <p:pic>
        <p:nvPicPr>
          <p:cNvPr id="5" name="Picture 4" descr="An advertisement for the Museum of Bad Art, with a painting of a woman and a tagline which reads: Some art just speaks to you. Some just belches loudly in your fa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513" y="2669905"/>
            <a:ext cx="6716974" cy="3273695"/>
          </a:xfrm>
          <a:prstGeom prst="rect">
            <a:avLst/>
          </a:prstGeom>
        </p:spPr>
      </p:pic>
    </p:spTree>
    <p:extLst>
      <p:ext uri="{BB962C8B-B14F-4D97-AF65-F5344CB8AC3E}">
        <p14:creationId xmlns:p14="http://schemas.microsoft.com/office/powerpoint/2010/main" val="3506949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Popular Culture</a:t>
            </a:r>
          </a:p>
        </p:txBody>
      </p:sp>
      <p:sp>
        <p:nvSpPr>
          <p:cNvPr id="3" name="Content Placeholder 2"/>
          <p:cNvSpPr>
            <a:spLocks noGrp="1"/>
          </p:cNvSpPr>
          <p:nvPr>
            <p:ph idx="1"/>
          </p:nvPr>
        </p:nvSpPr>
        <p:spPr>
          <a:xfrm>
            <a:off x="457200" y="1600200"/>
            <a:ext cx="3886200" cy="4525963"/>
          </a:xfrm>
        </p:spPr>
        <p:txBody>
          <a:bodyPr/>
          <a:lstStyle/>
          <a:p>
            <a:r>
              <a:rPr lang="en-US" sz="2400" dirty="0"/>
              <a:t>Music</a:t>
            </a:r>
          </a:p>
          <a:p>
            <a:r>
              <a:rPr lang="en-US" sz="2400" dirty="0"/>
              <a:t>Movies</a:t>
            </a:r>
          </a:p>
          <a:p>
            <a:r>
              <a:rPr lang="en-US" sz="2400" dirty="0"/>
              <a:t>Sports</a:t>
            </a:r>
          </a:p>
          <a:p>
            <a:r>
              <a:rPr lang="en-US" sz="2400" dirty="0"/>
              <a:t>Books</a:t>
            </a:r>
          </a:p>
          <a:p>
            <a:r>
              <a:rPr lang="en-US" sz="2400" dirty="0"/>
              <a:t>Celebrities</a:t>
            </a:r>
          </a:p>
          <a:p>
            <a:r>
              <a:rPr lang="en-US" sz="2400" dirty="0"/>
              <a:t>Entertainment</a:t>
            </a:r>
          </a:p>
        </p:txBody>
      </p:sp>
      <p:sp>
        <p:nvSpPr>
          <p:cNvPr id="4" name="Content Placeholder 3"/>
          <p:cNvSpPr>
            <a:spLocks noGrp="1"/>
          </p:cNvSpPr>
          <p:nvPr>
            <p:ph idx="13"/>
          </p:nvPr>
        </p:nvSpPr>
        <p:spPr>
          <a:xfrm>
            <a:off x="4572000" y="1600200"/>
            <a:ext cx="4114800" cy="4525963"/>
          </a:xfrm>
        </p:spPr>
        <p:txBody>
          <a:bodyPr/>
          <a:lstStyle/>
          <a:p>
            <a:pPr marL="0" indent="0">
              <a:buNone/>
            </a:pPr>
            <a:r>
              <a:rPr lang="en-US" sz="2400" dirty="0"/>
              <a:t>Marketers influence preferences for movie and music heroes, fashions, food, and decorating choices.</a:t>
            </a:r>
          </a:p>
        </p:txBody>
      </p:sp>
    </p:spTree>
    <p:extLst>
      <p:ext uri="{BB962C8B-B14F-4D97-AF65-F5344CB8AC3E}">
        <p14:creationId xmlns:p14="http://schemas.microsoft.com/office/powerpoint/2010/main" val="752034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Consumer-Brand Relationships</a:t>
            </a:r>
            <a:endParaRPr lang="en-IN" sz="3600" b="0" dirty="0">
              <a:latin typeface="+mj-lt"/>
            </a:endParaRPr>
          </a:p>
        </p:txBody>
      </p:sp>
      <p:sp>
        <p:nvSpPr>
          <p:cNvPr id="3" name="Content Placeholder 2"/>
          <p:cNvSpPr>
            <a:spLocks noGrp="1"/>
          </p:cNvSpPr>
          <p:nvPr>
            <p:ph idx="1"/>
          </p:nvPr>
        </p:nvSpPr>
        <p:spPr/>
        <p:txBody>
          <a:bodyPr/>
          <a:lstStyle/>
          <a:p>
            <a:r>
              <a:rPr lang="en-US" sz="2400" dirty="0"/>
              <a:t>Role Theory</a:t>
            </a:r>
          </a:p>
          <a:p>
            <a:r>
              <a:rPr lang="en-US" sz="2400" dirty="0"/>
              <a:t>Self-concept attachment</a:t>
            </a:r>
          </a:p>
          <a:p>
            <a:r>
              <a:rPr lang="en-US" sz="2400" dirty="0"/>
              <a:t>Nostalgic attachment</a:t>
            </a:r>
          </a:p>
          <a:p>
            <a:r>
              <a:rPr lang="en-US" sz="2400" dirty="0"/>
              <a:t>Interdependence</a:t>
            </a:r>
          </a:p>
          <a:p>
            <a:r>
              <a:rPr lang="en-US" sz="2400" dirty="0"/>
              <a:t>Love</a:t>
            </a:r>
          </a:p>
        </p:txBody>
      </p:sp>
    </p:spTree>
    <p:extLst>
      <p:ext uri="{BB962C8B-B14F-4D97-AF65-F5344CB8AC3E}">
        <p14:creationId xmlns:p14="http://schemas.microsoft.com/office/powerpoint/2010/main" val="3261028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For Reflection </a:t>
            </a:r>
            <a:r>
              <a:rPr lang="en-US" sz="2000" b="0" dirty="0">
                <a:latin typeface="+mj-lt"/>
              </a:rPr>
              <a:t>(2 of 6)</a:t>
            </a:r>
            <a:endParaRPr lang="en-IN" sz="2000" b="0" dirty="0">
              <a:solidFill>
                <a:schemeClr val="tx1"/>
              </a:solidFill>
              <a:latin typeface="+mj-lt"/>
            </a:endParaRPr>
          </a:p>
        </p:txBody>
      </p:sp>
      <p:sp>
        <p:nvSpPr>
          <p:cNvPr id="3" name="Content Placeholder 2"/>
          <p:cNvSpPr>
            <a:spLocks noGrp="1"/>
          </p:cNvSpPr>
          <p:nvPr>
            <p:ph idx="1"/>
          </p:nvPr>
        </p:nvSpPr>
        <p:spPr/>
        <p:txBody>
          <a:bodyPr/>
          <a:lstStyle/>
          <a:p>
            <a:r>
              <a:rPr lang="en-US" sz="2400" dirty="0"/>
              <a:t>What kind of relationship do you have with your car? </a:t>
            </a:r>
          </a:p>
          <a:p>
            <a:r>
              <a:rPr lang="en-US" sz="2400" dirty="0"/>
              <a:t>Do these feelings correspond to the types of relationships consumers may develop with products? </a:t>
            </a:r>
          </a:p>
          <a:p>
            <a:r>
              <a:rPr lang="en-US" sz="2400" dirty="0"/>
              <a:t>How do these relationships affect your behavior?</a:t>
            </a:r>
          </a:p>
        </p:txBody>
      </p:sp>
    </p:spTree>
    <p:extLst>
      <p:ext uri="{BB962C8B-B14F-4D97-AF65-F5344CB8AC3E}">
        <p14:creationId xmlns:p14="http://schemas.microsoft.com/office/powerpoint/2010/main" val="3930329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Learning Objective </a:t>
            </a:r>
            <a:r>
              <a:rPr lang="en-US" sz="3600" dirty="0" smtClean="0">
                <a:latin typeface="+mj-lt"/>
              </a:rPr>
              <a:t>1.4</a:t>
            </a:r>
            <a:endParaRPr lang="en-IN" sz="3600" b="0" dirty="0">
              <a:solidFill>
                <a:schemeClr val="tx1"/>
              </a:solidFill>
              <a:latin typeface="+mj-lt"/>
            </a:endParaRPr>
          </a:p>
        </p:txBody>
      </p:sp>
      <p:sp>
        <p:nvSpPr>
          <p:cNvPr id="3" name="Content Placeholder 2"/>
          <p:cNvSpPr>
            <a:spLocks noGrp="1"/>
          </p:cNvSpPr>
          <p:nvPr>
            <p:ph idx="1"/>
          </p:nvPr>
        </p:nvSpPr>
        <p:spPr>
          <a:xfrm>
            <a:off x="457200" y="1600201"/>
            <a:ext cx="8229600" cy="381000"/>
          </a:xfrm>
        </p:spPr>
        <p:txBody>
          <a:bodyPr/>
          <a:lstStyle/>
          <a:p>
            <a:pPr marL="0" indent="0">
              <a:buNone/>
            </a:pPr>
            <a:r>
              <a:rPr lang="en-US" sz="2400" dirty="0"/>
              <a:t>Our motivations to consume are complex and varied.</a:t>
            </a:r>
          </a:p>
        </p:txBody>
      </p:sp>
      <p:pic>
        <p:nvPicPr>
          <p:cNvPr id="5" name="Picture 4" descr="An advertisement for Honda with the tagline, don’t be that guy. In an aerial view of a stadium seating chart, a seat in the center of the second row from the stage is highlighted and reads, your seat in a packed theatre that you’re about to walk into, 38 minutes 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899" y="2255980"/>
            <a:ext cx="7130203" cy="3579391"/>
          </a:xfrm>
          <a:prstGeom prst="rect">
            <a:avLst/>
          </a:prstGeom>
        </p:spPr>
      </p:pic>
    </p:spTree>
    <p:extLst>
      <p:ext uri="{BB962C8B-B14F-4D97-AF65-F5344CB8AC3E}">
        <p14:creationId xmlns:p14="http://schemas.microsoft.com/office/powerpoint/2010/main" val="2778249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Motivation</a:t>
            </a:r>
            <a:endParaRPr lang="en-IN" sz="3600" b="0" dirty="0">
              <a:latin typeface="+mj-lt"/>
            </a:endParaRPr>
          </a:p>
        </p:txBody>
      </p:sp>
      <p:sp>
        <p:nvSpPr>
          <p:cNvPr id="3" name="Content Placeholder 2"/>
          <p:cNvSpPr>
            <a:spLocks noGrp="1"/>
          </p:cNvSpPr>
          <p:nvPr>
            <p:ph idx="1"/>
          </p:nvPr>
        </p:nvSpPr>
        <p:spPr>
          <a:xfrm>
            <a:off x="457200" y="1600200"/>
            <a:ext cx="8229600" cy="341239"/>
          </a:xfrm>
        </p:spPr>
        <p:txBody>
          <a:bodyPr/>
          <a:lstStyle/>
          <a:p>
            <a:r>
              <a:rPr lang="en-US" sz="2400" dirty="0"/>
              <a:t>Need Vs. Want</a:t>
            </a:r>
          </a:p>
        </p:txBody>
      </p:sp>
      <p:pic>
        <p:nvPicPr>
          <p:cNvPr id="4" name="Picture 3" descr="An advertisement for Dunkin’ Donuts with the tag line, give in. On the left, a woman with pink lipstick puckers her lips. On the right, a donut with pink fros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521" y="2152072"/>
            <a:ext cx="5342959" cy="3684803"/>
          </a:xfrm>
          <a:prstGeom prst="rect">
            <a:avLst/>
          </a:prstGeom>
        </p:spPr>
      </p:pic>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Objectives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smtClean="0">
                <a:solidFill>
                  <a:srgbClr val="007FA3"/>
                </a:solidFill>
              </a:rPr>
              <a:t>1.1</a:t>
            </a:r>
            <a:r>
              <a:rPr lang="en-US" sz="2400" dirty="0" smtClean="0"/>
              <a:t> Consumer </a:t>
            </a:r>
            <a:r>
              <a:rPr lang="en-US" sz="2400" dirty="0"/>
              <a:t>behavior is a process.</a:t>
            </a:r>
          </a:p>
          <a:p>
            <a:pPr marL="534988" indent="-534988">
              <a:buNone/>
            </a:pPr>
            <a:r>
              <a:rPr lang="en-US" sz="2400" b="1" dirty="0" smtClean="0">
                <a:solidFill>
                  <a:srgbClr val="007FA3"/>
                </a:solidFill>
              </a:rPr>
              <a:t>1.2</a:t>
            </a:r>
            <a:r>
              <a:rPr lang="en-US" sz="2400" dirty="0" smtClean="0"/>
              <a:t> Marketers </a:t>
            </a:r>
            <a:r>
              <a:rPr lang="en-US" sz="2400" dirty="0"/>
              <a:t>have to understand the wants and needs of different consumer segments.</a:t>
            </a:r>
            <a:r>
              <a:rPr lang="en-US" sz="2400" dirty="0">
                <a:sym typeface="Wingdings" pitchFamily="2" charset="2"/>
              </a:rPr>
              <a:t> </a:t>
            </a:r>
          </a:p>
          <a:p>
            <a:pPr marL="534988" indent="-534988">
              <a:buNone/>
            </a:pPr>
            <a:r>
              <a:rPr lang="en-US" sz="2400" b="1" dirty="0" smtClean="0">
                <a:solidFill>
                  <a:srgbClr val="007FA3"/>
                </a:solidFill>
              </a:rPr>
              <a:t>1.3</a:t>
            </a:r>
            <a:r>
              <a:rPr lang="en-US" sz="2400" dirty="0" smtClean="0"/>
              <a:t> Our </a:t>
            </a:r>
            <a:r>
              <a:rPr lang="en-US" sz="2400" dirty="0"/>
              <a:t>choices as consumers relate in powerful ways to the rest of our lives.</a:t>
            </a:r>
          </a:p>
          <a:p>
            <a:pPr marL="534988" indent="-534988">
              <a:buNone/>
            </a:pPr>
            <a:r>
              <a:rPr lang="en-US" sz="2400" b="1" dirty="0" smtClean="0">
                <a:solidFill>
                  <a:srgbClr val="007FA3"/>
                </a:solidFill>
              </a:rPr>
              <a:t>1.4</a:t>
            </a:r>
            <a:r>
              <a:rPr lang="en-US" sz="2400" dirty="0" smtClean="0"/>
              <a:t> Our </a:t>
            </a:r>
            <a:r>
              <a:rPr lang="en-US" sz="2400" dirty="0"/>
              <a:t>motivations to consume are complex and varied.</a:t>
            </a:r>
            <a:r>
              <a:rPr lang="en-US" sz="2400" dirty="0">
                <a:sym typeface="Wingdings" pitchFamily="2" charset="2"/>
              </a:rPr>
              <a:t> </a:t>
            </a:r>
          </a:p>
          <a:p>
            <a:pPr marL="534988" indent="-534988">
              <a:buNone/>
            </a:pPr>
            <a:r>
              <a:rPr lang="en-US" sz="2400" b="1" dirty="0" smtClean="0">
                <a:solidFill>
                  <a:srgbClr val="007FA3"/>
                </a:solidFill>
              </a:rPr>
              <a:t>1.5</a:t>
            </a:r>
            <a:r>
              <a:rPr lang="en-US" sz="2400" dirty="0" smtClean="0"/>
              <a:t> Technology </a:t>
            </a:r>
            <a:r>
              <a:rPr lang="en-US" sz="2400" dirty="0"/>
              <a:t>and culture create a new “always on” consumer.</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(3 of 6)</a:t>
            </a:r>
            <a:endParaRPr lang="en-US" sz="2000" dirty="0">
              <a:solidFill>
                <a:schemeClr val="tx1"/>
              </a:solidFill>
              <a:latin typeface="+mj-lt"/>
            </a:endParaRPr>
          </a:p>
        </p:txBody>
      </p:sp>
      <p:sp>
        <p:nvSpPr>
          <p:cNvPr id="3" name="Content Placeholder 2"/>
          <p:cNvSpPr>
            <a:spLocks noGrp="1"/>
          </p:cNvSpPr>
          <p:nvPr>
            <p:ph idx="1"/>
          </p:nvPr>
        </p:nvSpPr>
        <p:spPr/>
        <p:txBody>
          <a:bodyPr/>
          <a:lstStyle/>
          <a:p>
            <a:pPr marL="255600" indent="-255600">
              <a:defRPr/>
            </a:pPr>
            <a:r>
              <a:rPr lang="en-US" sz="2400" dirty="0"/>
              <a:t>Describe a need and a want you have and explain the motivation for the want.</a:t>
            </a:r>
          </a:p>
        </p:txBody>
      </p:sp>
    </p:spTree>
    <p:extLst>
      <p:ext uri="{BB962C8B-B14F-4D97-AF65-F5344CB8AC3E}">
        <p14:creationId xmlns:p14="http://schemas.microsoft.com/office/powerpoint/2010/main" val="4112269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1.5</a:t>
            </a:r>
            <a:endParaRPr lang="en-US" sz="2000" b="0" dirty="0">
              <a:latin typeface="+mj-lt"/>
            </a:endParaRPr>
          </a:p>
        </p:txBody>
      </p:sp>
      <p:sp>
        <p:nvSpPr>
          <p:cNvPr id="3" name="Content Placeholder 2"/>
          <p:cNvSpPr>
            <a:spLocks noGrp="1"/>
          </p:cNvSpPr>
          <p:nvPr>
            <p:ph idx="1"/>
          </p:nvPr>
        </p:nvSpPr>
        <p:spPr>
          <a:xfrm>
            <a:off x="457200" y="1600202"/>
            <a:ext cx="3810000" cy="2519160"/>
          </a:xfrm>
        </p:spPr>
        <p:txBody>
          <a:bodyPr/>
          <a:lstStyle/>
          <a:p>
            <a:pPr marL="0" indent="0">
              <a:buNone/>
            </a:pPr>
            <a:r>
              <a:rPr lang="en-US" sz="2600" dirty="0"/>
              <a:t>Technology and culture create a new “always on” consumer.</a:t>
            </a:r>
          </a:p>
        </p:txBody>
      </p:sp>
      <p:pic>
        <p:nvPicPr>
          <p:cNvPr id="5" name="Picture 4" descr="The cover screen for a video with the tagline, the wearable camera for moments that matter. A mother helps her child ride a bicycl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9558" y="1687374"/>
            <a:ext cx="4177241" cy="2519160"/>
          </a:xfrm>
          <a:prstGeom prst="rect">
            <a:avLst/>
          </a:prstGeom>
        </p:spPr>
      </p:pic>
    </p:spTree>
    <p:extLst>
      <p:ext uri="{BB962C8B-B14F-4D97-AF65-F5344CB8AC3E}">
        <p14:creationId xmlns:p14="http://schemas.microsoft.com/office/powerpoint/2010/main" val="3034230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The Digital Native: Living a Social [Media] Life</a:t>
            </a:r>
            <a:endParaRPr lang="en-US" sz="2000" dirty="0">
              <a:solidFill>
                <a:schemeClr val="tx1"/>
              </a:solidFill>
              <a:latin typeface="+mj-lt"/>
            </a:endParaRPr>
          </a:p>
        </p:txBody>
      </p:sp>
      <p:sp>
        <p:nvSpPr>
          <p:cNvPr id="3" name="Content Placeholder 2"/>
          <p:cNvSpPr>
            <a:spLocks noGrp="1"/>
          </p:cNvSpPr>
          <p:nvPr>
            <p:ph idx="1"/>
          </p:nvPr>
        </p:nvSpPr>
        <p:spPr/>
        <p:txBody>
          <a:bodyPr/>
          <a:lstStyle/>
          <a:p>
            <a:r>
              <a:rPr lang="en-US" sz="2400" dirty="0"/>
              <a:t>B2C e-commerce</a:t>
            </a:r>
          </a:p>
          <a:p>
            <a:r>
              <a:rPr lang="en-US" sz="2400" dirty="0"/>
              <a:t>C2C e-commerce</a:t>
            </a:r>
          </a:p>
          <a:p>
            <a:r>
              <a:rPr lang="en-US" sz="2400" dirty="0"/>
              <a:t>Digital Native</a:t>
            </a:r>
          </a:p>
          <a:p>
            <a:r>
              <a:rPr lang="en-US" sz="2400" dirty="0"/>
              <a:t>Synchronous interactions</a:t>
            </a:r>
          </a:p>
          <a:p>
            <a:r>
              <a:rPr lang="en-US" sz="2400" dirty="0"/>
              <a:t>Asynchronous interactions</a:t>
            </a:r>
          </a:p>
        </p:txBody>
      </p:sp>
    </p:spTree>
    <p:extLst>
      <p:ext uri="{BB962C8B-B14F-4D97-AF65-F5344CB8AC3E}">
        <p14:creationId xmlns:p14="http://schemas.microsoft.com/office/powerpoint/2010/main" val="1008831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For Reflection </a:t>
            </a:r>
            <a:r>
              <a:rPr lang="en-US" sz="2000" b="0" dirty="0">
                <a:latin typeface="+mj-lt"/>
              </a:rPr>
              <a:t>(4 of 6)</a:t>
            </a:r>
            <a:endParaRPr lang="en-US" sz="2000" dirty="0">
              <a:latin typeface="+mj-lt"/>
            </a:endParaRPr>
          </a:p>
        </p:txBody>
      </p:sp>
      <p:sp>
        <p:nvSpPr>
          <p:cNvPr id="3" name="Content Placeholder 2"/>
          <p:cNvSpPr>
            <a:spLocks noGrp="1"/>
          </p:cNvSpPr>
          <p:nvPr>
            <p:ph idx="1"/>
          </p:nvPr>
        </p:nvSpPr>
        <p:spPr/>
        <p:txBody>
          <a:bodyPr/>
          <a:lstStyle/>
          <a:p>
            <a:r>
              <a:rPr lang="en-US" sz="2400" dirty="0"/>
              <a:t>How has your daily life changed because of social media?</a:t>
            </a:r>
          </a:p>
          <a:p>
            <a:r>
              <a:rPr lang="en-US" sz="2400" dirty="0"/>
              <a:t>What does your virtual life look like?</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457200" y="198120"/>
            <a:ext cx="8229600" cy="1097280"/>
          </a:xfrm>
        </p:spPr>
        <p:txBody>
          <a:bodyPr/>
          <a:lstStyle/>
          <a:p>
            <a:r>
              <a:rPr lang="en-US" sz="3600" dirty="0">
                <a:latin typeface="+mj-lt"/>
              </a:rPr>
              <a:t>Learning Objective </a:t>
            </a:r>
            <a:r>
              <a:rPr lang="en-US" sz="3600" dirty="0" smtClean="0">
                <a:latin typeface="+mj-lt"/>
              </a:rPr>
              <a:t>1.6 </a:t>
            </a:r>
            <a:r>
              <a:rPr lang="en-US" sz="2000" b="0" dirty="0">
                <a:latin typeface="+mj-lt"/>
              </a:rPr>
              <a:t>(1 of 2)</a:t>
            </a:r>
          </a:p>
        </p:txBody>
      </p:sp>
      <p:sp>
        <p:nvSpPr>
          <p:cNvPr id="3" name="Content Placeholder 2"/>
          <p:cNvSpPr>
            <a:spLocks noGrp="1"/>
          </p:cNvSpPr>
          <p:nvPr>
            <p:ph idx="1"/>
          </p:nvPr>
        </p:nvSpPr>
        <p:spPr>
          <a:xfrm>
            <a:off x="457200" y="1447801"/>
            <a:ext cx="8229600" cy="304991"/>
          </a:xfrm>
        </p:spPr>
        <p:txBody>
          <a:bodyPr/>
          <a:lstStyle/>
          <a:p>
            <a:pPr marL="0" indent="0">
              <a:buNone/>
            </a:pPr>
            <a:r>
              <a:rPr lang="en-US" sz="2000" dirty="0"/>
              <a:t>Many specialists study consumer behavior.</a:t>
            </a:r>
          </a:p>
        </p:txBody>
      </p:sp>
      <p:sp>
        <p:nvSpPr>
          <p:cNvPr id="5" name="Content Placeholder 4"/>
          <p:cNvSpPr>
            <a:spLocks noGrp="1"/>
          </p:cNvSpPr>
          <p:nvPr>
            <p:ph idx="13"/>
          </p:nvPr>
        </p:nvSpPr>
        <p:spPr>
          <a:xfrm>
            <a:off x="426128" y="1821012"/>
            <a:ext cx="8260672" cy="282252"/>
          </a:xfrm>
        </p:spPr>
        <p:txBody>
          <a:bodyPr/>
          <a:lstStyle/>
          <a:p>
            <a:pPr marL="0" indent="0">
              <a:buNone/>
            </a:pPr>
            <a:r>
              <a:rPr lang="en-US" sz="1800" b="1" dirty="0"/>
              <a:t>Table 1.1 </a:t>
            </a:r>
            <a:r>
              <a:rPr lang="en-US" sz="1800" dirty="0"/>
              <a:t>Interdisciplinary Research Issues in Consumer Behavior</a:t>
            </a:r>
          </a:p>
        </p:txBody>
      </p:sp>
      <p:graphicFrame>
        <p:nvGraphicFramePr>
          <p:cNvPr id="10" name="Table 1"/>
          <p:cNvGraphicFramePr>
            <a:graphicFrameLocks noGrp="1"/>
          </p:cNvGraphicFramePr>
          <p:nvPr>
            <p:ph idx="14"/>
            <p:extLst>
              <p:ext uri="{D42A27DB-BD31-4B8C-83A1-F6EECF244321}">
                <p14:modId xmlns:p14="http://schemas.microsoft.com/office/powerpoint/2010/main" val="1393339095"/>
              </p:ext>
            </p:extLst>
          </p:nvPr>
        </p:nvGraphicFramePr>
        <p:xfrm>
          <a:off x="457200" y="2278403"/>
          <a:ext cx="8229600" cy="402844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1223559539"/>
                    </a:ext>
                  </a:extLst>
                </a:gridCol>
                <a:gridCol w="4114800">
                  <a:extLst>
                    <a:ext uri="{9D8B030D-6E8A-4147-A177-3AD203B41FA5}">
                      <a16:colId xmlns:a16="http://schemas.microsoft.com/office/drawing/2014/main" val="3125219730"/>
                    </a:ext>
                  </a:extLst>
                </a:gridCol>
              </a:tblGrid>
              <a:tr h="370840">
                <a:tc>
                  <a:txBody>
                    <a:bodyPr/>
                    <a:lstStyle/>
                    <a:p>
                      <a:r>
                        <a:rPr lang="en-US" sz="1400" b="1" i="0" u="none" strike="noStrike" kern="1200" baseline="0" dirty="0">
                          <a:solidFill>
                            <a:schemeClr val="tx1"/>
                          </a:solidFill>
                          <a:latin typeface="+mn-lt"/>
                          <a:ea typeface="+mn-ea"/>
                          <a:cs typeface="+mn-cs"/>
                        </a:rPr>
                        <a:t>Disciplinary Focus</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kern="1200" baseline="0" dirty="0">
                          <a:solidFill>
                            <a:schemeClr val="tx1"/>
                          </a:solidFill>
                          <a:latin typeface="+mn-lt"/>
                          <a:ea typeface="+mn-ea"/>
                          <a:cs typeface="+mn-cs"/>
                        </a:rPr>
                        <a:t>Magazine Usage Sample Research Issues</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5143105"/>
                  </a:ext>
                </a:extLst>
              </a:tr>
              <a:tr h="370840">
                <a:tc>
                  <a:txBody>
                    <a:bodyPr/>
                    <a:lstStyle/>
                    <a:p>
                      <a:r>
                        <a:rPr lang="en-US" sz="1400" b="0" i="0" u="none" strike="noStrike" kern="1200" baseline="0" dirty="0">
                          <a:solidFill>
                            <a:schemeClr val="tx1"/>
                          </a:solidFill>
                          <a:latin typeface="+mn-lt"/>
                          <a:ea typeface="+mn-ea"/>
                          <a:cs typeface="+mn-cs"/>
                        </a:rPr>
                        <a:t>Experimental Psychology: product role in perception,</a:t>
                      </a:r>
                    </a:p>
                    <a:p>
                      <a:r>
                        <a:rPr lang="en-US" sz="1400" b="0" i="0" u="none" strike="noStrike" kern="1200" baseline="0" dirty="0">
                          <a:solidFill>
                            <a:schemeClr val="tx1"/>
                          </a:solidFill>
                          <a:latin typeface="+mn-lt"/>
                          <a:ea typeface="+mn-ea"/>
                          <a:cs typeface="+mn-cs"/>
                        </a:rPr>
                        <a:t>learning, and memory processes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How specific aspects of magazines, such as their design or layout, are recognized and</a:t>
                      </a:r>
                    </a:p>
                    <a:p>
                      <a:r>
                        <a:rPr lang="en-US" sz="1400" b="0" i="0" u="none" strike="noStrike" kern="1200" baseline="0" dirty="0">
                          <a:solidFill>
                            <a:schemeClr val="tx1"/>
                          </a:solidFill>
                          <a:latin typeface="+mn-lt"/>
                          <a:ea typeface="+mn-ea"/>
                          <a:cs typeface="+mn-cs"/>
                        </a:rPr>
                        <a:t>interpreted; which parts of a magazine people are most likely to read.</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834713709"/>
                  </a:ext>
                </a:extLst>
              </a:tr>
              <a:tr h="370840">
                <a:tc>
                  <a:txBody>
                    <a:bodyPr/>
                    <a:lstStyle/>
                    <a:p>
                      <a:r>
                        <a:rPr lang="en-US" sz="1400" b="0" i="0" u="none" strike="noStrike" kern="1200" baseline="0" dirty="0">
                          <a:solidFill>
                            <a:schemeClr val="tx1"/>
                          </a:solidFill>
                          <a:latin typeface="+mn-lt"/>
                          <a:ea typeface="+mn-ea"/>
                          <a:cs typeface="+mn-cs"/>
                        </a:rPr>
                        <a:t>Clinical Psychology: product role in psychological</a:t>
                      </a:r>
                    </a:p>
                    <a:p>
                      <a:r>
                        <a:rPr lang="en-US" sz="1400" b="0" i="0" u="none" strike="noStrike" kern="1200" baseline="0" dirty="0">
                          <a:solidFill>
                            <a:schemeClr val="tx1"/>
                          </a:solidFill>
                          <a:latin typeface="+mn-lt"/>
                          <a:ea typeface="+mn-ea"/>
                          <a:cs typeface="+mn-cs"/>
                        </a:rPr>
                        <a:t>adjustment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How magazines affect readers’ body images (e.g., do thin models make the average woman</a:t>
                      </a:r>
                    </a:p>
                    <a:p>
                      <a:r>
                        <a:rPr lang="en-US" sz="1400" b="0" i="0" u="none" strike="noStrike" kern="1200" baseline="0" dirty="0">
                          <a:solidFill>
                            <a:schemeClr val="tx1"/>
                          </a:solidFill>
                          <a:latin typeface="+mn-lt"/>
                          <a:ea typeface="+mn-ea"/>
                          <a:cs typeface="+mn-cs"/>
                        </a:rPr>
                        <a:t>feel overweight?)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16312247"/>
                  </a:ext>
                </a:extLst>
              </a:tr>
              <a:tr h="370840">
                <a:tc>
                  <a:txBody>
                    <a:bodyPr/>
                    <a:lstStyle/>
                    <a:p>
                      <a:r>
                        <a:rPr lang="en-US" sz="1400" b="0" i="0" u="none" strike="noStrike" kern="1200" baseline="0" dirty="0">
                          <a:solidFill>
                            <a:schemeClr val="tx1"/>
                          </a:solidFill>
                          <a:latin typeface="+mn-lt"/>
                          <a:ea typeface="+mn-ea"/>
                          <a:cs typeface="+mn-cs"/>
                        </a:rPr>
                        <a:t>Microeconomics/Human Ecology: product role in</a:t>
                      </a:r>
                    </a:p>
                    <a:p>
                      <a:r>
                        <a:rPr lang="en-US" sz="1400" b="0" i="0" u="none" strike="noStrike" kern="1200" baseline="0" dirty="0">
                          <a:solidFill>
                            <a:schemeClr val="tx1"/>
                          </a:solidFill>
                          <a:latin typeface="+mn-lt"/>
                          <a:ea typeface="+mn-ea"/>
                          <a:cs typeface="+mn-cs"/>
                        </a:rPr>
                        <a:t>allocation of individual or family resources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Factors influencing the amount of money a household spends on magazines.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92066458"/>
                  </a:ext>
                </a:extLst>
              </a:tr>
              <a:tr h="370840">
                <a:tc>
                  <a:txBody>
                    <a:bodyPr/>
                    <a:lstStyle/>
                    <a:p>
                      <a:r>
                        <a:rPr lang="en-US" sz="1400" b="0" i="0" u="none" strike="noStrike" kern="1200" baseline="0" dirty="0">
                          <a:solidFill>
                            <a:schemeClr val="tx1"/>
                          </a:solidFill>
                          <a:latin typeface="+mn-lt"/>
                          <a:ea typeface="+mn-ea"/>
                          <a:cs typeface="+mn-cs"/>
                        </a:rPr>
                        <a:t>Social Psychology: product role in the behavior of</a:t>
                      </a:r>
                    </a:p>
                    <a:p>
                      <a:r>
                        <a:rPr lang="en-US" sz="1400" b="0" i="0" u="none" strike="noStrike" kern="1200" baseline="0" dirty="0">
                          <a:solidFill>
                            <a:schemeClr val="tx1"/>
                          </a:solidFill>
                          <a:latin typeface="+mn-lt"/>
                          <a:ea typeface="+mn-ea"/>
                          <a:cs typeface="+mn-cs"/>
                        </a:rPr>
                        <a:t>individuals as members of social groups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Ways that ads in a magazine affect readers’ attitudes toward the products depicted; how</a:t>
                      </a:r>
                    </a:p>
                    <a:p>
                      <a:r>
                        <a:rPr lang="en-US" sz="1400" b="0" i="0" u="none" strike="noStrike" kern="1200" baseline="0" dirty="0">
                          <a:solidFill>
                            <a:schemeClr val="tx1"/>
                          </a:solidFill>
                          <a:latin typeface="+mn-lt"/>
                          <a:ea typeface="+mn-ea"/>
                          <a:cs typeface="+mn-cs"/>
                        </a:rPr>
                        <a:t>peer pressure influences a person’s readership decisions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51416279"/>
                  </a:ext>
                </a:extLst>
              </a:tr>
              <a:tr h="370840">
                <a:tc>
                  <a:txBody>
                    <a:bodyPr/>
                    <a:lstStyle/>
                    <a:p>
                      <a:r>
                        <a:rPr lang="en-US" sz="1400" b="0" i="0" u="none" strike="noStrike" kern="1200" baseline="0" dirty="0">
                          <a:solidFill>
                            <a:schemeClr val="tx1"/>
                          </a:solidFill>
                          <a:latin typeface="+mn-lt"/>
                          <a:ea typeface="+mn-ea"/>
                          <a:cs typeface="+mn-cs"/>
                        </a:rPr>
                        <a:t>Sociology: product role in social institutions and</a:t>
                      </a:r>
                    </a:p>
                    <a:p>
                      <a:r>
                        <a:rPr lang="en-US" sz="1400" b="0" i="0" u="none" strike="noStrike" kern="1200" baseline="0" dirty="0">
                          <a:solidFill>
                            <a:schemeClr val="tx1"/>
                          </a:solidFill>
                          <a:latin typeface="+mn-lt"/>
                          <a:ea typeface="+mn-ea"/>
                          <a:cs typeface="+mn-cs"/>
                        </a:rPr>
                        <a:t>group relationships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Pattern by which magazine preferences spread through a social group (e.g., a sorority)</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8107467"/>
                  </a:ext>
                </a:extLst>
              </a:tr>
            </a:tbl>
          </a:graphicData>
        </a:graphic>
      </p:graphicFrame>
    </p:spTree>
    <p:extLst>
      <p:ext uri="{BB962C8B-B14F-4D97-AF65-F5344CB8AC3E}">
        <p14:creationId xmlns:p14="http://schemas.microsoft.com/office/powerpoint/2010/main" val="3928721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8120"/>
            <a:ext cx="8229600" cy="1097280"/>
          </a:xfrm>
        </p:spPr>
        <p:txBody>
          <a:bodyPr/>
          <a:lstStyle/>
          <a:p>
            <a:r>
              <a:rPr lang="en-US" sz="3600" dirty="0">
                <a:latin typeface="+mj-lt"/>
              </a:rPr>
              <a:t>Learning Objective </a:t>
            </a:r>
            <a:r>
              <a:rPr lang="en-US" sz="3600" dirty="0" smtClean="0">
                <a:latin typeface="+mj-lt"/>
              </a:rPr>
              <a:t>1.6 </a:t>
            </a:r>
            <a:r>
              <a:rPr lang="en-US" sz="2000" b="0" dirty="0" smtClean="0">
                <a:latin typeface="+mj-lt"/>
              </a:rPr>
              <a:t>(2 </a:t>
            </a:r>
            <a:r>
              <a:rPr lang="en-US" sz="2000" b="0" dirty="0">
                <a:latin typeface="+mj-lt"/>
              </a:rPr>
              <a:t>of 2)</a:t>
            </a:r>
          </a:p>
        </p:txBody>
      </p:sp>
      <p:sp>
        <p:nvSpPr>
          <p:cNvPr id="5" name="Content Placeholder 4"/>
          <p:cNvSpPr>
            <a:spLocks noGrp="1"/>
          </p:cNvSpPr>
          <p:nvPr>
            <p:ph idx="1"/>
          </p:nvPr>
        </p:nvSpPr>
        <p:spPr>
          <a:xfrm>
            <a:off x="457200" y="1600200"/>
            <a:ext cx="8229600" cy="304799"/>
          </a:xfrm>
        </p:spPr>
        <p:txBody>
          <a:bodyPr/>
          <a:lstStyle/>
          <a:p>
            <a:pPr marL="0" indent="0">
              <a:buNone/>
            </a:pPr>
            <a:r>
              <a:rPr lang="en-US" sz="1800" b="1" dirty="0" smtClean="0"/>
              <a:t>[Table 1.1 continued]</a:t>
            </a:r>
            <a:endParaRPr lang="en-US" sz="1800" dirty="0"/>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val="2207929600"/>
              </p:ext>
            </p:extLst>
          </p:nvPr>
        </p:nvGraphicFramePr>
        <p:xfrm>
          <a:off x="457200" y="2120828"/>
          <a:ext cx="8229600" cy="402844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1223559539"/>
                    </a:ext>
                  </a:extLst>
                </a:gridCol>
                <a:gridCol w="4114800">
                  <a:extLst>
                    <a:ext uri="{9D8B030D-6E8A-4147-A177-3AD203B41FA5}">
                      <a16:colId xmlns:a16="http://schemas.microsoft.com/office/drawing/2014/main" val="3125219730"/>
                    </a:ext>
                  </a:extLst>
                </a:gridCol>
              </a:tblGrid>
              <a:tr h="370840">
                <a:tc>
                  <a:txBody>
                    <a:bodyPr/>
                    <a:lstStyle/>
                    <a:p>
                      <a:r>
                        <a:rPr lang="en-US" sz="1400" b="1" i="0" u="none" strike="noStrike" kern="1200" baseline="0" dirty="0">
                          <a:solidFill>
                            <a:schemeClr val="tx1"/>
                          </a:solidFill>
                          <a:latin typeface="+mn-lt"/>
                          <a:ea typeface="+mn-ea"/>
                          <a:cs typeface="+mn-cs"/>
                        </a:rPr>
                        <a:t>Disciplinary Focus</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kern="1200" baseline="0" dirty="0">
                          <a:solidFill>
                            <a:schemeClr val="tx1"/>
                          </a:solidFill>
                          <a:latin typeface="+mn-lt"/>
                          <a:ea typeface="+mn-ea"/>
                          <a:cs typeface="+mn-cs"/>
                        </a:rPr>
                        <a:t>Magazine Usage Sample Research Issues</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5143105"/>
                  </a:ext>
                </a:extLst>
              </a:tr>
              <a:tr h="370840">
                <a:tc>
                  <a:txBody>
                    <a:bodyPr/>
                    <a:lstStyle/>
                    <a:p>
                      <a:r>
                        <a:rPr lang="en-US" sz="1400" b="0" i="0" u="none" strike="noStrike" kern="1200" baseline="0" dirty="0">
                          <a:solidFill>
                            <a:schemeClr val="tx1"/>
                          </a:solidFill>
                          <a:latin typeface="+mn-lt"/>
                          <a:ea typeface="+mn-ea"/>
                          <a:cs typeface="+mn-cs"/>
                        </a:rPr>
                        <a:t>Macroeconomics: product role in consumers’</a:t>
                      </a:r>
                    </a:p>
                    <a:p>
                      <a:r>
                        <a:rPr lang="en-US" sz="1400" b="0" i="0" u="none" strike="noStrike" kern="1200" baseline="0" dirty="0">
                          <a:solidFill>
                            <a:schemeClr val="tx1"/>
                          </a:solidFill>
                          <a:latin typeface="+mn-lt"/>
                          <a:ea typeface="+mn-ea"/>
                          <a:cs typeface="+mn-cs"/>
                        </a:rPr>
                        <a:t>relations with the marketplace</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Effects of the price of fashion magazines and expense of items advertised during periods of</a:t>
                      </a:r>
                    </a:p>
                    <a:p>
                      <a:r>
                        <a:rPr lang="en-US" sz="1400" b="0" i="0" u="none" strike="noStrike" kern="1200" baseline="0" dirty="0">
                          <a:solidFill>
                            <a:schemeClr val="tx1"/>
                          </a:solidFill>
                          <a:latin typeface="+mn-lt"/>
                          <a:ea typeface="+mn-ea"/>
                          <a:cs typeface="+mn-cs"/>
                        </a:rPr>
                        <a:t>high unemployment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13709"/>
                  </a:ext>
                </a:extLst>
              </a:tr>
              <a:tr h="370840">
                <a:tc>
                  <a:txBody>
                    <a:bodyPr/>
                    <a:lstStyle/>
                    <a:p>
                      <a:r>
                        <a:rPr lang="en-US" sz="1400" b="0" i="0" u="none" strike="noStrike" kern="1200" baseline="0" dirty="0">
                          <a:solidFill>
                            <a:schemeClr val="tx1"/>
                          </a:solidFill>
                          <a:latin typeface="+mn-lt"/>
                          <a:ea typeface="+mn-ea"/>
                          <a:cs typeface="+mn-cs"/>
                        </a:rPr>
                        <a:t>Semiotics/Literary Criticism: product role in the</a:t>
                      </a:r>
                    </a:p>
                    <a:p>
                      <a:r>
                        <a:rPr lang="en-US" sz="1400" b="0" i="0" u="none" strike="noStrike" kern="1200" baseline="0" dirty="0">
                          <a:solidFill>
                            <a:schemeClr val="tx1"/>
                          </a:solidFill>
                          <a:latin typeface="+mn-lt"/>
                          <a:ea typeface="+mn-ea"/>
                          <a:cs typeface="+mn-cs"/>
                        </a:rPr>
                        <a:t>verbal and visual communication of meaning</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Ways in which underlying messages communicated by models and ads in a magazine are</a:t>
                      </a:r>
                    </a:p>
                    <a:p>
                      <a:r>
                        <a:rPr lang="en-US" sz="1400" b="0" i="0" u="none" strike="noStrike" kern="1200" baseline="0" dirty="0">
                          <a:solidFill>
                            <a:schemeClr val="tx1"/>
                          </a:solidFill>
                          <a:latin typeface="+mn-lt"/>
                          <a:ea typeface="+mn-ea"/>
                          <a:cs typeface="+mn-cs"/>
                        </a:rPr>
                        <a:t>Interpreted</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312247"/>
                  </a:ext>
                </a:extLst>
              </a:tr>
              <a:tr h="370840">
                <a:tc>
                  <a:txBody>
                    <a:bodyPr/>
                    <a:lstStyle/>
                    <a:p>
                      <a:r>
                        <a:rPr lang="en-US" sz="1400" b="0" i="0" u="none" strike="noStrike" kern="1200" baseline="0" dirty="0">
                          <a:solidFill>
                            <a:schemeClr val="tx1"/>
                          </a:solidFill>
                          <a:latin typeface="+mn-lt"/>
                          <a:ea typeface="+mn-ea"/>
                          <a:cs typeface="+mn-cs"/>
                        </a:rPr>
                        <a:t>Demography: product role in the measurable</a:t>
                      </a:r>
                    </a:p>
                    <a:p>
                      <a:r>
                        <a:rPr lang="en-US" sz="1400" b="0" i="0" u="none" strike="noStrike" kern="1200" baseline="0" dirty="0">
                          <a:solidFill>
                            <a:schemeClr val="tx1"/>
                          </a:solidFill>
                          <a:latin typeface="+mn-lt"/>
                          <a:ea typeface="+mn-ea"/>
                          <a:cs typeface="+mn-cs"/>
                        </a:rPr>
                        <a:t>characteristics of a population</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Effects of age, income, and marital status of a magazine’s readers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2066458"/>
                  </a:ext>
                </a:extLst>
              </a:tr>
              <a:tr h="370840">
                <a:tc>
                  <a:txBody>
                    <a:bodyPr/>
                    <a:lstStyle/>
                    <a:p>
                      <a:r>
                        <a:rPr lang="en-US" sz="1400" b="0" i="0" u="none" strike="noStrike" kern="1200" baseline="0" dirty="0">
                          <a:solidFill>
                            <a:schemeClr val="tx1"/>
                          </a:solidFill>
                          <a:latin typeface="+mn-lt"/>
                          <a:ea typeface="+mn-ea"/>
                          <a:cs typeface="+mn-cs"/>
                        </a:rPr>
                        <a:t>History: product role in societal changes over time</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Ways in which our culture’s depictions of “femininity” in magazines have changed over time</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416279"/>
                  </a:ext>
                </a:extLst>
              </a:tr>
              <a:tr h="370840">
                <a:tc>
                  <a:txBody>
                    <a:bodyPr/>
                    <a:lstStyle/>
                    <a:p>
                      <a:r>
                        <a:rPr lang="en-US" sz="1400" b="0" i="0" u="none" strike="noStrike" kern="1200" baseline="0" dirty="0">
                          <a:solidFill>
                            <a:schemeClr val="tx1"/>
                          </a:solidFill>
                          <a:latin typeface="+mn-lt"/>
                          <a:ea typeface="+mn-ea"/>
                          <a:cs typeface="+mn-cs"/>
                        </a:rPr>
                        <a:t>Cultural Anthropology: product role in a society’s</a:t>
                      </a:r>
                    </a:p>
                    <a:p>
                      <a:r>
                        <a:rPr lang="en-US" sz="1400" b="0" i="0" u="none" strike="noStrike" kern="1200" baseline="0" dirty="0">
                          <a:solidFill>
                            <a:schemeClr val="tx1"/>
                          </a:solidFill>
                          <a:latin typeface="+mn-lt"/>
                          <a:ea typeface="+mn-ea"/>
                          <a:cs typeface="+mn-cs"/>
                        </a:rPr>
                        <a:t>beliefs and practices</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Ways in which fashions and models in a magazine affect readers’ definitions of masculine</a:t>
                      </a:r>
                    </a:p>
                    <a:p>
                      <a:r>
                        <a:rPr lang="en-US" sz="1400" b="0" i="0" u="none" strike="noStrike" kern="1200" baseline="0" dirty="0">
                          <a:solidFill>
                            <a:schemeClr val="tx1"/>
                          </a:solidFill>
                          <a:latin typeface="+mn-lt"/>
                          <a:ea typeface="+mn-ea"/>
                          <a:cs typeface="+mn-cs"/>
                        </a:rPr>
                        <a:t>versus feminine behavior (e.g., the role of working women, sexual taboos)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8107467"/>
                  </a:ext>
                </a:extLst>
              </a:tr>
            </a:tbl>
          </a:graphicData>
        </a:graphic>
      </p:graphicFrame>
    </p:spTree>
    <p:extLst>
      <p:ext uri="{BB962C8B-B14F-4D97-AF65-F5344CB8AC3E}">
        <p14:creationId xmlns:p14="http://schemas.microsoft.com/office/powerpoint/2010/main" val="1627405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a:t>
            </a:r>
            <a:r>
              <a:rPr lang="en-US" sz="3600" dirty="0" smtClean="0">
                <a:latin typeface="+mj-lt"/>
              </a:rPr>
              <a:t>1.2 </a:t>
            </a:r>
            <a:r>
              <a:rPr lang="en-IN" sz="3600" dirty="0">
                <a:latin typeface="+mj-lt"/>
              </a:rPr>
              <a:t>The Pyramid </a:t>
            </a:r>
            <a:r>
              <a:rPr lang="en-IN" sz="3600" dirty="0" smtClean="0">
                <a:latin typeface="+mj-lt"/>
              </a:rPr>
              <a:t>of Consumer </a:t>
            </a:r>
            <a:r>
              <a:rPr lang="en-IN" sz="3600" dirty="0">
                <a:latin typeface="+mj-lt"/>
              </a:rPr>
              <a:t>Behavior</a:t>
            </a:r>
            <a:endParaRPr lang="en-US" sz="3600" dirty="0">
              <a:latin typeface="+mj-lt"/>
            </a:endParaRPr>
          </a:p>
        </p:txBody>
      </p:sp>
      <p:pic>
        <p:nvPicPr>
          <p:cNvPr id="5" name="Picture 4" descr="Disciplines in consumer research, ranging in order from micro consumer behavior or individual focus, to macro consumer behavior or social focus. The list of disciplines reads as follows, from the most micro of consumer behavior to the most macro of consumer behavior: Experimental psychology, clinical psychology, developmental psychology, human ecology, microeconomics, social psychology, sociology, macroeconomics, semiotics or literary criticism, demography, history, and cultural anthropolog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440" y="1713988"/>
            <a:ext cx="4321120" cy="4534412"/>
          </a:xfrm>
          <a:prstGeom prst="rect">
            <a:avLst/>
          </a:prstGeom>
        </p:spPr>
      </p:pic>
    </p:spTree>
    <p:extLst>
      <p:ext uri="{BB962C8B-B14F-4D97-AF65-F5344CB8AC3E}">
        <p14:creationId xmlns:p14="http://schemas.microsoft.com/office/powerpoint/2010/main" val="119409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(5 of 6)</a:t>
            </a:r>
          </a:p>
        </p:txBody>
      </p:sp>
      <p:sp>
        <p:nvSpPr>
          <p:cNvPr id="3" name="Content Placeholder 2"/>
          <p:cNvSpPr>
            <a:spLocks noGrp="1"/>
          </p:cNvSpPr>
          <p:nvPr>
            <p:ph idx="1"/>
          </p:nvPr>
        </p:nvSpPr>
        <p:spPr/>
        <p:txBody>
          <a:bodyPr/>
          <a:lstStyle/>
          <a:p>
            <a:r>
              <a:rPr lang="en-US" sz="2400" dirty="0"/>
              <a:t>Pick two of the disciplines shown in Figure 1.2. How would their approaches to the same marketing issue differ?</a:t>
            </a:r>
          </a:p>
        </p:txBody>
      </p:sp>
    </p:spTree>
    <p:extLst>
      <p:ext uri="{BB962C8B-B14F-4D97-AF65-F5344CB8AC3E}">
        <p14:creationId xmlns:p14="http://schemas.microsoft.com/office/powerpoint/2010/main" val="1811214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1.7</a:t>
            </a:r>
            <a:endParaRPr lang="en-US" sz="3600" b="0" dirty="0">
              <a:latin typeface="+mj-lt"/>
            </a:endParaRPr>
          </a:p>
        </p:txBody>
      </p:sp>
      <p:sp>
        <p:nvSpPr>
          <p:cNvPr id="3" name="Content Placeholder 2"/>
          <p:cNvSpPr>
            <a:spLocks noGrp="1"/>
          </p:cNvSpPr>
          <p:nvPr>
            <p:ph idx="1"/>
          </p:nvPr>
        </p:nvSpPr>
        <p:spPr/>
        <p:txBody>
          <a:bodyPr/>
          <a:lstStyle/>
          <a:p>
            <a:pPr marL="0" indent="0">
              <a:buNone/>
            </a:pPr>
            <a:r>
              <a:rPr lang="en-US" sz="2400" dirty="0"/>
              <a:t>There are differing perspectives regarding how and what we should understand about consumer behavior.</a:t>
            </a:r>
          </a:p>
        </p:txBody>
      </p:sp>
    </p:spTree>
    <p:extLst>
      <p:ext uri="{BB962C8B-B14F-4D97-AF65-F5344CB8AC3E}">
        <p14:creationId xmlns:p14="http://schemas.microsoft.com/office/powerpoint/2010/main" val="30233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Positivist vs. </a:t>
            </a:r>
            <a:r>
              <a:rPr lang="en-US" sz="3600" dirty="0" smtClean="0">
                <a:latin typeface="+mj-lt"/>
              </a:rPr>
              <a:t>Interpretivist </a:t>
            </a:r>
            <a:endParaRPr lang="en-US" sz="3600" b="0" dirty="0">
              <a:latin typeface="+mj-lt"/>
            </a:endParaRPr>
          </a:p>
        </p:txBody>
      </p:sp>
      <p:sp>
        <p:nvSpPr>
          <p:cNvPr id="4" name="Content Placeholder 3"/>
          <p:cNvSpPr>
            <a:spLocks noGrp="1"/>
          </p:cNvSpPr>
          <p:nvPr>
            <p:ph idx="1"/>
          </p:nvPr>
        </p:nvSpPr>
        <p:spPr>
          <a:xfrm>
            <a:off x="457200" y="1600201"/>
            <a:ext cx="8458200" cy="304799"/>
          </a:xfrm>
        </p:spPr>
        <p:txBody>
          <a:bodyPr/>
          <a:lstStyle/>
          <a:p>
            <a:pPr marL="0" indent="0">
              <a:buNone/>
            </a:pPr>
            <a:r>
              <a:rPr lang="en-US" sz="2000" b="1" dirty="0"/>
              <a:t>Table 1.2 </a:t>
            </a:r>
            <a:r>
              <a:rPr lang="en-US" sz="2000" dirty="0"/>
              <a:t>Positivist versus Interpretivist Approaches to Consumer Behavior</a:t>
            </a:r>
          </a:p>
        </p:txBody>
      </p:sp>
      <p:graphicFrame>
        <p:nvGraphicFramePr>
          <p:cNvPr id="6" name="Content Placeholder 5"/>
          <p:cNvGraphicFramePr>
            <a:graphicFrameLocks noGrp="1"/>
          </p:cNvGraphicFramePr>
          <p:nvPr>
            <p:ph idx="13"/>
            <p:extLst>
              <p:ext uri="{D42A27DB-BD31-4B8C-83A1-F6EECF244321}">
                <p14:modId xmlns:p14="http://schemas.microsoft.com/office/powerpoint/2010/main" val="4125008849"/>
              </p:ext>
            </p:extLst>
          </p:nvPr>
        </p:nvGraphicFramePr>
        <p:xfrm>
          <a:off x="495300" y="2133600"/>
          <a:ext cx="8153400" cy="3810000"/>
        </p:xfrm>
        <a:graphic>
          <a:graphicData uri="http://schemas.openxmlformats.org/drawingml/2006/table">
            <a:tbl>
              <a:tblPr firstRow="1" bandRow="1">
                <a:tableStyleId>{3B4B98B0-60AC-42C2-AFA5-B58CD77FA1E5}</a:tableStyleId>
              </a:tblPr>
              <a:tblGrid>
                <a:gridCol w="2113844">
                  <a:extLst>
                    <a:ext uri="{9D8B030D-6E8A-4147-A177-3AD203B41FA5}">
                      <a16:colId xmlns:a16="http://schemas.microsoft.com/office/drawing/2014/main" val="2674707841"/>
                    </a:ext>
                  </a:extLst>
                </a:gridCol>
                <a:gridCol w="3019778">
                  <a:extLst>
                    <a:ext uri="{9D8B030D-6E8A-4147-A177-3AD203B41FA5}">
                      <a16:colId xmlns:a16="http://schemas.microsoft.com/office/drawing/2014/main" val="1875122793"/>
                    </a:ext>
                  </a:extLst>
                </a:gridCol>
                <a:gridCol w="3019778">
                  <a:extLst>
                    <a:ext uri="{9D8B030D-6E8A-4147-A177-3AD203B41FA5}">
                      <a16:colId xmlns:a16="http://schemas.microsoft.com/office/drawing/2014/main" val="3448993347"/>
                    </a:ext>
                  </a:extLst>
                </a:gridCol>
              </a:tblGrid>
              <a:tr h="370840">
                <a:tc>
                  <a:txBody>
                    <a:bodyPr/>
                    <a:lstStyle/>
                    <a:p>
                      <a:r>
                        <a:rPr lang="en-US" sz="2000" b="1" i="0" u="none" strike="noStrike" kern="1200" baseline="0" dirty="0">
                          <a:solidFill>
                            <a:schemeClr val="tx1"/>
                          </a:solidFill>
                          <a:latin typeface="+mn-lt"/>
                          <a:ea typeface="+mn-ea"/>
                          <a:cs typeface="+mn-cs"/>
                        </a:rPr>
                        <a:t>Assumptions</a:t>
                      </a:r>
                      <a:endParaRPr lang="en-US" sz="20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a:solidFill>
                            <a:schemeClr val="tx1"/>
                          </a:solidFill>
                          <a:latin typeface="+mn-lt"/>
                          <a:ea typeface="+mn-ea"/>
                          <a:cs typeface="+mn-cs"/>
                        </a:rPr>
                        <a:t>Positivist Approach</a:t>
                      </a:r>
                      <a:endParaRPr lang="en-US" sz="20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a:solidFill>
                            <a:schemeClr val="tx1"/>
                          </a:solidFill>
                          <a:latin typeface="+mn-lt"/>
                          <a:ea typeface="+mn-ea"/>
                          <a:cs typeface="+mn-cs"/>
                        </a:rPr>
                        <a:t>Interpretivist Approach</a:t>
                      </a:r>
                      <a:endParaRPr lang="en-US" sz="20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4419641"/>
                  </a:ext>
                </a:extLst>
              </a:tr>
              <a:tr h="370840">
                <a:tc>
                  <a:txBody>
                    <a:bodyPr/>
                    <a:lstStyle/>
                    <a:p>
                      <a:r>
                        <a:rPr lang="en-US" sz="2000" b="0" i="0" u="none" strike="noStrike" kern="1200" baseline="0" dirty="0">
                          <a:solidFill>
                            <a:schemeClr val="tx1"/>
                          </a:solidFill>
                          <a:latin typeface="+mn-lt"/>
                          <a:ea typeface="+mn-ea"/>
                          <a:cs typeface="+mn-cs"/>
                        </a:rPr>
                        <a:t>Nature of reality Goal</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Objective, tangible </a:t>
                      </a:r>
                    </a:p>
                    <a:p>
                      <a:r>
                        <a:rPr lang="en-US" sz="2000" b="0" i="0" u="none" strike="noStrike" kern="1200" baseline="0" dirty="0">
                          <a:solidFill>
                            <a:schemeClr val="tx1"/>
                          </a:solidFill>
                          <a:latin typeface="+mn-lt"/>
                          <a:ea typeface="+mn-ea"/>
                          <a:cs typeface="+mn-cs"/>
                        </a:rPr>
                        <a:t>Single Prediction</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Socially constructed</a:t>
                      </a:r>
                    </a:p>
                    <a:p>
                      <a:r>
                        <a:rPr lang="en-US" sz="2000" b="0" i="0" u="none" strike="noStrike" kern="1200" baseline="0" dirty="0">
                          <a:solidFill>
                            <a:schemeClr val="tx1"/>
                          </a:solidFill>
                          <a:latin typeface="+mn-lt"/>
                          <a:ea typeface="+mn-ea"/>
                          <a:cs typeface="+mn-cs"/>
                        </a:rPr>
                        <a:t>Multiple understanding</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909816"/>
                  </a:ext>
                </a:extLst>
              </a:tr>
              <a:tr h="370840">
                <a:tc>
                  <a:txBody>
                    <a:bodyPr/>
                    <a:lstStyle/>
                    <a:p>
                      <a:r>
                        <a:rPr lang="en-US" sz="2000" b="0" i="0" u="none" strike="noStrike" kern="1200" baseline="0" dirty="0">
                          <a:solidFill>
                            <a:schemeClr val="tx1"/>
                          </a:solidFill>
                          <a:latin typeface="+mn-lt"/>
                          <a:ea typeface="+mn-ea"/>
                          <a:cs typeface="+mn-cs"/>
                        </a:rPr>
                        <a:t>Knowledge Generated</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Time-free, context Independent</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Time-bound, context dependent</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720814"/>
                  </a:ext>
                </a:extLst>
              </a:tr>
              <a:tr h="370840">
                <a:tc>
                  <a:txBody>
                    <a:bodyPr/>
                    <a:lstStyle/>
                    <a:p>
                      <a:r>
                        <a:rPr lang="en-US" sz="2000" b="0" i="0" u="none" strike="noStrike" kern="1200" baseline="0" dirty="0">
                          <a:solidFill>
                            <a:schemeClr val="tx1"/>
                          </a:solidFill>
                          <a:latin typeface="+mn-lt"/>
                          <a:ea typeface="+mn-ea"/>
                          <a:cs typeface="+mn-cs"/>
                        </a:rPr>
                        <a:t>View of Causality</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Existence of real Causes</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Multiple, simultaneous</a:t>
                      </a:r>
                    </a:p>
                    <a:p>
                      <a:r>
                        <a:rPr lang="en-US" sz="2000" b="0" i="0" u="none" strike="noStrike" kern="1200" baseline="0" dirty="0">
                          <a:solidFill>
                            <a:schemeClr val="tx1"/>
                          </a:solidFill>
                          <a:latin typeface="+mn-lt"/>
                          <a:ea typeface="+mn-ea"/>
                          <a:cs typeface="+mn-cs"/>
                        </a:rPr>
                        <a:t>shaping events</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6605348"/>
                  </a:ext>
                </a:extLst>
              </a:tr>
              <a:tr h="370840">
                <a:tc>
                  <a:txBody>
                    <a:bodyPr/>
                    <a:lstStyle/>
                    <a:p>
                      <a:r>
                        <a:rPr lang="en-US" sz="2000" b="0" i="0" u="none" strike="noStrike" kern="1200" baseline="0" dirty="0">
                          <a:solidFill>
                            <a:schemeClr val="tx1"/>
                          </a:solidFill>
                          <a:latin typeface="+mn-lt"/>
                          <a:ea typeface="+mn-ea"/>
                          <a:cs typeface="+mn-cs"/>
                        </a:rPr>
                        <a:t>Research Relationship</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Separation between</a:t>
                      </a:r>
                    </a:p>
                    <a:p>
                      <a:r>
                        <a:rPr lang="en-US" sz="2000" b="0" i="0" u="none" strike="noStrike" kern="1200" baseline="0" dirty="0">
                          <a:solidFill>
                            <a:schemeClr val="tx1"/>
                          </a:solidFill>
                          <a:latin typeface="+mn-lt"/>
                          <a:ea typeface="+mn-ea"/>
                          <a:cs typeface="+mn-cs"/>
                        </a:rPr>
                        <a:t>researcher and subject</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u="none" strike="noStrike" kern="1200" baseline="0" dirty="0">
                          <a:solidFill>
                            <a:schemeClr val="tx1"/>
                          </a:solidFill>
                          <a:latin typeface="+mn-lt"/>
                          <a:ea typeface="+mn-ea"/>
                          <a:cs typeface="+mn-cs"/>
                        </a:rPr>
                        <a:t>Interactive, cooperative with researcher being part of phenomenon under study</a:t>
                      </a:r>
                      <a:endParaRPr lang="en-US" sz="20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822960"/>
                  </a:ext>
                </a:extLst>
              </a:tr>
            </a:tbl>
          </a:graphicData>
        </a:graphic>
      </p:graphicFrame>
    </p:spTree>
    <p:extLst>
      <p:ext uri="{BB962C8B-B14F-4D97-AF65-F5344CB8AC3E}">
        <p14:creationId xmlns:p14="http://schemas.microsoft.com/office/powerpoint/2010/main" val="826211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 </a:t>
            </a:r>
            <a:r>
              <a:rPr lang="en-US" sz="2000" b="0" dirty="0" smtClean="0">
                <a:latin typeface="+mj-lt"/>
              </a:rPr>
              <a:t>(2 </a:t>
            </a:r>
            <a:r>
              <a:rPr lang="en-US" sz="2000" b="0" dirty="0">
                <a:latin typeface="+mj-lt"/>
              </a:rPr>
              <a:t>of 2)</a:t>
            </a:r>
            <a:endParaRPr lang="en-IN" sz="2000" b="0" dirty="0">
              <a:latin typeface="+mj-lt"/>
            </a:endParaRPr>
          </a:p>
        </p:txBody>
      </p:sp>
      <p:sp>
        <p:nvSpPr>
          <p:cNvPr id="3" name="Content Placeholder 2"/>
          <p:cNvSpPr>
            <a:spLocks noGrp="1"/>
          </p:cNvSpPr>
          <p:nvPr>
            <p:ph idx="1"/>
          </p:nvPr>
        </p:nvSpPr>
        <p:spPr/>
        <p:txBody>
          <a:bodyPr/>
          <a:lstStyle/>
          <a:p>
            <a:pPr marL="541338" indent="-541338">
              <a:buNone/>
            </a:pPr>
            <a:r>
              <a:rPr lang="en-US" sz="2400" b="1" dirty="0" smtClean="0">
                <a:solidFill>
                  <a:schemeClr val="bg2"/>
                </a:solidFill>
              </a:rPr>
              <a:t>1.6 </a:t>
            </a:r>
            <a:r>
              <a:rPr lang="en-US" sz="2400" dirty="0" smtClean="0"/>
              <a:t>Many </a:t>
            </a:r>
            <a:r>
              <a:rPr lang="en-US" sz="2400" dirty="0"/>
              <a:t>different types of specialists study consumer behavior.</a:t>
            </a:r>
          </a:p>
          <a:p>
            <a:pPr marL="541338" indent="-541338">
              <a:buNone/>
            </a:pPr>
            <a:r>
              <a:rPr lang="en-US" sz="2400" b="1" dirty="0" smtClean="0">
                <a:solidFill>
                  <a:schemeClr val="bg2"/>
                </a:solidFill>
              </a:rPr>
              <a:t>1.7 </a:t>
            </a:r>
            <a:r>
              <a:rPr lang="en-US" sz="2400" dirty="0" smtClean="0"/>
              <a:t>There </a:t>
            </a:r>
            <a:r>
              <a:rPr lang="en-US" sz="2400" dirty="0"/>
              <a:t>are differing perspectives regarding how and what we should understand about consumer behavior.</a:t>
            </a:r>
          </a:p>
        </p:txBody>
      </p:sp>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(6 of 6)</a:t>
            </a:r>
          </a:p>
        </p:txBody>
      </p:sp>
      <p:sp>
        <p:nvSpPr>
          <p:cNvPr id="3" name="Content Placeholder 2"/>
          <p:cNvSpPr>
            <a:spLocks noGrp="1"/>
          </p:cNvSpPr>
          <p:nvPr>
            <p:ph idx="1"/>
          </p:nvPr>
        </p:nvSpPr>
        <p:spPr/>
        <p:txBody>
          <a:bodyPr/>
          <a:lstStyle/>
          <a:p>
            <a:r>
              <a:rPr lang="en-US" sz="2400" dirty="0"/>
              <a:t>How do you think the two paradigms of consumer research affect the choices marketers make in targeting consumer segments?</a:t>
            </a:r>
          </a:p>
        </p:txBody>
      </p:sp>
    </p:spTree>
    <p:extLst>
      <p:ext uri="{BB962C8B-B14F-4D97-AF65-F5344CB8AC3E}">
        <p14:creationId xmlns:p14="http://schemas.microsoft.com/office/powerpoint/2010/main" val="2277712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Chapter Summary</a:t>
            </a:r>
            <a:endParaRPr lang="en-US" sz="2000" b="0" dirty="0">
              <a:latin typeface="+mj-lt"/>
            </a:endParaRPr>
          </a:p>
        </p:txBody>
      </p:sp>
      <p:sp>
        <p:nvSpPr>
          <p:cNvPr id="3" name="Content Placeholder 2"/>
          <p:cNvSpPr>
            <a:spLocks noGrp="1"/>
          </p:cNvSpPr>
          <p:nvPr>
            <p:ph idx="1"/>
          </p:nvPr>
        </p:nvSpPr>
        <p:spPr>
          <a:xfrm>
            <a:off x="457200" y="1600200"/>
            <a:ext cx="8229600" cy="4648200"/>
          </a:xfrm>
        </p:spPr>
        <p:txBody>
          <a:bodyPr/>
          <a:lstStyle/>
          <a:p>
            <a:pPr marL="432000" indent="-432000">
              <a:buFont typeface="+mj-lt"/>
              <a:buAutoNum type="arabicPeriod"/>
            </a:pPr>
            <a:r>
              <a:rPr lang="en-US" sz="2200" dirty="0"/>
              <a:t>Consumer behavior is a process.</a:t>
            </a:r>
          </a:p>
          <a:p>
            <a:pPr marL="432000" indent="-432000">
              <a:buFont typeface="+mj-lt"/>
              <a:buAutoNum type="arabicPeriod"/>
            </a:pPr>
            <a:r>
              <a:rPr lang="en-US" sz="2200" dirty="0"/>
              <a:t>Marketers have to understand the wants and needs of different consumer segments.</a:t>
            </a:r>
            <a:r>
              <a:rPr lang="en-US" sz="2200" dirty="0">
                <a:sym typeface="Wingdings" pitchFamily="2" charset="2"/>
              </a:rPr>
              <a:t> </a:t>
            </a:r>
          </a:p>
          <a:p>
            <a:pPr marL="432000" indent="-432000">
              <a:buFont typeface="+mj-lt"/>
              <a:buAutoNum type="arabicPeriod"/>
            </a:pPr>
            <a:r>
              <a:rPr lang="en-US" sz="2200" dirty="0"/>
              <a:t>Our choices as consumers relate in powerful ways to the rest of our lives.</a:t>
            </a:r>
          </a:p>
          <a:p>
            <a:pPr marL="432000" indent="-432000">
              <a:buFont typeface="+mj-lt"/>
              <a:buAutoNum type="arabicPeriod"/>
            </a:pPr>
            <a:r>
              <a:rPr lang="en-US" sz="2200" dirty="0"/>
              <a:t>Our motivations to consume are complex and varied.</a:t>
            </a:r>
          </a:p>
          <a:p>
            <a:pPr marL="432000" indent="-432000">
              <a:buFont typeface="+mj-lt"/>
              <a:buAutoNum type="arabicPeriod"/>
            </a:pPr>
            <a:r>
              <a:rPr lang="en-US" sz="2200" dirty="0"/>
              <a:t>Technology and culture create a new “always on” consumer.</a:t>
            </a:r>
          </a:p>
          <a:p>
            <a:pPr marL="432000" indent="-432000">
              <a:buFont typeface="+mj-lt"/>
              <a:buAutoNum type="arabicPeriod"/>
            </a:pPr>
            <a:r>
              <a:rPr lang="en-US" sz="2200" dirty="0"/>
              <a:t>Many different types of specialists study consumer behavior.</a:t>
            </a:r>
          </a:p>
          <a:p>
            <a:pPr marL="432000" indent="-432000">
              <a:buFont typeface="+mj-lt"/>
              <a:buAutoNum type="arabicPeriod"/>
            </a:pPr>
            <a:r>
              <a:rPr lang="en-US" sz="2200" dirty="0"/>
              <a:t>There are differing perspectives regarding how and what we should understand about consumer behavior.</a:t>
            </a:r>
          </a:p>
        </p:txBody>
      </p:sp>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3517028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1.1</a:t>
            </a:r>
            <a:endParaRPr lang="en-IN" sz="2000" b="0" dirty="0">
              <a:latin typeface="+mj-lt"/>
            </a:endParaRPr>
          </a:p>
        </p:txBody>
      </p:sp>
      <p:sp>
        <p:nvSpPr>
          <p:cNvPr id="3" name="Content Placeholder 2"/>
          <p:cNvSpPr>
            <a:spLocks noGrp="1"/>
          </p:cNvSpPr>
          <p:nvPr>
            <p:ph idx="1"/>
          </p:nvPr>
        </p:nvSpPr>
        <p:spPr>
          <a:xfrm>
            <a:off x="457200" y="1600201"/>
            <a:ext cx="4648200" cy="381000"/>
          </a:xfrm>
        </p:spPr>
        <p:txBody>
          <a:bodyPr/>
          <a:lstStyle/>
          <a:p>
            <a:pPr marL="0" indent="0">
              <a:buNone/>
            </a:pPr>
            <a:r>
              <a:rPr lang="en-US" sz="2400" dirty="0"/>
              <a:t>Consumer behavior is a process.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572" y="1600200"/>
            <a:ext cx="2886228" cy="4445065"/>
          </a:xfrm>
          <a:prstGeom prst="rect">
            <a:avLst/>
          </a:prstGeom>
        </p:spPr>
      </p:pic>
    </p:spTree>
    <p:extLst>
      <p:ext uri="{BB962C8B-B14F-4D97-AF65-F5344CB8AC3E}">
        <p14:creationId xmlns:p14="http://schemas.microsoft.com/office/powerpoint/2010/main" val="185408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People in the </a:t>
            </a:r>
            <a:r>
              <a:rPr lang="en-US" sz="3600" dirty="0" smtClean="0">
                <a:latin typeface="+mj-lt"/>
              </a:rPr>
              <a:t>Marketplace</a:t>
            </a:r>
            <a:endParaRPr lang="en-IN" sz="2000" b="0" dirty="0">
              <a:latin typeface="+mj-lt"/>
            </a:endParaRPr>
          </a:p>
        </p:txBody>
      </p:sp>
      <p:sp>
        <p:nvSpPr>
          <p:cNvPr id="3" name="Content Placeholder 2"/>
          <p:cNvSpPr>
            <a:spLocks noGrp="1"/>
          </p:cNvSpPr>
          <p:nvPr>
            <p:ph idx="1"/>
          </p:nvPr>
        </p:nvSpPr>
        <p:spPr>
          <a:xfrm>
            <a:off x="457200" y="1600200"/>
            <a:ext cx="3810000" cy="2163763"/>
          </a:xfrm>
        </p:spPr>
        <p:txBody>
          <a:bodyPr/>
          <a:lstStyle/>
          <a:p>
            <a:r>
              <a:rPr lang="en-US" sz="2400" dirty="0"/>
              <a:t>Consumption Communities</a:t>
            </a:r>
          </a:p>
          <a:p>
            <a:r>
              <a:rPr lang="en-US" sz="2400" dirty="0"/>
              <a:t>Market Segmentation Strategies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2411" y="1600200"/>
            <a:ext cx="4054389" cy="2878876"/>
          </a:xfrm>
          <a:prstGeom prst="rect">
            <a:avLst/>
          </a:prstGeom>
        </p:spPr>
      </p:pic>
    </p:spTree>
    <p:extLst>
      <p:ext uri="{BB962C8B-B14F-4D97-AF65-F5344CB8AC3E}">
        <p14:creationId xmlns:p14="http://schemas.microsoft.com/office/powerpoint/2010/main" val="61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What </a:t>
            </a:r>
            <a:r>
              <a:rPr lang="en-US" sz="3600" dirty="0" smtClean="0">
                <a:latin typeface="+mj-lt"/>
              </a:rPr>
              <a:t>Is </a:t>
            </a:r>
            <a:r>
              <a:rPr lang="en-US" sz="3600" dirty="0">
                <a:latin typeface="+mj-lt"/>
              </a:rPr>
              <a:t>Consumer Behavior?</a:t>
            </a:r>
            <a:endParaRPr lang="en-IN" sz="3600" b="0" dirty="0">
              <a:latin typeface="+mj-lt"/>
            </a:endParaRPr>
          </a:p>
        </p:txBody>
      </p:sp>
      <p:sp>
        <p:nvSpPr>
          <p:cNvPr id="3" name="Content Placeholder 2"/>
          <p:cNvSpPr>
            <a:spLocks noGrp="1"/>
          </p:cNvSpPr>
          <p:nvPr>
            <p:ph idx="1"/>
          </p:nvPr>
        </p:nvSpPr>
        <p:spPr>
          <a:xfrm>
            <a:off x="457200" y="1600201"/>
            <a:ext cx="8229600" cy="4571999"/>
          </a:xfrm>
        </p:spPr>
        <p:txBody>
          <a:bodyPr/>
          <a:lstStyle/>
          <a:p>
            <a:pPr marL="0" indent="0">
              <a:buNone/>
            </a:pPr>
            <a:r>
              <a:rPr lang="en-US" sz="2400" dirty="0"/>
              <a:t>The study of the processes involved when individuals or groups select, purchase, use, or dispose of products, services, ideas, or experiences to satisfy needs and desires.</a:t>
            </a:r>
          </a:p>
        </p:txBody>
      </p:sp>
    </p:spTree>
    <p:extLst>
      <p:ext uri="{BB962C8B-B14F-4D97-AF65-F5344CB8AC3E}">
        <p14:creationId xmlns:p14="http://schemas.microsoft.com/office/powerpoint/2010/main" val="166847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13892"/>
          </a:xfrm>
        </p:spPr>
        <p:txBody>
          <a:bodyPr/>
          <a:lstStyle/>
          <a:p>
            <a:r>
              <a:rPr lang="en-US" sz="3600" dirty="0">
                <a:latin typeface="+mj-lt"/>
              </a:rPr>
              <a:t>Figure 1.1 </a:t>
            </a:r>
            <a:r>
              <a:rPr lang="en-US" sz="3600" dirty="0" smtClean="0">
                <a:latin typeface="+mj-lt"/>
              </a:rPr>
              <a:t>Stages </a:t>
            </a:r>
            <a:r>
              <a:rPr lang="en-US" sz="3600" dirty="0">
                <a:latin typeface="+mj-lt"/>
              </a:rPr>
              <a:t>in the Consumption Process</a:t>
            </a:r>
          </a:p>
        </p:txBody>
      </p:sp>
      <p:pic>
        <p:nvPicPr>
          <p:cNvPr id="5" name="Picture 4" descr="Pre-purchase issues, purchase issues, and post-purchase issues from both consumer and marketer perspectives. These issues fall in sequence within each perspective, but are also linked at each step across the two perspectives. Consumer pre-purchase issues: How does a consumer decide that he or she needs a produce? What are the best sources of information to learn more about alternative choices? Consumer purchase issues: Is acquiring a product a stressful or pleasant experience? What does the purchase say about the consumer? Consumer post-purchase issues: Does the product provide pleasure of perform its intended function? How is the product eventually disposed of, and what are the environmental consequences of this act? Marketer pre-purchase issues: How are consumer attitudes toward products formed and or changed? What cues do consumers use to infer which products are superior to others? Marketer purchase issues: How do situational factors, such as time pressure or store displays, affect the consumer’s purchase decision? &#10;Marketer post-purchase issues: What determines whether a consumer will be satisfied with a product and whether he or she will buy it again? Does this person tell others about his or her experiences with the product and influence their purchase decis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82" y="1890164"/>
            <a:ext cx="8114836" cy="4050287"/>
          </a:xfrm>
          <a:prstGeom prst="rect">
            <a:avLst/>
          </a:prstGeom>
        </p:spPr>
      </p:pic>
    </p:spTree>
    <p:extLst>
      <p:ext uri="{BB962C8B-B14F-4D97-AF65-F5344CB8AC3E}">
        <p14:creationId xmlns:p14="http://schemas.microsoft.com/office/powerpoint/2010/main" val="3392830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For Reflection </a:t>
            </a:r>
            <a:r>
              <a:rPr lang="en-US" sz="2000" b="0" dirty="0">
                <a:latin typeface="+mj-lt"/>
              </a:rPr>
              <a:t>(1 of 6)</a:t>
            </a:r>
            <a:endParaRPr lang="en-IN" sz="2000" b="0" dirty="0">
              <a:latin typeface="+mj-lt"/>
            </a:endParaRPr>
          </a:p>
        </p:txBody>
      </p:sp>
      <p:sp>
        <p:nvSpPr>
          <p:cNvPr id="3" name="Content Placeholder 2"/>
          <p:cNvSpPr>
            <a:spLocks noGrp="1"/>
          </p:cNvSpPr>
          <p:nvPr>
            <p:ph idx="1"/>
          </p:nvPr>
        </p:nvSpPr>
        <p:spPr>
          <a:xfrm>
            <a:off x="457200" y="1600201"/>
            <a:ext cx="8229600" cy="4571999"/>
          </a:xfrm>
        </p:spPr>
        <p:txBody>
          <a:bodyPr/>
          <a:lstStyle/>
          <a:p>
            <a:r>
              <a:rPr lang="en-US" sz="2400" dirty="0"/>
              <a:t>How do you decide that you need a product?</a:t>
            </a:r>
          </a:p>
          <a:p>
            <a:r>
              <a:rPr lang="en-US" sz="2400" dirty="0"/>
              <a:t>What about a purchase makes it pleasant or stressful for you?</a:t>
            </a:r>
          </a:p>
          <a:p>
            <a:r>
              <a:rPr lang="en-US" sz="2400" dirty="0"/>
              <a:t>When using the product, what determines if the experience is pleasant?</a:t>
            </a:r>
          </a:p>
        </p:txBody>
      </p:sp>
    </p:spTree>
    <p:extLst>
      <p:ext uri="{BB962C8B-B14F-4D97-AF65-F5344CB8AC3E}">
        <p14:creationId xmlns:p14="http://schemas.microsoft.com/office/powerpoint/2010/main" val="224295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1.2</a:t>
            </a:r>
            <a:endParaRPr lang="en-IN" sz="2000" b="0" dirty="0">
              <a:latin typeface="+mj-lt"/>
            </a:endParaRPr>
          </a:p>
        </p:txBody>
      </p:sp>
      <p:sp>
        <p:nvSpPr>
          <p:cNvPr id="3" name="Content Placeholder 2"/>
          <p:cNvSpPr>
            <a:spLocks noGrp="1"/>
          </p:cNvSpPr>
          <p:nvPr>
            <p:ph idx="1"/>
          </p:nvPr>
        </p:nvSpPr>
        <p:spPr>
          <a:xfrm>
            <a:off x="457200" y="1600201"/>
            <a:ext cx="8229600" cy="762000"/>
          </a:xfrm>
        </p:spPr>
        <p:txBody>
          <a:bodyPr/>
          <a:lstStyle/>
          <a:p>
            <a:pPr marL="0" indent="0">
              <a:buNone/>
            </a:pPr>
            <a:r>
              <a:rPr lang="en-US" sz="2400" dirty="0"/>
              <a:t>Marketers have to understand the wants and needs of different consumer segments.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154" y="2705814"/>
            <a:ext cx="6327693" cy="3237786"/>
          </a:xfrm>
          <a:prstGeom prst="rect">
            <a:avLst/>
          </a:prstGeom>
        </p:spPr>
      </p:pic>
    </p:spTree>
    <p:extLst>
      <p:ext uri="{BB962C8B-B14F-4D97-AF65-F5344CB8AC3E}">
        <p14:creationId xmlns:p14="http://schemas.microsoft.com/office/powerpoint/2010/main" val="30230797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b2788697534cfadb0e0e17b7e68cbc50b1ad"/>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8837</TotalTime>
  <Words>2707</Words>
  <Application>Microsoft Office PowerPoint</Application>
  <PresentationFormat>On-screen Show (4:3)</PresentationFormat>
  <Paragraphs>239</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Aharoni</vt:lpstr>
      <vt:lpstr>Arial</vt:lpstr>
      <vt:lpstr>Calibri</vt:lpstr>
      <vt:lpstr>Times New Roman</vt:lpstr>
      <vt:lpstr>Verdana</vt:lpstr>
      <vt:lpstr>Wingdings</vt:lpstr>
      <vt:lpstr>508 Lecture</vt:lpstr>
      <vt:lpstr>Consumer Behavior: Buying, Having, and Being</vt:lpstr>
      <vt:lpstr>Learning Objectives (1 of 2)</vt:lpstr>
      <vt:lpstr>Learning Objectives (2 of 2)</vt:lpstr>
      <vt:lpstr>Learning Objective 1.1</vt:lpstr>
      <vt:lpstr>People in the Marketplace</vt:lpstr>
      <vt:lpstr>What Is Consumer Behavior?</vt:lpstr>
      <vt:lpstr>Figure 1.1 Stages in the Consumption Process</vt:lpstr>
      <vt:lpstr>For Reflection (1 of 6)</vt:lpstr>
      <vt:lpstr>Learning Objective 1.2</vt:lpstr>
      <vt:lpstr>Consumers Are Different</vt:lpstr>
      <vt:lpstr>Segmenting Consumers: Demographics</vt:lpstr>
      <vt:lpstr>Redneck Bank Targets by Social Class</vt:lpstr>
      <vt:lpstr>Big Data</vt:lpstr>
      <vt:lpstr>Learning Objective 1.3</vt:lpstr>
      <vt:lpstr>Popular Culture</vt:lpstr>
      <vt:lpstr>Consumer-Brand Relationships</vt:lpstr>
      <vt:lpstr>For Reflection (2 of 6)</vt:lpstr>
      <vt:lpstr>Learning Objective 1.4</vt:lpstr>
      <vt:lpstr>Motivation</vt:lpstr>
      <vt:lpstr>For Reflection (3 of 6)</vt:lpstr>
      <vt:lpstr>Learning Objective 1.5</vt:lpstr>
      <vt:lpstr>The Digital Native: Living a Social [Media] Life</vt:lpstr>
      <vt:lpstr>For Reflection (4 of 6)</vt:lpstr>
      <vt:lpstr>Learning Objective 1.6 (1 of 2)</vt:lpstr>
      <vt:lpstr>Learning Objective 1.6 (2 of 2)</vt:lpstr>
      <vt:lpstr>Figure 1.2 The Pyramid of Consumer Behavior</vt:lpstr>
      <vt:lpstr>For Reflection (5 of 6)</vt:lpstr>
      <vt:lpstr>Learning Objective 1.7</vt:lpstr>
      <vt:lpstr>Positivist vs. Interpretivist </vt:lpstr>
      <vt:lpstr>For Reflection (6 of 6)</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2018</cp:revision>
  <dcterms:created xsi:type="dcterms:W3CDTF">2014-07-14T20:04:21Z</dcterms:created>
  <dcterms:modified xsi:type="dcterms:W3CDTF">2017-07-24T12:03:59Z</dcterms:modified>
</cp:coreProperties>
</file>