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602" r:id="rId2"/>
    <p:sldId id="464" r:id="rId3"/>
    <p:sldId id="579" r:id="rId4"/>
    <p:sldId id="556" r:id="rId5"/>
    <p:sldId id="580" r:id="rId6"/>
    <p:sldId id="583" r:id="rId7"/>
    <p:sldId id="581" r:id="rId8"/>
    <p:sldId id="530" r:id="rId9"/>
    <p:sldId id="588" r:id="rId10"/>
    <p:sldId id="471" r:id="rId11"/>
    <p:sldId id="590" r:id="rId12"/>
    <p:sldId id="584" r:id="rId13"/>
    <p:sldId id="589" r:id="rId14"/>
    <p:sldId id="532" r:id="rId15"/>
    <p:sldId id="591" r:id="rId16"/>
    <p:sldId id="539" r:id="rId17"/>
    <p:sldId id="592" r:id="rId18"/>
    <p:sldId id="565" r:id="rId19"/>
    <p:sldId id="475" r:id="rId20"/>
    <p:sldId id="506" r:id="rId21"/>
    <p:sldId id="563" r:id="rId22"/>
    <p:sldId id="526" r:id="rId23"/>
    <p:sldId id="567" r:id="rId24"/>
    <p:sldId id="569" r:id="rId25"/>
    <p:sldId id="593" r:id="rId26"/>
    <p:sldId id="605" r:id="rId27"/>
    <p:sldId id="577" r:id="rId28"/>
    <p:sldId id="595" r:id="rId29"/>
    <p:sldId id="604" r:id="rId30"/>
    <p:sldId id="571" r:id="rId31"/>
    <p:sldId id="596" r:id="rId32"/>
    <p:sldId id="597" r:id="rId33"/>
    <p:sldId id="598" r:id="rId34"/>
    <p:sldId id="599" r:id="rId35"/>
    <p:sldId id="601" r:id="rId36"/>
    <p:sldId id="600" r:id="rId37"/>
    <p:sldId id="603" r:id="rId38"/>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2E2C8-8358-4E1D-9A1C-B259230FA4C6}">
          <p14:sldIdLst>
            <p14:sldId id="602"/>
            <p14:sldId id="464"/>
            <p14:sldId id="579"/>
            <p14:sldId id="556"/>
            <p14:sldId id="580"/>
            <p14:sldId id="583"/>
            <p14:sldId id="581"/>
            <p14:sldId id="530"/>
            <p14:sldId id="588"/>
            <p14:sldId id="471"/>
            <p14:sldId id="590"/>
            <p14:sldId id="584"/>
            <p14:sldId id="589"/>
            <p14:sldId id="532"/>
            <p14:sldId id="591"/>
            <p14:sldId id="539"/>
            <p14:sldId id="592"/>
            <p14:sldId id="565"/>
            <p14:sldId id="475"/>
            <p14:sldId id="506"/>
            <p14:sldId id="563"/>
            <p14:sldId id="526"/>
            <p14:sldId id="567"/>
            <p14:sldId id="569"/>
            <p14:sldId id="593"/>
            <p14:sldId id="605"/>
            <p14:sldId id="577"/>
            <p14:sldId id="595"/>
            <p14:sldId id="604"/>
            <p14:sldId id="571"/>
            <p14:sldId id="596"/>
            <p14:sldId id="597"/>
            <p14:sldId id="598"/>
            <p14:sldId id="599"/>
            <p14:sldId id="601"/>
            <p14:sldId id="600"/>
            <p14:sldId id="6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6" autoAdjust="0"/>
    <p:restoredTop sz="86141" autoAdjust="0"/>
  </p:normalViewPr>
  <p:slideViewPr>
    <p:cSldViewPr>
      <p:cViewPr varScale="1">
        <p:scale>
          <a:sx n="93" d="100"/>
          <a:sy n="93" d="100"/>
        </p:scale>
        <p:origin x="1050" y="78"/>
      </p:cViewPr>
      <p:guideLst>
        <p:guide orient="horz" pos="2160"/>
        <p:guide pos="2880"/>
      </p:guideLst>
    </p:cSldViewPr>
  </p:slideViewPr>
  <p:outlineViewPr>
    <p:cViewPr>
      <p:scale>
        <a:sx n="75" d="100"/>
        <a:sy n="75" d="100"/>
      </p:scale>
      <p:origin x="0" y="-429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chapter defines the scope of international business and introduces us to some of its most important topics. </a:t>
            </a:r>
            <a:endParaRPr lang="en-US" sz="1200" dirty="0" smtClean="0">
              <a:cs typeface="Arial"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960174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we can say that advertising and marketing are necessary because consumers may not know that solutions to problems exist without the information provided by advertising and marketing. This is the view of the economics of information perspective. It points out that there is an economic cost to searching for information. Advertising helps consumers by reducing search time. </a:t>
            </a: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548477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63488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313258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brands fail to satisfy,</a:t>
            </a:r>
            <a:r>
              <a:rPr lang="en-US" baseline="0" dirty="0"/>
              <a:t> consumers have three options: 1) a voice response, 2) a private response, and 3) a third-party response. A voice response means complaining. A private response means sharing your dissatisfaction with friends. The third-party response may mean taking legal action or going through an organization like the Better Business Bureau.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660809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Corrective advertising </a:t>
            </a:r>
            <a:r>
              <a:rPr lang="en-US" sz="1200" b="0" i="0" u="none" strike="noStrike" kern="1200" baseline="0" dirty="0">
                <a:solidFill>
                  <a:schemeClr val="tx1"/>
                </a:solidFill>
                <a:latin typeface="Arial" charset="0"/>
                <a:ea typeface="+mn-ea"/>
                <a:cs typeface="+mn-cs"/>
              </a:rPr>
              <a:t>means that the company must inform consumers that previous messages were wrong or misleading.</a:t>
            </a:r>
          </a:p>
          <a:p>
            <a:r>
              <a:rPr lang="en-US" sz="1200" b="0" i="0" u="none" strike="noStrike" kern="1200" baseline="0" dirty="0">
                <a:solidFill>
                  <a:schemeClr val="tx1"/>
                </a:solidFill>
                <a:latin typeface="Arial" charset="0"/>
                <a:ea typeface="+mn-ea"/>
                <a:cs typeface="+mn-cs"/>
              </a:rPr>
              <a:t>Culture jamming culture jamming is a strategy to disrupt efforts by the corporate world to dominate our cultural landscape.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394466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Some</a:t>
            </a:r>
            <a:r>
              <a:rPr lang="en-US" baseline="0" dirty="0"/>
              <a:t> of the US regulatory agencies are listed in the slide. Others and their specific responsibilities are provided in Table 4.3. </a:t>
            </a:r>
            <a:endParaRPr lang="en-US" dirty="0"/>
          </a:p>
          <a:p>
            <a:pPr marL="171450" indent="-171450" eaLnBrk="1" hangingPunct="1">
              <a:buFont typeface="Arial" panose="020B0604020202020204" pitchFamily="34" charset="0"/>
              <a:buChar char="•"/>
            </a:pP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416113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3191109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Social marketing strategies use the techniques that marketers normally employ to sell beer or detergent to encourage positive behaviors such as increased literacy and to discourage negative activities such as drunk driving.</a:t>
            </a:r>
          </a:p>
          <a:p>
            <a:r>
              <a:rPr lang="en-US" dirty="0"/>
              <a:t>Cause marketing</a:t>
            </a:r>
            <a:r>
              <a:rPr lang="en-US" baseline="0" dirty="0"/>
              <a:t> example of Toms Shoes “One for One”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3683352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310121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6999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56573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of the issues facing consumers include data privacy and identity theft, market access, and sustainability.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862679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Data breaches at major companies such as Target, Sony and Home Depot continue to worry</a:t>
            </a:r>
          </a:p>
          <a:p>
            <a:r>
              <a:rPr lang="en-US" sz="1200" b="0" i="0" u="none" strike="noStrike" kern="1200" baseline="0" dirty="0">
                <a:solidFill>
                  <a:schemeClr val="tx1"/>
                </a:solidFill>
                <a:latin typeface="Arial" charset="0"/>
                <a:ea typeface="+mn-ea"/>
                <a:cs typeface="+mn-cs"/>
              </a:rPr>
              <a:t>many people. The federal government is actively engaged with this problem and a variety of</a:t>
            </a:r>
          </a:p>
          <a:p>
            <a:r>
              <a:rPr lang="en-US" sz="1200" b="0" i="0" u="none" strike="noStrike" kern="1200" baseline="0" dirty="0">
                <a:solidFill>
                  <a:schemeClr val="tx1"/>
                </a:solidFill>
                <a:latin typeface="Arial" charset="0"/>
                <a:ea typeface="+mn-ea"/>
                <a:cs typeface="+mn-cs"/>
              </a:rPr>
              <a:t>legislative proposals are being considered including The Personal Data Notification &amp;</a:t>
            </a:r>
          </a:p>
          <a:p>
            <a:r>
              <a:rPr lang="en-US" sz="1200" b="0" i="0" u="none" strike="noStrike" kern="1200" baseline="0" dirty="0">
                <a:solidFill>
                  <a:schemeClr val="tx1"/>
                </a:solidFill>
                <a:latin typeface="Arial" charset="0"/>
                <a:ea typeface="+mn-ea"/>
                <a:cs typeface="+mn-cs"/>
              </a:rPr>
              <a:t>Protection Act of 2015 that would strengthen the obligations companies have to notify</a:t>
            </a:r>
          </a:p>
          <a:p>
            <a:r>
              <a:rPr lang="en-US" sz="1200" b="0" i="0" u="none" strike="noStrike" kern="1200" baseline="0" dirty="0">
                <a:solidFill>
                  <a:schemeClr val="tx1"/>
                </a:solidFill>
                <a:latin typeface="Arial" charset="0"/>
                <a:ea typeface="+mn-ea"/>
                <a:cs typeface="+mn-cs"/>
              </a:rPr>
              <a:t>customers when their personal information has been exposed and The Student Digital</a:t>
            </a:r>
          </a:p>
          <a:p>
            <a:r>
              <a:rPr lang="en-US" sz="1200" b="0" i="0" u="none" strike="noStrike" kern="1200" baseline="0" dirty="0">
                <a:solidFill>
                  <a:schemeClr val="tx1"/>
                </a:solidFill>
                <a:latin typeface="Arial" charset="0"/>
                <a:ea typeface="+mn-ea"/>
                <a:cs typeface="+mn-cs"/>
              </a:rPr>
              <a:t>Privacy and Parental Rights Act of 2015 that would prevent companies from selling</a:t>
            </a:r>
          </a:p>
          <a:p>
            <a:r>
              <a:rPr lang="en-US" sz="1200" b="0" i="0" u="none" strike="noStrike" kern="1200" baseline="0" dirty="0">
                <a:solidFill>
                  <a:schemeClr val="tx1"/>
                </a:solidFill>
                <a:latin typeface="Arial" charset="0"/>
                <a:ea typeface="+mn-ea"/>
                <a:cs typeface="+mn-cs"/>
              </a:rPr>
              <a:t>K-12 students’ online data to third parties or otherwise sharing information unless it is for</a:t>
            </a:r>
          </a:p>
          <a:p>
            <a:r>
              <a:rPr lang="en-US" sz="1200" b="0" i="0" u="none" strike="noStrike" kern="1200" baseline="0" dirty="0">
                <a:solidFill>
                  <a:schemeClr val="tx1"/>
                </a:solidFill>
                <a:latin typeface="Arial" charset="0"/>
                <a:ea typeface="+mn-ea"/>
                <a:cs typeface="+mn-cs"/>
              </a:rPr>
              <a:t>a school-related purpose.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061707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Real-time bidding; an electronic trading system that sells ad space on the Web pages people click on at the moment they visit them.</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Today, we increasingly fall prey to high-tech phishing scams in which people receive fraudulent emails that ask them to supply account information, as well as botnets (a set of computers that are penetrated by malicious software known as malware that allows an external agent to control their actions) that hijack millions of computers without any trace. Locational privacy is related to consumers that have GPS on their cell phones. </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80800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Market access </a:t>
            </a:r>
            <a:r>
              <a:rPr lang="en-US" sz="1200" b="1" i="0" u="none" strike="noStrike" kern="1200" baseline="0" dirty="0">
                <a:solidFill>
                  <a:schemeClr val="tx1"/>
                </a:solidFill>
                <a:latin typeface="Arial" charset="0"/>
                <a:ea typeface="+mn-ea"/>
                <a:cs typeface="+mn-cs"/>
              </a:rPr>
              <a:t>relates to the ability to find and purchase goods and services.</a:t>
            </a:r>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Disabled people are the largest minority market in the United States. One in 5 U.S. adults lives with a disability that interferes with daily life.</a:t>
            </a:r>
          </a:p>
          <a:p>
            <a:r>
              <a:rPr lang="en-US" sz="1200" b="0" i="0" u="none" strike="noStrike" kern="1200" baseline="0" dirty="0">
                <a:solidFill>
                  <a:schemeClr val="tx1"/>
                </a:solidFill>
                <a:latin typeface="Arial" charset="0"/>
                <a:ea typeface="+mn-ea"/>
                <a:cs typeface="+mn-cs"/>
              </a:rPr>
              <a:t>Food desert is a Census tract where 33 percent of the population or 500 people, whichever is less, live more than a mile from a grocery store in an urban area or more than 10 miles away in a rural area.</a:t>
            </a:r>
          </a:p>
          <a:p>
            <a:r>
              <a:rPr lang="en-US" sz="1200" b="0" i="0" u="none" strike="noStrike" kern="1200" baseline="0" dirty="0">
                <a:solidFill>
                  <a:schemeClr val="tx1"/>
                </a:solidFill>
                <a:latin typeface="Arial" charset="0"/>
                <a:ea typeface="+mn-ea"/>
                <a:cs typeface="+mn-cs"/>
              </a:rPr>
              <a:t>Media literacy refers to a consumer’s ability to access, analyze, evaluate, and communicate information in a variety of forms, including print and </a:t>
            </a:r>
            <a:r>
              <a:rPr lang="en-US" sz="1200" b="0" i="0" u="none" strike="noStrike" kern="1200" baseline="0" dirty="0" err="1">
                <a:solidFill>
                  <a:schemeClr val="tx1"/>
                </a:solidFill>
                <a:latin typeface="Arial" charset="0"/>
                <a:ea typeface="+mn-ea"/>
                <a:cs typeface="+mn-cs"/>
              </a:rPr>
              <a:t>nonprint</a:t>
            </a:r>
            <a:r>
              <a:rPr lang="en-US" sz="1200" b="0" i="0" u="none" strike="noStrike" kern="1200" baseline="0" dirty="0">
                <a:solidFill>
                  <a:schemeClr val="tx1"/>
                </a:solidFill>
                <a:latin typeface="Arial" charset="0"/>
                <a:ea typeface="+mn-ea"/>
                <a:cs typeface="+mn-cs"/>
              </a:rPr>
              <a:t> messages.</a:t>
            </a:r>
          </a:p>
          <a:p>
            <a:r>
              <a:rPr lang="en-US" sz="1200" b="0" i="0" u="none" strike="noStrike" kern="1200" baseline="0" dirty="0">
                <a:solidFill>
                  <a:schemeClr val="tx1"/>
                </a:solidFill>
                <a:latin typeface="Arial" charset="0"/>
                <a:ea typeface="+mn-ea"/>
                <a:cs typeface="+mn-cs"/>
              </a:rPr>
              <a:t>Functionally illiterate describes a person whose reading skills are not adequate to carry out everyday tasks, such as reading the newspaper or the instructions on a pill bottle.</a:t>
            </a:r>
          </a:p>
          <a:p>
            <a:endParaRPr lang="en-US" sz="1200" b="0" i="0" u="none" strike="noStrike" kern="1200" baseline="0" dirty="0">
              <a:solidFill>
                <a:schemeClr val="tx1"/>
              </a:solidFill>
              <a:latin typeface="Arial" charset="0"/>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1006820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3451077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Conscientious</a:t>
            </a:r>
            <a:r>
              <a:rPr lang="en-US" baseline="0" dirty="0"/>
              <a:t> consumerism relates to </a:t>
            </a:r>
            <a:r>
              <a:rPr lang="en-US" sz="1200" b="0" i="0" u="none" strike="noStrike" kern="1200" baseline="0" dirty="0">
                <a:solidFill>
                  <a:schemeClr val="tx1"/>
                </a:solidFill>
                <a:latin typeface="Arial" charset="0"/>
                <a:ea typeface="+mn-ea"/>
                <a:cs typeface="+mn-cs"/>
              </a:rPr>
              <a:t>consumer’s focus on personal health is merging with a growing interest in global health.</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855711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Green marketing describes a strategy that involves the development and promotion of environmentally friendly products and stressing this attribute when the</a:t>
            </a:r>
          </a:p>
          <a:p>
            <a:r>
              <a:rPr lang="en-US" sz="1200" b="0" i="0" u="none" strike="noStrike" kern="1200" baseline="0" dirty="0" smtClean="0">
                <a:solidFill>
                  <a:schemeClr val="tx1"/>
                </a:solidFill>
                <a:latin typeface="Arial" charset="0"/>
                <a:ea typeface="+mn-ea"/>
                <a:cs typeface="+mn-cs"/>
              </a:rPr>
              <a:t>manufacturer communicates with customers.</a:t>
            </a:r>
          </a:p>
          <a:p>
            <a:r>
              <a:rPr lang="en-US" sz="1200" b="0" i="0" u="none" strike="noStrike" kern="1200" baseline="0" dirty="0" smtClean="0">
                <a:solidFill>
                  <a:schemeClr val="tx1"/>
                </a:solidFill>
                <a:latin typeface="Arial" charset="0"/>
                <a:ea typeface="+mn-ea"/>
                <a:cs typeface="+mn-cs"/>
              </a:rPr>
              <a:t>Greenwashing occurs when companies make false or exaggerated claims about how environmentally friendly their products are.</a:t>
            </a:r>
          </a:p>
          <a:p>
            <a:r>
              <a:rPr lang="en-US" sz="1200" b="0" i="0" u="none" strike="noStrike" kern="1200" baseline="0" dirty="0" smtClean="0">
                <a:solidFill>
                  <a:schemeClr val="tx1"/>
                </a:solidFill>
                <a:latin typeface="Arial" charset="0"/>
                <a:ea typeface="+mn-ea"/>
                <a:cs typeface="+mn-cs"/>
              </a:rPr>
              <a:t>LOHAS</a:t>
            </a:r>
            <a:r>
              <a:rPr lang="en-US" sz="1200" b="1" i="0" u="none" strike="noStrike" kern="1200" baseline="0" dirty="0" smtClean="0">
                <a:solidFill>
                  <a:schemeClr val="tx1"/>
                </a:solidFill>
                <a:latin typeface="Arial" charset="0"/>
                <a:ea typeface="+mn-ea"/>
                <a:cs typeface="+mn-cs"/>
              </a:rPr>
              <a:t>—</a:t>
            </a:r>
            <a:r>
              <a:rPr lang="en-US" sz="1200" b="0" i="0" u="none" strike="noStrike" kern="1200" baseline="0" dirty="0" smtClean="0">
                <a:solidFill>
                  <a:schemeClr val="tx1"/>
                </a:solidFill>
                <a:latin typeface="Arial" charset="0"/>
                <a:ea typeface="+mn-ea"/>
                <a:cs typeface="+mn-cs"/>
              </a:rPr>
              <a:t>an acronym for “lifestyles of health and sustainability.” This label refers to people who worry about the environment, want products to be produced in a sustainable way, and spend money to advance what they see as their personal development and potential.</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3357489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Arial" charset="0"/>
                <a:ea typeface="+mn-ea"/>
                <a:cs typeface="+mn-cs"/>
              </a:rPr>
              <a:t>LOHAS</a:t>
            </a:r>
            <a:r>
              <a:rPr lang="en-US" sz="1200" b="1" i="0" u="none" strike="noStrike" kern="1200" baseline="0" dirty="0">
                <a:solidFill>
                  <a:schemeClr val="tx1"/>
                </a:solidFill>
                <a:latin typeface="Arial" charset="0"/>
                <a:ea typeface="+mn-ea"/>
                <a:cs typeface="+mn-cs"/>
              </a:rPr>
              <a:t>—</a:t>
            </a:r>
            <a:r>
              <a:rPr lang="en-US" sz="1200" b="0" i="0" u="none" strike="noStrike" kern="1200" baseline="0" dirty="0">
                <a:solidFill>
                  <a:schemeClr val="tx1"/>
                </a:solidFill>
                <a:latin typeface="Arial" charset="0"/>
                <a:ea typeface="+mn-ea"/>
                <a:cs typeface="+mn-cs"/>
              </a:rPr>
              <a:t>an acronym for “lifestyles of health and sustainability.” This label refers to people who worry about the environment, want products to be produced in a sustainable way, and spend money to advance what they see as their personal development and potential</a:t>
            </a:r>
            <a:r>
              <a:rPr lang="en-US" sz="1200" b="0" i="0" u="none" strike="noStrike" kern="1200" baseline="0" dirty="0" smtClean="0">
                <a:solidFill>
                  <a:schemeClr val="tx1"/>
                </a:solidFill>
                <a:latin typeface="Arial"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98798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Arial" charset="0"/>
                <a:ea typeface="+mn-ea"/>
                <a:cs typeface="+mn-cs"/>
              </a:rPr>
              <a:t>LOHAS</a:t>
            </a:r>
            <a:r>
              <a:rPr lang="en-US" sz="1200" b="1" i="0" u="none" strike="noStrike" kern="1200" baseline="0" dirty="0" smtClean="0">
                <a:solidFill>
                  <a:schemeClr val="tx1"/>
                </a:solidFill>
                <a:latin typeface="Arial" charset="0"/>
                <a:ea typeface="+mn-ea"/>
                <a:cs typeface="+mn-cs"/>
              </a:rPr>
              <a:t>—</a:t>
            </a:r>
            <a:r>
              <a:rPr lang="en-US" sz="1200" b="0" i="0" u="none" strike="noStrike" kern="1200" baseline="0" dirty="0" smtClean="0">
                <a:solidFill>
                  <a:schemeClr val="tx1"/>
                </a:solidFill>
                <a:latin typeface="Arial" charset="0"/>
                <a:ea typeface="+mn-ea"/>
                <a:cs typeface="+mn-cs"/>
              </a:rPr>
              <a:t>an acronym for “lifestyles of health and sustainability.” This label refers to people who worry about the environment, want products to be produced in a sustainable way, and spend money to advance what they see as their personal development and potential.</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944771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Arial" charset="0"/>
                <a:ea typeface="+mn-ea"/>
                <a:cs typeface="+mn-cs"/>
              </a:rPr>
              <a:t>LOHAS</a:t>
            </a:r>
            <a:r>
              <a:rPr lang="en-US" sz="1200" b="1" i="0" u="none" strike="noStrike" kern="1200" baseline="0" dirty="0" smtClean="0">
                <a:solidFill>
                  <a:schemeClr val="tx1"/>
                </a:solidFill>
                <a:latin typeface="Arial" charset="0"/>
                <a:ea typeface="+mn-ea"/>
                <a:cs typeface="+mn-cs"/>
              </a:rPr>
              <a:t>—</a:t>
            </a:r>
            <a:r>
              <a:rPr lang="en-US" sz="1200" b="0" i="0" u="none" strike="noStrike" kern="1200" baseline="0" dirty="0" smtClean="0">
                <a:solidFill>
                  <a:schemeClr val="tx1"/>
                </a:solidFill>
                <a:latin typeface="Arial" charset="0"/>
                <a:ea typeface="+mn-ea"/>
                <a:cs typeface="+mn-cs"/>
              </a:rPr>
              <a:t>an acronym for “lifestyles of health and sustainability.” This label refers to people who worry about the environment, want products to be produced in a sustainable way, and spend money to advance what they see as their personal development and potential.</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503442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521823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279458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Consumer Terrorism Consumers may suffer from attacks</a:t>
            </a:r>
            <a:r>
              <a:rPr lang="en-US" baseline="0" dirty="0"/>
              <a:t> from others, </a:t>
            </a:r>
            <a:endParaRPr lang="en-US" dirty="0"/>
          </a:p>
          <a:p>
            <a:r>
              <a:rPr lang="en-US" dirty="0"/>
              <a:t>Cyberterrorism</a:t>
            </a:r>
            <a:r>
              <a:rPr lang="en-US" baseline="0" dirty="0"/>
              <a:t> is </a:t>
            </a:r>
            <a:r>
              <a:rPr lang="en-US" dirty="0"/>
              <a:t>the politically motivated use of computers and information technology to cause severe disruption or widespread fear in society.</a:t>
            </a:r>
          </a:p>
          <a:p>
            <a:r>
              <a:rPr lang="en-US" dirty="0"/>
              <a:t>Guerrilla marketing is an</a:t>
            </a:r>
            <a:r>
              <a:rPr lang="en-US" baseline="0" dirty="0"/>
              <a:t> </a:t>
            </a:r>
            <a:r>
              <a:rPr lang="en-US" dirty="0"/>
              <a:t>innovative, unconventional, and low-cost marketing techniques aimed at obtaining maximum exposure for a product.</a:t>
            </a: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1318330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Addictive Consumption may become addicted to products, </a:t>
            </a:r>
          </a:p>
          <a:p>
            <a:r>
              <a:rPr lang="en-US" baseline="0" dirty="0"/>
              <a:t>Social media consumption is compared to chemical dependency.</a:t>
            </a:r>
          </a:p>
          <a:p>
            <a:r>
              <a:rPr lang="en-US" sz="1200" b="0" i="0" u="none" strike="noStrike" kern="1200" baseline="0" dirty="0">
                <a:solidFill>
                  <a:schemeClr val="tx1"/>
                </a:solidFill>
                <a:latin typeface="Arial" charset="0"/>
                <a:ea typeface="+mn-ea"/>
                <a:cs typeface="+mn-cs"/>
              </a:rPr>
              <a:t>Cyberbullying refers to the “willful and repeated harm inflicted through the use of computer, cell phones, and other electronic devices.</a:t>
            </a:r>
          </a:p>
          <a:p>
            <a:r>
              <a:rPr lang="en-US" sz="1200" b="0" i="0" u="none" strike="noStrike" kern="1200" baseline="0" dirty="0">
                <a:solidFill>
                  <a:schemeClr val="tx1"/>
                </a:solidFill>
                <a:latin typeface="Arial" charset="0"/>
                <a:ea typeface="+mn-ea"/>
                <a:cs typeface="+mn-cs"/>
              </a:rPr>
              <a:t>Phantom Vibration Syndrome describes the tendency to habitually reach for your cell phone because you feel it vibrating, even if it is off or you are not even wearing it at the time.</a:t>
            </a:r>
            <a:endParaRPr lang="en-US" baseline="0" dirty="0"/>
          </a:p>
          <a:p>
            <a:r>
              <a:rPr lang="en-US" baseline="0" dirty="0"/>
              <a:t>Compulsive </a:t>
            </a:r>
            <a:r>
              <a:rPr lang="en-US" baseline="0" dirty="0" err="1"/>
              <a:t>Comsumption</a:t>
            </a:r>
            <a:r>
              <a:rPr lang="en-US" sz="1200" b="0" i="0" u="none" strike="noStrike" kern="1200" baseline="0" dirty="0">
                <a:solidFill>
                  <a:schemeClr val="tx1"/>
                </a:solidFill>
                <a:latin typeface="Arial" charset="0"/>
                <a:ea typeface="+mn-ea"/>
                <a:cs typeface="+mn-cs"/>
              </a:rPr>
              <a:t> refers to repetitive and often excessive shopping performed as an antidote to tension, anxiety, depression, or boredom.</a:t>
            </a: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509744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Consumed Consumers and may even become products themselves. </a:t>
            </a:r>
            <a:r>
              <a:rPr lang="en-US" sz="1200" b="0" i="0" u="none" strike="noStrike" kern="1200" baseline="0" dirty="0">
                <a:solidFill>
                  <a:schemeClr val="tx1"/>
                </a:solidFill>
                <a:latin typeface="Arial" charset="0"/>
                <a:ea typeface="+mn-ea"/>
                <a:cs typeface="+mn-cs"/>
              </a:rPr>
              <a:t>Consumed consumers are people who are used or exploited, willingly or not, for commercial</a:t>
            </a:r>
          </a:p>
          <a:p>
            <a:r>
              <a:rPr lang="en-US" sz="1200" b="0" i="0" u="none" strike="noStrike" kern="1200" baseline="0" dirty="0">
                <a:solidFill>
                  <a:schemeClr val="tx1"/>
                </a:solidFill>
                <a:latin typeface="Arial" charset="0"/>
                <a:ea typeface="+mn-ea"/>
                <a:cs typeface="+mn-cs"/>
              </a:rPr>
              <a:t>gain in the marketplace. Examples – prostitutes, selling babies, blood, organ and hair donors, surrogate mothers being paid to carry other people’s children.</a:t>
            </a:r>
          </a:p>
          <a:p>
            <a:r>
              <a:rPr lang="en-US" sz="1200" b="0" i="0" u="none" strike="noStrike" kern="1200" baseline="0" dirty="0">
                <a:solidFill>
                  <a:schemeClr val="tx1"/>
                </a:solidFill>
                <a:latin typeface="Arial" charset="0"/>
                <a:ea typeface="+mn-ea"/>
                <a:cs typeface="+mn-cs"/>
              </a:rPr>
              <a:t>Shrinkage is the industry term for inventory and cash losses from shoplifting and employee theft.</a:t>
            </a:r>
          </a:p>
          <a:p>
            <a:pPr algn="l"/>
            <a:r>
              <a:rPr lang="en-US" sz="1200" b="0" i="0" u="none" strike="noStrike" baseline="0" dirty="0">
                <a:latin typeface=""/>
              </a:rPr>
              <a:t>Serial wardrobers “who buy an outfit, wear it once, and return it”; customers who change price tags on items, then return one item for the higher amount; and shoppers who use fake or old receipts when they return a product.</a:t>
            </a:r>
          </a:p>
          <a:p>
            <a:r>
              <a:rPr lang="en-US" sz="1200" b="0" i="0" u="none" strike="noStrike" kern="1200" baseline="0" dirty="0">
                <a:solidFill>
                  <a:schemeClr val="tx1"/>
                </a:solidFill>
                <a:latin typeface="Arial" charset="0"/>
                <a:ea typeface="+mn-ea"/>
                <a:cs typeface="+mn-cs"/>
              </a:rPr>
              <a:t>Counterfeiting is when companies or individuals sell fake versions of real products to customers.</a:t>
            </a:r>
          </a:p>
          <a:p>
            <a:r>
              <a:rPr lang="en-US" sz="1200" b="0" i="0" u="none" strike="noStrike" kern="1200" baseline="0" dirty="0">
                <a:solidFill>
                  <a:schemeClr val="tx1"/>
                </a:solidFill>
                <a:latin typeface="Arial" charset="0"/>
                <a:ea typeface="+mn-ea"/>
                <a:cs typeface="+mn-cs"/>
              </a:rPr>
              <a:t>Anticonsumption relates to events in which people deliberately deface or mutilate products and services.</a:t>
            </a:r>
          </a:p>
          <a:p>
            <a:endParaRPr lang="en-US" sz="1200" b="0" i="0" u="none" strike="noStrike" baseline="0" dirty="0">
              <a:latin typeface=""/>
            </a:endParaRPr>
          </a:p>
          <a:p>
            <a:pPr algn="l"/>
            <a:endParaRPr lang="en-US" sz="1200" b="0" i="0" u="none" strike="noStrike" kern="1200" baseline="0" dirty="0">
              <a:solidFill>
                <a:schemeClr val="tx1"/>
              </a:solidFill>
              <a:latin typeface="Arial" charset="0"/>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533541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3263700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596815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dirty="0"/>
              <a:t>It can be difficult to avoid ethical conflicts because our thoughts of what is right and wrong vary among people, organizations, and cultures. </a:t>
            </a:r>
            <a:r>
              <a:rPr lang="en-US" kern="1200" baseline="0" dirty="0">
                <a:solidFill>
                  <a:schemeClr val="tx1"/>
                </a:solidFill>
                <a:latin typeface="Arial" charset="0"/>
                <a:ea typeface="+mn-ea"/>
                <a:cs typeface="+mn-cs"/>
              </a:rPr>
              <a:t>These cultural differences certainly influence whether business practices such as</a:t>
            </a:r>
            <a:r>
              <a:rPr lang="en-US" kern="1200" dirty="0">
                <a:solidFill>
                  <a:schemeClr val="tx1"/>
                </a:solidFill>
                <a:latin typeface="Arial" charset="0"/>
                <a:ea typeface="+mn-ea"/>
                <a:cs typeface="+mn-cs"/>
              </a:rPr>
              <a:t> </a:t>
            </a:r>
            <a:r>
              <a:rPr lang="en-US" kern="1200" baseline="0" dirty="0">
                <a:solidFill>
                  <a:schemeClr val="tx1"/>
                </a:solidFill>
                <a:latin typeface="Arial" charset="0"/>
                <a:ea typeface="+mn-ea"/>
                <a:cs typeface="+mn-cs"/>
              </a:rPr>
              <a:t>bribery are acceptable. Bribing foreigners to gain business has been against the law in the</a:t>
            </a:r>
          </a:p>
          <a:p>
            <a:pPr>
              <a:spcBef>
                <a:spcPts val="0"/>
              </a:spcBef>
            </a:pPr>
            <a:r>
              <a:rPr lang="en-US" kern="1200" baseline="0" dirty="0">
                <a:solidFill>
                  <a:schemeClr val="tx1"/>
                </a:solidFill>
                <a:latin typeface="Arial" charset="0"/>
                <a:ea typeface="+mn-ea"/>
                <a:cs typeface="+mn-cs"/>
              </a:rPr>
              <a:t>United States since 1977, under the Foreign Corrupt Practices Act. The Organization for</a:t>
            </a:r>
            <a:r>
              <a:rPr lang="en-US" kern="1200" dirty="0">
                <a:solidFill>
                  <a:schemeClr val="tx1"/>
                </a:solidFill>
                <a:latin typeface="Arial" charset="0"/>
                <a:ea typeface="+mn-ea"/>
                <a:cs typeface="+mn-cs"/>
              </a:rPr>
              <a:t> </a:t>
            </a:r>
            <a:r>
              <a:rPr lang="en-US" kern="1200" baseline="0" dirty="0">
                <a:solidFill>
                  <a:schemeClr val="tx1"/>
                </a:solidFill>
                <a:latin typeface="Arial" charset="0"/>
                <a:ea typeface="+mn-ea"/>
                <a:cs typeface="+mn-cs"/>
              </a:rPr>
              <a:t>Economic Cooperation and Development (OECD), to which most industrialized countries</a:t>
            </a:r>
            <a:r>
              <a:rPr lang="en-US" kern="1200" dirty="0">
                <a:solidFill>
                  <a:schemeClr val="tx1"/>
                </a:solidFill>
                <a:latin typeface="Arial" charset="0"/>
                <a:ea typeface="+mn-ea"/>
                <a:cs typeface="+mn-cs"/>
              </a:rPr>
              <a:t> </a:t>
            </a:r>
            <a:r>
              <a:rPr lang="en-US" kern="1200" baseline="0" dirty="0">
                <a:solidFill>
                  <a:schemeClr val="tx1"/>
                </a:solidFill>
                <a:latin typeface="Arial" charset="0"/>
                <a:ea typeface="+mn-ea"/>
                <a:cs typeface="+mn-cs"/>
              </a:rPr>
              <a:t>belong, also outlaws bribery. Still, these practices are common in many countries.</a:t>
            </a: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086997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Consumerspace is an environment where individuals dictate to companies the types of products they want and how, when, and where (or even if) they want to learn about those products.</a:t>
            </a:r>
          </a:p>
          <a:p>
            <a:r>
              <a:rPr lang="en-US" sz="1200" b="0" i="0" u="none" strike="noStrike" kern="1200" baseline="0" dirty="0">
                <a:solidFill>
                  <a:schemeClr val="tx1"/>
                </a:solidFill>
                <a:latin typeface="Arial" charset="0"/>
                <a:ea typeface="+mn-ea"/>
                <a:cs typeface="+mn-cs"/>
              </a:rPr>
              <a:t>Materialism refers to the importance people attach to worldly possessions.</a:t>
            </a:r>
          </a:p>
          <a:p>
            <a:r>
              <a:rPr lang="en-US" sz="1200" b="0" i="0" u="none" strike="noStrike" kern="1200" baseline="0" dirty="0">
                <a:solidFill>
                  <a:schemeClr val="tx1"/>
                </a:solidFill>
                <a:latin typeface="Arial" charset="0"/>
                <a:ea typeface="+mn-ea"/>
                <a:cs typeface="+mn-cs"/>
              </a:rPr>
              <a:t>One important dimension today is provenance: Shoppers are willing to pay more for an item when they know exactly where it comes from, and they are assured that “real people” have</a:t>
            </a:r>
          </a:p>
          <a:p>
            <a:r>
              <a:rPr lang="en-US" sz="1200" b="0" i="0" u="none" strike="noStrike" kern="1200" baseline="0" dirty="0">
                <a:solidFill>
                  <a:schemeClr val="tx1"/>
                </a:solidFill>
                <a:latin typeface="Arial" charset="0"/>
                <a:ea typeface="+mn-ea"/>
                <a:cs typeface="+mn-cs"/>
              </a:rPr>
              <a:t>thoughtfully selected the things from which they choose.</a:t>
            </a:r>
          </a:p>
          <a:p>
            <a:r>
              <a:rPr lang="en-US" sz="1200" b="0" i="0" u="none" strike="noStrike" kern="1200" baseline="0" dirty="0">
                <a:solidFill>
                  <a:schemeClr val="tx1"/>
                </a:solidFill>
                <a:latin typeface="Arial" charset="0"/>
                <a:ea typeface="+mn-ea"/>
                <a:cs typeface="+mn-cs"/>
              </a:rPr>
              <a:t>Curation refers to an expert who carefully chooses pieces to include in a museum exhibit, now applies to a range of consumer products such as food, clothing, and travel.</a:t>
            </a:r>
          </a:p>
          <a:p>
            <a:endParaRPr lang="en-US" kern="1200" baseline="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284323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failure rate for new products ranges from 40-80%. Although people may think that advertisers use magic to sell products, marketers are only successful when they promote good products. </a:t>
            </a:r>
          </a:p>
          <a:p>
            <a:pPr marL="171450" indent="-171450" eaLnBrk="1" hangingPunct="1">
              <a:buFont typeface="Arial" panose="020B0604020202020204" pitchFamily="34" charset="0"/>
              <a:buChar char="•"/>
            </a:pP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316572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is commonly criticized as trying to convince consumers that they need something when they really don’t. This is an ethical issue. Marketers respond to this question by pointing out that the need already exists in the consumer, but marketers recommend ways to satisfy the need.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944991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Arial" panose="020B0604020202020204" pitchFamily="34" charset="0"/>
              <a:buNone/>
            </a:pP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1742619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Arial" panose="020B0604020202020204" pitchFamily="34" charset="0"/>
              <a:buNone/>
            </a:pP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2201390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64795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8/3/2017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67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8/3/2017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 id="2147483663" r:id="rId1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www.lohas.com/"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19"/>
            <a:ext cx="8382000" cy="1011381"/>
          </a:xfrm>
        </p:spPr>
        <p:txBody>
          <a:bodyPr anchor="b"/>
          <a:lstStyle/>
          <a:p>
            <a:r>
              <a:rPr lang="en-US" sz="3600" dirty="0">
                <a:latin typeface="+mj-lt"/>
                <a:cs typeface="Aharoni" panose="02010803020104030203" pitchFamily="2" charset="-79"/>
              </a:rPr>
              <a:t>Consumer </a:t>
            </a:r>
            <a:r>
              <a:rPr lang="en-US" sz="3600" dirty="0" smtClean="0">
                <a:latin typeface="+mj-lt"/>
                <a:cs typeface="Aharoni" panose="02010803020104030203" pitchFamily="2" charset="-79"/>
              </a:rPr>
              <a:t>Behavior: </a:t>
            </a:r>
            <a:r>
              <a:rPr lang="en-IN" sz="3600" dirty="0">
                <a:latin typeface="+mj-lt"/>
              </a:rPr>
              <a:t>Buying, </a:t>
            </a:r>
            <a:r>
              <a:rPr lang="en-IN" sz="3600" dirty="0" smtClean="0">
                <a:latin typeface="+mj-lt"/>
              </a:rPr>
              <a:t>Having</a:t>
            </a:r>
            <a:r>
              <a:rPr lang="en-IN" sz="3600" dirty="0">
                <a:latin typeface="+mj-lt"/>
              </a:rPr>
              <a:t>, and Being</a:t>
            </a:r>
          </a:p>
        </p:txBody>
      </p:sp>
      <p:sp>
        <p:nvSpPr>
          <p:cNvPr id="3" name="Text Placeholder 2"/>
          <p:cNvSpPr>
            <a:spLocks noGrp="1"/>
          </p:cNvSpPr>
          <p:nvPr>
            <p:ph type="body" sz="quarter" idx="13"/>
          </p:nvPr>
        </p:nvSpPr>
        <p:spPr>
          <a:xfrm>
            <a:off x="457200" y="1327332"/>
            <a:ext cx="8229600" cy="349068"/>
          </a:xfrm>
        </p:spPr>
        <p:txBody>
          <a:bodyPr/>
          <a:lstStyle/>
          <a:p>
            <a:r>
              <a:rPr lang="en-IN" sz="2400" dirty="0"/>
              <a:t>Twelfth Edition</a:t>
            </a:r>
          </a:p>
        </p:txBody>
      </p:sp>
      <p:sp>
        <p:nvSpPr>
          <p:cNvPr id="4" name="Text Placeholder 3"/>
          <p:cNvSpPr>
            <a:spLocks noGrp="1"/>
          </p:cNvSpPr>
          <p:nvPr>
            <p:ph type="body" sz="quarter" idx="14"/>
          </p:nvPr>
        </p:nvSpPr>
        <p:spPr>
          <a:xfrm>
            <a:off x="4460175" y="2209800"/>
            <a:ext cx="4074224" cy="1075120"/>
          </a:xfrm>
        </p:spPr>
        <p:txBody>
          <a:bodyPr/>
          <a:lstStyle/>
          <a:p>
            <a:pPr algn="ctr"/>
            <a:r>
              <a:rPr lang="en-IN" sz="3600" b="1" dirty="0"/>
              <a:t>Chapter 2</a:t>
            </a:r>
            <a:endParaRPr lang="en-IN" sz="3600" dirty="0"/>
          </a:p>
        </p:txBody>
      </p:sp>
      <p:sp>
        <p:nvSpPr>
          <p:cNvPr id="5" name="Text Placeholder 4"/>
          <p:cNvSpPr>
            <a:spLocks noGrp="1"/>
          </p:cNvSpPr>
          <p:nvPr>
            <p:ph type="body" sz="quarter" idx="15"/>
          </p:nvPr>
        </p:nvSpPr>
        <p:spPr>
          <a:xfrm>
            <a:off x="4460174" y="3598041"/>
            <a:ext cx="4074225" cy="2269360"/>
          </a:xfrm>
        </p:spPr>
        <p:txBody>
          <a:bodyPr/>
          <a:lstStyle/>
          <a:p>
            <a:pPr algn="ctr"/>
            <a:r>
              <a:rPr lang="en-US" sz="3600" dirty="0"/>
              <a:t>Consumer and </a:t>
            </a:r>
            <a:r>
              <a:rPr lang="en-US" sz="3600" dirty="0" smtClean="0"/>
              <a:t>Social </a:t>
            </a:r>
            <a:r>
              <a:rPr lang="en-US" sz="3600" dirty="0"/>
              <a:t>Well-Being</a:t>
            </a:r>
            <a:endParaRPr lang="en-US" sz="3600" dirty="0">
              <a:ea typeface="Verdana" panose="020B0604030504040204" pitchFamily="34" charset="0"/>
              <a:cs typeface="Verdana" panose="020B0604030504040204" pitchFamily="34" charset="0"/>
            </a:endParaRPr>
          </a:p>
        </p:txBody>
      </p:sp>
      <p:pic>
        <p:nvPicPr>
          <p:cNvPr id="8" name="Picture 7" descr="Front Cover: Consumer Behavior: Buying, Having, and Being Twelfth Edition by Solom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7" y="1922768"/>
            <a:ext cx="3103047" cy="4170259"/>
          </a:xfrm>
          <a:prstGeom prst="rect">
            <a:avLst/>
          </a:prstGeom>
          <a:ln w="6350">
            <a:solidFill>
              <a:schemeClr val="tx1"/>
            </a:solidFill>
          </a:ln>
        </p:spPr>
      </p:pic>
      <p:sp>
        <p:nvSpPr>
          <p:cNvPr id="11" name="Text Placeholder 3"/>
          <p:cNvSpPr>
            <a:spLocks noGrp="1"/>
          </p:cNvSpPr>
          <p:nvPr>
            <p:ph type="body" sz="quarter" idx="14"/>
          </p:nvPr>
        </p:nvSpPr>
        <p:spPr>
          <a:xfrm>
            <a:off x="2667000" y="6431973"/>
            <a:ext cx="6004810" cy="228600"/>
          </a:xfrm>
        </p:spPr>
        <p:txBody>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2015, 2013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r>
              <a:rPr lang="en-US" sz="1200" dirty="0">
                <a:latin typeface="Verdana" panose="020B0604030504040204" pitchFamily="34" charset="0"/>
                <a:ea typeface="Verdana" panose="020B0604030504040204" pitchFamily="34" charset="0"/>
                <a:cs typeface="Verdana" panose="020B0604030504040204" pitchFamily="34" charset="0"/>
              </a:rPr>
              <a:t>.</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1543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Are Advertising </a:t>
            </a:r>
            <a:r>
              <a:rPr lang="en-US" sz="3600" dirty="0" smtClean="0">
                <a:latin typeface="+mj-lt"/>
              </a:rPr>
              <a:t>and </a:t>
            </a:r>
            <a:r>
              <a:rPr lang="en-US" sz="3600" dirty="0">
                <a:latin typeface="+mj-lt"/>
              </a:rPr>
              <a:t>Marketing Necessary?</a:t>
            </a:r>
            <a:endParaRPr lang="en-IN" sz="3600" b="0" dirty="0">
              <a:latin typeface="+mj-lt"/>
            </a:endParaRPr>
          </a:p>
        </p:txBody>
      </p:sp>
      <p:sp>
        <p:nvSpPr>
          <p:cNvPr id="3" name="Content Placeholder 2"/>
          <p:cNvSpPr>
            <a:spLocks noGrp="1"/>
          </p:cNvSpPr>
          <p:nvPr>
            <p:ph idx="1"/>
          </p:nvPr>
        </p:nvSpPr>
        <p:spPr>
          <a:xfrm>
            <a:off x="457200" y="1600200"/>
            <a:ext cx="8229600" cy="4724399"/>
          </a:xfrm>
        </p:spPr>
        <p:txBody>
          <a:bodyPr/>
          <a:lstStyle/>
          <a:p>
            <a:pPr>
              <a:lnSpc>
                <a:spcPct val="90000"/>
              </a:lnSpc>
              <a:buFontTx/>
              <a:buNone/>
            </a:pPr>
            <a:r>
              <a:rPr lang="en-US" sz="2400" dirty="0"/>
              <a:t>Does advertising foster materialism?</a:t>
            </a:r>
          </a:p>
          <a:p>
            <a:pPr>
              <a:lnSpc>
                <a:spcPct val="90000"/>
              </a:lnSpc>
            </a:pPr>
            <a:r>
              <a:rPr lang="en-US" sz="2400" dirty="0"/>
              <a:t>Products are designed to meet existing needs</a:t>
            </a:r>
          </a:p>
          <a:p>
            <a:pPr>
              <a:lnSpc>
                <a:spcPct val="90000"/>
              </a:lnSpc>
            </a:pPr>
            <a:r>
              <a:rPr lang="en-US" sz="2400" dirty="0"/>
              <a:t>Advertising only helps to communicate their availability</a:t>
            </a:r>
          </a:p>
        </p:txBody>
      </p:sp>
    </p:spTree>
    <p:extLst>
      <p:ext uri="{BB962C8B-B14F-4D97-AF65-F5344CB8AC3E}">
        <p14:creationId xmlns:p14="http://schemas.microsoft.com/office/powerpoint/2010/main" val="2896148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For Reflection </a:t>
            </a:r>
            <a:r>
              <a:rPr lang="en-US" sz="2000" b="0" dirty="0">
                <a:latin typeface="+mj-lt"/>
              </a:rPr>
              <a:t>(1 of 4)</a:t>
            </a:r>
            <a:endParaRPr lang="en-IN" sz="2000" b="0" dirty="0">
              <a:latin typeface="+mj-lt"/>
            </a:endParaRPr>
          </a:p>
        </p:txBody>
      </p:sp>
      <p:sp>
        <p:nvSpPr>
          <p:cNvPr id="7" name="Content Placeholder 6"/>
          <p:cNvSpPr>
            <a:spLocks noGrp="1"/>
          </p:cNvSpPr>
          <p:nvPr>
            <p:ph idx="1"/>
          </p:nvPr>
        </p:nvSpPr>
        <p:spPr/>
        <p:txBody>
          <a:bodyPr/>
          <a:lstStyle/>
          <a:p>
            <a:pPr marL="0" indent="0">
              <a:buNone/>
            </a:pPr>
            <a:r>
              <a:rPr lang="en-IN" sz="2400" dirty="0"/>
              <a:t>Advertisers are often blamed for promoting a materialistic society by making their products as desirable as possible. Do you agree with this?</a:t>
            </a:r>
          </a:p>
          <a:p>
            <a:r>
              <a:rPr lang="en-US" sz="2400" dirty="0"/>
              <a:t>Do you agree with this?</a:t>
            </a:r>
          </a:p>
          <a:p>
            <a:pPr lvl="1"/>
            <a:r>
              <a:rPr lang="en-US" sz="2400" dirty="0"/>
              <a:t>If yes, is materialism a bad thing?</a:t>
            </a:r>
          </a:p>
          <a:p>
            <a:pPr lvl="1"/>
            <a:r>
              <a:rPr lang="en-US" sz="2400" dirty="0"/>
              <a:t>If no, what are your reasons?</a:t>
            </a:r>
          </a:p>
        </p:txBody>
      </p:sp>
    </p:spTree>
    <p:extLst>
      <p:ext uri="{BB962C8B-B14F-4D97-AF65-F5344CB8AC3E}">
        <p14:creationId xmlns:p14="http://schemas.microsoft.com/office/powerpoint/2010/main" val="3667023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2.2</a:t>
            </a:r>
            <a:endParaRPr lang="en-IN" sz="3600" b="0" dirty="0">
              <a:latin typeface="+mj-lt"/>
            </a:endParaRPr>
          </a:p>
        </p:txBody>
      </p:sp>
      <p:sp>
        <p:nvSpPr>
          <p:cNvPr id="6" name="Content Placeholder 5"/>
          <p:cNvSpPr>
            <a:spLocks noGrp="1"/>
          </p:cNvSpPr>
          <p:nvPr>
            <p:ph idx="1"/>
          </p:nvPr>
        </p:nvSpPr>
        <p:spPr>
          <a:xfrm>
            <a:off x="457200" y="1600200"/>
            <a:ext cx="4495800" cy="2163763"/>
          </a:xfrm>
        </p:spPr>
        <p:txBody>
          <a:bodyPr/>
          <a:lstStyle/>
          <a:p>
            <a:pPr marL="0" indent="0">
              <a:buNone/>
            </a:pPr>
            <a:r>
              <a:rPr lang="en-US" sz="2400" dirty="0"/>
              <a:t>Marketers have an obligation to provide safe and functional products as part of their business activities.</a:t>
            </a:r>
            <a:endParaRPr lang="en-IN"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989" y="1640998"/>
            <a:ext cx="2715727" cy="4087768"/>
          </a:xfrm>
          <a:prstGeom prst="rect">
            <a:avLst/>
          </a:prstGeom>
        </p:spPr>
      </p:pic>
    </p:spTree>
    <p:extLst>
      <p:ext uri="{BB962C8B-B14F-4D97-AF65-F5344CB8AC3E}">
        <p14:creationId xmlns:p14="http://schemas.microsoft.com/office/powerpoint/2010/main" val="3757956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Courses of Action</a:t>
            </a:r>
            <a:endParaRPr lang="en-IN" sz="3600" b="0" dirty="0">
              <a:latin typeface="+mj-lt"/>
            </a:endParaRPr>
          </a:p>
        </p:txBody>
      </p:sp>
      <p:sp>
        <p:nvSpPr>
          <p:cNvPr id="6" name="Content Placeholder 5"/>
          <p:cNvSpPr>
            <a:spLocks noGrp="1"/>
          </p:cNvSpPr>
          <p:nvPr>
            <p:ph idx="1"/>
          </p:nvPr>
        </p:nvSpPr>
        <p:spPr>
          <a:xfrm>
            <a:off x="457200" y="1600200"/>
            <a:ext cx="3505200" cy="2163763"/>
          </a:xfrm>
        </p:spPr>
        <p:txBody>
          <a:bodyPr/>
          <a:lstStyle/>
          <a:p>
            <a:r>
              <a:rPr lang="en-US" sz="2400" dirty="0"/>
              <a:t>Voice</a:t>
            </a:r>
          </a:p>
          <a:p>
            <a:r>
              <a:rPr lang="en-US" sz="2400" dirty="0"/>
              <a:t>Private</a:t>
            </a:r>
          </a:p>
          <a:p>
            <a:r>
              <a:rPr lang="en-US" sz="2400" dirty="0"/>
              <a:t>Third-Party Response</a:t>
            </a:r>
            <a:endParaRPr lang="en-IN"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832" y="1596141"/>
            <a:ext cx="4173277" cy="2784169"/>
          </a:xfrm>
          <a:prstGeom prst="rect">
            <a:avLst/>
          </a:prstGeom>
        </p:spPr>
      </p:pic>
    </p:spTree>
    <p:extLst>
      <p:ext uri="{BB962C8B-B14F-4D97-AF65-F5344CB8AC3E}">
        <p14:creationId xmlns:p14="http://schemas.microsoft.com/office/powerpoint/2010/main" val="1742687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Consumers’ Rights and </a:t>
            </a:r>
            <a:r>
              <a:rPr lang="en-US" sz="3600" dirty="0" smtClean="0">
                <a:latin typeface="+mj-lt"/>
              </a:rPr>
              <a:t>Product Satisfaction</a:t>
            </a:r>
            <a:endParaRPr lang="en-IN" sz="3600" b="0" dirty="0">
              <a:latin typeface="+mj-lt"/>
            </a:endParaRPr>
          </a:p>
        </p:txBody>
      </p:sp>
      <p:sp>
        <p:nvSpPr>
          <p:cNvPr id="3" name="Content Placeholder 2"/>
          <p:cNvSpPr>
            <a:spLocks noGrp="1"/>
          </p:cNvSpPr>
          <p:nvPr>
            <p:ph idx="1"/>
          </p:nvPr>
        </p:nvSpPr>
        <p:spPr/>
        <p:txBody>
          <a:bodyPr/>
          <a:lstStyle/>
          <a:p>
            <a:r>
              <a:rPr lang="en-US" sz="2400" dirty="0"/>
              <a:t>Market Regulation</a:t>
            </a:r>
          </a:p>
          <a:p>
            <a:pPr lvl="1"/>
            <a:r>
              <a:rPr lang="en-US" sz="2400" dirty="0"/>
              <a:t>Corrective advertising</a:t>
            </a:r>
          </a:p>
          <a:p>
            <a:r>
              <a:rPr lang="en-US" sz="2400" dirty="0"/>
              <a:t>Consumerism</a:t>
            </a:r>
          </a:p>
          <a:p>
            <a:pPr lvl="1"/>
            <a:r>
              <a:rPr lang="en-US" sz="2400" dirty="0"/>
              <a:t>Culture jamming</a:t>
            </a:r>
          </a:p>
        </p:txBody>
      </p:sp>
    </p:spTree>
    <p:extLst>
      <p:ext uri="{BB962C8B-B14F-4D97-AF65-F5344CB8AC3E}">
        <p14:creationId xmlns:p14="http://schemas.microsoft.com/office/powerpoint/2010/main" val="3261028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smtClean="0">
                <a:latin typeface="+mj-lt"/>
              </a:rPr>
              <a:t>U.S</a:t>
            </a:r>
            <a:r>
              <a:rPr lang="en-US" sz="3600" dirty="0">
                <a:latin typeface="+mj-lt"/>
              </a:rPr>
              <a:t>. Regulatory Agencies and Responsibilities</a:t>
            </a:r>
            <a:endParaRPr lang="en-IN" sz="2000" b="0" dirty="0">
              <a:latin typeface="+mj-lt"/>
            </a:endParaRPr>
          </a:p>
        </p:txBody>
      </p:sp>
      <p:sp>
        <p:nvSpPr>
          <p:cNvPr id="2" name="Content Placeholder 1"/>
          <p:cNvSpPr>
            <a:spLocks noGrp="1"/>
          </p:cNvSpPr>
          <p:nvPr>
            <p:ph idx="1"/>
          </p:nvPr>
        </p:nvSpPr>
        <p:spPr>
          <a:xfrm>
            <a:off x="457200" y="1524000"/>
            <a:ext cx="8229600" cy="304801"/>
          </a:xfrm>
        </p:spPr>
        <p:txBody>
          <a:bodyPr/>
          <a:lstStyle/>
          <a:p>
            <a:pPr marL="0" indent="0">
              <a:buNone/>
            </a:pPr>
            <a:r>
              <a:rPr lang="en-IN" sz="1800" b="1" dirty="0"/>
              <a:t>Table 2.1 </a:t>
            </a:r>
            <a:r>
              <a:rPr lang="en-IN" sz="1800" dirty="0"/>
              <a:t>U.S. Regulatory Agencies and Responsibilities</a:t>
            </a:r>
          </a:p>
        </p:txBody>
      </p:sp>
      <p:graphicFrame>
        <p:nvGraphicFramePr>
          <p:cNvPr id="6" name="Table 2"/>
          <p:cNvGraphicFramePr>
            <a:graphicFrameLocks noGrp="1"/>
          </p:cNvGraphicFramePr>
          <p:nvPr>
            <p:ph idx="13"/>
            <p:extLst>
              <p:ext uri="{D42A27DB-BD31-4B8C-83A1-F6EECF244321}">
                <p14:modId xmlns:p14="http://schemas.microsoft.com/office/powerpoint/2010/main" val="2445339569"/>
              </p:ext>
            </p:extLst>
          </p:nvPr>
        </p:nvGraphicFramePr>
        <p:xfrm>
          <a:off x="457200" y="2051396"/>
          <a:ext cx="8229600" cy="4120804"/>
        </p:xfrm>
        <a:graphic>
          <a:graphicData uri="http://schemas.openxmlformats.org/drawingml/2006/table">
            <a:tbl>
              <a:tblPr firstRow="1" bandRow="1">
                <a:tableStyleId>{3B4B98B0-60AC-42C2-AFA5-B58CD77FA1E5}</a:tableStyleId>
              </a:tblPr>
              <a:tblGrid>
                <a:gridCol w="1745673">
                  <a:extLst>
                    <a:ext uri="{9D8B030D-6E8A-4147-A177-3AD203B41FA5}">
                      <a16:colId xmlns:a16="http://schemas.microsoft.com/office/drawing/2014/main" val="2403548182"/>
                    </a:ext>
                  </a:extLst>
                </a:gridCol>
                <a:gridCol w="6483927">
                  <a:extLst>
                    <a:ext uri="{9D8B030D-6E8A-4147-A177-3AD203B41FA5}">
                      <a16:colId xmlns:a16="http://schemas.microsoft.com/office/drawing/2014/main" val="1074709561"/>
                    </a:ext>
                  </a:extLst>
                </a:gridCol>
              </a:tblGrid>
              <a:tr h="301522">
                <a:tc>
                  <a:txBody>
                    <a:bodyPr/>
                    <a:lstStyle/>
                    <a:p>
                      <a:r>
                        <a:rPr lang="en-IN" sz="1200" b="1" i="0" kern="1200" baseline="0" dirty="0">
                          <a:solidFill>
                            <a:schemeClr val="tx1"/>
                          </a:solidFill>
                          <a:effectLst/>
                          <a:latin typeface="+mn-lt"/>
                          <a:ea typeface="+mn-ea"/>
                          <a:cs typeface="+mn-cs"/>
                        </a:rPr>
                        <a:t>Regulatory agency</a:t>
                      </a:r>
                      <a:r>
                        <a:rPr lang="en-IN" sz="1200" b="1"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1" i="0" kern="1200" baseline="0" dirty="0">
                          <a:solidFill>
                            <a:schemeClr val="tx1"/>
                          </a:solidFill>
                          <a:effectLst/>
                          <a:latin typeface="+mn-lt"/>
                          <a:ea typeface="+mn-ea"/>
                          <a:cs typeface="+mn-cs"/>
                        </a:rPr>
                        <a:t>Responsibilities</a:t>
                      </a:r>
                      <a:r>
                        <a:rPr lang="en-IN" sz="1200" b="1"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3294037"/>
                  </a:ext>
                </a:extLst>
              </a:tr>
              <a:tr h="703552">
                <a:tc>
                  <a:txBody>
                    <a:bodyPr/>
                    <a:lstStyle/>
                    <a:p>
                      <a:r>
                        <a:rPr lang="en-IN" sz="1200" b="0" i="0" kern="1200" baseline="0" dirty="0">
                          <a:solidFill>
                            <a:schemeClr val="tx1"/>
                          </a:solidFill>
                          <a:effectLst/>
                          <a:latin typeface="+mn-lt"/>
                          <a:ea typeface="+mn-ea"/>
                          <a:cs typeface="+mn-cs"/>
                        </a:rPr>
                        <a:t>Consumer Product Safety Commission (CPSC)</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Protects the public from potentially hazardous products. Through regulation and testing programs, the CPSC helps firms make sure their products won’t harm customers.</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6419907"/>
                  </a:ext>
                </a:extLst>
              </a:tr>
              <a:tr h="703552">
                <a:tc>
                  <a:txBody>
                    <a:bodyPr/>
                    <a:lstStyle/>
                    <a:p>
                      <a:r>
                        <a:rPr lang="en-IN" sz="1200" b="0" i="0" kern="1200" baseline="0" dirty="0">
                          <a:solidFill>
                            <a:schemeClr val="tx1"/>
                          </a:solidFill>
                          <a:effectLst/>
                          <a:latin typeface="+mn-lt"/>
                          <a:ea typeface="+mn-ea"/>
                          <a:cs typeface="+mn-cs"/>
                        </a:rPr>
                        <a:t>Environmental Protection Agency (EPA)</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Develops and enforces regulations aimed at protecting the environment. Such regulations have a major impact on the materials and processes that manufacturers use in their products and thus on the ability of companies to develop products.</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1897434"/>
                  </a:ext>
                </a:extLst>
              </a:tr>
              <a:tr h="703552">
                <a:tc>
                  <a:txBody>
                    <a:bodyPr/>
                    <a:lstStyle/>
                    <a:p>
                      <a:r>
                        <a:rPr lang="en-IN" sz="1200" b="0" i="0" kern="1200" baseline="0" dirty="0">
                          <a:solidFill>
                            <a:schemeClr val="tx1"/>
                          </a:solidFill>
                          <a:effectLst/>
                          <a:latin typeface="+mn-lt"/>
                          <a:ea typeface="+mn-ea"/>
                          <a:cs typeface="+mn-cs"/>
                        </a:rPr>
                        <a:t>Federal Communications Commission (FCC)</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Regulates telephone, radio, and television. FCC regulations directly affect the marketing activities of companies in the communications industries, and they have an indirect effect on all firms that use broadcast media for marketing communications.</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1192484"/>
                  </a:ext>
                </a:extLst>
              </a:tr>
              <a:tr h="502537">
                <a:tc>
                  <a:txBody>
                    <a:bodyPr/>
                    <a:lstStyle/>
                    <a:p>
                      <a:r>
                        <a:rPr lang="en-IN" sz="1200" b="0" i="0" kern="1200" baseline="0" dirty="0">
                          <a:solidFill>
                            <a:schemeClr val="tx1"/>
                          </a:solidFill>
                          <a:effectLst/>
                          <a:latin typeface="+mn-lt"/>
                          <a:ea typeface="+mn-ea"/>
                          <a:cs typeface="+mn-cs"/>
                        </a:rPr>
                        <a:t>Federal Trade Commission (FTC)</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Enforces laws against deceptive advertising and product labeling regulations. Marketers must constantly keep abreast of changes in FTC regulations to avoid costly fines.</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0739325"/>
                  </a:ext>
                </a:extLst>
              </a:tr>
              <a:tr h="703552">
                <a:tc>
                  <a:txBody>
                    <a:bodyPr/>
                    <a:lstStyle/>
                    <a:p>
                      <a:r>
                        <a:rPr lang="en-IN" sz="1200" b="0" i="0" kern="1200" baseline="0" dirty="0">
                          <a:solidFill>
                            <a:schemeClr val="tx1"/>
                          </a:solidFill>
                          <a:effectLst/>
                          <a:latin typeface="+mn-lt"/>
                          <a:ea typeface="+mn-ea"/>
                          <a:cs typeface="+mn-cs"/>
                        </a:rPr>
                        <a:t>Food and Drug Administration (FDA)</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Enforces laws and regulations on foods, drugs, cosmetics, and veterinary products. Marketers of pharmaceuticals, over-the-counter medicines, and a variety of other products must get FDA approval before they can introduce products to the market.</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2604109"/>
                  </a:ext>
                </a:extLst>
              </a:tr>
              <a:tr h="502537">
                <a:tc>
                  <a:txBody>
                    <a:bodyPr/>
                    <a:lstStyle/>
                    <a:p>
                      <a:r>
                        <a:rPr lang="en-IN" sz="1200" b="0" i="0" kern="1200" baseline="0" dirty="0">
                          <a:solidFill>
                            <a:schemeClr val="tx1"/>
                          </a:solidFill>
                          <a:effectLst/>
                          <a:latin typeface="+mn-lt"/>
                          <a:ea typeface="+mn-ea"/>
                          <a:cs typeface="+mn-cs"/>
                        </a:rPr>
                        <a:t>Interstate Commerce Commission (ICC)</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Regulates interstate bus, truck, rail, and water operations. The ability of a firm to efficiently move products to its customers depends on ICC policies and regulation.</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496154"/>
                  </a:ext>
                </a:extLst>
              </a:tr>
            </a:tbl>
          </a:graphicData>
        </a:graphic>
      </p:graphicFrame>
    </p:spTree>
    <p:extLst>
      <p:ext uri="{BB962C8B-B14F-4D97-AF65-F5344CB8AC3E}">
        <p14:creationId xmlns:p14="http://schemas.microsoft.com/office/powerpoint/2010/main" val="3044369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Transformative Consumer Research</a:t>
            </a:r>
            <a:endParaRPr lang="en-IN" sz="3600" b="0" dirty="0">
              <a:solidFill>
                <a:schemeClr val="tx1"/>
              </a:solidFill>
              <a:latin typeface="+mj-lt"/>
            </a:endParaRPr>
          </a:p>
        </p:txBody>
      </p:sp>
      <p:sp>
        <p:nvSpPr>
          <p:cNvPr id="3" name="Content Placeholder 2"/>
          <p:cNvSpPr>
            <a:spLocks noGrp="1"/>
          </p:cNvSpPr>
          <p:nvPr>
            <p:ph idx="1"/>
          </p:nvPr>
        </p:nvSpPr>
        <p:spPr/>
        <p:txBody>
          <a:bodyPr/>
          <a:lstStyle/>
          <a:p>
            <a:r>
              <a:rPr lang="en-US" sz="2400" dirty="0"/>
              <a:t>TCR promotes research projects that include the goal of helping people or bringing about social change</a:t>
            </a:r>
          </a:p>
          <a:p>
            <a:r>
              <a:rPr lang="en-US" sz="2400" dirty="0"/>
              <a:t>Social marketing strategies use marketing techniques to encourage positive behaviors such as increased literacy and to discourage negative activities such as drunk driving</a:t>
            </a:r>
          </a:p>
        </p:txBody>
      </p:sp>
    </p:spTree>
    <p:extLst>
      <p:ext uri="{BB962C8B-B14F-4D97-AF65-F5344CB8AC3E}">
        <p14:creationId xmlns:p14="http://schemas.microsoft.com/office/powerpoint/2010/main" val="3930329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Social Marketing and Corporate Social Responsibility (CSR)</a:t>
            </a:r>
            <a:endParaRPr lang="en-IN" sz="3600" b="0" dirty="0">
              <a:solidFill>
                <a:schemeClr val="tx1"/>
              </a:solidFill>
              <a:latin typeface="+mj-lt"/>
            </a:endParaRPr>
          </a:p>
        </p:txBody>
      </p:sp>
      <p:sp>
        <p:nvSpPr>
          <p:cNvPr id="3" name="Content Placeholder 2"/>
          <p:cNvSpPr>
            <a:spLocks noGrp="1"/>
          </p:cNvSpPr>
          <p:nvPr>
            <p:ph idx="1"/>
          </p:nvPr>
        </p:nvSpPr>
        <p:spPr/>
        <p:txBody>
          <a:bodyPr/>
          <a:lstStyle/>
          <a:p>
            <a:r>
              <a:rPr lang="en-US" sz="2400" dirty="0"/>
              <a:t>Social Marketing encourages positive behavior and discourages negative activities.</a:t>
            </a:r>
          </a:p>
          <a:p>
            <a:r>
              <a:rPr lang="en-US" sz="2400" dirty="0"/>
              <a:t>CSR is the process of encourage organizations to make a positive impact on stakeholders</a:t>
            </a:r>
          </a:p>
          <a:p>
            <a:r>
              <a:rPr lang="en-US" sz="2400" dirty="0"/>
              <a:t>Cause marketing is a strategy that aligns businesses with a cause.</a:t>
            </a:r>
          </a:p>
        </p:txBody>
      </p:sp>
    </p:spTree>
    <p:extLst>
      <p:ext uri="{BB962C8B-B14F-4D97-AF65-F5344CB8AC3E}">
        <p14:creationId xmlns:p14="http://schemas.microsoft.com/office/powerpoint/2010/main" val="3171812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Top Cause Marketers</a:t>
            </a:r>
            <a:endParaRPr lang="en-IN" sz="3600" b="0" dirty="0">
              <a:solidFill>
                <a:schemeClr val="tx1"/>
              </a:solidFill>
              <a:latin typeface="+mj-lt"/>
            </a:endParaRPr>
          </a:p>
        </p:txBody>
      </p:sp>
      <p:sp>
        <p:nvSpPr>
          <p:cNvPr id="2" name="Content Placeholder 1"/>
          <p:cNvSpPr>
            <a:spLocks noGrp="1"/>
          </p:cNvSpPr>
          <p:nvPr>
            <p:ph idx="1"/>
          </p:nvPr>
        </p:nvSpPr>
        <p:spPr>
          <a:xfrm>
            <a:off x="457200" y="1600200"/>
            <a:ext cx="3810000" cy="4648201"/>
          </a:xfrm>
        </p:spPr>
        <p:txBody>
          <a:bodyPr/>
          <a:lstStyle/>
          <a:p>
            <a:r>
              <a:rPr lang="en-US" sz="2400" dirty="0"/>
              <a:t>Yoplait</a:t>
            </a:r>
          </a:p>
          <a:p>
            <a:r>
              <a:rPr lang="en-US" sz="2400" dirty="0"/>
              <a:t>Susan G Komen</a:t>
            </a:r>
          </a:p>
          <a:p>
            <a:r>
              <a:rPr lang="en-US" sz="2400" dirty="0"/>
              <a:t>General Mills</a:t>
            </a:r>
          </a:p>
          <a:p>
            <a:r>
              <a:rPr lang="en-US" sz="2400" dirty="0"/>
              <a:t>P&amp;G</a:t>
            </a:r>
          </a:p>
          <a:p>
            <a:r>
              <a:rPr lang="en-US" sz="2400" dirty="0"/>
              <a:t>RED	</a:t>
            </a:r>
          </a:p>
        </p:txBody>
      </p:sp>
      <p:sp>
        <p:nvSpPr>
          <p:cNvPr id="6" name="Content Placeholder 5"/>
          <p:cNvSpPr>
            <a:spLocks noGrp="1"/>
          </p:cNvSpPr>
          <p:nvPr>
            <p:ph idx="13"/>
          </p:nvPr>
        </p:nvSpPr>
        <p:spPr>
          <a:xfrm>
            <a:off x="4876800" y="1600199"/>
            <a:ext cx="3886200" cy="4648201"/>
          </a:xfrm>
        </p:spPr>
        <p:txBody>
          <a:bodyPr/>
          <a:lstStyle/>
          <a:p>
            <a:r>
              <a:rPr lang="en-US" sz="2400" dirty="0"/>
              <a:t>Boxtops for Education</a:t>
            </a:r>
          </a:p>
          <a:p>
            <a:r>
              <a:rPr lang="en-US" sz="2400" dirty="0"/>
              <a:t>Kellogg’s</a:t>
            </a:r>
          </a:p>
          <a:p>
            <a:r>
              <a:rPr lang="en-US" sz="2400" dirty="0"/>
              <a:t>Campbell’s</a:t>
            </a:r>
          </a:p>
          <a:p>
            <a:r>
              <a:rPr lang="en-US" sz="2400" dirty="0"/>
              <a:t>Girl Scouts</a:t>
            </a:r>
          </a:p>
          <a:p>
            <a:r>
              <a:rPr lang="en-US" sz="2400" dirty="0"/>
              <a:t>Dawn</a:t>
            </a:r>
            <a:endParaRPr lang="en-IN" sz="2400" dirty="0"/>
          </a:p>
        </p:txBody>
      </p:sp>
    </p:spTree>
    <p:extLst>
      <p:ext uri="{BB962C8B-B14F-4D97-AF65-F5344CB8AC3E}">
        <p14:creationId xmlns:p14="http://schemas.microsoft.com/office/powerpoint/2010/main" val="2778249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p:txBody>
          <a:bodyPr/>
          <a:lstStyle/>
          <a:p>
            <a:r>
              <a:rPr lang="en-US" sz="2400" dirty="0"/>
              <a:t>Do you purchase a certain product because of their cause? Why?</a:t>
            </a:r>
          </a:p>
          <a:p>
            <a:r>
              <a:rPr lang="en-US" sz="2400" dirty="0"/>
              <a:t>Do you think organizations support a cause for profits or because they want to be active in their community?</a:t>
            </a:r>
          </a:p>
        </p:txBody>
      </p:sp>
    </p:spTree>
    <p:extLst>
      <p:ext uri="{BB962C8B-B14F-4D97-AF65-F5344CB8AC3E}">
        <p14:creationId xmlns:p14="http://schemas.microsoft.com/office/powerpoint/2010/main" val="2159136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a:t>
            </a:r>
            <a:r>
              <a:rPr lang="en-US" sz="3600" dirty="0">
                <a:latin typeface="+mj-lt"/>
              </a:rPr>
              <a:t>Objectives</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b="1" dirty="0" smtClean="0">
                <a:solidFill>
                  <a:schemeClr val="bg2"/>
                </a:solidFill>
              </a:rPr>
              <a:t>2.1 </a:t>
            </a:r>
            <a:r>
              <a:rPr lang="en-US" sz="2400" dirty="0" smtClean="0"/>
              <a:t>Ethical </a:t>
            </a:r>
            <a:r>
              <a:rPr lang="en-US" sz="2400" dirty="0"/>
              <a:t>business is good business.</a:t>
            </a:r>
          </a:p>
          <a:p>
            <a:pPr marL="534988" indent="-534988">
              <a:buNone/>
            </a:pPr>
            <a:r>
              <a:rPr lang="en-US" sz="2400" b="1" dirty="0" smtClean="0">
                <a:solidFill>
                  <a:schemeClr val="bg2"/>
                </a:solidFill>
              </a:rPr>
              <a:t>2.2 </a:t>
            </a:r>
            <a:r>
              <a:rPr lang="en-US" sz="2400" dirty="0" smtClean="0"/>
              <a:t>Marketers </a:t>
            </a:r>
            <a:r>
              <a:rPr lang="en-US" sz="2400" dirty="0"/>
              <a:t>have an obligation to provide safe and functional products as part of their business activities.</a:t>
            </a:r>
            <a:r>
              <a:rPr lang="en-US" sz="2400" dirty="0">
                <a:sym typeface="Wingdings" pitchFamily="2" charset="2"/>
              </a:rPr>
              <a:t> </a:t>
            </a:r>
          </a:p>
          <a:p>
            <a:pPr marL="534988" indent="-534988">
              <a:buNone/>
            </a:pPr>
            <a:r>
              <a:rPr lang="en-US" sz="2400" b="1" dirty="0" smtClean="0">
                <a:solidFill>
                  <a:schemeClr val="bg2"/>
                </a:solidFill>
              </a:rPr>
              <a:t>2.3 </a:t>
            </a:r>
            <a:r>
              <a:rPr lang="en-US" sz="2400" dirty="0" smtClean="0"/>
              <a:t>Consumer </a:t>
            </a:r>
            <a:r>
              <a:rPr lang="en-US" sz="2400" dirty="0"/>
              <a:t>behavior impacts directly on major public policy issues that confront our society.</a:t>
            </a:r>
          </a:p>
          <a:p>
            <a:pPr marL="534988" indent="-534988">
              <a:buNone/>
            </a:pPr>
            <a:r>
              <a:rPr lang="en-US" sz="2400" b="1" dirty="0" smtClean="0">
                <a:solidFill>
                  <a:schemeClr val="bg2"/>
                </a:solidFill>
              </a:rPr>
              <a:t>2.4 </a:t>
            </a:r>
            <a:r>
              <a:rPr lang="en-US" sz="2400" dirty="0" smtClean="0"/>
              <a:t>Consumer </a:t>
            </a:r>
            <a:r>
              <a:rPr lang="en-US" sz="2400" dirty="0"/>
              <a:t>behavior can be harmful to individuals and to society.</a:t>
            </a:r>
          </a:p>
        </p:txBody>
      </p:sp>
    </p:spTree>
    <p:extLst>
      <p:ext uri="{BB962C8B-B14F-4D97-AF65-F5344CB8AC3E}">
        <p14:creationId xmlns:p14="http://schemas.microsoft.com/office/powerpoint/2010/main" val="1864675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2.3</a:t>
            </a:r>
            <a:endParaRPr lang="en-US" sz="2000" b="0" dirty="0">
              <a:latin typeface="+mj-lt"/>
            </a:endParaRPr>
          </a:p>
        </p:txBody>
      </p:sp>
      <p:sp>
        <p:nvSpPr>
          <p:cNvPr id="3" name="Content Placeholder 2"/>
          <p:cNvSpPr>
            <a:spLocks noGrp="1"/>
          </p:cNvSpPr>
          <p:nvPr>
            <p:ph idx="1"/>
          </p:nvPr>
        </p:nvSpPr>
        <p:spPr>
          <a:xfrm>
            <a:off x="457200" y="1600200"/>
            <a:ext cx="8229600" cy="843319"/>
          </a:xfrm>
        </p:spPr>
        <p:txBody>
          <a:bodyPr/>
          <a:lstStyle/>
          <a:p>
            <a:pPr marL="0" indent="0">
              <a:buNone/>
            </a:pPr>
            <a:r>
              <a:rPr lang="en-US" sz="2400" dirty="0"/>
              <a:t>Consumer behavior impacts directly on major public policy issues that confront our society.</a:t>
            </a:r>
          </a:p>
        </p:txBody>
      </p:sp>
      <p:pic>
        <p:nvPicPr>
          <p:cNvPr id="6" name="Picture 5" descr="An advertisement for the fifteenth Ford Environmental Conservation Award which reads, those who help nature end up helping themselves. A man with a fish painted onto his lips opens his mouth to eat a piece of brea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923" y="2619858"/>
            <a:ext cx="4602154" cy="3163710"/>
          </a:xfrm>
          <a:prstGeom prst="rect">
            <a:avLst/>
          </a:prstGeom>
        </p:spPr>
      </p:pic>
    </p:spTree>
    <p:extLst>
      <p:ext uri="{BB962C8B-B14F-4D97-AF65-F5344CB8AC3E}">
        <p14:creationId xmlns:p14="http://schemas.microsoft.com/office/powerpoint/2010/main" val="3034230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Data Privacy and Identity Theft </a:t>
            </a:r>
            <a:r>
              <a:rPr lang="en-US" sz="2000" b="0" dirty="0">
                <a:latin typeface="+mj-lt"/>
              </a:rPr>
              <a:t>(1 of 2)</a:t>
            </a:r>
            <a:endParaRPr lang="en-US" sz="2000" b="0" dirty="0">
              <a:solidFill>
                <a:schemeClr val="tx1"/>
              </a:solidFill>
              <a:latin typeface="+mj-lt"/>
            </a:endParaRPr>
          </a:p>
        </p:txBody>
      </p:sp>
      <p:sp>
        <p:nvSpPr>
          <p:cNvPr id="3" name="Content Placeholder 2"/>
          <p:cNvSpPr>
            <a:spLocks noGrp="1"/>
          </p:cNvSpPr>
          <p:nvPr>
            <p:ph idx="1"/>
          </p:nvPr>
        </p:nvSpPr>
        <p:spPr/>
        <p:txBody>
          <a:bodyPr/>
          <a:lstStyle/>
          <a:p>
            <a:r>
              <a:rPr lang="en-US" sz="2400" dirty="0"/>
              <a:t>Identity theft occurs when someone steals your personal information and uses it without your permission. </a:t>
            </a:r>
          </a:p>
          <a:p>
            <a:r>
              <a:rPr lang="en-US" sz="2400" dirty="0"/>
              <a:t>The Personal Data Notification &amp; Protection Act of 2015</a:t>
            </a:r>
          </a:p>
          <a:p>
            <a:r>
              <a:rPr lang="en-US" sz="2400" dirty="0"/>
              <a:t>The Student Digital Privacy and Parental Rights Act of 2015</a:t>
            </a:r>
          </a:p>
        </p:txBody>
      </p:sp>
    </p:spTree>
    <p:extLst>
      <p:ext uri="{BB962C8B-B14F-4D97-AF65-F5344CB8AC3E}">
        <p14:creationId xmlns:p14="http://schemas.microsoft.com/office/powerpoint/2010/main" val="1008831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Real time bidding</a:t>
            </a:r>
          </a:p>
          <a:p>
            <a:r>
              <a:rPr lang="en-US" sz="2400" dirty="0"/>
              <a:t>Phishing</a:t>
            </a:r>
          </a:p>
          <a:p>
            <a:r>
              <a:rPr lang="en-US" sz="2400" dirty="0"/>
              <a:t>Botnets</a:t>
            </a:r>
          </a:p>
          <a:p>
            <a:r>
              <a:rPr lang="en-US" sz="2400" dirty="0"/>
              <a:t>Locational Privacy</a:t>
            </a:r>
          </a:p>
        </p:txBody>
      </p:sp>
      <p:sp>
        <p:nvSpPr>
          <p:cNvPr id="6" name="Title 1"/>
          <p:cNvSpPr>
            <a:spLocks noGrp="1"/>
          </p:cNvSpPr>
          <p:nvPr>
            <p:ph type="title"/>
          </p:nvPr>
        </p:nvSpPr>
        <p:spPr>
          <a:xfrm>
            <a:off x="457200" y="215372"/>
            <a:ext cx="8229600" cy="1097280"/>
          </a:xfrm>
        </p:spPr>
        <p:txBody>
          <a:bodyPr anchor="b"/>
          <a:lstStyle/>
          <a:p>
            <a:r>
              <a:rPr lang="en-US" sz="3600" dirty="0">
                <a:latin typeface="+mj-lt"/>
              </a:rPr>
              <a:t>Data Privacy and Identity Theft </a:t>
            </a:r>
            <a:r>
              <a:rPr lang="en-US" sz="2000" b="0" dirty="0">
                <a:latin typeface="+mj-lt"/>
              </a:rPr>
              <a:t>(2 of 2)</a:t>
            </a:r>
            <a:endParaRPr lang="en-US" sz="2000" b="0" dirty="0">
              <a:solidFill>
                <a:schemeClr val="tx1"/>
              </a:solidFill>
              <a:latin typeface="+mj-lt"/>
            </a:endParaRPr>
          </a:p>
        </p:txBody>
      </p:sp>
    </p:spTree>
    <p:extLst>
      <p:ext uri="{BB962C8B-B14F-4D97-AF65-F5344CB8AC3E}">
        <p14:creationId xmlns:p14="http://schemas.microsoft.com/office/powerpoint/2010/main" val="242318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Market Access</a:t>
            </a:r>
            <a:endParaRPr lang="en-US" sz="2000" b="0" dirty="0">
              <a:latin typeface="+mj-lt"/>
            </a:endParaRPr>
          </a:p>
        </p:txBody>
      </p:sp>
      <p:sp>
        <p:nvSpPr>
          <p:cNvPr id="3" name="Content Placeholder 2"/>
          <p:cNvSpPr>
            <a:spLocks noGrp="1"/>
          </p:cNvSpPr>
          <p:nvPr>
            <p:ph idx="1"/>
          </p:nvPr>
        </p:nvSpPr>
        <p:spPr/>
        <p:txBody>
          <a:bodyPr/>
          <a:lstStyle/>
          <a:p>
            <a:r>
              <a:rPr lang="en-US" sz="2400" dirty="0"/>
              <a:t>Disabilities</a:t>
            </a:r>
          </a:p>
          <a:p>
            <a:r>
              <a:rPr lang="en-US" sz="2400" dirty="0"/>
              <a:t>Food deserts</a:t>
            </a:r>
          </a:p>
          <a:p>
            <a:r>
              <a:rPr lang="en-US" sz="2400" dirty="0"/>
              <a:t>Media literacy</a:t>
            </a:r>
          </a:p>
          <a:p>
            <a:r>
              <a:rPr lang="en-US" sz="2400" dirty="0"/>
              <a:t>Functionally illiterate</a:t>
            </a:r>
          </a:p>
        </p:txBody>
      </p:sp>
    </p:spTree>
    <p:extLst>
      <p:ext uri="{BB962C8B-B14F-4D97-AF65-F5344CB8AC3E}">
        <p14:creationId xmlns:p14="http://schemas.microsoft.com/office/powerpoint/2010/main" val="1811214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dirty="0"/>
              <a:t>A </a:t>
            </a:r>
            <a:r>
              <a:rPr lang="en-US" sz="2400" b="1" dirty="0"/>
              <a:t>triple bottom-line orientation</a:t>
            </a:r>
            <a:r>
              <a:rPr lang="en-US" sz="2400" dirty="0"/>
              <a:t> refers to business strategies that strive to maximize return in three ways:</a:t>
            </a:r>
          </a:p>
          <a:p>
            <a:r>
              <a:rPr lang="en-US" sz="2400" dirty="0"/>
              <a:t>Financial</a:t>
            </a:r>
          </a:p>
          <a:p>
            <a:r>
              <a:rPr lang="en-US" sz="2400" dirty="0"/>
              <a:t>Social</a:t>
            </a:r>
          </a:p>
          <a:p>
            <a:r>
              <a:rPr lang="en-US" sz="2400" dirty="0"/>
              <a:t>Environmental</a:t>
            </a:r>
          </a:p>
        </p:txBody>
      </p:sp>
      <p:sp>
        <p:nvSpPr>
          <p:cNvPr id="6" name="Title 1"/>
          <p:cNvSpPr>
            <a:spLocks noGrp="1"/>
          </p:cNvSpPr>
          <p:nvPr>
            <p:ph type="title"/>
          </p:nvPr>
        </p:nvSpPr>
        <p:spPr>
          <a:xfrm>
            <a:off x="457200" y="215372"/>
            <a:ext cx="8229600" cy="1097280"/>
          </a:xfrm>
        </p:spPr>
        <p:txBody>
          <a:bodyPr/>
          <a:lstStyle/>
          <a:p>
            <a:r>
              <a:rPr lang="en-US" sz="3600" dirty="0">
                <a:latin typeface="+mj-lt"/>
              </a:rPr>
              <a:t>Sustainability and Environmental Stewardship </a:t>
            </a:r>
            <a:r>
              <a:rPr lang="en-US" sz="2000" b="0" dirty="0">
                <a:latin typeface="+mj-lt"/>
              </a:rPr>
              <a:t>(1 of 2)</a:t>
            </a:r>
          </a:p>
        </p:txBody>
      </p:sp>
    </p:spTree>
    <p:extLst>
      <p:ext uri="{BB962C8B-B14F-4D97-AF65-F5344CB8AC3E}">
        <p14:creationId xmlns:p14="http://schemas.microsoft.com/office/powerpoint/2010/main" val="30233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Sustainability and Environmental Stewardship </a:t>
            </a:r>
            <a:r>
              <a:rPr lang="en-US" sz="2000" b="0" dirty="0">
                <a:latin typeface="+mj-lt"/>
              </a:rPr>
              <a:t>(2 of 2)</a:t>
            </a:r>
          </a:p>
        </p:txBody>
      </p:sp>
      <p:sp>
        <p:nvSpPr>
          <p:cNvPr id="3" name="Content Placeholder 2"/>
          <p:cNvSpPr>
            <a:spLocks noGrp="1"/>
          </p:cNvSpPr>
          <p:nvPr>
            <p:ph idx="1"/>
          </p:nvPr>
        </p:nvSpPr>
        <p:spPr>
          <a:xfrm>
            <a:off x="457200" y="1600200"/>
            <a:ext cx="4191000" cy="2163763"/>
          </a:xfrm>
        </p:spPr>
        <p:txBody>
          <a:bodyPr/>
          <a:lstStyle/>
          <a:p>
            <a:r>
              <a:rPr lang="en-US" sz="2400" dirty="0"/>
              <a:t>Sustainability</a:t>
            </a:r>
          </a:p>
          <a:p>
            <a:r>
              <a:rPr lang="en-US" sz="2400" dirty="0"/>
              <a:t>Conscientious consumerism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029" y="1734430"/>
            <a:ext cx="2694510" cy="3812735"/>
          </a:xfrm>
          <a:prstGeom prst="rect">
            <a:avLst/>
          </a:prstGeom>
        </p:spPr>
      </p:pic>
    </p:spTree>
    <p:extLst>
      <p:ext uri="{BB962C8B-B14F-4D97-AF65-F5344CB8AC3E}">
        <p14:creationId xmlns:p14="http://schemas.microsoft.com/office/powerpoint/2010/main" val="1777460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Green Marketing and Greenwashing</a:t>
            </a:r>
            <a:endParaRPr lang="en-US" sz="2000" b="0" dirty="0">
              <a:latin typeface="+mj-lt"/>
            </a:endParaRPr>
          </a:p>
        </p:txBody>
      </p:sp>
      <p:pic>
        <p:nvPicPr>
          <p:cNvPr id="5" name="Picture 4" descr="An advertisement for Bio Park which reads, not all veggies are clean veggies, buy bio from bio park. Two personified carrots do drug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524000"/>
            <a:ext cx="6020583" cy="4494509"/>
          </a:xfrm>
          <a:prstGeom prst="rect">
            <a:avLst/>
          </a:prstGeom>
        </p:spPr>
      </p:pic>
    </p:spTree>
    <p:extLst>
      <p:ext uri="{BB962C8B-B14F-4D97-AF65-F5344CB8AC3E}">
        <p14:creationId xmlns:p14="http://schemas.microsoft.com/office/powerpoint/2010/main" val="1278780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Table 2.4 </a:t>
            </a:r>
            <a:r>
              <a:rPr lang="en-US" sz="3600" dirty="0" smtClean="0">
                <a:latin typeface="+mj-lt"/>
              </a:rPr>
              <a:t>LOHAS </a:t>
            </a:r>
            <a:r>
              <a:rPr lang="en-US" sz="3600" dirty="0">
                <a:latin typeface="+mj-lt"/>
              </a:rPr>
              <a:t>Market Sectors </a:t>
            </a:r>
            <a:r>
              <a:rPr lang="en-US" sz="2000" b="0" dirty="0">
                <a:latin typeface="+mj-lt"/>
              </a:rPr>
              <a:t>(1 of </a:t>
            </a:r>
            <a:r>
              <a:rPr lang="en-US" sz="2000" b="0" dirty="0" smtClean="0">
                <a:latin typeface="+mj-lt"/>
              </a:rPr>
              <a:t>3)</a:t>
            </a:r>
            <a:endParaRPr lang="en-US" sz="2000" b="0" dirty="0">
              <a:latin typeface="+mj-lt"/>
            </a:endParaRPr>
          </a:p>
        </p:txBody>
      </p:sp>
      <p:sp>
        <p:nvSpPr>
          <p:cNvPr id="3" name="Content Placeholder 2"/>
          <p:cNvSpPr>
            <a:spLocks noGrp="1"/>
          </p:cNvSpPr>
          <p:nvPr>
            <p:ph idx="1"/>
          </p:nvPr>
        </p:nvSpPr>
        <p:spPr>
          <a:xfrm>
            <a:off x="457200" y="1600200"/>
            <a:ext cx="8229600" cy="380999"/>
          </a:xfrm>
        </p:spPr>
        <p:txBody>
          <a:bodyPr/>
          <a:lstStyle/>
          <a:p>
            <a:pPr marL="0" indent="0">
              <a:buNone/>
            </a:pPr>
            <a:r>
              <a:rPr lang="en-IN" sz="2400" b="1" dirty="0"/>
              <a:t>Table 2.4 </a:t>
            </a:r>
            <a:r>
              <a:rPr lang="en-IN" sz="2400" dirty="0"/>
              <a:t>LOHAS Market Sectors</a:t>
            </a:r>
            <a:endParaRPr lang="en-US" sz="2400" dirty="0"/>
          </a:p>
        </p:txBody>
      </p:sp>
      <p:graphicFrame>
        <p:nvGraphicFramePr>
          <p:cNvPr id="5" name="Table 1"/>
          <p:cNvGraphicFramePr>
            <a:graphicFrameLocks noGrp="1"/>
          </p:cNvGraphicFramePr>
          <p:nvPr>
            <p:ph idx="4294967295"/>
            <p:extLst>
              <p:ext uri="{D42A27DB-BD31-4B8C-83A1-F6EECF244321}">
                <p14:modId xmlns:p14="http://schemas.microsoft.com/office/powerpoint/2010/main" val="972564375"/>
              </p:ext>
            </p:extLst>
          </p:nvPr>
        </p:nvGraphicFramePr>
        <p:xfrm>
          <a:off x="473363" y="2237510"/>
          <a:ext cx="8197274" cy="3618342"/>
        </p:xfrm>
        <a:graphic>
          <a:graphicData uri="http://schemas.openxmlformats.org/drawingml/2006/table">
            <a:tbl>
              <a:tblPr firstRow="1" bandRow="1">
                <a:tableStyleId>{3B4B98B0-60AC-42C2-AFA5-B58CD77FA1E5}</a:tableStyleId>
              </a:tblPr>
              <a:tblGrid>
                <a:gridCol w="4098637">
                  <a:extLst>
                    <a:ext uri="{9D8B030D-6E8A-4147-A177-3AD203B41FA5}">
                      <a16:colId xmlns:a16="http://schemas.microsoft.com/office/drawing/2014/main" val="1029353629"/>
                    </a:ext>
                  </a:extLst>
                </a:gridCol>
                <a:gridCol w="4098637">
                  <a:extLst>
                    <a:ext uri="{9D8B030D-6E8A-4147-A177-3AD203B41FA5}">
                      <a16:colId xmlns:a16="http://schemas.microsoft.com/office/drawing/2014/main" val="1397231229"/>
                    </a:ext>
                  </a:extLst>
                </a:gridCol>
              </a:tblGrid>
              <a:tr h="516906">
                <a:tc>
                  <a:txBody>
                    <a:bodyPr/>
                    <a:lstStyle/>
                    <a:p>
                      <a:r>
                        <a:rPr lang="en-IN" sz="2200" b="1" i="0" kern="1200" baseline="0" dirty="0">
                          <a:solidFill>
                            <a:schemeClr val="tx1"/>
                          </a:solidFill>
                          <a:effectLst/>
                          <a:latin typeface="+mn-lt"/>
                          <a:ea typeface="+mn-ea"/>
                          <a:cs typeface="+mn-cs"/>
                        </a:rPr>
                        <a:t>Personal Health</a:t>
                      </a:r>
                      <a:endParaRPr lang="en-IN" sz="2200" b="1"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1" i="0" kern="1200" baseline="0" dirty="0">
                          <a:solidFill>
                            <a:schemeClr val="tx1"/>
                          </a:solidFill>
                          <a:effectLst/>
                          <a:latin typeface="+mn-lt"/>
                          <a:ea typeface="+mn-ea"/>
                          <a:cs typeface="+mn-cs"/>
                        </a:rPr>
                        <a:t>Green Building</a:t>
                      </a:r>
                      <a:endParaRPr lang="en-IN" sz="2200" b="1"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4170948"/>
                  </a:ext>
                </a:extLst>
              </a:tr>
              <a:tr h="516906">
                <a:tc>
                  <a:txBody>
                    <a:bodyPr/>
                    <a:lstStyle/>
                    <a:p>
                      <a:r>
                        <a:rPr lang="en-IN" sz="2200" b="1" i="0" u="none" kern="1200" baseline="0" dirty="0">
                          <a:solidFill>
                            <a:schemeClr val="tx1"/>
                          </a:solidFill>
                          <a:effectLst/>
                          <a:latin typeface="+mn-lt"/>
                          <a:ea typeface="+mn-ea"/>
                          <a:cs typeface="+mn-cs"/>
                        </a:rPr>
                        <a:t>$117 billion</a:t>
                      </a:r>
                      <a:endParaRPr lang="en-IN" sz="2200" b="1" u="none"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$100 billion</a:t>
                      </a:r>
                      <a:endParaRPr lang="en-IN" sz="2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2151762"/>
                  </a:ext>
                </a:extLst>
              </a:tr>
              <a:tr h="516906">
                <a:tc>
                  <a:txBody>
                    <a:bodyPr/>
                    <a:lstStyle/>
                    <a:p>
                      <a:r>
                        <a:rPr lang="en-IN" sz="2200" b="0" i="0" kern="1200" baseline="0" dirty="0">
                          <a:solidFill>
                            <a:schemeClr val="tx1"/>
                          </a:solidFill>
                          <a:effectLst/>
                          <a:latin typeface="+mn-lt"/>
                          <a:ea typeface="+mn-ea"/>
                          <a:cs typeface="+mn-cs"/>
                        </a:rPr>
                        <a:t>Natural, organic products</a:t>
                      </a:r>
                      <a:r>
                        <a:rPr lang="en-IN" sz="2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Home certification</a:t>
                      </a:r>
                      <a:r>
                        <a:rPr lang="en-IN" sz="2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9632709"/>
                  </a:ext>
                </a:extLst>
              </a:tr>
              <a:tr h="516906">
                <a:tc>
                  <a:txBody>
                    <a:bodyPr/>
                    <a:lstStyle/>
                    <a:p>
                      <a:r>
                        <a:rPr lang="en-IN" sz="2200" b="0" i="0" kern="1200" baseline="0" dirty="0">
                          <a:solidFill>
                            <a:schemeClr val="tx1"/>
                          </a:solidFill>
                          <a:effectLst/>
                          <a:latin typeface="+mn-lt"/>
                          <a:ea typeface="+mn-ea"/>
                          <a:cs typeface="+mn-cs"/>
                        </a:rPr>
                        <a:t>Nutritional products</a:t>
                      </a:r>
                      <a:r>
                        <a:rPr lang="en-IN" sz="2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Energy Star appliances</a:t>
                      </a:r>
                      <a:r>
                        <a:rPr lang="en-IN" sz="2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4314816"/>
                  </a:ext>
                </a:extLst>
              </a:tr>
              <a:tr h="516906">
                <a:tc>
                  <a:txBody>
                    <a:bodyPr/>
                    <a:lstStyle/>
                    <a:p>
                      <a:r>
                        <a:rPr lang="en-IN" sz="2200" b="0" i="0" kern="1200" baseline="0" dirty="0">
                          <a:solidFill>
                            <a:schemeClr val="tx1"/>
                          </a:solidFill>
                          <a:effectLst/>
                          <a:latin typeface="+mn-lt"/>
                          <a:ea typeface="+mn-ea"/>
                          <a:cs typeface="+mn-cs"/>
                        </a:rPr>
                        <a:t>Integrative health care</a:t>
                      </a:r>
                      <a:r>
                        <a:rPr lang="en-IN" sz="2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Sustainable flooring</a:t>
                      </a:r>
                      <a:r>
                        <a:rPr lang="en-IN" sz="2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9003088"/>
                  </a:ext>
                </a:extLst>
              </a:tr>
              <a:tr h="516906">
                <a:tc>
                  <a:txBody>
                    <a:bodyPr/>
                    <a:lstStyle/>
                    <a:p>
                      <a:r>
                        <a:rPr lang="en-IN" sz="2200" b="0" i="0" kern="1200" baseline="0" dirty="0">
                          <a:solidFill>
                            <a:schemeClr val="tx1"/>
                          </a:solidFill>
                          <a:effectLst/>
                          <a:latin typeface="+mn-lt"/>
                          <a:ea typeface="+mn-ea"/>
                          <a:cs typeface="+mn-cs"/>
                        </a:rPr>
                        <a:t>Dietary supplements</a:t>
                      </a:r>
                      <a:r>
                        <a:rPr lang="en-IN" sz="2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Renewable energy systems</a:t>
                      </a:r>
                      <a:r>
                        <a:rPr lang="en-IN" sz="2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6066019"/>
                  </a:ext>
                </a:extLst>
              </a:tr>
              <a:tr h="516906">
                <a:tc>
                  <a:txBody>
                    <a:bodyPr/>
                    <a:lstStyle/>
                    <a:p>
                      <a:r>
                        <a:rPr lang="en-IN" sz="2200" b="0" i="0" kern="1200" baseline="0" dirty="0">
                          <a:solidFill>
                            <a:schemeClr val="tx1"/>
                          </a:solidFill>
                          <a:effectLst/>
                          <a:latin typeface="+mn-lt"/>
                          <a:ea typeface="+mn-ea"/>
                          <a:cs typeface="+mn-cs"/>
                        </a:rPr>
                        <a:t>Mind body spirit products</a:t>
                      </a:r>
                      <a:endParaRPr lang="en-IN" sz="2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Wood alternatives</a:t>
                      </a:r>
                      <a:endParaRPr lang="en-IN" sz="2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5429023"/>
                  </a:ext>
                </a:extLst>
              </a:tr>
            </a:tbl>
          </a:graphicData>
        </a:graphic>
      </p:graphicFrame>
    </p:spTree>
    <p:extLst>
      <p:ext uri="{BB962C8B-B14F-4D97-AF65-F5344CB8AC3E}">
        <p14:creationId xmlns:p14="http://schemas.microsoft.com/office/powerpoint/2010/main" val="2277712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3600" dirty="0">
                <a:latin typeface="+mj-lt"/>
              </a:rPr>
              <a:t>Table 2.4 </a:t>
            </a:r>
            <a:r>
              <a:rPr lang="en-US" sz="3600" dirty="0" smtClean="0">
                <a:latin typeface="+mj-lt"/>
              </a:rPr>
              <a:t>LOHAS </a:t>
            </a:r>
            <a:r>
              <a:rPr lang="en-US" sz="3600" dirty="0">
                <a:latin typeface="+mj-lt"/>
              </a:rPr>
              <a:t>Market Sectors </a:t>
            </a:r>
            <a:r>
              <a:rPr lang="en-US" sz="2000" b="0" dirty="0">
                <a:latin typeface="+mj-lt"/>
              </a:rPr>
              <a:t>(2 of </a:t>
            </a:r>
            <a:r>
              <a:rPr lang="en-US" sz="2000" b="0" dirty="0" smtClean="0">
                <a:latin typeface="+mj-lt"/>
              </a:rPr>
              <a:t>3)</a:t>
            </a:r>
            <a:endParaRPr lang="en-US" sz="2000" b="0" dirty="0">
              <a:latin typeface="+mj-lt"/>
            </a:endParaRPr>
          </a:p>
        </p:txBody>
      </p:sp>
      <p:sp>
        <p:nvSpPr>
          <p:cNvPr id="11" name="Content Placeholder 2"/>
          <p:cNvSpPr>
            <a:spLocks noGrp="1"/>
          </p:cNvSpPr>
          <p:nvPr>
            <p:ph idx="1"/>
          </p:nvPr>
        </p:nvSpPr>
        <p:spPr>
          <a:xfrm>
            <a:off x="457200" y="1600200"/>
            <a:ext cx="8229600" cy="457199"/>
          </a:xfrm>
        </p:spPr>
        <p:txBody>
          <a:bodyPr/>
          <a:lstStyle/>
          <a:p>
            <a:pPr marL="0" indent="0">
              <a:buNone/>
            </a:pPr>
            <a:r>
              <a:rPr lang="en-IN" sz="2400" b="1" dirty="0" smtClean="0"/>
              <a:t>[Table 2.4 continued]</a:t>
            </a:r>
            <a:endParaRPr lang="en-US" sz="2400" dirty="0"/>
          </a:p>
        </p:txBody>
      </p:sp>
      <p:graphicFrame>
        <p:nvGraphicFramePr>
          <p:cNvPr id="14" name="Table 2"/>
          <p:cNvGraphicFramePr>
            <a:graphicFrameLocks noGrp="1"/>
          </p:cNvGraphicFramePr>
          <p:nvPr>
            <p:ph idx="4294967295"/>
            <p:extLst>
              <p:ext uri="{D42A27DB-BD31-4B8C-83A1-F6EECF244321}">
                <p14:modId xmlns:p14="http://schemas.microsoft.com/office/powerpoint/2010/main" val="1437424273"/>
              </p:ext>
            </p:extLst>
          </p:nvPr>
        </p:nvGraphicFramePr>
        <p:xfrm>
          <a:off x="457200" y="2270760"/>
          <a:ext cx="8229600" cy="3444238"/>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val="1463274538"/>
                    </a:ext>
                  </a:extLst>
                </a:gridCol>
                <a:gridCol w="4114800">
                  <a:extLst>
                    <a:ext uri="{9D8B030D-6E8A-4147-A177-3AD203B41FA5}">
                      <a16:colId xmlns:a16="http://schemas.microsoft.com/office/drawing/2014/main" val="3831752045"/>
                    </a:ext>
                  </a:extLst>
                </a:gridCol>
              </a:tblGrid>
              <a:tr h="492034">
                <a:tc>
                  <a:txBody>
                    <a:bodyPr/>
                    <a:lstStyle/>
                    <a:p>
                      <a:r>
                        <a:rPr lang="en-IN" sz="2200" b="1" i="0" kern="1200" baseline="0" dirty="0">
                          <a:solidFill>
                            <a:schemeClr val="tx1"/>
                          </a:solidFill>
                          <a:effectLst/>
                          <a:latin typeface="+mn-lt"/>
                          <a:ea typeface="+mn-ea"/>
                          <a:cs typeface="+mn-cs"/>
                        </a:rPr>
                        <a:t>Eco Tourism</a:t>
                      </a:r>
                      <a:endParaRPr lang="en-IN" sz="2200" b="1"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1" i="0" kern="1200" baseline="0" dirty="0">
                          <a:solidFill>
                            <a:schemeClr val="tx1"/>
                          </a:solidFill>
                          <a:effectLst/>
                          <a:latin typeface="+mn-lt"/>
                          <a:ea typeface="+mn-ea"/>
                          <a:cs typeface="+mn-cs"/>
                        </a:rPr>
                        <a:t>Natural Lifestyles</a:t>
                      </a:r>
                      <a:r>
                        <a:rPr lang="en-IN" sz="2200" b="1"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7145762"/>
                  </a:ext>
                </a:extLst>
              </a:tr>
              <a:tr h="492034">
                <a:tc>
                  <a:txBody>
                    <a:bodyPr/>
                    <a:lstStyle/>
                    <a:p>
                      <a:r>
                        <a:rPr lang="en-IN" sz="2200" b="0" i="0" u="none" kern="1200" baseline="0" dirty="0">
                          <a:solidFill>
                            <a:schemeClr val="tx1"/>
                          </a:solidFill>
                          <a:effectLst/>
                          <a:latin typeface="+mn-lt"/>
                          <a:ea typeface="+mn-ea"/>
                          <a:cs typeface="+mn-cs"/>
                        </a:rPr>
                        <a:t>$42 billion</a:t>
                      </a:r>
                      <a:endParaRPr lang="en-IN" sz="2200" u="none"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$10 billion</a:t>
                      </a:r>
                      <a:endParaRPr lang="en-IN" sz="2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2337528"/>
                  </a:ext>
                </a:extLst>
              </a:tr>
              <a:tr h="492034">
                <a:tc>
                  <a:txBody>
                    <a:bodyPr/>
                    <a:lstStyle/>
                    <a:p>
                      <a:r>
                        <a:rPr lang="en-IN" sz="2200" b="0" i="0" kern="1200" baseline="0" dirty="0">
                          <a:solidFill>
                            <a:schemeClr val="tx1"/>
                          </a:solidFill>
                          <a:effectLst/>
                          <a:latin typeface="+mn-lt"/>
                          <a:ea typeface="+mn-ea"/>
                          <a:cs typeface="+mn-cs"/>
                        </a:rPr>
                        <a:t>Eco-tourism travel</a:t>
                      </a:r>
                      <a:endParaRPr lang="en-IN" sz="2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Indoor &amp; outdoor furnishings</a:t>
                      </a:r>
                      <a:r>
                        <a:rPr lang="en-IN" sz="2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7816505"/>
                  </a:ext>
                </a:extLst>
              </a:tr>
              <a:tr h="492034">
                <a:tc>
                  <a:txBody>
                    <a:bodyPr/>
                    <a:lstStyle/>
                    <a:p>
                      <a:r>
                        <a:rPr lang="en-IN" sz="2200" b="0" i="0" kern="1200" baseline="0" dirty="0">
                          <a:solidFill>
                            <a:schemeClr val="tx1"/>
                          </a:solidFill>
                          <a:effectLst/>
                          <a:latin typeface="+mn-lt"/>
                          <a:ea typeface="+mn-ea"/>
                          <a:cs typeface="+mn-cs"/>
                        </a:rPr>
                        <a:t>Eco-adventure travel</a:t>
                      </a:r>
                      <a:endParaRPr lang="en-IN" sz="2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Organic cleaning supplies</a:t>
                      </a:r>
                      <a:endParaRPr lang="en-IN" sz="2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4841829"/>
                  </a:ext>
                </a:extLst>
              </a:tr>
              <a:tr h="492034">
                <a:tc>
                  <a:txBody>
                    <a:bodyPr/>
                    <a:lstStyle/>
                    <a:p>
                      <a:r>
                        <a:rPr lang="en-IN" sz="2200" baseline="0" dirty="0">
                          <a:solidFill>
                            <a:schemeClr val="bg1"/>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Compact fluorescent lights</a:t>
                      </a:r>
                      <a:endParaRPr lang="en-IN" sz="2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744748"/>
                  </a:ext>
                </a:extLst>
              </a:tr>
              <a:tr h="492034">
                <a:tc>
                  <a:txBody>
                    <a:bodyPr/>
                    <a:lstStyle/>
                    <a:p>
                      <a:r>
                        <a:rPr lang="en-IN" sz="2200" baseline="0" dirty="0">
                          <a:solidFill>
                            <a:schemeClr val="bg1"/>
                          </a:solidFill>
                        </a:rPr>
                        <a:t>Blank</a:t>
                      </a:r>
                      <a:endParaRPr lang="en-IN" sz="2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Social change philanthropy</a:t>
                      </a:r>
                      <a:endParaRPr lang="en-IN" sz="2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5277838"/>
                  </a:ext>
                </a:extLst>
              </a:tr>
              <a:tr h="492034">
                <a:tc>
                  <a:txBody>
                    <a:bodyPr/>
                    <a:lstStyle/>
                    <a:p>
                      <a:r>
                        <a:rPr lang="en-IN" sz="2200" baseline="0" dirty="0">
                          <a:solidFill>
                            <a:schemeClr val="bg1"/>
                          </a:solidFill>
                        </a:rPr>
                        <a:t>Blank</a:t>
                      </a:r>
                      <a:endParaRPr lang="en-IN" sz="2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Apparel</a:t>
                      </a:r>
                      <a:endParaRPr lang="en-IN" sz="2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4119996"/>
                  </a:ext>
                </a:extLst>
              </a:tr>
            </a:tbl>
          </a:graphicData>
        </a:graphic>
      </p:graphicFrame>
    </p:spTree>
    <p:extLst>
      <p:ext uri="{BB962C8B-B14F-4D97-AF65-F5344CB8AC3E}">
        <p14:creationId xmlns:p14="http://schemas.microsoft.com/office/powerpoint/2010/main" val="2058291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3600" dirty="0">
                <a:latin typeface="+mj-lt"/>
              </a:rPr>
              <a:t>Table </a:t>
            </a:r>
            <a:r>
              <a:rPr lang="en-US" sz="3600" dirty="0" smtClean="0">
                <a:latin typeface="+mj-lt"/>
              </a:rPr>
              <a:t>2.4 </a:t>
            </a:r>
            <a:r>
              <a:rPr lang="en-US" sz="3600" dirty="0">
                <a:latin typeface="+mj-lt"/>
              </a:rPr>
              <a:t>LOHAS Market Sectors </a:t>
            </a:r>
            <a:r>
              <a:rPr lang="en-US" sz="2000" b="0" dirty="0" smtClean="0">
                <a:latin typeface="+mj-lt"/>
              </a:rPr>
              <a:t>(3 </a:t>
            </a:r>
            <a:r>
              <a:rPr lang="en-US" sz="2000" b="0" dirty="0">
                <a:latin typeface="+mj-lt"/>
              </a:rPr>
              <a:t>of </a:t>
            </a:r>
            <a:r>
              <a:rPr lang="en-US" sz="2000" b="0" dirty="0" smtClean="0">
                <a:latin typeface="+mj-lt"/>
              </a:rPr>
              <a:t>3)</a:t>
            </a:r>
            <a:endParaRPr lang="en-US" sz="2000" b="0" dirty="0">
              <a:latin typeface="+mj-lt"/>
            </a:endParaRPr>
          </a:p>
        </p:txBody>
      </p:sp>
      <p:sp>
        <p:nvSpPr>
          <p:cNvPr id="11" name="Content Placeholder 2"/>
          <p:cNvSpPr>
            <a:spLocks noGrp="1"/>
          </p:cNvSpPr>
          <p:nvPr>
            <p:ph idx="1"/>
          </p:nvPr>
        </p:nvSpPr>
        <p:spPr>
          <a:xfrm>
            <a:off x="457200" y="1600201"/>
            <a:ext cx="8229600" cy="457200"/>
          </a:xfrm>
        </p:spPr>
        <p:txBody>
          <a:bodyPr/>
          <a:lstStyle/>
          <a:p>
            <a:pPr marL="0" indent="0">
              <a:buNone/>
            </a:pPr>
            <a:r>
              <a:rPr lang="en-IN" sz="2400" b="1" dirty="0" smtClean="0"/>
              <a:t>[Table 2.4 continued]</a:t>
            </a:r>
            <a:endParaRPr lang="en-US" sz="2400" dirty="0"/>
          </a:p>
        </p:txBody>
      </p:sp>
      <p:graphicFrame>
        <p:nvGraphicFramePr>
          <p:cNvPr id="15" name="Table 5"/>
          <p:cNvGraphicFramePr>
            <a:graphicFrameLocks noGrp="1"/>
          </p:cNvGraphicFramePr>
          <p:nvPr>
            <p:ph idx="14"/>
            <p:extLst>
              <p:ext uri="{D42A27DB-BD31-4B8C-83A1-F6EECF244321}">
                <p14:modId xmlns:p14="http://schemas.microsoft.com/office/powerpoint/2010/main" val="2965842494"/>
              </p:ext>
            </p:extLst>
          </p:nvPr>
        </p:nvGraphicFramePr>
        <p:xfrm>
          <a:off x="457200" y="2286000"/>
          <a:ext cx="8229600" cy="2590800"/>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val="3141407093"/>
                    </a:ext>
                  </a:extLst>
                </a:gridCol>
                <a:gridCol w="4114800">
                  <a:extLst>
                    <a:ext uri="{9D8B030D-6E8A-4147-A177-3AD203B41FA5}">
                      <a16:colId xmlns:a16="http://schemas.microsoft.com/office/drawing/2014/main" val="1947209677"/>
                    </a:ext>
                  </a:extLst>
                </a:gridCol>
              </a:tblGrid>
              <a:tr h="518160">
                <a:tc>
                  <a:txBody>
                    <a:bodyPr/>
                    <a:lstStyle/>
                    <a:p>
                      <a:r>
                        <a:rPr lang="en-IN" sz="2200" b="1" i="0" kern="1200" baseline="0" dirty="0">
                          <a:solidFill>
                            <a:schemeClr val="tx1"/>
                          </a:solidFill>
                          <a:effectLst/>
                          <a:latin typeface="+mn-lt"/>
                          <a:ea typeface="+mn-ea"/>
                          <a:cs typeface="+mn-cs"/>
                        </a:rPr>
                        <a:t>Alternative Transportation</a:t>
                      </a:r>
                      <a:endParaRPr lang="en-IN" sz="22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1" i="0" kern="1200" baseline="0" dirty="0">
                          <a:solidFill>
                            <a:schemeClr val="tx1"/>
                          </a:solidFill>
                          <a:effectLst/>
                          <a:latin typeface="+mn-lt"/>
                          <a:ea typeface="+mn-ea"/>
                          <a:cs typeface="+mn-cs"/>
                        </a:rPr>
                        <a:t>Alternative Energy</a:t>
                      </a:r>
                      <a:endParaRPr lang="en-IN" sz="22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7500679"/>
                  </a:ext>
                </a:extLst>
              </a:tr>
              <a:tr h="518160">
                <a:tc>
                  <a:txBody>
                    <a:bodyPr/>
                    <a:lstStyle/>
                    <a:p>
                      <a:r>
                        <a:rPr lang="en-IN" sz="2200" b="1" i="0" u="none" kern="1200" baseline="0" dirty="0">
                          <a:solidFill>
                            <a:schemeClr val="tx1"/>
                          </a:solidFill>
                          <a:effectLst/>
                          <a:latin typeface="+mn-lt"/>
                          <a:ea typeface="+mn-ea"/>
                          <a:cs typeface="+mn-cs"/>
                        </a:rPr>
                        <a:t>$20 billion</a:t>
                      </a:r>
                      <a:endParaRPr lang="en-IN" sz="2200" b="1" u="none"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$1 billion</a:t>
                      </a:r>
                      <a:r>
                        <a:rPr lang="en-IN" sz="2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05871"/>
                  </a:ext>
                </a:extLst>
              </a:tr>
              <a:tr h="518160">
                <a:tc>
                  <a:txBody>
                    <a:bodyPr/>
                    <a:lstStyle/>
                    <a:p>
                      <a:r>
                        <a:rPr lang="en-IN" sz="2200" b="0" i="0" kern="1200" baseline="0" dirty="0">
                          <a:solidFill>
                            <a:schemeClr val="tx1"/>
                          </a:solidFill>
                          <a:effectLst/>
                          <a:latin typeface="+mn-lt"/>
                          <a:ea typeface="+mn-ea"/>
                          <a:cs typeface="+mn-cs"/>
                        </a:rPr>
                        <a:t>Hybrid vehicles</a:t>
                      </a:r>
                      <a:endParaRPr lang="en-IN"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Renewable energy credits</a:t>
                      </a:r>
                      <a:endParaRPr lang="en-IN"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5215744"/>
                  </a:ext>
                </a:extLst>
              </a:tr>
              <a:tr h="518160">
                <a:tc>
                  <a:txBody>
                    <a:bodyPr/>
                    <a:lstStyle/>
                    <a:p>
                      <a:r>
                        <a:rPr lang="en-IN" sz="2200" b="0" i="0" kern="1200" baseline="0" dirty="0">
                          <a:solidFill>
                            <a:schemeClr val="tx1"/>
                          </a:solidFill>
                          <a:effectLst/>
                          <a:latin typeface="+mn-lt"/>
                          <a:ea typeface="+mn-ea"/>
                          <a:cs typeface="+mn-cs"/>
                        </a:rPr>
                        <a:t>Biodiesel fuel</a:t>
                      </a:r>
                      <a:endParaRPr lang="en-IN"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kern="1200" baseline="0" dirty="0">
                          <a:solidFill>
                            <a:schemeClr val="tx1"/>
                          </a:solidFill>
                          <a:effectLst/>
                          <a:latin typeface="+mn-lt"/>
                          <a:ea typeface="+mn-ea"/>
                          <a:cs typeface="+mn-cs"/>
                        </a:rPr>
                        <a:t>Green pricing</a:t>
                      </a:r>
                      <a:endParaRPr lang="en-IN"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4046034"/>
                  </a:ext>
                </a:extLst>
              </a:tr>
              <a:tr h="518160">
                <a:tc>
                  <a:txBody>
                    <a:bodyPr/>
                    <a:lstStyle/>
                    <a:p>
                      <a:r>
                        <a:rPr lang="en-IN" sz="2200" b="0" i="0" kern="1200" baseline="0" dirty="0">
                          <a:solidFill>
                            <a:schemeClr val="tx1"/>
                          </a:solidFill>
                          <a:effectLst/>
                          <a:latin typeface="+mn-lt"/>
                          <a:ea typeface="+mn-ea"/>
                          <a:cs typeface="+mn-cs"/>
                        </a:rPr>
                        <a:t>Car sharing programs</a:t>
                      </a:r>
                      <a:endParaRPr lang="en-IN"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aseline="0" dirty="0">
                          <a:solidFill>
                            <a:schemeClr val="bg1"/>
                          </a:solidFill>
                        </a:rPr>
                        <a:t>Blank</a:t>
                      </a:r>
                      <a:endParaRPr lang="en-IN"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5273183"/>
                  </a:ext>
                </a:extLst>
              </a:tr>
            </a:tbl>
          </a:graphicData>
        </a:graphic>
      </p:graphicFrame>
      <p:sp>
        <p:nvSpPr>
          <p:cNvPr id="18" name="Content Placeholder 17"/>
          <p:cNvSpPr>
            <a:spLocks noGrp="1"/>
          </p:cNvSpPr>
          <p:nvPr>
            <p:ph idx="13"/>
          </p:nvPr>
        </p:nvSpPr>
        <p:spPr>
          <a:xfrm>
            <a:off x="457200" y="5181600"/>
            <a:ext cx="8229600" cy="304800"/>
          </a:xfrm>
        </p:spPr>
        <p:txBody>
          <a:bodyPr/>
          <a:lstStyle/>
          <a:p>
            <a:pPr marL="0" indent="0">
              <a:buNone/>
            </a:pPr>
            <a:r>
              <a:rPr lang="en-IN" sz="1400" b="1" dirty="0"/>
              <a:t>Source:</a:t>
            </a:r>
            <a:r>
              <a:rPr lang="en-IN" sz="1400" i="1" dirty="0"/>
              <a:t> </a:t>
            </a:r>
            <a:r>
              <a:rPr lang="en-IN" sz="1400" dirty="0" smtClean="0">
                <a:hlinkClick r:id="rId3"/>
              </a:rPr>
              <a:t>lohas.com</a:t>
            </a:r>
            <a:r>
              <a:rPr lang="en-IN" sz="1400" dirty="0" smtClean="0"/>
              <a:t> </a:t>
            </a:r>
            <a:r>
              <a:rPr lang="en-IN" sz="1400" dirty="0"/>
              <a:t>accessed March 2, 2013.</a:t>
            </a:r>
          </a:p>
        </p:txBody>
      </p:sp>
    </p:spTree>
    <p:extLst>
      <p:ext uri="{BB962C8B-B14F-4D97-AF65-F5344CB8AC3E}">
        <p14:creationId xmlns:p14="http://schemas.microsoft.com/office/powerpoint/2010/main" val="3152837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2.1</a:t>
            </a:r>
            <a:endParaRPr lang="en-IN" sz="2000" b="0" dirty="0">
              <a:latin typeface="+mj-lt"/>
            </a:endParaRPr>
          </a:p>
        </p:txBody>
      </p:sp>
      <p:sp>
        <p:nvSpPr>
          <p:cNvPr id="3" name="Content Placeholder 2"/>
          <p:cNvSpPr>
            <a:spLocks noGrp="1"/>
          </p:cNvSpPr>
          <p:nvPr>
            <p:ph idx="1"/>
          </p:nvPr>
        </p:nvSpPr>
        <p:spPr>
          <a:xfrm>
            <a:off x="457200" y="1600200"/>
            <a:ext cx="4114800" cy="2163763"/>
          </a:xfrm>
        </p:spPr>
        <p:txBody>
          <a:bodyPr/>
          <a:lstStyle/>
          <a:p>
            <a:pPr marL="0" indent="0">
              <a:buNone/>
            </a:pPr>
            <a:r>
              <a:rPr lang="en-US" sz="2400" dirty="0"/>
              <a:t>Ethical business is good business.</a:t>
            </a:r>
          </a:p>
        </p:txBody>
      </p:sp>
      <p:pic>
        <p:nvPicPr>
          <p:cNvPr id="4" name="Picture 3" descr="An advertisement for the American Association of Advertising Agencies. A woman uses a razor and shaving cream as if shaving a beard. The tagline reads, despite what some people think, advertising can’t make you buy something you don’t ne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5338" y="1741238"/>
            <a:ext cx="2779220" cy="4047295"/>
          </a:xfrm>
          <a:prstGeom prst="rect">
            <a:avLst/>
          </a:prstGeom>
        </p:spPr>
      </p:pic>
    </p:spTree>
    <p:extLst>
      <p:ext uri="{BB962C8B-B14F-4D97-AF65-F5344CB8AC3E}">
        <p14:creationId xmlns:p14="http://schemas.microsoft.com/office/powerpoint/2010/main" val="3238333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(3 of 4)</a:t>
            </a:r>
            <a:endParaRPr lang="en-IN" sz="2000" b="0" dirty="0">
              <a:latin typeface="+mj-lt"/>
            </a:endParaRPr>
          </a:p>
        </p:txBody>
      </p:sp>
      <p:sp>
        <p:nvSpPr>
          <p:cNvPr id="3" name="Content Placeholder 2"/>
          <p:cNvSpPr>
            <a:spLocks noGrp="1"/>
          </p:cNvSpPr>
          <p:nvPr>
            <p:ph idx="1"/>
          </p:nvPr>
        </p:nvSpPr>
        <p:spPr/>
        <p:txBody>
          <a:bodyPr/>
          <a:lstStyle/>
          <a:p>
            <a:r>
              <a:rPr lang="en-US" sz="2400" dirty="0"/>
              <a:t>Would you prefer to purchase from a restaurant that composts?</a:t>
            </a:r>
          </a:p>
          <a:p>
            <a:r>
              <a:rPr lang="en-US" sz="2400" dirty="0"/>
              <a:t>What are some sustainable methods used in your workplace?</a:t>
            </a:r>
          </a:p>
        </p:txBody>
      </p:sp>
    </p:spTree>
    <p:extLst>
      <p:ext uri="{BB962C8B-B14F-4D97-AF65-F5344CB8AC3E}">
        <p14:creationId xmlns:p14="http://schemas.microsoft.com/office/powerpoint/2010/main" val="982649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2.4</a:t>
            </a:r>
            <a:endParaRPr lang="en-IN" sz="3600" dirty="0">
              <a:latin typeface="+mj-lt"/>
            </a:endParaRPr>
          </a:p>
        </p:txBody>
      </p:sp>
      <p:sp>
        <p:nvSpPr>
          <p:cNvPr id="3" name="Content Placeholder 2"/>
          <p:cNvSpPr>
            <a:spLocks noGrp="1"/>
          </p:cNvSpPr>
          <p:nvPr>
            <p:ph idx="1"/>
          </p:nvPr>
        </p:nvSpPr>
        <p:spPr/>
        <p:txBody>
          <a:bodyPr/>
          <a:lstStyle/>
          <a:p>
            <a:pPr marL="0" indent="0">
              <a:buNone/>
            </a:pPr>
            <a:r>
              <a:rPr lang="en-US" sz="2400" dirty="0"/>
              <a:t>Consumer behavior can be harmful to individuals and to society.</a:t>
            </a:r>
            <a:endParaRPr lang="en-IN" sz="2400" dirty="0"/>
          </a:p>
        </p:txBody>
      </p:sp>
    </p:spTree>
    <p:extLst>
      <p:ext uri="{BB962C8B-B14F-4D97-AF65-F5344CB8AC3E}">
        <p14:creationId xmlns:p14="http://schemas.microsoft.com/office/powerpoint/2010/main" val="40020067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Consumer Terrorism</a:t>
            </a:r>
            <a:endParaRPr lang="en-US" sz="2000" b="0" dirty="0">
              <a:latin typeface="+mj-lt"/>
            </a:endParaRPr>
          </a:p>
        </p:txBody>
      </p:sp>
      <p:sp>
        <p:nvSpPr>
          <p:cNvPr id="3" name="Content Placeholder 2"/>
          <p:cNvSpPr>
            <a:spLocks noGrp="1"/>
          </p:cNvSpPr>
          <p:nvPr>
            <p:ph idx="1"/>
          </p:nvPr>
        </p:nvSpPr>
        <p:spPr>
          <a:xfrm>
            <a:off x="457200" y="1600201"/>
            <a:ext cx="8229600" cy="990600"/>
          </a:xfrm>
        </p:spPr>
        <p:txBody>
          <a:bodyPr/>
          <a:lstStyle/>
          <a:p>
            <a:r>
              <a:rPr lang="en-US" sz="2400" dirty="0"/>
              <a:t>Cyberterrorism</a:t>
            </a:r>
          </a:p>
          <a:p>
            <a:r>
              <a:rPr lang="en-US" sz="2400" dirty="0"/>
              <a:t>Guerrilla marketing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563" y="2902408"/>
            <a:ext cx="4335437" cy="2888792"/>
          </a:xfrm>
          <a:prstGeom prst="rect">
            <a:avLst/>
          </a:prstGeom>
        </p:spPr>
      </p:pic>
    </p:spTree>
    <p:extLst>
      <p:ext uri="{BB962C8B-B14F-4D97-AF65-F5344CB8AC3E}">
        <p14:creationId xmlns:p14="http://schemas.microsoft.com/office/powerpoint/2010/main" val="1688779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Addictive Consumption</a:t>
            </a:r>
            <a:endParaRPr lang="en-US" sz="2000" b="0" dirty="0">
              <a:latin typeface="+mj-lt"/>
            </a:endParaRPr>
          </a:p>
        </p:txBody>
      </p:sp>
      <p:sp>
        <p:nvSpPr>
          <p:cNvPr id="3" name="Content Placeholder 2"/>
          <p:cNvSpPr>
            <a:spLocks noGrp="1"/>
          </p:cNvSpPr>
          <p:nvPr>
            <p:ph idx="1"/>
          </p:nvPr>
        </p:nvSpPr>
        <p:spPr/>
        <p:txBody>
          <a:bodyPr/>
          <a:lstStyle/>
          <a:p>
            <a:r>
              <a:rPr lang="en-US" sz="2400" dirty="0"/>
              <a:t>Consumer addiction </a:t>
            </a:r>
          </a:p>
          <a:p>
            <a:r>
              <a:rPr lang="en-US" sz="2400" dirty="0"/>
              <a:t>Social media addiction</a:t>
            </a:r>
          </a:p>
          <a:p>
            <a:r>
              <a:rPr lang="en-US" sz="2400" dirty="0"/>
              <a:t>Cyberbullying</a:t>
            </a:r>
          </a:p>
          <a:p>
            <a:r>
              <a:rPr lang="en-US" sz="2400" dirty="0"/>
              <a:t>Phantom Vibration Syndrome</a:t>
            </a:r>
          </a:p>
          <a:p>
            <a:r>
              <a:rPr lang="en-US" sz="2400" dirty="0"/>
              <a:t>Compulsive consumption</a:t>
            </a:r>
          </a:p>
        </p:txBody>
      </p:sp>
    </p:spTree>
    <p:extLst>
      <p:ext uri="{BB962C8B-B14F-4D97-AF65-F5344CB8AC3E}">
        <p14:creationId xmlns:p14="http://schemas.microsoft.com/office/powerpoint/2010/main" val="42316168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Dark Side of CB</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b="1" dirty="0"/>
              <a:t>Consumed consumers</a:t>
            </a:r>
          </a:p>
          <a:p>
            <a:r>
              <a:rPr lang="en-US" sz="2400" dirty="0"/>
              <a:t>Illegal acquisition and product use</a:t>
            </a:r>
          </a:p>
          <a:p>
            <a:pPr lvl="1"/>
            <a:r>
              <a:rPr lang="en-US" sz="2400" dirty="0"/>
              <a:t>Consumer theft and fraud</a:t>
            </a:r>
          </a:p>
          <a:p>
            <a:pPr lvl="2"/>
            <a:r>
              <a:rPr lang="en-US" sz="2400" dirty="0"/>
              <a:t>Shrinkage</a:t>
            </a:r>
          </a:p>
          <a:p>
            <a:pPr lvl="2"/>
            <a:r>
              <a:rPr lang="en-US" sz="2400" dirty="0"/>
              <a:t>Serial wardrobers</a:t>
            </a:r>
          </a:p>
          <a:p>
            <a:pPr lvl="2"/>
            <a:r>
              <a:rPr lang="en-US" sz="2400" dirty="0"/>
              <a:t>Counterfeiting</a:t>
            </a:r>
          </a:p>
          <a:p>
            <a:r>
              <a:rPr lang="en-US" sz="2400" dirty="0"/>
              <a:t>Anticonsumption</a:t>
            </a:r>
          </a:p>
        </p:txBody>
      </p:sp>
    </p:spTree>
    <p:extLst>
      <p:ext uri="{BB962C8B-B14F-4D97-AF65-F5344CB8AC3E}">
        <p14:creationId xmlns:p14="http://schemas.microsoft.com/office/powerpoint/2010/main" val="597449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(4 of 4)</a:t>
            </a:r>
            <a:endParaRPr lang="en-IN" sz="2000" b="0" dirty="0">
              <a:latin typeface="+mj-lt"/>
            </a:endParaRPr>
          </a:p>
        </p:txBody>
      </p:sp>
      <p:sp>
        <p:nvSpPr>
          <p:cNvPr id="3" name="Content Placeholder 2"/>
          <p:cNvSpPr>
            <a:spLocks noGrp="1"/>
          </p:cNvSpPr>
          <p:nvPr>
            <p:ph idx="1"/>
          </p:nvPr>
        </p:nvSpPr>
        <p:spPr/>
        <p:txBody>
          <a:bodyPr/>
          <a:lstStyle/>
          <a:p>
            <a:r>
              <a:rPr lang="en-US" sz="2400" dirty="0"/>
              <a:t>Do you know someone who is addicted to social media?  In what way?</a:t>
            </a:r>
          </a:p>
          <a:p>
            <a:r>
              <a:rPr lang="en-US" sz="2400" dirty="0"/>
              <a:t>If you work in retail, have you experienced consumers habitually returning items?</a:t>
            </a:r>
          </a:p>
        </p:txBody>
      </p:sp>
    </p:spTree>
    <p:extLst>
      <p:ext uri="{BB962C8B-B14F-4D97-AF65-F5344CB8AC3E}">
        <p14:creationId xmlns:p14="http://schemas.microsoft.com/office/powerpoint/2010/main" val="42647004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Review</a:t>
            </a:r>
            <a:endParaRPr lang="en-US" sz="2000" b="0" dirty="0">
              <a:latin typeface="+mj-lt"/>
            </a:endParaRPr>
          </a:p>
        </p:txBody>
      </p:sp>
      <p:sp>
        <p:nvSpPr>
          <p:cNvPr id="3" name="Content Placeholder 2"/>
          <p:cNvSpPr>
            <a:spLocks noGrp="1"/>
          </p:cNvSpPr>
          <p:nvPr>
            <p:ph idx="1"/>
          </p:nvPr>
        </p:nvSpPr>
        <p:spPr/>
        <p:txBody>
          <a:bodyPr/>
          <a:lstStyle/>
          <a:p>
            <a:pPr marL="432000" indent="-432000">
              <a:buFont typeface="+mj-lt"/>
              <a:buAutoNum type="arabicPeriod"/>
            </a:pPr>
            <a:r>
              <a:rPr lang="en-US" sz="2400" dirty="0"/>
              <a:t>Ethical business is good business.</a:t>
            </a:r>
          </a:p>
          <a:p>
            <a:pPr marL="432000" indent="-432000">
              <a:buFont typeface="+mj-lt"/>
              <a:buAutoNum type="arabicPeriod"/>
            </a:pPr>
            <a:r>
              <a:rPr lang="en-US" sz="2400" dirty="0"/>
              <a:t>Marketers have an obligation to provide safe and functional products as part of their business activities.</a:t>
            </a:r>
            <a:endParaRPr lang="en-US" sz="2400" dirty="0">
              <a:sym typeface="Wingdings" pitchFamily="2" charset="2"/>
            </a:endParaRPr>
          </a:p>
          <a:p>
            <a:pPr marL="432000" indent="-432000">
              <a:buFont typeface="+mj-lt"/>
              <a:buAutoNum type="arabicPeriod"/>
            </a:pPr>
            <a:r>
              <a:rPr lang="en-US" sz="2400" dirty="0"/>
              <a:t>Consumer behavior impacts directly on major public policy issues that confront our society.</a:t>
            </a:r>
          </a:p>
          <a:p>
            <a:pPr marL="432000" indent="-432000">
              <a:buFont typeface="+mj-lt"/>
              <a:buAutoNum type="arabicPeriod"/>
            </a:pPr>
            <a:r>
              <a:rPr lang="en-US" sz="2400" dirty="0"/>
              <a:t>Consumer behavior can be harmful to individuals and to society.</a:t>
            </a:r>
          </a:p>
        </p:txBody>
      </p:sp>
    </p:spTree>
    <p:extLst>
      <p:ext uri="{BB962C8B-B14F-4D97-AF65-F5344CB8AC3E}">
        <p14:creationId xmlns:p14="http://schemas.microsoft.com/office/powerpoint/2010/main" val="31434449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00"/>
            <a:ext cx="2438400" cy="550652"/>
          </a:xfrm>
        </p:spPr>
        <p:txBody>
          <a:bodyPr/>
          <a:lstStyle/>
          <a:p>
            <a:r>
              <a:rPr lang="en-IN" sz="3600" dirty="0" smtClean="0">
                <a:latin typeface="+mj-lt"/>
              </a:rPr>
              <a:t>Copyright</a:t>
            </a:r>
            <a:endParaRPr lang="en-IN" sz="3600" dirty="0">
              <a:latin typeface="+mj-lt"/>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990600" y="2423910"/>
            <a:ext cx="7423150" cy="2438400"/>
          </a:xfrm>
          <a:prstGeom prst="rect">
            <a:avLst/>
          </a:prstGeom>
          <a:noFill/>
          <a:ln w="9525">
            <a:noFill/>
            <a:miter lim="800000"/>
            <a:headEnd/>
            <a:tailEnd/>
          </a:ln>
        </p:spPr>
      </p:pic>
    </p:spTree>
    <p:extLst>
      <p:ext uri="{BB962C8B-B14F-4D97-AF65-F5344CB8AC3E}">
        <p14:creationId xmlns:p14="http://schemas.microsoft.com/office/powerpoint/2010/main" val="2265911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Marketing Ethics and Public Policy</a:t>
            </a:r>
            <a:endParaRPr lang="en-IN" sz="2000" b="0" dirty="0">
              <a:latin typeface="+mj-lt"/>
            </a:endParaRPr>
          </a:p>
        </p:txBody>
      </p:sp>
      <p:sp>
        <p:nvSpPr>
          <p:cNvPr id="3" name="Content Placeholder 2"/>
          <p:cNvSpPr>
            <a:spLocks noGrp="1"/>
          </p:cNvSpPr>
          <p:nvPr>
            <p:ph idx="1"/>
          </p:nvPr>
        </p:nvSpPr>
        <p:spPr/>
        <p:txBody>
          <a:bodyPr/>
          <a:lstStyle/>
          <a:p>
            <a:r>
              <a:rPr lang="en-US" sz="2400" dirty="0"/>
              <a:t>Business ethics are rules of conduct that guide actions in the marketplace</a:t>
            </a:r>
          </a:p>
          <a:p>
            <a:r>
              <a:rPr lang="en-US" sz="2400" dirty="0"/>
              <a:t>There are cultural differences in what is considered ethical.</a:t>
            </a:r>
          </a:p>
        </p:txBody>
      </p:sp>
    </p:spTree>
    <p:extLst>
      <p:ext uri="{BB962C8B-B14F-4D97-AF65-F5344CB8AC3E}">
        <p14:creationId xmlns:p14="http://schemas.microsoft.com/office/powerpoint/2010/main" val="185408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Needs and Wants</a:t>
            </a:r>
            <a:endParaRPr lang="en-IN" sz="2000" b="0" dirty="0">
              <a:latin typeface="+mj-lt"/>
            </a:endParaRPr>
          </a:p>
        </p:txBody>
      </p:sp>
      <p:sp>
        <p:nvSpPr>
          <p:cNvPr id="3" name="Content Placeholder 2"/>
          <p:cNvSpPr>
            <a:spLocks noGrp="1"/>
          </p:cNvSpPr>
          <p:nvPr>
            <p:ph idx="1"/>
          </p:nvPr>
        </p:nvSpPr>
        <p:spPr/>
        <p:txBody>
          <a:bodyPr/>
          <a:lstStyle/>
          <a:p>
            <a:r>
              <a:rPr lang="en-US" sz="2400" dirty="0"/>
              <a:t>Consumerspace</a:t>
            </a:r>
          </a:p>
          <a:p>
            <a:r>
              <a:rPr lang="en-US" sz="2400" dirty="0"/>
              <a:t>Materialism</a:t>
            </a:r>
          </a:p>
          <a:p>
            <a:r>
              <a:rPr lang="en-US" sz="2400" dirty="0"/>
              <a:t>Provenance</a:t>
            </a:r>
          </a:p>
          <a:p>
            <a:r>
              <a:rPr lang="en-US" sz="2400" dirty="0"/>
              <a:t>Curation</a:t>
            </a:r>
          </a:p>
        </p:txBody>
      </p:sp>
    </p:spTree>
    <p:extLst>
      <p:ext uri="{BB962C8B-B14F-4D97-AF65-F5344CB8AC3E}">
        <p14:creationId xmlns:p14="http://schemas.microsoft.com/office/powerpoint/2010/main" val="614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15372"/>
            <a:ext cx="8382000" cy="1097280"/>
          </a:xfrm>
        </p:spPr>
        <p:txBody>
          <a:bodyPr/>
          <a:lstStyle/>
          <a:p>
            <a:r>
              <a:rPr lang="en-US" sz="3600" dirty="0">
                <a:latin typeface="+mj-lt"/>
              </a:rPr>
              <a:t>Do Marketers Manipulate Consumers?</a:t>
            </a:r>
            <a:endParaRPr lang="en-IN" sz="3600" b="0" dirty="0">
              <a:latin typeface="+mj-lt"/>
            </a:endParaRPr>
          </a:p>
        </p:txBody>
      </p:sp>
      <p:sp>
        <p:nvSpPr>
          <p:cNvPr id="3" name="Content Placeholder 2"/>
          <p:cNvSpPr>
            <a:spLocks noGrp="1"/>
          </p:cNvSpPr>
          <p:nvPr>
            <p:ph idx="1"/>
          </p:nvPr>
        </p:nvSpPr>
        <p:spPr>
          <a:xfrm>
            <a:off x="457200" y="1600201"/>
            <a:ext cx="8229600" cy="4571999"/>
          </a:xfrm>
        </p:spPr>
        <p:txBody>
          <a:bodyPr/>
          <a:lstStyle/>
          <a:p>
            <a:pPr marL="0" indent="0">
              <a:buNone/>
            </a:pPr>
            <a:r>
              <a:rPr lang="en-US" sz="2400" dirty="0"/>
              <a:t>Advertisers simply do not know enough about people to manipulate them</a:t>
            </a:r>
          </a:p>
        </p:txBody>
      </p:sp>
    </p:spTree>
    <p:extLst>
      <p:ext uri="{BB962C8B-B14F-4D97-AF65-F5344CB8AC3E}">
        <p14:creationId xmlns:p14="http://schemas.microsoft.com/office/powerpoint/2010/main" val="1668478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Do Marketers Create Artificial Needs?</a:t>
            </a:r>
          </a:p>
        </p:txBody>
      </p:sp>
      <p:sp>
        <p:nvSpPr>
          <p:cNvPr id="3" name="Content Placeholder 2"/>
          <p:cNvSpPr>
            <a:spLocks noGrp="1"/>
          </p:cNvSpPr>
          <p:nvPr>
            <p:ph idx="1"/>
          </p:nvPr>
        </p:nvSpPr>
        <p:spPr>
          <a:xfrm>
            <a:off x="457200" y="1600200"/>
            <a:ext cx="8229600" cy="757535"/>
          </a:xfrm>
        </p:spPr>
        <p:txBody>
          <a:bodyPr/>
          <a:lstStyle/>
          <a:p>
            <a:pPr marL="0" indent="0">
              <a:buClr>
                <a:schemeClr val="folHlink"/>
              </a:buClr>
              <a:buSzPct val="120000"/>
              <a:buNone/>
            </a:pPr>
            <a:r>
              <a:rPr lang="en-US" sz="2400" dirty="0"/>
              <a:t>Objective of marketing: create awareness that needs exist, </a:t>
            </a:r>
            <a:r>
              <a:rPr lang="en-US" sz="2400" b="1" dirty="0"/>
              <a:t>not</a:t>
            </a:r>
            <a:r>
              <a:rPr lang="en-US" sz="2400" dirty="0"/>
              <a:t> to create </a:t>
            </a:r>
            <a:r>
              <a:rPr lang="en-US" sz="2400" dirty="0" smtClean="0"/>
              <a:t>needs</a:t>
            </a:r>
            <a:endParaRPr lang="en-IN" sz="2400" dirty="0"/>
          </a:p>
        </p:txBody>
      </p:sp>
      <p:sp>
        <p:nvSpPr>
          <p:cNvPr id="4" name="Content Placeholder 3"/>
          <p:cNvSpPr>
            <a:spLocks noGrp="1"/>
          </p:cNvSpPr>
          <p:nvPr>
            <p:ph idx="13"/>
          </p:nvPr>
        </p:nvSpPr>
        <p:spPr>
          <a:xfrm>
            <a:off x="457200" y="2971801"/>
            <a:ext cx="2895600" cy="1523999"/>
          </a:xfrm>
        </p:spPr>
        <p:txBody>
          <a:bodyPr/>
          <a:lstStyle/>
          <a:p>
            <a:r>
              <a:rPr lang="en-US" sz="2400" dirty="0"/>
              <a:t>Need: a basic biological motive</a:t>
            </a:r>
          </a:p>
        </p:txBody>
      </p:sp>
      <p:sp>
        <p:nvSpPr>
          <p:cNvPr id="6" name="Content Placeholder 5"/>
          <p:cNvSpPr>
            <a:spLocks noGrp="1"/>
          </p:cNvSpPr>
          <p:nvPr>
            <p:ph idx="15"/>
          </p:nvPr>
        </p:nvSpPr>
        <p:spPr>
          <a:xfrm>
            <a:off x="4038600" y="2971801"/>
            <a:ext cx="1066800" cy="533400"/>
          </a:xfrm>
        </p:spPr>
        <p:txBody>
          <a:bodyPr/>
          <a:lstStyle/>
          <a:p>
            <a:pPr marL="0" indent="0">
              <a:buNone/>
            </a:pPr>
            <a:r>
              <a:rPr lang="en-US" sz="2400" b="1" dirty="0" smtClean="0"/>
              <a:t>versus</a:t>
            </a:r>
            <a:endParaRPr lang="en-US" sz="2400" b="1" dirty="0"/>
          </a:p>
        </p:txBody>
      </p:sp>
      <p:sp>
        <p:nvSpPr>
          <p:cNvPr id="5" name="Content Placeholder 4"/>
          <p:cNvSpPr>
            <a:spLocks noGrp="1"/>
          </p:cNvSpPr>
          <p:nvPr>
            <p:ph idx="14"/>
          </p:nvPr>
        </p:nvSpPr>
        <p:spPr>
          <a:xfrm>
            <a:off x="5791200" y="2971801"/>
            <a:ext cx="2895600" cy="1523999"/>
          </a:xfrm>
        </p:spPr>
        <p:txBody>
          <a:bodyPr/>
          <a:lstStyle/>
          <a:p>
            <a:r>
              <a:rPr lang="en-US" sz="2400" dirty="0"/>
              <a:t>Want: one way that society has taught us that the need can be satisfied </a:t>
            </a:r>
          </a:p>
        </p:txBody>
      </p:sp>
    </p:spTree>
    <p:extLst>
      <p:ext uri="{BB962C8B-B14F-4D97-AF65-F5344CB8AC3E}">
        <p14:creationId xmlns:p14="http://schemas.microsoft.com/office/powerpoint/2010/main" val="3392830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latin typeface="+mj-lt"/>
              </a:rPr>
              <a:t>Sample of Federal Legislation Intended to Enhance Consumers’ Welfare </a:t>
            </a:r>
            <a:r>
              <a:rPr lang="en-US" sz="2000" b="0" dirty="0">
                <a:latin typeface="+mj-lt"/>
              </a:rPr>
              <a:t>(1 of 2)</a:t>
            </a:r>
            <a:endParaRPr lang="en-IN" sz="2000" b="0" dirty="0">
              <a:latin typeface="+mj-lt"/>
            </a:endParaRPr>
          </a:p>
        </p:txBody>
      </p:sp>
      <p:sp>
        <p:nvSpPr>
          <p:cNvPr id="2" name="Content Placeholder 1"/>
          <p:cNvSpPr>
            <a:spLocks noGrp="1"/>
          </p:cNvSpPr>
          <p:nvPr>
            <p:ph idx="1"/>
          </p:nvPr>
        </p:nvSpPr>
        <p:spPr>
          <a:xfrm>
            <a:off x="457200" y="1487056"/>
            <a:ext cx="8229600" cy="304801"/>
          </a:xfrm>
        </p:spPr>
        <p:txBody>
          <a:bodyPr/>
          <a:lstStyle/>
          <a:p>
            <a:pPr marL="0" indent="0">
              <a:buNone/>
            </a:pPr>
            <a:r>
              <a:rPr lang="en-IN" b="1" dirty="0"/>
              <a:t>Table 2.1 </a:t>
            </a:r>
            <a:r>
              <a:rPr lang="en-IN" dirty="0"/>
              <a:t>Sample of Federal Legislation Intended to Enhance Consumers’ Welfare</a:t>
            </a:r>
          </a:p>
        </p:txBody>
      </p:sp>
      <p:graphicFrame>
        <p:nvGraphicFramePr>
          <p:cNvPr id="6" name="Table 2"/>
          <p:cNvGraphicFramePr>
            <a:graphicFrameLocks noGrp="1"/>
          </p:cNvGraphicFramePr>
          <p:nvPr>
            <p:ph idx="13"/>
            <p:extLst>
              <p:ext uri="{D42A27DB-BD31-4B8C-83A1-F6EECF244321}">
                <p14:modId xmlns:p14="http://schemas.microsoft.com/office/powerpoint/2010/main" val="4205289973"/>
              </p:ext>
            </p:extLst>
          </p:nvPr>
        </p:nvGraphicFramePr>
        <p:xfrm>
          <a:off x="457200" y="1923472"/>
          <a:ext cx="8229600" cy="4409440"/>
        </p:xfrm>
        <a:graphic>
          <a:graphicData uri="http://schemas.openxmlformats.org/drawingml/2006/table">
            <a:tbl>
              <a:tblPr firstRow="1" bandRow="1">
                <a:tableStyleId>{3B4B98B0-60AC-42C2-AFA5-B58CD77FA1E5}</a:tableStyleId>
              </a:tblPr>
              <a:tblGrid>
                <a:gridCol w="685800">
                  <a:extLst>
                    <a:ext uri="{9D8B030D-6E8A-4147-A177-3AD203B41FA5}">
                      <a16:colId xmlns:a16="http://schemas.microsoft.com/office/drawing/2014/main" val="1859937853"/>
                    </a:ext>
                  </a:extLst>
                </a:gridCol>
                <a:gridCol w="2438400">
                  <a:extLst>
                    <a:ext uri="{9D8B030D-6E8A-4147-A177-3AD203B41FA5}">
                      <a16:colId xmlns:a16="http://schemas.microsoft.com/office/drawing/2014/main" val="2403548182"/>
                    </a:ext>
                  </a:extLst>
                </a:gridCol>
                <a:gridCol w="5105400">
                  <a:extLst>
                    <a:ext uri="{9D8B030D-6E8A-4147-A177-3AD203B41FA5}">
                      <a16:colId xmlns:a16="http://schemas.microsoft.com/office/drawing/2014/main" val="1074709561"/>
                    </a:ext>
                  </a:extLst>
                </a:gridCol>
              </a:tblGrid>
              <a:tr h="0">
                <a:tc>
                  <a:txBody>
                    <a:bodyPr/>
                    <a:lstStyle/>
                    <a:p>
                      <a:r>
                        <a:rPr lang="en-IN" sz="1200" b="1" i="0" kern="1200" baseline="0" dirty="0">
                          <a:solidFill>
                            <a:schemeClr val="tx1"/>
                          </a:solidFill>
                          <a:effectLst/>
                          <a:latin typeface="+mn-lt"/>
                          <a:ea typeface="+mn-ea"/>
                          <a:cs typeface="+mn-cs"/>
                        </a:rPr>
                        <a:t>Year</a:t>
                      </a:r>
                      <a:endParaRPr lang="en-IN" sz="1200" b="1"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1" i="0" kern="1200" baseline="0" dirty="0">
                          <a:solidFill>
                            <a:schemeClr val="tx1"/>
                          </a:solidFill>
                          <a:effectLst/>
                          <a:latin typeface="+mn-lt"/>
                          <a:ea typeface="+mn-ea"/>
                          <a:cs typeface="+mn-cs"/>
                        </a:rPr>
                        <a:t>Act</a:t>
                      </a:r>
                      <a:endParaRPr lang="en-IN" sz="1200" b="1"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1" i="0" kern="1200" baseline="0" dirty="0">
                          <a:solidFill>
                            <a:schemeClr val="tx1"/>
                          </a:solidFill>
                          <a:effectLst/>
                          <a:latin typeface="+mn-lt"/>
                          <a:ea typeface="+mn-ea"/>
                          <a:cs typeface="+mn-cs"/>
                        </a:rPr>
                        <a:t>Purpose</a:t>
                      </a:r>
                      <a:endParaRPr lang="en-IN" sz="1200" b="1"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3294037"/>
                  </a:ext>
                </a:extLst>
              </a:tr>
              <a:tr h="370840">
                <a:tc>
                  <a:txBody>
                    <a:bodyPr/>
                    <a:lstStyle/>
                    <a:p>
                      <a:r>
                        <a:rPr lang="en-IN" sz="1200" baseline="0" dirty="0"/>
                        <a:t>1953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Flammable Fabrics Act</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Prohibits the transportation of flammable fabrics across state lines.</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6419907"/>
                  </a:ext>
                </a:extLst>
              </a:tr>
              <a:tr h="370840">
                <a:tc>
                  <a:txBody>
                    <a:bodyPr/>
                    <a:lstStyle/>
                    <a:p>
                      <a:r>
                        <a:rPr lang="en-IN" sz="1200" baseline="0" dirty="0"/>
                        <a:t>1958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National Traffic and Safety Act</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Creates safety standards for cars and tires.</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18974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aseline="0" dirty="0"/>
                        <a:t>1958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Automobile Information Disclosure Act</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Requires automobile manufacturers to post suggested retail prices on new cars.</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1192484"/>
                  </a:ext>
                </a:extLst>
              </a:tr>
              <a:tr h="370840">
                <a:tc>
                  <a:txBody>
                    <a:bodyPr/>
                    <a:lstStyle/>
                    <a:p>
                      <a:r>
                        <a:rPr lang="en-IN" sz="1200" baseline="0" dirty="0"/>
                        <a:t>1966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Fair Packaging and Labeling Act</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Regulates packaging and labeling of consumer products. (Manufacturers must provide information about package contents and origin.)</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0739325"/>
                  </a:ext>
                </a:extLst>
              </a:tr>
              <a:tr h="370840">
                <a:tc>
                  <a:txBody>
                    <a:bodyPr/>
                    <a:lstStyle/>
                    <a:p>
                      <a:r>
                        <a:rPr lang="en-IN" sz="1200" baseline="0" dirty="0"/>
                        <a:t>1966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Child Protection Act</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Prohibits sale of dangerous toys and other items.</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2604109"/>
                  </a:ext>
                </a:extLst>
              </a:tr>
              <a:tr h="370840">
                <a:tc>
                  <a:txBody>
                    <a:bodyPr/>
                    <a:lstStyle/>
                    <a:p>
                      <a:r>
                        <a:rPr lang="en-IN" sz="1200" baseline="0" dirty="0"/>
                        <a:t>1967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Federal Cigarette Labeling and</a:t>
                      </a:r>
                      <a:br>
                        <a:rPr lang="en-IN" sz="1200" b="0" i="0" kern="1200" baseline="0" dirty="0">
                          <a:solidFill>
                            <a:schemeClr val="tx1"/>
                          </a:solidFill>
                          <a:effectLst/>
                          <a:latin typeface="+mn-lt"/>
                          <a:ea typeface="+mn-ea"/>
                          <a:cs typeface="+mn-cs"/>
                        </a:rPr>
                      </a:br>
                      <a:r>
                        <a:rPr lang="en-IN" sz="1200" b="0" i="0" kern="1200" baseline="0" dirty="0">
                          <a:solidFill>
                            <a:schemeClr val="tx1"/>
                          </a:solidFill>
                          <a:effectLst/>
                          <a:latin typeface="+mn-lt"/>
                          <a:ea typeface="+mn-ea"/>
                          <a:cs typeface="+mn-cs"/>
                        </a:rPr>
                        <a:t>Advertising Act</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Requires cigarette packages to carry a warning label from the Surgeon General.</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496154"/>
                  </a:ext>
                </a:extLst>
              </a:tr>
              <a:tr h="370840">
                <a:tc>
                  <a:txBody>
                    <a:bodyPr/>
                    <a:lstStyle/>
                    <a:p>
                      <a:r>
                        <a:rPr lang="en-IN" sz="1200" baseline="0" dirty="0"/>
                        <a:t>1968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Truth-in-Lending Act</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Requires lenders to divulge the true costs of a credit transaction.</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8886831"/>
                  </a:ext>
                </a:extLst>
              </a:tr>
              <a:tr h="370840">
                <a:tc>
                  <a:txBody>
                    <a:bodyPr/>
                    <a:lstStyle/>
                    <a:p>
                      <a:r>
                        <a:rPr lang="en-IN" sz="1200" baseline="0" dirty="0"/>
                        <a:t>1969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National Environmental Policy Act</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Established a national environmental policy and created the Council on Environmental Quality to monitor the effects of products on the environment.</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3547055"/>
                  </a:ext>
                </a:extLst>
              </a:tr>
              <a:tr h="370840">
                <a:tc>
                  <a:txBody>
                    <a:bodyPr/>
                    <a:lstStyle/>
                    <a:p>
                      <a:r>
                        <a:rPr lang="en-IN" sz="1200" baseline="0" dirty="0"/>
                        <a:t>1972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Consumer Products Safety Act</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Established the Consumer Product Safety Commission to identify unsafe products, establish safety standards, recall defective products, and ban dangerous products.</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7335967"/>
                  </a:ext>
                </a:extLst>
              </a:tr>
            </a:tbl>
          </a:graphicData>
        </a:graphic>
      </p:graphicFrame>
    </p:spTree>
    <p:extLst>
      <p:ext uri="{BB962C8B-B14F-4D97-AF65-F5344CB8AC3E}">
        <p14:creationId xmlns:p14="http://schemas.microsoft.com/office/powerpoint/2010/main" val="2242952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latin typeface="+mj-lt"/>
              </a:rPr>
              <a:t>Sample of Federal Legislation Intended to Enhance Consumers’ Welfare </a:t>
            </a:r>
            <a:r>
              <a:rPr lang="en-US" sz="2000" b="0" dirty="0">
                <a:latin typeface="+mj-lt"/>
              </a:rPr>
              <a:t>(2 of 2)</a:t>
            </a:r>
            <a:endParaRPr lang="en-IN" sz="2000" b="0" dirty="0">
              <a:latin typeface="+mj-lt"/>
            </a:endParaRPr>
          </a:p>
        </p:txBody>
      </p:sp>
      <p:sp>
        <p:nvSpPr>
          <p:cNvPr id="2" name="Content Placeholder 1"/>
          <p:cNvSpPr>
            <a:spLocks noGrp="1"/>
          </p:cNvSpPr>
          <p:nvPr>
            <p:ph idx="1"/>
          </p:nvPr>
        </p:nvSpPr>
        <p:spPr>
          <a:xfrm>
            <a:off x="457200" y="1487056"/>
            <a:ext cx="8229600" cy="304801"/>
          </a:xfrm>
        </p:spPr>
        <p:txBody>
          <a:bodyPr/>
          <a:lstStyle/>
          <a:p>
            <a:pPr marL="0" indent="0">
              <a:buNone/>
            </a:pPr>
            <a:r>
              <a:rPr lang="en-IN" b="1" dirty="0" smtClean="0"/>
              <a:t>[Table 2.1 continued]</a:t>
            </a:r>
            <a:endParaRPr lang="en-IN" dirty="0"/>
          </a:p>
        </p:txBody>
      </p:sp>
      <p:graphicFrame>
        <p:nvGraphicFramePr>
          <p:cNvPr id="6" name="Table 2"/>
          <p:cNvGraphicFramePr>
            <a:graphicFrameLocks noGrp="1"/>
          </p:cNvGraphicFramePr>
          <p:nvPr>
            <p:ph idx="13"/>
            <p:extLst>
              <p:ext uri="{D42A27DB-BD31-4B8C-83A1-F6EECF244321}">
                <p14:modId xmlns:p14="http://schemas.microsoft.com/office/powerpoint/2010/main" val="3847521880"/>
              </p:ext>
            </p:extLst>
          </p:nvPr>
        </p:nvGraphicFramePr>
        <p:xfrm>
          <a:off x="457200" y="2026920"/>
          <a:ext cx="8229600" cy="3657600"/>
        </p:xfrm>
        <a:graphic>
          <a:graphicData uri="http://schemas.openxmlformats.org/drawingml/2006/table">
            <a:tbl>
              <a:tblPr firstRow="1" bandRow="1">
                <a:tableStyleId>{3B4B98B0-60AC-42C2-AFA5-B58CD77FA1E5}</a:tableStyleId>
              </a:tblPr>
              <a:tblGrid>
                <a:gridCol w="685800">
                  <a:extLst>
                    <a:ext uri="{9D8B030D-6E8A-4147-A177-3AD203B41FA5}">
                      <a16:colId xmlns:a16="http://schemas.microsoft.com/office/drawing/2014/main" val="1859937853"/>
                    </a:ext>
                  </a:extLst>
                </a:gridCol>
                <a:gridCol w="2286000">
                  <a:extLst>
                    <a:ext uri="{9D8B030D-6E8A-4147-A177-3AD203B41FA5}">
                      <a16:colId xmlns:a16="http://schemas.microsoft.com/office/drawing/2014/main" val="2403548182"/>
                    </a:ext>
                  </a:extLst>
                </a:gridCol>
                <a:gridCol w="5257800">
                  <a:extLst>
                    <a:ext uri="{9D8B030D-6E8A-4147-A177-3AD203B41FA5}">
                      <a16:colId xmlns:a16="http://schemas.microsoft.com/office/drawing/2014/main" val="1074709561"/>
                    </a:ext>
                  </a:extLst>
                </a:gridCol>
              </a:tblGrid>
              <a:tr h="0">
                <a:tc>
                  <a:txBody>
                    <a:bodyPr/>
                    <a:lstStyle/>
                    <a:p>
                      <a:r>
                        <a:rPr lang="en-IN" sz="1200" b="1" i="0" kern="1200" baseline="0" dirty="0">
                          <a:solidFill>
                            <a:schemeClr val="tx1"/>
                          </a:solidFill>
                          <a:effectLst/>
                          <a:latin typeface="+mn-lt"/>
                          <a:ea typeface="+mn-ea"/>
                          <a:cs typeface="+mn-cs"/>
                        </a:rPr>
                        <a:t>Year</a:t>
                      </a:r>
                      <a:r>
                        <a:rPr lang="en-IN" sz="1200" b="1"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1" i="0" kern="1200" baseline="0" dirty="0">
                          <a:solidFill>
                            <a:schemeClr val="tx1"/>
                          </a:solidFill>
                          <a:effectLst/>
                          <a:latin typeface="+mn-lt"/>
                          <a:ea typeface="+mn-ea"/>
                          <a:cs typeface="+mn-cs"/>
                        </a:rPr>
                        <a:t>Act</a:t>
                      </a:r>
                      <a:r>
                        <a:rPr lang="en-IN" sz="1200" b="1"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1" i="0" kern="1200" baseline="0" dirty="0">
                          <a:solidFill>
                            <a:schemeClr val="tx1"/>
                          </a:solidFill>
                          <a:effectLst/>
                          <a:latin typeface="+mn-lt"/>
                          <a:ea typeface="+mn-ea"/>
                          <a:cs typeface="+mn-cs"/>
                        </a:rPr>
                        <a:t>Purpose</a:t>
                      </a:r>
                      <a:r>
                        <a:rPr lang="en-IN" sz="1200" b="1"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3294037"/>
                  </a:ext>
                </a:extLst>
              </a:tr>
              <a:tr h="370840">
                <a:tc>
                  <a:txBody>
                    <a:bodyPr/>
                    <a:lstStyle/>
                    <a:p>
                      <a:r>
                        <a:rPr lang="en-IN" sz="1200" baseline="0" dirty="0"/>
                        <a:t>1975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Consumer Goods Pricing Act</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Bans the use of price maintenance agreements among manufacturers and resellers.</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6419907"/>
                  </a:ext>
                </a:extLst>
              </a:tr>
              <a:tr h="370840">
                <a:tc>
                  <a:txBody>
                    <a:bodyPr/>
                    <a:lstStyle/>
                    <a:p>
                      <a:r>
                        <a:rPr lang="en-IN" sz="1200" baseline="0" dirty="0"/>
                        <a:t>1975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Magnuson-Moss Warranty Improvement Act</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Creates disclosure standards for consumer product warranties and allows the Federal Trade Commission to set policy regarding unfair or deceptive practices.</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1897434"/>
                  </a:ext>
                </a:extLst>
              </a:tr>
              <a:tr h="370840">
                <a:tc>
                  <a:txBody>
                    <a:bodyPr/>
                    <a:lstStyle/>
                    <a:p>
                      <a:r>
                        <a:rPr lang="en-IN" sz="1200" baseline="0" dirty="0"/>
                        <a:t>1990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The Nutrition Labeling and</a:t>
                      </a:r>
                      <a:br>
                        <a:rPr lang="en-IN" sz="1200" b="0" i="0" kern="1200" baseline="0" dirty="0">
                          <a:solidFill>
                            <a:schemeClr val="tx1"/>
                          </a:solidFill>
                          <a:effectLst/>
                          <a:latin typeface="+mn-lt"/>
                          <a:ea typeface="+mn-ea"/>
                          <a:cs typeface="+mn-cs"/>
                        </a:rPr>
                      </a:br>
                      <a:r>
                        <a:rPr lang="en-IN" sz="1200" b="0" i="0" kern="1200" baseline="0" dirty="0">
                          <a:solidFill>
                            <a:schemeClr val="tx1"/>
                          </a:solidFill>
                          <a:effectLst/>
                          <a:latin typeface="+mn-lt"/>
                          <a:ea typeface="+mn-ea"/>
                          <a:cs typeface="+mn-cs"/>
                        </a:rPr>
                        <a:t>Education Act</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Reaffirms the legal basis for the Food and Drug Administration’s new rules on food labelling and establishes a timetable for the implementation of those rules.</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1192484"/>
                  </a:ext>
                </a:extLst>
              </a:tr>
              <a:tr h="370840">
                <a:tc>
                  <a:txBody>
                    <a:bodyPr/>
                    <a:lstStyle/>
                    <a:p>
                      <a:r>
                        <a:rPr lang="en-IN" sz="1200" baseline="0" dirty="0"/>
                        <a:t>1998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Internet Tax Freedom Act</a:t>
                      </a:r>
                      <a:r>
                        <a:rPr lang="en-IN" sz="1200" baseline="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Established a moratorium on special taxation of the Internet, including taxation of access fees paid to America Online and other Internet Service Providers.</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0739325"/>
                  </a:ext>
                </a:extLst>
              </a:tr>
              <a:tr h="370840">
                <a:tc>
                  <a:txBody>
                    <a:bodyPr/>
                    <a:lstStyle/>
                    <a:p>
                      <a:r>
                        <a:rPr lang="en-IN" sz="1200" baseline="0" dirty="0"/>
                        <a:t>2010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Dodd-Frank Wall Street Reform and Consumer Protection Act</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Prompted by the recession that began in 2008, intends to promote the financial stability of the United States by improving accountability and transparency in the financial system, to end “too big to fail,” to protect the American taxpayer by ending bailouts, and to protect consumers from</a:t>
                      </a:r>
                      <a:br>
                        <a:rPr lang="en-IN" sz="1200" b="0" i="0" kern="1200" baseline="0" dirty="0">
                          <a:solidFill>
                            <a:schemeClr val="tx1"/>
                          </a:solidFill>
                          <a:effectLst/>
                          <a:latin typeface="+mn-lt"/>
                          <a:ea typeface="+mn-ea"/>
                          <a:cs typeface="+mn-cs"/>
                        </a:rPr>
                      </a:br>
                      <a:r>
                        <a:rPr lang="en-IN" sz="1200" b="0" i="0" kern="1200" baseline="0" dirty="0">
                          <a:solidFill>
                            <a:schemeClr val="tx1"/>
                          </a:solidFill>
                          <a:effectLst/>
                          <a:latin typeface="+mn-lt"/>
                          <a:ea typeface="+mn-ea"/>
                          <a:cs typeface="+mn-cs"/>
                        </a:rPr>
                        <a:t>abusive financial services practices.</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2604109"/>
                  </a:ext>
                </a:extLst>
              </a:tr>
            </a:tbl>
          </a:graphicData>
        </a:graphic>
      </p:graphicFrame>
    </p:spTree>
    <p:extLst>
      <p:ext uri="{BB962C8B-B14F-4D97-AF65-F5344CB8AC3E}">
        <p14:creationId xmlns:p14="http://schemas.microsoft.com/office/powerpoint/2010/main" val="28314923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51fa4f5cf5cf67933c43823e5c55797af9ed052"/>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9203</TotalTime>
  <Words>3081</Words>
  <Application>Microsoft Office PowerPoint</Application>
  <PresentationFormat>On-screen Show (4:3)</PresentationFormat>
  <Paragraphs>336</Paragraphs>
  <Slides>37</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Aharoni</vt:lpstr>
      <vt:lpstr>Arial</vt:lpstr>
      <vt:lpstr>Times New Roman</vt:lpstr>
      <vt:lpstr>Verdana</vt:lpstr>
      <vt:lpstr>Wingdings</vt:lpstr>
      <vt:lpstr>508 Lecture</vt:lpstr>
      <vt:lpstr>Consumer Behavior: Buying, Having, and Being</vt:lpstr>
      <vt:lpstr>Learning Objectives</vt:lpstr>
      <vt:lpstr>Learning Objective 2.1</vt:lpstr>
      <vt:lpstr>Marketing Ethics and Public Policy</vt:lpstr>
      <vt:lpstr>Needs and Wants</vt:lpstr>
      <vt:lpstr>Do Marketers Manipulate Consumers?</vt:lpstr>
      <vt:lpstr>Do Marketers Create Artificial Needs?</vt:lpstr>
      <vt:lpstr>Sample of Federal Legislation Intended to Enhance Consumers’ Welfare (1 of 2)</vt:lpstr>
      <vt:lpstr>Sample of Federal Legislation Intended to Enhance Consumers’ Welfare (2 of 2)</vt:lpstr>
      <vt:lpstr>Are Advertising and Marketing Necessary?</vt:lpstr>
      <vt:lpstr>For Reflection (1 of 4)</vt:lpstr>
      <vt:lpstr>Learning Objective 2.2</vt:lpstr>
      <vt:lpstr>Courses of Action</vt:lpstr>
      <vt:lpstr>Consumers’ Rights and Product Satisfaction</vt:lpstr>
      <vt:lpstr>U.S. Regulatory Agencies and Responsibilities</vt:lpstr>
      <vt:lpstr>Transformative Consumer Research</vt:lpstr>
      <vt:lpstr>Social Marketing and Corporate Social Responsibility (CSR)</vt:lpstr>
      <vt:lpstr>Top Cause Marketers</vt:lpstr>
      <vt:lpstr>For Reflection (2 of 4)</vt:lpstr>
      <vt:lpstr>Learning Objective 2.3</vt:lpstr>
      <vt:lpstr>Data Privacy and Identity Theft (1 of 2)</vt:lpstr>
      <vt:lpstr>Data Privacy and Identity Theft (2 of 2)</vt:lpstr>
      <vt:lpstr>Market Access</vt:lpstr>
      <vt:lpstr>Sustainability and Environmental Stewardship (1 of 2)</vt:lpstr>
      <vt:lpstr>Sustainability and Environmental Stewardship (2 of 2)</vt:lpstr>
      <vt:lpstr>Green Marketing and Greenwashing</vt:lpstr>
      <vt:lpstr>Table 2.4 LOHAS Market Sectors (1 of 3)</vt:lpstr>
      <vt:lpstr>Table 2.4 LOHAS Market Sectors (2 of 3)</vt:lpstr>
      <vt:lpstr>Table 2.4 LOHAS Market Sectors (3 of 3)</vt:lpstr>
      <vt:lpstr>For Reflection (3 of 4)</vt:lpstr>
      <vt:lpstr>Learning Objective 2.4</vt:lpstr>
      <vt:lpstr>Consumer Terrorism</vt:lpstr>
      <vt:lpstr>Addictive Consumption</vt:lpstr>
      <vt:lpstr>Dark Side of CB</vt:lpstr>
      <vt:lpstr>For Reflection (4 of 4)</vt:lpstr>
      <vt:lpstr>For Review</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 Buying, Having, and Being, Twelfth Edition</dc:title>
  <dc:subject>Business</dc:subject>
  <dc:creator>Solomon</dc:creator>
  <cp:keywords>Consumer Behavior</cp:keywords>
  <cp:lastModifiedBy>laser</cp:lastModifiedBy>
  <cp:revision>2054</cp:revision>
  <dcterms:created xsi:type="dcterms:W3CDTF">2014-07-14T20:04:21Z</dcterms:created>
  <dcterms:modified xsi:type="dcterms:W3CDTF">2017-08-03T12:10:20Z</dcterms:modified>
</cp:coreProperties>
</file>