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625" r:id="rId2"/>
    <p:sldId id="464" r:id="rId3"/>
    <p:sldId id="602" r:id="rId4"/>
    <p:sldId id="579" r:id="rId5"/>
    <p:sldId id="603" r:id="rId6"/>
    <p:sldId id="604" r:id="rId7"/>
    <p:sldId id="605" r:id="rId8"/>
    <p:sldId id="556" r:id="rId9"/>
    <p:sldId id="580" r:id="rId10"/>
    <p:sldId id="590" r:id="rId11"/>
    <p:sldId id="584" r:id="rId12"/>
    <p:sldId id="589" r:id="rId13"/>
    <p:sldId id="606" r:id="rId14"/>
    <p:sldId id="475" r:id="rId15"/>
    <p:sldId id="607" r:id="rId16"/>
    <p:sldId id="506" r:id="rId17"/>
    <p:sldId id="563" r:id="rId18"/>
    <p:sldId id="608" r:id="rId19"/>
    <p:sldId id="526" r:id="rId20"/>
    <p:sldId id="609" r:id="rId21"/>
    <p:sldId id="571" r:id="rId22"/>
    <p:sldId id="596" r:id="rId23"/>
    <p:sldId id="597" r:id="rId24"/>
    <p:sldId id="599" r:id="rId25"/>
    <p:sldId id="601" r:id="rId26"/>
    <p:sldId id="611" r:id="rId27"/>
    <p:sldId id="612" r:id="rId28"/>
    <p:sldId id="626" r:id="rId29"/>
    <p:sldId id="613" r:id="rId30"/>
    <p:sldId id="614" r:id="rId31"/>
    <p:sldId id="615" r:id="rId32"/>
    <p:sldId id="600" r:id="rId33"/>
    <p:sldId id="616" r:id="rId34"/>
    <p:sldId id="619" r:id="rId35"/>
    <p:sldId id="620" r:id="rId36"/>
    <p:sldId id="617" r:id="rId37"/>
    <p:sldId id="621" r:id="rId38"/>
    <p:sldId id="622" r:id="rId39"/>
    <p:sldId id="623" r:id="rId40"/>
    <p:sldId id="624" r:id="rId41"/>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625"/>
            <p14:sldId id="464"/>
            <p14:sldId id="602"/>
            <p14:sldId id="579"/>
            <p14:sldId id="603"/>
            <p14:sldId id="604"/>
            <p14:sldId id="605"/>
            <p14:sldId id="556"/>
            <p14:sldId id="580"/>
            <p14:sldId id="590"/>
            <p14:sldId id="584"/>
            <p14:sldId id="589"/>
            <p14:sldId id="606"/>
            <p14:sldId id="475"/>
            <p14:sldId id="607"/>
            <p14:sldId id="506"/>
            <p14:sldId id="563"/>
            <p14:sldId id="608"/>
            <p14:sldId id="526"/>
            <p14:sldId id="609"/>
            <p14:sldId id="571"/>
            <p14:sldId id="596"/>
            <p14:sldId id="597"/>
            <p14:sldId id="599"/>
            <p14:sldId id="601"/>
            <p14:sldId id="611"/>
            <p14:sldId id="612"/>
            <p14:sldId id="626"/>
            <p14:sldId id="613"/>
            <p14:sldId id="614"/>
            <p14:sldId id="615"/>
            <p14:sldId id="600"/>
            <p14:sldId id="616"/>
            <p14:sldId id="619"/>
            <p14:sldId id="620"/>
            <p14:sldId id="617"/>
            <p14:sldId id="621"/>
            <p14:sldId id="622"/>
            <p14:sldId id="623"/>
            <p14:sldId id="6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9" autoAdjust="0"/>
    <p:restoredTop sz="77057" autoAdjust="0"/>
  </p:normalViewPr>
  <p:slideViewPr>
    <p:cSldViewPr>
      <p:cViewPr varScale="1">
        <p:scale>
          <a:sx n="85" d="100"/>
          <a:sy n="85" d="100"/>
        </p:scale>
        <p:origin x="1908" y="90"/>
      </p:cViewPr>
      <p:guideLst>
        <p:guide orient="horz" pos="2160"/>
        <p:guide pos="2880"/>
      </p:guideLst>
    </p:cSldViewPr>
  </p:slideViewPr>
  <p:outlineViewPr>
    <p:cViewPr>
      <p:scale>
        <a:sx n="75" d="100"/>
        <a:sy n="75" d="100"/>
      </p:scale>
      <p:origin x="0" y="-60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62071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63488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Sensory marketing means that companies pay extra attention to how our sensations affect our product experiences. Marketers recognize that our senses help us to decide which products appeal to us. In addition to scent and sight, sound, touch, and taste are also relevant.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313258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a:t>
            </a:r>
            <a:r>
              <a:rPr lang="en-US" baseline="0" dirty="0"/>
              <a:t>e are many aspects of sound relevant to marketers. Brands can use audio watermarking to encourage the retention of the message- when producers weave a sound/motif into a piece of music that acts like an earworm we compulsively hum.</a:t>
            </a:r>
          </a:p>
          <a:p>
            <a:r>
              <a:rPr lang="en-US" baseline="0" dirty="0"/>
              <a:t>Sound symbolism as a way to influence brand image with sound. Sounds can even influence how we feel about size!  Consumers are more </a:t>
            </a:r>
            <a:r>
              <a:rPr lang="en-US" baseline="0" dirty="0" err="1"/>
              <a:t>liekly</a:t>
            </a:r>
            <a:r>
              <a:rPr lang="en-US" baseline="0" dirty="0"/>
              <a:t> to recognize brand names that begin with a hard </a:t>
            </a:r>
            <a:r>
              <a:rPr lang="en-US" baseline="0" dirty="0" err="1"/>
              <a:t>consanant</a:t>
            </a:r>
            <a:r>
              <a:rPr lang="en-US" baseline="0" dirty="0"/>
              <a:t> (K or P).   Vowel and consonant sounds (or phenomes) can even be associated with perceptions of large and small.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66080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has shown that when consumers touch a product,</a:t>
            </a:r>
            <a:r>
              <a:rPr lang="en-US" baseline="0" dirty="0"/>
              <a:t> they then have a higher level of attachment to the product. Touch can even influence sales interactions. Consumer researchers are studying the role that haptic sense (touch) plays in consumer behavior.  Basically, we are more sure about what we perceive if we can touch it.  We have a tendency to want to touch objects.  The philosophy of computer design related to touch is known as natural user interface and it incorporates habitual human movements that we don’t have to learn. </a:t>
            </a:r>
          </a:p>
          <a:p>
            <a:r>
              <a:rPr lang="en-US" sz="1200" b="0" i="0" u="none" strike="noStrike" kern="1200" baseline="0" dirty="0">
                <a:solidFill>
                  <a:schemeClr val="tx1"/>
                </a:solidFill>
                <a:latin typeface="Arial" charset="0"/>
                <a:ea typeface="+mn-ea"/>
                <a:cs typeface="+mn-cs"/>
              </a:rPr>
              <a:t>Some Japanese companies take this idea a step farther with their practice of Kansei engineering, a philosophy that translates customers’ feelings into design elements.</a:t>
            </a:r>
            <a:endParaRPr lang="en-US" baseline="0"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37155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69998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884217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mn-ea"/>
                <a:cs typeface="+mn-cs"/>
              </a:rPr>
              <a:t>The three stages of perception are exposure, attention, and interpretation. The image is related to Gary’s story as he traveled abroad</a:t>
            </a:r>
            <a:r>
              <a:rPr lang="en-US" sz="1200" kern="1200" dirty="0">
                <a:solidFill>
                  <a:schemeClr val="tx1"/>
                </a:solidFill>
                <a:latin typeface="Arial" charset="0"/>
                <a:ea typeface="+mn-ea"/>
                <a:cs typeface="+mn-cs"/>
              </a:rPr>
              <a:t> </a:t>
            </a:r>
            <a:r>
              <a:rPr lang="en-US" dirty="0"/>
              <a:t>and sought out milk as his beverage of choice. Many countries use ultra heat treated (UHT) milk, which allows milk to be stored as a shelf-stable product. Gary rejects the milk. Why? He’s learned to </a:t>
            </a:r>
            <a:r>
              <a:rPr lang="en-US" sz="1200" kern="1200" baseline="0" dirty="0">
                <a:solidFill>
                  <a:schemeClr val="tx1"/>
                </a:solidFill>
                <a:latin typeface="Arial" charset="0"/>
                <a:ea typeface="+mn-ea"/>
                <a:cs typeface="+mn-cs"/>
              </a:rPr>
              <a:t>equate the cold temperature of refrigerated milk with freshness, so he experienced</a:t>
            </a:r>
            <a:r>
              <a:rPr lang="en-US" sz="1200" kern="1200" dirty="0">
                <a:solidFill>
                  <a:schemeClr val="tx1"/>
                </a:solidFill>
                <a:latin typeface="Arial" charset="0"/>
                <a:ea typeface="+mn-ea"/>
                <a:cs typeface="+mn-cs"/>
              </a:rPr>
              <a:t> </a:t>
            </a:r>
            <a:r>
              <a:rPr lang="en-US" sz="1200" kern="1200" baseline="0" dirty="0">
                <a:solidFill>
                  <a:schemeClr val="tx1"/>
                </a:solidFill>
                <a:latin typeface="Arial" charset="0"/>
                <a:ea typeface="+mn-ea"/>
                <a:cs typeface="+mn-cs"/>
              </a:rPr>
              <a:t>a negative physical reaction when confronted with a product that contradicted his expectations.</a:t>
            </a:r>
            <a:r>
              <a:rPr lang="en-US" sz="1200" kern="1200" dirty="0">
                <a:solidFill>
                  <a:schemeClr val="tx1"/>
                </a:solidFill>
                <a:latin typeface="Arial" charset="0"/>
                <a:ea typeface="+mn-ea"/>
                <a:cs typeface="+mn-cs"/>
              </a:rPr>
              <a:t> This is all part of the perception process. </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862679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Exposure occurs when a stimulus comes within the range of someone’s sensory receptors.</a:t>
            </a:r>
          </a:p>
          <a:p>
            <a:r>
              <a:rPr lang="en-US" sz="1200" b="0" i="0" u="none" strike="noStrike" kern="1200" baseline="0" dirty="0">
                <a:solidFill>
                  <a:schemeClr val="tx1"/>
                </a:solidFill>
                <a:latin typeface="Arial" charset="0"/>
                <a:ea typeface="+mn-ea"/>
                <a:cs typeface="+mn-cs"/>
              </a:rPr>
              <a:t>We will review Attention and Interpretation on the following slides.</a:t>
            </a:r>
          </a:p>
          <a:p>
            <a:endParaRPr lang="en-US" sz="1200" b="0" i="0" u="none" strike="noStrike" kern="1200" baseline="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061707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3.1 shows</a:t>
            </a:r>
            <a:r>
              <a:rPr lang="en-US" baseline="0" dirty="0"/>
              <a:t> how as consumers we are exposed to sensory stimuli through our sensory receptors. We then interpret those stimuli to which we paid attention. This image also emphasizes the three key stages of perception: exposure, attention, and interpretation.</a:t>
            </a:r>
            <a:endParaRPr lang="en-US"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225639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a:t>Exposure occurs</a:t>
            </a:r>
            <a:r>
              <a:rPr lang="en-US" baseline="0" dirty="0"/>
              <a:t> when a stimulus comes within the range of someone’s sensory receptors. </a:t>
            </a:r>
          </a:p>
          <a:p>
            <a:pPr>
              <a:spcBef>
                <a:spcPts val="0"/>
              </a:spcBef>
            </a:pPr>
            <a:r>
              <a:rPr lang="en-US" baseline="0" dirty="0"/>
              <a:t>What a person is capable of receiving is stimuli within a person’s sensory threshold. That threshold is the area within which stimuli can make a conscious impact on the person’s awareness.</a:t>
            </a:r>
          </a:p>
          <a:p>
            <a:pPr>
              <a:spcBef>
                <a:spcPts val="0"/>
              </a:spcBef>
            </a:pPr>
            <a:r>
              <a:rPr lang="en-US" baseline="0" dirty="0"/>
              <a:t>The science of psychophysics focuses on how people integrate the physical environment into their personal worlds.</a:t>
            </a:r>
          </a:p>
          <a:p>
            <a:pPr>
              <a:spcBef>
                <a:spcPts val="0"/>
              </a:spcBef>
            </a:pPr>
            <a:r>
              <a:rPr lang="en-US" baseline="0" dirty="0"/>
              <a:t>The absolute threshold refers to the minimum amount of stimulation a person can detect on a given sensory channel. </a:t>
            </a:r>
            <a:r>
              <a:rPr lang="en-US" kern="1200" baseline="0" dirty="0">
                <a:latin typeface="Arial" charset="0"/>
                <a:ea typeface="+mn-ea"/>
                <a:cs typeface="+mn-cs"/>
              </a:rPr>
              <a:t>The absolute threshold means that the stimulation used by marketers</a:t>
            </a:r>
            <a:r>
              <a:rPr lang="en-US" kern="1200" dirty="0">
                <a:latin typeface="Arial" charset="0"/>
                <a:ea typeface="+mn-ea"/>
                <a:cs typeface="+mn-cs"/>
              </a:rPr>
              <a:t> must be sufficient to register. For instance, </a:t>
            </a:r>
            <a:r>
              <a:rPr lang="en-US" dirty="0"/>
              <a:t>a</a:t>
            </a:r>
            <a:r>
              <a:rPr lang="en-US" kern="1200" baseline="0" dirty="0">
                <a:latin typeface="Arial" charset="0"/>
                <a:ea typeface="+mn-ea"/>
                <a:cs typeface="+mn-cs"/>
              </a:rPr>
              <a:t> highway billboard might have the most entertaining copy ever written, but this genius</a:t>
            </a:r>
            <a:r>
              <a:rPr lang="en-US" kern="1200" dirty="0">
                <a:latin typeface="Arial" charset="0"/>
                <a:ea typeface="+mn-ea"/>
                <a:cs typeface="+mn-cs"/>
              </a:rPr>
              <a:t> </a:t>
            </a:r>
            <a:r>
              <a:rPr lang="en-US" kern="1200" baseline="0" dirty="0">
                <a:latin typeface="Arial" charset="0"/>
                <a:ea typeface="+mn-ea"/>
                <a:cs typeface="+mn-cs"/>
              </a:rPr>
              <a:t>is wasted if the print is too small for passing motorists to see it.</a:t>
            </a:r>
            <a:r>
              <a:rPr lang="en-US" kern="1200" dirty="0">
                <a:latin typeface="Arial" charset="0"/>
                <a:ea typeface="+mn-ea"/>
                <a:cs typeface="+mn-cs"/>
              </a:rPr>
              <a:t> </a:t>
            </a:r>
          </a:p>
          <a:p>
            <a:pPr>
              <a:spcBef>
                <a:spcPts val="0"/>
              </a:spcBef>
            </a:pPr>
            <a:r>
              <a:rPr lang="en-US" kern="1200" baseline="0" dirty="0">
                <a:latin typeface="Arial" charset="0"/>
                <a:ea typeface="+mn-ea"/>
                <a:cs typeface="+mn-cs"/>
              </a:rPr>
              <a:t>The differential threshold refers to the ability of a sensory system to detect changes in</a:t>
            </a:r>
            <a:r>
              <a:rPr lang="en-US" kern="1200" dirty="0">
                <a:latin typeface="Arial" charset="0"/>
                <a:ea typeface="+mn-ea"/>
                <a:cs typeface="+mn-cs"/>
              </a:rPr>
              <a:t> </a:t>
            </a:r>
            <a:r>
              <a:rPr lang="en-US" kern="1200" baseline="0" dirty="0">
                <a:latin typeface="Arial" charset="0"/>
                <a:ea typeface="+mn-ea"/>
                <a:cs typeface="+mn-cs"/>
              </a:rPr>
              <a:t>or differences between two stimuli. The minimum difference we can detect between two</a:t>
            </a:r>
            <a:r>
              <a:rPr lang="en-US" kern="1200" dirty="0">
                <a:latin typeface="Arial" charset="0"/>
                <a:ea typeface="+mn-ea"/>
                <a:cs typeface="+mn-cs"/>
              </a:rPr>
              <a:t> </a:t>
            </a:r>
            <a:r>
              <a:rPr lang="en-US" kern="1200" baseline="0" dirty="0">
                <a:latin typeface="Arial" charset="0"/>
                <a:ea typeface="+mn-ea"/>
                <a:cs typeface="+mn-cs"/>
              </a:rPr>
              <a:t>stimuli is the </a:t>
            </a:r>
            <a:r>
              <a:rPr lang="en-US" b="1" kern="1200" baseline="0" dirty="0" err="1">
                <a:latin typeface="Arial" charset="0"/>
                <a:ea typeface="+mn-ea"/>
                <a:cs typeface="+mn-cs"/>
              </a:rPr>
              <a:t>j.n.d</a:t>
            </a:r>
            <a:r>
              <a:rPr lang="en-US" b="1" kern="1200" baseline="0" dirty="0">
                <a:latin typeface="Arial" charset="0"/>
                <a:ea typeface="+mn-ea"/>
                <a:cs typeface="+mn-cs"/>
              </a:rPr>
              <a:t>. (just noticeable difference).</a:t>
            </a:r>
            <a:r>
              <a:rPr lang="en-US" b="1" kern="1200" dirty="0">
                <a:latin typeface="Arial" charset="0"/>
                <a:ea typeface="+mn-ea"/>
                <a:cs typeface="+mn-cs"/>
              </a:rPr>
              <a:t> </a:t>
            </a:r>
          </a:p>
          <a:p>
            <a:pPr>
              <a:spcBef>
                <a:spcPts val="0"/>
              </a:spcBef>
            </a:pPr>
            <a:r>
              <a:rPr lang="en-US" kern="1200" baseline="0" dirty="0">
                <a:latin typeface="Arial" charset="0"/>
                <a:ea typeface="+mn-ea"/>
                <a:cs typeface="+mn-cs"/>
              </a:rPr>
              <a:t>Sometimes a marketer may want to ensure that consumers notice a change, as when a retailer offers merchandise at a discount. In other</a:t>
            </a:r>
            <a:r>
              <a:rPr lang="en-US" kern="1200" dirty="0">
                <a:latin typeface="Arial" charset="0"/>
                <a:ea typeface="+mn-ea"/>
                <a:cs typeface="+mn-cs"/>
              </a:rPr>
              <a:t> </a:t>
            </a:r>
            <a:r>
              <a:rPr lang="en-US" kern="1200" baseline="0" dirty="0">
                <a:latin typeface="Arial" charset="0"/>
                <a:ea typeface="+mn-ea"/>
                <a:cs typeface="+mn-cs"/>
              </a:rPr>
              <a:t>situations, the marketer may want to downplay the fact that it has made a change, such as</a:t>
            </a:r>
            <a:r>
              <a:rPr lang="en-US" kern="1200" dirty="0">
                <a:latin typeface="Arial" charset="0"/>
                <a:ea typeface="+mn-ea"/>
                <a:cs typeface="+mn-cs"/>
              </a:rPr>
              <a:t> </a:t>
            </a:r>
            <a:r>
              <a:rPr lang="en-US" kern="1200" baseline="0" dirty="0">
                <a:latin typeface="Arial" charset="0"/>
                <a:ea typeface="+mn-ea"/>
                <a:cs typeface="+mn-cs"/>
              </a:rPr>
              <a:t>when a store raises a price or a manufacturer reduces the size of a package.</a:t>
            </a:r>
          </a:p>
          <a:p>
            <a:pPr>
              <a:spcBef>
                <a:spcPts val="0"/>
              </a:spcBef>
            </a:pPr>
            <a:r>
              <a:rPr lang="en-US" kern="1200" baseline="0" dirty="0">
                <a:latin typeface="Arial" charset="0"/>
                <a:ea typeface="+mn-ea"/>
                <a:cs typeface="+mn-cs"/>
              </a:rPr>
              <a:t>A consumer’s ability to detect a difference between two stimuli is relative. A</a:t>
            </a:r>
            <a:r>
              <a:rPr lang="en-US" kern="1200" dirty="0">
                <a:latin typeface="Arial" charset="0"/>
                <a:ea typeface="+mn-ea"/>
                <a:cs typeface="+mn-cs"/>
              </a:rPr>
              <a:t> </a:t>
            </a:r>
            <a:r>
              <a:rPr lang="en-US" kern="1200" baseline="0" dirty="0">
                <a:solidFill>
                  <a:schemeClr val="tx1"/>
                </a:solidFill>
                <a:latin typeface="Arial" charset="0"/>
                <a:ea typeface="+mn-ea"/>
                <a:cs typeface="+mn-cs"/>
              </a:rPr>
              <a:t>psychophysicist named Ernst Weber found that the amount of</a:t>
            </a:r>
          </a:p>
          <a:p>
            <a:pPr>
              <a:spcBef>
                <a:spcPts val="0"/>
              </a:spcBef>
            </a:pPr>
            <a:r>
              <a:rPr lang="en-US" kern="1200" baseline="0" dirty="0">
                <a:solidFill>
                  <a:schemeClr val="tx1"/>
                </a:solidFill>
                <a:latin typeface="Arial" charset="0"/>
                <a:ea typeface="+mn-ea"/>
                <a:cs typeface="+mn-cs"/>
              </a:rPr>
              <a:t>change required for the perceiver to notice a change systematically relates to the intensity</a:t>
            </a:r>
            <a:r>
              <a:rPr lang="en-US" kern="1200" dirty="0">
                <a:solidFill>
                  <a:schemeClr val="tx1"/>
                </a:solidFill>
                <a:latin typeface="Arial" charset="0"/>
                <a:ea typeface="+mn-ea"/>
                <a:cs typeface="+mn-cs"/>
              </a:rPr>
              <a:t> </a:t>
            </a:r>
            <a:r>
              <a:rPr lang="en-US" kern="1200" baseline="0" dirty="0">
                <a:solidFill>
                  <a:schemeClr val="tx1"/>
                </a:solidFill>
                <a:latin typeface="Arial" charset="0"/>
                <a:ea typeface="+mn-ea"/>
                <a:cs typeface="+mn-cs"/>
              </a:rPr>
              <a:t>of the original stimulus. The stronger the initial stimulus, the greater a change must be for</a:t>
            </a:r>
            <a:r>
              <a:rPr lang="en-US" kern="1200" dirty="0">
                <a:solidFill>
                  <a:schemeClr val="tx1"/>
                </a:solidFill>
                <a:latin typeface="Arial" charset="0"/>
                <a:ea typeface="+mn-ea"/>
                <a:cs typeface="+mn-cs"/>
              </a:rPr>
              <a:t> </a:t>
            </a:r>
            <a:r>
              <a:rPr lang="en-US" kern="1200" baseline="0" dirty="0">
                <a:solidFill>
                  <a:schemeClr val="tx1"/>
                </a:solidFill>
                <a:latin typeface="Arial" charset="0"/>
                <a:ea typeface="+mn-ea"/>
                <a:cs typeface="+mn-cs"/>
              </a:rPr>
              <a:t>us to notice it. This relationship is known as </a:t>
            </a:r>
            <a:r>
              <a:rPr lang="en-US" b="1" kern="1200" baseline="0" dirty="0">
                <a:solidFill>
                  <a:schemeClr val="tx1"/>
                </a:solidFill>
                <a:latin typeface="Arial" charset="0"/>
                <a:ea typeface="+mn-ea"/>
                <a:cs typeface="+mn-cs"/>
              </a:rPr>
              <a:t>Weber’s Law.</a:t>
            </a: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56573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Exposure occurs when a stimulus comes within</a:t>
            </a:r>
            <a:r>
              <a:rPr lang="en-US" baseline="0" dirty="0" smtClean="0"/>
              <a:t> the range of someone’s sensory receptors. Consumers concentrate on some stimuli, but are unaware of others. There are some stimuli we simply cannot perceive. Psychophysics is the science that explains how the physical environment is integrated into our personal, subjective world. When we define the lowest intensity of a stimulus that our brains can register we are speaking of its threshold. The images in the slide illustrate how Pepsi has changed its logo over the years. If the difference didn’t pass our sensory threshold, we wouldn’t notice the logo had changed.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288749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279458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318330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Attention refers to the extent to which processing activity is devoted to a particular stimulus. The allocation of processing activity can vary depending on the characteristics of the stimulus and the recipient. Although we live in an information society, consumers are often in a state of sensory overload. Sensory overload means consumers are exposed to far more information than they can process. Much of this comes from commercial sources. We are exposed to thousands of advertising messages each day in addition to the other types of stimuli we sense. This camera ad from Singapore reminds us that consumers do tune out stimuli. </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533541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Experience is the result of acquiring and processing stimulation over time. It helps to determine how much exposure to a particular stimulus a person accepts.  Perceptual filters based on our past experiences influence what we decide to process. Perceptual filters include vigilance, defense, and adaptation.</a:t>
            </a:r>
          </a:p>
          <a:p>
            <a:r>
              <a:rPr lang="en-US" b="1" dirty="0"/>
              <a:t>Vigilance</a:t>
            </a:r>
            <a:r>
              <a:rPr lang="en-US" dirty="0"/>
              <a:t> means consumers are more likely to be aware of</a:t>
            </a:r>
            <a:r>
              <a:rPr lang="en-US" baseline="0" dirty="0"/>
              <a:t> </a:t>
            </a:r>
            <a:r>
              <a:rPr lang="en-US" dirty="0"/>
              <a:t>stimuli that relate to their current needs. A consumer who rarely notices car ads will become very much aware of them when she or he is in the market for a new car. </a:t>
            </a:r>
          </a:p>
          <a:p>
            <a:r>
              <a:rPr lang="en-US" dirty="0"/>
              <a:t>The flip side of perceptual vigilance is </a:t>
            </a:r>
            <a:r>
              <a:rPr lang="en-US" b="1" dirty="0"/>
              <a:t>perceptual defense </a:t>
            </a:r>
            <a:r>
              <a:rPr lang="en-US" dirty="0"/>
              <a:t>. This means that people see what they want to see—and don’t see what they don’t want to see. If a stimulus is threatening to us in some way, we may not process it, or we may distort its meaning so that it’s more acceptable. </a:t>
            </a:r>
          </a:p>
          <a:p>
            <a:r>
              <a:rPr lang="en-US" b="1" dirty="0"/>
              <a:t>Adaptation</a:t>
            </a:r>
            <a:r>
              <a:rPr lang="en-US" dirty="0"/>
              <a:t> can also affect attention; adaptation is discussed further on the next slide. </a:t>
            </a:r>
          </a:p>
          <a:p>
            <a:pPr>
              <a:spcBef>
                <a:spcPts val="0"/>
              </a:spcBef>
            </a:pPr>
            <a:endParaRPr lang="en-US" dirty="0"/>
          </a:p>
          <a:p>
            <a:r>
              <a:rPr lang="en-US" dirty="0"/>
              <a:t>In addition to the receiver’s mindset, characteristics of the stimulus itself play an important role in determining what we notice and what we ignore. Marketers need to understand these factors so they can create messages and packages that will have a better chance of cutting through the clutter. Several characteristics can aid in enhancing the chances of a stimulus for being noticed including size, color, position, and novelty.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263700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a:t>Adaptation is the degree to which consumers continue to notice a stimulus over time. The process of adaptation occurs when consumers no longer pay</a:t>
            </a:r>
          </a:p>
          <a:p>
            <a:pPr>
              <a:spcBef>
                <a:spcPts val="0"/>
              </a:spcBef>
            </a:pPr>
            <a:r>
              <a:rPr lang="en-US" dirty="0"/>
              <a:t>attention to a stimulus because it is so familiar. A consumer can “habituate” and require increasingly stronger “doses” of a stimulus to notice it. Several factors can lead to adaptation. Less </a:t>
            </a:r>
            <a:r>
              <a:rPr lang="en-US" b="1" dirty="0"/>
              <a:t>intense</a:t>
            </a:r>
            <a:r>
              <a:rPr lang="en-US" dirty="0"/>
              <a:t> stimuli have less sensory impact. Stimuli that require relatively lengthy exposure in order to be processed habituate because they require a long attention span. Simple stimuli habituate because they do not require attention to detail. Frequently encountered stimuli habituate as the rate of exposure increases. Stimuli that are irrelevant or unimportant habituate because they fail to attract attention.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86991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receiver’s mindset, characteristics of the stimulus itself play an important role in determining what we notice and what we ignore. Marketers need to understand these factors so they can create messages and packages that will have a better chance of cutting through the clutter. Several characteristics can aid in enhancing the chances of a stimulus for being noticed including size, color, position, and novelty. </a:t>
            </a: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837883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Golden Triangle</a:t>
            </a:r>
            <a:r>
              <a:rPr lang="en-US" baseline="0" dirty="0" smtClean="0"/>
              <a:t> illustrates how our eyes view web sites. </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87389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045721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407465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997608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meaning we assign to a stimulus depends on the schema, or set of beliefs, to which we assign it. In a process called priming, certain properties of a stimulus evoke a schema. This leads us to compare the stimulus to other similar ones. Whe</a:t>
            </a:r>
            <a:r>
              <a:rPr lang="en-US" baseline="0" dirty="0"/>
              <a:t>n you first look at this add what is the word in blue?  Now look at the spelling.</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516364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factor that determines how we will interpret a stimulus is the relationship we assume it has with other events, sensations, or images in memory. Our brains tend to relate incoming sensations to others already in memory based on some fundamental organizational principles. These principles derive from Gestalt psychology, a school of thought that maintains that people interpret meaning from the totality of a set of stimuli rather than from an individual stimulus. The German word Gestalt roughly means whole, pattern, or configuration, and we summarize this term as the whole is greater than the sum of its parts. The Gestalt perspective provides several principles that relate to the way our brains organize stimuli including the closure principle, the principle of similarity, and the figure-ground principle.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596815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744896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48263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Semiotics, a discipline that studies the correspondence between signs and symbols and their roles in how we assign meanings.</a:t>
            </a:r>
          </a:p>
          <a:p>
            <a:r>
              <a:rPr lang="en-US" sz="1200" b="0" i="0" u="none" strike="noStrike" kern="1200" baseline="0" dirty="0">
                <a:solidFill>
                  <a:schemeClr val="tx1"/>
                </a:solidFill>
                <a:latin typeface="Arial" charset="0"/>
                <a:ea typeface="+mn-ea"/>
                <a:cs typeface="+mn-cs"/>
              </a:rPr>
              <a:t>The object is the product that is the focus of the message (e.g., Marlboro cigarettes). The sign is the sensory image that represents the intended meanings of the object (e.g., the Marlboro cowboy). The interpretant is the meaning we derive from the sign (e.g., rugged, individualistic, American). Figure 3.4 diagrams this relationship.</a:t>
            </a:r>
          </a:p>
          <a:p>
            <a:r>
              <a:rPr lang="en-US" sz="1200" b="0" i="0" u="none" strike="noStrike" kern="1200" baseline="0" dirty="0">
                <a:solidFill>
                  <a:schemeClr val="tx1"/>
                </a:solidFill>
                <a:latin typeface="Arial" charset="0"/>
                <a:ea typeface="+mn-ea"/>
                <a:cs typeface="+mn-cs"/>
              </a:rPr>
              <a:t>An icon is a sign that resembles the product in some way (e.g., the Ford Mustang has a galloping horse on the hood). An index is a sign that connects to a product because they share</a:t>
            </a:r>
          </a:p>
          <a:p>
            <a:r>
              <a:rPr lang="en-US" sz="1200" b="0" i="0" u="none" strike="noStrike" kern="1200" baseline="0" dirty="0">
                <a:solidFill>
                  <a:schemeClr val="tx1"/>
                </a:solidFill>
                <a:latin typeface="Arial" charset="0"/>
                <a:ea typeface="+mn-ea"/>
                <a:cs typeface="+mn-cs"/>
              </a:rPr>
              <a:t>some property (e.g., the pine tree on some of Procter &amp; Gamble’s Spic and Span cleanser products conveys the shared property of fresh scent). A symbol is a sign that relates to a</a:t>
            </a:r>
          </a:p>
          <a:p>
            <a:r>
              <a:rPr lang="en-US" sz="1200" b="0" i="0" u="none" strike="noStrike" kern="1200" baseline="0" dirty="0">
                <a:solidFill>
                  <a:schemeClr val="tx1"/>
                </a:solidFill>
                <a:latin typeface="Arial" charset="0"/>
                <a:ea typeface="+mn-ea"/>
                <a:cs typeface="+mn-cs"/>
              </a:rPr>
              <a:t>product by either conventional or agreed-on associations (e.g., the lion in Dreyfus Fund ads provides the conventional association with fearlessness and strength that it carries [or</a:t>
            </a:r>
          </a:p>
          <a:p>
            <a:r>
              <a:rPr lang="en-US" sz="1200" b="0" i="0" u="none" strike="noStrike" kern="1200" baseline="0" dirty="0">
                <a:solidFill>
                  <a:schemeClr val="tx1"/>
                </a:solidFill>
                <a:latin typeface="Arial" charset="0"/>
                <a:ea typeface="+mn-ea"/>
                <a:cs typeface="+mn-cs"/>
              </a:rPr>
              <a:t>hopes to carry] over to the company’s approach to investments).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312308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a:t>
            </a:r>
            <a:r>
              <a:rPr lang="en-US" baseline="0" dirty="0"/>
              <a:t> a marketer understands how consumers think about a set of competing brands, it can use these insights to develop a positioning strategy. Marketers can use many dimensions to carve out a brand’s position in the market place including lifestyle, price leadership, attributes, product class, competitors, occasions, users, and quality. Examples are noted in the slide.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2795052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a:t>Some research by clinical psychologists suggests that subliminal messages can influence people under very specific conditions, though it is doubtful that these techniques would be of much use in most marketing contexts. For this kind of message to have a prayer of working, an advertiser has to tailor it specifically to an individual rather than the mass messages suitable for the general public. </a:t>
            </a: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4207588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4020702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We’ve covered several key concepts in this chapter including perception, our perception is affected by our senses, subliminal advertising, and the factors which affect how we process symbols.</a:t>
            </a: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989367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52182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Our senses play quite a role in the decisions marketers make. For instance, marketers rely heavily on visual elements in advertising, store design, and packaging. They communicate meanings on the visual channel through a product’s color, size, and styling. An interest in scent has spawned new products. Some brands utilize scent easily. For instance, Starbucks requires baristas to grind a batch of coffee each time they brew a post instead of just once each morning to ensure customers have that intense smell during their Starbucks’ experience. Stores and restaurants often play certain kinds of music to create a certain mood. Recent research found that participants who simply touch an item for 30 seconds or less had a greater level of attachment with the product. This connection in turn boosted what they were willing to pay for it. A food item’s image and the values we attach to it influence how we experience the actual taste. These aspects can be called a brand’s sensory system. We’ll cover these 5 aspects of branding in learning</a:t>
            </a:r>
            <a:r>
              <a:rPr lang="en-US" baseline="0" dirty="0"/>
              <a:t> objectives one and two. </a:t>
            </a:r>
          </a:p>
          <a:p>
            <a:r>
              <a:rPr lang="en-US" dirty="0"/>
              <a:t>Hedonic consumption</a:t>
            </a:r>
            <a:r>
              <a:rPr lang="en-US" baseline="0" dirty="0"/>
              <a:t> includes how consumers interact with the emotional aspects of products. In other words, products are rarely strictly functional. Consumers may want hedonic value too. Target is a company that has embraced this insight. Target focuses on products with great design as well as functionality. </a:t>
            </a:r>
            <a:r>
              <a:rPr lang="en-US" dirty="0"/>
              <a:t> </a:t>
            </a:r>
          </a:p>
          <a:p>
            <a:r>
              <a:rPr lang="en-US" dirty="0"/>
              <a:t>The Coca-Cola bottle also illustrates</a:t>
            </a:r>
            <a:r>
              <a:rPr lang="en-US" baseline="0" dirty="0"/>
              <a:t> an example of how design can facilitate product success.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81616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Marketers</a:t>
            </a:r>
            <a:r>
              <a:rPr lang="en-US" baseline="0" dirty="0"/>
              <a:t> rely heavily on visual elements in advertising, store design, and packaging. Many of our reactions to color come from learned associations. These are cultural connotations such as the color black for mourning. But other reactions are biological. Women tend to be drawn to brighter colors, for instance. Because colors are so powerful, they are an important concern in packaging design. Ultimately they can become a part of a company’s trade dress.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67555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Trade dress is when some color combinations come to be so strongly associated with a corporation.  Example – the blue box/bag from </a:t>
            </a:r>
            <a:r>
              <a:rPr lang="en-US" sz="1200" b="0" i="0" u="none" strike="noStrike" kern="1200" baseline="0" dirty="0" err="1">
                <a:solidFill>
                  <a:schemeClr val="tx1"/>
                </a:solidFill>
                <a:latin typeface="Arial" charset="0"/>
                <a:ea typeface="+mn-ea"/>
                <a:cs typeface="+mn-cs"/>
              </a:rPr>
              <a:t>Tiffanys</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Color forecasts are colors that manufacturers and retailers buy so they can be sure they stock up on the next hot hue. For example, Pantone, Inc. (one of these color arbiters)</a:t>
            </a:r>
          </a:p>
          <a:p>
            <a:r>
              <a:rPr lang="en-US" sz="1200" b="0" i="0" u="none" strike="noStrike" kern="1200" baseline="0" dirty="0">
                <a:solidFill>
                  <a:schemeClr val="tx1"/>
                </a:solidFill>
                <a:latin typeface="Arial" charset="0"/>
                <a:ea typeface="+mn-ea"/>
                <a:cs typeface="+mn-cs"/>
              </a:rPr>
              <a:t>identified “Marsala”—a naturally robust and earthy wine red—as the color of the year for 2015.</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kern="1200" baseline="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08699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Marketers</a:t>
            </a:r>
            <a:r>
              <a:rPr lang="en-US" baseline="0" dirty="0"/>
              <a:t> are seeking ways to exploit the power of scent. You may notice products with scent such as aircraft cabins. A consistent scent could ultimately register with consumers as a brand’s sensory signature.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284323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6419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8/3/2017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8/3/2017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fastcompany.com/3009317/why-is-facebook-blue-the-science-behind-colors-in-marketing"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a:t>
            </a:r>
            <a:r>
              <a:rPr lang="en-IN" sz="3600" b="1" dirty="0" smtClean="0"/>
              <a:t>3</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Perception</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31973"/>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5540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For Reflection </a:t>
            </a:r>
            <a:r>
              <a:rPr lang="en-US" sz="2000" b="0" dirty="0">
                <a:latin typeface="+mj-lt"/>
              </a:rPr>
              <a:t>(1 of 8)</a:t>
            </a:r>
            <a:endParaRPr lang="en-IN" sz="2000" b="0" dirty="0">
              <a:latin typeface="+mj-lt"/>
            </a:endParaRPr>
          </a:p>
        </p:txBody>
      </p:sp>
      <p:sp>
        <p:nvSpPr>
          <p:cNvPr id="7" name="Content Placeholder 6"/>
          <p:cNvSpPr>
            <a:spLocks noGrp="1"/>
          </p:cNvSpPr>
          <p:nvPr>
            <p:ph idx="1"/>
          </p:nvPr>
        </p:nvSpPr>
        <p:spPr/>
        <p:txBody>
          <a:bodyPr/>
          <a:lstStyle/>
          <a:p>
            <a:r>
              <a:rPr lang="en-US" sz="2400" dirty="0"/>
              <a:t>Imagine you are the marketing consultant for the package design of a new brand of premium chocolate.</a:t>
            </a:r>
          </a:p>
          <a:p>
            <a:r>
              <a:rPr lang="en-US" sz="2400" dirty="0"/>
              <a:t>What recommendations would you make regarding sight and scent?</a:t>
            </a:r>
          </a:p>
        </p:txBody>
      </p:sp>
    </p:spTree>
    <p:extLst>
      <p:ext uri="{BB962C8B-B14F-4D97-AF65-F5344CB8AC3E}">
        <p14:creationId xmlns:p14="http://schemas.microsoft.com/office/powerpoint/2010/main" val="3667023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3.2</a:t>
            </a:r>
            <a:endParaRPr lang="en-IN" sz="3600" b="0" dirty="0">
              <a:latin typeface="+mj-lt"/>
            </a:endParaRPr>
          </a:p>
        </p:txBody>
      </p:sp>
      <p:sp>
        <p:nvSpPr>
          <p:cNvPr id="6" name="Content Placeholder 5"/>
          <p:cNvSpPr>
            <a:spLocks noGrp="1"/>
          </p:cNvSpPr>
          <p:nvPr>
            <p:ph idx="1"/>
          </p:nvPr>
        </p:nvSpPr>
        <p:spPr/>
        <p:txBody>
          <a:bodyPr/>
          <a:lstStyle/>
          <a:p>
            <a:pPr marL="0" indent="0">
              <a:buNone/>
            </a:pPr>
            <a:r>
              <a:rPr lang="en-US" sz="2400" dirty="0"/>
              <a:t>Products and commercial messages often appeal to our senses, but because of the profusion of these messages, we don’t notice most of them.</a:t>
            </a:r>
            <a:endParaRPr lang="en-IN" sz="2400" dirty="0"/>
          </a:p>
        </p:txBody>
      </p:sp>
    </p:spTree>
    <p:extLst>
      <p:ext uri="{BB962C8B-B14F-4D97-AF65-F5344CB8AC3E}">
        <p14:creationId xmlns:p14="http://schemas.microsoft.com/office/powerpoint/2010/main" val="3757956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Key Concepts in Use of Sound</a:t>
            </a:r>
            <a:endParaRPr lang="en-IN" sz="3600" b="0" dirty="0">
              <a:latin typeface="+mj-lt"/>
            </a:endParaRPr>
          </a:p>
        </p:txBody>
      </p:sp>
      <p:sp>
        <p:nvSpPr>
          <p:cNvPr id="6" name="Content Placeholder 5"/>
          <p:cNvSpPr>
            <a:spLocks noGrp="1"/>
          </p:cNvSpPr>
          <p:nvPr>
            <p:ph idx="1"/>
          </p:nvPr>
        </p:nvSpPr>
        <p:spPr>
          <a:xfrm>
            <a:off x="457200" y="1600200"/>
            <a:ext cx="3048000" cy="4422407"/>
          </a:xfrm>
        </p:spPr>
        <p:txBody>
          <a:bodyPr/>
          <a:lstStyle/>
          <a:p>
            <a:r>
              <a:rPr lang="en-US" sz="2400" dirty="0"/>
              <a:t>Audio watermarking</a:t>
            </a:r>
          </a:p>
          <a:p>
            <a:r>
              <a:rPr lang="en-US" sz="2400" dirty="0"/>
              <a:t>Sound symbolism</a:t>
            </a:r>
          </a:p>
          <a:p>
            <a:r>
              <a:rPr lang="en-US" sz="2400" dirty="0"/>
              <a:t>Phenomes</a:t>
            </a:r>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574" y="1723999"/>
            <a:ext cx="2658878" cy="3967548"/>
          </a:xfrm>
          <a:prstGeom prst="rect">
            <a:avLst/>
          </a:prstGeom>
        </p:spPr>
      </p:pic>
    </p:spTree>
    <p:extLst>
      <p:ext uri="{BB962C8B-B14F-4D97-AF65-F5344CB8AC3E}">
        <p14:creationId xmlns:p14="http://schemas.microsoft.com/office/powerpoint/2010/main" val="1742687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Key Concepts in the Use of Touch</a:t>
            </a:r>
            <a:endParaRPr lang="en-IN" sz="3600" b="0" dirty="0">
              <a:latin typeface="+mj-lt"/>
            </a:endParaRPr>
          </a:p>
        </p:txBody>
      </p:sp>
      <p:sp>
        <p:nvSpPr>
          <p:cNvPr id="6" name="Content Placeholder 5"/>
          <p:cNvSpPr>
            <a:spLocks noGrp="1"/>
          </p:cNvSpPr>
          <p:nvPr>
            <p:ph idx="1"/>
          </p:nvPr>
        </p:nvSpPr>
        <p:spPr>
          <a:xfrm>
            <a:off x="457200" y="1600200"/>
            <a:ext cx="3200400" cy="4191000"/>
          </a:xfrm>
        </p:spPr>
        <p:txBody>
          <a:bodyPr/>
          <a:lstStyle/>
          <a:p>
            <a:r>
              <a:rPr lang="en-US" sz="2400" dirty="0"/>
              <a:t>Endowment effect</a:t>
            </a:r>
          </a:p>
          <a:p>
            <a:r>
              <a:rPr lang="en-US" sz="2400" dirty="0"/>
              <a:t>Haptic</a:t>
            </a:r>
          </a:p>
          <a:p>
            <a:r>
              <a:rPr lang="en-US" sz="2400" dirty="0"/>
              <a:t>Kansei engineering</a:t>
            </a:r>
            <a:endParaRPr lang="en-IN"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530" y="1600200"/>
            <a:ext cx="4166270" cy="2776043"/>
          </a:xfrm>
          <a:prstGeom prst="rect">
            <a:avLst/>
          </a:prstGeom>
        </p:spPr>
      </p:pic>
    </p:spTree>
    <p:extLst>
      <p:ext uri="{BB962C8B-B14F-4D97-AF65-F5344CB8AC3E}">
        <p14:creationId xmlns:p14="http://schemas.microsoft.com/office/powerpoint/2010/main" val="4028093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Some studies suggest that as we age, our sensory detection abilities decline. What are the implications of this phenomenon for marketers who target elderly consumers?</a:t>
            </a:r>
          </a:p>
        </p:txBody>
      </p:sp>
      <p:sp>
        <p:nvSpPr>
          <p:cNvPr id="8" name="Title 1"/>
          <p:cNvSpPr>
            <a:spLocks noGrp="1"/>
          </p:cNvSpPr>
          <p:nvPr>
            <p:ph type="title"/>
          </p:nvPr>
        </p:nvSpPr>
        <p:spPr/>
        <p:txBody>
          <a:bodyPr/>
          <a:lstStyle/>
          <a:p>
            <a:r>
              <a:rPr lang="en-US" sz="3600" dirty="0">
                <a:latin typeface="+mj-lt"/>
              </a:rPr>
              <a:t>For Reflection </a:t>
            </a:r>
            <a:r>
              <a:rPr lang="en-US" sz="2000" b="0" dirty="0">
                <a:latin typeface="+mj-lt"/>
              </a:rPr>
              <a:t>(2 of 8)</a:t>
            </a:r>
            <a:endParaRPr lang="en-IN" sz="2000" b="0" dirty="0">
              <a:latin typeface="+mj-lt"/>
            </a:endParaRPr>
          </a:p>
        </p:txBody>
      </p:sp>
    </p:spTree>
    <p:extLst>
      <p:ext uri="{BB962C8B-B14F-4D97-AF65-F5344CB8AC3E}">
        <p14:creationId xmlns:p14="http://schemas.microsoft.com/office/powerpoint/2010/main" val="2159136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How has your sense of touch influenced your reaction to a product? </a:t>
            </a:r>
          </a:p>
          <a:p>
            <a:r>
              <a:rPr lang="en-US" sz="2400" dirty="0"/>
              <a:t>Which of your senses do you feel is most influential in your perceptions of products? </a:t>
            </a:r>
          </a:p>
        </p:txBody>
      </p:sp>
      <p:sp>
        <p:nvSpPr>
          <p:cNvPr id="8"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(3 of 8)</a:t>
            </a:r>
            <a:endParaRPr lang="en-IN" sz="2000" b="0" dirty="0">
              <a:latin typeface="+mj-lt"/>
            </a:endParaRPr>
          </a:p>
        </p:txBody>
      </p:sp>
    </p:spTree>
    <p:extLst>
      <p:ext uri="{BB962C8B-B14F-4D97-AF65-F5344CB8AC3E}">
        <p14:creationId xmlns:p14="http://schemas.microsoft.com/office/powerpoint/2010/main" val="3579675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3.3</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Perception is a three-stage process that translates raw stimuli into meaning.</a:t>
            </a:r>
          </a:p>
        </p:txBody>
      </p:sp>
    </p:spTree>
    <p:extLst>
      <p:ext uri="{BB962C8B-B14F-4D97-AF65-F5344CB8AC3E}">
        <p14:creationId xmlns:p14="http://schemas.microsoft.com/office/powerpoint/2010/main" val="3034230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Stages of Perception</a:t>
            </a:r>
            <a:endParaRPr lang="en-US" sz="2000" dirty="0">
              <a:solidFill>
                <a:schemeClr val="tx1"/>
              </a:solidFill>
              <a:latin typeface="+mj-lt"/>
            </a:endParaRPr>
          </a:p>
        </p:txBody>
      </p:sp>
      <p:sp>
        <p:nvSpPr>
          <p:cNvPr id="3" name="Content Placeholder 2"/>
          <p:cNvSpPr>
            <a:spLocks noGrp="1"/>
          </p:cNvSpPr>
          <p:nvPr>
            <p:ph idx="1"/>
          </p:nvPr>
        </p:nvSpPr>
        <p:spPr/>
        <p:txBody>
          <a:bodyPr/>
          <a:lstStyle/>
          <a:p>
            <a:r>
              <a:rPr lang="en-US" sz="2400" dirty="0"/>
              <a:t>Exposure</a:t>
            </a:r>
          </a:p>
          <a:p>
            <a:r>
              <a:rPr lang="en-US" sz="2400" dirty="0"/>
              <a:t>Attention</a:t>
            </a:r>
          </a:p>
          <a:p>
            <a:r>
              <a:rPr lang="en-US" sz="2400" dirty="0"/>
              <a:t>Interpretation</a:t>
            </a:r>
          </a:p>
        </p:txBody>
      </p:sp>
    </p:spTree>
    <p:extLst>
      <p:ext uri="{BB962C8B-B14F-4D97-AF65-F5344CB8AC3E}">
        <p14:creationId xmlns:p14="http://schemas.microsoft.com/office/powerpoint/2010/main" val="1008831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Figure 3.1 Perceptual Process</a:t>
            </a:r>
            <a:endParaRPr lang="en-IN" sz="3600" dirty="0">
              <a:latin typeface="+mj-lt"/>
            </a:endParaRPr>
          </a:p>
        </p:txBody>
      </p:sp>
      <p:pic>
        <p:nvPicPr>
          <p:cNvPr id="5" name="Picture 4" descr="The five sensory stimulants and their individual sensory receptors are as follows: sights, eyes; sounds, ears; smells, nose; taste, mouth; textures, skin. After exposure, stimuli is given attention and interpre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55" y="2858656"/>
            <a:ext cx="8034491" cy="1860545"/>
          </a:xfrm>
          <a:prstGeom prst="rect">
            <a:avLst/>
          </a:prstGeom>
        </p:spPr>
      </p:pic>
    </p:spTree>
    <p:extLst>
      <p:ext uri="{BB962C8B-B14F-4D97-AF65-F5344CB8AC3E}">
        <p14:creationId xmlns:p14="http://schemas.microsoft.com/office/powerpoint/2010/main" val="3271834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Stage 1: Key Concepts in Exposure</a:t>
            </a:r>
          </a:p>
        </p:txBody>
      </p:sp>
      <p:sp>
        <p:nvSpPr>
          <p:cNvPr id="3" name="Content Placeholder 2"/>
          <p:cNvSpPr>
            <a:spLocks noGrp="1"/>
          </p:cNvSpPr>
          <p:nvPr>
            <p:ph idx="1"/>
          </p:nvPr>
        </p:nvSpPr>
        <p:spPr/>
        <p:txBody>
          <a:bodyPr/>
          <a:lstStyle/>
          <a:p>
            <a:r>
              <a:rPr lang="en-US" sz="2400" dirty="0"/>
              <a:t>Sensory threshold</a:t>
            </a:r>
          </a:p>
          <a:p>
            <a:r>
              <a:rPr lang="en-US" sz="2400" dirty="0"/>
              <a:t>Psychophysics</a:t>
            </a:r>
          </a:p>
          <a:p>
            <a:r>
              <a:rPr lang="en-US" sz="2400" dirty="0"/>
              <a:t>Absolute threshold</a:t>
            </a:r>
          </a:p>
          <a:p>
            <a:r>
              <a:rPr lang="en-US" sz="2400" dirty="0"/>
              <a:t>Differential threshold</a:t>
            </a:r>
          </a:p>
          <a:p>
            <a:r>
              <a:rPr lang="en-US" sz="2400" dirty="0"/>
              <a:t>JND</a:t>
            </a:r>
          </a:p>
          <a:p>
            <a:r>
              <a:rPr lang="en-US" sz="2400" dirty="0"/>
              <a:t>Weber’s Law</a:t>
            </a: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p:txBody>
          <a:bodyPr/>
          <a:lstStyle/>
          <a:p>
            <a:pPr marL="534988" indent="-534988">
              <a:buNone/>
            </a:pPr>
            <a:r>
              <a:rPr lang="en-US" sz="2400" b="1" dirty="0" smtClean="0">
                <a:solidFill>
                  <a:schemeClr val="bg2"/>
                </a:solidFill>
              </a:rPr>
              <a:t>3.1 </a:t>
            </a:r>
            <a:r>
              <a:rPr lang="en-US" sz="2400" dirty="0" smtClean="0"/>
              <a:t>The </a:t>
            </a:r>
            <a:r>
              <a:rPr lang="en-US" sz="2400" dirty="0"/>
              <a:t>design of a product today is a key driver of its success or failure.</a:t>
            </a:r>
          </a:p>
          <a:p>
            <a:pPr marL="534988" indent="-534988">
              <a:buNone/>
            </a:pPr>
            <a:r>
              <a:rPr lang="en-US" sz="2400" b="1" dirty="0" smtClean="0">
                <a:solidFill>
                  <a:schemeClr val="bg2"/>
                </a:solidFill>
              </a:rPr>
              <a:t>3.2 </a:t>
            </a:r>
            <a:r>
              <a:rPr lang="en-US" sz="2400" dirty="0" smtClean="0"/>
              <a:t>Products </a:t>
            </a:r>
            <a:r>
              <a:rPr lang="en-US" sz="2400" dirty="0"/>
              <a:t>and commercial messages often appeal to our senses, but because of the profusion of these messages we don’t notice most of them.</a:t>
            </a:r>
          </a:p>
          <a:p>
            <a:pPr marL="534988" indent="-534988">
              <a:buNone/>
            </a:pPr>
            <a:r>
              <a:rPr lang="en-US" sz="2400" b="1" dirty="0" smtClean="0">
                <a:solidFill>
                  <a:schemeClr val="bg2"/>
                </a:solidFill>
              </a:rPr>
              <a:t>3.3 </a:t>
            </a:r>
            <a:r>
              <a:rPr lang="en-US" sz="2400" dirty="0" smtClean="0"/>
              <a:t>Perception </a:t>
            </a:r>
            <a:r>
              <a:rPr lang="en-US" sz="2400" dirty="0"/>
              <a:t>is a three-stage process that translates raw stimuli into meaning.</a:t>
            </a:r>
          </a:p>
        </p:txBody>
      </p:sp>
    </p:spTree>
    <p:extLst>
      <p:ext uri="{BB962C8B-B14F-4D97-AF65-F5344CB8AC3E}">
        <p14:creationId xmlns:p14="http://schemas.microsoft.com/office/powerpoint/2010/main" val="1864675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The Pepsi Logo Over Time</a:t>
            </a:r>
            <a:endParaRPr lang="en-IN" sz="3600" dirty="0">
              <a:latin typeface="+mj-lt"/>
            </a:endParaRPr>
          </a:p>
        </p:txBody>
      </p:sp>
      <p:pic>
        <p:nvPicPr>
          <p:cNvPr id="4" name="Picture 2" descr="1940: The logo reads Pepsi Cola in a red curling font."/>
          <p:cNvPicPr>
            <a:picLocks noChangeAspect="1" noChangeArrowheads="1"/>
          </p:cNvPicPr>
          <p:nvPr/>
        </p:nvPicPr>
        <p:blipFill>
          <a:blip r:embed="rId3" cstate="print"/>
          <a:srcRect/>
          <a:stretch>
            <a:fillRect/>
          </a:stretch>
        </p:blipFill>
        <p:spPr bwMode="auto">
          <a:xfrm>
            <a:off x="685800" y="2133600"/>
            <a:ext cx="1876425" cy="981075"/>
          </a:xfrm>
          <a:prstGeom prst="rect">
            <a:avLst/>
          </a:prstGeom>
          <a:noFill/>
          <a:ln w="25400" cap="flat" cmpd="sng" algn="ctr">
            <a:noFill/>
            <a:prstDash val="solid"/>
            <a:miter lim="800000"/>
            <a:headEnd/>
            <a:tailEnd/>
          </a:ln>
        </p:spPr>
      </p:pic>
      <p:pic>
        <p:nvPicPr>
          <p:cNvPr id="5" name="Picture 3" descr="1962: The logo reads Pepsi in a bold, uppercase font, and is superimposed over the center of a red and blue bottlecap."/>
          <p:cNvPicPr>
            <a:picLocks noChangeAspect="1" noChangeArrowheads="1"/>
          </p:cNvPicPr>
          <p:nvPr/>
        </p:nvPicPr>
        <p:blipFill>
          <a:blip r:embed="rId4" cstate="print"/>
          <a:srcRect/>
          <a:stretch>
            <a:fillRect/>
          </a:stretch>
        </p:blipFill>
        <p:spPr bwMode="auto">
          <a:xfrm>
            <a:off x="2514600" y="2819400"/>
            <a:ext cx="2019300" cy="1257300"/>
          </a:xfrm>
          <a:prstGeom prst="rect">
            <a:avLst/>
          </a:prstGeom>
          <a:noFill/>
          <a:ln w="25400" cap="flat" cmpd="sng" algn="ctr">
            <a:noFill/>
            <a:prstDash val="solid"/>
            <a:miter lim="800000"/>
            <a:headEnd/>
            <a:tailEnd/>
          </a:ln>
        </p:spPr>
      </p:pic>
      <p:pic>
        <p:nvPicPr>
          <p:cNvPr id="7" name="Picture 4" descr="1987: The logo reads Pepsi in a bold, uppercase font, and is superimposed over the center of a red and blue circle. The logo is set in a multicolor rectangular frame."/>
          <p:cNvPicPr>
            <a:picLocks noChangeAspect="1" noChangeArrowheads="1"/>
          </p:cNvPicPr>
          <p:nvPr/>
        </p:nvPicPr>
        <p:blipFill>
          <a:blip r:embed="rId5" cstate="print"/>
          <a:srcRect/>
          <a:stretch>
            <a:fillRect/>
          </a:stretch>
        </p:blipFill>
        <p:spPr bwMode="auto">
          <a:xfrm>
            <a:off x="4495800" y="3352800"/>
            <a:ext cx="1952625" cy="1190625"/>
          </a:xfrm>
          <a:prstGeom prst="rect">
            <a:avLst/>
          </a:prstGeom>
          <a:noFill/>
          <a:ln w="25400" cap="flat" cmpd="sng" algn="ctr">
            <a:noFill/>
            <a:prstDash val="solid"/>
            <a:miter lim="800000"/>
            <a:headEnd/>
            <a:tailEnd/>
          </a:ln>
        </p:spPr>
      </p:pic>
      <p:pic>
        <p:nvPicPr>
          <p:cNvPr id="8" name="Picture 6" descr="2009: On a dark rectangular background, the white logo reads Pepsi in a thin, lowercase font, and is set beside an angled, red and blue circle."/>
          <p:cNvPicPr>
            <a:picLocks noChangeAspect="1" noChangeArrowheads="1"/>
          </p:cNvPicPr>
          <p:nvPr/>
        </p:nvPicPr>
        <p:blipFill>
          <a:blip r:embed="rId6" cstate="print"/>
          <a:srcRect/>
          <a:stretch>
            <a:fillRect/>
          </a:stretch>
        </p:blipFill>
        <p:spPr bwMode="auto">
          <a:xfrm>
            <a:off x="6629400" y="3962400"/>
            <a:ext cx="1781175" cy="1133475"/>
          </a:xfrm>
          <a:prstGeom prst="rect">
            <a:avLst/>
          </a:prstGeom>
          <a:noFill/>
          <a:ln w="25400" cap="flat" cmpd="sng" algn="ctr">
            <a:noFill/>
            <a:prstDash val="solid"/>
            <a:miter lim="800000"/>
            <a:headEnd/>
            <a:tailEnd/>
          </a:ln>
        </p:spPr>
      </p:pic>
    </p:spTree>
    <p:extLst>
      <p:ext uri="{BB962C8B-B14F-4D97-AF65-F5344CB8AC3E}">
        <p14:creationId xmlns:p14="http://schemas.microsoft.com/office/powerpoint/2010/main" val="2639736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How much of a change would be needed in a favorite brand’s price, package size, or logo would be needed for you to notice the difference?</a:t>
            </a:r>
          </a:p>
          <a:p>
            <a:r>
              <a:rPr lang="en-US" sz="2400" dirty="0"/>
              <a:t>How would differences in these variables affect your purchase decisions?</a:t>
            </a:r>
          </a:p>
        </p:txBody>
      </p:sp>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8)</a:t>
            </a:r>
            <a:endParaRPr lang="en-IN" sz="2000" b="0" dirty="0">
              <a:latin typeface="+mj-lt"/>
            </a:endParaRPr>
          </a:p>
        </p:txBody>
      </p:sp>
    </p:spTree>
    <p:extLst>
      <p:ext uri="{BB962C8B-B14F-4D97-AF65-F5344CB8AC3E}">
        <p14:creationId xmlns:p14="http://schemas.microsoft.com/office/powerpoint/2010/main" val="982649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3.4</a:t>
            </a:r>
            <a:endParaRPr lang="en-IN" sz="3600" dirty="0">
              <a:latin typeface="+mj-lt"/>
            </a:endParaRPr>
          </a:p>
        </p:txBody>
      </p:sp>
      <p:sp>
        <p:nvSpPr>
          <p:cNvPr id="3" name="Content Placeholder 2"/>
          <p:cNvSpPr>
            <a:spLocks noGrp="1"/>
          </p:cNvSpPr>
          <p:nvPr>
            <p:ph idx="1"/>
          </p:nvPr>
        </p:nvSpPr>
        <p:spPr/>
        <p:txBody>
          <a:bodyPr/>
          <a:lstStyle/>
          <a:p>
            <a:pPr marL="0" indent="0">
              <a:buNone/>
            </a:pPr>
            <a:r>
              <a:rPr lang="en-US" sz="2400" dirty="0"/>
              <a:t>Subliminal Advertising is a controversial - but </a:t>
            </a:r>
            <a:r>
              <a:rPr lang="en-US" sz="2400" dirty="0" smtClean="0"/>
              <a:t>largely-perceived </a:t>
            </a:r>
            <a:r>
              <a:rPr lang="en-US" sz="2400" dirty="0"/>
              <a:t>ineffective - way to talk to consumers.</a:t>
            </a:r>
          </a:p>
        </p:txBody>
      </p:sp>
    </p:spTree>
    <p:extLst>
      <p:ext uri="{BB962C8B-B14F-4D97-AF65-F5344CB8AC3E}">
        <p14:creationId xmlns:p14="http://schemas.microsoft.com/office/powerpoint/2010/main" val="4002006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Subliminal Perception</a:t>
            </a:r>
            <a:endParaRPr lang="en-US" sz="2000" b="0" dirty="0">
              <a:latin typeface="+mj-lt"/>
            </a:endParaRPr>
          </a:p>
        </p:txBody>
      </p:sp>
      <p:sp>
        <p:nvSpPr>
          <p:cNvPr id="3" name="Content Placeholder 2"/>
          <p:cNvSpPr>
            <a:spLocks noGrp="1"/>
          </p:cNvSpPr>
          <p:nvPr>
            <p:ph idx="1"/>
          </p:nvPr>
        </p:nvSpPr>
        <p:spPr>
          <a:xfrm>
            <a:off x="457200" y="1600200"/>
            <a:ext cx="2133600" cy="4047295"/>
          </a:xfrm>
        </p:spPr>
        <p:txBody>
          <a:bodyPr/>
          <a:lstStyle/>
          <a:p>
            <a:r>
              <a:rPr lang="en-US" sz="2400" dirty="0"/>
              <a:t>Embeds</a:t>
            </a:r>
          </a:p>
        </p:txBody>
      </p:sp>
      <p:pic>
        <p:nvPicPr>
          <p:cNvPr id="5" name="Picture 4" descr="An advertisement for Molson Canadian lager with the tagline, you have just been exposed to Molson subliminal advertising. 4 images with increasing magnification: at normal magnification, a beer bottle with a maple leaf emblem; at 10 times magnification, beads of sweat on the maple leaf; at 10,000 times, a portrait of John Molson; at 100,000 times, the eye of John Mol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752600"/>
            <a:ext cx="3645186" cy="4047295"/>
          </a:xfrm>
          <a:prstGeom prst="rect">
            <a:avLst/>
          </a:prstGeom>
        </p:spPr>
      </p:pic>
    </p:spTree>
    <p:extLst>
      <p:ext uri="{BB962C8B-B14F-4D97-AF65-F5344CB8AC3E}">
        <p14:creationId xmlns:p14="http://schemas.microsoft.com/office/powerpoint/2010/main" val="1688779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Stage 2: Attention</a:t>
            </a:r>
            <a:endParaRPr lang="en-US" sz="2000" b="0" dirty="0">
              <a:latin typeface="+mj-lt"/>
            </a:endParaRPr>
          </a:p>
        </p:txBody>
      </p:sp>
      <p:sp>
        <p:nvSpPr>
          <p:cNvPr id="3" name="Content Placeholder 2"/>
          <p:cNvSpPr>
            <a:spLocks noGrp="1"/>
          </p:cNvSpPr>
          <p:nvPr>
            <p:ph idx="1"/>
          </p:nvPr>
        </p:nvSpPr>
        <p:spPr/>
        <p:txBody>
          <a:bodyPr/>
          <a:lstStyle/>
          <a:p>
            <a:r>
              <a:rPr lang="en-US" sz="2400" dirty="0"/>
              <a:t>Attention is the extent to which processing activity is devoted to a particular stimulus</a:t>
            </a:r>
          </a:p>
          <a:p>
            <a:r>
              <a:rPr lang="en-US" sz="2400" dirty="0"/>
              <a:t>Consumers experience sensory overload</a:t>
            </a:r>
          </a:p>
          <a:p>
            <a:r>
              <a:rPr lang="en-US" sz="2400" dirty="0"/>
              <a:t>Marketers need to break through the clutter</a:t>
            </a:r>
          </a:p>
        </p:txBody>
      </p:sp>
    </p:spTree>
    <p:extLst>
      <p:ext uri="{BB962C8B-B14F-4D97-AF65-F5344CB8AC3E}">
        <p14:creationId xmlns:p14="http://schemas.microsoft.com/office/powerpoint/2010/main" val="597449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How Do Marketers Get Attention?</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Personal Selection Factors</a:t>
            </a:r>
          </a:p>
          <a:p>
            <a:r>
              <a:rPr lang="en-US" sz="2400" dirty="0"/>
              <a:t>Experience</a:t>
            </a:r>
          </a:p>
          <a:p>
            <a:r>
              <a:rPr lang="en-US" sz="2400" dirty="0"/>
              <a:t>Perceptual filters</a:t>
            </a:r>
          </a:p>
          <a:p>
            <a:pPr lvl="1"/>
            <a:r>
              <a:rPr lang="en-US" sz="2400" dirty="0"/>
              <a:t>Perceptual vigilance</a:t>
            </a:r>
          </a:p>
          <a:p>
            <a:pPr lvl="1"/>
            <a:r>
              <a:rPr lang="en-US" sz="2400" dirty="0"/>
              <a:t>Perceptual defense</a:t>
            </a:r>
          </a:p>
        </p:txBody>
      </p:sp>
    </p:spTree>
    <p:extLst>
      <p:ext uri="{BB962C8B-B14F-4D97-AF65-F5344CB8AC3E}">
        <p14:creationId xmlns:p14="http://schemas.microsoft.com/office/powerpoint/2010/main" val="4264700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Factors Leading to Adaptation</a:t>
            </a:r>
            <a:endParaRPr lang="en-US" sz="2000" b="0" dirty="0">
              <a:latin typeface="+mj-lt"/>
            </a:endParaRPr>
          </a:p>
        </p:txBody>
      </p:sp>
      <p:sp>
        <p:nvSpPr>
          <p:cNvPr id="3" name="Content Placeholder 2"/>
          <p:cNvSpPr>
            <a:spLocks noGrp="1"/>
          </p:cNvSpPr>
          <p:nvPr>
            <p:ph idx="1"/>
          </p:nvPr>
        </p:nvSpPr>
        <p:spPr/>
        <p:txBody>
          <a:bodyPr/>
          <a:lstStyle/>
          <a:p>
            <a:r>
              <a:rPr lang="en-US" sz="2400" dirty="0"/>
              <a:t>Intensity</a:t>
            </a:r>
          </a:p>
          <a:p>
            <a:r>
              <a:rPr lang="en-US" sz="2400" dirty="0"/>
              <a:t>Duration</a:t>
            </a:r>
          </a:p>
          <a:p>
            <a:r>
              <a:rPr lang="en-US" sz="2400" dirty="0"/>
              <a:t>Discrimination</a:t>
            </a:r>
          </a:p>
          <a:p>
            <a:r>
              <a:rPr lang="en-US" sz="2400" dirty="0"/>
              <a:t>Exposure</a:t>
            </a:r>
          </a:p>
          <a:p>
            <a:r>
              <a:rPr lang="en-US" sz="2400" dirty="0"/>
              <a:t>Relevance</a:t>
            </a:r>
          </a:p>
        </p:txBody>
      </p:sp>
    </p:spTree>
    <p:extLst>
      <p:ext uri="{BB962C8B-B14F-4D97-AF65-F5344CB8AC3E}">
        <p14:creationId xmlns:p14="http://schemas.microsoft.com/office/powerpoint/2010/main" val="2687885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Stimulus Selection Factors</a:t>
            </a:r>
            <a:endParaRPr lang="en-US" sz="2000" b="0" dirty="0">
              <a:latin typeface="+mj-lt"/>
            </a:endParaRPr>
          </a:p>
        </p:txBody>
      </p:sp>
      <p:sp>
        <p:nvSpPr>
          <p:cNvPr id="3" name="Content Placeholder 2"/>
          <p:cNvSpPr>
            <a:spLocks noGrp="1"/>
          </p:cNvSpPr>
          <p:nvPr>
            <p:ph idx="1"/>
          </p:nvPr>
        </p:nvSpPr>
        <p:spPr/>
        <p:txBody>
          <a:bodyPr/>
          <a:lstStyle/>
          <a:p>
            <a:r>
              <a:rPr lang="en-US" sz="2400" dirty="0"/>
              <a:t>Contrast</a:t>
            </a:r>
          </a:p>
          <a:p>
            <a:r>
              <a:rPr lang="en-US" sz="2400" dirty="0"/>
              <a:t>Size</a:t>
            </a:r>
          </a:p>
          <a:p>
            <a:r>
              <a:rPr lang="en-US" sz="2400" dirty="0"/>
              <a:t>Color</a:t>
            </a:r>
          </a:p>
          <a:p>
            <a:r>
              <a:rPr lang="en-US" sz="2400" dirty="0"/>
              <a:t>Position</a:t>
            </a:r>
          </a:p>
          <a:p>
            <a:r>
              <a:rPr lang="en-US" sz="2400" dirty="0"/>
              <a:t>Novelty</a:t>
            </a:r>
          </a:p>
        </p:txBody>
      </p:sp>
    </p:spTree>
    <p:extLst>
      <p:ext uri="{BB962C8B-B14F-4D97-AF65-F5344CB8AC3E}">
        <p14:creationId xmlns:p14="http://schemas.microsoft.com/office/powerpoint/2010/main" val="1786872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Figure 3.3 </a:t>
            </a:r>
            <a:r>
              <a:rPr lang="en-US" sz="3600" dirty="0" smtClean="0">
                <a:latin typeface="+mj-lt"/>
              </a:rPr>
              <a:t>The </a:t>
            </a:r>
            <a:r>
              <a:rPr lang="en-US" sz="3600" dirty="0">
                <a:latin typeface="+mj-lt"/>
              </a:rPr>
              <a:t>Golden Triangle</a:t>
            </a:r>
            <a:endParaRPr lang="en-IN" sz="3600" dirty="0">
              <a:latin typeface="+mj-lt"/>
            </a:endParaRPr>
          </a:p>
        </p:txBody>
      </p:sp>
      <p:sp>
        <p:nvSpPr>
          <p:cNvPr id="3" name="Content Placeholder 2"/>
          <p:cNvSpPr>
            <a:spLocks noGrp="1"/>
          </p:cNvSpPr>
          <p:nvPr>
            <p:ph idx="1"/>
          </p:nvPr>
        </p:nvSpPr>
        <p:spPr>
          <a:xfrm>
            <a:off x="457200" y="1600200"/>
            <a:ext cx="4114800" cy="4211631"/>
          </a:xfrm>
        </p:spPr>
        <p:txBody>
          <a:bodyPr/>
          <a:lstStyle/>
          <a:p>
            <a:pPr marL="0" indent="0">
              <a:buNone/>
            </a:pPr>
            <a:r>
              <a:rPr lang="en-IN" sz="2400" b="1" dirty="0"/>
              <a:t>Figure 3.3 </a:t>
            </a:r>
            <a:r>
              <a:rPr lang="en-IN" sz="2400" b="1" dirty="0" smtClean="0"/>
              <a:t>The Golden Triangle </a:t>
            </a:r>
          </a:p>
          <a:p>
            <a:pPr marL="0" indent="0">
              <a:buNone/>
            </a:pPr>
            <a:r>
              <a:rPr lang="en-IN" sz="2400" dirty="0" smtClean="0"/>
              <a:t>Eye-tracking </a:t>
            </a:r>
            <a:r>
              <a:rPr lang="en-IN" sz="2400" dirty="0"/>
              <a:t>studies reveal that people typically spend most of their time on a website looking at the “golden triangle” outlined by yellow, orange and red</a:t>
            </a:r>
            <a:r>
              <a:rPr lang="en-IN" sz="2400" dirty="0" smtClean="0"/>
              <a:t>.</a:t>
            </a:r>
            <a:endParaRPr lang="en-IN" sz="2400" dirty="0"/>
          </a:p>
        </p:txBody>
      </p:sp>
      <p:pic>
        <p:nvPicPr>
          <p:cNvPr id="6" name="Picture 5" descr="A screenshot of the results of a Google search. The first search result is red; first three results are orange; the five are yel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280" y="1600200"/>
            <a:ext cx="3404520" cy="4211631"/>
          </a:xfrm>
          <a:prstGeom prst="rect">
            <a:avLst/>
          </a:prstGeom>
        </p:spPr>
      </p:pic>
      <p:sp>
        <p:nvSpPr>
          <p:cNvPr id="5" name="Content Placeholder 4"/>
          <p:cNvSpPr>
            <a:spLocks noGrp="1"/>
          </p:cNvSpPr>
          <p:nvPr>
            <p:ph idx="14"/>
          </p:nvPr>
        </p:nvSpPr>
        <p:spPr>
          <a:xfrm>
            <a:off x="457200" y="5946979"/>
            <a:ext cx="8229600" cy="304800"/>
          </a:xfrm>
        </p:spPr>
        <p:txBody>
          <a:bodyPr/>
          <a:lstStyle/>
          <a:p>
            <a:pPr marL="0" indent="0">
              <a:buNone/>
            </a:pPr>
            <a:r>
              <a:rPr lang="en-IN" b="1" dirty="0"/>
              <a:t>Source:</a:t>
            </a:r>
            <a:r>
              <a:rPr lang="en-IN" i="1" dirty="0"/>
              <a:t> </a:t>
            </a:r>
            <a:r>
              <a:rPr lang="en-IN" dirty="0"/>
              <a:t>Enquiro Search Solutions, Inc. (Now Mediative Performance LP</a:t>
            </a:r>
            <a:r>
              <a:rPr lang="en-IN" dirty="0" smtClean="0"/>
              <a:t>).</a:t>
            </a:r>
            <a:endParaRPr lang="en-IN" dirty="0"/>
          </a:p>
        </p:txBody>
      </p:sp>
    </p:spTree>
    <p:extLst>
      <p:ext uri="{BB962C8B-B14F-4D97-AF65-F5344CB8AC3E}">
        <p14:creationId xmlns:p14="http://schemas.microsoft.com/office/powerpoint/2010/main" val="325007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Do you think that subliminal perception works?</a:t>
            </a:r>
          </a:p>
          <a:p>
            <a:r>
              <a:rPr lang="en-US" sz="2400" dirty="0"/>
              <a:t>Under what conditions could it work?</a:t>
            </a:r>
          </a:p>
        </p:txBody>
      </p:sp>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(5 of 8)</a:t>
            </a:r>
            <a:endParaRPr lang="en-IN" sz="2000" b="0" dirty="0">
              <a:latin typeface="+mj-lt"/>
            </a:endParaRPr>
          </a:p>
        </p:txBody>
      </p:sp>
    </p:spTree>
    <p:extLst>
      <p:ext uri="{BB962C8B-B14F-4D97-AF65-F5344CB8AC3E}">
        <p14:creationId xmlns:p14="http://schemas.microsoft.com/office/powerpoint/2010/main" val="116450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p:txBody>
          <a:bodyPr/>
          <a:lstStyle/>
          <a:p>
            <a:pPr marL="534988" indent="-534988">
              <a:buNone/>
            </a:pPr>
            <a:r>
              <a:rPr lang="en-US" sz="2400" b="1" dirty="0" smtClean="0">
                <a:solidFill>
                  <a:schemeClr val="bg2"/>
                </a:solidFill>
              </a:rPr>
              <a:t>3.4 </a:t>
            </a:r>
            <a:r>
              <a:rPr lang="en-US" sz="2400" dirty="0" smtClean="0"/>
              <a:t>Subliminal </a:t>
            </a:r>
            <a:r>
              <a:rPr lang="en-US" sz="2400" dirty="0"/>
              <a:t>advertising is a controversial—but largely ineffective—way to talk to consumers.</a:t>
            </a:r>
          </a:p>
          <a:p>
            <a:pPr marL="534988" indent="-534988">
              <a:buNone/>
            </a:pPr>
            <a:r>
              <a:rPr lang="en-US" sz="2400" b="1" dirty="0" smtClean="0">
                <a:solidFill>
                  <a:schemeClr val="bg2"/>
                </a:solidFill>
              </a:rPr>
              <a:t>3.5 </a:t>
            </a:r>
            <a:r>
              <a:rPr lang="en-US" sz="2400" dirty="0" smtClean="0"/>
              <a:t>We </a:t>
            </a:r>
            <a:r>
              <a:rPr lang="en-US" sz="2400" dirty="0"/>
              <a:t>interpret the stimuli to which we do pay attention according to learned patterns and expectations.</a:t>
            </a:r>
          </a:p>
          <a:p>
            <a:pPr marL="534988" indent="-534988">
              <a:buNone/>
            </a:pPr>
            <a:r>
              <a:rPr lang="en-US" sz="2400" b="1" dirty="0" smtClean="0">
                <a:solidFill>
                  <a:schemeClr val="bg2"/>
                </a:solidFill>
              </a:rPr>
              <a:t>3.6 </a:t>
            </a:r>
            <a:r>
              <a:rPr lang="en-US" sz="2400" dirty="0" smtClean="0"/>
              <a:t>The </a:t>
            </a:r>
            <a:r>
              <a:rPr lang="en-US" sz="2400" dirty="0"/>
              <a:t>field of semiotics helps us to understand how marketers use symbols to create meaning.</a:t>
            </a:r>
          </a:p>
        </p:txBody>
      </p:sp>
    </p:spTree>
    <p:extLst>
      <p:ext uri="{BB962C8B-B14F-4D97-AF65-F5344CB8AC3E}">
        <p14:creationId xmlns:p14="http://schemas.microsoft.com/office/powerpoint/2010/main" val="976112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3.5</a:t>
            </a:r>
            <a:endParaRPr lang="en-US" sz="2000" b="0" dirty="0">
              <a:latin typeface="+mj-lt"/>
            </a:endParaRPr>
          </a:p>
        </p:txBody>
      </p:sp>
      <p:sp>
        <p:nvSpPr>
          <p:cNvPr id="3" name="Content Placeholder 2"/>
          <p:cNvSpPr>
            <a:spLocks noGrp="1"/>
          </p:cNvSpPr>
          <p:nvPr>
            <p:ph idx="1"/>
          </p:nvPr>
        </p:nvSpPr>
        <p:spPr>
          <a:xfrm>
            <a:off x="457200" y="1600201"/>
            <a:ext cx="8229600" cy="761999"/>
          </a:xfrm>
        </p:spPr>
        <p:txBody>
          <a:bodyPr/>
          <a:lstStyle/>
          <a:p>
            <a:pPr marL="0" indent="0">
              <a:buNone/>
            </a:pPr>
            <a:r>
              <a:rPr lang="en-US" sz="2400" dirty="0"/>
              <a:t>We interpret the stimuli to which we do pay attention according to learned patterns and expectations.</a:t>
            </a:r>
          </a:p>
        </p:txBody>
      </p:sp>
      <p:pic>
        <p:nvPicPr>
          <p:cNvPr id="5" name="Picture 4" descr="An advertisement on a building of two embracing individuals. Its foreign tagline contains a misspelled English curse wor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465" y="2674139"/>
            <a:ext cx="5375070" cy="3543564"/>
          </a:xfrm>
          <a:prstGeom prst="rect">
            <a:avLst/>
          </a:prstGeom>
        </p:spPr>
      </p:pic>
    </p:spTree>
    <p:extLst>
      <p:ext uri="{BB962C8B-B14F-4D97-AF65-F5344CB8AC3E}">
        <p14:creationId xmlns:p14="http://schemas.microsoft.com/office/powerpoint/2010/main" val="730435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Interpretation</a:t>
            </a:r>
            <a:endParaRPr lang="en-US" sz="2000" b="0" dirty="0">
              <a:latin typeface="+mj-lt"/>
            </a:endParaRPr>
          </a:p>
        </p:txBody>
      </p:sp>
      <p:sp>
        <p:nvSpPr>
          <p:cNvPr id="3" name="Content Placeholder 2"/>
          <p:cNvSpPr>
            <a:spLocks noGrp="1"/>
          </p:cNvSpPr>
          <p:nvPr>
            <p:ph idx="1"/>
          </p:nvPr>
        </p:nvSpPr>
        <p:spPr/>
        <p:txBody>
          <a:bodyPr/>
          <a:lstStyle/>
          <a:p>
            <a:r>
              <a:rPr lang="en-US" sz="2400" dirty="0"/>
              <a:t>Interpretation refers to the meaning we assign to sensory stimuli, which is based on a schema</a:t>
            </a:r>
          </a:p>
        </p:txBody>
      </p:sp>
      <p:pic>
        <p:nvPicPr>
          <p:cNvPr id="6" name="Picture 5" descr="An advertisement with the tagline, better ask for the free assembly service by X X X Lutz. The word kitchen is misspel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158" y="2483250"/>
            <a:ext cx="4405107" cy="2750079"/>
          </a:xfrm>
          <a:prstGeom prst="rect">
            <a:avLst/>
          </a:prstGeom>
        </p:spPr>
      </p:pic>
      <p:sp>
        <p:nvSpPr>
          <p:cNvPr id="4" name="Content Placeholder 3"/>
          <p:cNvSpPr>
            <a:spLocks noGrp="1"/>
          </p:cNvSpPr>
          <p:nvPr>
            <p:ph idx="13"/>
          </p:nvPr>
        </p:nvSpPr>
        <p:spPr>
          <a:xfrm>
            <a:off x="457200" y="5424311"/>
            <a:ext cx="8229600" cy="900289"/>
          </a:xfrm>
        </p:spPr>
        <p:txBody>
          <a:bodyPr/>
          <a:lstStyle/>
          <a:p>
            <a:pPr marL="0" indent="0">
              <a:buNone/>
            </a:pPr>
            <a:r>
              <a:rPr lang="en-IN" sz="1400" b="1" dirty="0"/>
              <a:t>Source: </a:t>
            </a:r>
            <a:r>
              <a:rPr lang="en-IN" sz="1400" dirty="0"/>
              <a:t>Client: XXXLutz; Head of Marketing: </a:t>
            </a:r>
            <a:r>
              <a:rPr lang="en-IN" sz="1400" dirty="0" smtClean="0"/>
              <a:t>Mag. Thomas </a:t>
            </a:r>
            <a:r>
              <a:rPr lang="en-IN" sz="1400" dirty="0"/>
              <a:t>Saliger; Agency: Demner, Merlicek </a:t>
            </a:r>
            <a:r>
              <a:rPr lang="en-IN" sz="1400" dirty="0" smtClean="0"/>
              <a:t>&amp; Bergmann</a:t>
            </a:r>
            <a:r>
              <a:rPr lang="en-IN" sz="1400" dirty="0"/>
              <a:t>; Account Supervisor: Andrea </a:t>
            </a:r>
            <a:r>
              <a:rPr lang="en-IN" sz="1400" dirty="0" smtClean="0"/>
              <a:t>Kliment; Account </a:t>
            </a:r>
            <a:r>
              <a:rPr lang="en-IN" sz="1400" dirty="0"/>
              <a:t>Manager: Albin Lenzer; Creative </a:t>
            </a:r>
            <a:r>
              <a:rPr lang="en-IN" sz="1400" dirty="0" smtClean="0"/>
              <a:t>Directors: Rosa </a:t>
            </a:r>
            <a:r>
              <a:rPr lang="en-IN" sz="1400" dirty="0"/>
              <a:t>Haider, Tolga Buyukdoganay; Art </a:t>
            </a:r>
            <a:r>
              <a:rPr lang="en-IN" sz="1400" dirty="0" smtClean="0"/>
              <a:t>Directors: Tolga </a:t>
            </a:r>
            <a:r>
              <a:rPr lang="en-IN" sz="1400" dirty="0"/>
              <a:t>Buyukdoganay, Rene Pichler; </a:t>
            </a:r>
            <a:r>
              <a:rPr lang="en-IN" sz="1400" dirty="0" smtClean="0"/>
              <a:t>Copywriter: Alistair </a:t>
            </a:r>
            <a:r>
              <a:rPr lang="en-IN" sz="1400" dirty="0"/>
              <a:t>Thompson.</a:t>
            </a:r>
          </a:p>
        </p:txBody>
      </p:sp>
    </p:spTree>
    <p:extLst>
      <p:ext uri="{BB962C8B-B14F-4D97-AF65-F5344CB8AC3E}">
        <p14:creationId xmlns:p14="http://schemas.microsoft.com/office/powerpoint/2010/main" val="2365219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Stimulus Organization</a:t>
            </a:r>
            <a:endParaRPr lang="en-US" sz="2000" b="0" dirty="0">
              <a:latin typeface="+mj-lt"/>
            </a:endParaRPr>
          </a:p>
        </p:txBody>
      </p:sp>
      <p:sp>
        <p:nvSpPr>
          <p:cNvPr id="3" name="Content Placeholder 2"/>
          <p:cNvSpPr>
            <a:spLocks noGrp="1"/>
          </p:cNvSpPr>
          <p:nvPr>
            <p:ph idx="1"/>
          </p:nvPr>
        </p:nvSpPr>
        <p:spPr/>
        <p:txBody>
          <a:bodyPr/>
          <a:lstStyle/>
          <a:p>
            <a:r>
              <a:rPr lang="en-US" sz="2400" b="1" dirty="0"/>
              <a:t>Gestalt:</a:t>
            </a:r>
            <a:r>
              <a:rPr lang="en-US" sz="2400" dirty="0"/>
              <a:t> The whole is greater than the sum of its parts</a:t>
            </a:r>
          </a:p>
          <a:p>
            <a:pPr lvl="1"/>
            <a:r>
              <a:rPr lang="en-US" sz="2400" dirty="0"/>
              <a:t>Closure: people perceive an incomplete picture as complete</a:t>
            </a:r>
          </a:p>
          <a:p>
            <a:pPr lvl="1"/>
            <a:r>
              <a:rPr lang="en-US" sz="2400" dirty="0"/>
              <a:t>Similarity: consumers group together objects that share similar physical characteristics</a:t>
            </a:r>
          </a:p>
          <a:p>
            <a:pPr lvl="1"/>
            <a:r>
              <a:rPr lang="en-US" sz="2400" dirty="0"/>
              <a:t>Figure-ground: one part of the stimulus will dominate (the figure) while the other parts recede into the background (ground)</a:t>
            </a:r>
          </a:p>
        </p:txBody>
      </p:sp>
    </p:spTree>
    <p:extLst>
      <p:ext uri="{BB962C8B-B14F-4D97-AF65-F5344CB8AC3E}">
        <p14:creationId xmlns:p14="http://schemas.microsoft.com/office/powerpoint/2010/main" val="31434449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Give an example when you were affected my closure, similarity, or the figure ground principle.</a:t>
            </a:r>
          </a:p>
        </p:txBody>
      </p:sp>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(6 of 8)</a:t>
            </a:r>
            <a:endParaRPr lang="en-IN" sz="2000" b="0" dirty="0">
              <a:latin typeface="+mj-lt"/>
            </a:endParaRPr>
          </a:p>
        </p:txBody>
      </p:sp>
    </p:spTree>
    <p:extLst>
      <p:ext uri="{BB962C8B-B14F-4D97-AF65-F5344CB8AC3E}">
        <p14:creationId xmlns:p14="http://schemas.microsoft.com/office/powerpoint/2010/main" val="2022306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chor="b"/>
          <a:lstStyle/>
          <a:p>
            <a:r>
              <a:rPr lang="en-US" sz="3600" dirty="0">
                <a:latin typeface="+mj-lt"/>
              </a:rPr>
              <a:t>Learning Objective </a:t>
            </a:r>
            <a:r>
              <a:rPr lang="en-US" sz="3600" dirty="0" smtClean="0">
                <a:latin typeface="+mj-lt"/>
              </a:rPr>
              <a:t>3.6 </a:t>
            </a:r>
            <a:endParaRPr lang="en-IN" sz="3600" b="0" dirty="0">
              <a:latin typeface="+mj-lt"/>
            </a:endParaRPr>
          </a:p>
        </p:txBody>
      </p:sp>
      <p:sp>
        <p:nvSpPr>
          <p:cNvPr id="6" name="Content Placeholder 5"/>
          <p:cNvSpPr>
            <a:spLocks noGrp="1"/>
          </p:cNvSpPr>
          <p:nvPr>
            <p:ph idx="1"/>
          </p:nvPr>
        </p:nvSpPr>
        <p:spPr>
          <a:xfrm>
            <a:off x="457200" y="1600201"/>
            <a:ext cx="8229600" cy="685799"/>
          </a:xfrm>
        </p:spPr>
        <p:txBody>
          <a:bodyPr/>
          <a:lstStyle/>
          <a:p>
            <a:pPr marL="0" indent="0">
              <a:buNone/>
            </a:pPr>
            <a:r>
              <a:rPr lang="en-US" sz="2200" dirty="0"/>
              <a:t>The field of semiotics helps us to understand how marketers use symbols to create meaning.</a:t>
            </a:r>
            <a:endParaRPr lang="en-IN" sz="2200" dirty="0"/>
          </a:p>
        </p:txBody>
      </p:sp>
      <p:pic>
        <p:nvPicPr>
          <p:cNvPr id="4" name="Picture 3" descr="An advertisement for conqueror paper with the tagline, celebrating a decade in the land of a million hues. A man’s multicolor portrait is depicted through thousands of rolled up pap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60" y="2408028"/>
            <a:ext cx="2912528" cy="3862450"/>
          </a:xfrm>
          <a:prstGeom prst="rect">
            <a:avLst/>
          </a:prstGeom>
        </p:spPr>
      </p:pic>
    </p:spTree>
    <p:extLst>
      <p:ext uri="{BB962C8B-B14F-4D97-AF65-F5344CB8AC3E}">
        <p14:creationId xmlns:p14="http://schemas.microsoft.com/office/powerpoint/2010/main" val="33626271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chor="b"/>
          <a:lstStyle/>
          <a:p>
            <a:r>
              <a:rPr lang="en-US" sz="3600" dirty="0">
                <a:latin typeface="+mj-lt"/>
              </a:rPr>
              <a:t>Figure 3.4 </a:t>
            </a:r>
            <a:r>
              <a:rPr lang="en-US" sz="3600" dirty="0" smtClean="0">
                <a:latin typeface="+mj-lt"/>
              </a:rPr>
              <a:t>Semiotic </a:t>
            </a:r>
            <a:r>
              <a:rPr lang="en-US" sz="3600" dirty="0">
                <a:latin typeface="+mj-lt"/>
              </a:rPr>
              <a:t>Relationships</a:t>
            </a:r>
            <a:endParaRPr lang="en-IN" sz="3600" b="0" dirty="0">
              <a:latin typeface="+mj-lt"/>
            </a:endParaRPr>
          </a:p>
        </p:txBody>
      </p:sp>
      <p:sp>
        <p:nvSpPr>
          <p:cNvPr id="6" name="Content Placeholder 5"/>
          <p:cNvSpPr>
            <a:spLocks noGrp="1"/>
          </p:cNvSpPr>
          <p:nvPr>
            <p:ph idx="1"/>
          </p:nvPr>
        </p:nvSpPr>
        <p:spPr>
          <a:xfrm>
            <a:off x="457200" y="1600200"/>
            <a:ext cx="3200400" cy="4407535"/>
          </a:xfrm>
        </p:spPr>
        <p:txBody>
          <a:bodyPr/>
          <a:lstStyle/>
          <a:p>
            <a:r>
              <a:rPr lang="en-US" sz="2400" dirty="0"/>
              <a:t>Object</a:t>
            </a:r>
          </a:p>
          <a:p>
            <a:r>
              <a:rPr lang="en-US" sz="2400" dirty="0"/>
              <a:t>Sign</a:t>
            </a:r>
          </a:p>
          <a:p>
            <a:r>
              <a:rPr lang="en-US" sz="2400" dirty="0"/>
              <a:t>Interpretant</a:t>
            </a:r>
          </a:p>
          <a:p>
            <a:r>
              <a:rPr lang="en-US" sz="2400" dirty="0"/>
              <a:t>Icon</a:t>
            </a:r>
          </a:p>
          <a:p>
            <a:r>
              <a:rPr lang="en-US" sz="2400" dirty="0"/>
              <a:t>Index</a:t>
            </a:r>
          </a:p>
          <a:p>
            <a:r>
              <a:rPr lang="en-US" sz="2400" dirty="0"/>
              <a:t>Symbol</a:t>
            </a:r>
            <a:endParaRPr lang="en-IN" sz="2400" dirty="0"/>
          </a:p>
        </p:txBody>
      </p:sp>
      <p:pic>
        <p:nvPicPr>
          <p:cNvPr id="4" name="Picture 3" descr="The object or product, the interpretant or meaning, and the sign or image, are linked as three points of a triangle. The object or product is Marlboro cigarettes; the interpretant or meaning is rugged American, and the sign or image is a cowbo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195" y="1600200"/>
            <a:ext cx="4416605" cy="4407535"/>
          </a:xfrm>
          <a:prstGeom prst="rect">
            <a:avLst/>
          </a:prstGeom>
        </p:spPr>
      </p:pic>
    </p:spTree>
    <p:extLst>
      <p:ext uri="{BB962C8B-B14F-4D97-AF65-F5344CB8AC3E}">
        <p14:creationId xmlns:p14="http://schemas.microsoft.com/office/powerpoint/2010/main" val="4058749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Examples of Brand Positioning</a:t>
            </a:r>
            <a:endParaRPr lang="en-US" sz="2000" b="0" dirty="0">
              <a:latin typeface="+mj-lt"/>
            </a:endParaRPr>
          </a:p>
        </p:txBody>
      </p:sp>
      <p:graphicFrame>
        <p:nvGraphicFramePr>
          <p:cNvPr id="4" name="Table 5"/>
          <p:cNvGraphicFramePr>
            <a:graphicFrameLocks noGrp="1"/>
          </p:cNvGraphicFramePr>
          <p:nvPr>
            <p:ph idx="1"/>
            <p:extLst>
              <p:ext uri="{D42A27DB-BD31-4B8C-83A1-F6EECF244321}">
                <p14:modId xmlns:p14="http://schemas.microsoft.com/office/powerpoint/2010/main" val="132214743"/>
              </p:ext>
            </p:extLst>
          </p:nvPr>
        </p:nvGraphicFramePr>
        <p:xfrm>
          <a:off x="609600" y="1905000"/>
          <a:ext cx="7924800" cy="4234815"/>
        </p:xfrm>
        <a:graphic>
          <a:graphicData uri="http://schemas.openxmlformats.org/drawingml/2006/table">
            <a:tbl>
              <a:tblPr firstRow="1" bandRow="1">
                <a:tableStyleId>{3B4B98B0-60AC-42C2-AFA5-B58CD77FA1E5}</a:tableStyleId>
              </a:tblPr>
              <a:tblGrid>
                <a:gridCol w="2788356">
                  <a:extLst>
                    <a:ext uri="{9D8B030D-6E8A-4147-A177-3AD203B41FA5}">
                      <a16:colId xmlns:a16="http://schemas.microsoft.com/office/drawing/2014/main" val="2450589150"/>
                    </a:ext>
                  </a:extLst>
                </a:gridCol>
                <a:gridCol w="5136444">
                  <a:extLst>
                    <a:ext uri="{9D8B030D-6E8A-4147-A177-3AD203B41FA5}">
                      <a16:colId xmlns:a16="http://schemas.microsoft.com/office/drawing/2014/main" val="3700599319"/>
                    </a:ext>
                  </a:extLst>
                </a:gridCol>
              </a:tblGrid>
              <a:tr h="504825">
                <a:tc>
                  <a:txBody>
                    <a:bodyPr/>
                    <a:lstStyle/>
                    <a:p>
                      <a:r>
                        <a:rPr kumimoji="0" lang="en-US" sz="2000" b="0" i="0" u="none" strike="noStrike" cap="none" normalizeH="0" baseline="0" dirty="0">
                          <a:ln>
                            <a:noFill/>
                          </a:ln>
                          <a:solidFill>
                            <a:schemeClr val="tx1"/>
                          </a:solidFill>
                          <a:effectLst/>
                          <a:latin typeface="+mj-lt"/>
                        </a:rPr>
                        <a:t>Lifestyle</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2000" b="0" i="0" u="none" strike="noStrike" cap="none" normalizeH="0" baseline="0" dirty="0">
                          <a:ln>
                            <a:noFill/>
                          </a:ln>
                          <a:solidFill>
                            <a:schemeClr val="tx1"/>
                          </a:solidFill>
                          <a:effectLst/>
                          <a:latin typeface="+mj-lt"/>
                        </a:rPr>
                        <a:t>Grey </a:t>
                      </a:r>
                      <a:r>
                        <a:rPr kumimoji="0" lang="en-US" sz="2000" b="0" i="0" u="none" strike="noStrike" cap="none" normalizeH="0" baseline="0" dirty="0" err="1">
                          <a:ln>
                            <a:noFill/>
                          </a:ln>
                          <a:solidFill>
                            <a:schemeClr val="tx1"/>
                          </a:solidFill>
                          <a:effectLst/>
                          <a:latin typeface="+mj-lt"/>
                        </a:rPr>
                        <a:t>Poupon</a:t>
                      </a:r>
                      <a:r>
                        <a:rPr kumimoji="0" lang="en-US" sz="2000" b="0" i="0" u="none" strike="noStrike" cap="none" normalizeH="0" baseline="0" dirty="0">
                          <a:ln>
                            <a:noFill/>
                          </a:ln>
                          <a:solidFill>
                            <a:schemeClr val="tx1"/>
                          </a:solidFill>
                          <a:effectLst/>
                          <a:latin typeface="+mj-lt"/>
                        </a:rPr>
                        <a:t> is “high class”</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278048"/>
                  </a:ext>
                </a:extLst>
              </a:tr>
              <a:tr h="504825">
                <a:tc>
                  <a:txBody>
                    <a:bodyPr/>
                    <a:lstStyle/>
                    <a:p>
                      <a:r>
                        <a:rPr kumimoji="0" lang="en-US" sz="2000" b="0" i="0" u="none" strike="noStrike" cap="none" normalizeH="0" baseline="0" dirty="0">
                          <a:ln>
                            <a:noFill/>
                          </a:ln>
                          <a:solidFill>
                            <a:schemeClr val="tx1"/>
                          </a:solidFill>
                          <a:effectLst/>
                          <a:latin typeface="+mj-lt"/>
                        </a:rPr>
                        <a:t>Price leadership</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2000" b="0" i="0" u="none" strike="noStrike" cap="none" normalizeH="0" baseline="0" dirty="0" err="1">
                          <a:ln>
                            <a:noFill/>
                          </a:ln>
                          <a:solidFill>
                            <a:schemeClr val="tx1"/>
                          </a:solidFill>
                          <a:effectLst/>
                          <a:latin typeface="+mj-lt"/>
                        </a:rPr>
                        <a:t>L’Oreal</a:t>
                      </a:r>
                      <a:r>
                        <a:rPr kumimoji="0" lang="en-US" sz="2000" b="0" i="0" u="none" strike="noStrike" cap="none" normalizeH="0" baseline="0" dirty="0">
                          <a:ln>
                            <a:noFill/>
                          </a:ln>
                          <a:solidFill>
                            <a:schemeClr val="tx1"/>
                          </a:solidFill>
                          <a:effectLst/>
                          <a:latin typeface="+mj-lt"/>
                        </a:rPr>
                        <a:t> sells Noisome brand face cream</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931694"/>
                  </a:ext>
                </a:extLst>
              </a:tr>
              <a:tr h="504825">
                <a:tc>
                  <a:txBody>
                    <a:bodyPr/>
                    <a:lstStyle/>
                    <a:p>
                      <a:r>
                        <a:rPr kumimoji="0" lang="en-US" sz="2000" b="0" i="0" u="none" strike="noStrike" cap="none" normalizeH="0" baseline="0" dirty="0">
                          <a:ln>
                            <a:noFill/>
                          </a:ln>
                          <a:solidFill>
                            <a:schemeClr val="tx1"/>
                          </a:solidFill>
                          <a:effectLst/>
                          <a:latin typeface="+mj-lt"/>
                        </a:rPr>
                        <a:t>Attributes</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2000" b="0" i="0" u="none" strike="noStrike" cap="none" normalizeH="0" baseline="0" dirty="0">
                          <a:ln>
                            <a:noFill/>
                          </a:ln>
                          <a:solidFill>
                            <a:schemeClr val="tx1"/>
                          </a:solidFill>
                          <a:effectLst/>
                          <a:latin typeface="+mj-lt"/>
                        </a:rPr>
                        <a:t>Bounty is “quicker picker upper”</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0965908"/>
                  </a:ext>
                </a:extLst>
              </a:tr>
              <a:tr h="504825">
                <a:tc>
                  <a:txBody>
                    <a:bodyPr/>
                    <a:lstStyle/>
                    <a:p>
                      <a:r>
                        <a:rPr kumimoji="0" lang="en-US" sz="2000" b="0" i="0" u="none" strike="noStrike" cap="none" normalizeH="0" baseline="0" dirty="0">
                          <a:ln>
                            <a:noFill/>
                          </a:ln>
                          <a:solidFill>
                            <a:schemeClr val="tx1"/>
                          </a:solidFill>
                          <a:effectLst/>
                          <a:latin typeface="+mj-lt"/>
                        </a:rPr>
                        <a:t>Product class</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2000" b="0" i="0" u="none" strike="noStrike" cap="none" normalizeH="0" baseline="0" dirty="0">
                          <a:ln>
                            <a:noFill/>
                          </a:ln>
                          <a:solidFill>
                            <a:schemeClr val="tx1"/>
                          </a:solidFill>
                          <a:effectLst/>
                          <a:latin typeface="+mj-lt"/>
                        </a:rPr>
                        <a:t>The </a:t>
                      </a:r>
                      <a:r>
                        <a:rPr kumimoji="0" lang="en-US" sz="2000" b="0" i="0" u="none" strike="noStrike" cap="none" normalizeH="0" baseline="0" dirty="0" err="1">
                          <a:ln>
                            <a:noFill/>
                          </a:ln>
                          <a:solidFill>
                            <a:schemeClr val="tx1"/>
                          </a:solidFill>
                          <a:effectLst/>
                          <a:latin typeface="+mj-lt"/>
                        </a:rPr>
                        <a:t>Spyder</a:t>
                      </a:r>
                      <a:r>
                        <a:rPr kumimoji="0" lang="en-US" sz="2000" b="0" i="0" u="none" strike="noStrike" cap="none" normalizeH="0" baseline="0" dirty="0">
                          <a:ln>
                            <a:noFill/>
                          </a:ln>
                          <a:solidFill>
                            <a:schemeClr val="tx1"/>
                          </a:solidFill>
                          <a:effectLst/>
                          <a:latin typeface="+mj-lt"/>
                        </a:rPr>
                        <a:t> Eclipse is a sporty convertible</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7685219"/>
                  </a:ext>
                </a:extLst>
              </a:tr>
              <a:tr h="504825">
                <a:tc>
                  <a:txBody>
                    <a:bodyPr/>
                    <a:lstStyle/>
                    <a:p>
                      <a:r>
                        <a:rPr kumimoji="0" lang="en-US" sz="2000" b="0" i="0" u="none" strike="noStrike" cap="none" normalizeH="0" baseline="0" dirty="0">
                          <a:ln>
                            <a:noFill/>
                          </a:ln>
                          <a:solidFill>
                            <a:schemeClr val="tx1"/>
                          </a:solidFill>
                          <a:effectLst/>
                          <a:latin typeface="+mj-lt"/>
                        </a:rPr>
                        <a:t>Competitors</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2000" b="0" i="0" u="none" strike="noStrike" cap="none" normalizeH="0" baseline="0" dirty="0">
                          <a:ln>
                            <a:noFill/>
                          </a:ln>
                          <a:solidFill>
                            <a:schemeClr val="tx1"/>
                          </a:solidFill>
                          <a:effectLst/>
                          <a:latin typeface="+mj-lt"/>
                        </a:rPr>
                        <a:t>Northwestern Insurance is the quiet company</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1543228"/>
                  </a:ext>
                </a:extLst>
              </a:tr>
              <a:tr h="504825">
                <a:tc>
                  <a:txBody>
                    <a:bodyPr/>
                    <a:lstStyle/>
                    <a:p>
                      <a:r>
                        <a:rPr kumimoji="0" lang="en-US" sz="2000" b="0" i="0" u="none" strike="noStrike" cap="none" normalizeH="0" baseline="0" dirty="0">
                          <a:ln>
                            <a:noFill/>
                          </a:ln>
                          <a:solidFill>
                            <a:schemeClr val="tx1"/>
                          </a:solidFill>
                          <a:effectLst/>
                          <a:latin typeface="+mj-lt"/>
                        </a:rPr>
                        <a:t>Occasions</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2000" b="0" i="0" u="none" strike="noStrike" cap="none" normalizeH="0" baseline="0" dirty="0">
                          <a:ln>
                            <a:noFill/>
                          </a:ln>
                          <a:solidFill>
                            <a:schemeClr val="tx1"/>
                          </a:solidFill>
                          <a:effectLst/>
                          <a:latin typeface="+mj-lt"/>
                        </a:rPr>
                        <a:t>Use Wrigley’s gum when you can’t smoke</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415066"/>
                  </a:ext>
                </a:extLst>
              </a:tr>
              <a:tr h="504825">
                <a:tc>
                  <a:txBody>
                    <a:bodyPr/>
                    <a:lstStyle/>
                    <a:p>
                      <a:r>
                        <a:rPr kumimoji="0" lang="en-US" sz="2000" b="0" i="0" u="none" strike="noStrike" cap="none" normalizeH="0" baseline="0" dirty="0">
                          <a:ln>
                            <a:noFill/>
                          </a:ln>
                          <a:solidFill>
                            <a:schemeClr val="tx1"/>
                          </a:solidFill>
                          <a:effectLst/>
                          <a:latin typeface="+mj-lt"/>
                        </a:rPr>
                        <a:t>Users</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2000" b="0" i="0" u="none" strike="noStrike" cap="none" normalizeH="0" baseline="0" dirty="0">
                          <a:ln>
                            <a:noFill/>
                          </a:ln>
                          <a:solidFill>
                            <a:schemeClr val="tx1"/>
                          </a:solidFill>
                          <a:effectLst/>
                          <a:latin typeface="+mj-lt"/>
                        </a:rPr>
                        <a:t>Levi’s Dockers targeted to young men</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3085618"/>
                  </a:ext>
                </a:extLst>
              </a:tr>
              <a:tr h="504825">
                <a:tc>
                  <a:txBody>
                    <a:bodyPr/>
                    <a:lstStyle/>
                    <a:p>
                      <a:r>
                        <a:rPr kumimoji="0" lang="en-US" sz="2000" b="0" i="0" u="none" strike="noStrike" cap="none" normalizeH="0" baseline="0" dirty="0">
                          <a:ln>
                            <a:noFill/>
                          </a:ln>
                          <a:solidFill>
                            <a:schemeClr val="tx1"/>
                          </a:solidFill>
                          <a:effectLst/>
                          <a:latin typeface="+mj-lt"/>
                        </a:rPr>
                        <a:t>Quality</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2000" b="0" i="0" u="none" strike="noStrike" cap="none" normalizeH="0" baseline="0" dirty="0">
                          <a:ln>
                            <a:noFill/>
                          </a:ln>
                          <a:solidFill>
                            <a:schemeClr val="tx1"/>
                          </a:solidFill>
                          <a:effectLst/>
                          <a:latin typeface="+mj-lt"/>
                        </a:rPr>
                        <a:t>At Ford, “Quality is Job 1”</a:t>
                      </a:r>
                      <a:endParaRPr lang="en-IN" sz="2000" b="0" baseline="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3292578"/>
                  </a:ext>
                </a:extLst>
              </a:tr>
            </a:tbl>
          </a:graphicData>
        </a:graphic>
      </p:graphicFrame>
    </p:spTree>
    <p:extLst>
      <p:ext uri="{BB962C8B-B14F-4D97-AF65-F5344CB8AC3E}">
        <p14:creationId xmlns:p14="http://schemas.microsoft.com/office/powerpoint/2010/main" val="40540735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sz="2400" dirty="0"/>
              <a:t>Think of a commercial you have recently seen and explain the object, sign and interpretant.</a:t>
            </a:r>
            <a:endParaRPr lang="en-IN" sz="2400" dirty="0"/>
          </a:p>
        </p:txBody>
      </p:sp>
      <p:sp>
        <p:nvSpPr>
          <p:cNvPr id="8"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(7 of 8)</a:t>
            </a:r>
            <a:endParaRPr lang="en-IN" sz="2000" b="0" dirty="0">
              <a:latin typeface="+mj-lt"/>
            </a:endParaRPr>
          </a:p>
        </p:txBody>
      </p:sp>
    </p:spTree>
    <p:extLst>
      <p:ext uri="{BB962C8B-B14F-4D97-AF65-F5344CB8AC3E}">
        <p14:creationId xmlns:p14="http://schemas.microsoft.com/office/powerpoint/2010/main" val="69546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a:t>How do your favorite brands position themselves in the marketplace?</a:t>
            </a:r>
          </a:p>
          <a:p>
            <a:r>
              <a:rPr lang="en-US" sz="2400" dirty="0"/>
              <a:t>Which possible positioning strategies seem to be most effective?</a:t>
            </a:r>
          </a:p>
        </p:txBody>
      </p:sp>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(8 of 8)</a:t>
            </a:r>
            <a:endParaRPr lang="en-IN" sz="2000" b="0" dirty="0">
              <a:latin typeface="+mj-lt"/>
            </a:endParaRPr>
          </a:p>
        </p:txBody>
      </p:sp>
    </p:spTree>
    <p:extLst>
      <p:ext uri="{BB962C8B-B14F-4D97-AF65-F5344CB8AC3E}">
        <p14:creationId xmlns:p14="http://schemas.microsoft.com/office/powerpoint/2010/main" val="471534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Chapter Summary</a:t>
            </a:r>
            <a:endParaRPr lang="en-US" sz="2000" b="0" dirty="0">
              <a:latin typeface="+mj-lt"/>
            </a:endParaRPr>
          </a:p>
        </p:txBody>
      </p:sp>
      <p:sp>
        <p:nvSpPr>
          <p:cNvPr id="5" name="Content Placeholder 4"/>
          <p:cNvSpPr>
            <a:spLocks noGrp="1"/>
          </p:cNvSpPr>
          <p:nvPr>
            <p:ph idx="1"/>
          </p:nvPr>
        </p:nvSpPr>
        <p:spPr/>
        <p:txBody>
          <a:bodyPr/>
          <a:lstStyle/>
          <a:p>
            <a:pPr marL="432000" indent="-432000">
              <a:buFont typeface="+mj-lt"/>
              <a:buAutoNum type="arabicPeriod"/>
            </a:pPr>
            <a:r>
              <a:rPr lang="en-US" sz="2600" dirty="0"/>
              <a:t>The design of a product affects our perception of it.</a:t>
            </a:r>
          </a:p>
          <a:p>
            <a:pPr marL="432000" indent="-432000">
              <a:buFont typeface="+mj-lt"/>
              <a:buAutoNum type="arabicPeriod"/>
            </a:pPr>
            <a:r>
              <a:rPr lang="en-US" sz="2600" dirty="0"/>
              <a:t>Products and messages may appeal to our senses.</a:t>
            </a:r>
          </a:p>
          <a:p>
            <a:pPr marL="432000" indent="-432000">
              <a:buFont typeface="+mj-lt"/>
              <a:buAutoNum type="arabicPeriod"/>
            </a:pPr>
            <a:r>
              <a:rPr lang="en-US" sz="2600" dirty="0"/>
              <a:t>Perception is a three-stage process that translates raw stimuli into meaning.</a:t>
            </a:r>
          </a:p>
          <a:p>
            <a:pPr marL="432000" indent="-432000">
              <a:buFont typeface="+mj-lt"/>
              <a:buAutoNum type="arabicPeriod"/>
            </a:pPr>
            <a:r>
              <a:rPr lang="en-US" sz="2600" dirty="0"/>
              <a:t>Subliminal advertising is controversial.</a:t>
            </a:r>
          </a:p>
          <a:p>
            <a:pPr marL="432000" indent="-432000">
              <a:buFont typeface="+mj-lt"/>
              <a:buAutoNum type="arabicPeriod"/>
            </a:pPr>
            <a:r>
              <a:rPr lang="en-US" sz="2600" dirty="0"/>
              <a:t>We interpret stimuli using learned patterns.</a:t>
            </a:r>
          </a:p>
          <a:p>
            <a:pPr marL="432000" indent="-432000">
              <a:buFont typeface="+mj-lt"/>
              <a:buAutoNum type="arabicPeriod"/>
            </a:pPr>
            <a:r>
              <a:rPr lang="en-US" sz="2600" dirty="0"/>
              <a:t>Marketers use symbols to create meaning.</a:t>
            </a:r>
          </a:p>
        </p:txBody>
      </p:sp>
    </p:spTree>
    <p:extLst>
      <p:ext uri="{BB962C8B-B14F-4D97-AF65-F5344CB8AC3E}">
        <p14:creationId xmlns:p14="http://schemas.microsoft.com/office/powerpoint/2010/main" val="3743413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3.1</a:t>
            </a:r>
            <a:endParaRPr lang="en-IN" sz="2000" b="0" dirty="0">
              <a:latin typeface="+mj-lt"/>
            </a:endParaRPr>
          </a:p>
        </p:txBody>
      </p:sp>
      <p:sp>
        <p:nvSpPr>
          <p:cNvPr id="3" name="Content Placeholder 2"/>
          <p:cNvSpPr>
            <a:spLocks noGrp="1"/>
          </p:cNvSpPr>
          <p:nvPr>
            <p:ph idx="1"/>
          </p:nvPr>
        </p:nvSpPr>
        <p:spPr>
          <a:xfrm>
            <a:off x="457200" y="1600201"/>
            <a:ext cx="8229600" cy="685800"/>
          </a:xfrm>
        </p:spPr>
        <p:txBody>
          <a:bodyPr/>
          <a:lstStyle/>
          <a:p>
            <a:pPr marL="0" indent="0">
              <a:buNone/>
            </a:pPr>
            <a:r>
              <a:rPr lang="en-US" sz="2400" dirty="0"/>
              <a:t>The design of a product is often a key driver of its success or failure.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767" y="2571812"/>
            <a:ext cx="2139033" cy="3219388"/>
          </a:xfrm>
          <a:prstGeom prst="rect">
            <a:avLst/>
          </a:prstGeom>
        </p:spPr>
      </p:pic>
    </p:spTree>
    <p:extLst>
      <p:ext uri="{BB962C8B-B14F-4D97-AF65-F5344CB8AC3E}">
        <p14:creationId xmlns:p14="http://schemas.microsoft.com/office/powerpoint/2010/main" val="3238333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2303301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Sensation</a:t>
            </a:r>
            <a:endParaRPr lang="en-IN" sz="2000" b="0" dirty="0">
              <a:latin typeface="+mj-lt"/>
            </a:endParaRPr>
          </a:p>
        </p:txBody>
      </p:sp>
      <p:sp>
        <p:nvSpPr>
          <p:cNvPr id="3" name="Content Placeholder 2"/>
          <p:cNvSpPr>
            <a:spLocks noGrp="1"/>
          </p:cNvSpPr>
          <p:nvPr>
            <p:ph idx="1"/>
          </p:nvPr>
        </p:nvSpPr>
        <p:spPr>
          <a:xfrm>
            <a:off x="457200" y="1600200"/>
            <a:ext cx="3352800" cy="4648200"/>
          </a:xfrm>
        </p:spPr>
        <p:txBody>
          <a:bodyPr/>
          <a:lstStyle/>
          <a:p>
            <a:r>
              <a:rPr lang="en-US" sz="2400" dirty="0"/>
              <a:t>Vision</a:t>
            </a:r>
          </a:p>
          <a:p>
            <a:r>
              <a:rPr lang="en-US" sz="2400" dirty="0"/>
              <a:t>Scent</a:t>
            </a:r>
          </a:p>
          <a:p>
            <a:r>
              <a:rPr lang="en-US" sz="2400" dirty="0"/>
              <a:t>Sound</a:t>
            </a:r>
          </a:p>
          <a:p>
            <a:r>
              <a:rPr lang="en-US" sz="2400" dirty="0"/>
              <a:t>Touch</a:t>
            </a:r>
          </a:p>
          <a:p>
            <a:r>
              <a:rPr lang="en-US" sz="2400" dirty="0"/>
              <a:t>Taste</a:t>
            </a:r>
          </a:p>
          <a:p>
            <a:r>
              <a:rPr lang="en-US" sz="2400" dirty="0"/>
              <a:t>Hedonic consumption</a:t>
            </a:r>
          </a:p>
          <a:p>
            <a:r>
              <a:rPr lang="en-US" sz="2400" dirty="0"/>
              <a:t>Context effects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195" y="1645486"/>
            <a:ext cx="4466805" cy="2989102"/>
          </a:xfrm>
          <a:prstGeom prst="rect">
            <a:avLst/>
          </a:prstGeom>
        </p:spPr>
      </p:pic>
    </p:spTree>
    <p:extLst>
      <p:ext uri="{BB962C8B-B14F-4D97-AF65-F5344CB8AC3E}">
        <p14:creationId xmlns:p14="http://schemas.microsoft.com/office/powerpoint/2010/main" val="2243142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Sensory Marketing</a:t>
            </a:r>
            <a:endParaRPr lang="en-IN" sz="2000" b="0" dirty="0">
              <a:latin typeface="+mj-lt"/>
            </a:endParaRPr>
          </a:p>
        </p:txBody>
      </p:sp>
      <p:sp>
        <p:nvSpPr>
          <p:cNvPr id="3" name="Content Placeholder 2"/>
          <p:cNvSpPr>
            <a:spLocks noGrp="1"/>
          </p:cNvSpPr>
          <p:nvPr>
            <p:ph idx="1"/>
          </p:nvPr>
        </p:nvSpPr>
        <p:spPr>
          <a:xfrm>
            <a:off x="457200" y="1600201"/>
            <a:ext cx="8229600" cy="762000"/>
          </a:xfrm>
        </p:spPr>
        <p:txBody>
          <a:bodyPr/>
          <a:lstStyle/>
          <a:p>
            <a:r>
              <a:rPr lang="en-US" sz="2400" dirty="0"/>
              <a:t>Companies think carefully about the impact of sensations on our product experiences.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514600"/>
            <a:ext cx="4881656" cy="3669699"/>
          </a:xfrm>
          <a:prstGeom prst="rect">
            <a:avLst/>
          </a:prstGeom>
        </p:spPr>
      </p:pic>
    </p:spTree>
    <p:extLst>
      <p:ext uri="{BB962C8B-B14F-4D97-AF65-F5344CB8AC3E}">
        <p14:creationId xmlns:p14="http://schemas.microsoft.com/office/powerpoint/2010/main" val="2140025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Vision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0"/>
            <a:ext cx="2667000" cy="2163763"/>
          </a:xfrm>
        </p:spPr>
        <p:txBody>
          <a:bodyPr/>
          <a:lstStyle/>
          <a:p>
            <a:r>
              <a:rPr lang="en-US" sz="2400" dirty="0"/>
              <a:t>Trade dress</a:t>
            </a:r>
          </a:p>
          <a:p>
            <a:r>
              <a:rPr lang="en-US" sz="2400" dirty="0"/>
              <a:t>Color forecasts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942" y="1607536"/>
            <a:ext cx="2105281" cy="4253747"/>
          </a:xfrm>
          <a:prstGeom prst="rect">
            <a:avLst/>
          </a:prstGeom>
        </p:spPr>
      </p:pic>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215372"/>
            <a:ext cx="8229600" cy="1097280"/>
          </a:xfrm>
        </p:spPr>
        <p:txBody>
          <a:bodyPr/>
          <a:lstStyle/>
          <a:p>
            <a:r>
              <a:rPr lang="en-US" sz="3600" dirty="0">
                <a:latin typeface="+mj-lt"/>
              </a:rPr>
              <a:t>Vision </a:t>
            </a:r>
            <a:r>
              <a:rPr lang="en-US" sz="2000" b="0" dirty="0">
                <a:latin typeface="+mj-lt"/>
              </a:rPr>
              <a:t>(2 of 2)</a:t>
            </a:r>
            <a:endParaRPr lang="en-IN" sz="2000" b="0" dirty="0">
              <a:latin typeface="+mj-lt"/>
            </a:endParaRPr>
          </a:p>
        </p:txBody>
      </p:sp>
      <p:sp>
        <p:nvSpPr>
          <p:cNvPr id="2" name="Content Placeholder 1"/>
          <p:cNvSpPr>
            <a:spLocks noGrp="1"/>
          </p:cNvSpPr>
          <p:nvPr>
            <p:ph idx="1"/>
          </p:nvPr>
        </p:nvSpPr>
        <p:spPr>
          <a:xfrm>
            <a:off x="838200" y="1600201"/>
            <a:ext cx="7467600" cy="304799"/>
          </a:xfrm>
        </p:spPr>
        <p:txBody>
          <a:bodyPr/>
          <a:lstStyle/>
          <a:p>
            <a:pPr marL="0" indent="0">
              <a:buNone/>
            </a:pPr>
            <a:r>
              <a:rPr lang="en-IN" sz="2000" b="1" dirty="0"/>
              <a:t>Table </a:t>
            </a:r>
            <a:r>
              <a:rPr lang="en-IN" sz="2000" b="1" dirty="0" smtClean="0"/>
              <a:t>3.1 </a:t>
            </a:r>
            <a:r>
              <a:rPr lang="en-IN" sz="2000" dirty="0"/>
              <a:t>Marketing Applications of Colors</a:t>
            </a:r>
          </a:p>
        </p:txBody>
      </p:sp>
      <p:graphicFrame>
        <p:nvGraphicFramePr>
          <p:cNvPr id="9" name="Content Placeholder 8"/>
          <p:cNvGraphicFramePr>
            <a:graphicFrameLocks noGrp="1"/>
          </p:cNvGraphicFramePr>
          <p:nvPr>
            <p:ph idx="13"/>
            <p:extLst>
              <p:ext uri="{D42A27DB-BD31-4B8C-83A1-F6EECF244321}">
                <p14:modId xmlns:p14="http://schemas.microsoft.com/office/powerpoint/2010/main" val="738087608"/>
              </p:ext>
            </p:extLst>
          </p:nvPr>
        </p:nvGraphicFramePr>
        <p:xfrm>
          <a:off x="838200" y="2196408"/>
          <a:ext cx="7625080" cy="3235960"/>
        </p:xfrm>
        <a:graphic>
          <a:graphicData uri="http://schemas.openxmlformats.org/drawingml/2006/table">
            <a:tbl>
              <a:tblPr firstRow="1" bandRow="1">
                <a:tableStyleId>{3B4B98B0-60AC-42C2-AFA5-B58CD77FA1E5}</a:tableStyleId>
              </a:tblPr>
              <a:tblGrid>
                <a:gridCol w="1071880">
                  <a:extLst>
                    <a:ext uri="{9D8B030D-6E8A-4147-A177-3AD203B41FA5}">
                      <a16:colId xmlns:a16="http://schemas.microsoft.com/office/drawing/2014/main" val="3233250607"/>
                    </a:ext>
                  </a:extLst>
                </a:gridCol>
                <a:gridCol w="2352993">
                  <a:extLst>
                    <a:ext uri="{9D8B030D-6E8A-4147-A177-3AD203B41FA5}">
                      <a16:colId xmlns:a16="http://schemas.microsoft.com/office/drawing/2014/main" val="4067651247"/>
                    </a:ext>
                  </a:extLst>
                </a:gridCol>
                <a:gridCol w="4200207">
                  <a:extLst>
                    <a:ext uri="{9D8B030D-6E8A-4147-A177-3AD203B41FA5}">
                      <a16:colId xmlns:a16="http://schemas.microsoft.com/office/drawing/2014/main" val="3818111864"/>
                    </a:ext>
                  </a:extLst>
                </a:gridCol>
              </a:tblGrid>
              <a:tr h="370840">
                <a:tc>
                  <a:txBody>
                    <a:bodyPr/>
                    <a:lstStyle/>
                    <a:p>
                      <a:r>
                        <a:rPr lang="en-IN" sz="1800" b="1" i="0" kern="1200" baseline="0" dirty="0">
                          <a:solidFill>
                            <a:schemeClr val="tx1"/>
                          </a:solidFill>
                          <a:effectLst/>
                          <a:latin typeface="+mn-lt"/>
                          <a:ea typeface="+mn-ea"/>
                          <a:cs typeface="+mn-cs"/>
                        </a:rPr>
                        <a:t>Color</a:t>
                      </a:r>
                      <a:endParaRPr lang="en-IN" sz="18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1" i="0" kern="1200" baseline="0" dirty="0">
                          <a:solidFill>
                            <a:schemeClr val="tx1"/>
                          </a:solidFill>
                          <a:effectLst/>
                          <a:latin typeface="+mn-lt"/>
                          <a:ea typeface="+mn-ea"/>
                          <a:cs typeface="+mn-cs"/>
                        </a:rPr>
                        <a:t>Associations</a:t>
                      </a:r>
                      <a:endParaRPr lang="en-IN" sz="18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1" i="0" kern="1200" baseline="0" dirty="0">
                          <a:solidFill>
                            <a:schemeClr val="tx1"/>
                          </a:solidFill>
                          <a:effectLst/>
                          <a:latin typeface="+mn-lt"/>
                          <a:ea typeface="+mn-ea"/>
                          <a:cs typeface="+mn-cs"/>
                        </a:rPr>
                        <a:t>Marketing Applications</a:t>
                      </a:r>
                      <a:endParaRPr lang="en-IN" sz="18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5095606"/>
                  </a:ext>
                </a:extLst>
              </a:tr>
              <a:tr h="370840">
                <a:tc>
                  <a:txBody>
                    <a:bodyPr/>
                    <a:lstStyle/>
                    <a:p>
                      <a:r>
                        <a:rPr lang="en-IN" sz="1800" b="0" i="0" kern="1200" baseline="0" dirty="0">
                          <a:solidFill>
                            <a:schemeClr val="tx1"/>
                          </a:solidFill>
                          <a:effectLst/>
                          <a:latin typeface="+mn-lt"/>
                          <a:ea typeface="+mn-ea"/>
                          <a:cs typeface="+mn-cs"/>
                        </a:rPr>
                        <a:t>Yellow</a:t>
                      </a:r>
                      <a:endParaRPr lang="en-IN" sz="1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Optimistic and youthful</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Used to grab window shoppers’ attention</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165074"/>
                  </a:ext>
                </a:extLst>
              </a:tr>
              <a:tr h="370840">
                <a:tc>
                  <a:txBody>
                    <a:bodyPr/>
                    <a:lstStyle/>
                    <a:p>
                      <a:r>
                        <a:rPr lang="en-IN" sz="1800" b="0" i="0" kern="1200" baseline="0" dirty="0">
                          <a:solidFill>
                            <a:schemeClr val="tx1"/>
                          </a:solidFill>
                          <a:effectLst/>
                          <a:latin typeface="+mn-lt"/>
                          <a:ea typeface="+mn-ea"/>
                          <a:cs typeface="+mn-cs"/>
                        </a:rPr>
                        <a:t>Red</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Energy</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Often seen in clearance sales</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1262"/>
                  </a:ext>
                </a:extLst>
              </a:tr>
              <a:tr h="370840">
                <a:tc>
                  <a:txBody>
                    <a:bodyPr/>
                    <a:lstStyle/>
                    <a:p>
                      <a:r>
                        <a:rPr lang="en-IN" sz="1800" b="0" i="0" kern="1200" baseline="0" dirty="0">
                          <a:solidFill>
                            <a:schemeClr val="tx1"/>
                          </a:solidFill>
                          <a:effectLst/>
                          <a:latin typeface="+mn-lt"/>
                          <a:ea typeface="+mn-ea"/>
                          <a:cs typeface="+mn-cs"/>
                        </a:rPr>
                        <a:t>Blue</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Trust and security</a:t>
                      </a:r>
                      <a:endParaRPr lang="en-IN" sz="1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Banks</a:t>
                      </a:r>
                      <a:endParaRPr lang="en-IN" sz="1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2989471"/>
                  </a:ext>
                </a:extLst>
              </a:tr>
              <a:tr h="370840">
                <a:tc>
                  <a:txBody>
                    <a:bodyPr/>
                    <a:lstStyle/>
                    <a:p>
                      <a:r>
                        <a:rPr lang="en-IN" sz="1800" b="0" i="0" kern="1200" baseline="0" dirty="0">
                          <a:solidFill>
                            <a:schemeClr val="tx1"/>
                          </a:solidFill>
                          <a:effectLst/>
                          <a:latin typeface="+mn-lt"/>
                          <a:ea typeface="+mn-ea"/>
                          <a:cs typeface="+mn-cs"/>
                        </a:rPr>
                        <a:t>Green</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Wealth</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Used to create relaxation in stores</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1204569"/>
                  </a:ext>
                </a:extLst>
              </a:tr>
              <a:tr h="370840">
                <a:tc>
                  <a:txBody>
                    <a:bodyPr/>
                    <a:lstStyle/>
                    <a:p>
                      <a:r>
                        <a:rPr lang="en-IN" sz="1800" b="0" i="0" kern="1200" baseline="0" dirty="0">
                          <a:solidFill>
                            <a:schemeClr val="tx1"/>
                          </a:solidFill>
                          <a:effectLst/>
                          <a:latin typeface="+mn-lt"/>
                          <a:ea typeface="+mn-ea"/>
                          <a:cs typeface="+mn-cs"/>
                        </a:rPr>
                        <a:t>Orange</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Aggressive</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Call to action: subscribe, buy or sell</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4628"/>
                  </a:ext>
                </a:extLst>
              </a:tr>
              <a:tr h="370840">
                <a:tc>
                  <a:txBody>
                    <a:bodyPr/>
                    <a:lstStyle/>
                    <a:p>
                      <a:r>
                        <a:rPr lang="en-IN" sz="1800" b="0" i="0" kern="1200" baseline="0" dirty="0">
                          <a:solidFill>
                            <a:schemeClr val="tx1"/>
                          </a:solidFill>
                          <a:effectLst/>
                          <a:latin typeface="+mn-lt"/>
                          <a:ea typeface="+mn-ea"/>
                          <a:cs typeface="+mn-cs"/>
                        </a:rPr>
                        <a:t>Black</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Powerful and sleek</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Luxury products</a:t>
                      </a:r>
                      <a:r>
                        <a:rPr lang="en-IN" sz="18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4054093"/>
                  </a:ext>
                </a:extLst>
              </a:tr>
              <a:tr h="370840">
                <a:tc>
                  <a:txBody>
                    <a:bodyPr/>
                    <a:lstStyle/>
                    <a:p>
                      <a:r>
                        <a:rPr lang="en-IN" sz="1800" b="0" i="0" kern="1200" baseline="0" dirty="0">
                          <a:solidFill>
                            <a:schemeClr val="tx1"/>
                          </a:solidFill>
                          <a:effectLst/>
                          <a:latin typeface="+mn-lt"/>
                          <a:ea typeface="+mn-ea"/>
                          <a:cs typeface="+mn-cs"/>
                        </a:rPr>
                        <a:t>Purple</a:t>
                      </a:r>
                      <a:endParaRPr lang="en-IN" sz="1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Soothing</a:t>
                      </a:r>
                      <a:endParaRPr lang="en-IN" sz="1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i="0" kern="1200" baseline="0" dirty="0">
                          <a:solidFill>
                            <a:schemeClr val="tx1"/>
                          </a:solidFill>
                          <a:effectLst/>
                          <a:latin typeface="+mn-lt"/>
                          <a:ea typeface="+mn-ea"/>
                          <a:cs typeface="+mn-cs"/>
                        </a:rPr>
                        <a:t>Beauty or anti-aging products</a:t>
                      </a:r>
                      <a:endParaRPr lang="en-IN" sz="1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7106397"/>
                  </a:ext>
                </a:extLst>
              </a:tr>
            </a:tbl>
          </a:graphicData>
        </a:graphic>
      </p:graphicFrame>
      <p:sp>
        <p:nvSpPr>
          <p:cNvPr id="7" name="Content Placeholder 6"/>
          <p:cNvSpPr>
            <a:spLocks noGrp="1"/>
          </p:cNvSpPr>
          <p:nvPr>
            <p:ph idx="16"/>
          </p:nvPr>
        </p:nvSpPr>
        <p:spPr>
          <a:xfrm>
            <a:off x="457200" y="5749160"/>
            <a:ext cx="8229600" cy="461819"/>
          </a:xfrm>
        </p:spPr>
        <p:txBody>
          <a:bodyPr/>
          <a:lstStyle/>
          <a:p>
            <a:pPr marL="0" indent="0">
              <a:buNone/>
            </a:pPr>
            <a:r>
              <a:rPr lang="en-IN" sz="1400" b="1" dirty="0"/>
              <a:t>Source:</a:t>
            </a:r>
            <a:r>
              <a:rPr lang="en-IN" sz="1400" i="1" dirty="0"/>
              <a:t> </a:t>
            </a:r>
            <a:r>
              <a:rPr lang="en-IN" sz="1400" dirty="0"/>
              <a:t>Adapted from Leo Widrich, “Why Is Facebook Blue? The Science Behind Colors in Marketing,” </a:t>
            </a:r>
            <a:r>
              <a:rPr lang="en-IN" sz="1400" b="1" dirty="0"/>
              <a:t>Fast Company</a:t>
            </a:r>
            <a:r>
              <a:rPr lang="en-IN" sz="1400" i="1" dirty="0"/>
              <a:t> </a:t>
            </a:r>
            <a:r>
              <a:rPr lang="en-IN" sz="1400" dirty="0"/>
              <a:t>(May 6, 2013</a:t>
            </a:r>
            <a:r>
              <a:rPr lang="en-IN" sz="1400" dirty="0" smtClean="0"/>
              <a:t>), </a:t>
            </a:r>
            <a:r>
              <a:rPr lang="en-IN" sz="1400" dirty="0" smtClean="0">
                <a:hlinkClick r:id="rId3"/>
              </a:rPr>
              <a:t>fastcompany.com</a:t>
            </a:r>
            <a:r>
              <a:rPr lang="en-IN" sz="1400" dirty="0" smtClean="0"/>
              <a:t> </a:t>
            </a:r>
            <a:r>
              <a:rPr lang="en-IN" sz="1400" dirty="0"/>
              <a:t>accessed February 23, 2015.</a:t>
            </a:r>
          </a:p>
        </p:txBody>
      </p:sp>
    </p:spTree>
    <p:extLst>
      <p:ext uri="{BB962C8B-B14F-4D97-AF65-F5344CB8AC3E}">
        <p14:creationId xmlns:p14="http://schemas.microsoft.com/office/powerpoint/2010/main" val="185408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Dollars and Scents</a:t>
            </a:r>
            <a:endParaRPr lang="en-IN" sz="2000" b="0" dirty="0">
              <a:latin typeface="+mj-lt"/>
            </a:endParaRPr>
          </a:p>
        </p:txBody>
      </p:sp>
      <p:sp>
        <p:nvSpPr>
          <p:cNvPr id="3" name="Content Placeholder 2"/>
          <p:cNvSpPr>
            <a:spLocks noGrp="1"/>
          </p:cNvSpPr>
          <p:nvPr>
            <p:ph idx="1"/>
          </p:nvPr>
        </p:nvSpPr>
        <p:spPr/>
        <p:txBody>
          <a:bodyPr/>
          <a:lstStyle/>
          <a:p>
            <a:r>
              <a:rPr lang="en-US" sz="2400" dirty="0"/>
              <a:t>Like color, odor can also stir emotions and memory. </a:t>
            </a:r>
          </a:p>
          <a:p>
            <a:r>
              <a:rPr lang="en-US" sz="2400" dirty="0"/>
              <a:t>Scent Marketing is a form of sensory marketing that we may see in lingerie, detergents, and more.</a:t>
            </a:r>
          </a:p>
        </p:txBody>
      </p:sp>
    </p:spTree>
    <p:extLst>
      <p:ext uri="{BB962C8B-B14F-4D97-AF65-F5344CB8AC3E}">
        <p14:creationId xmlns:p14="http://schemas.microsoft.com/office/powerpoint/2010/main" val="6147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6401ebd2fc6f2c136a1d1ab682645edcae848b"/>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10738</TotalTime>
  <Words>3697</Words>
  <Application>Microsoft Office PowerPoint</Application>
  <PresentationFormat>On-screen Show (4:3)</PresentationFormat>
  <Paragraphs>273</Paragraphs>
  <Slides>40</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Aharoni</vt:lpstr>
      <vt:lpstr>Arial</vt:lpstr>
      <vt:lpstr>Times New Roman</vt:lpstr>
      <vt:lpstr>Verdana</vt:lpstr>
      <vt:lpstr>Wingdings</vt:lpstr>
      <vt:lpstr>508 Lecture</vt:lpstr>
      <vt:lpstr>Consumer Behavior: Buying, Having, and Being</vt:lpstr>
      <vt:lpstr>Learning Objectives (1 of 2)</vt:lpstr>
      <vt:lpstr>Learning Objectives (2 of 2)</vt:lpstr>
      <vt:lpstr>Learning Objective 3.1</vt:lpstr>
      <vt:lpstr>Sensation</vt:lpstr>
      <vt:lpstr>Sensory Marketing</vt:lpstr>
      <vt:lpstr>Vision (1 of 2)</vt:lpstr>
      <vt:lpstr>Vision (2 of 2)</vt:lpstr>
      <vt:lpstr>Dollars and Scents</vt:lpstr>
      <vt:lpstr>For Reflection (1 of 8)</vt:lpstr>
      <vt:lpstr>Learning Objective 3.2</vt:lpstr>
      <vt:lpstr>Key Concepts in Use of Sound</vt:lpstr>
      <vt:lpstr>Key Concepts in the Use of Touch</vt:lpstr>
      <vt:lpstr>For Reflection (2 of 8)</vt:lpstr>
      <vt:lpstr>For Reflection (3 of 8)</vt:lpstr>
      <vt:lpstr>Learning Objective 3.3</vt:lpstr>
      <vt:lpstr>Stages of Perception</vt:lpstr>
      <vt:lpstr>Figure 3.1 Perceptual Process</vt:lpstr>
      <vt:lpstr>Stage 1: Key Concepts in Exposure</vt:lpstr>
      <vt:lpstr>The Pepsi Logo Over Time</vt:lpstr>
      <vt:lpstr>For Reflection (4 of 8)</vt:lpstr>
      <vt:lpstr>Learning Objective 3.4</vt:lpstr>
      <vt:lpstr>Subliminal Perception</vt:lpstr>
      <vt:lpstr>Stage 2: Attention</vt:lpstr>
      <vt:lpstr>How Do Marketers Get Attention?</vt:lpstr>
      <vt:lpstr>Factors Leading to Adaptation</vt:lpstr>
      <vt:lpstr>Stimulus Selection Factors</vt:lpstr>
      <vt:lpstr>Figure 3.3 The Golden Triangle</vt:lpstr>
      <vt:lpstr>For Reflection (5 of 8)</vt:lpstr>
      <vt:lpstr>Learning Objective 3.5</vt:lpstr>
      <vt:lpstr>Interpretation</vt:lpstr>
      <vt:lpstr>Stimulus Organization</vt:lpstr>
      <vt:lpstr>For Reflection (6 of 8)</vt:lpstr>
      <vt:lpstr>Learning Objective 3.6 </vt:lpstr>
      <vt:lpstr>Figure 3.4 Semiotic Relationships</vt:lpstr>
      <vt:lpstr>Examples of Brand Positioning</vt:lpstr>
      <vt:lpstr>For Reflection (7 of 8)</vt:lpstr>
      <vt:lpstr>For Reflection (8 of 8)</vt:lpstr>
      <vt:lpstr>Chapter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2079</cp:revision>
  <dcterms:created xsi:type="dcterms:W3CDTF">2014-07-14T20:04:21Z</dcterms:created>
  <dcterms:modified xsi:type="dcterms:W3CDTF">2017-08-03T10:58:53Z</dcterms:modified>
</cp:coreProperties>
</file>