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636" r:id="rId2"/>
    <p:sldId id="464" r:id="rId3"/>
    <p:sldId id="602" r:id="rId4"/>
    <p:sldId id="579" r:id="rId5"/>
    <p:sldId id="603" r:id="rId6"/>
    <p:sldId id="604" r:id="rId7"/>
    <p:sldId id="605" r:id="rId8"/>
    <p:sldId id="580" r:id="rId9"/>
    <p:sldId id="590" r:id="rId10"/>
    <p:sldId id="584" r:id="rId11"/>
    <p:sldId id="589" r:id="rId12"/>
    <p:sldId id="606" r:id="rId13"/>
    <p:sldId id="475" r:id="rId14"/>
    <p:sldId id="607" r:id="rId15"/>
    <p:sldId id="506" r:id="rId16"/>
    <p:sldId id="563" r:id="rId17"/>
    <p:sldId id="526" r:id="rId18"/>
    <p:sldId id="609" r:id="rId19"/>
    <p:sldId id="571" r:id="rId20"/>
    <p:sldId id="596" r:id="rId21"/>
    <p:sldId id="597" r:id="rId22"/>
    <p:sldId id="599" r:id="rId23"/>
    <p:sldId id="601" r:id="rId24"/>
    <p:sldId id="611" r:id="rId25"/>
    <p:sldId id="612" r:id="rId26"/>
    <p:sldId id="624" r:id="rId27"/>
    <p:sldId id="613" r:id="rId28"/>
    <p:sldId id="616" r:id="rId29"/>
    <p:sldId id="625" r:id="rId30"/>
    <p:sldId id="619" r:id="rId31"/>
    <p:sldId id="620" r:id="rId32"/>
    <p:sldId id="621" r:id="rId33"/>
    <p:sldId id="622" r:id="rId34"/>
    <p:sldId id="623" r:id="rId35"/>
    <p:sldId id="626" r:id="rId36"/>
    <p:sldId id="627" r:id="rId37"/>
    <p:sldId id="628" r:id="rId38"/>
    <p:sldId id="629" r:id="rId39"/>
    <p:sldId id="630" r:id="rId40"/>
    <p:sldId id="631" r:id="rId41"/>
    <p:sldId id="632" r:id="rId42"/>
    <p:sldId id="634" r:id="rId43"/>
    <p:sldId id="633" r:id="rId44"/>
    <p:sldId id="635" r:id="rId45"/>
    <p:sldId id="637" r:id="rId46"/>
  </p:sldIdLst>
  <p:sldSz cx="9144000" cy="6858000" type="screen4x3"/>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C2E2C8-8358-4E1D-9A1C-B259230FA4C6}">
          <p14:sldIdLst>
            <p14:sldId id="636"/>
            <p14:sldId id="464"/>
            <p14:sldId id="602"/>
            <p14:sldId id="579"/>
            <p14:sldId id="603"/>
            <p14:sldId id="604"/>
            <p14:sldId id="605"/>
            <p14:sldId id="580"/>
            <p14:sldId id="590"/>
            <p14:sldId id="584"/>
            <p14:sldId id="589"/>
            <p14:sldId id="606"/>
            <p14:sldId id="475"/>
            <p14:sldId id="607"/>
            <p14:sldId id="506"/>
            <p14:sldId id="563"/>
            <p14:sldId id="526"/>
            <p14:sldId id="609"/>
            <p14:sldId id="571"/>
            <p14:sldId id="596"/>
            <p14:sldId id="597"/>
            <p14:sldId id="599"/>
            <p14:sldId id="601"/>
            <p14:sldId id="611"/>
            <p14:sldId id="612"/>
            <p14:sldId id="624"/>
            <p14:sldId id="613"/>
            <p14:sldId id="616"/>
            <p14:sldId id="625"/>
            <p14:sldId id="619"/>
            <p14:sldId id="620"/>
            <p14:sldId id="621"/>
            <p14:sldId id="622"/>
            <p14:sldId id="623"/>
            <p14:sldId id="626"/>
            <p14:sldId id="627"/>
            <p14:sldId id="628"/>
            <p14:sldId id="629"/>
            <p14:sldId id="630"/>
            <p14:sldId id="631"/>
            <p14:sldId id="632"/>
            <p14:sldId id="634"/>
            <p14:sldId id="633"/>
            <p14:sldId id="635"/>
            <p14:sldId id="63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79" autoAdjust="0"/>
    <p:restoredTop sz="95918" autoAdjust="0"/>
  </p:normalViewPr>
  <p:slideViewPr>
    <p:cSldViewPr>
      <p:cViewPr varScale="1">
        <p:scale>
          <a:sx n="77" d="100"/>
          <a:sy n="77" d="100"/>
        </p:scale>
        <p:origin x="108" y="672"/>
      </p:cViewPr>
      <p:guideLst>
        <p:guide orient="horz" pos="2160"/>
        <p:guide pos="2880"/>
      </p:guideLst>
    </p:cSldViewPr>
  </p:slideViewPr>
  <p:outlineViewPr>
    <p:cViewPr>
      <p:scale>
        <a:sx n="75" d="100"/>
        <a:sy n="75"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8/4/2017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8/4/2017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This chapter defines the scope of international business and introduces us to some of its most important topics. </a:t>
            </a:r>
            <a:endParaRPr lang="en-US" sz="1200" dirty="0" smtClean="0">
              <a:cs typeface="Arial"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2594973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Stimulus generalization refers to the tendency of stimuli similar to a CS to evoke similar, conditioned responses. For example, Pavlov noticed in subsequent studies that his </a:t>
            </a:r>
            <a:r>
              <a:rPr lang="en-US" sz="1200" b="0" i="0" u="none" strike="noStrike" kern="1200" baseline="0" dirty="0" smtClean="0">
                <a:solidFill>
                  <a:schemeClr val="tx1"/>
                </a:solidFill>
                <a:latin typeface="Arial" charset="0"/>
                <a:ea typeface="+mn-ea"/>
                <a:cs typeface="+mn-cs"/>
              </a:rPr>
              <a:t>dogs would </a:t>
            </a:r>
            <a:r>
              <a:rPr lang="en-US" sz="1200" b="0" i="0" u="none" strike="noStrike" kern="1200" baseline="0" dirty="0">
                <a:solidFill>
                  <a:schemeClr val="tx1"/>
                </a:solidFill>
                <a:latin typeface="Arial" charset="0"/>
                <a:ea typeface="+mn-ea"/>
                <a:cs typeface="+mn-cs"/>
              </a:rPr>
              <a:t>sometimes salivate when they heard noises that only vaguely resembled a bell, such as keys jangling.</a:t>
            </a:r>
          </a:p>
          <a:p>
            <a:r>
              <a:rPr lang="en-US" sz="1200" b="0" i="0" u="none" strike="noStrike" kern="1200" baseline="0" dirty="0">
                <a:solidFill>
                  <a:schemeClr val="tx1"/>
                </a:solidFill>
                <a:latin typeface="Arial" charset="0"/>
                <a:ea typeface="+mn-ea"/>
                <a:cs typeface="+mn-cs"/>
              </a:rPr>
              <a:t>People also react to other, similar stimuli in much the same way they responded to the original stimulus; we call this generalization a halo effect.</a:t>
            </a:r>
          </a:p>
          <a:p>
            <a:r>
              <a:rPr lang="en-US" sz="1200" b="0" i="0" u="none" strike="noStrike" kern="1200" baseline="0" dirty="0">
                <a:solidFill>
                  <a:schemeClr val="tx1"/>
                </a:solidFill>
                <a:latin typeface="Arial" charset="0"/>
                <a:ea typeface="+mn-ea"/>
                <a:cs typeface="+mn-cs"/>
              </a:rPr>
              <a:t>Stimulus discrimination occurs when a UCS does not follow a stimulus similar to a CS. When this happens, reactions weaken and will soon disappear.</a:t>
            </a:r>
          </a:p>
          <a:p>
            <a:r>
              <a:rPr lang="en-US" sz="1200" b="0" i="0" u="none" strike="noStrike" kern="1200" baseline="0" dirty="0">
                <a:solidFill>
                  <a:schemeClr val="tx1"/>
                </a:solidFill>
                <a:latin typeface="Arial" charset="0"/>
                <a:ea typeface="+mn-ea"/>
                <a:cs typeface="+mn-cs"/>
              </a:rPr>
              <a:t>Brand equity, in which a brand has strong positive associations in a consumer’s memory and commands a lot of loyalty as a result.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3313258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660809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mn-ea"/>
                <a:cs typeface="+mn-cs"/>
              </a:rPr>
              <a:t>Behavioral learning principles apply to many consumer phenomena, such as creating a distinctive brand image or linking a</a:t>
            </a:r>
          </a:p>
          <a:p>
            <a:r>
              <a:rPr lang="en-US" sz="1200" kern="1200" baseline="0" dirty="0">
                <a:solidFill>
                  <a:schemeClr val="tx1"/>
                </a:solidFill>
                <a:latin typeface="Arial" charset="0"/>
                <a:ea typeface="+mn-ea"/>
                <a:cs typeface="+mn-cs"/>
              </a:rPr>
              <a:t>product to an underlying need. The transfer of meaning from an unconditioned stimulus to a conditioned stimulus explains why</a:t>
            </a:r>
          </a:p>
          <a:p>
            <a:r>
              <a:rPr lang="en-US" sz="1200" kern="1200" baseline="0" dirty="0">
                <a:solidFill>
                  <a:schemeClr val="tx1"/>
                </a:solidFill>
                <a:latin typeface="Arial" charset="0"/>
                <a:ea typeface="+mn-ea"/>
                <a:cs typeface="+mn-cs"/>
              </a:rPr>
              <a:t>“made-up” brand names, such as Marlboro, Coca-Cola, or Reebok, exert such powerful effects on consumers. The association between the Marlboro man and the cigarette is so strong that in some cases the company no longer even bothers to include the brand name in its ads that feature the cowboy riding off into the sunset.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371551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Conditioning effects are more likely to occur after the conditioned stimulus (CS) and the unconditioned stimulus (UCS) have been paired several times. Repeated exposures to the association increase the strength of the associations and prevent decay of these associations in memory. Many classic advertising campaigns consist of product slogans repeated often to enhance recall. The Rolaids campaign which asked, ‘How do you spell relief? ROLAIDS’ is a personal favorite. But for this to work, the UCS must repeatedly be paired with the CS. Otherwise, extinction occurs. Extinction means that the association is forgotten. </a:t>
            </a:r>
          </a:p>
          <a:p>
            <a:endParaRPr lang="en-US" dirty="0"/>
          </a:p>
          <a:p>
            <a:r>
              <a:rPr lang="en-US" dirty="0"/>
              <a:t>Even when associations are established, too much exposure can turn negative. In that case, the association may change in terms of whether it is perceived as positive or negative. That’s what happened to Izod when its logo became too exposed on a variety of clothing and products.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69998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process of stimulus generalization is critical to branding and packaging decisions that try to capitalize on consumer’s positive associations with an existing brand or company name. Marketers can base some strategies on stimulus generalization. Family branding enables products to capitalize on the reputation of a company name. Marketers can use product line extensions by adding related products to an established brand. Licensing allows companies to rent well-known names. Distinctive packaging designs create strong associations with a particular brand. </a:t>
            </a:r>
            <a:r>
              <a:rPr lang="en-US"/>
              <a:t>Companies that make generic or private-level brands and want to communicate a quality image often exploit this linkage when they put their products in similar packages to those of popular brands.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1884217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1862679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sz="1200" kern="1200" baseline="0" dirty="0">
                <a:solidFill>
                  <a:schemeClr val="tx1"/>
                </a:solidFill>
                <a:latin typeface="Arial" charset="0"/>
                <a:ea typeface="+mn-ea"/>
                <a:cs typeface="+mn-cs"/>
              </a:rPr>
              <a:t>Instrumental conditioning (or </a:t>
            </a:r>
            <a:r>
              <a:rPr lang="en-US" sz="1200" i="1" kern="1200" baseline="0" dirty="0">
                <a:solidFill>
                  <a:schemeClr val="tx1"/>
                </a:solidFill>
                <a:latin typeface="Arial" charset="0"/>
                <a:ea typeface="+mn-ea"/>
                <a:cs typeface="+mn-cs"/>
              </a:rPr>
              <a:t>operant conditioning ) occurs</a:t>
            </a:r>
            <a:r>
              <a:rPr lang="en-US" sz="1200" i="1" kern="1200" dirty="0">
                <a:solidFill>
                  <a:schemeClr val="tx1"/>
                </a:solidFill>
                <a:latin typeface="Arial" charset="0"/>
                <a:ea typeface="+mn-ea"/>
                <a:cs typeface="+mn-cs"/>
              </a:rPr>
              <a:t> </a:t>
            </a:r>
            <a:r>
              <a:rPr lang="en-US" sz="1200" kern="1200" baseline="0" dirty="0">
                <a:solidFill>
                  <a:schemeClr val="tx1"/>
                </a:solidFill>
                <a:latin typeface="Arial" charset="0"/>
                <a:ea typeface="+mn-ea"/>
                <a:cs typeface="+mn-cs"/>
              </a:rPr>
              <a:t>when we learn to perform behaviors that produce positive outcomes</a:t>
            </a:r>
            <a:r>
              <a:rPr lang="en-US" sz="1200" kern="1200" dirty="0">
                <a:solidFill>
                  <a:schemeClr val="tx1"/>
                </a:solidFill>
                <a:latin typeface="Arial" charset="0"/>
                <a:ea typeface="+mn-ea"/>
                <a:cs typeface="+mn-cs"/>
              </a:rPr>
              <a:t> </a:t>
            </a:r>
            <a:r>
              <a:rPr lang="en-US" sz="1200" kern="1200" baseline="0" dirty="0">
                <a:solidFill>
                  <a:schemeClr val="tx1"/>
                </a:solidFill>
                <a:latin typeface="Arial" charset="0"/>
                <a:ea typeface="+mn-ea"/>
                <a:cs typeface="+mn-cs"/>
              </a:rPr>
              <a:t>and avoid those that yield negative outcomes. We associate this learning process with the psychologist</a:t>
            </a:r>
            <a:r>
              <a:rPr lang="en-US" sz="1200" kern="1200" dirty="0">
                <a:solidFill>
                  <a:schemeClr val="tx1"/>
                </a:solidFill>
                <a:latin typeface="Arial" charset="0"/>
                <a:ea typeface="+mn-ea"/>
                <a:cs typeface="+mn-cs"/>
              </a:rPr>
              <a:t> </a:t>
            </a:r>
            <a:r>
              <a:rPr lang="en-US" sz="1200" kern="1200" baseline="0" dirty="0">
                <a:solidFill>
                  <a:schemeClr val="tx1"/>
                </a:solidFill>
                <a:latin typeface="Arial" charset="0"/>
                <a:ea typeface="+mn-ea"/>
                <a:cs typeface="+mn-cs"/>
              </a:rPr>
              <a:t>B. F. Skinner, who demonstrated the effects of instrumental conditioning</a:t>
            </a:r>
          </a:p>
          <a:p>
            <a:pPr>
              <a:spcBef>
                <a:spcPts val="0"/>
              </a:spcBef>
            </a:pPr>
            <a:r>
              <a:rPr lang="en-US" sz="1200" kern="1200" baseline="0" dirty="0">
                <a:solidFill>
                  <a:schemeClr val="tx1"/>
                </a:solidFill>
                <a:latin typeface="Arial" charset="0"/>
                <a:ea typeface="+mn-ea"/>
                <a:cs typeface="+mn-cs"/>
              </a:rPr>
              <a:t>by teaching pigeons and other animals to dance</a:t>
            </a:r>
            <a:r>
              <a:rPr lang="en-US" sz="1200" kern="1200" dirty="0">
                <a:solidFill>
                  <a:schemeClr val="tx1"/>
                </a:solidFill>
                <a:latin typeface="Arial" charset="0"/>
                <a:ea typeface="+mn-ea"/>
                <a:cs typeface="+mn-cs"/>
              </a:rPr>
              <a:t> </a:t>
            </a:r>
            <a:r>
              <a:rPr lang="en-US" sz="1200" kern="1200" baseline="0" dirty="0">
                <a:solidFill>
                  <a:schemeClr val="tx1"/>
                </a:solidFill>
                <a:latin typeface="Arial" charset="0"/>
                <a:ea typeface="+mn-ea"/>
                <a:cs typeface="+mn-cs"/>
              </a:rPr>
              <a:t>and perform other activities when he systematically</a:t>
            </a:r>
            <a:r>
              <a:rPr lang="en-US" sz="1200" kern="1200" dirty="0">
                <a:solidFill>
                  <a:schemeClr val="tx1"/>
                </a:solidFill>
                <a:latin typeface="Arial" charset="0"/>
                <a:ea typeface="+mn-ea"/>
                <a:cs typeface="+mn-cs"/>
              </a:rPr>
              <a:t> </a:t>
            </a:r>
            <a:r>
              <a:rPr lang="en-US" sz="1200" kern="1200" baseline="0" dirty="0">
                <a:solidFill>
                  <a:schemeClr val="tx1"/>
                </a:solidFill>
                <a:latin typeface="Arial" charset="0"/>
                <a:ea typeface="+mn-ea"/>
                <a:cs typeface="+mn-cs"/>
              </a:rPr>
              <a:t>rewarded them for desired behaviors. </a:t>
            </a:r>
          </a:p>
          <a:p>
            <a:pPr>
              <a:spcBef>
                <a:spcPts val="0"/>
              </a:spcBef>
            </a:pPr>
            <a:r>
              <a:rPr lang="en-US" dirty="0"/>
              <a:t>Responses to classical conditioning are fairly simple and involuntary, but the responses we make to instrumental conditioning are related to obtaining a goal.  </a:t>
            </a:r>
            <a:r>
              <a:rPr lang="en-US" sz="1200" kern="1200" baseline="0" dirty="0">
                <a:solidFill>
                  <a:schemeClr val="tx1"/>
                </a:solidFill>
                <a:latin typeface="Arial" charset="0"/>
                <a:ea typeface="+mn-ea"/>
                <a:cs typeface="+mn-cs"/>
              </a:rPr>
              <a:t>We may learn the desired behavior over a period of time as a shaping process rewards our intermediate actions. </a:t>
            </a:r>
            <a:r>
              <a:rPr lang="en-US" dirty="0"/>
              <a:t>One way that instrumental conditioning may occur is through positive reinforcement. This is illustrated in the ad shown in the slide. </a:t>
            </a:r>
          </a:p>
          <a:p>
            <a:pPr>
              <a:spcBef>
                <a:spcPts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1061707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Instrumental conditioning (or operant conditioning) occurs when we learn to perform behaviors that produce positive outcomes and avoid those that yield negative outcomes. Whereas responses in classical conditioning are involuntary and fairly simple, we make those in instrumental conditioning deliberately to obtain a goal. We may learn the desired behavior over a period of time as a shaping process rewards our intermediate actions. </a:t>
            </a:r>
          </a:p>
          <a:p>
            <a:endParaRPr lang="en-US" dirty="0"/>
          </a:p>
          <a:p>
            <a:r>
              <a:rPr lang="en-US" dirty="0"/>
              <a:t>Instrumental conditioning occurs in one of three ways: 1) positive reinforcement, 2) negative reinforcement, and 3) punishment. Positive reinforcement comes in the form of a reward. Negative reinforcement shows how a negative outcome can be avoided. Punishment occurs when unpleasant events follow a response. </a:t>
            </a:r>
          </a:p>
          <a:p>
            <a:endParaRPr lang="en-US" dirty="0"/>
          </a:p>
          <a:p>
            <a:r>
              <a:rPr lang="en-US" dirty="0"/>
              <a:t>Extinction occurs when there is no reinforcement. In other words, the conditioning is not activated because it is not reinforced.</a:t>
            </a: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180800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dirty="0"/>
              <a:t>This figure will help you to “reinforce” the relationships among these four conditions. </a:t>
            </a:r>
          </a:p>
          <a:p>
            <a:pPr>
              <a:spcBef>
                <a:spcPts val="0"/>
              </a:spcBef>
            </a:pPr>
            <a:endParaRPr lang="en-US" dirty="0"/>
          </a:p>
          <a:p>
            <a:pPr>
              <a:spcBef>
                <a:spcPts val="0"/>
              </a:spcBef>
            </a:pPr>
            <a:r>
              <a:rPr lang="en-US" dirty="0"/>
              <a:t>In addition to deciding whether to use positive reinforcement, negative reinforcement, or punishment, marketers also have to decide on a schedule. Marketers need to determine the most effective reinforcement schedule to use because this decision relates to the amount of effort and resources they must devote when they reward consumers who respond as they hope to their requests. </a:t>
            </a:r>
          </a:p>
          <a:p>
            <a:pPr>
              <a:spcBef>
                <a:spcPts val="0"/>
              </a:spcBef>
            </a:pPr>
            <a:endParaRPr lang="en-US" dirty="0"/>
          </a:p>
          <a:p>
            <a:pPr>
              <a:spcBef>
                <a:spcPts val="0"/>
              </a:spcBef>
            </a:pPr>
            <a:r>
              <a:rPr lang="en-US" dirty="0"/>
              <a:t>Several schedules are possible. In a fixed interval reinforcement, the first response made brings the reward and then on a specific set interval, future rewards are given. With variable interval reinforcement, one doesn’t know when the reward will be offered. Because you don’t know exactly when to expect the reinforcement, you have to respond at a consistent rate. In fixed ratio reinforcement, reinforcement only occurs after a fixed number of responses. The last type of reinforcement schedule is the variable-ratio schedule. This is the type of schedule used by slot machines. </a:t>
            </a:r>
          </a:p>
          <a:p>
            <a:pPr>
              <a:spcBef>
                <a:spcPts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1288749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Instrumental conditioning (or operant conditioning) occurs when we learn to perform behaviors that produce positive outcomes and avoid those that yield negative outcomes. Whereas responses in classical conditioning are involuntary and fairly simple, we make those in instrumental conditioning deliberately to obtain a goal. We may learn the desired behavior over a period of time as a shaping process rewards our intermediate actions. </a:t>
            </a:r>
          </a:p>
          <a:p>
            <a:endParaRPr lang="en-US" dirty="0"/>
          </a:p>
          <a:p>
            <a:r>
              <a:rPr lang="en-US" dirty="0"/>
              <a:t>Instrumental conditioning occurs in one of three ways: 1) positive reinforcement, 2) negative reinforcement, and 3) punishment. Positive reinforcement comes in the form of a reward. Negative reinforcement shows how a negative outcome can be avoided. Punishment occurs when unpleasant events follow a response. </a:t>
            </a:r>
          </a:p>
          <a:p>
            <a:endParaRPr lang="en-US" dirty="0"/>
          </a:p>
          <a:p>
            <a:r>
              <a:rPr lang="en-US" dirty="0"/>
              <a:t>Extinction occurs when there is no reinforcement. In other words, the conditioning is not activated because it is not reinforced.</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1279458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56573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fast-growing strategy of gamification turns routine actions into experiences as it adds gaming elements to tasks that might otherwise be boring or routine.</a:t>
            </a:r>
          </a:p>
          <a:p>
            <a:r>
              <a:rPr lang="en-US" sz="1200" b="0" i="0" u="none" strike="noStrike" kern="1200" baseline="0" dirty="0">
                <a:solidFill>
                  <a:schemeClr val="tx1"/>
                </a:solidFill>
                <a:latin typeface="Arial" charset="0"/>
                <a:ea typeface="+mn-ea"/>
                <a:cs typeface="+mn-cs"/>
              </a:rPr>
              <a:t>Endowed progress effect, a carwash gave one set of customers a buy-eight-get-one-free card, while a second set of customers got a 10-wash card that had been punched twice.</a:t>
            </a:r>
          </a:p>
          <a:p>
            <a:r>
              <a:rPr lang="en-US" sz="1200" b="0" i="0" u="none" strike="noStrike" kern="1200" baseline="0" dirty="0">
                <a:solidFill>
                  <a:schemeClr val="tx1"/>
                </a:solidFill>
                <a:latin typeface="Arial" charset="0"/>
                <a:ea typeface="+mn-ea"/>
                <a:cs typeface="+mn-cs"/>
              </a:rPr>
              <a:t>A dynamic digital environment (whether in-store, on a laptop, or on a tablet or phone) that resembles a sophisticated videogame platform</a:t>
            </a:r>
          </a:p>
          <a:p>
            <a:r>
              <a:rPr lang="en-US" sz="1200" b="0" i="0" u="none" strike="noStrike" kern="1200" baseline="0" dirty="0">
                <a:solidFill>
                  <a:schemeClr val="tx1"/>
                </a:solidFill>
                <a:latin typeface="Arial" charset="0"/>
                <a:ea typeface="+mn-ea"/>
                <a:cs typeface="+mn-cs"/>
              </a:rPr>
              <a:t>Multiple short- and long-term goals</a:t>
            </a:r>
          </a:p>
          <a:p>
            <a:r>
              <a:rPr lang="en-US" sz="1200" b="0" i="0" u="none" strike="noStrike" kern="1200" baseline="0" dirty="0">
                <a:solidFill>
                  <a:schemeClr val="tx1"/>
                </a:solidFill>
                <a:latin typeface="Arial" charset="0"/>
                <a:ea typeface="+mn-ea"/>
                <a:cs typeface="+mn-cs"/>
              </a:rPr>
              <a:t>Rapid and frequent feedback</a:t>
            </a:r>
          </a:p>
          <a:p>
            <a:r>
              <a:rPr lang="en-US" sz="1200" b="0" i="0" u="none" strike="noStrike" kern="1200" baseline="0" dirty="0">
                <a:solidFill>
                  <a:schemeClr val="tx1"/>
                </a:solidFill>
                <a:latin typeface="Arial" charset="0"/>
                <a:ea typeface="+mn-ea"/>
                <a:cs typeface="+mn-cs"/>
              </a:rPr>
              <a:t>A reward for most or all efforts in the form of a badge or a virtual product</a:t>
            </a:r>
          </a:p>
          <a:p>
            <a:r>
              <a:rPr lang="en-US" sz="1200" b="0" i="0" u="none" strike="noStrike" kern="1200" baseline="0" dirty="0">
                <a:solidFill>
                  <a:schemeClr val="tx1"/>
                </a:solidFill>
                <a:latin typeface="Arial" charset="0"/>
                <a:ea typeface="+mn-ea"/>
                <a:cs typeface="+mn-cs"/>
              </a:rPr>
              <a:t>Friendly competition in a low-risk environment</a:t>
            </a:r>
          </a:p>
          <a:p>
            <a:r>
              <a:rPr lang="en-US" sz="1200" b="0" i="0" u="none" strike="noStrike" kern="1200" baseline="0" dirty="0">
                <a:solidFill>
                  <a:schemeClr val="tx1"/>
                </a:solidFill>
                <a:latin typeface="Arial" charset="0"/>
                <a:ea typeface="+mn-ea"/>
                <a:cs typeface="+mn-cs"/>
              </a:rPr>
              <a:t>A manageable degree of uncertainty</a:t>
            </a:r>
          </a:p>
          <a:p>
            <a:endParaRPr lang="en-US" sz="1200" b="0" i="0" u="none" strike="noStrike" kern="1200" baseline="0" dirty="0">
              <a:solidFill>
                <a:schemeClr val="tx1"/>
              </a:solidFill>
              <a:latin typeface="Arial" charset="0"/>
              <a:ea typeface="+mn-ea"/>
              <a:cs typeface="+mn-cs"/>
            </a:endParaRPr>
          </a:p>
          <a:p>
            <a:r>
              <a:rPr lang="en-US" sz="1200" b="1"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Store and brand loyalty. Foursquare gives people virtual badges when they check in</a:t>
            </a:r>
          </a:p>
          <a:p>
            <a:r>
              <a:rPr lang="en-US" sz="1200" b="0" i="0" u="none" strike="noStrike" kern="1200" baseline="0" dirty="0">
                <a:solidFill>
                  <a:schemeClr val="tx1"/>
                </a:solidFill>
                <a:latin typeface="Arial" charset="0"/>
                <a:ea typeface="+mn-ea"/>
                <a:cs typeface="+mn-cs"/>
              </a:rPr>
              <a:t>at a local cafe or restaurant. Some of them check in as often as they can to compete for</a:t>
            </a:r>
          </a:p>
          <a:p>
            <a:r>
              <a:rPr lang="en-US" sz="1200" b="0" i="0" u="none" strike="noStrike" kern="1200" baseline="0" dirty="0">
                <a:solidFill>
                  <a:schemeClr val="tx1"/>
                </a:solidFill>
                <a:latin typeface="Arial" charset="0"/>
                <a:ea typeface="+mn-ea"/>
                <a:cs typeface="+mn-cs"/>
              </a:rPr>
              <a:t>the honor of being named “mayor” of the location.</a:t>
            </a:r>
          </a:p>
          <a:p>
            <a:r>
              <a:rPr lang="en-US" sz="1200" b="1"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Social marketing. More than 75 utilities use a service from a company called</a:t>
            </a:r>
          </a:p>
          <a:p>
            <a:r>
              <a:rPr lang="en-US" sz="1200" b="0" i="0" u="none" strike="noStrike" kern="1200" baseline="0" dirty="0" err="1">
                <a:solidFill>
                  <a:schemeClr val="tx1"/>
                </a:solidFill>
                <a:latin typeface="Arial" charset="0"/>
                <a:ea typeface="+mn-ea"/>
                <a:cs typeface="+mn-cs"/>
              </a:rPr>
              <a:t>Opower</a:t>
            </a:r>
            <a:r>
              <a:rPr lang="en-US" sz="1200" b="0" i="0" u="none" strike="noStrike" kern="1200" baseline="0" dirty="0">
                <a:solidFill>
                  <a:schemeClr val="tx1"/>
                </a:solidFill>
                <a:latin typeface="Arial" charset="0"/>
                <a:ea typeface="+mn-ea"/>
                <a:cs typeface="+mn-cs"/>
              </a:rPr>
              <a:t> that awards badges to customers when they reduce their energy consumption.</a:t>
            </a:r>
          </a:p>
          <a:p>
            <a:r>
              <a:rPr lang="en-US" sz="1200" b="0" i="0" u="none" strike="noStrike" kern="1200" baseline="0" dirty="0">
                <a:solidFill>
                  <a:schemeClr val="tx1"/>
                </a:solidFill>
                <a:latin typeface="Arial" charset="0"/>
                <a:ea typeface="+mn-ea"/>
                <a:cs typeface="+mn-cs"/>
              </a:rPr>
              <a:t>Customers can compare their progress with their neighbors’ and broadcast their</a:t>
            </a:r>
          </a:p>
          <a:p>
            <a:r>
              <a:rPr lang="en-US" sz="1200" b="0" i="0" u="none" strike="noStrike" kern="1200" baseline="0" dirty="0">
                <a:solidFill>
                  <a:schemeClr val="tx1"/>
                </a:solidFill>
                <a:latin typeface="Arial" charset="0"/>
                <a:ea typeface="+mn-ea"/>
                <a:cs typeface="+mn-cs"/>
              </a:rPr>
              <a:t>achievements on Facebook.</a:t>
            </a:r>
          </a:p>
          <a:p>
            <a:r>
              <a:rPr lang="en-US" sz="1200" b="1"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Employee performance. Some restaurants enlist a service called Objective Logistics</a:t>
            </a:r>
          </a:p>
          <a:p>
            <a:r>
              <a:rPr lang="en-US" sz="1200" b="0" i="0" u="none" strike="noStrike" kern="1200" baseline="0" dirty="0">
                <a:solidFill>
                  <a:schemeClr val="tx1"/>
                </a:solidFill>
                <a:latin typeface="Arial" charset="0"/>
                <a:ea typeface="+mn-ea"/>
                <a:cs typeface="+mn-cs"/>
              </a:rPr>
              <a:t>to rank the performances of waiters on a leaderboard, rewarding the good ones with</a:t>
            </a:r>
          </a:p>
          <a:p>
            <a:r>
              <a:rPr lang="en-US" sz="1200" b="0" i="0" u="none" strike="noStrike" kern="1200" baseline="0" dirty="0">
                <a:solidFill>
                  <a:schemeClr val="tx1"/>
                </a:solidFill>
                <a:latin typeface="Arial" charset="0"/>
                <a:ea typeface="+mn-ea"/>
                <a:cs typeface="+mn-cs"/>
              </a:rPr>
              <a:t>plum shifts and more lucrative tables.31</a:t>
            </a:r>
          </a:p>
          <a:p>
            <a:endParaRPr lang="en-US" sz="1200" b="0" i="0" u="none" strike="noStrike" kern="1200" baseline="0" dirty="0">
              <a:solidFill>
                <a:schemeClr val="tx1"/>
              </a:solidFill>
              <a:latin typeface="Arial" charset="0"/>
              <a:ea typeface="+mn-ea"/>
              <a:cs typeface="+mn-cs"/>
            </a:endParaRPr>
          </a:p>
          <a:p>
            <a:endParaRPr lang="en-US" dirty="0"/>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3095588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1318330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533541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dirty="0"/>
              <a:t>Observational learning occurs when we watch the actions of others and note the reinforcements they receive for their behaviors. In these situations, learning occurs as a result of </a:t>
            </a:r>
            <a:r>
              <a:rPr lang="en-US" i="1" dirty="0"/>
              <a:t>vicarious </a:t>
            </a:r>
            <a:r>
              <a:rPr lang="en-US" dirty="0"/>
              <a:t>rather than direct experience. People store these observations in memory as they accumulate knowledge and then they use this information at a later point to guide their own behavior. Modeling is the process of imitating the behavior of others. </a:t>
            </a:r>
          </a:p>
          <a:p>
            <a:pPr>
              <a:spcBef>
                <a:spcPts val="0"/>
              </a:spcBef>
            </a:pPr>
            <a:endParaRPr lang="en-US" dirty="0"/>
          </a:p>
          <a:p>
            <a:pPr>
              <a:spcBef>
                <a:spcPts val="0"/>
              </a:spcBef>
            </a:pPr>
            <a:r>
              <a:rPr lang="en-US" dirty="0"/>
              <a:t>In the figure illustrated, you can see that for a marketer to instigate observational learning, four conditions must be met. First, the consumer’s attention must be directed to the appropriate model and that person must be someone the consumer wishes to emulate. Second, the consumer must remember what the model says or does. Third, the consumer must convert this information into actions. Fourth, the consumer must be motivated to perform these actions.</a:t>
            </a:r>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3263700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Observational learning occurs when we watch the actions of others and note the reinforcements they receive for their behaviors. In these situations, learning occurs as a result of vicarious rather than direct experience. This type of learning is a complex process; people store these observations in memory as they accumulate knowledge and then they use this information at a later point to guide their own behavior. Particularly when we are preoccupied with other demands, we are likely to mimic others’ behaviors as a social default.</a:t>
            </a:r>
          </a:p>
          <a:p>
            <a:r>
              <a:rPr lang="en-US" sz="1200" b="0" i="0" u="none" strike="noStrike" kern="1200" baseline="0" dirty="0">
                <a:solidFill>
                  <a:schemeClr val="tx1"/>
                </a:solidFill>
                <a:latin typeface="Arial" charset="0"/>
                <a:ea typeface="+mn-ea"/>
                <a:cs typeface="+mn-cs"/>
              </a:rPr>
              <a:t>Modeling (not the runway kind) is the process of imitating the behavior of others</a:t>
            </a:r>
            <a:endParaRPr lang="en-US" b="0"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86991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Parents exhibit</a:t>
            </a:r>
            <a:r>
              <a:rPr lang="en-US" baseline="0" dirty="0"/>
              <a:t> different styles when they socialize their children. They may be authoritarian, neglecting, or indulgent. </a:t>
            </a:r>
          </a:p>
          <a:p>
            <a:r>
              <a:rPr lang="en-US" b="1" baseline="0" dirty="0"/>
              <a:t>Authoritarian</a:t>
            </a:r>
            <a:r>
              <a:rPr lang="en-US" baseline="0" dirty="0"/>
              <a:t> parents are hostile, restrictive, and emotionally uninvolved. </a:t>
            </a:r>
          </a:p>
          <a:p>
            <a:r>
              <a:rPr lang="en-US" b="1" baseline="0" dirty="0"/>
              <a:t>Neglecting</a:t>
            </a:r>
            <a:r>
              <a:rPr lang="en-US" baseline="0" dirty="0"/>
              <a:t> parents are detached from their children and don’t exercise much control over what the children do. </a:t>
            </a:r>
          </a:p>
          <a:p>
            <a:r>
              <a:rPr lang="en-US" b="1" baseline="0" dirty="0"/>
              <a:t>Indulgent</a:t>
            </a:r>
            <a:r>
              <a:rPr lang="en-US" baseline="0" dirty="0"/>
              <a:t> parents communicate more with their children about consumption-related matters and are less restrictive.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837883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process of consumer socialization begins with infants. Within the first two years, children request</a:t>
            </a:r>
            <a:r>
              <a:rPr lang="en-US" baseline="0" dirty="0"/>
              <a:t> products they want. By about age 5, most kids make purchases with the help of parents and grandparents. The figure shows the sequence of stages as kids turn into consumers.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030218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1 Limited</a:t>
            </a:r>
            <a:r>
              <a:rPr lang="en-US" sz="1200" b="1" i="0" u="none" strike="noStrike" kern="1200" baseline="0" dirty="0">
                <a:solidFill>
                  <a:schemeClr val="tx1"/>
                </a:solidFill>
                <a:latin typeface="Arial" charset="0"/>
                <a:ea typeface="+mn-ea"/>
                <a:cs typeface="+mn-cs"/>
              </a:rPr>
              <a:t>—Children who are younger than age 6 do not employ storage-and-retrieval</a:t>
            </a:r>
          </a:p>
          <a:p>
            <a:r>
              <a:rPr lang="en-US" sz="1200" b="1" i="0" u="none" strike="noStrike" kern="1200" baseline="0" dirty="0">
                <a:solidFill>
                  <a:schemeClr val="tx1"/>
                </a:solidFill>
                <a:latin typeface="Arial" charset="0"/>
                <a:ea typeface="+mn-ea"/>
                <a:cs typeface="+mn-cs"/>
              </a:rPr>
              <a:t>strategies.</a:t>
            </a:r>
          </a:p>
          <a:p>
            <a:r>
              <a:rPr lang="en-US" sz="1200" b="0" i="0" u="none" strike="noStrike" kern="1200" baseline="0" dirty="0">
                <a:solidFill>
                  <a:schemeClr val="tx1"/>
                </a:solidFill>
                <a:latin typeface="Arial" charset="0"/>
                <a:ea typeface="+mn-ea"/>
                <a:cs typeface="+mn-cs"/>
              </a:rPr>
              <a:t>2 Cued</a:t>
            </a:r>
            <a:r>
              <a:rPr lang="en-US" sz="1200" b="1" i="0" u="none" strike="noStrike" kern="1200" baseline="0" dirty="0">
                <a:solidFill>
                  <a:schemeClr val="tx1"/>
                </a:solidFill>
                <a:latin typeface="Arial" charset="0"/>
                <a:ea typeface="+mn-ea"/>
                <a:cs typeface="+mn-cs"/>
              </a:rPr>
              <a:t>—Children between the ages of 6 and 12 employ these strategies but only when</a:t>
            </a:r>
          </a:p>
          <a:p>
            <a:r>
              <a:rPr lang="en-US" sz="1200" b="1" i="0" u="none" strike="noStrike" kern="1200" baseline="0" dirty="0">
                <a:solidFill>
                  <a:schemeClr val="tx1"/>
                </a:solidFill>
                <a:latin typeface="Arial" charset="0"/>
                <a:ea typeface="+mn-ea"/>
                <a:cs typeface="+mn-cs"/>
              </a:rPr>
              <a:t>prompted to do so.</a:t>
            </a:r>
          </a:p>
          <a:p>
            <a:r>
              <a:rPr lang="en-US" sz="1200" b="0" i="0" u="none" strike="noStrike" kern="1200" baseline="0" dirty="0">
                <a:solidFill>
                  <a:schemeClr val="tx1"/>
                </a:solidFill>
                <a:latin typeface="Arial" charset="0"/>
                <a:ea typeface="+mn-ea"/>
                <a:cs typeface="+mn-cs"/>
              </a:rPr>
              <a:t>3 Strategic</a:t>
            </a:r>
            <a:r>
              <a:rPr lang="en-US" sz="1200" b="1" i="0" u="none" strike="noStrike" kern="1200" baseline="0" dirty="0">
                <a:solidFill>
                  <a:schemeClr val="tx1"/>
                </a:solidFill>
                <a:latin typeface="Arial" charset="0"/>
                <a:ea typeface="+mn-ea"/>
                <a:cs typeface="+mn-cs"/>
              </a:rPr>
              <a:t>—Children 12 and older spontaneously employ storage-and-retrieval</a:t>
            </a:r>
          </a:p>
          <a:p>
            <a:r>
              <a:rPr lang="en-US" sz="1200" b="1" i="0" u="none" strike="noStrike" kern="1200" baseline="0" dirty="0">
                <a:solidFill>
                  <a:schemeClr val="tx1"/>
                </a:solidFill>
                <a:latin typeface="Arial" charset="0"/>
                <a:ea typeface="+mn-ea"/>
                <a:cs typeface="+mn-cs"/>
              </a:rPr>
              <a:t>strategies.</a:t>
            </a:r>
          </a:p>
          <a:p>
            <a:endParaRPr lang="en-US" dirty="0"/>
          </a:p>
          <a:p>
            <a:r>
              <a:rPr lang="en-US" sz="1200" b="0" i="0" u="none" strike="noStrike" kern="1200" baseline="0" dirty="0">
                <a:solidFill>
                  <a:schemeClr val="tx1"/>
                </a:solidFill>
                <a:latin typeface="Arial" charset="0"/>
                <a:ea typeface="+mn-ea"/>
                <a:cs typeface="+mn-cs"/>
              </a:rPr>
              <a:t>Multiple-intelligence theory. This influential perspective argues for other types of intelligence, such as athletic prowess or musical ability, beyond the traditional math and verbal skills psychologists use to measure IQ.</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1045721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744896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Arial" charset="0"/>
                <a:ea typeface="+mn-ea"/>
                <a:cs typeface="+mn-cs"/>
              </a:rPr>
              <a:t>Memory is a process of acquiring information and storing it over time so that it will be available</a:t>
            </a:r>
            <a:r>
              <a:rPr lang="en-US" sz="1200" kern="1200" dirty="0">
                <a:solidFill>
                  <a:schemeClr val="tx1"/>
                </a:solidFill>
                <a:latin typeface="Arial" charset="0"/>
                <a:ea typeface="+mn-ea"/>
                <a:cs typeface="+mn-cs"/>
              </a:rPr>
              <a:t> </a:t>
            </a:r>
            <a:r>
              <a:rPr lang="en-US" sz="1200" kern="1200" baseline="0" dirty="0">
                <a:solidFill>
                  <a:schemeClr val="tx1"/>
                </a:solidFill>
                <a:latin typeface="Arial" charset="0"/>
                <a:ea typeface="+mn-ea"/>
                <a:cs typeface="+mn-cs"/>
              </a:rPr>
              <a:t>when we need it. Many</a:t>
            </a:r>
            <a:r>
              <a:rPr lang="en-US" sz="1200" kern="1200" dirty="0">
                <a:solidFill>
                  <a:schemeClr val="tx1"/>
                </a:solidFill>
                <a:latin typeface="Arial" charset="0"/>
                <a:ea typeface="+mn-ea"/>
                <a:cs typeface="+mn-cs"/>
              </a:rPr>
              <a:t> people assume the mind works with an </a:t>
            </a:r>
            <a:r>
              <a:rPr lang="en-US" sz="1200" kern="1200" baseline="0" dirty="0">
                <a:solidFill>
                  <a:schemeClr val="tx1"/>
                </a:solidFill>
                <a:latin typeface="Arial" charset="0"/>
                <a:ea typeface="+mn-ea"/>
                <a:cs typeface="+mn-cs"/>
              </a:rPr>
              <a:t>information</a:t>
            </a:r>
            <a:r>
              <a:rPr lang="en-US" sz="1200" kern="1200" dirty="0">
                <a:solidFill>
                  <a:schemeClr val="tx1"/>
                </a:solidFill>
                <a:latin typeface="Arial" charset="0"/>
                <a:ea typeface="+mn-ea"/>
                <a:cs typeface="+mn-cs"/>
              </a:rPr>
              <a:t> p</a:t>
            </a:r>
            <a:r>
              <a:rPr lang="en-US" sz="1200" kern="1200" baseline="0" dirty="0">
                <a:solidFill>
                  <a:schemeClr val="tx1"/>
                </a:solidFill>
                <a:latin typeface="Arial" charset="0"/>
                <a:ea typeface="+mn-ea"/>
                <a:cs typeface="+mn-cs"/>
              </a:rPr>
              <a:t>rocessing</a:t>
            </a:r>
            <a:r>
              <a:rPr lang="en-US" dirty="0"/>
              <a:t> approach. </a:t>
            </a:r>
            <a:r>
              <a:rPr lang="en-US" sz="1200" kern="1200" baseline="0" dirty="0">
                <a:solidFill>
                  <a:schemeClr val="tx1"/>
                </a:solidFill>
                <a:latin typeface="Arial" charset="0"/>
                <a:ea typeface="+mn-ea"/>
                <a:cs typeface="+mn-cs"/>
              </a:rPr>
              <a:t>Data are</a:t>
            </a:r>
            <a:r>
              <a:rPr lang="en-US" sz="1200" kern="1200" dirty="0">
                <a:solidFill>
                  <a:schemeClr val="tx1"/>
                </a:solidFill>
                <a:latin typeface="Arial" charset="0"/>
                <a:ea typeface="+mn-ea"/>
                <a:cs typeface="+mn-cs"/>
              </a:rPr>
              <a:t> </a:t>
            </a:r>
            <a:r>
              <a:rPr lang="en-US" sz="1200" kern="1200" baseline="0" dirty="0">
                <a:solidFill>
                  <a:schemeClr val="tx1"/>
                </a:solidFill>
                <a:latin typeface="Arial" charset="0"/>
                <a:ea typeface="+mn-ea"/>
                <a:cs typeface="+mn-cs"/>
              </a:rPr>
              <a:t>input, processed, and output for later use in revised form. In the encoding stage, information</a:t>
            </a:r>
            <a:r>
              <a:rPr lang="en-US" sz="1200" kern="1200" dirty="0">
                <a:solidFill>
                  <a:schemeClr val="tx1"/>
                </a:solidFill>
                <a:latin typeface="Arial" charset="0"/>
                <a:ea typeface="+mn-ea"/>
                <a:cs typeface="+mn-cs"/>
              </a:rPr>
              <a:t> </a:t>
            </a:r>
            <a:r>
              <a:rPr lang="en-US" sz="1200" kern="1200" baseline="0" dirty="0">
                <a:solidFill>
                  <a:schemeClr val="tx1"/>
                </a:solidFill>
                <a:latin typeface="Arial" charset="0"/>
                <a:ea typeface="+mn-ea"/>
                <a:cs typeface="+mn-cs"/>
              </a:rPr>
              <a:t>enters in a way the system will recognize. In the storage stage, we integrate this knowledge with</a:t>
            </a:r>
            <a:r>
              <a:rPr lang="en-US" sz="1200" kern="1200" dirty="0">
                <a:solidFill>
                  <a:schemeClr val="tx1"/>
                </a:solidFill>
                <a:latin typeface="Arial" charset="0"/>
                <a:ea typeface="+mn-ea"/>
                <a:cs typeface="+mn-cs"/>
              </a:rPr>
              <a:t> </a:t>
            </a:r>
            <a:r>
              <a:rPr lang="en-US" sz="1200" kern="1200" baseline="0" dirty="0">
                <a:solidFill>
                  <a:schemeClr val="tx1"/>
                </a:solidFill>
                <a:latin typeface="Arial" charset="0"/>
                <a:ea typeface="+mn-ea"/>
                <a:cs typeface="+mn-cs"/>
              </a:rPr>
              <a:t>what is already in memory and “warehouse” it until it is needed. During retrieval, we access</a:t>
            </a:r>
            <a:r>
              <a:rPr lang="en-US" sz="1200" kern="1200" dirty="0">
                <a:solidFill>
                  <a:schemeClr val="tx1"/>
                </a:solidFill>
                <a:latin typeface="Arial" charset="0"/>
                <a:ea typeface="+mn-ea"/>
                <a:cs typeface="+mn-cs"/>
              </a:rPr>
              <a:t> </a:t>
            </a:r>
            <a:r>
              <a:rPr lang="en-US" sz="1200" kern="1200" baseline="0" dirty="0">
                <a:solidFill>
                  <a:schemeClr val="tx1"/>
                </a:solidFill>
                <a:latin typeface="Arial" charset="0"/>
                <a:ea typeface="+mn-ea"/>
                <a:cs typeface="+mn-cs"/>
              </a:rPr>
              <a:t>the desired information. Figure 3.3 summarizes the memory process.</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3170887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997608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1 In the encoding stage, information enters in a way the system will recognize.</a:t>
            </a:r>
          </a:p>
          <a:p>
            <a:r>
              <a:rPr lang="en-US" sz="1200" b="0" i="0" u="none" strike="noStrike" kern="1200" baseline="0" dirty="0" smtClean="0">
                <a:solidFill>
                  <a:schemeClr val="tx1"/>
                </a:solidFill>
                <a:latin typeface="Arial" charset="0"/>
                <a:ea typeface="+mn-ea"/>
                <a:cs typeface="+mn-cs"/>
              </a:rPr>
              <a:t>2 In the storage stage, we integrate this knowledge with what is already in memory and “warehouse” it until it is needed.</a:t>
            </a:r>
          </a:p>
          <a:p>
            <a:r>
              <a:rPr lang="en-US" sz="1200" b="0" i="0" u="none" strike="noStrike" kern="1200" baseline="0" dirty="0" smtClean="0">
                <a:solidFill>
                  <a:schemeClr val="tx1"/>
                </a:solidFill>
                <a:latin typeface="Arial" charset="0"/>
                <a:ea typeface="+mn-ea"/>
                <a:cs typeface="+mn-cs"/>
              </a:rPr>
              <a:t>3 During retrieval, we access the desired information</a:t>
            </a:r>
          </a:p>
          <a:p>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Episodic memories relate to events that are personally relevant</a:t>
            </a:r>
          </a:p>
          <a:p>
            <a:r>
              <a:rPr lang="en-US" sz="1200" b="0" i="0" u="none" strike="noStrike" kern="1200" baseline="0" dirty="0" smtClean="0">
                <a:solidFill>
                  <a:schemeClr val="tx1"/>
                </a:solidFill>
                <a:latin typeface="Arial" charset="0"/>
                <a:ea typeface="+mn-ea"/>
                <a:cs typeface="+mn-cs"/>
              </a:rPr>
              <a:t>A narrative, or a description of a product that is written as a story, is often an effective way to convey product information</a:t>
            </a:r>
          </a:p>
          <a:p>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activation models of memory explain that depending on the nature of the processing task different levels of processing occur that activate some aspects of memory rather than others.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482637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information-processing perspective, there are three distinct memory systems: sensory memory, short-term memory, and long-term memory. Each plays a role in processing brand-related information, as summarized in the figure. </a:t>
            </a:r>
          </a:p>
          <a:p>
            <a:r>
              <a:rPr lang="en-US" dirty="0"/>
              <a:t>Sensory memory stores the information we receive from our senses. This storage is temporary. If the information is retained for further processing, it passes through an attentional gate and transfers to short-term memory. Short-term memory also stores information for a limited period of time, and it has limited capacity. This system is working memory. It holds information we are currently processing. Our memories can store verbal input acoustically or semantically. We store this information by combining small pieces into larger ones in a process we call chunking. A chunk is a configuration that is familiar and the person can think about it as a unit. Long-term memory is the system that allows us to retain information for a long period of time. A cognitive process we call elaborative rehearsal allows information to move from short-term memory to long-term memory. </a:t>
            </a: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33123082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4207588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Recent research suggests that long-term memory and short-term memory are interdependent systems. Depending on the nature of the processing task, different levels of processing occur that activate some aspects of memory rather than others. These approaches are called activation models of memory. The more effort it takes to process information, the more likely it is that information will transfer into long-term memory. </a:t>
            </a:r>
          </a:p>
          <a:p>
            <a:r>
              <a:rPr lang="en-US" dirty="0"/>
              <a:t>According to these activation models of memory, an incoming piece of information gets stored in an associative network that contains many bits of information. These storage units are knowledge structures – like a complex spider web filled with pieces of data. Incoming information gets put into nodes that connect to one another. Figure 4.6 shows an associative network for perfumes. </a:t>
            </a:r>
          </a:p>
          <a:p>
            <a:endParaRPr lang="en-US" dirty="0"/>
          </a:p>
          <a:p>
            <a:pPr>
              <a:spcBef>
                <a:spcPts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40207025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marketing message may activate our memory of a brand directly or indirectly. If it activates a node, it will also activate other linked nodes much as tapping a spider’s web in one spot sends movement reverberating across the web. The process of spreading activation allows us to shift back and forth among levels of meaning. The way we store a piece of information in memory depends on the type of meaning we initially assign to it. This meaning type then determines how and when something activates the meaning. </a:t>
            </a:r>
          </a:p>
          <a:p>
            <a:r>
              <a:rPr lang="en-US" dirty="0"/>
              <a:t>The meaning types are listed in the slide. </a:t>
            </a:r>
            <a:r>
              <a:rPr lang="en-US" b="1" dirty="0"/>
              <a:t>Brand-specific </a:t>
            </a:r>
            <a:r>
              <a:rPr lang="en-US" dirty="0"/>
              <a:t>meaning refers to memory stored in terms of the claims the brand makes. </a:t>
            </a:r>
            <a:r>
              <a:rPr lang="en-US" b="1" dirty="0"/>
              <a:t>Ad-specific </a:t>
            </a:r>
            <a:r>
              <a:rPr lang="en-US" dirty="0"/>
              <a:t>meaning refers to memories stored in terms of the medium or content of the ad itself</a:t>
            </a:r>
            <a:r>
              <a:rPr lang="en-US" b="1" dirty="0"/>
              <a:t>. Brand identification </a:t>
            </a:r>
            <a:r>
              <a:rPr lang="en-US" dirty="0"/>
              <a:t>is memory stored in terms of the brand name</a:t>
            </a:r>
            <a:r>
              <a:rPr lang="en-US" b="1" dirty="0"/>
              <a:t>. Product category </a:t>
            </a:r>
            <a:r>
              <a:rPr lang="en-US" dirty="0"/>
              <a:t>meaning is memory stored in terms of how the product works or where it should be used</a:t>
            </a:r>
            <a:r>
              <a:rPr lang="en-US" b="1" dirty="0"/>
              <a:t>. Evaluative reactions </a:t>
            </a:r>
            <a:r>
              <a:rPr lang="en-US" dirty="0"/>
              <a:t>is memory stored as positive or negative emotions. </a:t>
            </a:r>
          </a:p>
          <a:p>
            <a:r>
              <a:rPr lang="en-US" dirty="0"/>
              <a:t>Within a knowledge structure, we code elements at different levels of abstraction and complexity. Meaning concepts (like “macho”) get stored as individual nodes. We may combine these concepts into a larger unit we call a proposition or a belief. A proposition links two nodes together to form a more complex meaning. For example, “Axe is cologne for macho men” is a proposition.  One type of schema that is especially relevant to consumer behavior is a script. A script is a sequence of events an individual expects to occur.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9893671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A schema is a cognitive framework we develop through experience.</a:t>
            </a:r>
          </a:p>
          <a:p>
            <a:r>
              <a:rPr lang="en-US" sz="1200" b="0" i="0" u="none" strike="noStrike" kern="1200" baseline="0" dirty="0">
                <a:solidFill>
                  <a:schemeClr val="tx1"/>
                </a:solidFill>
                <a:latin typeface="Arial" charset="0"/>
                <a:ea typeface="+mn-ea"/>
                <a:cs typeface="+mn-cs"/>
              </a:rPr>
              <a:t>Script is a sequence of events an individual expects to occur. As consumers we learn service scripts that guide our behavior in commercial settings.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11812958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Pioneering brand is the first brand to enter a market.</a:t>
            </a:r>
          </a:p>
          <a:p>
            <a:r>
              <a:rPr lang="en-US" sz="1200" b="0" i="0" u="none" strike="noStrike" kern="1200" baseline="0" dirty="0">
                <a:solidFill>
                  <a:schemeClr val="tx1"/>
                </a:solidFill>
                <a:latin typeface="Arial" charset="0"/>
                <a:ea typeface="+mn-ea"/>
                <a:cs typeface="+mn-cs"/>
              </a:rPr>
              <a:t>Follower brands that ride their coattails because the first </a:t>
            </a:r>
            <a:r>
              <a:rPr lang="en-US" sz="1200" b="0" i="0" u="none" strike="noStrike" kern="1200" baseline="0" dirty="0" err="1">
                <a:solidFill>
                  <a:schemeClr val="tx1"/>
                </a:solidFill>
                <a:latin typeface="Arial" charset="0"/>
                <a:ea typeface="+mn-ea"/>
                <a:cs typeface="+mn-cs"/>
              </a:rPr>
              <a:t>product’sintroduction</a:t>
            </a:r>
            <a:r>
              <a:rPr lang="en-US" sz="1200" b="0" i="0" u="none" strike="noStrike" kern="1200" baseline="0" dirty="0">
                <a:solidFill>
                  <a:schemeClr val="tx1"/>
                </a:solidFill>
                <a:latin typeface="Arial" charset="0"/>
                <a:ea typeface="+mn-ea"/>
                <a:cs typeface="+mn-cs"/>
              </a:rPr>
              <a:t> is likely to be distinctive, and for the time being, no competitors divert our attention.</a:t>
            </a:r>
          </a:p>
          <a:p>
            <a:r>
              <a:rPr lang="en-US" sz="1200" b="0" i="0" u="none" strike="noStrike" kern="1200" baseline="0" dirty="0">
                <a:solidFill>
                  <a:schemeClr val="tx1"/>
                </a:solidFill>
                <a:latin typeface="Arial" charset="0"/>
                <a:ea typeface="+mn-ea"/>
                <a:cs typeface="+mn-cs"/>
              </a:rPr>
              <a:t>Spacing effect describes the tendency for us to recall printed material more effectively when the advertiser repeats the target item periodically, rather than presenting it repeatedly in a short time period</a:t>
            </a:r>
          </a:p>
          <a:p>
            <a:endParaRPr lang="en-US" b="0"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38792388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In a process of decay, the structural changes that learning produces in the brain simply go away. Forgetting also occurs as a result of interference; as we learn additional information,</a:t>
            </a:r>
          </a:p>
          <a:p>
            <a:r>
              <a:rPr lang="en-US" sz="1200" b="0" i="0" u="none" strike="noStrike" kern="1200" baseline="0" dirty="0">
                <a:solidFill>
                  <a:schemeClr val="tx1"/>
                </a:solidFill>
                <a:latin typeface="Arial" charset="0"/>
                <a:ea typeface="+mn-ea"/>
                <a:cs typeface="+mn-cs"/>
              </a:rPr>
              <a:t>it displaces the previous information.</a:t>
            </a:r>
          </a:p>
          <a:p>
            <a:r>
              <a:rPr lang="en-US" sz="1200" b="0" i="0" u="none" strike="noStrike" kern="1200" baseline="0" dirty="0">
                <a:solidFill>
                  <a:schemeClr val="tx1"/>
                </a:solidFill>
                <a:latin typeface="Arial" charset="0"/>
                <a:ea typeface="+mn-ea"/>
                <a:cs typeface="+mn-cs"/>
              </a:rPr>
              <a:t>The phenomenon of state-dependent retrieval illustrates that we are better able to access information if our internal state is the same at the time of recall as when we learned the information.</a:t>
            </a:r>
          </a:p>
          <a:p>
            <a:r>
              <a:rPr lang="en-US" sz="1200" b="0" i="0" u="none" strike="noStrike" kern="1200" baseline="0" dirty="0">
                <a:solidFill>
                  <a:schemeClr val="tx1"/>
                </a:solidFill>
                <a:latin typeface="Arial" charset="0"/>
                <a:ea typeface="+mn-ea"/>
                <a:cs typeface="+mn-cs"/>
              </a:rPr>
              <a:t>highlighting effect, which occurs when the order in which consumers learn about brands determines the strength of association between these brands and their attributes.</a:t>
            </a:r>
          </a:p>
          <a:p>
            <a:r>
              <a:rPr lang="en-US" sz="1200" b="0" i="0" u="none" strike="noStrike" kern="1200" baseline="0" dirty="0">
                <a:solidFill>
                  <a:schemeClr val="tx1"/>
                </a:solidFill>
                <a:latin typeface="Arial" charset="0"/>
                <a:ea typeface="+mn-ea"/>
                <a:cs typeface="+mn-cs"/>
              </a:rPr>
              <a:t>The salience of a brand refers to its prominence or level of activation in memory</a:t>
            </a:r>
          </a:p>
          <a:p>
            <a:r>
              <a:rPr lang="en-US" sz="1200" b="0" i="0" u="none" strike="noStrike" kern="1200" baseline="0" dirty="0">
                <a:solidFill>
                  <a:schemeClr val="tx1"/>
                </a:solidFill>
                <a:latin typeface="Arial" charset="0"/>
                <a:ea typeface="+mn-ea"/>
                <a:cs typeface="+mn-cs"/>
              </a:rPr>
              <a:t>The von Restorff Effect is well-known to memory researchers; it shows that almost any technique that increases the novelty of a stimulus also improves recall.</a:t>
            </a:r>
          </a:p>
          <a:p>
            <a:r>
              <a:rPr lang="en-US" sz="1200" b="0" i="0" u="none" strike="noStrike" kern="1200" baseline="0" dirty="0">
                <a:solidFill>
                  <a:schemeClr val="tx1"/>
                </a:solidFill>
                <a:latin typeface="Arial" charset="0"/>
                <a:ea typeface="+mn-ea"/>
                <a:cs typeface="+mn-cs"/>
              </a:rPr>
              <a:t>We recall mixed emotions (e.g., those with positive and negative components) differently than unipolar emotions that are either wholly positive or wholly negative.</a:t>
            </a:r>
          </a:p>
          <a:p>
            <a:r>
              <a:rPr lang="en-US" sz="1200" b="0" i="0" u="none" strike="noStrike" kern="1200" baseline="0" dirty="0">
                <a:solidFill>
                  <a:schemeClr val="tx1"/>
                </a:solidFill>
                <a:latin typeface="Arial" charset="0"/>
                <a:ea typeface="+mn-ea"/>
                <a:cs typeface="+mn-cs"/>
              </a:rPr>
              <a:t>Hybrid ads include a program tie-in</a:t>
            </a: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867285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8795227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know if our marketing messages are designed to help consumer remember them? We can measure recognition and recall. In a typical recognition test, researchers show ads to subjects one at a time and ask if they have seen them before. In contrast, free recall tests ask consumers to independently think of what they have seen without being prompted first. Of course, measures of memory can be faulty. For one, they may be contaminated by response biases. For example, people tend to give yes responses to questions regardless of the question. People also suffer from memory lapses. Typical problems include omitting facts, </a:t>
            </a:r>
            <a:r>
              <a:rPr lang="en-US" b="1" dirty="0"/>
              <a:t>averaging </a:t>
            </a:r>
            <a:r>
              <a:rPr lang="en-US" dirty="0"/>
              <a:t>(or normalizing the memories by not reporting extreme cases), and </a:t>
            </a:r>
            <a:r>
              <a:rPr lang="en-US" b="1" dirty="0"/>
              <a:t>telescoping</a:t>
            </a:r>
            <a:r>
              <a:rPr lang="en-US" dirty="0"/>
              <a:t> (inaccurate recall of time). </a:t>
            </a:r>
          </a:p>
          <a:p>
            <a:endParaRPr lang="en-US" dirty="0"/>
          </a:p>
          <a:p>
            <a:r>
              <a:rPr lang="en-US" dirty="0"/>
              <a:t>The </a:t>
            </a:r>
            <a:r>
              <a:rPr lang="en-US" b="1" dirty="0"/>
              <a:t>illusion of truth </a:t>
            </a:r>
            <a:r>
              <a:rPr lang="en-US" dirty="0"/>
              <a:t>effect may occur as well. This effect refers to the phenomenon of people remembering a claim is true when they have been told the claim is false. </a:t>
            </a:r>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18135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Learning is a relatively permanent change in behavior caused by experience. The</a:t>
            </a:r>
            <a:r>
              <a:rPr lang="en-US" baseline="0" dirty="0" smtClean="0"/>
              <a:t> experience can be direct or it can be observed. Learning is an ongoing process.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5218230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33743166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Retrieval is the process whereby we recover information from long-term memory. Many things affect our ability to retrieve information. One of those is how the marketer presents the information. </a:t>
            </a:r>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18739542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Nostalgia describes the emotions where we view the past with longing. We reference the good old days. When marketers play on nostalgia, they want us to attach our fond memories to new products. One way to do this is to introduce retro brands. A retro brand is an updated version of a brand from a prior historical period. The Mini Cooper, PT Cruiser, and </a:t>
            </a:r>
            <a:r>
              <a:rPr lang="en-US" dirty="0" err="1"/>
              <a:t>Volkswagon’s</a:t>
            </a:r>
            <a:r>
              <a:rPr lang="en-US" dirty="0"/>
              <a:t> New Beetle are all retro brands. </a:t>
            </a:r>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6121424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13396265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4163798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Our senses play quite a role in the decisions marketers make. For instance, marketers rely heavily on visual elements in advertising, store design, and packaging. They communicate meanings on the visual channel through a product’s color, size, and styling. An interest in scent has spawned new products. Some brands utilize scent easily. For instance, Starbucks requires baristas to grind a batch of coffee each time they brew a post instead of just once each morning to ensure customers have that intense smell during their Starbucks’ experience. Stores and restaurants often play certain kinds of music to create a certain mood. Recent research found that participants who simply touch an item for 30 seconds or less had a greater level of attachment with the product. This connection in turn boosted what they were willing to pay for it. A food item’s image and the values we attach to it influence how we experience the actual taste. These aspects can be called a brand’s sensory system. We’ll cover these 5 aspects of branding in learning</a:t>
            </a:r>
            <a:r>
              <a:rPr lang="en-US" baseline="0" dirty="0"/>
              <a:t> objectives one and two. </a:t>
            </a:r>
          </a:p>
          <a:p>
            <a:r>
              <a:rPr lang="en-US" dirty="0"/>
              <a:t>Hedonic consumption</a:t>
            </a:r>
            <a:r>
              <a:rPr lang="en-US" baseline="0" dirty="0"/>
              <a:t> includes how consumers interact with the emotional aspects of products. In other words, products are rarely strictly functional. Consumers may want hedonic value too. Target is a company that has embraced this insight. Target focuses on products with great design as well as functionality. </a:t>
            </a:r>
            <a:r>
              <a:rPr lang="en-US" dirty="0"/>
              <a:t> </a:t>
            </a:r>
          </a:p>
          <a:p>
            <a:r>
              <a:rPr lang="en-US" dirty="0"/>
              <a:t>The Coca-Cola bottle also illustrates</a:t>
            </a:r>
            <a:r>
              <a:rPr lang="en-US" baseline="0" dirty="0"/>
              <a:t> an example of how design can facilitate product success.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816169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sz="1200" kern="1200" baseline="0" dirty="0">
                <a:solidFill>
                  <a:schemeClr val="tx1"/>
                </a:solidFill>
                <a:latin typeface="Arial" charset="0"/>
                <a:ea typeface="+mn-ea"/>
                <a:cs typeface="+mn-cs"/>
              </a:rPr>
              <a:t>Behavioral learning theories assume that learning takes place</a:t>
            </a:r>
            <a:r>
              <a:rPr lang="en-US" sz="1200" kern="1200" dirty="0">
                <a:solidFill>
                  <a:schemeClr val="tx1"/>
                </a:solidFill>
                <a:latin typeface="Arial" charset="0"/>
                <a:ea typeface="+mn-ea"/>
                <a:cs typeface="+mn-cs"/>
              </a:rPr>
              <a:t> </a:t>
            </a:r>
            <a:r>
              <a:rPr lang="en-US" sz="1200" kern="1200" baseline="0" dirty="0">
                <a:solidFill>
                  <a:schemeClr val="tx1"/>
                </a:solidFill>
                <a:latin typeface="Arial" charset="0"/>
                <a:ea typeface="+mn-ea"/>
                <a:cs typeface="+mn-cs"/>
              </a:rPr>
              <a:t>as the result of responses to external events. Psychologists who</a:t>
            </a:r>
            <a:r>
              <a:rPr lang="en-US" sz="1200" kern="1200" dirty="0">
                <a:solidFill>
                  <a:schemeClr val="tx1"/>
                </a:solidFill>
                <a:latin typeface="Arial" charset="0"/>
                <a:ea typeface="+mn-ea"/>
                <a:cs typeface="+mn-cs"/>
              </a:rPr>
              <a:t> </a:t>
            </a:r>
            <a:r>
              <a:rPr lang="en-US" sz="1200" kern="1200" baseline="0" dirty="0">
                <a:solidFill>
                  <a:schemeClr val="tx1"/>
                </a:solidFill>
                <a:latin typeface="Arial" charset="0"/>
                <a:ea typeface="+mn-ea"/>
                <a:cs typeface="+mn-cs"/>
              </a:rPr>
              <a:t>subscribe to this viewpoint do not focus on internal thought processes.</a:t>
            </a:r>
            <a:r>
              <a:rPr lang="en-US" sz="1200" kern="1200" dirty="0">
                <a:solidFill>
                  <a:schemeClr val="tx1"/>
                </a:solidFill>
                <a:latin typeface="Arial" charset="0"/>
                <a:ea typeface="+mn-ea"/>
                <a:cs typeface="+mn-cs"/>
              </a:rPr>
              <a:t> </a:t>
            </a:r>
            <a:r>
              <a:rPr lang="en-US" sz="1200" kern="1200" baseline="0" dirty="0">
                <a:solidFill>
                  <a:schemeClr val="tx1"/>
                </a:solidFill>
                <a:latin typeface="Arial" charset="0"/>
                <a:ea typeface="+mn-ea"/>
                <a:cs typeface="+mn-cs"/>
              </a:rPr>
              <a:t>Instead, they approach the mind as a “black box” and emphasize the observable</a:t>
            </a:r>
            <a:r>
              <a:rPr lang="en-US" sz="1200" kern="1200" dirty="0">
                <a:solidFill>
                  <a:schemeClr val="tx1"/>
                </a:solidFill>
                <a:latin typeface="Arial" charset="0"/>
                <a:ea typeface="+mn-ea"/>
                <a:cs typeface="+mn-cs"/>
              </a:rPr>
              <a:t> </a:t>
            </a:r>
            <a:r>
              <a:rPr lang="en-US" sz="1200" kern="1200" baseline="0" dirty="0">
                <a:solidFill>
                  <a:schemeClr val="tx1"/>
                </a:solidFill>
                <a:latin typeface="Arial" charset="0"/>
                <a:ea typeface="+mn-ea"/>
                <a:cs typeface="+mn-cs"/>
              </a:rPr>
              <a:t>aspects of behavior. The observable aspects consist of things that go into the box (the</a:t>
            </a:r>
            <a:r>
              <a:rPr lang="en-US" sz="1200" kern="1200" dirty="0">
                <a:solidFill>
                  <a:schemeClr val="tx1"/>
                </a:solidFill>
                <a:latin typeface="Arial" charset="0"/>
                <a:ea typeface="+mn-ea"/>
                <a:cs typeface="+mn-cs"/>
              </a:rPr>
              <a:t> </a:t>
            </a:r>
            <a:r>
              <a:rPr lang="en-US" sz="1200" kern="1200" baseline="0" dirty="0">
                <a:solidFill>
                  <a:schemeClr val="tx1"/>
                </a:solidFill>
                <a:latin typeface="Arial" charset="0"/>
                <a:ea typeface="+mn-ea"/>
                <a:cs typeface="+mn-cs"/>
              </a:rPr>
              <a:t>stimuli or events perceived from the outside world) and things that come out of the box</a:t>
            </a:r>
            <a:r>
              <a:rPr lang="en-US" sz="1200" kern="1200" dirty="0">
                <a:solidFill>
                  <a:schemeClr val="tx1"/>
                </a:solidFill>
                <a:latin typeface="Arial" charset="0"/>
                <a:ea typeface="+mn-ea"/>
                <a:cs typeface="+mn-cs"/>
              </a:rPr>
              <a:t> </a:t>
            </a:r>
            <a:r>
              <a:rPr lang="en-US" sz="1200" kern="1200" baseline="0" dirty="0">
                <a:solidFill>
                  <a:schemeClr val="tx1"/>
                </a:solidFill>
                <a:latin typeface="Arial" charset="0"/>
                <a:ea typeface="+mn-ea"/>
                <a:cs typeface="+mn-cs"/>
              </a:rPr>
              <a:t>(the responses, or reactions to these stimuli).</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3675558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learning theories which</a:t>
            </a:r>
            <a:r>
              <a:rPr lang="en-US" baseline="0" dirty="0"/>
              <a:t> range from those that focus on connections between actions and consequences to those that focus on understanding complex relationships and problem solving.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77626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theories which are types of behavioral learning theories: classical conditioning and instrumental conditioning. </a:t>
            </a:r>
          </a:p>
          <a:p>
            <a:r>
              <a:rPr lang="en-US" dirty="0"/>
              <a:t>Instrumental conditioning is also called operant conditioning. It means to condition behavior using consequences. It refers to voluntary behaviors, while classical conditioning works to condition responses to involuntary behaviors. We’ll cover more about classical conditioning on the next slide.</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284323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Classical conditioning occurs when a stimulus that elicits a response is paired with another stimulus that initially does not elicit a response on its own. Over time, the second stimulus causes a similar response because we associate it with the first stimulus. Ivan Pavlov, a Russian physiologist who conducted research on digestion in animals, first demonstrated this phenomenon in dogs. </a:t>
            </a:r>
          </a:p>
          <a:p>
            <a:pPr>
              <a:spcBef>
                <a:spcPts val="0"/>
              </a:spcBef>
            </a:pPr>
            <a:r>
              <a:rPr lang="en-US" dirty="0"/>
              <a:t>He paired a neutral stimulus (a bell) with a stimulus known to cause a salivation response in dogs. The powder was an unconditioned stimulus (UCS) because it was naturally capable of causing the response. Over time, the bell became a conditioned stimulus (CS). The bell did not initially cause salivation but the dogs learned to associate the bell with the meat powder and began to salivate at the sound of the bell only. The drooling of these canine consumers because of a sound was a conditioned response (CR). </a:t>
            </a:r>
          </a:p>
          <a:p>
            <a:pPr>
              <a:spcBef>
                <a:spcPts val="0"/>
              </a:spcBef>
            </a:pPr>
            <a:endParaRPr lang="en-US" dirty="0"/>
          </a:p>
          <a:p>
            <a:pPr>
              <a:spcBef>
                <a:spcPts val="0"/>
              </a:spcBef>
            </a:pPr>
            <a:r>
              <a:rPr lang="en-US" dirty="0"/>
              <a:t>Conditioning effects are more likely to occur after the conditioned (CS) and unconditioned (UCS) stimuli have been paired a number of times. This effect is known as repetition.  Stimuli similar to a CS may evoke similar responses. This is known as stimulus generalization. Conditions may also weaken over time especially when a UCS does not follow a stimulus similar to a CS. This is called stimulus discrimination.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634889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8/4/2017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8/4/2017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566697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8/4/2017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8/4/2017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67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8/4/2017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51" r:id="rId10"/>
    <p:sldLayoutId id="2147483654" r:id="rId11"/>
    <p:sldLayoutId id="2147483655" r:id="rId12"/>
    <p:sldLayoutId id="2147483663" r:id="rId13"/>
  </p:sldLayoutIdLs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19"/>
            <a:ext cx="8382000" cy="1011381"/>
          </a:xfrm>
        </p:spPr>
        <p:txBody>
          <a:bodyPr anchor="b"/>
          <a:lstStyle/>
          <a:p>
            <a:r>
              <a:rPr lang="en-US" sz="3600" dirty="0">
                <a:latin typeface="+mj-lt"/>
                <a:cs typeface="Aharoni" panose="02010803020104030203" pitchFamily="2" charset="-79"/>
              </a:rPr>
              <a:t>Consumer </a:t>
            </a:r>
            <a:r>
              <a:rPr lang="en-US" sz="3600" dirty="0" smtClean="0">
                <a:latin typeface="+mj-lt"/>
                <a:cs typeface="Aharoni" panose="02010803020104030203" pitchFamily="2" charset="-79"/>
              </a:rPr>
              <a:t>Behavior: </a:t>
            </a:r>
            <a:r>
              <a:rPr lang="en-IN" sz="3600" dirty="0">
                <a:latin typeface="+mj-lt"/>
              </a:rPr>
              <a:t>Buying, </a:t>
            </a:r>
            <a:r>
              <a:rPr lang="en-IN" sz="3600" dirty="0" smtClean="0">
                <a:latin typeface="+mj-lt"/>
              </a:rPr>
              <a:t>Having</a:t>
            </a:r>
            <a:r>
              <a:rPr lang="en-IN" sz="3600" dirty="0">
                <a:latin typeface="+mj-lt"/>
              </a:rPr>
              <a:t>, and Being</a:t>
            </a:r>
          </a:p>
        </p:txBody>
      </p:sp>
      <p:sp>
        <p:nvSpPr>
          <p:cNvPr id="3" name="Text Placeholder 2"/>
          <p:cNvSpPr>
            <a:spLocks noGrp="1"/>
          </p:cNvSpPr>
          <p:nvPr>
            <p:ph type="body" sz="quarter" idx="13"/>
          </p:nvPr>
        </p:nvSpPr>
        <p:spPr>
          <a:xfrm>
            <a:off x="457200" y="1327332"/>
            <a:ext cx="8229600" cy="349068"/>
          </a:xfrm>
        </p:spPr>
        <p:txBody>
          <a:bodyPr/>
          <a:lstStyle/>
          <a:p>
            <a:r>
              <a:rPr lang="en-IN" sz="2400" dirty="0"/>
              <a:t>Twelfth Edition</a:t>
            </a:r>
          </a:p>
        </p:txBody>
      </p:sp>
      <p:sp>
        <p:nvSpPr>
          <p:cNvPr id="4" name="Text Placeholder 3"/>
          <p:cNvSpPr>
            <a:spLocks noGrp="1"/>
          </p:cNvSpPr>
          <p:nvPr>
            <p:ph type="body" sz="quarter" idx="14"/>
          </p:nvPr>
        </p:nvSpPr>
        <p:spPr>
          <a:xfrm>
            <a:off x="4460175" y="2209800"/>
            <a:ext cx="4074224" cy="1075120"/>
          </a:xfrm>
        </p:spPr>
        <p:txBody>
          <a:bodyPr/>
          <a:lstStyle/>
          <a:p>
            <a:pPr algn="ctr"/>
            <a:r>
              <a:rPr lang="en-IN" sz="3600" b="1" dirty="0"/>
              <a:t>Chapter </a:t>
            </a:r>
            <a:r>
              <a:rPr lang="en-IN" sz="3600" b="1" dirty="0" smtClean="0"/>
              <a:t>4</a:t>
            </a:r>
            <a:endParaRPr lang="en-IN" sz="3600" dirty="0"/>
          </a:p>
        </p:txBody>
      </p:sp>
      <p:sp>
        <p:nvSpPr>
          <p:cNvPr id="5" name="Text Placeholder 4"/>
          <p:cNvSpPr>
            <a:spLocks noGrp="1"/>
          </p:cNvSpPr>
          <p:nvPr>
            <p:ph type="body" sz="quarter" idx="15"/>
          </p:nvPr>
        </p:nvSpPr>
        <p:spPr>
          <a:xfrm>
            <a:off x="4460174" y="3598041"/>
            <a:ext cx="4074225" cy="2269360"/>
          </a:xfrm>
        </p:spPr>
        <p:txBody>
          <a:bodyPr/>
          <a:lstStyle/>
          <a:p>
            <a:pPr algn="ctr"/>
            <a:r>
              <a:rPr lang="en-US" sz="3600" dirty="0"/>
              <a:t>Learning and Memory</a:t>
            </a:r>
            <a:endParaRPr lang="en-US" sz="3600" dirty="0">
              <a:ea typeface="Verdana" panose="020B0604030504040204" pitchFamily="34" charset="0"/>
              <a:cs typeface="Verdana" panose="020B0604030504040204" pitchFamily="34" charset="0"/>
            </a:endParaRPr>
          </a:p>
        </p:txBody>
      </p:sp>
      <p:pic>
        <p:nvPicPr>
          <p:cNvPr id="8" name="Picture 7" descr="Front Cover: Consumer Behavior: Buying, Having, and Being Twelfth Edition by Solom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07" y="1922768"/>
            <a:ext cx="3103047" cy="4170259"/>
          </a:xfrm>
          <a:prstGeom prst="rect">
            <a:avLst/>
          </a:prstGeom>
          <a:ln w="6350">
            <a:solidFill>
              <a:schemeClr val="tx1"/>
            </a:solidFill>
          </a:ln>
        </p:spPr>
      </p:pic>
      <p:sp>
        <p:nvSpPr>
          <p:cNvPr id="11" name="Text Placeholder 3"/>
          <p:cNvSpPr>
            <a:spLocks noGrp="1"/>
          </p:cNvSpPr>
          <p:nvPr>
            <p:ph type="body" sz="quarter" idx="14"/>
          </p:nvPr>
        </p:nvSpPr>
        <p:spPr>
          <a:xfrm>
            <a:off x="2667000" y="6431973"/>
            <a:ext cx="6004810" cy="228600"/>
          </a:xfrm>
        </p:spPr>
        <p:txBody>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2015, 2013 Pearson Education, Inc.</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All Rights Reserved</a:t>
            </a:r>
            <a:r>
              <a:rPr lang="en-US" sz="1200" dirty="0">
                <a:latin typeface="Verdana" panose="020B0604030504040204" pitchFamily="34" charset="0"/>
                <a:ea typeface="Verdana" panose="020B0604030504040204" pitchFamily="34" charset="0"/>
                <a:cs typeface="Verdana" panose="020B0604030504040204" pitchFamily="34" charset="0"/>
              </a:rPr>
              <a:t>.</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25977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Stimulus</a:t>
            </a:r>
            <a:endParaRPr lang="en-IN" sz="3600" b="0" dirty="0">
              <a:latin typeface="+mj-lt"/>
            </a:endParaRPr>
          </a:p>
        </p:txBody>
      </p:sp>
      <p:sp>
        <p:nvSpPr>
          <p:cNvPr id="6" name="Content Placeholder 5"/>
          <p:cNvSpPr>
            <a:spLocks noGrp="1"/>
          </p:cNvSpPr>
          <p:nvPr>
            <p:ph idx="1"/>
          </p:nvPr>
        </p:nvSpPr>
        <p:spPr/>
        <p:txBody>
          <a:bodyPr/>
          <a:lstStyle/>
          <a:p>
            <a:r>
              <a:rPr lang="en-US" sz="2400" dirty="0"/>
              <a:t>Stimulus generalization</a:t>
            </a:r>
          </a:p>
          <a:p>
            <a:pPr lvl="1"/>
            <a:r>
              <a:rPr lang="en-US" sz="2400" dirty="0"/>
              <a:t>Halo effect</a:t>
            </a:r>
          </a:p>
          <a:p>
            <a:r>
              <a:rPr lang="en-US" sz="2400" dirty="0"/>
              <a:t>Stimulus discrimination</a:t>
            </a:r>
          </a:p>
          <a:p>
            <a:r>
              <a:rPr lang="en-US" sz="2400" dirty="0"/>
              <a:t>Classical Conditioning Principle</a:t>
            </a:r>
          </a:p>
          <a:p>
            <a:pPr lvl="1"/>
            <a:r>
              <a:rPr lang="en-US" sz="2400" dirty="0"/>
              <a:t>Brand equity</a:t>
            </a:r>
            <a:endParaRPr lang="en-IN" sz="2400" dirty="0"/>
          </a:p>
        </p:txBody>
      </p:sp>
    </p:spTree>
    <p:extLst>
      <p:ext uri="{BB962C8B-B14F-4D97-AF65-F5344CB8AC3E}">
        <p14:creationId xmlns:p14="http://schemas.microsoft.com/office/powerpoint/2010/main" val="3757956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For Reflection </a:t>
            </a:r>
            <a:r>
              <a:rPr lang="en-US" sz="2000" b="0" dirty="0">
                <a:latin typeface="+mj-lt"/>
              </a:rPr>
              <a:t>(1 of 8)</a:t>
            </a:r>
            <a:endParaRPr lang="en-IN" sz="2000" b="0" dirty="0">
              <a:latin typeface="+mj-lt"/>
            </a:endParaRPr>
          </a:p>
        </p:txBody>
      </p:sp>
      <p:sp>
        <p:nvSpPr>
          <p:cNvPr id="6" name="Content Placeholder 5"/>
          <p:cNvSpPr>
            <a:spLocks noGrp="1"/>
          </p:cNvSpPr>
          <p:nvPr>
            <p:ph idx="1"/>
          </p:nvPr>
        </p:nvSpPr>
        <p:spPr/>
        <p:txBody>
          <a:bodyPr/>
          <a:lstStyle/>
          <a:p>
            <a:r>
              <a:rPr lang="en-US" sz="2400" dirty="0"/>
              <a:t>How might classical conditioning operate for a consumer who visits a new tutoring Web site and is greeted by the Web site’s avatar who resembles Albert Einstein?</a:t>
            </a:r>
          </a:p>
        </p:txBody>
      </p:sp>
    </p:spTree>
    <p:extLst>
      <p:ext uri="{BB962C8B-B14F-4D97-AF65-F5344CB8AC3E}">
        <p14:creationId xmlns:p14="http://schemas.microsoft.com/office/powerpoint/2010/main" val="1742687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 </a:t>
            </a:r>
            <a:r>
              <a:rPr lang="en-US" sz="3600" dirty="0" smtClean="0">
                <a:latin typeface="+mj-lt"/>
              </a:rPr>
              <a:t>4.3</a:t>
            </a:r>
            <a:endParaRPr lang="en-IN" sz="3600" b="0" dirty="0">
              <a:latin typeface="+mj-lt"/>
            </a:endParaRPr>
          </a:p>
        </p:txBody>
      </p:sp>
      <p:sp>
        <p:nvSpPr>
          <p:cNvPr id="6" name="Content Placeholder 5"/>
          <p:cNvSpPr>
            <a:spLocks noGrp="1"/>
          </p:cNvSpPr>
          <p:nvPr>
            <p:ph idx="1"/>
          </p:nvPr>
        </p:nvSpPr>
        <p:spPr>
          <a:xfrm>
            <a:off x="457200" y="1600201"/>
            <a:ext cx="8229600" cy="762000"/>
          </a:xfrm>
        </p:spPr>
        <p:txBody>
          <a:bodyPr/>
          <a:lstStyle/>
          <a:p>
            <a:pPr marL="0" indent="0">
              <a:buNone/>
            </a:pPr>
            <a:r>
              <a:rPr lang="en-US" sz="2400" dirty="0"/>
              <a:t>Learned associations with brands generalize to other products.</a:t>
            </a:r>
            <a:endParaRPr lang="en-IN"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490" y="2600107"/>
            <a:ext cx="4789021" cy="3114893"/>
          </a:xfrm>
          <a:prstGeom prst="rect">
            <a:avLst/>
          </a:prstGeom>
        </p:spPr>
      </p:pic>
    </p:spTree>
    <p:extLst>
      <p:ext uri="{BB962C8B-B14F-4D97-AF65-F5344CB8AC3E}">
        <p14:creationId xmlns:p14="http://schemas.microsoft.com/office/powerpoint/2010/main" val="4028093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Marketing Applications of Repetition</a:t>
            </a:r>
            <a:endParaRPr lang="en-IN" sz="2000" b="0" dirty="0">
              <a:latin typeface="+mj-lt"/>
            </a:endParaRPr>
          </a:p>
        </p:txBody>
      </p:sp>
      <p:sp>
        <p:nvSpPr>
          <p:cNvPr id="3" name="Content Placeholder 2"/>
          <p:cNvSpPr>
            <a:spLocks noGrp="1"/>
          </p:cNvSpPr>
          <p:nvPr>
            <p:ph idx="1"/>
          </p:nvPr>
        </p:nvSpPr>
        <p:spPr/>
        <p:txBody>
          <a:bodyPr/>
          <a:lstStyle/>
          <a:p>
            <a:r>
              <a:rPr lang="en-US" sz="2400" dirty="0"/>
              <a:t>Repetition increases learning</a:t>
            </a:r>
          </a:p>
          <a:p>
            <a:r>
              <a:rPr lang="en-US" sz="2400" dirty="0"/>
              <a:t>More exposures = increased brand awareness</a:t>
            </a:r>
          </a:p>
          <a:p>
            <a:r>
              <a:rPr lang="en-US" sz="2400" dirty="0"/>
              <a:t>When exposure decreases, extinction occurs</a:t>
            </a:r>
          </a:p>
          <a:p>
            <a:r>
              <a:rPr lang="en-US" sz="2400" dirty="0"/>
              <a:t>However, too MUCH exposure leads to advertising wear out</a:t>
            </a:r>
          </a:p>
          <a:p>
            <a:pPr lvl="1"/>
            <a:r>
              <a:rPr lang="en-US" sz="2400" dirty="0"/>
              <a:t>Example: Izod crocodile on clothes</a:t>
            </a:r>
          </a:p>
        </p:txBody>
      </p:sp>
    </p:spTree>
    <p:extLst>
      <p:ext uri="{BB962C8B-B14F-4D97-AF65-F5344CB8AC3E}">
        <p14:creationId xmlns:p14="http://schemas.microsoft.com/office/powerpoint/2010/main" val="2159136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15372"/>
            <a:ext cx="8229600" cy="1097280"/>
          </a:xfrm>
        </p:spPr>
        <p:txBody>
          <a:bodyPr/>
          <a:lstStyle/>
          <a:p>
            <a:r>
              <a:rPr lang="en-US" sz="3600" dirty="0">
                <a:latin typeface="+mj-lt"/>
              </a:rPr>
              <a:t>Marketing Applications of </a:t>
            </a:r>
            <a:r>
              <a:rPr lang="en-US" sz="3600" dirty="0" smtClean="0">
                <a:latin typeface="+mj-lt"/>
              </a:rPr>
              <a:t>Stimulus </a:t>
            </a:r>
            <a:r>
              <a:rPr lang="en-US" sz="3600" dirty="0">
                <a:latin typeface="+mj-lt"/>
              </a:rPr>
              <a:t>Generalization </a:t>
            </a:r>
            <a:endParaRPr lang="en-IN" sz="2000" b="0" dirty="0">
              <a:latin typeface="+mj-lt"/>
            </a:endParaRPr>
          </a:p>
        </p:txBody>
      </p:sp>
      <p:sp>
        <p:nvSpPr>
          <p:cNvPr id="3" name="Content Placeholder 2"/>
          <p:cNvSpPr>
            <a:spLocks noGrp="1"/>
          </p:cNvSpPr>
          <p:nvPr>
            <p:ph idx="1"/>
          </p:nvPr>
        </p:nvSpPr>
        <p:spPr/>
        <p:txBody>
          <a:bodyPr/>
          <a:lstStyle/>
          <a:p>
            <a:r>
              <a:rPr lang="en-US" sz="2400" dirty="0"/>
              <a:t>Stimulus generalization: tendency for stimuli similar to a conditioned stimulus to evoke similar, unconditioned responses.</a:t>
            </a:r>
          </a:p>
          <a:p>
            <a:pPr lvl="1"/>
            <a:r>
              <a:rPr lang="en-US" sz="2400" dirty="0"/>
              <a:t>Family branding</a:t>
            </a:r>
          </a:p>
          <a:p>
            <a:pPr lvl="1"/>
            <a:r>
              <a:rPr lang="en-US" sz="2400" dirty="0"/>
              <a:t>Product line extensions</a:t>
            </a:r>
          </a:p>
          <a:p>
            <a:pPr lvl="1"/>
            <a:r>
              <a:rPr lang="en-US" sz="2400" dirty="0"/>
              <a:t>Licensing</a:t>
            </a:r>
          </a:p>
          <a:p>
            <a:pPr lvl="1"/>
            <a:r>
              <a:rPr lang="en-US" sz="2400" dirty="0"/>
              <a:t>Look-alike packaging</a:t>
            </a:r>
          </a:p>
        </p:txBody>
      </p:sp>
    </p:spTree>
    <p:extLst>
      <p:ext uri="{BB962C8B-B14F-4D97-AF65-F5344CB8AC3E}">
        <p14:creationId xmlns:p14="http://schemas.microsoft.com/office/powerpoint/2010/main" val="3579675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 Reflection </a:t>
            </a:r>
            <a:r>
              <a:rPr lang="en-US" sz="2000" b="0" dirty="0">
                <a:latin typeface="+mj-lt"/>
              </a:rPr>
              <a:t>(2 of 8)</a:t>
            </a:r>
          </a:p>
        </p:txBody>
      </p:sp>
      <p:sp>
        <p:nvSpPr>
          <p:cNvPr id="3" name="Content Placeholder 2"/>
          <p:cNvSpPr>
            <a:spLocks noGrp="1"/>
          </p:cNvSpPr>
          <p:nvPr>
            <p:ph idx="1"/>
          </p:nvPr>
        </p:nvSpPr>
        <p:spPr/>
        <p:txBody>
          <a:bodyPr/>
          <a:lstStyle/>
          <a:p>
            <a:r>
              <a:rPr lang="en-US" sz="2400" dirty="0"/>
              <a:t>Some advertisers use well-known songs to promote their products. They often pay more for the song than for original compositions. How do you react when one of your favorite songs turns up in a commercial?</a:t>
            </a:r>
          </a:p>
          <a:p>
            <a:r>
              <a:rPr lang="en-US" sz="2400" dirty="0"/>
              <a:t>Why do advertisers do this? How does this relate to learning theory?</a:t>
            </a:r>
          </a:p>
        </p:txBody>
      </p:sp>
    </p:spTree>
    <p:extLst>
      <p:ext uri="{BB962C8B-B14F-4D97-AF65-F5344CB8AC3E}">
        <p14:creationId xmlns:p14="http://schemas.microsoft.com/office/powerpoint/2010/main" val="3034230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dirty="0">
                <a:latin typeface="+mj-lt"/>
              </a:rPr>
              <a:t>Learning Objective </a:t>
            </a:r>
            <a:r>
              <a:rPr lang="en-US" sz="3600" dirty="0" smtClean="0">
                <a:latin typeface="+mj-lt"/>
              </a:rPr>
              <a:t>4.4</a:t>
            </a:r>
            <a:endParaRPr lang="en-US" sz="2000" dirty="0">
              <a:solidFill>
                <a:schemeClr val="tx1"/>
              </a:solidFill>
              <a:latin typeface="+mj-lt"/>
            </a:endParaRPr>
          </a:p>
        </p:txBody>
      </p:sp>
      <p:sp>
        <p:nvSpPr>
          <p:cNvPr id="3" name="Content Placeholder 2"/>
          <p:cNvSpPr>
            <a:spLocks noGrp="1"/>
          </p:cNvSpPr>
          <p:nvPr>
            <p:ph idx="1"/>
          </p:nvPr>
        </p:nvSpPr>
        <p:spPr>
          <a:xfrm>
            <a:off x="457200" y="1600200"/>
            <a:ext cx="4343400" cy="3276599"/>
          </a:xfrm>
        </p:spPr>
        <p:txBody>
          <a:bodyPr/>
          <a:lstStyle/>
          <a:p>
            <a:pPr marL="0" indent="0">
              <a:spcBef>
                <a:spcPts val="0"/>
              </a:spcBef>
              <a:buNone/>
            </a:pPr>
            <a:r>
              <a:rPr lang="en-US" sz="2400" dirty="0"/>
              <a:t>There is a difference between classical and instrumental conditioning and both processes help consumers to learn about products.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7663" y="1710011"/>
            <a:ext cx="2669837" cy="4007223"/>
          </a:xfrm>
          <a:prstGeom prst="rect">
            <a:avLst/>
          </a:prstGeom>
        </p:spPr>
      </p:pic>
    </p:spTree>
    <p:extLst>
      <p:ext uri="{BB962C8B-B14F-4D97-AF65-F5344CB8AC3E}">
        <p14:creationId xmlns:p14="http://schemas.microsoft.com/office/powerpoint/2010/main" val="1008831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How Does </a:t>
            </a:r>
            <a:r>
              <a:rPr lang="en-US" sz="3600" dirty="0" smtClean="0">
                <a:latin typeface="+mj-lt"/>
              </a:rPr>
              <a:t>Instrumental </a:t>
            </a:r>
            <a:r>
              <a:rPr lang="en-US" sz="3600" dirty="0">
                <a:latin typeface="+mj-lt"/>
              </a:rPr>
              <a:t>Conditioning Occur?</a:t>
            </a:r>
          </a:p>
        </p:txBody>
      </p:sp>
      <p:sp>
        <p:nvSpPr>
          <p:cNvPr id="3" name="Content Placeholder 2"/>
          <p:cNvSpPr>
            <a:spLocks noGrp="1"/>
          </p:cNvSpPr>
          <p:nvPr>
            <p:ph idx="1"/>
          </p:nvPr>
        </p:nvSpPr>
        <p:spPr/>
        <p:txBody>
          <a:bodyPr/>
          <a:lstStyle/>
          <a:p>
            <a:r>
              <a:rPr lang="en-US" sz="2400" dirty="0"/>
              <a:t>Positive reinforcement</a:t>
            </a:r>
          </a:p>
          <a:p>
            <a:r>
              <a:rPr lang="en-US" sz="2400" dirty="0"/>
              <a:t>Negative reinforcement</a:t>
            </a:r>
          </a:p>
          <a:p>
            <a:r>
              <a:rPr lang="en-US" sz="2400" dirty="0"/>
              <a:t>Punishment</a:t>
            </a:r>
          </a:p>
        </p:txBody>
      </p:sp>
    </p:spTree>
    <p:extLst>
      <p:ext uri="{BB962C8B-B14F-4D97-AF65-F5344CB8AC3E}">
        <p14:creationId xmlns:p14="http://schemas.microsoft.com/office/powerpoint/2010/main" val="242318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dirty="0">
                <a:latin typeface="+mj-lt"/>
              </a:rPr>
              <a:t>Figure 4.1 Types of Reinforcement</a:t>
            </a:r>
            <a:endParaRPr lang="en-IN" sz="3600" dirty="0">
              <a:latin typeface="+mj-lt"/>
            </a:endParaRPr>
          </a:p>
        </p:txBody>
      </p:sp>
      <p:pic>
        <p:nvPicPr>
          <p:cNvPr id="4" name="Picture 3" descr="Different events affect behavior in different ways. Events include the application or removal of a condition, and behaviors can be positive or negative. For each combination of event and behavior, the following list provides the effect and the learning process. Event: condition applied. Behavior: positive. Effect: the positive event strengthens responses preceding occurrence. Learning process: the consumer learns to perform responses that produce positive outcome. Event: condition removed. Behavior: negative. Effect: the removal of negative event strengthens responses that allow avoidance of negative outcome. Learning process: the consumer learns to perform responses that allow him or her to avoid negative outcome. Positive reinforcement strengthens connections for positive behavior, and negative reinforcement strengthens connections for negative behavior. Event: condition applied. Behavior: negative. Effect: The negative event weakens responses that are followed by a negative outcome. Learning process: The consumer learns not to perform responses leading to punishment. Event: condition removed. Effect: The removal of the positive even weakens responses preceding occurrence. Learning process: The consumer learns that responses no longer produce a positive outcome.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600200"/>
            <a:ext cx="4734602" cy="4470730"/>
          </a:xfrm>
          <a:prstGeom prst="rect">
            <a:avLst/>
          </a:prstGeom>
        </p:spPr>
      </p:pic>
    </p:spTree>
    <p:extLst>
      <p:ext uri="{BB962C8B-B14F-4D97-AF65-F5344CB8AC3E}">
        <p14:creationId xmlns:p14="http://schemas.microsoft.com/office/powerpoint/2010/main" val="2639736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600" dirty="0">
                <a:latin typeface="+mj-lt"/>
              </a:rPr>
              <a:t>Marketing Applications of Instrumental Conditioning Principles</a:t>
            </a:r>
            <a:endParaRPr lang="en-IN" sz="2000" b="0" dirty="0">
              <a:latin typeface="+mj-lt"/>
            </a:endParaRPr>
          </a:p>
        </p:txBody>
      </p:sp>
      <p:sp>
        <p:nvSpPr>
          <p:cNvPr id="3" name="Content Placeholder 2"/>
          <p:cNvSpPr>
            <a:spLocks noGrp="1"/>
          </p:cNvSpPr>
          <p:nvPr>
            <p:ph idx="1"/>
          </p:nvPr>
        </p:nvSpPr>
        <p:spPr>
          <a:xfrm>
            <a:off x="457200" y="1600201"/>
            <a:ext cx="8229600" cy="380999"/>
          </a:xfrm>
        </p:spPr>
        <p:txBody>
          <a:bodyPr/>
          <a:lstStyle/>
          <a:p>
            <a:r>
              <a:rPr lang="en-US" sz="2400" dirty="0"/>
              <a:t>Frequency marketing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394" y="2314929"/>
            <a:ext cx="5619212" cy="3754503"/>
          </a:xfrm>
          <a:prstGeom prst="rect">
            <a:avLst/>
          </a:prstGeom>
        </p:spPr>
      </p:pic>
    </p:spTree>
    <p:extLst>
      <p:ext uri="{BB962C8B-B14F-4D97-AF65-F5344CB8AC3E}">
        <p14:creationId xmlns:p14="http://schemas.microsoft.com/office/powerpoint/2010/main" val="982649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Objectives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p:txBody>
          <a:bodyPr/>
          <a:lstStyle/>
          <a:p>
            <a:pPr marL="534988" indent="-534988">
              <a:buNone/>
            </a:pPr>
            <a:r>
              <a:rPr lang="en-US" sz="2400" b="1" dirty="0" smtClean="0">
                <a:solidFill>
                  <a:schemeClr val="bg2"/>
                </a:solidFill>
              </a:rPr>
              <a:t>4.1</a:t>
            </a:r>
            <a:r>
              <a:rPr lang="en-US" sz="2400" b="1" dirty="0" smtClean="0"/>
              <a:t> </a:t>
            </a:r>
            <a:r>
              <a:rPr lang="en-US" sz="2400" dirty="0" smtClean="0"/>
              <a:t>It </a:t>
            </a:r>
            <a:r>
              <a:rPr lang="en-US" sz="2400" dirty="0"/>
              <a:t>is important to understand how consumers learn about products and services.</a:t>
            </a:r>
          </a:p>
          <a:p>
            <a:pPr marL="0" indent="0">
              <a:buNone/>
            </a:pPr>
            <a:r>
              <a:rPr lang="en-US" sz="2400" b="1" dirty="0" smtClean="0">
                <a:solidFill>
                  <a:schemeClr val="bg2"/>
                </a:solidFill>
              </a:rPr>
              <a:t>4.2</a:t>
            </a:r>
            <a:r>
              <a:rPr lang="en-US" sz="2400" b="1" dirty="0" smtClean="0"/>
              <a:t> </a:t>
            </a:r>
            <a:r>
              <a:rPr lang="en-US" sz="2400" dirty="0" smtClean="0"/>
              <a:t>Conditioning </a:t>
            </a:r>
            <a:r>
              <a:rPr lang="en-US" sz="2400" dirty="0"/>
              <a:t>results in learning.</a:t>
            </a:r>
          </a:p>
          <a:p>
            <a:pPr marL="534988" indent="-534988">
              <a:buNone/>
            </a:pPr>
            <a:r>
              <a:rPr lang="en-US" sz="2400" b="1" dirty="0" smtClean="0">
                <a:solidFill>
                  <a:schemeClr val="bg2"/>
                </a:solidFill>
              </a:rPr>
              <a:t>4.3</a:t>
            </a:r>
            <a:r>
              <a:rPr lang="en-US" sz="2400" b="1" dirty="0" smtClean="0"/>
              <a:t> </a:t>
            </a:r>
            <a:r>
              <a:rPr lang="en-US" sz="2400" dirty="0" smtClean="0"/>
              <a:t>Learned </a:t>
            </a:r>
            <a:r>
              <a:rPr lang="en-US" sz="2400" dirty="0"/>
              <a:t>associations with brands generalize to other products.</a:t>
            </a:r>
          </a:p>
          <a:p>
            <a:pPr marL="534988" indent="-534988">
              <a:buNone/>
            </a:pPr>
            <a:r>
              <a:rPr lang="en-US" sz="2400" b="1" dirty="0" smtClean="0">
                <a:solidFill>
                  <a:schemeClr val="bg2"/>
                </a:solidFill>
              </a:rPr>
              <a:t>4.4</a:t>
            </a:r>
            <a:r>
              <a:rPr lang="en-US" sz="2400" b="1" dirty="0" smtClean="0"/>
              <a:t> </a:t>
            </a:r>
            <a:r>
              <a:rPr lang="en-US" sz="2400" dirty="0" smtClean="0"/>
              <a:t>There </a:t>
            </a:r>
            <a:r>
              <a:rPr lang="en-US" sz="2400" dirty="0"/>
              <a:t>is a difference between classical and instrumental conditioning, and both processes help consumers learn about products.</a:t>
            </a:r>
          </a:p>
        </p:txBody>
      </p:sp>
    </p:spTree>
    <p:extLst>
      <p:ext uri="{BB962C8B-B14F-4D97-AF65-F5344CB8AC3E}">
        <p14:creationId xmlns:p14="http://schemas.microsoft.com/office/powerpoint/2010/main" val="1864675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Gamification</a:t>
            </a:r>
            <a:endParaRPr lang="en-IN" sz="3600" dirty="0">
              <a:latin typeface="+mj-lt"/>
            </a:endParaRPr>
          </a:p>
        </p:txBody>
      </p:sp>
      <p:sp>
        <p:nvSpPr>
          <p:cNvPr id="3" name="Content Placeholder 2"/>
          <p:cNvSpPr>
            <a:spLocks noGrp="1"/>
          </p:cNvSpPr>
          <p:nvPr>
            <p:ph idx="1"/>
          </p:nvPr>
        </p:nvSpPr>
        <p:spPr>
          <a:xfrm>
            <a:off x="457200" y="1600200"/>
            <a:ext cx="4038600" cy="4606197"/>
          </a:xfrm>
        </p:spPr>
        <p:txBody>
          <a:bodyPr/>
          <a:lstStyle/>
          <a:p>
            <a:r>
              <a:rPr lang="en-US" sz="2400" dirty="0"/>
              <a:t>Endowed progress effect</a:t>
            </a:r>
          </a:p>
          <a:p>
            <a:r>
              <a:rPr lang="en-US" sz="2400" dirty="0"/>
              <a:t>Store and brand loyalty</a:t>
            </a:r>
          </a:p>
          <a:p>
            <a:r>
              <a:rPr lang="en-US" sz="2400" dirty="0"/>
              <a:t>Social marketing</a:t>
            </a:r>
          </a:p>
          <a:p>
            <a:r>
              <a:rPr lang="en-US" sz="2400" dirty="0"/>
              <a:t>Employee performance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600200"/>
            <a:ext cx="2353241" cy="4606197"/>
          </a:xfrm>
          <a:prstGeom prst="rect">
            <a:avLst/>
          </a:prstGeom>
        </p:spPr>
      </p:pic>
    </p:spTree>
    <p:extLst>
      <p:ext uri="{BB962C8B-B14F-4D97-AF65-F5344CB8AC3E}">
        <p14:creationId xmlns:p14="http://schemas.microsoft.com/office/powerpoint/2010/main" val="4002006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Cognitive Learning Theory</a:t>
            </a:r>
            <a:endParaRPr lang="en-US" sz="2000" b="0" dirty="0">
              <a:latin typeface="+mj-lt"/>
            </a:endParaRPr>
          </a:p>
        </p:txBody>
      </p:sp>
      <p:sp>
        <p:nvSpPr>
          <p:cNvPr id="3" name="Content Placeholder 2"/>
          <p:cNvSpPr>
            <a:spLocks noGrp="1"/>
          </p:cNvSpPr>
          <p:nvPr>
            <p:ph idx="1"/>
          </p:nvPr>
        </p:nvSpPr>
        <p:spPr/>
        <p:txBody>
          <a:bodyPr/>
          <a:lstStyle/>
          <a:p>
            <a:r>
              <a:rPr lang="en-US" sz="2400" dirty="0"/>
              <a:t>Internal learning processes</a:t>
            </a:r>
          </a:p>
        </p:txBody>
      </p:sp>
      <p:pic>
        <p:nvPicPr>
          <p:cNvPr id="5" name="Picture 4" descr="An advertisement for Sun Chips. Two women each hold one thumb up while eating a chip. A comment posted by the women reads, totally cheesy, in a good way. Tag line: the tastiest snack you’ve never tri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2209800"/>
            <a:ext cx="2963210" cy="3950945"/>
          </a:xfrm>
          <a:prstGeom prst="rect">
            <a:avLst/>
          </a:prstGeom>
        </p:spPr>
      </p:pic>
    </p:spTree>
    <p:extLst>
      <p:ext uri="{BB962C8B-B14F-4D97-AF65-F5344CB8AC3E}">
        <p14:creationId xmlns:p14="http://schemas.microsoft.com/office/powerpoint/2010/main" val="16887793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 Reflection </a:t>
            </a:r>
            <a:r>
              <a:rPr lang="en-US" sz="2000" b="0" dirty="0">
                <a:latin typeface="+mj-lt"/>
              </a:rPr>
              <a:t>(3 of 8)</a:t>
            </a:r>
          </a:p>
        </p:txBody>
      </p:sp>
      <p:sp>
        <p:nvSpPr>
          <p:cNvPr id="3" name="Content Placeholder 2"/>
          <p:cNvSpPr>
            <a:spLocks noGrp="1"/>
          </p:cNvSpPr>
          <p:nvPr>
            <p:ph idx="1"/>
          </p:nvPr>
        </p:nvSpPr>
        <p:spPr/>
        <p:txBody>
          <a:bodyPr/>
          <a:lstStyle/>
          <a:p>
            <a:r>
              <a:rPr lang="en-US" sz="2400" dirty="0"/>
              <a:t>What kind of reinforcement is being used when stores offer loyalty programs?</a:t>
            </a:r>
          </a:p>
          <a:p>
            <a:r>
              <a:rPr lang="en-US" sz="2400" dirty="0"/>
              <a:t>Provide several examples and identify the reinforcement approach being used.</a:t>
            </a:r>
          </a:p>
        </p:txBody>
      </p:sp>
    </p:spTree>
    <p:extLst>
      <p:ext uri="{BB962C8B-B14F-4D97-AF65-F5344CB8AC3E}">
        <p14:creationId xmlns:p14="http://schemas.microsoft.com/office/powerpoint/2010/main" val="597449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4.5</a:t>
            </a:r>
            <a:endParaRPr lang="en-US" sz="2000" b="0" dirty="0">
              <a:latin typeface="+mj-lt"/>
            </a:endParaRPr>
          </a:p>
        </p:txBody>
      </p:sp>
      <p:sp>
        <p:nvSpPr>
          <p:cNvPr id="3" name="Content Placeholder 2"/>
          <p:cNvSpPr>
            <a:spLocks noGrp="1"/>
          </p:cNvSpPr>
          <p:nvPr>
            <p:ph idx="1"/>
          </p:nvPr>
        </p:nvSpPr>
        <p:spPr>
          <a:xfrm>
            <a:off x="457200" y="1600201"/>
            <a:ext cx="8229600" cy="380999"/>
          </a:xfrm>
        </p:spPr>
        <p:txBody>
          <a:bodyPr/>
          <a:lstStyle/>
          <a:p>
            <a:pPr marL="0" indent="0">
              <a:buNone/>
            </a:pPr>
            <a:r>
              <a:rPr lang="en-US" sz="2400" dirty="0"/>
              <a:t>We learn about products by observing others’ behavior.</a:t>
            </a:r>
          </a:p>
        </p:txBody>
      </p:sp>
      <p:pic>
        <p:nvPicPr>
          <p:cNvPr id="5" name="Picture 4" descr="A process of learning through behavioral observation. Step one, Attention. The consumer focuses on a model’s behavior. Step two, retention. The consumer retains this behavior in memory. Step 3, production processes. The consumer has the ability to perform the behavior. Step 4, motivation. A situation arises wherein the behavior is useful to consumer. Step 5, observational learning. The consumer acquires and performs the behavior earlier demonstrated by a mode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29" y="2759845"/>
            <a:ext cx="7954942" cy="2712894"/>
          </a:xfrm>
          <a:prstGeom prst="rect">
            <a:avLst/>
          </a:prstGeom>
        </p:spPr>
      </p:pic>
    </p:spTree>
    <p:extLst>
      <p:ext uri="{BB962C8B-B14F-4D97-AF65-F5344CB8AC3E}">
        <p14:creationId xmlns:p14="http://schemas.microsoft.com/office/powerpoint/2010/main" val="4264700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Observational Learning</a:t>
            </a:r>
            <a:endParaRPr lang="en-US" sz="2000" b="0" dirty="0">
              <a:latin typeface="+mj-lt"/>
            </a:endParaRPr>
          </a:p>
        </p:txBody>
      </p:sp>
      <p:sp>
        <p:nvSpPr>
          <p:cNvPr id="3" name="Content Placeholder 2"/>
          <p:cNvSpPr>
            <a:spLocks noGrp="1"/>
          </p:cNvSpPr>
          <p:nvPr>
            <p:ph idx="1"/>
          </p:nvPr>
        </p:nvSpPr>
        <p:spPr/>
        <p:txBody>
          <a:bodyPr/>
          <a:lstStyle/>
          <a:p>
            <a:r>
              <a:rPr lang="en-US" sz="2400" dirty="0"/>
              <a:t>Social default and modeling</a:t>
            </a:r>
          </a:p>
          <a:p>
            <a:r>
              <a:rPr lang="en-US" sz="2400" dirty="0"/>
              <a:t>The consumer’s attention must be directed to the appropriate model.</a:t>
            </a:r>
          </a:p>
          <a:p>
            <a:r>
              <a:rPr lang="en-US" sz="2400" dirty="0"/>
              <a:t>The consumer must remember what the model says or does.</a:t>
            </a:r>
          </a:p>
          <a:p>
            <a:r>
              <a:rPr lang="en-US" sz="2400" dirty="0"/>
              <a:t>The consumer must convert this information into actions.</a:t>
            </a:r>
          </a:p>
          <a:p>
            <a:r>
              <a:rPr lang="en-US" sz="2400" dirty="0"/>
              <a:t>The consumer must be motivated to perform these actions.</a:t>
            </a:r>
          </a:p>
        </p:txBody>
      </p:sp>
    </p:spTree>
    <p:extLst>
      <p:ext uri="{BB962C8B-B14F-4D97-AF65-F5344CB8AC3E}">
        <p14:creationId xmlns:p14="http://schemas.microsoft.com/office/powerpoint/2010/main" val="26878850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mj-lt"/>
              </a:rPr>
              <a:t>How Do We Learn to Be Consumers?</a:t>
            </a:r>
            <a:endParaRPr lang="en-US" sz="2000" b="0" dirty="0">
              <a:latin typeface="+mj-lt"/>
            </a:endParaRPr>
          </a:p>
        </p:txBody>
      </p:sp>
      <p:sp>
        <p:nvSpPr>
          <p:cNvPr id="3" name="Content Placeholder 2"/>
          <p:cNvSpPr>
            <a:spLocks noGrp="1"/>
          </p:cNvSpPr>
          <p:nvPr>
            <p:ph idx="1"/>
          </p:nvPr>
        </p:nvSpPr>
        <p:spPr>
          <a:xfrm>
            <a:off x="457200" y="1600200"/>
            <a:ext cx="3886200" cy="4419600"/>
          </a:xfrm>
        </p:spPr>
        <p:txBody>
          <a:bodyPr/>
          <a:lstStyle/>
          <a:p>
            <a:r>
              <a:rPr lang="en-US" sz="2400" dirty="0"/>
              <a:t>Consumer socialization</a:t>
            </a:r>
          </a:p>
          <a:p>
            <a:r>
              <a:rPr lang="en-US" sz="2400" dirty="0"/>
              <a:t>Parent’s influence</a:t>
            </a:r>
          </a:p>
          <a:p>
            <a:pPr lvl="1"/>
            <a:r>
              <a:rPr lang="en-US" sz="2400" dirty="0"/>
              <a:t>Authoritarian </a:t>
            </a:r>
          </a:p>
          <a:p>
            <a:pPr lvl="1"/>
            <a:r>
              <a:rPr lang="en-US" sz="2400" dirty="0"/>
              <a:t>Neglecting</a:t>
            </a:r>
          </a:p>
          <a:p>
            <a:pPr lvl="1"/>
            <a:r>
              <a:rPr lang="en-US" sz="2400" dirty="0"/>
              <a:t>Indulgent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520" y="1831374"/>
            <a:ext cx="2688679" cy="4047295"/>
          </a:xfrm>
          <a:prstGeom prst="rect">
            <a:avLst/>
          </a:prstGeom>
        </p:spPr>
      </p:pic>
    </p:spTree>
    <p:extLst>
      <p:ext uri="{BB962C8B-B14F-4D97-AF65-F5344CB8AC3E}">
        <p14:creationId xmlns:p14="http://schemas.microsoft.com/office/powerpoint/2010/main" val="17868724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Figure 4.3 Five Stages of Consumer Development</a:t>
            </a:r>
            <a:endParaRPr lang="en-IN" sz="3600" dirty="0">
              <a:latin typeface="+mj-lt"/>
            </a:endParaRPr>
          </a:p>
        </p:txBody>
      </p:sp>
      <p:pic>
        <p:nvPicPr>
          <p:cNvPr id="4" name="Picture 3" descr="A bar graph outlines the process of consumer socialization. The 5 stages of consumer socialization chart the earliest age at onset and the median age at onset, beginning with infancy up to 8 years old. A consumer is born. Children start accompanying parents to the marketplace as early as one month old and begin to make independent purchases as early as four years old.  &#10;Stage 1: Observing: earliest age and median age at onset begin at about 2 months. Stage 2: Making requests: earliest age at onset at about 6 months, median age about 2 years. 3: Making selections: earliest age at onset about 1 year, median age about 4 years. Stage 4: Making assisted purchases: earliest age at onset about 2 years, median age between 5 and 6 years. Stage 5: making independent purchases: earliest age at onset is 4 years, median age at onset is 8 year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1202" y="1712966"/>
            <a:ext cx="6141597" cy="4447085"/>
          </a:xfrm>
          <a:prstGeom prst="rect">
            <a:avLst/>
          </a:prstGeom>
        </p:spPr>
      </p:pic>
    </p:spTree>
    <p:extLst>
      <p:ext uri="{BB962C8B-B14F-4D97-AF65-F5344CB8AC3E}">
        <p14:creationId xmlns:p14="http://schemas.microsoft.com/office/powerpoint/2010/main" val="28770252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Cognitive Development</a:t>
            </a:r>
            <a:endParaRPr lang="en-IN" sz="2000" b="0" dirty="0">
              <a:latin typeface="+mj-lt"/>
            </a:endParaRPr>
          </a:p>
        </p:txBody>
      </p:sp>
      <p:sp>
        <p:nvSpPr>
          <p:cNvPr id="3" name="Content Placeholder 2"/>
          <p:cNvSpPr>
            <a:spLocks noGrp="1"/>
          </p:cNvSpPr>
          <p:nvPr>
            <p:ph idx="1"/>
          </p:nvPr>
        </p:nvSpPr>
        <p:spPr/>
        <p:txBody>
          <a:bodyPr/>
          <a:lstStyle/>
          <a:p>
            <a:pPr marL="432000" indent="-432000">
              <a:buFont typeface="+mj-lt"/>
              <a:buAutoNum type="arabicPeriod"/>
            </a:pPr>
            <a:r>
              <a:rPr lang="en-US" sz="2400" dirty="0"/>
              <a:t>Limited </a:t>
            </a:r>
          </a:p>
          <a:p>
            <a:pPr marL="432000" indent="-432000">
              <a:buFont typeface="+mj-lt"/>
              <a:buAutoNum type="arabicPeriod"/>
            </a:pPr>
            <a:r>
              <a:rPr lang="en-US" sz="2400" dirty="0"/>
              <a:t>Cued</a:t>
            </a:r>
          </a:p>
          <a:p>
            <a:pPr marL="432000" indent="-432000">
              <a:buFont typeface="+mj-lt"/>
              <a:buAutoNum type="arabicPeriod"/>
            </a:pPr>
            <a:r>
              <a:rPr lang="en-US" sz="2400" dirty="0"/>
              <a:t>Strategic</a:t>
            </a:r>
          </a:p>
          <a:p>
            <a:r>
              <a:rPr lang="en-US" sz="2400" dirty="0"/>
              <a:t>Multiple-intelligence theory</a:t>
            </a:r>
          </a:p>
        </p:txBody>
      </p:sp>
    </p:spTree>
    <p:extLst>
      <p:ext uri="{BB962C8B-B14F-4D97-AF65-F5344CB8AC3E}">
        <p14:creationId xmlns:p14="http://schemas.microsoft.com/office/powerpoint/2010/main" val="1164505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(4 of 8)</a:t>
            </a:r>
            <a:endParaRPr lang="en-IN" sz="2000" b="0" dirty="0">
              <a:latin typeface="+mj-lt"/>
            </a:endParaRPr>
          </a:p>
        </p:txBody>
      </p:sp>
      <p:sp>
        <p:nvSpPr>
          <p:cNvPr id="3" name="Content Placeholder 2"/>
          <p:cNvSpPr>
            <a:spLocks noGrp="1"/>
          </p:cNvSpPr>
          <p:nvPr>
            <p:ph idx="1"/>
          </p:nvPr>
        </p:nvSpPr>
        <p:spPr/>
        <p:txBody>
          <a:bodyPr/>
          <a:lstStyle/>
          <a:p>
            <a:r>
              <a:rPr lang="en-US" sz="2400" dirty="0"/>
              <a:t>How did your parents influence your development as a consumer? </a:t>
            </a:r>
          </a:p>
          <a:p>
            <a:r>
              <a:rPr lang="en-US" sz="2400" dirty="0"/>
              <a:t>How much freedom were you provided in terms of your consumer choices?</a:t>
            </a:r>
          </a:p>
        </p:txBody>
      </p:sp>
    </p:spTree>
    <p:extLst>
      <p:ext uri="{BB962C8B-B14F-4D97-AF65-F5344CB8AC3E}">
        <p14:creationId xmlns:p14="http://schemas.microsoft.com/office/powerpoint/2010/main" val="20223068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Learning Objective </a:t>
            </a:r>
            <a:r>
              <a:rPr lang="en-US" sz="3600" dirty="0" smtClean="0">
                <a:latin typeface="+mj-lt"/>
              </a:rPr>
              <a:t>4.6</a:t>
            </a:r>
            <a:endParaRPr lang="en-IN" sz="2000" b="0" dirty="0">
              <a:latin typeface="+mj-lt"/>
            </a:endParaRPr>
          </a:p>
        </p:txBody>
      </p:sp>
      <p:sp>
        <p:nvSpPr>
          <p:cNvPr id="3" name="Content Placeholder 2"/>
          <p:cNvSpPr>
            <a:spLocks noGrp="1"/>
          </p:cNvSpPr>
          <p:nvPr>
            <p:ph idx="1"/>
          </p:nvPr>
        </p:nvSpPr>
        <p:spPr/>
        <p:txBody>
          <a:bodyPr/>
          <a:lstStyle/>
          <a:p>
            <a:r>
              <a:rPr lang="en-US" sz="2400" dirty="0"/>
              <a:t>Our brains process information about brands to retain them in memory.</a:t>
            </a:r>
          </a:p>
        </p:txBody>
      </p:sp>
    </p:spTree>
    <p:extLst>
      <p:ext uri="{BB962C8B-B14F-4D97-AF65-F5344CB8AC3E}">
        <p14:creationId xmlns:p14="http://schemas.microsoft.com/office/powerpoint/2010/main" val="2136469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Objectives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p:txBody>
          <a:bodyPr/>
          <a:lstStyle/>
          <a:p>
            <a:pPr marL="0" indent="0">
              <a:buNone/>
            </a:pPr>
            <a:r>
              <a:rPr lang="en-US" sz="2400" b="1" dirty="0" smtClean="0">
                <a:solidFill>
                  <a:schemeClr val="bg2"/>
                </a:solidFill>
              </a:rPr>
              <a:t>4.5</a:t>
            </a:r>
            <a:r>
              <a:rPr lang="en-US" sz="2400" b="1" dirty="0" smtClean="0"/>
              <a:t> </a:t>
            </a:r>
            <a:r>
              <a:rPr lang="en-US" sz="2400" dirty="0" smtClean="0"/>
              <a:t>We </a:t>
            </a:r>
            <a:r>
              <a:rPr lang="en-US" sz="2400" dirty="0"/>
              <a:t>learn about products by observing others’ behavior.</a:t>
            </a:r>
          </a:p>
          <a:p>
            <a:pPr marL="534988" indent="-534988">
              <a:buNone/>
            </a:pPr>
            <a:r>
              <a:rPr lang="en-US" sz="2400" b="1" dirty="0" smtClean="0">
                <a:solidFill>
                  <a:schemeClr val="bg2"/>
                </a:solidFill>
              </a:rPr>
              <a:t>4.6</a:t>
            </a:r>
            <a:r>
              <a:rPr lang="en-US" sz="2400" b="1" dirty="0" smtClean="0"/>
              <a:t> </a:t>
            </a:r>
            <a:r>
              <a:rPr lang="en-US" sz="2400" dirty="0" smtClean="0"/>
              <a:t>Our </a:t>
            </a:r>
            <a:r>
              <a:rPr lang="en-US" sz="2400" dirty="0"/>
              <a:t>brains process information about brands to retain them in memory.</a:t>
            </a:r>
          </a:p>
          <a:p>
            <a:pPr marL="534988" indent="-534988">
              <a:buNone/>
            </a:pPr>
            <a:r>
              <a:rPr lang="en-US" sz="2400" b="1" dirty="0" smtClean="0">
                <a:solidFill>
                  <a:schemeClr val="bg2"/>
                </a:solidFill>
              </a:rPr>
              <a:t>4.7</a:t>
            </a:r>
            <a:r>
              <a:rPr lang="en-US" sz="2400" b="1" dirty="0" smtClean="0"/>
              <a:t> </a:t>
            </a:r>
            <a:r>
              <a:rPr lang="en-US" sz="2400" dirty="0" smtClean="0"/>
              <a:t>The </a:t>
            </a:r>
            <a:r>
              <a:rPr lang="en-US" sz="2400" dirty="0"/>
              <a:t>other products we associate with an individual product influence how we will remember it.</a:t>
            </a:r>
          </a:p>
          <a:p>
            <a:pPr marL="0" indent="0">
              <a:buNone/>
            </a:pPr>
            <a:r>
              <a:rPr lang="en-US" sz="2400" b="1" dirty="0" smtClean="0">
                <a:solidFill>
                  <a:schemeClr val="bg2"/>
                </a:solidFill>
              </a:rPr>
              <a:t>4.8</a:t>
            </a:r>
            <a:r>
              <a:rPr lang="en-US" sz="2400" b="1" dirty="0" smtClean="0"/>
              <a:t> </a:t>
            </a:r>
            <a:r>
              <a:rPr lang="en-US" sz="2400" dirty="0" smtClean="0"/>
              <a:t>Products </a:t>
            </a:r>
            <a:r>
              <a:rPr lang="en-US" sz="2400" dirty="0"/>
              <a:t>help us to retrieve memories from our past.</a:t>
            </a:r>
          </a:p>
          <a:p>
            <a:pPr marL="534988" indent="-534988">
              <a:buNone/>
            </a:pPr>
            <a:r>
              <a:rPr lang="en-US" sz="2400" b="1" dirty="0" smtClean="0">
                <a:solidFill>
                  <a:schemeClr val="bg2"/>
                </a:solidFill>
              </a:rPr>
              <a:t>4.9</a:t>
            </a:r>
            <a:r>
              <a:rPr lang="en-US" sz="2400" b="1" dirty="0" smtClean="0"/>
              <a:t> </a:t>
            </a:r>
            <a:r>
              <a:rPr lang="en-US" sz="2400" dirty="0" smtClean="0"/>
              <a:t>Marketer </a:t>
            </a:r>
            <a:r>
              <a:rPr lang="en-US" sz="2400" dirty="0"/>
              <a:t>measure our memories about products and ads.</a:t>
            </a:r>
          </a:p>
        </p:txBody>
      </p:sp>
    </p:spTree>
    <p:extLst>
      <p:ext uri="{BB962C8B-B14F-4D97-AF65-F5344CB8AC3E}">
        <p14:creationId xmlns:p14="http://schemas.microsoft.com/office/powerpoint/2010/main" val="976112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chor="b"/>
          <a:lstStyle/>
          <a:p>
            <a:r>
              <a:rPr lang="en-US" sz="3600" dirty="0">
                <a:latin typeface="+mj-lt"/>
              </a:rPr>
              <a:t>Memory</a:t>
            </a:r>
            <a:endParaRPr lang="en-IN" sz="3600" b="0" dirty="0">
              <a:latin typeface="+mj-lt"/>
            </a:endParaRPr>
          </a:p>
        </p:txBody>
      </p:sp>
      <p:sp>
        <p:nvSpPr>
          <p:cNvPr id="6" name="Content Placeholder 5"/>
          <p:cNvSpPr>
            <a:spLocks noGrp="1"/>
          </p:cNvSpPr>
          <p:nvPr>
            <p:ph idx="1"/>
          </p:nvPr>
        </p:nvSpPr>
        <p:spPr>
          <a:xfrm>
            <a:off x="457200" y="1600200"/>
            <a:ext cx="3276600" cy="4495800"/>
          </a:xfrm>
        </p:spPr>
        <p:txBody>
          <a:bodyPr/>
          <a:lstStyle/>
          <a:p>
            <a:r>
              <a:rPr lang="en-US" sz="2400" dirty="0"/>
              <a:t>Encoding</a:t>
            </a:r>
          </a:p>
          <a:p>
            <a:r>
              <a:rPr lang="en-US" sz="2400" dirty="0"/>
              <a:t>Storage stage</a:t>
            </a:r>
          </a:p>
          <a:p>
            <a:r>
              <a:rPr lang="en-US" sz="2400" dirty="0"/>
              <a:t>Retrieval</a:t>
            </a:r>
          </a:p>
          <a:p>
            <a:r>
              <a:rPr lang="en-US" sz="2400" dirty="0"/>
              <a:t>Episodic memories</a:t>
            </a:r>
          </a:p>
          <a:p>
            <a:r>
              <a:rPr lang="en-US" sz="2400" dirty="0"/>
              <a:t>Narrative</a:t>
            </a:r>
          </a:p>
          <a:p>
            <a:r>
              <a:rPr lang="en-US" sz="2400" dirty="0"/>
              <a:t>Activation models of memory</a:t>
            </a:r>
            <a:endParaRPr lang="en-IN" sz="2400" dirty="0"/>
          </a:p>
        </p:txBody>
      </p:sp>
      <p:pic>
        <p:nvPicPr>
          <p:cNvPr id="4" name="Picture 3" descr="A copy of the New York Post from the day Osama Bin Laden was kill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4624" y="1762436"/>
            <a:ext cx="4286713" cy="3211615"/>
          </a:xfrm>
          <a:prstGeom prst="rect">
            <a:avLst/>
          </a:prstGeom>
        </p:spPr>
      </p:pic>
    </p:spTree>
    <p:extLst>
      <p:ext uri="{BB962C8B-B14F-4D97-AF65-F5344CB8AC3E}">
        <p14:creationId xmlns:p14="http://schemas.microsoft.com/office/powerpoint/2010/main" val="33626271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chor="b"/>
          <a:lstStyle/>
          <a:p>
            <a:r>
              <a:rPr lang="en-US" sz="3600" dirty="0">
                <a:latin typeface="+mj-lt"/>
              </a:rPr>
              <a:t>Memory Systems</a:t>
            </a:r>
            <a:endParaRPr lang="en-IN" sz="3600" b="0" dirty="0">
              <a:latin typeface="+mj-lt"/>
            </a:endParaRPr>
          </a:p>
        </p:txBody>
      </p:sp>
      <p:pic>
        <p:nvPicPr>
          <p:cNvPr id="3" name="Picture 2" descr="Information is processed through three distinct memory systems: sensory, short-term, and long-term. The following lists describe each stage as follows: sensory memory: temporary storage of sensory information, capacity: high, duration: less than 1 second if through vision, or a few seconds, if through hearing. Sensory information passes through the attention gate. Information that passes through an attentional gate is transferred to short-term memory. Short-term memory: brief storage of information currently being used, capacity: limited, duration: less than 20 seconds, which then leads to elaborative rehearsal. Information subjected to elaborative rehearsal or deep processing, for example, its meaning is considered, is transferred to long-term memory. Long-term memory: relatively permanent storage of information, capacity: unlimited, duration: long or permane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29" y="2351781"/>
            <a:ext cx="7954942" cy="2906019"/>
          </a:xfrm>
          <a:prstGeom prst="rect">
            <a:avLst/>
          </a:prstGeom>
        </p:spPr>
      </p:pic>
    </p:spTree>
    <p:extLst>
      <p:ext uri="{BB962C8B-B14F-4D97-AF65-F5344CB8AC3E}">
        <p14:creationId xmlns:p14="http://schemas.microsoft.com/office/powerpoint/2010/main" val="40587498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28600"/>
            <a:ext cx="8229600" cy="1097280"/>
          </a:xfrm>
        </p:spPr>
        <p:txBody>
          <a:bodyPr/>
          <a:lstStyle/>
          <a:p>
            <a:r>
              <a:rPr lang="en-US" sz="3600" dirty="0">
                <a:latin typeface="+mj-lt"/>
              </a:rPr>
              <a:t>For Reflection </a:t>
            </a:r>
            <a:r>
              <a:rPr lang="en-US" sz="2000" b="0" dirty="0">
                <a:latin typeface="+mj-lt"/>
              </a:rPr>
              <a:t>(5 of 8)</a:t>
            </a:r>
            <a:endParaRPr lang="en-IN" sz="2000" b="0" dirty="0">
              <a:latin typeface="+mj-lt"/>
            </a:endParaRPr>
          </a:p>
        </p:txBody>
      </p:sp>
      <p:sp>
        <p:nvSpPr>
          <p:cNvPr id="5" name="Content Placeholder 4"/>
          <p:cNvSpPr>
            <a:spLocks noGrp="1"/>
          </p:cNvSpPr>
          <p:nvPr>
            <p:ph idx="1"/>
          </p:nvPr>
        </p:nvSpPr>
        <p:spPr/>
        <p:txBody>
          <a:bodyPr/>
          <a:lstStyle/>
          <a:p>
            <a:r>
              <a:rPr lang="en-US" sz="2400" dirty="0"/>
              <a:t>What’s a memory that you just can’t seem to forget (bonus, if you think of one related to a brand)?</a:t>
            </a:r>
          </a:p>
          <a:p>
            <a:r>
              <a:rPr lang="en-US" sz="2400" dirty="0"/>
              <a:t>Now that you know the types of memory and how your mind stores information, why do you think the memory stays with you?</a:t>
            </a:r>
          </a:p>
        </p:txBody>
      </p:sp>
    </p:spTree>
    <p:extLst>
      <p:ext uri="{BB962C8B-B14F-4D97-AF65-F5344CB8AC3E}">
        <p14:creationId xmlns:p14="http://schemas.microsoft.com/office/powerpoint/2010/main" val="69546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600" dirty="0">
                <a:latin typeface="+mj-lt"/>
              </a:rPr>
              <a:t>Learning Objective </a:t>
            </a:r>
            <a:r>
              <a:rPr lang="en-US" sz="3600" dirty="0" smtClean="0">
                <a:latin typeface="+mj-lt"/>
              </a:rPr>
              <a:t>4.7</a:t>
            </a:r>
            <a:endParaRPr lang="en-IN" sz="2000" b="0" dirty="0">
              <a:latin typeface="+mj-lt"/>
            </a:endParaRPr>
          </a:p>
        </p:txBody>
      </p:sp>
      <p:sp>
        <p:nvSpPr>
          <p:cNvPr id="5" name="Content Placeholder 4"/>
          <p:cNvSpPr>
            <a:spLocks noGrp="1"/>
          </p:cNvSpPr>
          <p:nvPr>
            <p:ph idx="1"/>
          </p:nvPr>
        </p:nvSpPr>
        <p:spPr>
          <a:xfrm>
            <a:off x="457200" y="1600201"/>
            <a:ext cx="8229600" cy="762000"/>
          </a:xfrm>
        </p:spPr>
        <p:txBody>
          <a:bodyPr/>
          <a:lstStyle/>
          <a:p>
            <a:pPr marL="0" indent="0">
              <a:buNone/>
            </a:pPr>
            <a:r>
              <a:rPr lang="en-US" sz="2400" dirty="0"/>
              <a:t>The other products we associate with an individual product influence how we will remember it.</a:t>
            </a:r>
          </a:p>
        </p:txBody>
      </p:sp>
      <p:pic>
        <p:nvPicPr>
          <p:cNvPr id="3" name="Picture 2" descr="People often associate perfumes with different products, people and qualities. For example, floral scents have associations with the brand obsession and the quality, elegant. Obsession is associated with being rich, as represented by expensive vehicles such as a Rolls Royce or Mercedes. People also tend to associate Obsession with Poison brand perfume. Many consumers interpret Poison perfume as sexy, which in turn might be associated with an actress such as Angelina Jolie or another brand such as Victoria’s secret. The elegant association with floral scents can lead to further associations with Chanel, white linen and Elizabeth Taylor. Other scents have similar associations, such as colognes with Calvin Klein and young with Charlie. The same can be applied with perfumes with negative associations, such as toilet wat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3160" y="2590697"/>
            <a:ext cx="5237681" cy="3665715"/>
          </a:xfrm>
          <a:prstGeom prst="rect">
            <a:avLst/>
          </a:prstGeom>
        </p:spPr>
      </p:pic>
    </p:spTree>
    <p:extLst>
      <p:ext uri="{BB962C8B-B14F-4D97-AF65-F5344CB8AC3E}">
        <p14:creationId xmlns:p14="http://schemas.microsoft.com/office/powerpoint/2010/main" val="4715345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Spreading Activation</a:t>
            </a:r>
            <a:endParaRPr lang="en-US" sz="2000" b="0" dirty="0">
              <a:latin typeface="+mj-lt"/>
            </a:endParaRPr>
          </a:p>
        </p:txBody>
      </p:sp>
      <p:sp>
        <p:nvSpPr>
          <p:cNvPr id="5" name="Content Placeholder 4"/>
          <p:cNvSpPr>
            <a:spLocks noGrp="1"/>
          </p:cNvSpPr>
          <p:nvPr>
            <p:ph idx="1"/>
          </p:nvPr>
        </p:nvSpPr>
        <p:spPr/>
        <p:txBody>
          <a:bodyPr/>
          <a:lstStyle/>
          <a:p>
            <a:r>
              <a:rPr lang="en-US" sz="2400" dirty="0"/>
              <a:t>Brand-specific</a:t>
            </a:r>
          </a:p>
          <a:p>
            <a:r>
              <a:rPr lang="en-US" sz="2400" dirty="0"/>
              <a:t>Ad-specific</a:t>
            </a:r>
          </a:p>
          <a:p>
            <a:r>
              <a:rPr lang="en-US" sz="2400" dirty="0"/>
              <a:t>Brand identification</a:t>
            </a:r>
          </a:p>
          <a:p>
            <a:r>
              <a:rPr lang="en-US" sz="2400" dirty="0"/>
              <a:t>Product category</a:t>
            </a:r>
          </a:p>
          <a:p>
            <a:r>
              <a:rPr lang="en-US" sz="2400" dirty="0"/>
              <a:t>Evaluative reactions</a:t>
            </a:r>
          </a:p>
        </p:txBody>
      </p:sp>
    </p:spTree>
    <p:extLst>
      <p:ext uri="{BB962C8B-B14F-4D97-AF65-F5344CB8AC3E}">
        <p14:creationId xmlns:p14="http://schemas.microsoft.com/office/powerpoint/2010/main" val="37434136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600" dirty="0">
                <a:latin typeface="+mj-lt"/>
              </a:rPr>
              <a:t>Levels of Knowledge</a:t>
            </a:r>
            <a:endParaRPr lang="en-IN" sz="2000" b="0" dirty="0">
              <a:latin typeface="+mj-lt"/>
            </a:endParaRPr>
          </a:p>
        </p:txBody>
      </p:sp>
      <p:sp>
        <p:nvSpPr>
          <p:cNvPr id="5" name="Content Placeholder 4"/>
          <p:cNvSpPr>
            <a:spLocks noGrp="1"/>
          </p:cNvSpPr>
          <p:nvPr>
            <p:ph idx="1"/>
          </p:nvPr>
        </p:nvSpPr>
        <p:spPr>
          <a:xfrm>
            <a:off x="457200" y="1600200"/>
            <a:ext cx="2819400" cy="4038600"/>
          </a:xfrm>
        </p:spPr>
        <p:txBody>
          <a:bodyPr/>
          <a:lstStyle/>
          <a:p>
            <a:r>
              <a:rPr lang="en-US" sz="2400" dirty="0"/>
              <a:t>Schema</a:t>
            </a:r>
          </a:p>
          <a:p>
            <a:r>
              <a:rPr lang="en-US" sz="2400" dirty="0"/>
              <a:t>Script</a:t>
            </a:r>
          </a:p>
          <a:p>
            <a:r>
              <a:rPr lang="en-US" sz="2400" dirty="0"/>
              <a:t>Service scripts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332" y="1600200"/>
            <a:ext cx="4867468" cy="4130618"/>
          </a:xfrm>
          <a:prstGeom prst="rect">
            <a:avLst/>
          </a:prstGeom>
        </p:spPr>
      </p:pic>
    </p:spTree>
    <p:extLst>
      <p:ext uri="{BB962C8B-B14F-4D97-AF65-F5344CB8AC3E}">
        <p14:creationId xmlns:p14="http://schemas.microsoft.com/office/powerpoint/2010/main" val="28458224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Retrieving Memories</a:t>
            </a:r>
            <a:endParaRPr lang="en-US" sz="2000" b="0" dirty="0">
              <a:latin typeface="+mj-lt"/>
            </a:endParaRPr>
          </a:p>
        </p:txBody>
      </p:sp>
      <p:sp>
        <p:nvSpPr>
          <p:cNvPr id="5" name="Content Placeholder 4"/>
          <p:cNvSpPr>
            <a:spLocks noGrp="1"/>
          </p:cNvSpPr>
          <p:nvPr>
            <p:ph idx="1"/>
          </p:nvPr>
        </p:nvSpPr>
        <p:spPr/>
        <p:txBody>
          <a:bodyPr/>
          <a:lstStyle/>
          <a:p>
            <a:r>
              <a:rPr lang="en-US" sz="2400" dirty="0"/>
              <a:t>Pioneering brand</a:t>
            </a:r>
          </a:p>
          <a:p>
            <a:r>
              <a:rPr lang="en-US" sz="2400" dirty="0"/>
              <a:t>Follower brands</a:t>
            </a:r>
          </a:p>
          <a:p>
            <a:r>
              <a:rPr lang="en-US" sz="2400" dirty="0"/>
              <a:t>Spacing effect</a:t>
            </a:r>
          </a:p>
        </p:txBody>
      </p:sp>
    </p:spTree>
    <p:extLst>
      <p:ext uri="{BB962C8B-B14F-4D97-AF65-F5344CB8AC3E}">
        <p14:creationId xmlns:p14="http://schemas.microsoft.com/office/powerpoint/2010/main" val="27568103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Forgetting</a:t>
            </a:r>
            <a:endParaRPr lang="en-US" sz="2000" b="0" dirty="0">
              <a:latin typeface="+mj-lt"/>
            </a:endParaRPr>
          </a:p>
        </p:txBody>
      </p:sp>
      <p:sp>
        <p:nvSpPr>
          <p:cNvPr id="5" name="Content Placeholder 4"/>
          <p:cNvSpPr>
            <a:spLocks noGrp="1"/>
          </p:cNvSpPr>
          <p:nvPr>
            <p:ph idx="1"/>
          </p:nvPr>
        </p:nvSpPr>
        <p:spPr/>
        <p:txBody>
          <a:bodyPr/>
          <a:lstStyle/>
          <a:p>
            <a:r>
              <a:rPr lang="en-US" sz="2400" dirty="0"/>
              <a:t>Decay</a:t>
            </a:r>
          </a:p>
          <a:p>
            <a:r>
              <a:rPr lang="en-US" sz="2400" dirty="0"/>
              <a:t>Interference</a:t>
            </a:r>
          </a:p>
          <a:p>
            <a:r>
              <a:rPr lang="en-US" sz="2400" dirty="0"/>
              <a:t>State-dependent retrieval</a:t>
            </a:r>
          </a:p>
          <a:p>
            <a:r>
              <a:rPr lang="en-US" sz="2400" dirty="0"/>
              <a:t>Highlighting effect</a:t>
            </a:r>
          </a:p>
          <a:p>
            <a:r>
              <a:rPr lang="en-US" sz="2400" dirty="0"/>
              <a:t>Salience</a:t>
            </a:r>
          </a:p>
          <a:p>
            <a:r>
              <a:rPr lang="en-US" sz="2400" dirty="0"/>
              <a:t>Von Restorff effect</a:t>
            </a:r>
          </a:p>
          <a:p>
            <a:pPr lvl="1"/>
            <a:r>
              <a:rPr lang="en-US" sz="2400" dirty="0"/>
              <a:t>Mixed and Unipolar emotions</a:t>
            </a:r>
          </a:p>
          <a:p>
            <a:r>
              <a:rPr lang="en-US" sz="2400" dirty="0"/>
              <a:t>Hybrid Ads</a:t>
            </a:r>
          </a:p>
        </p:txBody>
      </p:sp>
    </p:spTree>
    <p:extLst>
      <p:ext uri="{BB962C8B-B14F-4D97-AF65-F5344CB8AC3E}">
        <p14:creationId xmlns:p14="http://schemas.microsoft.com/office/powerpoint/2010/main" val="15791740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4.8</a:t>
            </a:r>
            <a:endParaRPr lang="en-US" sz="2000" b="0" dirty="0">
              <a:latin typeface="+mj-lt"/>
            </a:endParaRPr>
          </a:p>
        </p:txBody>
      </p:sp>
      <p:sp>
        <p:nvSpPr>
          <p:cNvPr id="5" name="Content Placeholder 4"/>
          <p:cNvSpPr>
            <a:spLocks noGrp="1"/>
          </p:cNvSpPr>
          <p:nvPr>
            <p:ph idx="1"/>
          </p:nvPr>
        </p:nvSpPr>
        <p:spPr/>
        <p:txBody>
          <a:bodyPr/>
          <a:lstStyle/>
          <a:p>
            <a:r>
              <a:rPr lang="en-US" sz="2400" dirty="0"/>
              <a:t>Marketers measure our memories about products and ads.</a:t>
            </a:r>
          </a:p>
        </p:txBody>
      </p:sp>
    </p:spTree>
    <p:extLst>
      <p:ext uri="{BB962C8B-B14F-4D97-AF65-F5344CB8AC3E}">
        <p14:creationId xmlns:p14="http://schemas.microsoft.com/office/powerpoint/2010/main" val="17408480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Measuring Memory for Marketing Stimuli</a:t>
            </a:r>
            <a:endParaRPr lang="en-US" sz="3600" b="0" dirty="0">
              <a:latin typeface="+mj-lt"/>
            </a:endParaRPr>
          </a:p>
        </p:txBody>
      </p:sp>
      <p:sp>
        <p:nvSpPr>
          <p:cNvPr id="5" name="Content Placeholder 4"/>
          <p:cNvSpPr>
            <a:spLocks noGrp="1"/>
          </p:cNvSpPr>
          <p:nvPr>
            <p:ph idx="1"/>
          </p:nvPr>
        </p:nvSpPr>
        <p:spPr/>
        <p:txBody>
          <a:bodyPr/>
          <a:lstStyle/>
          <a:p>
            <a:pPr marL="0" indent="0">
              <a:buNone/>
            </a:pPr>
            <a:r>
              <a:rPr lang="en-US" sz="2400" dirty="0"/>
              <a:t>Recognition versus recall</a:t>
            </a:r>
          </a:p>
          <a:p>
            <a:r>
              <a:rPr lang="en-US" sz="2400" dirty="0"/>
              <a:t>Problems with memory measures</a:t>
            </a:r>
          </a:p>
          <a:p>
            <a:pPr lvl="1"/>
            <a:r>
              <a:rPr lang="en-US" sz="2400" dirty="0"/>
              <a:t>Response biases</a:t>
            </a:r>
          </a:p>
          <a:p>
            <a:pPr lvl="1"/>
            <a:r>
              <a:rPr lang="en-US" sz="2400" dirty="0"/>
              <a:t>Memory lapses</a:t>
            </a:r>
          </a:p>
          <a:p>
            <a:pPr lvl="2"/>
            <a:r>
              <a:rPr lang="en-US" sz="2400" dirty="0"/>
              <a:t>Omitting</a:t>
            </a:r>
          </a:p>
          <a:p>
            <a:pPr lvl="2"/>
            <a:r>
              <a:rPr lang="en-US" sz="2400" dirty="0"/>
              <a:t>Averaging</a:t>
            </a:r>
          </a:p>
          <a:p>
            <a:pPr lvl="2"/>
            <a:r>
              <a:rPr lang="en-US" sz="2400" dirty="0"/>
              <a:t>Telescoping</a:t>
            </a:r>
          </a:p>
          <a:p>
            <a:pPr marL="741600" lvl="2" indent="-284400">
              <a:buFont typeface="Arial" panose="020B0604020202020204" pitchFamily="34" charset="0"/>
              <a:buChar char="‒"/>
            </a:pPr>
            <a:r>
              <a:rPr lang="en-US" sz="2400" dirty="0"/>
              <a:t>Illusion of truth effect</a:t>
            </a:r>
          </a:p>
        </p:txBody>
      </p:sp>
    </p:spTree>
    <p:extLst>
      <p:ext uri="{BB962C8B-B14F-4D97-AF65-F5344CB8AC3E}">
        <p14:creationId xmlns:p14="http://schemas.microsoft.com/office/powerpoint/2010/main" val="3658895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 </a:t>
            </a:r>
            <a:r>
              <a:rPr lang="en-US" sz="3600" dirty="0" smtClean="0">
                <a:latin typeface="+mj-lt"/>
              </a:rPr>
              <a:t>4.1</a:t>
            </a:r>
            <a:endParaRPr lang="en-IN" sz="2000" b="0" dirty="0">
              <a:latin typeface="+mj-lt"/>
            </a:endParaRPr>
          </a:p>
        </p:txBody>
      </p:sp>
      <p:sp>
        <p:nvSpPr>
          <p:cNvPr id="3" name="Content Placeholder 2"/>
          <p:cNvSpPr>
            <a:spLocks noGrp="1"/>
          </p:cNvSpPr>
          <p:nvPr>
            <p:ph idx="1"/>
          </p:nvPr>
        </p:nvSpPr>
        <p:spPr>
          <a:xfrm>
            <a:off x="457200" y="1600200"/>
            <a:ext cx="3810000" cy="2163763"/>
          </a:xfrm>
        </p:spPr>
        <p:txBody>
          <a:bodyPr/>
          <a:lstStyle/>
          <a:p>
            <a:pPr marL="0" indent="0">
              <a:buNone/>
            </a:pPr>
            <a:r>
              <a:rPr lang="en-US" sz="2400" dirty="0"/>
              <a:t>It is important to understand how consumers learn about products and services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4615" y="1742508"/>
            <a:ext cx="3380650" cy="3655501"/>
          </a:xfrm>
          <a:prstGeom prst="rect">
            <a:avLst/>
          </a:prstGeom>
        </p:spPr>
      </p:pic>
    </p:spTree>
    <p:extLst>
      <p:ext uri="{BB962C8B-B14F-4D97-AF65-F5344CB8AC3E}">
        <p14:creationId xmlns:p14="http://schemas.microsoft.com/office/powerpoint/2010/main" val="32383332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 Reflection </a:t>
            </a:r>
            <a:r>
              <a:rPr lang="en-US" sz="2000" b="0" dirty="0">
                <a:latin typeface="+mj-lt"/>
              </a:rPr>
              <a:t>(7 of  8)</a:t>
            </a:r>
          </a:p>
        </p:txBody>
      </p:sp>
      <p:sp>
        <p:nvSpPr>
          <p:cNvPr id="5" name="Content Placeholder 4"/>
          <p:cNvSpPr>
            <a:spLocks noGrp="1"/>
          </p:cNvSpPr>
          <p:nvPr>
            <p:ph idx="1"/>
          </p:nvPr>
        </p:nvSpPr>
        <p:spPr/>
        <p:txBody>
          <a:bodyPr/>
          <a:lstStyle/>
          <a:p>
            <a:r>
              <a:rPr lang="en-US" sz="2400" dirty="0"/>
              <a:t>List three of your favorite foods. </a:t>
            </a:r>
          </a:p>
          <a:p>
            <a:r>
              <a:rPr lang="en-US" sz="2400" dirty="0"/>
              <a:t>What memories do you have associated with these foods?</a:t>
            </a:r>
          </a:p>
          <a:p>
            <a:r>
              <a:rPr lang="en-US" sz="2400" dirty="0"/>
              <a:t>Are the foods associated with specific family events like a gathering for St. Patrick’s Day? Explain.</a:t>
            </a:r>
          </a:p>
        </p:txBody>
      </p:sp>
    </p:spTree>
    <p:extLst>
      <p:ext uri="{BB962C8B-B14F-4D97-AF65-F5344CB8AC3E}">
        <p14:creationId xmlns:p14="http://schemas.microsoft.com/office/powerpoint/2010/main" val="36410347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4.9</a:t>
            </a:r>
            <a:endParaRPr lang="en-US" sz="2000" b="0" dirty="0">
              <a:latin typeface="+mj-lt"/>
            </a:endParaRPr>
          </a:p>
        </p:txBody>
      </p:sp>
      <p:sp>
        <p:nvSpPr>
          <p:cNvPr id="5" name="Content Placeholder 4"/>
          <p:cNvSpPr>
            <a:spLocks noGrp="1"/>
          </p:cNvSpPr>
          <p:nvPr>
            <p:ph idx="1"/>
          </p:nvPr>
        </p:nvSpPr>
        <p:spPr>
          <a:xfrm>
            <a:off x="457200" y="1600201"/>
            <a:ext cx="8229600" cy="381000"/>
          </a:xfrm>
        </p:spPr>
        <p:txBody>
          <a:bodyPr/>
          <a:lstStyle/>
          <a:p>
            <a:pPr marL="0" indent="0">
              <a:buNone/>
            </a:pPr>
            <a:r>
              <a:rPr lang="en-US" sz="2400" dirty="0"/>
              <a:t>Products help us to retrieve memories from our past.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179" y="2316215"/>
            <a:ext cx="5083642" cy="3385698"/>
          </a:xfrm>
          <a:prstGeom prst="rect">
            <a:avLst/>
          </a:prstGeom>
        </p:spPr>
      </p:pic>
    </p:spTree>
    <p:extLst>
      <p:ext uri="{BB962C8B-B14F-4D97-AF65-F5344CB8AC3E}">
        <p14:creationId xmlns:p14="http://schemas.microsoft.com/office/powerpoint/2010/main" val="38981689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The Marketing Power of Nostalgia</a:t>
            </a:r>
            <a:endParaRPr lang="en-US" sz="2000" b="0" dirty="0">
              <a:latin typeface="+mj-lt"/>
            </a:endParaRPr>
          </a:p>
        </p:txBody>
      </p:sp>
      <p:sp>
        <p:nvSpPr>
          <p:cNvPr id="5" name="Content Placeholder 4"/>
          <p:cNvSpPr>
            <a:spLocks noGrp="1"/>
          </p:cNvSpPr>
          <p:nvPr>
            <p:ph idx="1"/>
          </p:nvPr>
        </p:nvSpPr>
        <p:spPr>
          <a:xfrm>
            <a:off x="457200" y="1600200"/>
            <a:ext cx="3429000" cy="3352800"/>
          </a:xfrm>
        </p:spPr>
        <p:txBody>
          <a:bodyPr/>
          <a:lstStyle/>
          <a:p>
            <a:pPr marL="0" indent="0">
              <a:buNone/>
            </a:pPr>
            <a:r>
              <a:rPr lang="en-US" sz="2400" dirty="0"/>
              <a:t>Marketers may resurrect popular characters to evoke fond memories of the past.</a:t>
            </a:r>
          </a:p>
          <a:p>
            <a:r>
              <a:rPr lang="en-US" sz="2400" dirty="0"/>
              <a:t>Nostalgia</a:t>
            </a:r>
          </a:p>
          <a:p>
            <a:r>
              <a:rPr lang="en-US" sz="2400" dirty="0"/>
              <a:t>Retro brand</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1148" y="1751374"/>
            <a:ext cx="3849452" cy="2613920"/>
          </a:xfrm>
          <a:prstGeom prst="rect">
            <a:avLst/>
          </a:prstGeom>
        </p:spPr>
      </p:pic>
    </p:spTree>
    <p:extLst>
      <p:ext uri="{BB962C8B-B14F-4D97-AF65-F5344CB8AC3E}">
        <p14:creationId xmlns:p14="http://schemas.microsoft.com/office/powerpoint/2010/main" val="15980391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 Reflection </a:t>
            </a:r>
            <a:r>
              <a:rPr lang="en-US" sz="2000" b="0" dirty="0">
                <a:latin typeface="+mj-lt"/>
              </a:rPr>
              <a:t>(8 of 8)</a:t>
            </a:r>
          </a:p>
        </p:txBody>
      </p:sp>
      <p:sp>
        <p:nvSpPr>
          <p:cNvPr id="5" name="Content Placeholder 4"/>
          <p:cNvSpPr>
            <a:spLocks noGrp="1"/>
          </p:cNvSpPr>
          <p:nvPr>
            <p:ph idx="1"/>
          </p:nvPr>
        </p:nvSpPr>
        <p:spPr/>
        <p:txBody>
          <a:bodyPr/>
          <a:lstStyle/>
          <a:p>
            <a:r>
              <a:rPr lang="en-US" sz="2400" dirty="0"/>
              <a:t>What “retro brands” are targeted to you? Were these brands that were once used by your parents?</a:t>
            </a:r>
          </a:p>
          <a:p>
            <a:r>
              <a:rPr lang="en-US" sz="2400" dirty="0"/>
              <a:t>What newer brands focus on nostalgia, even though they never existed before?</a:t>
            </a:r>
          </a:p>
        </p:txBody>
      </p:sp>
    </p:spTree>
    <p:extLst>
      <p:ext uri="{BB962C8B-B14F-4D97-AF65-F5344CB8AC3E}">
        <p14:creationId xmlns:p14="http://schemas.microsoft.com/office/powerpoint/2010/main" val="15106681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Chapter Summary</a:t>
            </a:r>
            <a:endParaRPr lang="en-US" sz="2000" b="0" dirty="0">
              <a:latin typeface="+mj-lt"/>
            </a:endParaRPr>
          </a:p>
        </p:txBody>
      </p:sp>
      <p:sp>
        <p:nvSpPr>
          <p:cNvPr id="5" name="Content Placeholder 4"/>
          <p:cNvSpPr>
            <a:spLocks noGrp="1"/>
          </p:cNvSpPr>
          <p:nvPr>
            <p:ph idx="1"/>
          </p:nvPr>
        </p:nvSpPr>
        <p:spPr/>
        <p:txBody>
          <a:bodyPr/>
          <a:lstStyle/>
          <a:p>
            <a:r>
              <a:rPr lang="en-US" sz="2400" dirty="0"/>
              <a:t>Marketers need to know how consumers learn in order to develop effective messages.</a:t>
            </a:r>
          </a:p>
          <a:p>
            <a:r>
              <a:rPr lang="en-US" sz="2400" dirty="0"/>
              <a:t>Conditioning results in learning and learned associations can generalize to other things.</a:t>
            </a:r>
          </a:p>
          <a:p>
            <a:r>
              <a:rPr lang="en-US" sz="2400" dirty="0"/>
              <a:t>Learning can be accomplished through classical and instrumental conditioning and through observing the behavior of others.</a:t>
            </a:r>
          </a:p>
          <a:p>
            <a:r>
              <a:rPr lang="en-US" sz="2400" dirty="0"/>
              <a:t>We use memory systems to store and retrieve information.</a:t>
            </a:r>
          </a:p>
        </p:txBody>
      </p:sp>
    </p:spTree>
    <p:extLst>
      <p:ext uri="{BB962C8B-B14F-4D97-AF65-F5344CB8AC3E}">
        <p14:creationId xmlns:p14="http://schemas.microsoft.com/office/powerpoint/2010/main" val="29331134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219200"/>
            <a:ext cx="2438400" cy="550652"/>
          </a:xfrm>
        </p:spPr>
        <p:txBody>
          <a:bodyPr/>
          <a:lstStyle/>
          <a:p>
            <a:r>
              <a:rPr lang="en-IN" sz="3600" dirty="0" smtClean="0">
                <a:latin typeface="+mj-lt"/>
              </a:rPr>
              <a:t>Copyright</a:t>
            </a:r>
            <a:endParaRPr lang="en-IN" sz="3600" dirty="0">
              <a:latin typeface="+mj-lt"/>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990600" y="2423910"/>
            <a:ext cx="7423150" cy="2438400"/>
          </a:xfrm>
          <a:prstGeom prst="rect">
            <a:avLst/>
          </a:prstGeom>
          <a:noFill/>
          <a:ln w="9525">
            <a:noFill/>
            <a:miter lim="800000"/>
            <a:headEnd/>
            <a:tailEnd/>
          </a:ln>
        </p:spPr>
      </p:pic>
    </p:spTree>
    <p:extLst>
      <p:ext uri="{BB962C8B-B14F-4D97-AF65-F5344CB8AC3E}">
        <p14:creationId xmlns:p14="http://schemas.microsoft.com/office/powerpoint/2010/main" val="427021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How </a:t>
            </a:r>
            <a:r>
              <a:rPr lang="en-US" sz="3600" dirty="0" smtClean="0">
                <a:latin typeface="+mj-lt"/>
              </a:rPr>
              <a:t>Do </a:t>
            </a:r>
            <a:r>
              <a:rPr lang="en-US" sz="3600" dirty="0">
                <a:latin typeface="+mj-lt"/>
              </a:rPr>
              <a:t>W</a:t>
            </a:r>
            <a:r>
              <a:rPr lang="en-US" sz="3600" dirty="0" smtClean="0">
                <a:latin typeface="+mj-lt"/>
              </a:rPr>
              <a:t>e </a:t>
            </a:r>
            <a:r>
              <a:rPr lang="en-US" sz="3600" dirty="0">
                <a:latin typeface="+mj-lt"/>
              </a:rPr>
              <a:t>L</a:t>
            </a:r>
            <a:r>
              <a:rPr lang="en-US" sz="3600" dirty="0" smtClean="0">
                <a:latin typeface="+mj-lt"/>
              </a:rPr>
              <a:t>earn</a:t>
            </a:r>
            <a:r>
              <a:rPr lang="en-US" sz="3600" dirty="0">
                <a:latin typeface="+mj-lt"/>
              </a:rPr>
              <a:t>? </a:t>
            </a:r>
            <a:endParaRPr lang="en-IN" sz="2000" b="0" dirty="0">
              <a:latin typeface="+mj-lt"/>
            </a:endParaRPr>
          </a:p>
        </p:txBody>
      </p:sp>
      <p:sp>
        <p:nvSpPr>
          <p:cNvPr id="3" name="Content Placeholder 2"/>
          <p:cNvSpPr>
            <a:spLocks noGrp="1"/>
          </p:cNvSpPr>
          <p:nvPr>
            <p:ph idx="1"/>
          </p:nvPr>
        </p:nvSpPr>
        <p:spPr/>
        <p:txBody>
          <a:bodyPr/>
          <a:lstStyle/>
          <a:p>
            <a:r>
              <a:rPr lang="en-US" sz="2400" dirty="0"/>
              <a:t>Learning</a:t>
            </a:r>
          </a:p>
          <a:p>
            <a:r>
              <a:rPr lang="en-US" sz="2400" dirty="0"/>
              <a:t>Incidental learning</a:t>
            </a:r>
          </a:p>
        </p:txBody>
      </p:sp>
    </p:spTree>
    <p:extLst>
      <p:ext uri="{BB962C8B-B14F-4D97-AF65-F5344CB8AC3E}">
        <p14:creationId xmlns:p14="http://schemas.microsoft.com/office/powerpoint/2010/main" val="2243142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 </a:t>
            </a:r>
            <a:r>
              <a:rPr lang="en-US" sz="3600" dirty="0" smtClean="0">
                <a:latin typeface="+mj-lt"/>
              </a:rPr>
              <a:t>4.2</a:t>
            </a:r>
            <a:endParaRPr lang="en-IN" sz="2000" b="0" dirty="0">
              <a:latin typeface="+mj-lt"/>
            </a:endParaRPr>
          </a:p>
        </p:txBody>
      </p:sp>
      <p:sp>
        <p:nvSpPr>
          <p:cNvPr id="3" name="Content Placeholder 2"/>
          <p:cNvSpPr>
            <a:spLocks noGrp="1"/>
          </p:cNvSpPr>
          <p:nvPr>
            <p:ph idx="1"/>
          </p:nvPr>
        </p:nvSpPr>
        <p:spPr>
          <a:xfrm>
            <a:off x="457200" y="1600201"/>
            <a:ext cx="8229600" cy="381000"/>
          </a:xfrm>
        </p:spPr>
        <p:txBody>
          <a:bodyPr/>
          <a:lstStyle/>
          <a:p>
            <a:pPr marL="0" indent="0">
              <a:buNone/>
            </a:pPr>
            <a:r>
              <a:rPr lang="en-US" sz="2400" dirty="0"/>
              <a:t>Conditioning results in learning.</a:t>
            </a:r>
          </a:p>
        </p:txBody>
      </p:sp>
      <p:pic>
        <p:nvPicPr>
          <p:cNvPr id="5" name="Picture 4" descr="An illustrated advertisement for Chlor mint. The exaggerated neck of a dentist stretches away from the patients whose mouth is op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630" y="2297366"/>
            <a:ext cx="4456516" cy="3239938"/>
          </a:xfrm>
          <a:prstGeom prst="rect">
            <a:avLst/>
          </a:prstGeom>
        </p:spPr>
      </p:pic>
    </p:spTree>
    <p:extLst>
      <p:ext uri="{BB962C8B-B14F-4D97-AF65-F5344CB8AC3E}">
        <p14:creationId xmlns:p14="http://schemas.microsoft.com/office/powerpoint/2010/main" val="2140025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Theories of Learning </a:t>
            </a:r>
            <a:endParaRPr lang="en-IN" sz="2000" b="0" dirty="0">
              <a:latin typeface="+mj-lt"/>
            </a:endParaRPr>
          </a:p>
        </p:txBody>
      </p:sp>
      <p:sp>
        <p:nvSpPr>
          <p:cNvPr id="3" name="Content Placeholder 2"/>
          <p:cNvSpPr>
            <a:spLocks noGrp="1"/>
          </p:cNvSpPr>
          <p:nvPr>
            <p:ph idx="1"/>
          </p:nvPr>
        </p:nvSpPr>
        <p:spPr/>
        <p:txBody>
          <a:bodyPr/>
          <a:lstStyle/>
          <a:p>
            <a:r>
              <a:rPr lang="en-US" sz="2400" dirty="0"/>
              <a:t>Behavioral learning theories focus on stimulus-response connections</a:t>
            </a:r>
          </a:p>
          <a:p>
            <a:r>
              <a:rPr lang="en-US" sz="2400" dirty="0"/>
              <a:t>Cognitive theories focus on consumers as problem solvers who learn when they observe relationships</a:t>
            </a:r>
          </a:p>
        </p:txBody>
      </p:sp>
    </p:spTree>
    <p:extLst>
      <p:ext uri="{BB962C8B-B14F-4D97-AF65-F5344CB8AC3E}">
        <p14:creationId xmlns:p14="http://schemas.microsoft.com/office/powerpoint/2010/main" val="1966192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latin typeface="+mj-lt"/>
              </a:rPr>
              <a:t>Types of Behavioral Learning Theories</a:t>
            </a:r>
            <a:endParaRPr lang="en-IN" b="0" dirty="0">
              <a:latin typeface="+mj-lt"/>
            </a:endParaRPr>
          </a:p>
        </p:txBody>
      </p:sp>
      <p:sp>
        <p:nvSpPr>
          <p:cNvPr id="2" name="Content Placeholder 1"/>
          <p:cNvSpPr>
            <a:spLocks noGrp="1"/>
          </p:cNvSpPr>
          <p:nvPr>
            <p:ph idx="1"/>
          </p:nvPr>
        </p:nvSpPr>
        <p:spPr>
          <a:xfrm>
            <a:off x="457200" y="1600201"/>
            <a:ext cx="2971800" cy="2057399"/>
          </a:xfrm>
        </p:spPr>
        <p:txBody>
          <a:bodyPr/>
          <a:lstStyle/>
          <a:p>
            <a:pPr marL="0" indent="0">
              <a:buNone/>
            </a:pPr>
            <a:r>
              <a:rPr lang="en-US" sz="2200" dirty="0"/>
              <a:t>Classical conditioning: a stimulus that elicits a response is paired with another stimulus that initially does not elicit a response on its own.</a:t>
            </a:r>
          </a:p>
        </p:txBody>
      </p:sp>
      <p:sp>
        <p:nvSpPr>
          <p:cNvPr id="7" name="AutoShape 6"/>
          <p:cNvSpPr>
            <a:spLocks noChangeArrowheads="1"/>
          </p:cNvSpPr>
          <p:nvPr/>
        </p:nvSpPr>
        <p:spPr bwMode="auto">
          <a:xfrm>
            <a:off x="3811587" y="1712273"/>
            <a:ext cx="685800" cy="685800"/>
          </a:xfrm>
          <a:prstGeom prst="rightArrow">
            <a:avLst>
              <a:gd name="adj1" fmla="val 50000"/>
              <a:gd name="adj2" fmla="val 25000"/>
            </a:avLst>
          </a:prstGeom>
          <a:solidFill>
            <a:srgbClr val="996600"/>
          </a:solidFill>
          <a:ln w="25400" algn="ctr">
            <a:noFill/>
            <a:miter lim="800000"/>
            <a:headEnd/>
            <a:tailEnd/>
          </a:ln>
        </p:spPr>
        <p:txBody>
          <a:bodyPr tIns="228600" bIns="228600" anchor="ctr">
            <a:spAutoFit/>
          </a:bodyPr>
          <a:lstStyle/>
          <a:p>
            <a:endParaRPr lang="en-US"/>
          </a:p>
        </p:txBody>
      </p:sp>
      <p:pic>
        <p:nvPicPr>
          <p:cNvPr id="10" name="Picture 7" descr="a bowl of dog food"/>
          <p:cNvPicPr>
            <a:picLocks noChangeAspect="1" noChangeArrowheads="1"/>
          </p:cNvPicPr>
          <p:nvPr/>
        </p:nvPicPr>
        <p:blipFill>
          <a:blip r:embed="rId3" cstate="print"/>
          <a:srcRect/>
          <a:stretch>
            <a:fillRect/>
          </a:stretch>
        </p:blipFill>
        <p:spPr bwMode="auto">
          <a:xfrm>
            <a:off x="4886500" y="1600201"/>
            <a:ext cx="1295400" cy="966788"/>
          </a:xfrm>
          <a:prstGeom prst="rect">
            <a:avLst/>
          </a:prstGeom>
          <a:noFill/>
          <a:ln w="38100">
            <a:solidFill>
              <a:srgbClr val="996600"/>
            </a:solidFill>
            <a:miter lim="800000"/>
            <a:headEnd/>
            <a:tailEnd/>
          </a:ln>
        </p:spPr>
      </p:pic>
      <p:pic>
        <p:nvPicPr>
          <p:cNvPr id="11" name="Picture 10" descr="a bell"/>
          <p:cNvPicPr>
            <a:picLocks noChangeAspect="1" noChangeArrowheads="1"/>
          </p:cNvPicPr>
          <p:nvPr/>
        </p:nvPicPr>
        <p:blipFill>
          <a:blip r:embed="rId4" cstate="print"/>
          <a:srcRect/>
          <a:stretch>
            <a:fillRect/>
          </a:stretch>
        </p:blipFill>
        <p:spPr bwMode="auto">
          <a:xfrm>
            <a:off x="6791500" y="1600201"/>
            <a:ext cx="1371600" cy="977900"/>
          </a:xfrm>
          <a:prstGeom prst="rect">
            <a:avLst/>
          </a:prstGeom>
          <a:noFill/>
          <a:ln w="38100">
            <a:solidFill>
              <a:srgbClr val="996600"/>
            </a:solidFill>
            <a:miter lim="800000"/>
            <a:headEnd/>
            <a:tailEnd/>
          </a:ln>
        </p:spPr>
      </p:pic>
      <p:sp>
        <p:nvSpPr>
          <p:cNvPr id="4" name="Content Placeholder 3"/>
          <p:cNvSpPr>
            <a:spLocks noGrp="1"/>
          </p:cNvSpPr>
          <p:nvPr>
            <p:ph idx="13"/>
          </p:nvPr>
        </p:nvSpPr>
        <p:spPr>
          <a:xfrm>
            <a:off x="4800600" y="4105564"/>
            <a:ext cx="3886200" cy="2039694"/>
          </a:xfrm>
        </p:spPr>
        <p:txBody>
          <a:bodyPr/>
          <a:lstStyle/>
          <a:p>
            <a:pPr marL="0" indent="0">
              <a:buNone/>
            </a:pPr>
            <a:r>
              <a:rPr lang="en-US" sz="2200" dirty="0">
                <a:sym typeface="Wingdings" pitchFamily="2" charset="2"/>
              </a:rPr>
              <a:t>Instrumental conditioning (also, operant conditioning): the individual learns to perform behaviors that produce positive outcomes and to avoid those that yield negative outcomes.</a:t>
            </a:r>
            <a:endParaRPr lang="en-US" sz="2200" dirty="0"/>
          </a:p>
        </p:txBody>
      </p:sp>
      <p:sp>
        <p:nvSpPr>
          <p:cNvPr id="12" name="AutoShape 12"/>
          <p:cNvSpPr>
            <a:spLocks noChangeArrowheads="1"/>
          </p:cNvSpPr>
          <p:nvPr/>
        </p:nvSpPr>
        <p:spPr bwMode="auto">
          <a:xfrm flipH="1">
            <a:off x="3811587" y="4108633"/>
            <a:ext cx="685800" cy="685800"/>
          </a:xfrm>
          <a:prstGeom prst="rightArrow">
            <a:avLst>
              <a:gd name="adj1" fmla="val 50000"/>
              <a:gd name="adj2" fmla="val 25000"/>
            </a:avLst>
          </a:prstGeom>
          <a:solidFill>
            <a:srgbClr val="996600"/>
          </a:solidFill>
          <a:ln w="25400" algn="ctr">
            <a:noFill/>
            <a:miter lim="800000"/>
            <a:headEnd/>
            <a:tailEnd/>
          </a:ln>
        </p:spPr>
        <p:txBody>
          <a:bodyPr tIns="228600" bIns="228600" anchor="ctr">
            <a:spAutoFit/>
          </a:bodyPr>
          <a:lstStyle/>
          <a:p>
            <a:endParaRPr lang="en-US"/>
          </a:p>
        </p:txBody>
      </p:sp>
      <p:pic>
        <p:nvPicPr>
          <p:cNvPr id="13" name="Picture 15" descr="a person holds up a prize ribbon"/>
          <p:cNvPicPr>
            <a:picLocks noChangeAspect="1" noChangeArrowheads="1"/>
          </p:cNvPicPr>
          <p:nvPr/>
        </p:nvPicPr>
        <p:blipFill>
          <a:blip r:embed="rId5" cstate="print"/>
          <a:srcRect/>
          <a:stretch>
            <a:fillRect/>
          </a:stretch>
        </p:blipFill>
        <p:spPr bwMode="auto">
          <a:xfrm>
            <a:off x="2287587" y="4105564"/>
            <a:ext cx="1141413" cy="1600200"/>
          </a:xfrm>
          <a:prstGeom prst="rect">
            <a:avLst/>
          </a:prstGeom>
          <a:noFill/>
          <a:ln w="38100">
            <a:solidFill>
              <a:srgbClr val="996600"/>
            </a:solidFill>
            <a:miter lim="800000"/>
            <a:headEnd/>
            <a:tailEnd/>
          </a:ln>
        </p:spPr>
      </p:pic>
      <p:pic>
        <p:nvPicPr>
          <p:cNvPr id="14" name="Picture 16" descr="a person wearing a dunce cap"/>
          <p:cNvPicPr>
            <a:picLocks noChangeAspect="1" noChangeArrowheads="1"/>
          </p:cNvPicPr>
          <p:nvPr/>
        </p:nvPicPr>
        <p:blipFill>
          <a:blip r:embed="rId6" cstate="print"/>
          <a:srcRect/>
          <a:stretch>
            <a:fillRect/>
          </a:stretch>
        </p:blipFill>
        <p:spPr bwMode="auto">
          <a:xfrm>
            <a:off x="647212" y="4108633"/>
            <a:ext cx="1141413" cy="1600200"/>
          </a:xfrm>
          <a:prstGeom prst="rect">
            <a:avLst/>
          </a:prstGeom>
          <a:noFill/>
          <a:ln w="38100">
            <a:solidFill>
              <a:srgbClr val="996600"/>
            </a:solidFill>
            <a:miter lim="800000"/>
            <a:headEnd/>
            <a:tailEnd/>
          </a:ln>
        </p:spPr>
      </p:pic>
    </p:spTree>
    <p:extLst>
      <p:ext uri="{BB962C8B-B14F-4D97-AF65-F5344CB8AC3E}">
        <p14:creationId xmlns:p14="http://schemas.microsoft.com/office/powerpoint/2010/main" val="614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600" dirty="0">
                <a:latin typeface="+mj-lt"/>
              </a:rPr>
              <a:t>Classical Conditioning</a:t>
            </a:r>
            <a:endParaRPr lang="en-IN" sz="2000" b="0" dirty="0">
              <a:latin typeface="+mj-lt"/>
            </a:endParaRPr>
          </a:p>
        </p:txBody>
      </p:sp>
      <p:sp>
        <p:nvSpPr>
          <p:cNvPr id="7" name="Content Placeholder 6"/>
          <p:cNvSpPr>
            <a:spLocks noGrp="1"/>
          </p:cNvSpPr>
          <p:nvPr>
            <p:ph idx="1"/>
          </p:nvPr>
        </p:nvSpPr>
        <p:spPr/>
        <p:txBody>
          <a:bodyPr/>
          <a:lstStyle/>
          <a:p>
            <a:r>
              <a:rPr lang="en-US" sz="2400" dirty="0"/>
              <a:t>Components of Conditioning</a:t>
            </a:r>
          </a:p>
          <a:p>
            <a:pPr lvl="1"/>
            <a:r>
              <a:rPr lang="en-US" sz="2400" dirty="0"/>
              <a:t>Unconditioned stimulus</a:t>
            </a:r>
          </a:p>
          <a:p>
            <a:pPr lvl="1"/>
            <a:r>
              <a:rPr lang="en-US" sz="2400" dirty="0"/>
              <a:t>Conditioned stimulus</a:t>
            </a:r>
          </a:p>
          <a:p>
            <a:pPr lvl="1"/>
            <a:r>
              <a:rPr lang="en-US" sz="2400" dirty="0"/>
              <a:t>Conditioned response</a:t>
            </a:r>
          </a:p>
          <a:p>
            <a:r>
              <a:rPr lang="en-US" sz="2400" dirty="0"/>
              <a:t>Conditioning Issues</a:t>
            </a:r>
          </a:p>
          <a:p>
            <a:pPr lvl="1"/>
            <a:r>
              <a:rPr lang="en-US" sz="2400" dirty="0"/>
              <a:t>Repetition</a:t>
            </a:r>
          </a:p>
          <a:p>
            <a:pPr lvl="1"/>
            <a:r>
              <a:rPr lang="en-US" sz="2400" dirty="0"/>
              <a:t>Stimulus generalization</a:t>
            </a:r>
          </a:p>
          <a:p>
            <a:pPr lvl="1"/>
            <a:r>
              <a:rPr lang="en-US" sz="2400" dirty="0"/>
              <a:t>Stimulus discrimination</a:t>
            </a:r>
          </a:p>
          <a:p>
            <a:pPr lvl="1"/>
            <a:r>
              <a:rPr lang="en-US" sz="2400" dirty="0"/>
              <a:t>Extinction</a:t>
            </a:r>
          </a:p>
        </p:txBody>
      </p:sp>
    </p:spTree>
    <p:extLst>
      <p:ext uri="{BB962C8B-B14F-4D97-AF65-F5344CB8AC3E}">
        <p14:creationId xmlns:p14="http://schemas.microsoft.com/office/powerpoint/2010/main" val="366702382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46f8ff8456b273a2a2dd4de86cf51f5189bc7c"/>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10867</TotalTime>
  <Words>5076</Words>
  <Application>Microsoft Office PowerPoint</Application>
  <PresentationFormat>On-screen Show (4:3)</PresentationFormat>
  <Paragraphs>339</Paragraphs>
  <Slides>45</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Aharoni</vt:lpstr>
      <vt:lpstr>Arial</vt:lpstr>
      <vt:lpstr>Times New Roman</vt:lpstr>
      <vt:lpstr>Verdana</vt:lpstr>
      <vt:lpstr>Wingdings</vt:lpstr>
      <vt:lpstr>508 Lecture</vt:lpstr>
      <vt:lpstr>Consumer Behavior: Buying, Having, and Being</vt:lpstr>
      <vt:lpstr>Learning Objectives (1 of 2)</vt:lpstr>
      <vt:lpstr>Learning Objectives (2 of 2)</vt:lpstr>
      <vt:lpstr>Learning Objective 4.1</vt:lpstr>
      <vt:lpstr>How Do We Learn? </vt:lpstr>
      <vt:lpstr>Learning Objective 4.2</vt:lpstr>
      <vt:lpstr>Theories of Learning </vt:lpstr>
      <vt:lpstr>Types of Behavioral Learning Theories</vt:lpstr>
      <vt:lpstr>Classical Conditioning</vt:lpstr>
      <vt:lpstr>Stimulus</vt:lpstr>
      <vt:lpstr>For Reflection (1 of 8)</vt:lpstr>
      <vt:lpstr>Learning Objective 4.3</vt:lpstr>
      <vt:lpstr>Marketing Applications of Repetition</vt:lpstr>
      <vt:lpstr>Marketing Applications of Stimulus Generalization </vt:lpstr>
      <vt:lpstr>For Reflection (2 of 8)</vt:lpstr>
      <vt:lpstr>Learning Objective 4.4</vt:lpstr>
      <vt:lpstr>How Does Instrumental Conditioning Occur?</vt:lpstr>
      <vt:lpstr>Figure 4.1 Types of Reinforcement</vt:lpstr>
      <vt:lpstr>Marketing Applications of Instrumental Conditioning Principles</vt:lpstr>
      <vt:lpstr>Gamification</vt:lpstr>
      <vt:lpstr>Cognitive Learning Theory</vt:lpstr>
      <vt:lpstr>For Reflection (3 of 8)</vt:lpstr>
      <vt:lpstr>Learning Objective 4.5</vt:lpstr>
      <vt:lpstr>Observational Learning</vt:lpstr>
      <vt:lpstr>How Do We Learn to Be Consumers?</vt:lpstr>
      <vt:lpstr>Figure 4.3 Five Stages of Consumer Development</vt:lpstr>
      <vt:lpstr>Cognitive Development</vt:lpstr>
      <vt:lpstr>For Reflection (4 of 8)</vt:lpstr>
      <vt:lpstr>Learning Objective 4.6</vt:lpstr>
      <vt:lpstr>Memory</vt:lpstr>
      <vt:lpstr>Memory Systems</vt:lpstr>
      <vt:lpstr>For Reflection (5 of 8)</vt:lpstr>
      <vt:lpstr>Learning Objective 4.7</vt:lpstr>
      <vt:lpstr>Spreading Activation</vt:lpstr>
      <vt:lpstr>Levels of Knowledge</vt:lpstr>
      <vt:lpstr>Retrieving Memories</vt:lpstr>
      <vt:lpstr>Forgetting</vt:lpstr>
      <vt:lpstr>Learning Objective 4.8</vt:lpstr>
      <vt:lpstr>Measuring Memory for Marketing Stimuli</vt:lpstr>
      <vt:lpstr>For Reflection (7 of  8)</vt:lpstr>
      <vt:lpstr>Learning Objective 4.9</vt:lpstr>
      <vt:lpstr>The Marketing Power of Nostalgia</vt:lpstr>
      <vt:lpstr>For Reflection (8 of 8)</vt:lpstr>
      <vt:lpstr>Chapter Summary</vt:lpstr>
      <vt:lpstr>Copyright</vt:lpstr>
    </vt:vector>
  </TitlesOfParts>
  <Manager/>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Behavior: Buying, Having, and Being, Twelfth Edition</dc:title>
  <dc:subject>Business</dc:subject>
  <dc:creator>Solomon</dc:creator>
  <cp:keywords>Consumer Behavior</cp:keywords>
  <cp:lastModifiedBy>P, Steepan</cp:lastModifiedBy>
  <cp:revision>2112</cp:revision>
  <dcterms:created xsi:type="dcterms:W3CDTF">2014-07-14T20:04:21Z</dcterms:created>
  <dcterms:modified xsi:type="dcterms:W3CDTF">2017-08-04T06:14:43Z</dcterms:modified>
</cp:coreProperties>
</file>