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404"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654" r:id="rId2"/>
    <p:sldId id="464" r:id="rId3"/>
    <p:sldId id="579" r:id="rId4"/>
    <p:sldId id="603" r:id="rId5"/>
    <p:sldId id="605" r:id="rId6"/>
    <p:sldId id="639" r:id="rId7"/>
    <p:sldId id="656" r:id="rId8"/>
    <p:sldId id="590" r:id="rId9"/>
    <p:sldId id="642" r:id="rId10"/>
    <p:sldId id="589" r:id="rId11"/>
    <p:sldId id="643" r:id="rId12"/>
    <p:sldId id="644" r:id="rId13"/>
    <p:sldId id="606" r:id="rId14"/>
    <p:sldId id="645" r:id="rId15"/>
    <p:sldId id="475" r:id="rId16"/>
    <p:sldId id="599" r:id="rId17"/>
    <p:sldId id="646" r:id="rId18"/>
    <p:sldId id="647" r:id="rId19"/>
    <p:sldId id="601" r:id="rId20"/>
    <p:sldId id="657" r:id="rId21"/>
    <p:sldId id="611" r:id="rId22"/>
    <p:sldId id="649" r:id="rId23"/>
    <p:sldId id="650" r:id="rId24"/>
    <p:sldId id="651" r:id="rId25"/>
    <p:sldId id="652" r:id="rId26"/>
    <p:sldId id="619" r:id="rId27"/>
    <p:sldId id="620" r:id="rId28"/>
    <p:sldId id="622" r:id="rId29"/>
    <p:sldId id="653" r:id="rId30"/>
    <p:sldId id="628" r:id="rId31"/>
    <p:sldId id="655" r:id="rId32"/>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654"/>
            <p14:sldId id="464"/>
            <p14:sldId id="579"/>
            <p14:sldId id="603"/>
            <p14:sldId id="605"/>
            <p14:sldId id="639"/>
            <p14:sldId id="656"/>
            <p14:sldId id="590"/>
            <p14:sldId id="642"/>
            <p14:sldId id="589"/>
            <p14:sldId id="643"/>
            <p14:sldId id="644"/>
            <p14:sldId id="606"/>
            <p14:sldId id="645"/>
            <p14:sldId id="475"/>
            <p14:sldId id="599"/>
            <p14:sldId id="646"/>
            <p14:sldId id="647"/>
            <p14:sldId id="601"/>
            <p14:sldId id="657"/>
            <p14:sldId id="611"/>
            <p14:sldId id="649"/>
            <p14:sldId id="650"/>
            <p14:sldId id="651"/>
            <p14:sldId id="652"/>
            <p14:sldId id="619"/>
            <p14:sldId id="620"/>
            <p14:sldId id="622"/>
            <p14:sldId id="653"/>
            <p14:sldId id="628"/>
            <p14:sldId id="6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518" autoAdjust="0"/>
    <p:restoredTop sz="95249" autoAdjust="0"/>
  </p:normalViewPr>
  <p:slideViewPr>
    <p:cSldViewPr>
      <p:cViewPr varScale="1">
        <p:scale>
          <a:sx n="106" d="100"/>
          <a:sy n="106" d="100"/>
        </p:scale>
        <p:origin x="546" y="114"/>
      </p:cViewPr>
      <p:guideLst>
        <p:guide orient="horz" pos="2160"/>
        <p:guide pos="2880"/>
      </p:guideLst>
    </p:cSldViewPr>
  </p:slideViewPr>
  <p:outlineViewPr>
    <p:cViewPr>
      <p:scale>
        <a:sx n="75" d="100"/>
        <a:sy n="75"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258836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660809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183212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Evaluations are </a:t>
            </a:r>
            <a:r>
              <a:rPr lang="en-US" sz="1200" b="0" i="0" u="none" strike="noStrike" kern="1200" baseline="0" dirty="0" err="1">
                <a:solidFill>
                  <a:schemeClr val="tx1"/>
                </a:solidFill>
                <a:latin typeface="Arial" charset="0"/>
                <a:ea typeface="+mn-ea"/>
                <a:cs typeface="+mn-cs"/>
              </a:rPr>
              <a:t>valenced</a:t>
            </a:r>
            <a:r>
              <a:rPr lang="en-US" sz="1200" b="0" i="0" u="none" strike="noStrike" kern="1200" baseline="0" dirty="0">
                <a:solidFill>
                  <a:schemeClr val="tx1"/>
                </a:solidFill>
                <a:latin typeface="Arial" charset="0"/>
                <a:ea typeface="+mn-ea"/>
                <a:cs typeface="+mn-cs"/>
              </a:rPr>
              <a:t> (i.e., positive or negative) reactions to events and objects that are not accompanied by high levels of physiological arousal. For example, when a consumers evaluates a movie as being positive or negative, this usually involves some degree of affect accompanied by low levels of arousal (possible exceptions such as Fifty Shades of Gray notwithstanding!). Moods involve temporary positive or negative affective states accompanied by moderate levels of arousal. Moods tends to be diffuse and not necessarily linked to a</a:t>
            </a:r>
          </a:p>
          <a:p>
            <a:r>
              <a:rPr lang="en-US" sz="1200" b="0" i="0" u="none" strike="noStrike" kern="1200" baseline="0" dirty="0">
                <a:solidFill>
                  <a:schemeClr val="tx1"/>
                </a:solidFill>
                <a:latin typeface="Arial" charset="0"/>
                <a:ea typeface="+mn-ea"/>
                <a:cs typeface="+mn-cs"/>
              </a:rPr>
              <a:t>particular event (e.g. you might have just “woken up on the wrong side of the bed this morning”). Emotions such as happiness, anger, and fear tend to be more intense and</a:t>
            </a:r>
          </a:p>
          <a:p>
            <a:r>
              <a:rPr lang="en-US" sz="1200" b="0" i="0" u="none" strike="noStrike" kern="1200" baseline="0" dirty="0">
                <a:solidFill>
                  <a:schemeClr val="tx1"/>
                </a:solidFill>
                <a:latin typeface="Arial" charset="0"/>
                <a:ea typeface="+mn-ea"/>
                <a:cs typeface="+mn-cs"/>
              </a:rPr>
              <a:t>often relate to a specific triggering event such as receiving an awesome gift.</a:t>
            </a:r>
          </a:p>
          <a:p>
            <a:r>
              <a:rPr lang="en-US" sz="1200" b="0" i="0" u="none" strike="noStrike" kern="1200" baseline="0" dirty="0">
                <a:solidFill>
                  <a:schemeClr val="tx1"/>
                </a:solidFill>
                <a:latin typeface="Arial" charset="0"/>
                <a:ea typeface="+mn-ea"/>
                <a:cs typeface="+mn-cs"/>
              </a:rPr>
              <a:t>Helping others as a way to resolve one’s own negative moods is known as negative state relief. Recently we’ve seen a trend in advertising toward inspirational stories that manipulate our emotions like a rollercoaster: Think about the commercials Budweiser likes to run about a puppy who befriends a horse, gets lost, finds his way home, etc. This practice even has a name: </a:t>
            </a:r>
            <a:r>
              <a:rPr lang="en-US" sz="1200" b="0" i="0" u="none" strike="noStrike" kern="1200" baseline="0" dirty="0" err="1">
                <a:solidFill>
                  <a:schemeClr val="tx1"/>
                </a:solidFill>
                <a:latin typeface="Arial" charset="0"/>
                <a:ea typeface="+mn-ea"/>
                <a:cs typeface="+mn-cs"/>
              </a:rPr>
              <a:t>sadvertising</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Interplay between our emotions and how we access information in our minds that allows us to make smarter decisions is called an emotional oracle effect</a:t>
            </a:r>
          </a:p>
          <a:p>
            <a:r>
              <a:rPr lang="en-US" sz="1200" b="0" i="0" u="none" strike="noStrike" kern="1200" baseline="0" dirty="0">
                <a:solidFill>
                  <a:schemeClr val="tx1"/>
                </a:solidFill>
                <a:latin typeface="Arial" charset="0"/>
                <a:ea typeface="+mn-ea"/>
                <a:cs typeface="+mn-cs"/>
              </a:rPr>
              <a:t>Mood congruency refers to the idea that our judgments tend to be shaped by our moods.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480025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Lovemark</a:t>
            </a:r>
            <a:r>
              <a:rPr lang="en-US" baseline="0" dirty="0"/>
              <a:t> is </a:t>
            </a:r>
            <a:r>
              <a:rPr lang="en-US" sz="1200" b="0" i="0" u="none" strike="noStrike" kern="1200" baseline="0" dirty="0">
                <a:solidFill>
                  <a:schemeClr val="tx1"/>
                </a:solidFill>
                <a:latin typeface="Arial" charset="0"/>
                <a:ea typeface="+mn-ea"/>
                <a:cs typeface="+mn-cs"/>
              </a:rPr>
              <a:t>a passionate commitment to one bran.</a:t>
            </a:r>
          </a:p>
          <a:p>
            <a:r>
              <a:rPr lang="en-US" sz="1200" b="0" i="0" u="none" strike="noStrike" kern="1200" baseline="0" dirty="0">
                <a:solidFill>
                  <a:schemeClr val="tx1"/>
                </a:solidFill>
                <a:latin typeface="Arial" charset="0"/>
                <a:ea typeface="+mn-ea"/>
                <a:cs typeface="+mn-cs"/>
              </a:rPr>
              <a:t>Happiness is a mental state of well-being characterized by positive emotions.</a:t>
            </a:r>
          </a:p>
          <a:p>
            <a:r>
              <a:rPr lang="en-US" sz="1200" b="0" i="0" u="none" strike="noStrike" kern="1200" baseline="0" dirty="0">
                <a:solidFill>
                  <a:schemeClr val="tx1"/>
                </a:solidFill>
                <a:latin typeface="Arial" charset="0"/>
                <a:ea typeface="+mn-ea"/>
                <a:cs typeface="+mn-cs"/>
              </a:rPr>
              <a:t>Material accumulation, which is what researchers term the instinct to earn more than we can possibly consume, even when this imbalance makes us unhappy.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37155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532309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Proponents of a happiness economy claim that wellbeing is the new wealth, and social media technology is what allows us to accumulate it</a:t>
            </a:r>
          </a:p>
          <a:p>
            <a:r>
              <a:rPr lang="en-US" sz="1200" b="0" i="0" u="none" strike="noStrike" kern="1200" baseline="0" dirty="0">
                <a:solidFill>
                  <a:schemeClr val="tx1"/>
                </a:solidFill>
                <a:latin typeface="Arial" charset="0"/>
                <a:ea typeface="+mn-ea"/>
                <a:cs typeface="+mn-cs"/>
              </a:rPr>
              <a:t>A technique called sentiment analysis refers to a process (sometimes also called opinion mining) that scours the social media universe to collect and analyze the words people use when they describe a specific product or company. When people feel a particular way, they are likely to choose certain words that tend to relate to the emotion. From these words, the researcher creates a </a:t>
            </a:r>
            <a:r>
              <a:rPr lang="en-US" sz="1200" b="0" i="0" u="none" strike="noStrike" kern="1200" baseline="0" dirty="0" err="1">
                <a:solidFill>
                  <a:schemeClr val="tx1"/>
                </a:solidFill>
                <a:latin typeface="Arial" charset="0"/>
                <a:ea typeface="+mn-ea"/>
                <a:cs typeface="+mn-cs"/>
              </a:rPr>
              <a:t>wordphrase</a:t>
            </a:r>
            <a:r>
              <a:rPr lang="en-US" sz="1200" b="0" i="0" u="none" strike="noStrike" kern="1200" baseline="0" dirty="0">
                <a:solidFill>
                  <a:schemeClr val="tx1"/>
                </a:solidFill>
                <a:latin typeface="Arial" charset="0"/>
                <a:ea typeface="+mn-ea"/>
                <a:cs typeface="+mn-cs"/>
              </a:rPr>
              <a:t> dictionary (sometimes called a library) to code the data. The program scans the text to identify whether the words in the dictionary appear.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6999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533541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3265639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418897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Involvement is “a person’s perceived relevance of the object based on their inherent needs, values, and interests.”</a:t>
            </a:r>
          </a:p>
          <a:p>
            <a:r>
              <a:rPr lang="en-US" sz="1200" b="0" i="0" u="none" strike="noStrike" kern="1200" baseline="0" dirty="0">
                <a:solidFill>
                  <a:schemeClr val="tx1"/>
                </a:solidFill>
                <a:latin typeface="Arial" charset="0"/>
                <a:ea typeface="+mn-ea"/>
                <a:cs typeface="+mn-cs"/>
              </a:rPr>
              <a:t>Inertia describes consumption at the low end of involvement, where we make decisions out of habit because we lack the motivation to consider alternatives.</a:t>
            </a:r>
          </a:p>
          <a:p>
            <a:r>
              <a:rPr lang="en-US" sz="1200" b="0" i="0" u="none" strike="noStrike" kern="1200" baseline="0" dirty="0">
                <a:solidFill>
                  <a:schemeClr val="tx1"/>
                </a:solidFill>
                <a:latin typeface="Arial" charset="0"/>
                <a:ea typeface="+mn-ea"/>
                <a:cs typeface="+mn-cs"/>
              </a:rPr>
              <a:t>Cult products such as Apple—or </a:t>
            </a:r>
            <a:r>
              <a:rPr lang="en-US" sz="1200" b="0" i="0" u="none" strike="noStrike" kern="1200" baseline="0" dirty="0" err="1">
                <a:solidFill>
                  <a:schemeClr val="tx1"/>
                </a:solidFill>
                <a:latin typeface="Arial" charset="0"/>
                <a:ea typeface="+mn-ea"/>
                <a:cs typeface="+mn-cs"/>
              </a:rPr>
              <a:t>Hydrox</a:t>
            </a:r>
            <a:r>
              <a:rPr lang="en-US" sz="1200" b="0" i="0" u="none" strike="noStrike" kern="1200" baseline="0" dirty="0">
                <a:solidFill>
                  <a:schemeClr val="tx1"/>
                </a:solidFill>
                <a:latin typeface="Arial" charset="0"/>
                <a:ea typeface="+mn-ea"/>
                <a:cs typeface="+mn-cs"/>
              </a:rPr>
              <a:t>, Harley-Davidson, Jones Soda, Chick-Fil-A, Manolo </a:t>
            </a:r>
            <a:r>
              <a:rPr lang="en-US" sz="1200" b="0" i="0" u="none" strike="noStrike" kern="1200" baseline="0" dirty="0" err="1">
                <a:solidFill>
                  <a:schemeClr val="tx1"/>
                </a:solidFill>
                <a:latin typeface="Arial" charset="0"/>
                <a:ea typeface="+mn-ea"/>
                <a:cs typeface="+mn-cs"/>
              </a:rPr>
              <a:t>Blahnik</a:t>
            </a:r>
            <a:r>
              <a:rPr lang="en-US" sz="1200" b="0" i="0" u="none" strike="noStrike" kern="1200" baseline="0" dirty="0">
                <a:solidFill>
                  <a:schemeClr val="tx1"/>
                </a:solidFill>
                <a:latin typeface="Arial" charset="0"/>
                <a:ea typeface="+mn-ea"/>
                <a:cs typeface="+mn-cs"/>
              </a:rPr>
              <a:t> designer shoes (think Carrie on Sex and the City), and the Boston Red</a:t>
            </a:r>
          </a:p>
          <a:p>
            <a:r>
              <a:rPr lang="en-US" sz="1200" b="0" i="0" u="none" strike="noStrike" kern="1200" baseline="0" dirty="0">
                <a:solidFill>
                  <a:schemeClr val="tx1"/>
                </a:solidFill>
                <a:latin typeface="Arial" charset="0"/>
                <a:ea typeface="+mn-ea"/>
                <a:cs typeface="+mn-cs"/>
              </a:rPr>
              <a:t>Sox—command fierce consumer loyalty, devotion, and maybe even worship by consumers.  A large majority of consumers agree that they are willing to pay more for a brand</a:t>
            </a:r>
          </a:p>
          <a:p>
            <a:r>
              <a:rPr lang="en-US" sz="1200" b="0" i="0" u="none" strike="noStrike" kern="1200" baseline="0" dirty="0">
                <a:solidFill>
                  <a:schemeClr val="tx1"/>
                </a:solidFill>
                <a:latin typeface="Arial" charset="0"/>
                <a:ea typeface="+mn-ea"/>
                <a:cs typeface="+mn-cs"/>
              </a:rPr>
              <a:t>when they feel a personal connection to the company.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326370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56573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explore the three types of decision-making, we need to first ask why different consumers may approach the same choice situation from very different perspectives. One reason is the consumer’s level of involvement in the decision. Involvement is a person’s perceived relevance of the object based on their inherent needs, values, and interests. We use the term object in the generic sense to refer to a product, brand, ad, or purchase situation. Figure 2.2 illustrates how we can conceptualize the construct of involvement in terms of its antecedents and possible results.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4153500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5.1 illustrates a scale that consumer researchers can use to measure involvement. </a:t>
            </a: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86991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involvement is a consumer’s level of interest in a particular product. As a rule, product decisions are likely to be highly involving if the consumer believes there is perceived risk. </a:t>
            </a:r>
          </a:p>
          <a:p>
            <a:r>
              <a:rPr lang="en-US" dirty="0"/>
              <a:t>Message involvement refers to the influence media vehicles have on the consumers. Print is a high-involvement medium while television tends to be considered a low-involvement medium.</a:t>
            </a:r>
          </a:p>
          <a:p>
            <a:r>
              <a:rPr lang="en-US" dirty="0"/>
              <a:t>Situational involvement takes place with a store, website, or a location where people consume a product or service. One way to increase this kind of involvement is to personalize the messages shoppers receive at the time of purchase.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3354888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Product involvement is a consumer’s level of interest in a particular product. The more closely marketers can tie a brand to an individual, the higher the involvement they will create.</a:t>
            </a:r>
          </a:p>
          <a:p>
            <a:r>
              <a:rPr lang="en-US" sz="1200" b="0" i="0" u="none" strike="noStrike" kern="1200" baseline="0" dirty="0">
                <a:solidFill>
                  <a:schemeClr val="tx1"/>
                </a:solidFill>
                <a:latin typeface="Arial" charset="0"/>
                <a:ea typeface="+mn-ea"/>
                <a:cs typeface="+mn-cs"/>
              </a:rPr>
              <a:t>As a rule, product decisions are likely to be highly involving if the consumer believes there is a lot of perceived risk. This means the person believes there may be negative</a:t>
            </a:r>
          </a:p>
          <a:p>
            <a:r>
              <a:rPr lang="en-US" sz="1200" b="0" i="0" u="none" strike="noStrike" kern="1200" baseline="0" dirty="0">
                <a:solidFill>
                  <a:schemeClr val="tx1"/>
                </a:solidFill>
                <a:latin typeface="Arial" charset="0"/>
                <a:ea typeface="+mn-ea"/>
                <a:cs typeface="+mn-cs"/>
              </a:rPr>
              <a:t>consequences if he or she chooses the wrong option.</a:t>
            </a:r>
          </a:p>
          <a:p>
            <a:r>
              <a:rPr lang="en-US" sz="1200" b="0" i="0" u="none" strike="noStrike" kern="1200" baseline="0" dirty="0">
                <a:solidFill>
                  <a:schemeClr val="tx1"/>
                </a:solidFill>
                <a:latin typeface="Arial" charset="0"/>
                <a:ea typeface="+mn-ea"/>
                <a:cs typeface="+mn-cs"/>
              </a:rPr>
              <a:t>Mass customization describes the personalization of products and services for individual customers at a mass-production price.</a:t>
            </a:r>
          </a:p>
          <a:p>
            <a:r>
              <a:rPr lang="en-US" sz="1200" b="0" i="0" u="none" strike="noStrike" kern="1200" baseline="0" dirty="0">
                <a:solidFill>
                  <a:schemeClr val="tx1"/>
                </a:solidFill>
                <a:latin typeface="Arial" charset="0"/>
                <a:ea typeface="+mn-ea"/>
                <a:cs typeface="+mn-cs"/>
              </a:rPr>
              <a:t>Brand loyalty: Repeat purchasing behavior that reflects a conscious decision to continue buying the same brand.</a:t>
            </a:r>
          </a:p>
          <a:p>
            <a:r>
              <a:rPr lang="en-US" sz="1200" b="0" i="0" u="none" strike="noStrike" kern="1200" baseline="0" dirty="0">
                <a:solidFill>
                  <a:schemeClr val="tx1"/>
                </a:solidFill>
                <a:latin typeface="Arial" charset="0"/>
                <a:ea typeface="+mn-ea"/>
                <a:cs typeface="+mn-cs"/>
              </a:rPr>
              <a:t>Variety-seeking, the desire to choose new alternatives over more familiar ones, even influences us to switch from our favorite products to ones we like less!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75523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Monetary risk occurs when making a poor choice will have a monetary consequence. Any purchase that costs a lot is subject to this risk. Functional risk is the risk that the product may not function as the consumer needs. Physical risk is the risk that the choice may physically threaten the consumer. Social risk is the risk that the choice will reflect poorly on the consumer and damage his or her self-esteem or confidence. Psychological risk is the risk that one may lose self-respect due to making a bad decision. For instance, expensive luxury goods could cause the consumer to feel extensive guilt. </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84831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illustrates the five types of risk along with purchases that are likely to be associated with each form of risk. Monetary risk is associated with high-ticket items like a car purchase. Functional risk is associated with products that must perform in order to satisfy. Pharmaceutical products are an example of product choices associated with physical risk. Symbolic goods tend to be associated with social risk. Personal luxuries can be associated with psychological risks. </a:t>
            </a: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102440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Alternate reality games (ARGs), thousands of people participate in a fictional story or competition to solve a mystery.</a:t>
            </a:r>
          </a:p>
          <a:p>
            <a:r>
              <a:rPr lang="en-US" sz="1200" b="0" i="0" u="none" strike="noStrike" kern="1200" baseline="0" dirty="0">
                <a:solidFill>
                  <a:schemeClr val="tx1"/>
                </a:solidFill>
                <a:latin typeface="Arial" charset="0"/>
                <a:ea typeface="+mn-ea"/>
                <a:cs typeface="+mn-cs"/>
              </a:rPr>
              <a:t>Print is a high-involvement medium (whether it appears on a “dead tree” or in an e-book). The reader actively processes the information and (if desired) he or she is</a:t>
            </a:r>
          </a:p>
          <a:p>
            <a:r>
              <a:rPr lang="en-US" sz="1200" b="0" i="0" u="none" strike="noStrike" kern="1200" baseline="0" dirty="0">
                <a:solidFill>
                  <a:schemeClr val="tx1"/>
                </a:solidFill>
                <a:latin typeface="Arial" charset="0"/>
                <a:ea typeface="+mn-ea"/>
                <a:cs typeface="+mn-cs"/>
              </a:rPr>
              <a:t>able to pause and reflect on it before turning the page.68 In contrast, television is a low involvement medium because it requires a passive viewer who exerts relatively little control</a:t>
            </a:r>
          </a:p>
          <a:p>
            <a:r>
              <a:rPr lang="en-US" sz="1200" b="0" i="0" u="none" strike="noStrike" kern="1200" baseline="0" dirty="0">
                <a:solidFill>
                  <a:schemeClr val="tx1"/>
                </a:solidFill>
                <a:latin typeface="Arial" charset="0"/>
                <a:ea typeface="+mn-ea"/>
                <a:cs typeface="+mn-cs"/>
              </a:rPr>
              <a:t>(remote-control “zipping” notwithstanding) over content.</a:t>
            </a:r>
          </a:p>
          <a:p>
            <a:r>
              <a:rPr lang="en-US" sz="1200" b="0" i="0" u="none" strike="noStrike" kern="1200" baseline="0" dirty="0">
                <a:solidFill>
                  <a:schemeClr val="tx1"/>
                </a:solidFill>
                <a:latin typeface="Arial" charset="0"/>
                <a:ea typeface="+mn-ea"/>
                <a:cs typeface="+mn-cs"/>
              </a:rPr>
              <a:t>Narrative transportation, where people become immersed in the storyline.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48263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Charmin frequently sponsors clean toilet facilities at major events, recognizing that product and situational involvement can overlap. </a:t>
            </a: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312308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purchases you’ve made that reflect the five kinds of risk. </a:t>
            </a:r>
          </a:p>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4020702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00363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521823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33551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Motivation refers to the processes that lead people to behave as they do. It occurs when a need is aroused that the consumer wishes to satisfy. The need creates a state of</a:t>
            </a:r>
          </a:p>
          <a:p>
            <a:r>
              <a:rPr lang="en-US" sz="1200" b="0" i="0" u="none" strike="noStrike" kern="1200" baseline="0" dirty="0">
                <a:solidFill>
                  <a:schemeClr val="tx1"/>
                </a:solidFill>
                <a:latin typeface="Arial" charset="0"/>
                <a:ea typeface="+mn-ea"/>
                <a:cs typeface="+mn-cs"/>
              </a:rPr>
              <a:t>tension that drives the consumer to attempt to reduce or eliminate it. This need may be utilitarian (i.e., a desire to achieve some functional or practical benefit, as when a person</a:t>
            </a:r>
          </a:p>
          <a:p>
            <a:r>
              <a:rPr lang="en-US" sz="1200" b="0" i="0" u="none" strike="noStrike" kern="1200" baseline="0" dirty="0">
                <a:solidFill>
                  <a:schemeClr val="tx1"/>
                </a:solidFill>
                <a:latin typeface="Arial" charset="0"/>
                <a:ea typeface="+mn-ea"/>
                <a:cs typeface="+mn-cs"/>
              </a:rPr>
              <a:t>loads up on green vegetables for nutritional reasons) or it may be hedonic (i.e., an experiential need, involving emotional responses or fantasies as when a person feels “righteous” by</a:t>
            </a:r>
          </a:p>
          <a:p>
            <a:r>
              <a:rPr lang="en-US" sz="1200" b="0" i="0" u="none" strike="noStrike" kern="1200" baseline="0" dirty="0">
                <a:solidFill>
                  <a:schemeClr val="tx1"/>
                </a:solidFill>
                <a:latin typeface="Arial" charset="0"/>
                <a:ea typeface="+mn-ea"/>
                <a:cs typeface="+mn-cs"/>
              </a:rPr>
              <a:t>eating kale). The desired end state is the consumer’s goal.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incidental brand exposure:</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People who were exposed to a sign in a room of the brand name “Apple” provided</a:t>
            </a:r>
          </a:p>
          <a:p>
            <a:r>
              <a:rPr lang="en-US" sz="1200" b="0" i="0" u="none" strike="noStrike" kern="1200" baseline="0" dirty="0">
                <a:solidFill>
                  <a:schemeClr val="tx1"/>
                </a:solidFill>
                <a:latin typeface="Arial" charset="0"/>
                <a:ea typeface="+mn-ea"/>
                <a:cs typeface="+mn-cs"/>
              </a:rPr>
              <a:t>responses on an unrelated task that were more unique compared to those who saw a</a:t>
            </a:r>
          </a:p>
          <a:p>
            <a:r>
              <a:rPr lang="en-US" sz="1200" b="0" i="0" u="none" strike="noStrike" kern="1200" baseline="0" dirty="0">
                <a:solidFill>
                  <a:schemeClr val="tx1"/>
                </a:solidFill>
                <a:latin typeface="Arial" charset="0"/>
                <a:ea typeface="+mn-ea"/>
                <a:cs typeface="+mn-cs"/>
              </a:rPr>
              <a:t>sign with the IBM brand name.</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College students who used a “cute” ice cream scoop to help themselves to ice cream</a:t>
            </a:r>
          </a:p>
          <a:p>
            <a:r>
              <a:rPr lang="en-US" sz="1200" b="0" i="0" u="none" strike="noStrike" kern="1200" baseline="0" dirty="0">
                <a:solidFill>
                  <a:schemeClr val="tx1"/>
                </a:solidFill>
                <a:latin typeface="Arial" charset="0"/>
                <a:ea typeface="+mn-ea"/>
                <a:cs typeface="+mn-cs"/>
              </a:rPr>
              <a:t>took a larger amount than those who used a plain scoop; the researchers explained</a:t>
            </a:r>
          </a:p>
          <a:p>
            <a:r>
              <a:rPr lang="en-US" sz="1200" b="0" i="0" u="none" strike="noStrike" kern="1200" baseline="0" dirty="0">
                <a:solidFill>
                  <a:schemeClr val="tx1"/>
                </a:solidFill>
                <a:latin typeface="Arial" charset="0"/>
                <a:ea typeface="+mn-ea"/>
                <a:cs typeface="+mn-cs"/>
              </a:rPr>
              <a:t>that the whimsical object drove them to be more self-indulgent even though they</a:t>
            </a:r>
          </a:p>
          <a:p>
            <a:r>
              <a:rPr lang="en-US" sz="1200" b="0" i="0" u="none" strike="noStrike" kern="1200" baseline="0" dirty="0">
                <a:solidFill>
                  <a:schemeClr val="tx1"/>
                </a:solidFill>
                <a:latin typeface="Arial" charset="0"/>
                <a:ea typeface="+mn-ea"/>
                <a:cs typeface="+mn-cs"/>
              </a:rPr>
              <a:t>weren’t aware of this effect.</a:t>
            </a:r>
          </a:p>
          <a:p>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Some students scored higher on difficult Graduate Records Examination questions</a:t>
            </a:r>
          </a:p>
          <a:p>
            <a:r>
              <a:rPr lang="en-US" sz="1200" b="0" i="0" u="none" strike="noStrike" kern="1200" baseline="0" dirty="0">
                <a:solidFill>
                  <a:schemeClr val="tx1"/>
                </a:solidFill>
                <a:latin typeface="Arial" charset="0"/>
                <a:ea typeface="+mn-ea"/>
                <a:cs typeface="+mn-cs"/>
              </a:rPr>
              <a:t>when they took the test using a Massachusetts Institute of Technology pen and delivered</a:t>
            </a:r>
          </a:p>
          <a:p>
            <a:r>
              <a:rPr lang="en-US" sz="1200" b="0" i="0" u="none" strike="noStrike" kern="1200" baseline="0" dirty="0">
                <a:solidFill>
                  <a:schemeClr val="tx1"/>
                </a:solidFill>
                <a:latin typeface="Arial" charset="0"/>
                <a:ea typeface="+mn-ea"/>
                <a:cs typeface="+mn-cs"/>
              </a:rPr>
              <a:t>a better athletic performance when they drank water from a Gatorade cup during</a:t>
            </a:r>
          </a:p>
          <a:p>
            <a:r>
              <a:rPr lang="en-US" sz="1200" b="0" i="0" u="none" strike="noStrike" kern="1200" baseline="0" dirty="0">
                <a:solidFill>
                  <a:schemeClr val="tx1"/>
                </a:solidFill>
                <a:latin typeface="Arial" charset="0"/>
                <a:ea typeface="+mn-ea"/>
                <a:cs typeface="+mn-cs"/>
              </a:rPr>
              <a:t>strenuous exercise.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81616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Drive theory focuses on biological needs that produce unpleasant states of arousal (e.g., your stomach grumbles during a morning class). The arousal this tension causes motivates</a:t>
            </a:r>
          </a:p>
          <a:p>
            <a:r>
              <a:rPr lang="en-US" sz="1200" b="0" i="0" u="none" strike="noStrike" kern="1200" baseline="0" dirty="0">
                <a:solidFill>
                  <a:schemeClr val="tx1"/>
                </a:solidFill>
                <a:latin typeface="Arial" charset="0"/>
                <a:ea typeface="+mn-ea"/>
                <a:cs typeface="+mn-cs"/>
              </a:rPr>
              <a:t>us to reduce it and return to a balanced state called homeostasis. Some researchers believe that this need to reduce arousal is a basic mechanism that governs much of</a:t>
            </a:r>
          </a:p>
          <a:p>
            <a:r>
              <a:rPr lang="en-US" sz="1200" b="0" i="0" u="none" strike="noStrike" kern="1200" baseline="0" dirty="0">
                <a:solidFill>
                  <a:schemeClr val="tx1"/>
                </a:solidFill>
                <a:latin typeface="Arial" charset="0"/>
                <a:ea typeface="+mn-ea"/>
                <a:cs typeface="+mn-cs"/>
              </a:rPr>
              <a:t>our behavior. Indeed there is research evidence for the effectiveness of so-called retail therapy; apparently the act of shopping restores a sense of personal control over one’s</a:t>
            </a:r>
          </a:p>
          <a:p>
            <a:r>
              <a:rPr lang="en-US" sz="1200" b="0" i="0" u="none" strike="noStrike" kern="1200" baseline="0" dirty="0">
                <a:solidFill>
                  <a:schemeClr val="tx1"/>
                </a:solidFill>
                <a:latin typeface="Arial" charset="0"/>
                <a:ea typeface="+mn-ea"/>
                <a:cs typeface="+mn-cs"/>
              </a:rPr>
              <a:t>environment and as a result can alleviate feelings of sadness. Go for it!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Productivity orientation refers to a continual striving to use time constructively: Trying new things is a way to check them off our “bucket list” of experiences we want to achieve before we move on to others.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4104486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A person has an approach–approach conflict when he or she must choose between two desirable alternatives. A student might be torn between going home for the holidays and</a:t>
            </a:r>
          </a:p>
          <a:p>
            <a:r>
              <a:rPr lang="en-US" sz="1200" b="0" i="0" u="none" strike="noStrike" kern="1200" baseline="0" dirty="0" smtClean="0">
                <a:solidFill>
                  <a:schemeClr val="tx1"/>
                </a:solidFill>
                <a:latin typeface="Arial" charset="0"/>
                <a:ea typeface="+mn-ea"/>
                <a:cs typeface="+mn-cs"/>
              </a:rPr>
              <a:t>going on a skiing trip with friends. Or, he or she might have to choose between two CDs to download (assuming that he or she is going to pay for one of them!). The theory of cognitive</a:t>
            </a:r>
          </a:p>
          <a:p>
            <a:r>
              <a:rPr lang="en-US" sz="1200" b="0" i="0" u="none" strike="noStrike" kern="1200" baseline="0" dirty="0" smtClean="0">
                <a:solidFill>
                  <a:schemeClr val="tx1"/>
                </a:solidFill>
                <a:latin typeface="Arial" charset="0"/>
                <a:ea typeface="+mn-ea"/>
                <a:cs typeface="+mn-cs"/>
              </a:rPr>
              <a:t>dissonance is based on the premise that people have a need for order and consistency in their lives and that a state of dissonance (tension) exists when beliefs or behaviors</a:t>
            </a:r>
          </a:p>
          <a:p>
            <a:r>
              <a:rPr lang="en-US" sz="1200" b="0" i="0" u="none" strike="noStrike" kern="1200" baseline="0" dirty="0" smtClean="0">
                <a:solidFill>
                  <a:schemeClr val="tx1"/>
                </a:solidFill>
                <a:latin typeface="Arial" charset="0"/>
                <a:ea typeface="+mn-ea"/>
                <a:cs typeface="+mn-cs"/>
              </a:rPr>
              <a:t>conflict with one another.</a:t>
            </a:r>
          </a:p>
          <a:p>
            <a:r>
              <a:rPr lang="en-US" sz="1200" b="0" i="0" u="none" strike="noStrike" kern="1200" baseline="0" dirty="0" smtClean="0">
                <a:solidFill>
                  <a:schemeClr val="tx1"/>
                </a:solidFill>
                <a:latin typeface="Arial" charset="0"/>
                <a:ea typeface="+mn-ea"/>
                <a:cs typeface="+mn-cs"/>
              </a:rPr>
              <a:t>An approach–avoidance conflict occurs when we desire a goal but wish to avoid it at the same time.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78702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such inventory that the psychologist Henry Murray developed delineates a set of 20 psychogenic needs that (sometimes in combination) result in specific behaviors. These needs</a:t>
            </a:r>
          </a:p>
          <a:p>
            <a:r>
              <a:rPr lang="en-US" sz="1200" b="0" i="0" u="none" strike="noStrike" kern="1200" baseline="0" dirty="0">
                <a:solidFill>
                  <a:schemeClr val="tx1"/>
                </a:solidFill>
                <a:latin typeface="Arial" charset="0"/>
                <a:ea typeface="+mn-ea"/>
                <a:cs typeface="+mn-cs"/>
              </a:rPr>
              <a:t>include such dimensions as autonomy (being independent), </a:t>
            </a:r>
            <a:r>
              <a:rPr lang="en-US" sz="1200" b="0" i="0" u="none" strike="noStrike" kern="1200" baseline="0" dirty="0" err="1">
                <a:solidFill>
                  <a:schemeClr val="tx1"/>
                </a:solidFill>
                <a:latin typeface="Arial" charset="0"/>
                <a:ea typeface="+mn-ea"/>
                <a:cs typeface="+mn-cs"/>
              </a:rPr>
              <a:t>defendance</a:t>
            </a:r>
            <a:r>
              <a:rPr lang="en-US" sz="1200" b="0" i="0" u="none" strike="noStrike" kern="1200" baseline="0" dirty="0">
                <a:solidFill>
                  <a:schemeClr val="tx1"/>
                </a:solidFill>
                <a:latin typeface="Arial" charset="0"/>
                <a:ea typeface="+mn-ea"/>
                <a:cs typeface="+mn-cs"/>
              </a:rPr>
              <a:t> (defending the self against criticism), and even play (engaging in pleasurable activities).</a:t>
            </a:r>
          </a:p>
          <a:p>
            <a:r>
              <a:rPr lang="en-US" sz="1200" b="0" i="0" u="none" strike="noStrike" kern="1200" baseline="0" dirty="0">
                <a:solidFill>
                  <a:schemeClr val="tx1"/>
                </a:solidFill>
                <a:latin typeface="Arial" charset="0"/>
                <a:ea typeface="+mn-ea"/>
                <a:cs typeface="+mn-cs"/>
              </a:rPr>
              <a:t>Need for affiliation (to be in the company of other people): The need for affiliation is relevant to products and services for people in groups, such as participating in team</a:t>
            </a:r>
          </a:p>
          <a:p>
            <a:r>
              <a:rPr lang="en-US" sz="1200" b="0" i="0" u="none" strike="noStrike" kern="1200" baseline="0" dirty="0">
                <a:solidFill>
                  <a:schemeClr val="tx1"/>
                </a:solidFill>
                <a:latin typeface="Arial" charset="0"/>
                <a:ea typeface="+mn-ea"/>
                <a:cs typeface="+mn-cs"/>
              </a:rPr>
              <a:t>sports, frequenting bars, and hanging out at shopping malls.</a:t>
            </a:r>
          </a:p>
          <a:p>
            <a:r>
              <a:rPr lang="en-US" sz="1200" b="0" i="0" u="none" strike="noStrike" kern="1200" baseline="0" dirty="0">
                <a:solidFill>
                  <a:schemeClr val="tx1"/>
                </a:solidFill>
                <a:latin typeface="Arial" charset="0"/>
                <a:ea typeface="+mn-ea"/>
                <a:cs typeface="+mn-cs"/>
              </a:rPr>
              <a:t>Need for power (to control one’s environment):17 Many products and services allow us to feel that we have mastery over our surroundings. These products range from</a:t>
            </a:r>
          </a:p>
          <a:p>
            <a:r>
              <a:rPr lang="en-US" sz="1200" b="0" i="0" u="none" strike="noStrike" kern="1200" baseline="0" dirty="0">
                <a:solidFill>
                  <a:schemeClr val="tx1"/>
                </a:solidFill>
                <a:latin typeface="Arial" charset="0"/>
                <a:ea typeface="+mn-ea"/>
                <a:cs typeface="+mn-cs"/>
              </a:rPr>
              <a:t>“hopped-up” muscle cars and loud boom boxes (oversized portable radios that impose one’s musical tastes on others) to luxury resorts that promise to respond to every</a:t>
            </a:r>
          </a:p>
          <a:p>
            <a:r>
              <a:rPr lang="en-US" sz="1200" b="0" i="0" u="none" strike="noStrike" kern="1200" baseline="0" dirty="0">
                <a:solidFill>
                  <a:schemeClr val="tx1"/>
                </a:solidFill>
                <a:latin typeface="Arial" charset="0"/>
                <a:ea typeface="+mn-ea"/>
                <a:cs typeface="+mn-cs"/>
              </a:rPr>
              <a:t>whim of their pampered guests.</a:t>
            </a:r>
          </a:p>
          <a:p>
            <a:r>
              <a:rPr lang="en-US" sz="1200" b="0" i="0" u="none" strike="noStrike" kern="1200" baseline="0" dirty="0">
                <a:solidFill>
                  <a:schemeClr val="tx1"/>
                </a:solidFill>
                <a:latin typeface="Arial" charset="0"/>
                <a:ea typeface="+mn-ea"/>
                <a:cs typeface="+mn-cs"/>
              </a:rPr>
              <a:t>Need for uniqueness (to assert one’s individual identity): Products satisfy the need for uniqueness when they pledge to bring out our distinctive qualities. For example,</a:t>
            </a:r>
          </a:p>
          <a:p>
            <a:r>
              <a:rPr lang="en-US" sz="1200" b="0" i="0" u="none" strike="noStrike" kern="1200" baseline="0" dirty="0">
                <a:solidFill>
                  <a:schemeClr val="tx1"/>
                </a:solidFill>
                <a:latin typeface="Arial" charset="0"/>
                <a:ea typeface="+mn-ea"/>
                <a:cs typeface="+mn-cs"/>
              </a:rPr>
              <a:t>Cachet perfume claims to be “as individual as you are.”</a:t>
            </a:r>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634889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3189622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343051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8/3/2017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8/3/2017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404"/><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a:t>
            </a:r>
            <a:r>
              <a:rPr lang="en-IN" sz="3600" b="1" dirty="0" smtClean="0"/>
              <a:t>5</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Motivation and Affect</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31973"/>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3938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For Reflection </a:t>
            </a:r>
            <a:r>
              <a:rPr lang="en-US" sz="2000" b="0" dirty="0">
                <a:latin typeface="+mj-lt"/>
              </a:rPr>
              <a:t>(1 of 3)</a:t>
            </a:r>
            <a:endParaRPr lang="en-IN" sz="2000" b="0" dirty="0">
              <a:latin typeface="+mj-lt"/>
            </a:endParaRPr>
          </a:p>
        </p:txBody>
      </p:sp>
      <p:sp>
        <p:nvSpPr>
          <p:cNvPr id="6" name="Content Placeholder 5"/>
          <p:cNvSpPr>
            <a:spLocks noGrp="1"/>
          </p:cNvSpPr>
          <p:nvPr>
            <p:ph idx="1"/>
          </p:nvPr>
        </p:nvSpPr>
        <p:spPr/>
        <p:txBody>
          <a:bodyPr/>
          <a:lstStyle/>
          <a:p>
            <a:r>
              <a:rPr lang="en-US" sz="2400" dirty="0"/>
              <a:t>Give an example when you had a need for affiliation, power, or uniqueness.</a:t>
            </a:r>
          </a:p>
        </p:txBody>
      </p:sp>
    </p:spTree>
    <p:extLst>
      <p:ext uri="{BB962C8B-B14F-4D97-AF65-F5344CB8AC3E}">
        <p14:creationId xmlns:p14="http://schemas.microsoft.com/office/powerpoint/2010/main" val="1742687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5.2</a:t>
            </a:r>
            <a:endParaRPr lang="en-IN" sz="2000" b="0" dirty="0">
              <a:latin typeface="+mj-lt"/>
            </a:endParaRPr>
          </a:p>
        </p:txBody>
      </p:sp>
      <p:sp>
        <p:nvSpPr>
          <p:cNvPr id="6" name="Content Placeholder 5"/>
          <p:cNvSpPr>
            <a:spLocks noGrp="1"/>
          </p:cNvSpPr>
          <p:nvPr>
            <p:ph idx="1"/>
          </p:nvPr>
        </p:nvSpPr>
        <p:spPr/>
        <p:txBody>
          <a:bodyPr/>
          <a:lstStyle/>
          <a:p>
            <a:pPr marL="0" indent="0">
              <a:buNone/>
            </a:pPr>
            <a:r>
              <a:rPr lang="en-US" sz="2400" dirty="0"/>
              <a:t>Consumers experience different kinds of motivational conflicts that can impact their purchase decisions.</a:t>
            </a:r>
          </a:p>
        </p:txBody>
      </p:sp>
    </p:spTree>
    <p:extLst>
      <p:ext uri="{BB962C8B-B14F-4D97-AF65-F5344CB8AC3E}">
        <p14:creationId xmlns:p14="http://schemas.microsoft.com/office/powerpoint/2010/main" val="3599148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Types of Affective Responses</a:t>
            </a:r>
            <a:endParaRPr lang="en-IN" sz="2000" b="0" dirty="0">
              <a:latin typeface="+mj-lt"/>
            </a:endParaRPr>
          </a:p>
        </p:txBody>
      </p:sp>
      <p:sp>
        <p:nvSpPr>
          <p:cNvPr id="6" name="Content Placeholder 5"/>
          <p:cNvSpPr>
            <a:spLocks noGrp="1"/>
          </p:cNvSpPr>
          <p:nvPr>
            <p:ph idx="1"/>
          </p:nvPr>
        </p:nvSpPr>
        <p:spPr/>
        <p:txBody>
          <a:bodyPr/>
          <a:lstStyle/>
          <a:p>
            <a:r>
              <a:rPr lang="en-US" sz="2400" dirty="0"/>
              <a:t>Evaluations</a:t>
            </a:r>
          </a:p>
          <a:p>
            <a:r>
              <a:rPr lang="en-US" sz="2400" dirty="0"/>
              <a:t>Moods</a:t>
            </a:r>
          </a:p>
          <a:p>
            <a:r>
              <a:rPr lang="en-US" sz="2400" dirty="0"/>
              <a:t>Emotions</a:t>
            </a:r>
          </a:p>
          <a:p>
            <a:r>
              <a:rPr lang="en-US" sz="2400" dirty="0"/>
              <a:t>Negative State relief</a:t>
            </a:r>
          </a:p>
          <a:p>
            <a:r>
              <a:rPr lang="en-US" sz="2400" dirty="0"/>
              <a:t>Sadvertising</a:t>
            </a:r>
          </a:p>
          <a:p>
            <a:r>
              <a:rPr lang="en-US" sz="2400" dirty="0"/>
              <a:t>Emotional Oracle effect</a:t>
            </a:r>
          </a:p>
          <a:p>
            <a:r>
              <a:rPr lang="en-US" sz="2400" dirty="0"/>
              <a:t>Mood Congruency</a:t>
            </a:r>
          </a:p>
        </p:txBody>
      </p:sp>
    </p:spTree>
    <p:extLst>
      <p:ext uri="{BB962C8B-B14F-4D97-AF65-F5344CB8AC3E}">
        <p14:creationId xmlns:p14="http://schemas.microsoft.com/office/powerpoint/2010/main" val="3404470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Positive Affect</a:t>
            </a:r>
            <a:endParaRPr lang="en-IN" sz="3600" b="0" dirty="0">
              <a:latin typeface="+mj-lt"/>
            </a:endParaRPr>
          </a:p>
        </p:txBody>
      </p:sp>
      <p:sp>
        <p:nvSpPr>
          <p:cNvPr id="6" name="Content Placeholder 5"/>
          <p:cNvSpPr>
            <a:spLocks noGrp="1"/>
          </p:cNvSpPr>
          <p:nvPr>
            <p:ph idx="1"/>
          </p:nvPr>
        </p:nvSpPr>
        <p:spPr>
          <a:xfrm>
            <a:off x="457200" y="1600200"/>
            <a:ext cx="2819400" cy="2163763"/>
          </a:xfrm>
        </p:spPr>
        <p:txBody>
          <a:bodyPr/>
          <a:lstStyle/>
          <a:p>
            <a:r>
              <a:rPr lang="en-US" sz="2400" dirty="0"/>
              <a:t>Lovemark</a:t>
            </a:r>
          </a:p>
          <a:p>
            <a:r>
              <a:rPr lang="en-US" sz="2400" dirty="0"/>
              <a:t>Happiness</a:t>
            </a:r>
          </a:p>
          <a:p>
            <a:r>
              <a:rPr lang="en-US" sz="2400" dirty="0"/>
              <a:t>Material accumulation</a:t>
            </a:r>
            <a:endParaRPr lang="en-IN"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968" y="1596142"/>
            <a:ext cx="4934032" cy="3616294"/>
          </a:xfrm>
          <a:prstGeom prst="rect">
            <a:avLst/>
          </a:prstGeom>
        </p:spPr>
      </p:pic>
    </p:spTree>
    <p:extLst>
      <p:ext uri="{BB962C8B-B14F-4D97-AF65-F5344CB8AC3E}">
        <p14:creationId xmlns:p14="http://schemas.microsoft.com/office/powerpoint/2010/main" val="4028093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Negative Affect</a:t>
            </a:r>
            <a:endParaRPr lang="en-IN" sz="3600" b="0" dirty="0">
              <a:latin typeface="+mj-lt"/>
            </a:endParaRPr>
          </a:p>
        </p:txBody>
      </p:sp>
      <p:sp>
        <p:nvSpPr>
          <p:cNvPr id="6" name="Content Placeholder 5"/>
          <p:cNvSpPr>
            <a:spLocks noGrp="1"/>
          </p:cNvSpPr>
          <p:nvPr>
            <p:ph idx="1"/>
          </p:nvPr>
        </p:nvSpPr>
        <p:spPr>
          <a:xfrm>
            <a:off x="457200" y="1600200"/>
            <a:ext cx="2743200" cy="4419600"/>
          </a:xfrm>
        </p:spPr>
        <p:txBody>
          <a:bodyPr/>
          <a:lstStyle/>
          <a:p>
            <a:r>
              <a:rPr lang="en-US" sz="2400" dirty="0"/>
              <a:t>Disgust</a:t>
            </a:r>
          </a:p>
          <a:p>
            <a:r>
              <a:rPr lang="en-US" sz="2400" dirty="0"/>
              <a:t>Envy</a:t>
            </a:r>
          </a:p>
          <a:p>
            <a:r>
              <a:rPr lang="en-US" sz="2400" dirty="0"/>
              <a:t>Guilt</a:t>
            </a:r>
          </a:p>
          <a:p>
            <a:r>
              <a:rPr lang="en-US" sz="2400" dirty="0"/>
              <a:t>Embarrasment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305" y="1596142"/>
            <a:ext cx="4911495" cy="3688982"/>
          </a:xfrm>
          <a:prstGeom prst="rect">
            <a:avLst/>
          </a:prstGeom>
        </p:spPr>
      </p:pic>
    </p:spTree>
    <p:extLst>
      <p:ext uri="{BB962C8B-B14F-4D97-AF65-F5344CB8AC3E}">
        <p14:creationId xmlns:p14="http://schemas.microsoft.com/office/powerpoint/2010/main" val="2995968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52400"/>
            <a:ext cx="8229600" cy="1097280"/>
          </a:xfrm>
        </p:spPr>
        <p:txBody>
          <a:bodyPr/>
          <a:lstStyle/>
          <a:p>
            <a:r>
              <a:rPr lang="en-US" sz="3600" dirty="0">
                <a:latin typeface="+mj-lt"/>
              </a:rPr>
              <a:t>How Social Media Tap into Our Emotions</a:t>
            </a:r>
            <a:endParaRPr lang="en-IN" sz="2000" b="0" dirty="0">
              <a:latin typeface="+mj-lt"/>
            </a:endParaRPr>
          </a:p>
        </p:txBody>
      </p:sp>
      <p:sp>
        <p:nvSpPr>
          <p:cNvPr id="3" name="Content Placeholder 2"/>
          <p:cNvSpPr>
            <a:spLocks noGrp="1"/>
          </p:cNvSpPr>
          <p:nvPr>
            <p:ph idx="1"/>
          </p:nvPr>
        </p:nvSpPr>
        <p:spPr/>
        <p:txBody>
          <a:bodyPr/>
          <a:lstStyle/>
          <a:p>
            <a:r>
              <a:rPr lang="en-US" sz="2400" dirty="0"/>
              <a:t>Happiness economy</a:t>
            </a:r>
          </a:p>
          <a:p>
            <a:r>
              <a:rPr lang="en-US" sz="2400" dirty="0"/>
              <a:t>Sentiment analysis</a:t>
            </a:r>
          </a:p>
          <a:p>
            <a:r>
              <a:rPr lang="en-US" sz="2400" dirty="0"/>
              <a:t>Word-phrase dictionary</a:t>
            </a:r>
          </a:p>
        </p:txBody>
      </p:sp>
    </p:spTree>
    <p:extLst>
      <p:ext uri="{BB962C8B-B14F-4D97-AF65-F5344CB8AC3E}">
        <p14:creationId xmlns:p14="http://schemas.microsoft.com/office/powerpoint/2010/main" val="2159136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 </a:t>
            </a:r>
            <a:r>
              <a:rPr lang="en-US" sz="2000" b="0" dirty="0">
                <a:latin typeface="+mj-lt"/>
              </a:rPr>
              <a:t>(2 of 4)</a:t>
            </a:r>
          </a:p>
        </p:txBody>
      </p:sp>
      <p:sp>
        <p:nvSpPr>
          <p:cNvPr id="3" name="Content Placeholder 2"/>
          <p:cNvSpPr>
            <a:spLocks noGrp="1"/>
          </p:cNvSpPr>
          <p:nvPr>
            <p:ph idx="1"/>
          </p:nvPr>
        </p:nvSpPr>
        <p:spPr/>
        <p:txBody>
          <a:bodyPr/>
          <a:lstStyle/>
          <a:p>
            <a:r>
              <a:rPr lang="en-US" sz="2400" dirty="0"/>
              <a:t>Give an example of when a product had a negative or positive affect on you.</a:t>
            </a:r>
          </a:p>
        </p:txBody>
      </p:sp>
    </p:spTree>
    <p:extLst>
      <p:ext uri="{BB962C8B-B14F-4D97-AF65-F5344CB8AC3E}">
        <p14:creationId xmlns:p14="http://schemas.microsoft.com/office/powerpoint/2010/main" val="597449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5.3 </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Consumers experience a range of affective responses to products and marketing examples.</a:t>
            </a:r>
          </a:p>
        </p:txBody>
      </p:sp>
    </p:spTree>
    <p:extLst>
      <p:ext uri="{BB962C8B-B14F-4D97-AF65-F5344CB8AC3E}">
        <p14:creationId xmlns:p14="http://schemas.microsoft.com/office/powerpoint/2010/main" val="217930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5.4</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The way we evaluate and choose a product depends on our degree of involvement with the product, the marketing message, or the purchase situation.</a:t>
            </a:r>
          </a:p>
        </p:txBody>
      </p:sp>
    </p:spTree>
    <p:extLst>
      <p:ext uri="{BB962C8B-B14F-4D97-AF65-F5344CB8AC3E}">
        <p14:creationId xmlns:p14="http://schemas.microsoft.com/office/powerpoint/2010/main" val="3487743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Consumer Involvement</a:t>
            </a:r>
            <a:endParaRPr lang="en-US" sz="2000" b="0" dirty="0">
              <a:latin typeface="+mj-lt"/>
            </a:endParaRPr>
          </a:p>
        </p:txBody>
      </p:sp>
      <p:sp>
        <p:nvSpPr>
          <p:cNvPr id="3" name="Content Placeholder 2"/>
          <p:cNvSpPr>
            <a:spLocks noGrp="1"/>
          </p:cNvSpPr>
          <p:nvPr>
            <p:ph idx="1"/>
          </p:nvPr>
        </p:nvSpPr>
        <p:spPr>
          <a:xfrm>
            <a:off x="457200" y="1600200"/>
            <a:ext cx="2743200" cy="2163763"/>
          </a:xfrm>
        </p:spPr>
        <p:txBody>
          <a:bodyPr/>
          <a:lstStyle/>
          <a:p>
            <a:r>
              <a:rPr lang="en-US" sz="2400" dirty="0"/>
              <a:t>Involvement</a:t>
            </a:r>
          </a:p>
          <a:p>
            <a:r>
              <a:rPr lang="en-US" sz="2400" dirty="0"/>
              <a:t>Inertia</a:t>
            </a:r>
          </a:p>
          <a:p>
            <a:r>
              <a:rPr lang="en-US" sz="2400" dirty="0"/>
              <a:t>Cult products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443" y="1819843"/>
            <a:ext cx="4582481" cy="3056957"/>
          </a:xfrm>
          <a:prstGeom prst="rect">
            <a:avLst/>
          </a:prstGeom>
        </p:spPr>
      </p:pic>
    </p:spTree>
    <p:extLst>
      <p:ext uri="{BB962C8B-B14F-4D97-AF65-F5344CB8AC3E}">
        <p14:creationId xmlns:p14="http://schemas.microsoft.com/office/powerpoint/2010/main" val="426470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b="1" dirty="0" smtClean="0">
                <a:solidFill>
                  <a:schemeClr val="bg2"/>
                </a:solidFill>
              </a:rPr>
              <a:t>5.1</a:t>
            </a:r>
            <a:r>
              <a:rPr lang="en-US" sz="2400" b="1" dirty="0" smtClean="0"/>
              <a:t> </a:t>
            </a:r>
            <a:r>
              <a:rPr lang="en-US" sz="2400" dirty="0" smtClean="0"/>
              <a:t>Products </a:t>
            </a:r>
            <a:r>
              <a:rPr lang="en-US" sz="2400" dirty="0"/>
              <a:t>can satisfy a range of consumer needs.</a:t>
            </a:r>
          </a:p>
          <a:p>
            <a:pPr marL="534988" indent="-534988">
              <a:buNone/>
            </a:pPr>
            <a:r>
              <a:rPr lang="en-US" sz="2400" b="1" dirty="0" smtClean="0">
                <a:solidFill>
                  <a:schemeClr val="bg2"/>
                </a:solidFill>
              </a:rPr>
              <a:t>5.2</a:t>
            </a:r>
            <a:r>
              <a:rPr lang="en-US" sz="2400" b="1" dirty="0" smtClean="0"/>
              <a:t> </a:t>
            </a:r>
            <a:r>
              <a:rPr lang="en-US" sz="2400" dirty="0" smtClean="0">
                <a:sym typeface="Wingdings" pitchFamily="2" charset="2"/>
              </a:rPr>
              <a:t>Consumers </a:t>
            </a:r>
            <a:r>
              <a:rPr lang="en-US" sz="2400" dirty="0">
                <a:sym typeface="Wingdings" pitchFamily="2" charset="2"/>
              </a:rPr>
              <a:t>experience different kinds of motivational conflicts that can impact their purchase decisions.</a:t>
            </a:r>
          </a:p>
          <a:p>
            <a:pPr marL="534988" indent="-534988">
              <a:buNone/>
            </a:pPr>
            <a:r>
              <a:rPr lang="en-US" sz="2400" b="1" dirty="0" smtClean="0">
                <a:solidFill>
                  <a:schemeClr val="bg2"/>
                </a:solidFill>
              </a:rPr>
              <a:t>5.3</a:t>
            </a:r>
            <a:r>
              <a:rPr lang="en-US" sz="2400" b="1" dirty="0" smtClean="0"/>
              <a:t> </a:t>
            </a:r>
            <a:r>
              <a:rPr lang="en-US" sz="2400" dirty="0" smtClean="0">
                <a:sym typeface="Wingdings" pitchFamily="2" charset="2"/>
              </a:rPr>
              <a:t>Consumers </a:t>
            </a:r>
            <a:r>
              <a:rPr lang="en-US" sz="2400" dirty="0">
                <a:sym typeface="Wingdings" pitchFamily="2" charset="2"/>
              </a:rPr>
              <a:t>experience a range of affective responses to products and marketing messages.</a:t>
            </a:r>
          </a:p>
          <a:p>
            <a:pPr marL="534988" indent="-534988">
              <a:buNone/>
            </a:pPr>
            <a:r>
              <a:rPr lang="en-US" sz="2400" b="1" dirty="0" smtClean="0">
                <a:solidFill>
                  <a:schemeClr val="bg2"/>
                </a:solidFill>
              </a:rPr>
              <a:t>5.4</a:t>
            </a:r>
            <a:r>
              <a:rPr lang="en-US" sz="2400" b="1" dirty="0" smtClean="0"/>
              <a:t> </a:t>
            </a:r>
            <a:r>
              <a:rPr lang="en-US" sz="2400" dirty="0" smtClean="0"/>
              <a:t>The </a:t>
            </a:r>
            <a:r>
              <a:rPr lang="en-US" sz="2400" dirty="0"/>
              <a:t>way we evaluate and choose a product depends on our degree of involvement with the product, the marketing message, or the purchase situation.</a:t>
            </a:r>
          </a:p>
        </p:txBody>
      </p:sp>
    </p:spTree>
    <p:extLst>
      <p:ext uri="{BB962C8B-B14F-4D97-AF65-F5344CB8AC3E}">
        <p14:creationId xmlns:p14="http://schemas.microsoft.com/office/powerpoint/2010/main" val="1864675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Figure 5.2 Conceptualizing Involvement</a:t>
            </a:r>
            <a:endParaRPr lang="en-US" sz="2000" b="0" dirty="0">
              <a:latin typeface="+mj-lt"/>
            </a:endParaRPr>
          </a:p>
        </p:txBody>
      </p:sp>
      <p:pic>
        <p:nvPicPr>
          <p:cNvPr id="6" name="Picture 5" descr="Involvement includes person, situation, object. The level of involvement may be influenced by one of more of these three factors. Interactions among person, situation, and object factors are likely to occur. &#10;Different factors influence different types of involvement. Person factors, such as needs, importance, interest, and values, influence involvement with advertisers and products. Object or stimulus factors such as differentiation of alternatives, source of communication, and content of communication, influence involvement with advertisements and products. Situational factors such as purchase, or use, and occasion, influence involvement with advertisements and purchase decisions. &#10;Different types of involvement lead to different results. Involvement with advertisements results in elicitation of counter arguments to ads, and effectiveness of ad to induce purchase. Involvement with products results in relative importance of the product class, perceived differences in product attributes, and preference for a particular brand. Involvement with purchase decisions results in influence of price on brand choice, amount of information search, time spend deliberating alternatives, and type of decision rule used in choi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984" y="1604046"/>
            <a:ext cx="6856033" cy="4547370"/>
          </a:xfrm>
          <a:prstGeom prst="rect">
            <a:avLst/>
          </a:prstGeom>
        </p:spPr>
      </p:pic>
    </p:spTree>
    <p:extLst>
      <p:ext uri="{BB962C8B-B14F-4D97-AF65-F5344CB8AC3E}">
        <p14:creationId xmlns:p14="http://schemas.microsoft.com/office/powerpoint/2010/main" val="3856305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Measuring Involvement</a:t>
            </a:r>
            <a:endParaRPr lang="en-US" sz="2000" b="0" dirty="0">
              <a:latin typeface="+mj-lt"/>
            </a:endParaRPr>
          </a:p>
        </p:txBody>
      </p:sp>
      <p:sp>
        <p:nvSpPr>
          <p:cNvPr id="3" name="Content Placeholder 2"/>
          <p:cNvSpPr>
            <a:spLocks noGrp="1"/>
          </p:cNvSpPr>
          <p:nvPr>
            <p:ph idx="1"/>
          </p:nvPr>
        </p:nvSpPr>
        <p:spPr>
          <a:xfrm>
            <a:off x="457200" y="1600201"/>
            <a:ext cx="8229600" cy="304800"/>
          </a:xfrm>
        </p:spPr>
        <p:txBody>
          <a:bodyPr/>
          <a:lstStyle/>
          <a:p>
            <a:pPr marL="0" indent="0">
              <a:buNone/>
            </a:pPr>
            <a:r>
              <a:rPr lang="en-US" sz="2000" b="1" dirty="0"/>
              <a:t>Table 5.1 </a:t>
            </a:r>
            <a:r>
              <a:rPr lang="en-US" sz="2000" dirty="0"/>
              <a:t>A Scale to Measure Involvement</a:t>
            </a:r>
          </a:p>
        </p:txBody>
      </p:sp>
      <p:sp>
        <p:nvSpPr>
          <p:cNvPr id="4" name="Content Placeholder 3"/>
          <p:cNvSpPr>
            <a:spLocks noGrp="1"/>
          </p:cNvSpPr>
          <p:nvPr>
            <p:ph idx="13"/>
          </p:nvPr>
        </p:nvSpPr>
        <p:spPr>
          <a:xfrm>
            <a:off x="2743200" y="2178865"/>
            <a:ext cx="3429000" cy="304800"/>
          </a:xfrm>
        </p:spPr>
        <p:txBody>
          <a:bodyPr/>
          <a:lstStyle/>
          <a:p>
            <a:pPr marL="0" indent="0">
              <a:buNone/>
            </a:pPr>
            <a:r>
              <a:rPr lang="en-US" sz="1800" b="1" dirty="0"/>
              <a:t>To Me [Object to Be Judged] Is</a:t>
            </a:r>
            <a:endParaRPr lang="en-IN" sz="1800" dirty="0"/>
          </a:p>
        </p:txBody>
      </p:sp>
      <p:graphicFrame>
        <p:nvGraphicFramePr>
          <p:cNvPr id="6" name="Table 1"/>
          <p:cNvGraphicFramePr>
            <a:graphicFrameLocks/>
          </p:cNvGraphicFramePr>
          <p:nvPr>
            <p:extLst>
              <p:ext uri="{D42A27DB-BD31-4B8C-83A1-F6EECF244321}">
                <p14:modId xmlns:p14="http://schemas.microsoft.com/office/powerpoint/2010/main" val="796193881"/>
              </p:ext>
            </p:extLst>
          </p:nvPr>
        </p:nvGraphicFramePr>
        <p:xfrm>
          <a:off x="533400" y="2590800"/>
          <a:ext cx="7924800" cy="3657600"/>
        </p:xfrm>
        <a:graphic>
          <a:graphicData uri="http://schemas.openxmlformats.org/drawingml/2006/table">
            <a:tbl>
              <a:tblPr>
                <a:tableStyleId>{3B4B98B0-60AC-42C2-AFA5-B58CD77FA1E5}</a:tableStyleId>
              </a:tblPr>
              <a:tblGrid>
                <a:gridCol w="2133600">
                  <a:extLst>
                    <a:ext uri="{9D8B030D-6E8A-4147-A177-3AD203B41FA5}">
                      <a16:colId xmlns:a16="http://schemas.microsoft.com/office/drawing/2014/main" val="3231700769"/>
                    </a:ext>
                  </a:extLst>
                </a:gridCol>
                <a:gridCol w="3657600">
                  <a:extLst>
                    <a:ext uri="{9D8B030D-6E8A-4147-A177-3AD203B41FA5}">
                      <a16:colId xmlns:a16="http://schemas.microsoft.com/office/drawing/2014/main" val="3802935134"/>
                    </a:ext>
                  </a:extLst>
                </a:gridCol>
                <a:gridCol w="2133600">
                  <a:extLst>
                    <a:ext uri="{9D8B030D-6E8A-4147-A177-3AD203B41FA5}">
                      <a16:colId xmlns:a16="http://schemas.microsoft.com/office/drawing/2014/main" val="1647325191"/>
                    </a:ext>
                  </a:extLst>
                </a:gridCol>
              </a:tblGrid>
              <a:tr h="357196">
                <a:tc>
                  <a:txBody>
                    <a:bodyPr/>
                    <a:lstStyle/>
                    <a:p>
                      <a:pPr marL="342900" indent="-342900">
                        <a:buAutoNum type="arabicPeriod"/>
                      </a:pPr>
                      <a:r>
                        <a:rPr lang="en-US" sz="1800" b="0" i="0" u="none" strike="noStrike" kern="1200" baseline="0" dirty="0">
                          <a:solidFill>
                            <a:schemeClr val="tx1"/>
                          </a:solidFill>
                          <a:latin typeface="+mn-lt"/>
                          <a:ea typeface="+mn-ea"/>
                          <a:cs typeface="+mn-cs"/>
                        </a:rPr>
                        <a:t>Important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unimportant*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4546542"/>
                  </a:ext>
                </a:extLst>
              </a:tr>
              <a:tr h="357196">
                <a:tc>
                  <a:txBody>
                    <a:bodyPr/>
                    <a:lstStyle/>
                    <a:p>
                      <a:r>
                        <a:rPr lang="en-US" sz="1800" b="0" i="0" u="none" strike="noStrike" kern="1200" baseline="0" dirty="0">
                          <a:solidFill>
                            <a:schemeClr val="tx1"/>
                          </a:solidFill>
                          <a:latin typeface="+mn-lt"/>
                          <a:ea typeface="+mn-ea"/>
                          <a:cs typeface="+mn-cs"/>
                        </a:rPr>
                        <a:t>2. boring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Interesting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917620"/>
                  </a:ext>
                </a:extLst>
              </a:tr>
              <a:tr h="357196">
                <a:tc>
                  <a:txBody>
                    <a:bodyPr/>
                    <a:lstStyle/>
                    <a:p>
                      <a:r>
                        <a:rPr lang="en-US" sz="1800" b="0" i="0" u="none" strike="noStrike" kern="1200" baseline="0" dirty="0">
                          <a:solidFill>
                            <a:schemeClr val="tx1"/>
                          </a:solidFill>
                          <a:latin typeface="+mn-lt"/>
                          <a:ea typeface="+mn-ea"/>
                          <a:cs typeface="+mn-cs"/>
                        </a:rPr>
                        <a:t>3. relevant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irrelevant*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9983134"/>
                  </a:ext>
                </a:extLst>
              </a:tr>
              <a:tr h="357196">
                <a:tc>
                  <a:txBody>
                    <a:bodyPr/>
                    <a:lstStyle/>
                    <a:p>
                      <a:r>
                        <a:rPr lang="en-US" sz="1800" b="0" i="0" u="none" strike="noStrike" kern="1200" baseline="0" dirty="0">
                          <a:solidFill>
                            <a:schemeClr val="tx1"/>
                          </a:solidFill>
                          <a:latin typeface="+mn-lt"/>
                          <a:ea typeface="+mn-ea"/>
                          <a:cs typeface="+mn-cs"/>
                        </a:rPr>
                        <a:t>4. exciting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unexciting*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7368874"/>
                  </a:ext>
                </a:extLst>
              </a:tr>
              <a:tr h="357196">
                <a:tc>
                  <a:txBody>
                    <a:bodyPr/>
                    <a:lstStyle/>
                    <a:p>
                      <a:r>
                        <a:rPr lang="en-US" sz="1800" b="0" i="0" u="none" strike="noStrike" kern="1200" baseline="0" dirty="0">
                          <a:solidFill>
                            <a:schemeClr val="tx1"/>
                          </a:solidFill>
                          <a:latin typeface="+mn-lt"/>
                          <a:ea typeface="+mn-ea"/>
                          <a:cs typeface="+mn-cs"/>
                        </a:rPr>
                        <a:t>5. means nothing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means a lot to 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3942096"/>
                  </a:ext>
                </a:extLst>
              </a:tr>
              <a:tr h="357196">
                <a:tc>
                  <a:txBody>
                    <a:bodyPr/>
                    <a:lstStyle/>
                    <a:p>
                      <a:r>
                        <a:rPr lang="en-US" sz="1800" b="0" i="0" u="none" strike="noStrike" kern="1200" baseline="0" dirty="0">
                          <a:solidFill>
                            <a:schemeClr val="tx1"/>
                          </a:solidFill>
                          <a:latin typeface="+mn-lt"/>
                          <a:ea typeface="+mn-ea"/>
                          <a:cs typeface="+mn-cs"/>
                        </a:rPr>
                        <a:t>6. appealing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unappealing*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1592312"/>
                  </a:ext>
                </a:extLst>
              </a:tr>
              <a:tr h="357196">
                <a:tc>
                  <a:txBody>
                    <a:bodyPr/>
                    <a:lstStyle/>
                    <a:p>
                      <a:r>
                        <a:rPr lang="en-US" sz="1800" b="0" i="0" u="none" strike="noStrike" kern="1200" baseline="0" dirty="0">
                          <a:solidFill>
                            <a:schemeClr val="tx1"/>
                          </a:solidFill>
                          <a:latin typeface="+mn-lt"/>
                          <a:ea typeface="+mn-ea"/>
                          <a:cs typeface="+mn-cs"/>
                        </a:rPr>
                        <a:t>7. fascinating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mundane*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6795099"/>
                  </a:ext>
                </a:extLst>
              </a:tr>
              <a:tr h="357196">
                <a:tc>
                  <a:txBody>
                    <a:bodyPr/>
                    <a:lstStyle/>
                    <a:p>
                      <a:r>
                        <a:rPr lang="en-US" sz="1800" b="0" i="0" u="none" strike="noStrike" kern="1200" baseline="0" dirty="0">
                          <a:solidFill>
                            <a:schemeClr val="tx1"/>
                          </a:solidFill>
                          <a:latin typeface="+mn-lt"/>
                          <a:ea typeface="+mn-ea"/>
                          <a:cs typeface="+mn-cs"/>
                        </a:rPr>
                        <a:t>8. worthless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valuable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8063384"/>
                  </a:ext>
                </a:extLst>
              </a:tr>
              <a:tr h="357196">
                <a:tc>
                  <a:txBody>
                    <a:bodyPr/>
                    <a:lstStyle/>
                    <a:p>
                      <a:r>
                        <a:rPr lang="en-US" sz="1800" b="0" i="0" u="none" strike="noStrike" kern="1200" baseline="0" dirty="0">
                          <a:solidFill>
                            <a:schemeClr val="tx1"/>
                          </a:solidFill>
                          <a:latin typeface="+mn-lt"/>
                          <a:ea typeface="+mn-ea"/>
                          <a:cs typeface="+mn-cs"/>
                        </a:rPr>
                        <a:t>9. involving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uninvolving*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654358"/>
                  </a:ext>
                </a:extLst>
              </a:tr>
              <a:tr h="357196">
                <a:tc>
                  <a:txBody>
                    <a:bodyPr/>
                    <a:lstStyle/>
                    <a:p>
                      <a:r>
                        <a:rPr lang="en-US" sz="1800" b="0" i="0" u="none" strike="noStrike" kern="1200" baseline="0" dirty="0">
                          <a:solidFill>
                            <a:schemeClr val="tx1"/>
                          </a:solidFill>
                          <a:latin typeface="+mn-lt"/>
                          <a:ea typeface="+mn-ea"/>
                          <a:cs typeface="+mn-cs"/>
                        </a:rPr>
                        <a:t>10. not needed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u="none" strike="noStrike" kern="1200" baseline="0" dirty="0">
                          <a:solidFill>
                            <a:schemeClr val="tx1"/>
                          </a:solidFill>
                          <a:latin typeface="+mn-lt"/>
                          <a:ea typeface="+mn-ea"/>
                          <a:cs typeface="+mn-cs"/>
                        </a:rPr>
                        <a:t>_:_:_:_:_:_:_</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u="none" strike="noStrike" kern="1200" baseline="0" dirty="0">
                          <a:solidFill>
                            <a:schemeClr val="tx1"/>
                          </a:solidFill>
                          <a:latin typeface="+mn-lt"/>
                          <a:ea typeface="+mn-ea"/>
                          <a:cs typeface="+mn-cs"/>
                        </a:rPr>
                        <a:t>needed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1583691"/>
                  </a:ext>
                </a:extLst>
              </a:tr>
            </a:tbl>
          </a:graphicData>
        </a:graphic>
      </p:graphicFrame>
    </p:spTree>
    <p:extLst>
      <p:ext uri="{BB962C8B-B14F-4D97-AF65-F5344CB8AC3E}">
        <p14:creationId xmlns:p14="http://schemas.microsoft.com/office/powerpoint/2010/main" val="2687885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Types of Involvement</a:t>
            </a:r>
          </a:p>
        </p:txBody>
      </p:sp>
      <p:sp>
        <p:nvSpPr>
          <p:cNvPr id="3" name="Content Placeholder 2"/>
          <p:cNvSpPr>
            <a:spLocks noGrp="1"/>
          </p:cNvSpPr>
          <p:nvPr>
            <p:ph idx="1"/>
          </p:nvPr>
        </p:nvSpPr>
        <p:spPr/>
        <p:txBody>
          <a:bodyPr/>
          <a:lstStyle/>
          <a:p>
            <a:r>
              <a:rPr lang="en-US" sz="2400" dirty="0">
                <a:latin typeface="+mj-lt"/>
              </a:rPr>
              <a:t>Product</a:t>
            </a:r>
          </a:p>
          <a:p>
            <a:r>
              <a:rPr lang="en-US" sz="2400" dirty="0">
                <a:latin typeface="+mj-lt"/>
              </a:rPr>
              <a:t>Message</a:t>
            </a:r>
          </a:p>
          <a:p>
            <a:r>
              <a:rPr lang="en-US" sz="2400" dirty="0">
                <a:latin typeface="+mj-lt"/>
              </a:rPr>
              <a:t>Situational</a:t>
            </a:r>
          </a:p>
        </p:txBody>
      </p:sp>
    </p:spTree>
    <p:extLst>
      <p:ext uri="{BB962C8B-B14F-4D97-AF65-F5344CB8AC3E}">
        <p14:creationId xmlns:p14="http://schemas.microsoft.com/office/powerpoint/2010/main" val="403528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Product Involvement</a:t>
            </a:r>
          </a:p>
        </p:txBody>
      </p:sp>
      <p:sp>
        <p:nvSpPr>
          <p:cNvPr id="3" name="Content Placeholder 2"/>
          <p:cNvSpPr>
            <a:spLocks noGrp="1"/>
          </p:cNvSpPr>
          <p:nvPr>
            <p:ph idx="1"/>
          </p:nvPr>
        </p:nvSpPr>
        <p:spPr/>
        <p:txBody>
          <a:bodyPr/>
          <a:lstStyle/>
          <a:p>
            <a:r>
              <a:rPr lang="en-US" sz="2400" dirty="0"/>
              <a:t>Perceived risk</a:t>
            </a:r>
          </a:p>
          <a:p>
            <a:r>
              <a:rPr lang="en-US" sz="2400" dirty="0"/>
              <a:t>Mass customization</a:t>
            </a:r>
          </a:p>
          <a:p>
            <a:r>
              <a:rPr lang="en-US" sz="2400" dirty="0"/>
              <a:t>Brand loyalty</a:t>
            </a:r>
          </a:p>
          <a:p>
            <a:r>
              <a:rPr lang="en-US" sz="2400" dirty="0"/>
              <a:t>Variety seeking</a:t>
            </a:r>
            <a:endParaRPr lang="en-US" sz="2400" dirty="0">
              <a:latin typeface="+mj-lt"/>
            </a:endParaRPr>
          </a:p>
        </p:txBody>
      </p:sp>
    </p:spTree>
    <p:extLst>
      <p:ext uri="{BB962C8B-B14F-4D97-AF65-F5344CB8AC3E}">
        <p14:creationId xmlns:p14="http://schemas.microsoft.com/office/powerpoint/2010/main" val="569090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Five Types of Perceived Risk</a:t>
            </a:r>
          </a:p>
        </p:txBody>
      </p:sp>
      <p:sp>
        <p:nvSpPr>
          <p:cNvPr id="3" name="Content Placeholder 2"/>
          <p:cNvSpPr>
            <a:spLocks noGrp="1"/>
          </p:cNvSpPr>
          <p:nvPr>
            <p:ph idx="1"/>
          </p:nvPr>
        </p:nvSpPr>
        <p:spPr/>
        <p:txBody>
          <a:bodyPr/>
          <a:lstStyle/>
          <a:p>
            <a:r>
              <a:rPr lang="en-US" sz="2400" dirty="0"/>
              <a:t>Monetary risk</a:t>
            </a:r>
          </a:p>
          <a:p>
            <a:r>
              <a:rPr lang="en-US" sz="2400" dirty="0"/>
              <a:t>Functional risk</a:t>
            </a:r>
          </a:p>
          <a:p>
            <a:r>
              <a:rPr lang="en-US" sz="2400" dirty="0"/>
              <a:t>Physical risk</a:t>
            </a:r>
          </a:p>
          <a:p>
            <a:r>
              <a:rPr lang="en-US" sz="2400" dirty="0"/>
              <a:t>Social risk</a:t>
            </a:r>
          </a:p>
          <a:p>
            <a:r>
              <a:rPr lang="en-US" sz="2400" dirty="0"/>
              <a:t>Psychological risk</a:t>
            </a:r>
          </a:p>
        </p:txBody>
      </p:sp>
    </p:spTree>
    <p:extLst>
      <p:ext uri="{BB962C8B-B14F-4D97-AF65-F5344CB8AC3E}">
        <p14:creationId xmlns:p14="http://schemas.microsoft.com/office/powerpoint/2010/main" val="504324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Figure 5.4 Five Types of Perceived Risk</a:t>
            </a:r>
          </a:p>
        </p:txBody>
      </p:sp>
      <p:pic>
        <p:nvPicPr>
          <p:cNvPr id="5" name="Picture 4" descr="Buyers and purchases most sensitive to risk, against five different types of risk: monetary, functional, physical, social, and psychological.&#10;Monetary risk. Buyers most sensitive to risk: risk capital consists of money and property. Those with relatively little income and wealth are most vulnerable. Purchases most subject to risk: high ticket items that require substantial expenditures are most subject to this form of risk. Functional risk: risk capital consists of alternative means of performing the function or meeting the need. Practical consumers are most sensitive. Purchase most subject to risk: products or services whose purchase and use requires the buyer’s exclusive commitment are most sensitive.&#10;Physical risk: risk capital consists of physical vigor, health, and vitality. Those who are elderly, frail, or in ill health are most vulnerable. Purchases most subject to risk: mechanical or electrical goods, such as vehicles or flammables, drugs and medical treatment, and food and beverages are most sensitive.&#10;Social risk: risk capital consists of self-esteem and self-confidence. Those who are insecure and uncertain are most sensitive. Purchases most subject to risk: socially visible or symbolic goods, such as clothes, jewelry, cars, homes, or sports equipment are most subject to social risk.&#10;Psychological risk: risk capital consists of affiliations and status. Those lacking self-respect or attractiveness to peers are most sensitive. Purchases most subject to risk: expensive personal luxuries that may engender guilt, durables, and services whose use demands self-discipline or sacrifice are most sensitiv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276" y="1358828"/>
            <a:ext cx="4671524" cy="4889572"/>
          </a:xfrm>
          <a:prstGeom prst="rect">
            <a:avLst/>
          </a:prstGeom>
        </p:spPr>
      </p:pic>
    </p:spTree>
    <p:extLst>
      <p:ext uri="{BB962C8B-B14F-4D97-AF65-F5344CB8AC3E}">
        <p14:creationId xmlns:p14="http://schemas.microsoft.com/office/powerpoint/2010/main" val="3004309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chor="b"/>
          <a:lstStyle/>
          <a:p>
            <a:r>
              <a:rPr lang="en-US" sz="3600" dirty="0">
                <a:latin typeface="+mj-lt"/>
              </a:rPr>
              <a:t>Message Involvement</a:t>
            </a:r>
            <a:endParaRPr lang="en-IN" sz="3600" b="0" dirty="0">
              <a:latin typeface="+mj-lt"/>
            </a:endParaRPr>
          </a:p>
        </p:txBody>
      </p:sp>
      <p:sp>
        <p:nvSpPr>
          <p:cNvPr id="6" name="Content Placeholder 5"/>
          <p:cNvSpPr>
            <a:spLocks noGrp="1"/>
          </p:cNvSpPr>
          <p:nvPr>
            <p:ph idx="1"/>
          </p:nvPr>
        </p:nvSpPr>
        <p:spPr>
          <a:xfrm>
            <a:off x="457200" y="1600201"/>
            <a:ext cx="8229600" cy="990600"/>
          </a:xfrm>
        </p:spPr>
        <p:txBody>
          <a:bodyPr/>
          <a:lstStyle/>
          <a:p>
            <a:r>
              <a:rPr lang="en-US" sz="2400" dirty="0"/>
              <a:t>Alternate reality games</a:t>
            </a:r>
          </a:p>
          <a:p>
            <a:r>
              <a:rPr lang="en-US" sz="2400" dirty="0"/>
              <a:t>Narrative transportation</a:t>
            </a:r>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4401" y="2819400"/>
            <a:ext cx="4735198" cy="2916381"/>
          </a:xfrm>
          <a:prstGeom prst="rect">
            <a:avLst/>
          </a:prstGeom>
        </p:spPr>
      </p:pic>
    </p:spTree>
    <p:extLst>
      <p:ext uri="{BB962C8B-B14F-4D97-AF65-F5344CB8AC3E}">
        <p14:creationId xmlns:p14="http://schemas.microsoft.com/office/powerpoint/2010/main" val="3362627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chor="b"/>
          <a:lstStyle/>
          <a:p>
            <a:r>
              <a:rPr lang="en-US" sz="3600" dirty="0">
                <a:latin typeface="+mj-lt"/>
              </a:rPr>
              <a:t>Charmin Leverages Product and Situational Involvement</a:t>
            </a:r>
            <a:endParaRPr lang="en-IN" sz="3600" b="0" dirty="0">
              <a:latin typeface="+mj-lt"/>
            </a:endParaRPr>
          </a:p>
        </p:txBody>
      </p:sp>
      <p:pic>
        <p:nvPicPr>
          <p:cNvPr id="3" name="Picture 2" descr="Illustrated advertisement for Charmin toilet paper. Tagline: nature calls, Charmin answers. A bear hangs from a tree in a forest with toilet paper rolls hanging off a branch, demonstrating how a Charmin uses 4 times less Charmin brand toilet paper than other leading brand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529" y="1813806"/>
            <a:ext cx="5376942" cy="4205994"/>
          </a:xfrm>
          <a:prstGeom prst="rect">
            <a:avLst/>
          </a:prstGeom>
        </p:spPr>
      </p:pic>
    </p:spTree>
    <p:extLst>
      <p:ext uri="{BB962C8B-B14F-4D97-AF65-F5344CB8AC3E}">
        <p14:creationId xmlns:p14="http://schemas.microsoft.com/office/powerpoint/2010/main" val="40587498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(3 of 4)</a:t>
            </a:r>
            <a:endParaRPr lang="en-IN" sz="2000" b="0" dirty="0">
              <a:latin typeface="+mj-lt"/>
            </a:endParaRPr>
          </a:p>
        </p:txBody>
      </p:sp>
      <p:sp>
        <p:nvSpPr>
          <p:cNvPr id="5" name="Content Placeholder 4"/>
          <p:cNvSpPr>
            <a:spLocks noGrp="1"/>
          </p:cNvSpPr>
          <p:nvPr>
            <p:ph idx="1"/>
          </p:nvPr>
        </p:nvSpPr>
        <p:spPr/>
        <p:txBody>
          <a:bodyPr/>
          <a:lstStyle/>
          <a:p>
            <a:r>
              <a:rPr lang="en-US" sz="2400" dirty="0"/>
              <a:t>What risky products have you considered recently? </a:t>
            </a:r>
          </a:p>
          <a:p>
            <a:r>
              <a:rPr lang="en-US" sz="2400" dirty="0"/>
              <a:t>Which forms of risk were involved?</a:t>
            </a:r>
          </a:p>
        </p:txBody>
      </p:sp>
    </p:spTree>
    <p:extLst>
      <p:ext uri="{BB962C8B-B14F-4D97-AF65-F5344CB8AC3E}">
        <p14:creationId xmlns:p14="http://schemas.microsoft.com/office/powerpoint/2010/main" val="471534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4)</a:t>
            </a:r>
            <a:endParaRPr lang="en-IN" sz="2000" b="0" dirty="0">
              <a:latin typeface="+mj-lt"/>
            </a:endParaRPr>
          </a:p>
        </p:txBody>
      </p:sp>
      <p:sp>
        <p:nvSpPr>
          <p:cNvPr id="5" name="Content Placeholder 4"/>
          <p:cNvSpPr>
            <a:spLocks noGrp="1"/>
          </p:cNvSpPr>
          <p:nvPr>
            <p:ph idx="1"/>
          </p:nvPr>
        </p:nvSpPr>
        <p:spPr/>
        <p:txBody>
          <a:bodyPr/>
          <a:lstStyle/>
          <a:p>
            <a:r>
              <a:rPr lang="en-US" sz="2400" dirty="0"/>
              <a:t>Have you ever been immersed into an advertisement that you feel like you are part of it?</a:t>
            </a:r>
          </a:p>
        </p:txBody>
      </p:sp>
    </p:spTree>
    <p:extLst>
      <p:ext uri="{BB962C8B-B14F-4D97-AF65-F5344CB8AC3E}">
        <p14:creationId xmlns:p14="http://schemas.microsoft.com/office/powerpoint/2010/main" val="4015690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5.1</a:t>
            </a:r>
            <a:endParaRPr lang="en-IN" sz="2000" b="0" dirty="0">
              <a:latin typeface="+mj-lt"/>
            </a:endParaRPr>
          </a:p>
        </p:txBody>
      </p:sp>
      <p:sp>
        <p:nvSpPr>
          <p:cNvPr id="3" name="Content Placeholder 2"/>
          <p:cNvSpPr>
            <a:spLocks noGrp="1"/>
          </p:cNvSpPr>
          <p:nvPr>
            <p:ph idx="1"/>
          </p:nvPr>
        </p:nvSpPr>
        <p:spPr/>
        <p:txBody>
          <a:bodyPr/>
          <a:lstStyle/>
          <a:p>
            <a:r>
              <a:rPr lang="en-US" sz="2400" dirty="0"/>
              <a:t>Products can satisfy a range of consumer needs.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528" y="2207179"/>
            <a:ext cx="5784945" cy="3281124"/>
          </a:xfrm>
          <a:prstGeom prst="rect">
            <a:avLst/>
          </a:prstGeom>
        </p:spPr>
      </p:pic>
    </p:spTree>
    <p:extLst>
      <p:ext uri="{BB962C8B-B14F-4D97-AF65-F5344CB8AC3E}">
        <p14:creationId xmlns:p14="http://schemas.microsoft.com/office/powerpoint/2010/main" val="3238333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Review</a:t>
            </a:r>
            <a:endParaRPr lang="en-IN" sz="2000" b="0" dirty="0">
              <a:latin typeface="+mj-lt"/>
            </a:endParaRPr>
          </a:p>
        </p:txBody>
      </p:sp>
      <p:sp>
        <p:nvSpPr>
          <p:cNvPr id="5" name="Content Placeholder 4"/>
          <p:cNvSpPr>
            <a:spLocks noGrp="1"/>
          </p:cNvSpPr>
          <p:nvPr>
            <p:ph idx="1"/>
          </p:nvPr>
        </p:nvSpPr>
        <p:spPr/>
        <p:txBody>
          <a:bodyPr/>
          <a:lstStyle/>
          <a:p>
            <a:r>
              <a:rPr lang="en-US" sz="2400" dirty="0"/>
              <a:t>Products can satisfy a range of consumer needs.</a:t>
            </a:r>
          </a:p>
          <a:p>
            <a:r>
              <a:rPr lang="en-US" sz="2400" dirty="0">
                <a:sym typeface="Wingdings" pitchFamily="2" charset="2"/>
              </a:rPr>
              <a:t>Consumers experience different kinds of motivational conflicts that can impact their purchase decisions.</a:t>
            </a:r>
          </a:p>
          <a:p>
            <a:r>
              <a:rPr lang="en-US" sz="2400" dirty="0">
                <a:sym typeface="Wingdings" pitchFamily="2" charset="2"/>
              </a:rPr>
              <a:t>Consumers experience a range of affective responses to products and marketing messages.</a:t>
            </a:r>
          </a:p>
          <a:p>
            <a:r>
              <a:rPr lang="en-US" sz="2400" dirty="0"/>
              <a:t>The way we evaluate and choose a product depends on our degree of involvement with the product, the marketing message, or the purchase situation.</a:t>
            </a:r>
          </a:p>
        </p:txBody>
      </p:sp>
    </p:spTree>
    <p:extLst>
      <p:ext uri="{BB962C8B-B14F-4D97-AF65-F5344CB8AC3E}">
        <p14:creationId xmlns:p14="http://schemas.microsoft.com/office/powerpoint/2010/main" val="3434053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198431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The Motivation Process: Why Ask Why?</a:t>
            </a:r>
            <a:endParaRPr lang="en-IN" sz="3600" b="0" dirty="0">
              <a:latin typeface="+mj-lt"/>
            </a:endParaRPr>
          </a:p>
        </p:txBody>
      </p:sp>
      <p:sp>
        <p:nvSpPr>
          <p:cNvPr id="3" name="Content Placeholder 2"/>
          <p:cNvSpPr>
            <a:spLocks noGrp="1"/>
          </p:cNvSpPr>
          <p:nvPr>
            <p:ph idx="1"/>
          </p:nvPr>
        </p:nvSpPr>
        <p:spPr>
          <a:xfrm>
            <a:off x="457200" y="1600200"/>
            <a:ext cx="3200400" cy="3810000"/>
          </a:xfrm>
        </p:spPr>
        <p:txBody>
          <a:bodyPr/>
          <a:lstStyle/>
          <a:p>
            <a:r>
              <a:rPr lang="en-US" sz="2400" dirty="0"/>
              <a:t>Motivation</a:t>
            </a:r>
          </a:p>
          <a:p>
            <a:pPr lvl="1"/>
            <a:r>
              <a:rPr lang="en-US" sz="2400" dirty="0"/>
              <a:t>Utilitarian</a:t>
            </a:r>
          </a:p>
          <a:p>
            <a:pPr lvl="1"/>
            <a:r>
              <a:rPr lang="en-US" sz="2400" dirty="0"/>
              <a:t>Hedonic</a:t>
            </a:r>
          </a:p>
          <a:p>
            <a:r>
              <a:rPr lang="en-US" sz="2400" dirty="0"/>
              <a:t>Goal</a:t>
            </a:r>
          </a:p>
          <a:p>
            <a:r>
              <a:rPr lang="en-US" sz="2400" dirty="0"/>
              <a:t>Incidental brand exposure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55" y="1600200"/>
            <a:ext cx="4651245" cy="3100832"/>
          </a:xfrm>
          <a:prstGeom prst="rect">
            <a:avLst/>
          </a:prstGeom>
        </p:spPr>
      </p:pic>
    </p:spTree>
    <p:extLst>
      <p:ext uri="{BB962C8B-B14F-4D97-AF65-F5344CB8AC3E}">
        <p14:creationId xmlns:p14="http://schemas.microsoft.com/office/powerpoint/2010/main" val="2243142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Motivational Strength</a:t>
            </a:r>
            <a:endParaRPr lang="en-IN" sz="2000" b="0" dirty="0">
              <a:latin typeface="+mj-lt"/>
            </a:endParaRPr>
          </a:p>
        </p:txBody>
      </p:sp>
      <p:sp>
        <p:nvSpPr>
          <p:cNvPr id="3" name="Content Placeholder 2"/>
          <p:cNvSpPr>
            <a:spLocks noGrp="1"/>
          </p:cNvSpPr>
          <p:nvPr>
            <p:ph idx="1"/>
          </p:nvPr>
        </p:nvSpPr>
        <p:spPr/>
        <p:txBody>
          <a:bodyPr/>
          <a:lstStyle/>
          <a:p>
            <a:r>
              <a:rPr lang="en-US" sz="2400" dirty="0"/>
              <a:t>Drive Theory</a:t>
            </a:r>
          </a:p>
          <a:p>
            <a:pPr lvl="1"/>
            <a:r>
              <a:rPr lang="en-US" sz="2400" dirty="0"/>
              <a:t>Homeostasis</a:t>
            </a:r>
          </a:p>
          <a:p>
            <a:pPr lvl="1"/>
            <a:r>
              <a:rPr lang="en-US" sz="2400" dirty="0"/>
              <a:t>Retail Therapy</a:t>
            </a:r>
          </a:p>
          <a:p>
            <a:r>
              <a:rPr lang="en-US" sz="2400" dirty="0"/>
              <a:t>Expectancy Theory</a:t>
            </a:r>
          </a:p>
        </p:txBody>
      </p:sp>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Motivational Direction</a:t>
            </a:r>
            <a:endParaRPr lang="en-IN" sz="3600" b="0" dirty="0">
              <a:latin typeface="+mj-lt"/>
            </a:endParaRPr>
          </a:p>
        </p:txBody>
      </p:sp>
      <p:sp>
        <p:nvSpPr>
          <p:cNvPr id="3" name="Content Placeholder 2"/>
          <p:cNvSpPr>
            <a:spLocks noGrp="1"/>
          </p:cNvSpPr>
          <p:nvPr>
            <p:ph idx="1"/>
          </p:nvPr>
        </p:nvSpPr>
        <p:spPr>
          <a:xfrm>
            <a:off x="457200" y="1600201"/>
            <a:ext cx="8229600" cy="990600"/>
          </a:xfrm>
        </p:spPr>
        <p:txBody>
          <a:bodyPr/>
          <a:lstStyle/>
          <a:p>
            <a:pPr marL="0" indent="0">
              <a:buNone/>
            </a:pPr>
            <a:r>
              <a:rPr lang="en-US" sz="2400" b="1" dirty="0"/>
              <a:t>Needs </a:t>
            </a:r>
            <a:r>
              <a:rPr lang="en-US" sz="2400" b="1" dirty="0" smtClean="0"/>
              <a:t>Versus </a:t>
            </a:r>
            <a:r>
              <a:rPr lang="en-US" sz="2400" b="1" dirty="0"/>
              <a:t>W</a:t>
            </a:r>
            <a:r>
              <a:rPr lang="en-US" sz="2400" b="1" dirty="0" smtClean="0"/>
              <a:t>ants</a:t>
            </a:r>
            <a:endParaRPr lang="en-US" sz="2400" b="1" dirty="0"/>
          </a:p>
          <a:p>
            <a:r>
              <a:rPr lang="en-US" sz="2400" dirty="0"/>
              <a:t>Productivity orientation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57" y="2667000"/>
            <a:ext cx="4219286" cy="3163158"/>
          </a:xfrm>
          <a:prstGeom prst="rect">
            <a:avLst/>
          </a:prstGeom>
        </p:spPr>
      </p:pic>
    </p:spTree>
    <p:extLst>
      <p:ext uri="{BB962C8B-B14F-4D97-AF65-F5344CB8AC3E}">
        <p14:creationId xmlns:p14="http://schemas.microsoft.com/office/powerpoint/2010/main" val="717898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Motivational Conflicts</a:t>
            </a:r>
            <a:endParaRPr lang="en-IN" sz="3600" b="0" dirty="0">
              <a:latin typeface="+mj-lt"/>
            </a:endParaRPr>
          </a:p>
        </p:txBody>
      </p:sp>
      <p:pic>
        <p:nvPicPr>
          <p:cNvPr id="6" name="Picture 5" descr="Illustration of the 3 types of motivational conflicts and choices we make. Approach, approach: a cheeseburger and a taco. Approach, avoidance: an ice cream cone and a scale. Avoidance, avoidance: a bowl of Brussel sprouts and a hospital b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29" y="1704134"/>
            <a:ext cx="7644543" cy="4334138"/>
          </a:xfrm>
          <a:prstGeom prst="rect">
            <a:avLst/>
          </a:prstGeom>
        </p:spPr>
      </p:pic>
    </p:spTree>
    <p:extLst>
      <p:ext uri="{BB962C8B-B14F-4D97-AF65-F5344CB8AC3E}">
        <p14:creationId xmlns:p14="http://schemas.microsoft.com/office/powerpoint/2010/main" val="2577563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600" dirty="0">
                <a:latin typeface="+mj-lt"/>
              </a:rPr>
              <a:t>Classifying Consumer Needs</a:t>
            </a:r>
            <a:endParaRPr lang="en-IN" sz="2000" b="0" dirty="0">
              <a:latin typeface="+mj-lt"/>
            </a:endParaRPr>
          </a:p>
        </p:txBody>
      </p:sp>
      <p:sp>
        <p:nvSpPr>
          <p:cNvPr id="7" name="Content Placeholder 6"/>
          <p:cNvSpPr>
            <a:spLocks noGrp="1"/>
          </p:cNvSpPr>
          <p:nvPr>
            <p:ph idx="1"/>
          </p:nvPr>
        </p:nvSpPr>
        <p:spPr/>
        <p:txBody>
          <a:bodyPr/>
          <a:lstStyle/>
          <a:p>
            <a:pPr marL="0" indent="0">
              <a:buNone/>
            </a:pPr>
            <a:r>
              <a:rPr lang="en-US" sz="2400" b="1" dirty="0"/>
              <a:t>Murray’s psychogenic needs</a:t>
            </a:r>
          </a:p>
          <a:p>
            <a:r>
              <a:rPr lang="en-US" sz="2400" dirty="0"/>
              <a:t>Autonomy, defendence, play</a:t>
            </a:r>
          </a:p>
          <a:p>
            <a:pPr marL="0" indent="0">
              <a:buNone/>
            </a:pPr>
            <a:r>
              <a:rPr lang="en-US" sz="2400" b="1" dirty="0"/>
              <a:t>Specific needs</a:t>
            </a:r>
          </a:p>
          <a:p>
            <a:r>
              <a:rPr lang="en-US" sz="2400" dirty="0"/>
              <a:t>Need for Affiliation</a:t>
            </a:r>
          </a:p>
          <a:p>
            <a:r>
              <a:rPr lang="en-US" sz="2400" dirty="0"/>
              <a:t>Need for Power</a:t>
            </a:r>
          </a:p>
          <a:p>
            <a:r>
              <a:rPr lang="en-US" sz="2400" dirty="0"/>
              <a:t>Need for Uniqueness</a:t>
            </a:r>
          </a:p>
        </p:txBody>
      </p:sp>
    </p:spTree>
    <p:extLst>
      <p:ext uri="{BB962C8B-B14F-4D97-AF65-F5344CB8AC3E}">
        <p14:creationId xmlns:p14="http://schemas.microsoft.com/office/powerpoint/2010/main" val="3667023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sz="3600" dirty="0">
                <a:latin typeface="+mj-lt"/>
              </a:rPr>
              <a:t>Figure 5.2: Maslow’s Hierarchy of Needs</a:t>
            </a:r>
          </a:p>
        </p:txBody>
      </p:sp>
      <p:pic>
        <p:nvPicPr>
          <p:cNvPr id="5" name="Picture 4" descr="A pyramid chart of the 5 needs, beginning at the bottom with physiological needs, working upward toward self-actualization. Relevant products and examples with advertising taglines are provided. Physiological needs: water, sleep, and food. Relevant products include medicines, staple items, and generics. Example: Quaker Oat Bran, it’s the right thing to do. Safety needs: security, shelter, and protection. Relevant products include insurance, alarm systems, retirement, investments. Example: Allstate Insurance, you’re in good hands with Allstate. Belongingness needs: love, friendship, acceptance by others. Relevant products include clothing, grooming products, clubs, and drinks. Example: Pepsi, you’re in the Pepsi generation. Ego needs: prestige, status, accomplishment. Relevant products include cars, furniture, credit cards, stores, country clubs, and liquors. Example: Royal Salute Scotch, what the rich gave the wealthy. Self-actualization needs: self-fulfillment and enriching experiences. Relevant products include hobbies, travel, education. Example: U S Army, be all you can b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996" y="1719072"/>
            <a:ext cx="7260008" cy="4377479"/>
          </a:xfrm>
          <a:prstGeom prst="rect">
            <a:avLst/>
          </a:prstGeom>
        </p:spPr>
      </p:pic>
    </p:spTree>
    <p:extLst>
      <p:ext uri="{BB962C8B-B14F-4D97-AF65-F5344CB8AC3E}">
        <p14:creationId xmlns:p14="http://schemas.microsoft.com/office/powerpoint/2010/main" val="33145688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b7e2812e1f5a8e3272327776cad2116f1096e2"/>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10937</TotalTime>
  <Words>2632</Words>
  <Application>Microsoft Office PowerPoint</Application>
  <PresentationFormat>On-screen Show (4:3)</PresentationFormat>
  <Paragraphs>243</Paragraphs>
  <Slides>31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Aharoni</vt:lpstr>
      <vt:lpstr>Arial</vt:lpstr>
      <vt:lpstr>Times New Roman</vt:lpstr>
      <vt:lpstr>Verdana</vt:lpstr>
      <vt:lpstr>Wingdings</vt:lpstr>
      <vt:lpstr>508 Lecture</vt:lpstr>
      <vt:lpstr>Consumer Behavior: Buying, Having, and Being</vt:lpstr>
      <vt:lpstr>Learning Objectives</vt:lpstr>
      <vt:lpstr>Learning Objective 5.1</vt:lpstr>
      <vt:lpstr>The Motivation Process: Why Ask Why?</vt:lpstr>
      <vt:lpstr>Motivational Strength</vt:lpstr>
      <vt:lpstr>Motivational Direction</vt:lpstr>
      <vt:lpstr>Motivational Conflicts</vt:lpstr>
      <vt:lpstr>Classifying Consumer Needs</vt:lpstr>
      <vt:lpstr>Figure 5.2: Maslow’s Hierarchy of Needs</vt:lpstr>
      <vt:lpstr>For Reflection (1 of 3)</vt:lpstr>
      <vt:lpstr>Learning Objective 5.2</vt:lpstr>
      <vt:lpstr>Types of Affective Responses</vt:lpstr>
      <vt:lpstr>Positive Affect</vt:lpstr>
      <vt:lpstr>Negative Affect</vt:lpstr>
      <vt:lpstr>How Social Media Tap into Our Emotions</vt:lpstr>
      <vt:lpstr>For Reflection (2 of 4)</vt:lpstr>
      <vt:lpstr>Learning Objective 5.3 </vt:lpstr>
      <vt:lpstr>Learning Objective 5.4</vt:lpstr>
      <vt:lpstr>Consumer Involvement</vt:lpstr>
      <vt:lpstr>Figure 5.2 Conceptualizing Involvement</vt:lpstr>
      <vt:lpstr>Measuring Involvement</vt:lpstr>
      <vt:lpstr>Types of Involvement</vt:lpstr>
      <vt:lpstr>Product Involvement</vt:lpstr>
      <vt:lpstr>Five Types of Perceived Risk</vt:lpstr>
      <vt:lpstr>Figure 5.4 Five Types of Perceived Risk</vt:lpstr>
      <vt:lpstr>Message Involvement</vt:lpstr>
      <vt:lpstr>Charmin Leverages Product and Situational Involvement</vt:lpstr>
      <vt:lpstr>For Reflection (3 of 4)</vt:lpstr>
      <vt:lpstr>For Reflection (4 of 4)</vt:lpstr>
      <vt:lpstr>For Review</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2161</cp:revision>
  <dcterms:created xsi:type="dcterms:W3CDTF">2014-07-14T20:04:21Z</dcterms:created>
  <dcterms:modified xsi:type="dcterms:W3CDTF">2017-08-03T12:42:02Z</dcterms:modified>
</cp:coreProperties>
</file>