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647" r:id="rId2"/>
    <p:sldId id="464" r:id="rId3"/>
    <p:sldId id="579" r:id="rId4"/>
    <p:sldId id="603" r:id="rId5"/>
    <p:sldId id="640" r:id="rId6"/>
    <p:sldId id="641" r:id="rId7"/>
    <p:sldId id="604" r:id="rId8"/>
    <p:sldId id="605" r:id="rId9"/>
    <p:sldId id="642" r:id="rId10"/>
    <p:sldId id="590" r:id="rId11"/>
    <p:sldId id="584" r:id="rId12"/>
    <p:sldId id="589" r:id="rId13"/>
    <p:sldId id="643" r:id="rId14"/>
    <p:sldId id="606" r:id="rId15"/>
    <p:sldId id="475" r:id="rId16"/>
    <p:sldId id="607" r:id="rId17"/>
    <p:sldId id="563" r:id="rId18"/>
    <p:sldId id="526" r:id="rId19"/>
    <p:sldId id="571" r:id="rId20"/>
    <p:sldId id="599" r:id="rId21"/>
    <p:sldId id="644" r:id="rId22"/>
    <p:sldId id="601" r:id="rId23"/>
    <p:sldId id="645" r:id="rId24"/>
    <p:sldId id="611" r:id="rId25"/>
    <p:sldId id="612" r:id="rId26"/>
    <p:sldId id="613" r:id="rId27"/>
    <p:sldId id="646" r:id="rId28"/>
    <p:sldId id="616" r:id="rId29"/>
    <p:sldId id="625" r:id="rId30"/>
    <p:sldId id="619" r:id="rId31"/>
    <p:sldId id="622" r:id="rId32"/>
    <p:sldId id="626" r:id="rId33"/>
    <p:sldId id="648" r:id="rId34"/>
  </p:sldIdLst>
  <p:sldSz cx="9144000" cy="6858000" type="screen4x3"/>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C2E2C8-8358-4E1D-9A1C-B259230FA4C6}">
          <p14:sldIdLst>
            <p14:sldId id="647"/>
            <p14:sldId id="464"/>
            <p14:sldId id="579"/>
            <p14:sldId id="603"/>
            <p14:sldId id="640"/>
            <p14:sldId id="641"/>
            <p14:sldId id="604"/>
            <p14:sldId id="605"/>
            <p14:sldId id="642"/>
            <p14:sldId id="590"/>
            <p14:sldId id="584"/>
            <p14:sldId id="589"/>
            <p14:sldId id="643"/>
            <p14:sldId id="606"/>
            <p14:sldId id="475"/>
            <p14:sldId id="607"/>
            <p14:sldId id="563"/>
            <p14:sldId id="526"/>
            <p14:sldId id="571"/>
            <p14:sldId id="599"/>
            <p14:sldId id="644"/>
            <p14:sldId id="601"/>
            <p14:sldId id="645"/>
            <p14:sldId id="611"/>
            <p14:sldId id="612"/>
            <p14:sldId id="613"/>
            <p14:sldId id="646"/>
            <p14:sldId id="616"/>
            <p14:sldId id="625"/>
            <p14:sldId id="619"/>
            <p14:sldId id="622"/>
            <p14:sldId id="626"/>
            <p14:sldId id="64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4" autoAdjust="0"/>
    <p:restoredTop sz="86417" autoAdjust="0"/>
  </p:normalViewPr>
  <p:slideViewPr>
    <p:cSldViewPr>
      <p:cViewPr varScale="1">
        <p:scale>
          <a:sx n="96" d="100"/>
          <a:sy n="96" d="100"/>
        </p:scale>
        <p:origin x="654" y="90"/>
      </p:cViewPr>
      <p:guideLst>
        <p:guide orient="horz" pos="2160"/>
        <p:guide pos="2880"/>
      </p:guideLst>
    </p:cSldViewPr>
  </p:slideViewPr>
  <p:outlineViewPr>
    <p:cViewPr>
      <p:scale>
        <a:sx n="75" d="100"/>
        <a:sy n="75"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7/24/2017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7/24/2017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This chapter defines the scope of international business and introduces us to some of its most important topics. </a:t>
            </a:r>
            <a:endParaRPr lang="en-US" sz="1200" dirty="0" smtClean="0">
              <a:cs typeface="Arial"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2251556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Public self-consciousness relates to the extent in which a person expresses interest in clothing and the use of cosmetics.</a:t>
            </a:r>
          </a:p>
          <a:p>
            <a:r>
              <a:rPr lang="en-US" sz="1200" b="0" i="0" u="none" strike="noStrike" kern="1200" baseline="0" dirty="0">
                <a:solidFill>
                  <a:schemeClr val="tx1"/>
                </a:solidFill>
                <a:latin typeface="Arial" charset="0"/>
                <a:ea typeface="+mn-ea"/>
                <a:cs typeface="+mn-cs"/>
              </a:rPr>
              <a:t>High self-monitors are more attuned to how they present themselves in their social environments, and their estimates of how others will perceive their product choices influence what they choose to buy.</a:t>
            </a:r>
          </a:p>
          <a:p>
            <a:r>
              <a:rPr lang="en-US" sz="1200" b="0" i="0" u="none" strike="noStrike" kern="1200" baseline="0" dirty="0">
                <a:solidFill>
                  <a:schemeClr val="tx1"/>
                </a:solidFill>
                <a:latin typeface="Arial" charset="0"/>
                <a:ea typeface="+mn-ea"/>
                <a:cs typeface="+mn-cs"/>
              </a:rPr>
              <a:t>A selfie, or a picture a smartphone user takes of himself or herself on a smartphone (whether or not it’s attached to a “selfie stick”) is a common form of communication, especially for Millennials.</a:t>
            </a:r>
          </a:p>
          <a:p>
            <a:r>
              <a:rPr lang="en-US" sz="1200" b="0" i="0" u="none" strike="noStrike" kern="1200" baseline="0" dirty="0">
                <a:solidFill>
                  <a:schemeClr val="tx1"/>
                </a:solidFill>
                <a:latin typeface="Arial" charset="0"/>
                <a:ea typeface="+mn-ea"/>
                <a:cs typeface="+mn-cs"/>
              </a:rPr>
              <a:t>Meerkating describes the act of someone shooting a live video stream, has become a verb as</a:t>
            </a:r>
          </a:p>
          <a:p>
            <a:r>
              <a:rPr lang="en-US" sz="1200" b="0" i="0" u="none" strike="noStrike" kern="1200" baseline="0" dirty="0">
                <a:solidFill>
                  <a:schemeClr val="tx1"/>
                </a:solidFill>
                <a:latin typeface="Arial" charset="0"/>
                <a:ea typeface="+mn-ea"/>
                <a:cs typeface="+mn-cs"/>
              </a:rPr>
              <a:t>thousands of people create their own running self-documentaries.</a:t>
            </a:r>
          </a:p>
          <a:p>
            <a:r>
              <a:rPr lang="en-US" sz="1200" b="0" i="0" u="none" strike="noStrike" kern="1200" baseline="0" dirty="0">
                <a:solidFill>
                  <a:schemeClr val="tx1"/>
                </a:solidFill>
                <a:latin typeface="Arial" charset="0"/>
                <a:ea typeface="+mn-ea"/>
                <a:cs typeface="+mn-cs"/>
              </a:rPr>
              <a:t>Empty self relates to the decline of shared points of reference over the last 50 years as we witnessed a decline in family, community, and traditions.</a:t>
            </a:r>
          </a:p>
          <a:p>
            <a:endParaRPr lang="en-US" sz="1200" b="0" i="0" u="none" strike="noStrike" kern="1200" baseline="0" dirty="0">
              <a:solidFill>
                <a:schemeClr val="tx1"/>
              </a:solidFill>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634889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Identity marketing is a promotional strategy where consumers alter some aspects of their selves to advertise for a branded product.  </a:t>
            </a:r>
          </a:p>
          <a:p>
            <a:pPr eaLnBrk="1" hangingPunct="1"/>
            <a:r>
              <a:rPr lang="en-US" dirty="0"/>
              <a:t>For instance, Air New Zealand created “cranial billboards” in exchange for a round-trip ticket to New Zealand. 30 participants shaved their heads and walked around with an ad for the airline on their skulls. The Casa Sanchez restaurant in San Francisco gives free lunches for life to anyone who gets its logo tattooed on their body. The restaurant estimates that the cost of the identity marketing promotion is $5.8 million – in terms of the free lunches redeemed. The image shown in the slide is the Casa Sanchez tattoo on a loyal customer. </a:t>
            </a:r>
          </a:p>
          <a:p>
            <a:pPr eaLnBrk="1" hangingPunct="1"/>
            <a:r>
              <a:rPr lang="en-US" dirty="0"/>
              <a:t>The reflected self helps shape self-concept, which implies that people see themselves as they imagine others see them. Because what others see includes a person’s clothing, jewelry, furniture, car, and so on, it stands to reason that these products also help to create the perceived self. A consumer’s possessions place her into a social role which helps to answer the question, “Who am I now?”</a:t>
            </a:r>
          </a:p>
          <a:p>
            <a:pPr eaLnBrk="1" hangingPunct="1"/>
            <a:endParaRPr lang="en-US" dirty="0"/>
          </a:p>
          <a:p>
            <a:pPr eaLnBrk="1" hangingPunct="1"/>
            <a:r>
              <a:rPr lang="en-US" dirty="0"/>
              <a:t>People use an individual’s consumption behaviors to identify that person’s social identity. In addition to looking at clothes and grooming habits, we make inferences about personality based on choices of leisure activities, food preferences, and home decorating choices. </a:t>
            </a:r>
          </a:p>
          <a:p>
            <a:pPr eaLnBrk="1" hangingPunct="1"/>
            <a:endParaRPr lang="en-US" dirty="0"/>
          </a:p>
          <a:p>
            <a:pPr eaLnBrk="1" hangingPunct="1"/>
            <a:r>
              <a:rPr lang="en-US" dirty="0"/>
              <a:t>When we use objects to maintain our self-concept, we tend to become attached to those objects. For example, someone who drives a Mini Cooper may rely upon the image of Mini to relay information about his or her own identity (as a fun, distinctive, stylish person). The more the person relies upon the possession as a way of defining and supporting his or her identity, the more attached the person will be to the possession.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charset="0"/>
                <a:ea typeface="+mn-ea"/>
                <a:cs typeface="+mn-cs"/>
              </a:rPr>
              <a:t>Symbolic self-completion theory suggests that people who have an incomplete self-definition tend to complete this identity when they acquire and display symbols they associate with that role.</a:t>
            </a:r>
            <a:endParaRPr lang="en-US" dirty="0"/>
          </a:p>
          <a:p>
            <a:pPr eaLnBrk="1" hangingPunct="1"/>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3313258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 supports this idea that there is a match between product usage and self-image. In one study, car owners’ rating of themselves tended to match their perceptions of their cars. In another study, observers were able to match photos of male and female drivers to the cars they drove 70% of the time.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660809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616524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spouse often becomes part of a person’s extended self- for better or worse.</a:t>
            </a:r>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371551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The external objects that we consider a part of us make up our extended selves. Many material objects can help to form a person’s identity. </a:t>
            </a:r>
            <a:endParaRPr lang="en-US" i="1"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69998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Embodied cognition relates to the state of the body modifying states of the mind.</a:t>
            </a:r>
          </a:p>
          <a:p>
            <a:r>
              <a:rPr lang="en-US" sz="1200" b="0" i="0" u="none" strike="noStrike" kern="1200" baseline="0" dirty="0">
                <a:solidFill>
                  <a:schemeClr val="tx1"/>
                </a:solidFill>
                <a:latin typeface="Arial" charset="0"/>
                <a:ea typeface="+mn-ea"/>
                <a:cs typeface="+mn-cs"/>
              </a:rPr>
              <a:t>Power posing is standing in a confident way even if you don’t feel confident, which affects brain activity.</a:t>
            </a:r>
          </a:p>
          <a:p>
            <a:r>
              <a:rPr lang="en-US" sz="1200" b="0" i="0" u="none" strike="noStrike" kern="1200" baseline="0" dirty="0">
                <a:solidFill>
                  <a:schemeClr val="tx1"/>
                </a:solidFill>
                <a:latin typeface="Arial" charset="0"/>
                <a:ea typeface="+mn-ea"/>
                <a:cs typeface="+mn-cs"/>
              </a:rPr>
              <a:t>Enclothed cognition shows how the symbolic meaning of clothing changes how people</a:t>
            </a:r>
          </a:p>
          <a:p>
            <a:r>
              <a:rPr lang="en-US" sz="1200" b="0" i="0" u="none" strike="noStrike" kern="1200" baseline="0" dirty="0">
                <a:solidFill>
                  <a:schemeClr val="tx1"/>
                </a:solidFill>
                <a:latin typeface="Arial" charset="0"/>
                <a:ea typeface="+mn-ea"/>
                <a:cs typeface="+mn-cs"/>
              </a:rPr>
              <a:t>behave.</a:t>
            </a:r>
            <a:endParaRPr lang="en-US" b="0"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1884217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can construct digital versions of their selves online. We</a:t>
            </a:r>
            <a:r>
              <a:rPr lang="en-US" baseline="0" dirty="0"/>
              <a:t> use digital footprints, </a:t>
            </a:r>
            <a:r>
              <a:rPr lang="en-US" baseline="0" dirty="0" err="1"/>
              <a:t>lifestreams</a:t>
            </a:r>
            <a:r>
              <a:rPr lang="en-US" baseline="0" dirty="0"/>
              <a:t>, and profiles to do this. </a:t>
            </a:r>
          </a:p>
          <a:p>
            <a:r>
              <a:rPr lang="en-US" sz="1200" b="0" i="0" u="none" strike="noStrike" kern="1200" baseline="0" dirty="0">
                <a:solidFill>
                  <a:schemeClr val="tx1"/>
                </a:solidFill>
                <a:latin typeface="Arial" charset="0"/>
                <a:ea typeface="+mn-ea"/>
                <a:cs typeface="+mn-cs"/>
              </a:rPr>
              <a:t>Wearable computing are when we wear devices on our wrist like the Apple Watch.</a:t>
            </a:r>
          </a:p>
          <a:p>
            <a:r>
              <a:rPr lang="en-US" sz="1200" b="0" i="0" u="none" strike="noStrike" kern="1200" baseline="0" dirty="0">
                <a:solidFill>
                  <a:schemeClr val="tx1"/>
                </a:solidFill>
                <a:latin typeface="Arial" charset="0"/>
                <a:ea typeface="+mn-ea"/>
                <a:cs typeface="+mn-cs"/>
              </a:rPr>
              <a:t>Virtual makeovers are platforms that allow the shopper to superimpose images on their faces or bodies so that they can quickly and easily see how products would alter appearance, without taking the risk of actually buying the item first.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1061707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180800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Our second objective in this chapter focuses on gender as a part of our consumer identity. This ad for </a:t>
            </a:r>
            <a:r>
              <a:rPr lang="en-US" dirty="0" err="1"/>
              <a:t>Bijan</a:t>
            </a:r>
            <a:r>
              <a:rPr lang="en-US" dirty="0"/>
              <a:t> illustrates how sex-role identities are culturally bound by contrasting the expectations of how women should appear in two different countries.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1279458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56573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Gender roles do vary by culture and they shift as culture shifts. Many of our gender roles are socialized by marketing. For instance, the </a:t>
            </a:r>
            <a:r>
              <a:rPr lang="en-US" dirty="0" err="1"/>
              <a:t>Bratz</a:t>
            </a:r>
            <a:r>
              <a:rPr lang="en-US" dirty="0"/>
              <a:t> line of dolls licenses its name to a cosmetics line targeted to girls ages 6 to 9. </a:t>
            </a:r>
          </a:p>
          <a:p>
            <a:r>
              <a:rPr lang="en-US" sz="1200" b="0" i="0" u="none" strike="noStrike" kern="1200" baseline="0" dirty="0">
                <a:solidFill>
                  <a:schemeClr val="tx1"/>
                </a:solidFill>
                <a:latin typeface="Arial" charset="0"/>
                <a:ea typeface="+mn-ea"/>
                <a:cs typeface="+mn-cs"/>
              </a:rPr>
              <a:t>Gender identity is an important component of a consumer’s self-concept. People often conform to their culture’s expectations about how those of their gender should act, dress, or speak; we refer to these sets of expectations as sex roles.</a:t>
            </a:r>
          </a:p>
          <a:p>
            <a:r>
              <a:rPr lang="en-US" sz="1200" b="0" i="0" u="none" strike="noStrike" kern="1200" baseline="0" dirty="0">
                <a:solidFill>
                  <a:schemeClr val="tx1"/>
                </a:solidFill>
                <a:latin typeface="Arial" charset="0"/>
                <a:ea typeface="+mn-ea"/>
                <a:cs typeface="+mn-cs"/>
              </a:rPr>
              <a:t>Many societies expect males to pursue agentic goals, which stress self-assertion and mastery. However, they teach females to value communal goals, such as affiliation and building harmonious relations.</a:t>
            </a:r>
          </a:p>
          <a:p>
            <a:endParaRPr lang="en-US" dirty="0"/>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533541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Many products are sex-typed. They take on masculine or feminine attributes and consumers associate them with one gender or another. Thor’s Hammer vodka brand comes in a short, squat bottle and it is described as “bold, broad, and solid – this is a man’s vodka.” </a:t>
            </a:r>
          </a:p>
          <a:p>
            <a:pPr eaLnBrk="1" hangingPunct="1"/>
            <a:r>
              <a:rPr lang="en-US" dirty="0"/>
              <a:t>Both</a:t>
            </a:r>
            <a:r>
              <a:rPr lang="en-US" baseline="0" dirty="0"/>
              <a:t> men and women have typical sex roles. </a:t>
            </a:r>
            <a:r>
              <a:rPr lang="en-US" dirty="0"/>
              <a:t>Masculinism is the study of male image and its complex cultural meanings. There are three traditional models of masculinity: 1) breadwinner, 2) rebel, and 3) man of action hero.</a:t>
            </a:r>
            <a:r>
              <a:rPr lang="en-US" baseline="0" dirty="0"/>
              <a:t> </a:t>
            </a:r>
            <a:r>
              <a:rPr lang="en-US" dirty="0"/>
              <a:t>The breadwinner model is based on the American view of success. The rebel model emphasizes rebellion, independence, adventure, and potency. The man-of-action hero draws from the better of the other two models. Men and women receive mixed messages about how they are supposed to behave and feel. </a:t>
            </a:r>
          </a:p>
          <a:p>
            <a:pPr eaLnBrk="1" hangingPunct="1"/>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4017858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Neuroendocrinological science focuses on the potential role of hormonal influences on preferences for different kinds of products or people.</a:t>
            </a:r>
          </a:p>
          <a:p>
            <a:r>
              <a:rPr lang="en-US" sz="1200" b="0" i="0" u="none" strike="noStrike" kern="1200" baseline="0" dirty="0">
                <a:solidFill>
                  <a:schemeClr val="tx1"/>
                </a:solidFill>
                <a:latin typeface="Arial" charset="0"/>
                <a:ea typeface="+mn-ea"/>
                <a:cs typeface="+mn-cs"/>
              </a:rPr>
              <a:t>Bromance (affection between straight male friends).</a:t>
            </a:r>
          </a:p>
          <a:p>
            <a:r>
              <a:rPr lang="en-US" sz="1200" b="0" i="0" u="none" strike="noStrike" kern="1200" baseline="0" dirty="0">
                <a:solidFill>
                  <a:schemeClr val="tx1"/>
                </a:solidFill>
                <a:latin typeface="Arial" charset="0"/>
                <a:ea typeface="+mn-ea"/>
                <a:cs typeface="+mn-cs"/>
              </a:rPr>
              <a:t>Masculinism is the study the male image and the complex cultural meanings of masculinity.</a:t>
            </a:r>
          </a:p>
          <a:p>
            <a:r>
              <a:rPr lang="en-US" sz="1200" b="0" i="0" u="none" strike="noStrike" kern="1200" baseline="0" dirty="0">
                <a:solidFill>
                  <a:schemeClr val="tx1"/>
                </a:solidFill>
                <a:latin typeface="Arial" charset="0"/>
                <a:ea typeface="+mn-ea"/>
                <a:cs typeface="+mn-cs"/>
              </a:rPr>
              <a:t>Androgyny refers to the possession of both masculine and feminine traits.</a:t>
            </a:r>
          </a:p>
          <a:p>
            <a:endParaRPr lang="en-US" sz="1200" b="0" i="0" u="none" strike="noStrike" kern="1200" baseline="0" dirty="0">
              <a:solidFill>
                <a:schemeClr val="tx1"/>
              </a:solidFill>
              <a:latin typeface="Arial" charset="0"/>
              <a:ea typeface="+mn-ea"/>
              <a:cs typeface="+mn-cs"/>
            </a:endParaRPr>
          </a:p>
          <a:p>
            <a:endParaRPr lang="en-US" b="0"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3263700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Our definitions of gender continue to evolve as a global third-gender movement picks up steam: Australia’s High Court recently ruled that a person there was allowed to register gender as “nonspecific” on official documents.</a:t>
            </a:r>
          </a:p>
          <a:p>
            <a:r>
              <a:rPr lang="en-US" sz="1200" b="0" i="0" u="none" strike="noStrike" kern="1200" baseline="0" dirty="0">
                <a:solidFill>
                  <a:schemeClr val="tx1"/>
                </a:solidFill>
                <a:latin typeface="Arial" charset="0"/>
                <a:ea typeface="+mn-ea"/>
                <a:cs typeface="+mn-cs"/>
              </a:rPr>
              <a:t>Intersex children — those born with both genitals, or ambiguous sex characteristics.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1819814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86991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In</a:t>
            </a:r>
            <a:r>
              <a:rPr lang="en-US" baseline="0" dirty="0"/>
              <a:t> this next section, we’ll learn about body image. </a:t>
            </a:r>
            <a:r>
              <a:rPr lang="en-US" dirty="0"/>
              <a:t>A person’s physical image is a large part of his or her self-concept. Body image refers to a</a:t>
            </a:r>
            <a:r>
              <a:rPr lang="en-US" baseline="0" dirty="0"/>
              <a:t> consumer’s subjective evaluation of his physical self. As with a person’s overall self-concept, this image is not necessarily accurate. </a:t>
            </a:r>
            <a:endParaRPr lang="en-US" dirty="0"/>
          </a:p>
          <a:p>
            <a:pPr eaLnBrk="1" hangingPunct="1"/>
            <a:endParaRPr lang="en-US" dirty="0"/>
          </a:p>
          <a:p>
            <a:pPr eaLnBrk="1" hangingPunct="1"/>
            <a:r>
              <a:rPr lang="en-US" dirty="0"/>
              <a:t>Body cathexis refers</a:t>
            </a:r>
            <a:r>
              <a:rPr lang="en-US" baseline="0" dirty="0"/>
              <a:t> to a person’s feelings about his body. </a:t>
            </a:r>
            <a:r>
              <a:rPr lang="en-US" dirty="0"/>
              <a:t>The word cathexis refers to the emotional significance of some object or idea. Consumers who are more satisfied with their bodies are more frequent users of preening products like blow dryers, cologne, and facial bronzers.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837883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Virtually every culture has a beauty bias. Preferences for some genetic features are genetic rather than cultural – like large eyes, high cheekbones, and a narrow jaw. </a:t>
            </a:r>
          </a:p>
          <a:p>
            <a:pPr eaLnBrk="1" hangingPunct="1"/>
            <a:endParaRPr lang="en-US" dirty="0"/>
          </a:p>
          <a:p>
            <a:pPr eaLnBrk="1" hangingPunct="1"/>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1045721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Women in particular tend to pick up messages from the media that the quality of</a:t>
            </a:r>
          </a:p>
          <a:p>
            <a:r>
              <a:rPr lang="en-US" sz="1200" b="0" i="0" u="none" strike="noStrike" kern="1200" baseline="0" dirty="0">
                <a:solidFill>
                  <a:schemeClr val="tx1"/>
                </a:solidFill>
                <a:latin typeface="Arial" charset="0"/>
                <a:ea typeface="+mn-ea"/>
                <a:cs typeface="+mn-cs"/>
              </a:rPr>
              <a:t>their bodies reflects their self-worth, so it is not surprising that most (though certainly not all)</a:t>
            </a:r>
          </a:p>
          <a:p>
            <a:r>
              <a:rPr lang="en-US" sz="1200" b="0" i="0" u="none" strike="noStrike" kern="1200" baseline="0" dirty="0">
                <a:solidFill>
                  <a:schemeClr val="tx1"/>
                </a:solidFill>
                <a:latin typeface="Arial" charset="0"/>
                <a:ea typeface="+mn-ea"/>
                <a:cs typeface="+mn-cs"/>
              </a:rPr>
              <a:t>major body image distortions occur among females. These psychological disorders cause</a:t>
            </a:r>
          </a:p>
          <a:p>
            <a:r>
              <a:rPr lang="en-US" sz="1200" b="0" i="0" u="none" strike="noStrike" kern="1200" baseline="0" dirty="0">
                <a:solidFill>
                  <a:schemeClr val="tx1"/>
                </a:solidFill>
                <a:latin typeface="Arial" charset="0"/>
                <a:ea typeface="+mn-ea"/>
                <a:cs typeface="+mn-cs"/>
              </a:rPr>
              <a:t>the patient to believe that his or her body literally is bigger or smaller than others see it.</a:t>
            </a:r>
          </a:p>
          <a:p>
            <a:r>
              <a:rPr lang="en-US" sz="1200" b="0" i="0" u="none" strike="noStrike" kern="1200" baseline="0" dirty="0">
                <a:solidFill>
                  <a:schemeClr val="tx1"/>
                </a:solidFill>
                <a:latin typeface="Arial" charset="0"/>
                <a:ea typeface="+mn-ea"/>
                <a:cs typeface="+mn-cs"/>
              </a:rPr>
              <a:t>Clothing manufacturers often offer vanity sizing, where they deliberately assign smaller</a:t>
            </a:r>
          </a:p>
          <a:p>
            <a:r>
              <a:rPr lang="en-US" sz="1200" b="0" i="0" u="none" strike="noStrike" kern="1200" baseline="0" dirty="0">
                <a:solidFill>
                  <a:schemeClr val="tx1"/>
                </a:solidFill>
                <a:latin typeface="Arial" charset="0"/>
                <a:ea typeface="+mn-ea"/>
                <a:cs typeface="+mn-cs"/>
              </a:rPr>
              <a:t>sizes to garments.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charset="0"/>
                <a:ea typeface="+mn-ea"/>
                <a:cs typeface="+mn-cs"/>
              </a:rPr>
              <a:t>Fattism is deeply ingrained in our culture: As early as nursery school age, children prefer drawings of peers in wheelchairs, on crutches, or with facial disfigurements to those of fat children. </a:t>
            </a:r>
            <a:r>
              <a:rPr lang="en-US" dirty="0"/>
              <a:t>Society is obsessed with weight. Though it began as America’s obsession, the cultural priority on thinness is spreading to other countries. Still, even with the ideal of thin, the U.S. consumer today is larger than 60 years ago. The typical woman’s body is not as petite as it used to be. </a:t>
            </a:r>
          </a:p>
          <a:p>
            <a:endParaRPr lang="en-US" sz="1200" b="0" i="0" u="none" strike="noStrike" kern="1200" baseline="0" dirty="0">
              <a:solidFill>
                <a:schemeClr val="tx1"/>
              </a:solidFill>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4818670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Western ideal of beauty is based on cues such as skin color, eye shape, and other aesthetic cues. We can see the manifestation of this ideal of beauty in products like Pond’s Skin Lightening Moisturizer and colored contacts. Have you seen a shift in what is considered beautiful among your friends over time?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7448966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3170887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first</a:t>
            </a:r>
            <a:r>
              <a:rPr lang="en-US" baseline="0" dirty="0"/>
              <a:t> objective, we learn about the meaning of self-concept.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521823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Consumers increasingly choose to have cosmetic surgery to change a poor body image or to enhance appearance. These may include breast augmentation, liposuction, nose jobs, face lifts, and other enhancements.</a:t>
            </a:r>
          </a:p>
          <a:p>
            <a:pPr eaLnBrk="1" hangingPunct="1"/>
            <a:endParaRPr lang="en-US" dirty="0"/>
          </a:p>
          <a:p>
            <a:pPr eaLnBrk="1" hangingPunct="1"/>
            <a:r>
              <a:rPr lang="en-US" dirty="0"/>
              <a:t>Decorating the self can serve several purposes. Some of these are to:</a:t>
            </a:r>
          </a:p>
          <a:p>
            <a:pPr eaLnBrk="1" hangingPunct="1">
              <a:buFontTx/>
              <a:buAutoNum type="arabicPeriod"/>
            </a:pPr>
            <a:r>
              <a:rPr lang="en-US" dirty="0"/>
              <a:t>Distinguish group members from nonmembers</a:t>
            </a:r>
          </a:p>
          <a:p>
            <a:pPr eaLnBrk="1" hangingPunct="1">
              <a:buFontTx/>
              <a:buAutoNum type="arabicPeriod"/>
            </a:pPr>
            <a:r>
              <a:rPr lang="en-US" dirty="0"/>
              <a:t>Place the individual in the social organization</a:t>
            </a:r>
          </a:p>
          <a:p>
            <a:pPr eaLnBrk="1" hangingPunct="1">
              <a:buFontTx/>
              <a:buAutoNum type="arabicPeriod"/>
            </a:pPr>
            <a:r>
              <a:rPr lang="en-US" dirty="0"/>
              <a:t>Place the person in a gender category</a:t>
            </a:r>
          </a:p>
          <a:p>
            <a:pPr eaLnBrk="1" hangingPunct="1">
              <a:buFontTx/>
              <a:buAutoNum type="arabicPeriod"/>
            </a:pPr>
            <a:r>
              <a:rPr lang="en-US" dirty="0"/>
              <a:t>Enhance sex-role identification</a:t>
            </a:r>
          </a:p>
          <a:p>
            <a:pPr eaLnBrk="1" hangingPunct="1">
              <a:buFontTx/>
              <a:buAutoNum type="arabicPeriod"/>
            </a:pPr>
            <a:r>
              <a:rPr lang="en-US" dirty="0"/>
              <a:t>Indicate desired social conduct</a:t>
            </a:r>
          </a:p>
          <a:p>
            <a:pPr eaLnBrk="1" hangingPunct="1">
              <a:buFontTx/>
              <a:buAutoNum type="arabicPeriod"/>
            </a:pPr>
            <a:r>
              <a:rPr lang="en-US" dirty="0"/>
              <a:t>Indicate high status or rank</a:t>
            </a:r>
          </a:p>
          <a:p>
            <a:pPr eaLnBrk="1" hangingPunct="1">
              <a:buFontTx/>
              <a:buAutoNum type="arabicPeriod"/>
            </a:pPr>
            <a:r>
              <a:rPr lang="en-US" dirty="0"/>
              <a:t>Provide a sense of security</a:t>
            </a:r>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482637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40207025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We’ve covered several key concepts in this chapter. You should now understand that self-concept strongly influences our behavior as consumers and that products can play a pivotal role in defining our self-concept. Society’s expectations of masculinity and femininity help to determine the products we buy in that we seek to be consistent with expectations. The way we think about our bodies is a key component of our self-esteem. Every culture has norms for beauty which will influence how we view our bodies and decorate ourselves. </a:t>
            </a:r>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4293050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Although your overall self-concept may be positive, there certainly are parts of it you evaluate more positively than others. The self-concept is a very complex structure. We describe attributes of self-concept along such dimensions as </a:t>
            </a:r>
            <a:r>
              <a:rPr lang="en-US" sz="1200" i="1" dirty="0"/>
              <a:t>content </a:t>
            </a:r>
            <a:r>
              <a:rPr lang="en-US" sz="1200" dirty="0"/>
              <a:t>(e.g., facial attractiveness versus mental aptitude), </a:t>
            </a:r>
            <a:r>
              <a:rPr lang="en-US" sz="1200" i="1" dirty="0"/>
              <a:t>positivity </a:t>
            </a:r>
            <a:r>
              <a:rPr lang="en-US" sz="1200" dirty="0"/>
              <a:t>(i.e., self-esteem), </a:t>
            </a:r>
            <a:r>
              <a:rPr lang="en-US" sz="1200" i="1" dirty="0"/>
              <a:t>intensity and stability </a:t>
            </a:r>
            <a:r>
              <a:rPr lang="en-US" sz="1200" dirty="0"/>
              <a:t>over time, and </a:t>
            </a:r>
            <a:r>
              <a:rPr lang="en-US" sz="1200" i="1" dirty="0"/>
              <a:t>accuracy </a:t>
            </a:r>
            <a:r>
              <a:rPr lang="en-US" sz="1200" dirty="0"/>
              <a:t>(i.e., the Degree</a:t>
            </a:r>
            <a:r>
              <a:rPr lang="en-US" sz="1200" baseline="0" dirty="0"/>
              <a:t> </a:t>
            </a:r>
            <a:r>
              <a:rPr lang="en-US" sz="1200" dirty="0"/>
              <a:t>to which one’s self-assessment corresponds to reality).</a:t>
            </a:r>
          </a:p>
          <a:p>
            <a:r>
              <a:rPr lang="en-US" sz="1200" b="0" i="0" u="none" strike="noStrike" kern="1200" baseline="0" dirty="0">
                <a:solidFill>
                  <a:schemeClr val="tx1"/>
                </a:solidFill>
                <a:latin typeface="Arial" charset="0"/>
                <a:ea typeface="+mn-ea"/>
                <a:cs typeface="+mn-cs"/>
              </a:rPr>
              <a:t>Collective self, where a person derives his or her identity in large measure from a social group.</a:t>
            </a:r>
            <a:endParaRPr lang="en-US" sz="1200" dirty="0"/>
          </a:p>
          <a:p>
            <a:r>
              <a:rPr lang="en-US" sz="1200" dirty="0"/>
              <a:t>Identity is </a:t>
            </a:r>
            <a:r>
              <a:rPr lang="en-US" sz="1200" b="0" i="0" u="none" strike="noStrike" kern="1200" baseline="0" dirty="0">
                <a:solidFill>
                  <a:schemeClr val="tx1"/>
                </a:solidFill>
                <a:latin typeface="Arial" charset="0"/>
                <a:ea typeface="+mn-ea"/>
                <a:cs typeface="+mn-cs"/>
              </a:rPr>
              <a:t>any category label with which a consumer self-associates that is amenable to a clear picture of what a person in that category looks like, thinks, feels and does.</a:t>
            </a:r>
            <a:endParaRPr lang="en-US" sz="1200"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816169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When it developed a new line of snack cakes, Sara</a:t>
            </a:r>
            <a:r>
              <a:rPr lang="en-US" sz="1200" b="0" i="0" u="none" strike="noStrike" kern="120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Lee found that consumers low in self-esteem preferred portion-controlled snack items</a:t>
            </a:r>
            <a:r>
              <a:rPr lang="en-US" sz="1200" b="0" i="0" u="none" strike="noStrike" kern="120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because they felt they lacked self-control.8 In contrast, a more recent study found that</a:t>
            </a:r>
            <a:r>
              <a:rPr lang="en-US" sz="1200" b="0" i="0" u="none" strike="noStrike" kern="120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individuals who are made to feel powerful spend more money on themselves (“because</a:t>
            </a:r>
            <a:r>
              <a:rPr lang="en-US" sz="1200" b="0" i="0" u="none" strike="noStrike" kern="120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I’m worth it!”), whereas those who experience a feeling of powerlessness spend more on</a:t>
            </a:r>
            <a:r>
              <a:rPr lang="en-US" sz="1200" b="0" i="0" u="none" strike="noStrike" kern="120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others than on themselves.</a:t>
            </a:r>
          </a:p>
          <a:p>
            <a:r>
              <a:rPr lang="en-US" sz="1200" b="0" i="0" u="none" strike="noStrike" kern="1200" baseline="0" dirty="0">
                <a:solidFill>
                  <a:schemeClr val="tx1"/>
                </a:solidFill>
                <a:latin typeface="Arial" charset="0"/>
                <a:ea typeface="+mn-ea"/>
                <a:cs typeface="+mn-cs"/>
              </a:rPr>
              <a:t>Social comparison is when a person tries to evaluate her appearance by comparing it to the people depicted in these artificial images.</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1919739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We choose some products because we think they are consistent with our actual self, while we buy others to help us reach an ideal standard. We may strategically choose clothing and other products to show off to others. In other words, we are managing their impression of us with our product choices. </a:t>
            </a:r>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393241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We all have multiple roles we play in our lives. We may have as many selves as we do different social roles.  If each person potentially has many social selves, how does each develop? How do we decide which to activate at any point in time? Symbolic interactionism stresses that relationships with other people play a large part in forming the self. </a:t>
            </a:r>
          </a:p>
          <a:p>
            <a:pPr eaLnBrk="1" hangingPunct="1"/>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3675558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dramaturgical perspective on consumer behavior views people as actors who</a:t>
            </a:r>
          </a:p>
          <a:p>
            <a:r>
              <a:rPr lang="en-US" sz="1200" b="0" i="0" u="none" strike="noStrike" kern="1200" baseline="0" dirty="0">
                <a:solidFill>
                  <a:schemeClr val="tx1"/>
                </a:solidFill>
                <a:latin typeface="Arial" charset="0"/>
                <a:ea typeface="+mn-ea"/>
                <a:cs typeface="+mn-cs"/>
              </a:rPr>
              <a:t>play different roles.</a:t>
            </a:r>
          </a:p>
          <a:p>
            <a:r>
              <a:rPr lang="en-US" sz="1200" b="0" i="0" u="none" strike="noStrike" kern="1200" baseline="0" dirty="0">
                <a:solidFill>
                  <a:schemeClr val="tx1"/>
                </a:solidFill>
                <a:latin typeface="Arial" charset="0"/>
                <a:ea typeface="+mn-ea"/>
                <a:cs typeface="+mn-cs"/>
              </a:rPr>
              <a:t>Torn self, where respondents struggle with retaining an authentic culture while still enjoying Western freedom (and dealing with assumptions of others who believe they might be terrorists).</a:t>
            </a:r>
          </a:p>
          <a:p>
            <a:r>
              <a:rPr lang="en-US" sz="1200" b="0" i="0" u="none" strike="noStrike" kern="1200" baseline="0" dirty="0">
                <a:solidFill>
                  <a:schemeClr val="tx1"/>
                </a:solidFill>
                <a:latin typeface="Arial" charset="0"/>
                <a:ea typeface="+mn-ea"/>
                <a:cs typeface="+mn-cs"/>
              </a:rPr>
              <a:t>Symbolic interactionism stresses that relationships with other people play a large part to form</a:t>
            </a:r>
          </a:p>
          <a:p>
            <a:r>
              <a:rPr lang="en-US" sz="1200" b="0" i="0" u="none" strike="noStrike" kern="1200" baseline="0" dirty="0">
                <a:solidFill>
                  <a:schemeClr val="tx1"/>
                </a:solidFill>
                <a:latin typeface="Arial" charset="0"/>
                <a:ea typeface="+mn-ea"/>
                <a:cs typeface="+mn-cs"/>
              </a:rPr>
              <a:t>the self.</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77626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Arial" charset="0"/>
                <a:ea typeface="+mn-ea"/>
                <a:cs typeface="+mn-cs"/>
              </a:rPr>
              <a:t>Sociologists call the process of imagining others’ reactions “taking the role of the other,” or the </a:t>
            </a:r>
            <a:r>
              <a:rPr lang="en-US" sz="1200" b="1" i="0" u="none" strike="noStrike" kern="1200" baseline="0" dirty="0">
                <a:solidFill>
                  <a:schemeClr val="tx1"/>
                </a:solidFill>
                <a:latin typeface="Arial" charset="0"/>
                <a:ea typeface="+mn-ea"/>
                <a:cs typeface="+mn-cs"/>
              </a:rPr>
              <a:t>looking-glass self</a:t>
            </a:r>
            <a:r>
              <a:rPr lang="en-US" sz="1200" b="0" i="0" u="none" strike="noStrike" kern="1200" baseline="0" dirty="0">
                <a:solidFill>
                  <a:schemeClr val="tx1"/>
                </a:solidFill>
                <a:latin typeface="Arial" charset="0"/>
                <a:ea typeface="+mn-ea"/>
                <a:cs typeface="+mn-cs"/>
              </a:rPr>
              <a:t>. According to this view, our desire to define ourselves operates</a:t>
            </a:r>
            <a:r>
              <a:rPr lang="en-US" sz="1200" b="0" i="0" u="none" strike="noStrike" kern="120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as a sort of psychological sonar: We take readings of our own identity when we “bounce”</a:t>
            </a:r>
            <a:r>
              <a:rPr lang="en-US" sz="1200" b="0" i="0" u="none" strike="noStrike" kern="120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signals off others and try to project their impression of us. Like the distorted mirrors in a</a:t>
            </a:r>
            <a:r>
              <a:rPr lang="en-US" sz="1200" b="0" i="0" u="none" strike="noStrike" kern="120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funhouse, our appraisal of who we are varies depending on whose perspective we consider</a:t>
            </a:r>
            <a:r>
              <a:rPr lang="en-US" sz="1200" b="0" i="0" u="none" strike="noStrike" kern="120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and how accurately we predict their evaluations of us. A confident career woman may sit</a:t>
            </a:r>
            <a:r>
              <a:rPr lang="en-US" sz="1200" b="0" i="0" u="none" strike="noStrike" kern="120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morosely at a nightclub, imagining that others see her as a dowdy, unattractive woman with</a:t>
            </a:r>
            <a:r>
              <a:rPr lang="en-US" sz="1200" b="0" i="0" u="none" strike="noStrike" kern="120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little sex appeal (regardless of whether these perceptions are true). A </a:t>
            </a:r>
            <a:r>
              <a:rPr lang="en-US" sz="1200" b="0" i="1" u="none" strike="noStrike" kern="1200" baseline="0" dirty="0">
                <a:solidFill>
                  <a:schemeClr val="tx1"/>
                </a:solidFill>
                <a:latin typeface="Arial" charset="0"/>
                <a:ea typeface="+mn-ea"/>
                <a:cs typeface="+mn-cs"/>
              </a:rPr>
              <a:t>self-fulfilling prophecy</a:t>
            </a:r>
            <a:r>
              <a:rPr lang="en-US" sz="1200" b="0" i="1" u="none" strike="noStrike" kern="120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like the one we described comes into play here because these “signals” influence the</a:t>
            </a:r>
            <a:r>
              <a:rPr lang="en-US" sz="1200" b="0" i="0" u="none" strike="noStrike" kern="120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woman’s actual behavior.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1128524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4" name="TextBox 13"/>
          <p:cNvSpPr txBox="1"/>
          <p:nvPr userDrawn="1"/>
        </p:nvSpPr>
        <p:spPr>
          <a:xfrm>
            <a:off x="2590800" y="6429345"/>
            <a:ext cx="61722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7/24/2017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2514600" y="6429345"/>
            <a:ext cx="62484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7/24/2017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897989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7/24/2017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7/24/2017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7/24/2017</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7/24/2017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2590800" y="6429345"/>
            <a:ext cx="61722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679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7/24/2017</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2667000" y="6429345"/>
            <a:ext cx="60960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51" r:id="rId10"/>
    <p:sldLayoutId id="2147483654" r:id="rId11"/>
    <p:sldLayoutId id="2147483655" r:id="rId12"/>
    <p:sldLayoutId id="2147483663" r:id="rId13"/>
  </p:sldLayoutIdLs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19"/>
            <a:ext cx="8382000" cy="1011381"/>
          </a:xfrm>
        </p:spPr>
        <p:txBody>
          <a:bodyPr anchor="b"/>
          <a:lstStyle/>
          <a:p>
            <a:r>
              <a:rPr lang="en-US" sz="3600" dirty="0">
                <a:latin typeface="+mj-lt"/>
                <a:cs typeface="Aharoni" panose="02010803020104030203" pitchFamily="2" charset="-79"/>
              </a:rPr>
              <a:t>Consumer </a:t>
            </a:r>
            <a:r>
              <a:rPr lang="en-US" sz="3600" dirty="0" smtClean="0">
                <a:latin typeface="+mj-lt"/>
                <a:cs typeface="Aharoni" panose="02010803020104030203" pitchFamily="2" charset="-79"/>
              </a:rPr>
              <a:t>Behavior: </a:t>
            </a:r>
            <a:r>
              <a:rPr lang="en-IN" sz="3600" dirty="0">
                <a:latin typeface="+mj-lt"/>
              </a:rPr>
              <a:t>Buying, </a:t>
            </a:r>
            <a:r>
              <a:rPr lang="en-IN" sz="3600" dirty="0" smtClean="0">
                <a:latin typeface="+mj-lt"/>
              </a:rPr>
              <a:t>Having</a:t>
            </a:r>
            <a:r>
              <a:rPr lang="en-IN" sz="3600" dirty="0">
                <a:latin typeface="+mj-lt"/>
              </a:rPr>
              <a:t>, and Being</a:t>
            </a:r>
          </a:p>
        </p:txBody>
      </p:sp>
      <p:sp>
        <p:nvSpPr>
          <p:cNvPr id="3" name="Text Placeholder 2"/>
          <p:cNvSpPr>
            <a:spLocks noGrp="1"/>
          </p:cNvSpPr>
          <p:nvPr>
            <p:ph type="body" sz="quarter" idx="13"/>
          </p:nvPr>
        </p:nvSpPr>
        <p:spPr>
          <a:xfrm>
            <a:off x="457200" y="1327332"/>
            <a:ext cx="8229600" cy="349068"/>
          </a:xfrm>
        </p:spPr>
        <p:txBody>
          <a:bodyPr/>
          <a:lstStyle/>
          <a:p>
            <a:r>
              <a:rPr lang="en-IN" sz="2400" dirty="0"/>
              <a:t>Twelfth Edition</a:t>
            </a:r>
          </a:p>
        </p:txBody>
      </p:sp>
      <p:sp>
        <p:nvSpPr>
          <p:cNvPr id="4" name="Text Placeholder 3"/>
          <p:cNvSpPr>
            <a:spLocks noGrp="1"/>
          </p:cNvSpPr>
          <p:nvPr>
            <p:ph type="body" sz="quarter" idx="14"/>
          </p:nvPr>
        </p:nvSpPr>
        <p:spPr>
          <a:xfrm>
            <a:off x="4460175" y="2209800"/>
            <a:ext cx="4074224" cy="1075120"/>
          </a:xfrm>
        </p:spPr>
        <p:txBody>
          <a:bodyPr/>
          <a:lstStyle/>
          <a:p>
            <a:pPr algn="ctr"/>
            <a:r>
              <a:rPr lang="en-IN" sz="3600" b="1" dirty="0"/>
              <a:t>Chapter 6</a:t>
            </a:r>
            <a:endParaRPr lang="en-IN" sz="3600" dirty="0"/>
          </a:p>
        </p:txBody>
      </p:sp>
      <p:sp>
        <p:nvSpPr>
          <p:cNvPr id="5" name="Text Placeholder 4"/>
          <p:cNvSpPr>
            <a:spLocks noGrp="1"/>
          </p:cNvSpPr>
          <p:nvPr>
            <p:ph type="body" sz="quarter" idx="15"/>
          </p:nvPr>
        </p:nvSpPr>
        <p:spPr>
          <a:xfrm>
            <a:off x="4460174" y="3598041"/>
            <a:ext cx="4074225" cy="2269360"/>
          </a:xfrm>
        </p:spPr>
        <p:txBody>
          <a:bodyPr/>
          <a:lstStyle/>
          <a:p>
            <a:pPr algn="ctr"/>
            <a:r>
              <a:rPr lang="en-US" sz="3600" dirty="0"/>
              <a:t>The Self: Mind, Gender, and Body</a:t>
            </a:r>
            <a:endParaRPr lang="en-US" sz="3600" dirty="0">
              <a:ea typeface="Verdana" panose="020B0604030504040204" pitchFamily="34" charset="0"/>
              <a:cs typeface="Verdana" panose="020B0604030504040204" pitchFamily="34" charset="0"/>
            </a:endParaRPr>
          </a:p>
        </p:txBody>
      </p:sp>
      <p:pic>
        <p:nvPicPr>
          <p:cNvPr id="8" name="Picture 7" descr="Front Cover: Consumer Behavior: Buying, Having, and Being Twelfth Edition by Solom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07" y="1922768"/>
            <a:ext cx="3103047" cy="4170259"/>
          </a:xfrm>
          <a:prstGeom prst="rect">
            <a:avLst/>
          </a:prstGeom>
          <a:ln w="6350">
            <a:solidFill>
              <a:schemeClr val="tx1"/>
            </a:solidFill>
          </a:ln>
        </p:spPr>
      </p:pic>
      <p:sp>
        <p:nvSpPr>
          <p:cNvPr id="11" name="Text Placeholder 3"/>
          <p:cNvSpPr>
            <a:spLocks noGrp="1"/>
          </p:cNvSpPr>
          <p:nvPr>
            <p:ph type="body" sz="quarter" idx="14"/>
          </p:nvPr>
        </p:nvSpPr>
        <p:spPr>
          <a:xfrm>
            <a:off x="2667000" y="6422034"/>
            <a:ext cx="6004810" cy="228600"/>
          </a:xfrm>
        </p:spPr>
        <p:txBody>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a:t>
            </a:r>
            <a:r>
              <a:rPr lang="en-US" sz="1200" dirty="0" smtClean="0">
                <a:latin typeface="Verdana" panose="020B0604030504040204" pitchFamily="34" charset="0"/>
                <a:ea typeface="Verdana" panose="020B0604030504040204" pitchFamily="34" charset="0"/>
                <a:cs typeface="Verdana" panose="020B0604030504040204" pitchFamily="34" charset="0"/>
              </a:rPr>
              <a:t>2017, 2015, 2013 Pearson Education, Inc.</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All Rights Reserved</a:t>
            </a:r>
            <a:r>
              <a:rPr lang="en-US" sz="1200" dirty="0">
                <a:latin typeface="Verdana" panose="020B0604030504040204" pitchFamily="34" charset="0"/>
                <a:ea typeface="Verdana" panose="020B0604030504040204" pitchFamily="34" charset="0"/>
                <a:cs typeface="Verdana" panose="020B0604030504040204" pitchFamily="34" charset="0"/>
              </a:rPr>
              <a:t>.</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73966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3600" dirty="0">
                <a:latin typeface="+mj-lt"/>
              </a:rPr>
              <a:t>Self-Consciousness</a:t>
            </a:r>
            <a:endParaRPr lang="en-IN" sz="2000" b="0" dirty="0">
              <a:latin typeface="+mj-lt"/>
            </a:endParaRPr>
          </a:p>
        </p:txBody>
      </p:sp>
      <p:sp>
        <p:nvSpPr>
          <p:cNvPr id="7" name="Content Placeholder 6"/>
          <p:cNvSpPr>
            <a:spLocks noGrp="1"/>
          </p:cNvSpPr>
          <p:nvPr>
            <p:ph idx="1"/>
          </p:nvPr>
        </p:nvSpPr>
        <p:spPr/>
        <p:txBody>
          <a:bodyPr/>
          <a:lstStyle/>
          <a:p>
            <a:r>
              <a:rPr lang="en-US" sz="2400" dirty="0"/>
              <a:t>Public self-consciousness</a:t>
            </a:r>
          </a:p>
          <a:p>
            <a:r>
              <a:rPr lang="en-US" sz="2400" dirty="0"/>
              <a:t>Self monitors</a:t>
            </a:r>
          </a:p>
          <a:p>
            <a:r>
              <a:rPr lang="en-US" sz="2400" dirty="0"/>
              <a:t>Selfie</a:t>
            </a:r>
          </a:p>
          <a:p>
            <a:r>
              <a:rPr lang="en-US" sz="2400" dirty="0"/>
              <a:t>Meerkating</a:t>
            </a:r>
          </a:p>
          <a:p>
            <a:r>
              <a:rPr lang="en-US" sz="2400" dirty="0"/>
              <a:t>Empty self</a:t>
            </a:r>
          </a:p>
        </p:txBody>
      </p:sp>
    </p:spTree>
    <p:extLst>
      <p:ext uri="{BB962C8B-B14F-4D97-AF65-F5344CB8AC3E}">
        <p14:creationId xmlns:p14="http://schemas.microsoft.com/office/powerpoint/2010/main" val="3667023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You Are What You Consume</a:t>
            </a:r>
            <a:endParaRPr lang="en-IN" sz="3600" b="0" dirty="0">
              <a:latin typeface="+mj-lt"/>
            </a:endParaRPr>
          </a:p>
        </p:txBody>
      </p:sp>
      <p:sp>
        <p:nvSpPr>
          <p:cNvPr id="6" name="Content Placeholder 5"/>
          <p:cNvSpPr>
            <a:spLocks noGrp="1"/>
          </p:cNvSpPr>
          <p:nvPr>
            <p:ph idx="1"/>
          </p:nvPr>
        </p:nvSpPr>
        <p:spPr/>
        <p:txBody>
          <a:bodyPr/>
          <a:lstStyle/>
          <a:p>
            <a:pPr>
              <a:lnSpc>
                <a:spcPct val="90000"/>
              </a:lnSpc>
            </a:pPr>
            <a:r>
              <a:rPr lang="en-US" sz="2400" dirty="0"/>
              <a:t>Social identity as individual consumption behaviors</a:t>
            </a:r>
          </a:p>
          <a:p>
            <a:pPr lvl="1"/>
            <a:r>
              <a:rPr lang="en-US" sz="2400" dirty="0"/>
              <a:t>Question: Who am I now?</a:t>
            </a:r>
          </a:p>
          <a:p>
            <a:pPr lvl="1"/>
            <a:r>
              <a:rPr lang="en-US" sz="2400" dirty="0"/>
              <a:t>Answer: To some extent, your possessions!</a:t>
            </a:r>
          </a:p>
          <a:p>
            <a:r>
              <a:rPr lang="en-US" sz="2400" dirty="0"/>
              <a:t>Inference of personality based on consumption patterns</a:t>
            </a:r>
          </a:p>
          <a:p>
            <a:r>
              <a:rPr lang="en-US" sz="2400" dirty="0"/>
              <a:t>People who have an incomplete self-definition complete the identity by acquisition</a:t>
            </a:r>
          </a:p>
          <a:p>
            <a:r>
              <a:rPr lang="en-US" sz="2400" dirty="0"/>
              <a:t>Symbolic self-completion theory</a:t>
            </a:r>
            <a:endParaRPr lang="en-IN" sz="2400" dirty="0"/>
          </a:p>
        </p:txBody>
      </p:sp>
    </p:spTree>
    <p:extLst>
      <p:ext uri="{BB962C8B-B14F-4D97-AF65-F5344CB8AC3E}">
        <p14:creationId xmlns:p14="http://schemas.microsoft.com/office/powerpoint/2010/main" val="37579567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Self/Product Congruence</a:t>
            </a:r>
            <a:endParaRPr lang="en-IN" sz="2000" b="0" dirty="0">
              <a:latin typeface="+mj-lt"/>
            </a:endParaRPr>
          </a:p>
        </p:txBody>
      </p:sp>
      <p:sp>
        <p:nvSpPr>
          <p:cNvPr id="6" name="Content Placeholder 5"/>
          <p:cNvSpPr>
            <a:spLocks noGrp="1"/>
          </p:cNvSpPr>
          <p:nvPr>
            <p:ph idx="1"/>
          </p:nvPr>
        </p:nvSpPr>
        <p:spPr>
          <a:xfrm>
            <a:off x="457200" y="1600200"/>
            <a:ext cx="8334728" cy="4267200"/>
          </a:xfrm>
        </p:spPr>
        <p:txBody>
          <a:bodyPr/>
          <a:lstStyle/>
          <a:p>
            <a:r>
              <a:rPr lang="en-US" sz="2400" dirty="0"/>
              <a:t>Consumers demonstrate their values through their purchase behavior</a:t>
            </a:r>
          </a:p>
          <a:p>
            <a:r>
              <a:rPr lang="en-US" sz="2400" dirty="0"/>
              <a:t>Self-image congruence models: we choose products when attributes matches the </a:t>
            </a:r>
            <a:r>
              <a:rPr lang="en-US" sz="2400" dirty="0" smtClean="0"/>
              <a:t>self</a:t>
            </a:r>
          </a:p>
          <a:p>
            <a:pPr marL="0" indent="0">
              <a:buNone/>
            </a:pPr>
            <a:r>
              <a:rPr lang="en-US" sz="2400" dirty="0"/>
              <a:t> </a:t>
            </a:r>
            <a:r>
              <a:rPr lang="en-US" sz="2400" dirty="0" smtClean="0"/>
              <a:t>                  </a:t>
            </a:r>
            <a:r>
              <a:rPr lang="en-US" sz="2400" b="1" dirty="0" smtClean="0"/>
              <a:t>Product Usage = Self-Image</a:t>
            </a:r>
            <a:endParaRPr lang="en-US" sz="2400" b="1" dirty="0"/>
          </a:p>
        </p:txBody>
      </p:sp>
    </p:spTree>
    <p:extLst>
      <p:ext uri="{BB962C8B-B14F-4D97-AF65-F5344CB8AC3E}">
        <p14:creationId xmlns:p14="http://schemas.microsoft.com/office/powerpoint/2010/main" val="17426876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For Reflection </a:t>
            </a:r>
            <a:r>
              <a:rPr lang="en-US" sz="2000" b="0" dirty="0">
                <a:latin typeface="+mj-lt"/>
              </a:rPr>
              <a:t>(1 of 5)</a:t>
            </a:r>
          </a:p>
        </p:txBody>
      </p:sp>
      <p:sp>
        <p:nvSpPr>
          <p:cNvPr id="3" name="Content Placeholder 2"/>
          <p:cNvSpPr>
            <a:spLocks noGrp="1"/>
          </p:cNvSpPr>
          <p:nvPr>
            <p:ph idx="1"/>
          </p:nvPr>
        </p:nvSpPr>
        <p:spPr/>
        <p:txBody>
          <a:bodyPr/>
          <a:lstStyle/>
          <a:p>
            <a:r>
              <a:rPr lang="en-US" sz="2400" dirty="0"/>
              <a:t>Advertising can utilize a consumer’s self-esteem in promoting a product by offering the product as a remedy to low self-esteem. Self-esteem advertising: products provide remedy to low self-esteem.</a:t>
            </a:r>
          </a:p>
          <a:p>
            <a:r>
              <a:rPr lang="en-US" sz="2400" dirty="0"/>
              <a:t>How effective do you think this form of advertising is?</a:t>
            </a:r>
          </a:p>
        </p:txBody>
      </p:sp>
    </p:spTree>
    <p:extLst>
      <p:ext uri="{BB962C8B-B14F-4D97-AF65-F5344CB8AC3E}">
        <p14:creationId xmlns:p14="http://schemas.microsoft.com/office/powerpoint/2010/main" val="15465080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Learning Objective </a:t>
            </a:r>
            <a:r>
              <a:rPr lang="en-US" sz="3600" dirty="0" smtClean="0">
                <a:latin typeface="+mj-lt"/>
              </a:rPr>
              <a:t>6.2</a:t>
            </a:r>
            <a:endParaRPr lang="en-IN" sz="3600" b="0" dirty="0">
              <a:latin typeface="+mj-lt"/>
            </a:endParaRPr>
          </a:p>
        </p:txBody>
      </p:sp>
      <p:sp>
        <p:nvSpPr>
          <p:cNvPr id="6" name="Content Placeholder 5"/>
          <p:cNvSpPr>
            <a:spLocks noGrp="1"/>
          </p:cNvSpPr>
          <p:nvPr>
            <p:ph idx="1"/>
          </p:nvPr>
        </p:nvSpPr>
        <p:spPr>
          <a:xfrm>
            <a:off x="457200" y="1600201"/>
            <a:ext cx="8229600" cy="422306"/>
          </a:xfrm>
        </p:spPr>
        <p:txBody>
          <a:bodyPr/>
          <a:lstStyle/>
          <a:p>
            <a:r>
              <a:rPr lang="en-US" sz="2400" dirty="0"/>
              <a:t>Products often define a person’s  self-concept.</a:t>
            </a:r>
            <a:endParaRPr lang="en-IN" sz="2400" dirty="0"/>
          </a:p>
        </p:txBody>
      </p:sp>
      <p:pic>
        <p:nvPicPr>
          <p:cNvPr id="3" name="Picture 2" descr="A husband and wife dressed similarly smile in an advertisement for Carlton M I D beer. Tagline: spending too much time with the wife? Stay a little longer.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8788" y="2174906"/>
            <a:ext cx="3858935" cy="3616294"/>
          </a:xfrm>
          <a:prstGeom prst="rect">
            <a:avLst/>
          </a:prstGeom>
        </p:spPr>
      </p:pic>
    </p:spTree>
    <p:extLst>
      <p:ext uri="{BB962C8B-B14F-4D97-AF65-F5344CB8AC3E}">
        <p14:creationId xmlns:p14="http://schemas.microsoft.com/office/powerpoint/2010/main" val="4028093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0"/>
            <a:ext cx="8229600" cy="1097280"/>
          </a:xfrm>
        </p:spPr>
        <p:txBody>
          <a:bodyPr/>
          <a:lstStyle/>
          <a:p>
            <a:r>
              <a:rPr lang="en-US" sz="3600" dirty="0">
                <a:latin typeface="+mj-lt"/>
              </a:rPr>
              <a:t>The Levels of the Extended Self</a:t>
            </a:r>
            <a:endParaRPr lang="en-IN" sz="2000" b="0" dirty="0">
              <a:latin typeface="+mj-lt"/>
            </a:endParaRPr>
          </a:p>
        </p:txBody>
      </p:sp>
      <p:sp>
        <p:nvSpPr>
          <p:cNvPr id="3" name="Content Placeholder 2"/>
          <p:cNvSpPr>
            <a:spLocks noGrp="1"/>
          </p:cNvSpPr>
          <p:nvPr>
            <p:ph idx="1"/>
          </p:nvPr>
        </p:nvSpPr>
        <p:spPr/>
        <p:txBody>
          <a:bodyPr/>
          <a:lstStyle/>
          <a:p>
            <a:r>
              <a:rPr lang="en-US" sz="2400" dirty="0"/>
              <a:t>Individual: personal possessions (cars, clothing)</a:t>
            </a:r>
          </a:p>
          <a:p>
            <a:r>
              <a:rPr lang="en-US" sz="2400" dirty="0"/>
              <a:t>Family: residence and furnishings</a:t>
            </a:r>
          </a:p>
          <a:p>
            <a:r>
              <a:rPr lang="en-US" sz="2400" dirty="0"/>
              <a:t>Community: neighborhood or town where you live</a:t>
            </a:r>
          </a:p>
          <a:p>
            <a:r>
              <a:rPr lang="en-US" sz="2400" dirty="0"/>
              <a:t>Group: social or other groups</a:t>
            </a:r>
          </a:p>
        </p:txBody>
      </p:sp>
    </p:spTree>
    <p:extLst>
      <p:ext uri="{BB962C8B-B14F-4D97-AF65-F5344CB8AC3E}">
        <p14:creationId xmlns:p14="http://schemas.microsoft.com/office/powerpoint/2010/main" val="21591366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15372"/>
            <a:ext cx="8229600" cy="1097280"/>
          </a:xfrm>
        </p:spPr>
        <p:txBody>
          <a:bodyPr/>
          <a:lstStyle/>
          <a:p>
            <a:r>
              <a:rPr lang="en-US" sz="3600" dirty="0">
                <a:latin typeface="+mj-lt"/>
              </a:rPr>
              <a:t>Embodied Cognition</a:t>
            </a:r>
            <a:endParaRPr lang="en-IN" sz="2000" b="0" dirty="0">
              <a:latin typeface="+mj-lt"/>
            </a:endParaRPr>
          </a:p>
        </p:txBody>
      </p:sp>
      <p:sp>
        <p:nvSpPr>
          <p:cNvPr id="3" name="Content Placeholder 2"/>
          <p:cNvSpPr>
            <a:spLocks noGrp="1"/>
          </p:cNvSpPr>
          <p:nvPr>
            <p:ph idx="1"/>
          </p:nvPr>
        </p:nvSpPr>
        <p:spPr/>
        <p:txBody>
          <a:bodyPr/>
          <a:lstStyle/>
          <a:p>
            <a:r>
              <a:rPr lang="en-US" sz="2400" dirty="0"/>
              <a:t>Power posing</a:t>
            </a:r>
          </a:p>
          <a:p>
            <a:r>
              <a:rPr lang="en-US" sz="2400" dirty="0"/>
              <a:t>Enclothed cognition</a:t>
            </a:r>
          </a:p>
        </p:txBody>
      </p:sp>
    </p:spTree>
    <p:extLst>
      <p:ext uri="{BB962C8B-B14F-4D97-AF65-F5344CB8AC3E}">
        <p14:creationId xmlns:p14="http://schemas.microsoft.com/office/powerpoint/2010/main" val="35796757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600" dirty="0">
                <a:latin typeface="+mj-lt"/>
              </a:rPr>
              <a:t>The Digital Self</a:t>
            </a:r>
            <a:endParaRPr lang="en-US" sz="2000" dirty="0">
              <a:solidFill>
                <a:schemeClr val="tx1"/>
              </a:solidFill>
              <a:latin typeface="+mj-lt"/>
            </a:endParaRPr>
          </a:p>
        </p:txBody>
      </p:sp>
      <p:sp>
        <p:nvSpPr>
          <p:cNvPr id="3" name="Content Placeholder 2"/>
          <p:cNvSpPr>
            <a:spLocks noGrp="1"/>
          </p:cNvSpPr>
          <p:nvPr>
            <p:ph idx="1"/>
          </p:nvPr>
        </p:nvSpPr>
        <p:spPr/>
        <p:txBody>
          <a:bodyPr/>
          <a:lstStyle/>
          <a:p>
            <a:r>
              <a:rPr lang="en-US" sz="2400" dirty="0"/>
              <a:t>Wearable computing</a:t>
            </a:r>
          </a:p>
          <a:p>
            <a:r>
              <a:rPr lang="en-US" sz="2400" dirty="0"/>
              <a:t>Virtual makeover</a:t>
            </a:r>
          </a:p>
        </p:txBody>
      </p:sp>
      <p:pic>
        <p:nvPicPr>
          <p:cNvPr id="5" name="Picture 4" descr="A virtual female model created with Blue Mars softwar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331" y="1618873"/>
            <a:ext cx="3130594" cy="4167313"/>
          </a:xfrm>
          <a:prstGeom prst="rect">
            <a:avLst/>
          </a:prstGeom>
        </p:spPr>
      </p:pic>
    </p:spTree>
    <p:extLst>
      <p:ext uri="{BB962C8B-B14F-4D97-AF65-F5344CB8AC3E}">
        <p14:creationId xmlns:p14="http://schemas.microsoft.com/office/powerpoint/2010/main" val="10088315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(2 of 5)</a:t>
            </a:r>
          </a:p>
        </p:txBody>
      </p:sp>
      <p:sp>
        <p:nvSpPr>
          <p:cNvPr id="3" name="Content Placeholder 2"/>
          <p:cNvSpPr>
            <a:spLocks noGrp="1"/>
          </p:cNvSpPr>
          <p:nvPr>
            <p:ph idx="1"/>
          </p:nvPr>
        </p:nvSpPr>
        <p:spPr/>
        <p:txBody>
          <a:bodyPr/>
          <a:lstStyle/>
          <a:p>
            <a:r>
              <a:rPr lang="en-US" sz="2400" dirty="0"/>
              <a:t>Construct a “consumption biography” of a friend, family member, or classmate.</a:t>
            </a:r>
          </a:p>
          <a:p>
            <a:r>
              <a:rPr lang="en-US" sz="2400" dirty="0"/>
              <a:t>Make a list of his/her most favorite possessions, and see if you or others can describe this person’s personality just from the information provided by this catalogue.</a:t>
            </a:r>
          </a:p>
        </p:txBody>
      </p:sp>
    </p:spTree>
    <p:extLst>
      <p:ext uri="{BB962C8B-B14F-4D97-AF65-F5344CB8AC3E}">
        <p14:creationId xmlns:p14="http://schemas.microsoft.com/office/powerpoint/2010/main" val="2423180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600" dirty="0">
                <a:latin typeface="+mj-lt"/>
              </a:rPr>
              <a:t>Learning Objective </a:t>
            </a:r>
            <a:r>
              <a:rPr lang="en-US" sz="3600" dirty="0" smtClean="0">
                <a:latin typeface="+mj-lt"/>
              </a:rPr>
              <a:t>6.3</a:t>
            </a:r>
            <a:endParaRPr lang="en-IN" sz="2000" b="0" dirty="0">
              <a:latin typeface="+mj-lt"/>
            </a:endParaRPr>
          </a:p>
        </p:txBody>
      </p:sp>
      <p:sp>
        <p:nvSpPr>
          <p:cNvPr id="3" name="Content Placeholder 2"/>
          <p:cNvSpPr>
            <a:spLocks noGrp="1"/>
          </p:cNvSpPr>
          <p:nvPr>
            <p:ph idx="1"/>
          </p:nvPr>
        </p:nvSpPr>
        <p:spPr>
          <a:xfrm>
            <a:off x="457200" y="1600201"/>
            <a:ext cx="8229600" cy="838200"/>
          </a:xfrm>
        </p:spPr>
        <p:txBody>
          <a:bodyPr/>
          <a:lstStyle/>
          <a:p>
            <a:pPr marL="0" indent="0">
              <a:buNone/>
            </a:pPr>
            <a:r>
              <a:rPr lang="en-US" sz="2400" dirty="0"/>
              <a:t>Gender identity is an important component of a consumer’s self-concept.</a:t>
            </a:r>
          </a:p>
        </p:txBody>
      </p:sp>
      <p:pic>
        <p:nvPicPr>
          <p:cNvPr id="4" name="Picture 3" descr="A double-page advertisement for bijan perfume. On the left., a woman wears a hijab with a solemn expression. Tagline: women should be quiet, composed, obedient, grateful, modest, respectful, submissive, and very serious. On the right, the woman wears a baseball cap and laughs. Tagline: women should be bright, wild, flirty, fun, eccentric, tough, bold, and very, very bijan.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819400"/>
            <a:ext cx="4787184" cy="3201921"/>
          </a:xfrm>
          <a:prstGeom prst="rect">
            <a:avLst/>
          </a:prstGeom>
        </p:spPr>
      </p:pic>
    </p:spTree>
    <p:extLst>
      <p:ext uri="{BB962C8B-B14F-4D97-AF65-F5344CB8AC3E}">
        <p14:creationId xmlns:p14="http://schemas.microsoft.com/office/powerpoint/2010/main" val="982649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Learning Objectives</a:t>
            </a:r>
            <a:endParaRPr lang="en-IN" sz="2000" b="0" dirty="0">
              <a:latin typeface="+mj-lt"/>
            </a:endParaRPr>
          </a:p>
        </p:txBody>
      </p:sp>
      <p:sp>
        <p:nvSpPr>
          <p:cNvPr id="3" name="Content Placeholder 2"/>
          <p:cNvSpPr>
            <a:spLocks noGrp="1"/>
          </p:cNvSpPr>
          <p:nvPr>
            <p:ph idx="1"/>
          </p:nvPr>
        </p:nvSpPr>
        <p:spPr>
          <a:xfrm>
            <a:off x="457200" y="1600200"/>
            <a:ext cx="8229600" cy="4724400"/>
          </a:xfrm>
        </p:spPr>
        <p:txBody>
          <a:bodyPr/>
          <a:lstStyle/>
          <a:p>
            <a:pPr marL="536575" indent="-536575">
              <a:buNone/>
            </a:pPr>
            <a:r>
              <a:rPr lang="en-US" sz="2400" b="1" dirty="0" smtClean="0">
                <a:solidFill>
                  <a:schemeClr val="bg2"/>
                </a:solidFill>
              </a:rPr>
              <a:t>6.1</a:t>
            </a:r>
            <a:r>
              <a:rPr lang="en-US" sz="2400" dirty="0" smtClean="0"/>
              <a:t> The </a:t>
            </a:r>
            <a:r>
              <a:rPr lang="en-US" sz="2400" dirty="0"/>
              <a:t>self-concept strongly influences consumer behavior.</a:t>
            </a:r>
          </a:p>
          <a:p>
            <a:pPr marL="0" indent="0">
              <a:buNone/>
            </a:pPr>
            <a:r>
              <a:rPr lang="en-US" sz="2400" b="1" dirty="0" smtClean="0">
                <a:solidFill>
                  <a:schemeClr val="bg2"/>
                </a:solidFill>
              </a:rPr>
              <a:t>6.2</a:t>
            </a:r>
            <a:r>
              <a:rPr lang="en-US" sz="2400" dirty="0" smtClean="0"/>
              <a:t> Products </a:t>
            </a:r>
            <a:r>
              <a:rPr lang="en-US" sz="2400" dirty="0"/>
              <a:t>often define a person’s self-concept.</a:t>
            </a:r>
          </a:p>
          <a:p>
            <a:pPr marL="536575" indent="-536575">
              <a:buNone/>
            </a:pPr>
            <a:r>
              <a:rPr lang="en-US" sz="2400" b="1" dirty="0" smtClean="0">
                <a:solidFill>
                  <a:schemeClr val="bg2"/>
                </a:solidFill>
              </a:rPr>
              <a:t>6.3</a:t>
            </a:r>
            <a:r>
              <a:rPr lang="en-US" sz="2400" dirty="0" smtClean="0"/>
              <a:t> Gender </a:t>
            </a:r>
            <a:r>
              <a:rPr lang="en-US" sz="2400" dirty="0"/>
              <a:t>identity is an important component of a consumer’s self concept.</a:t>
            </a:r>
          </a:p>
          <a:p>
            <a:pPr marL="536575" indent="-536575">
              <a:buNone/>
            </a:pPr>
            <a:r>
              <a:rPr lang="en-US" sz="2400" b="1" dirty="0" smtClean="0">
                <a:solidFill>
                  <a:schemeClr val="bg2"/>
                </a:solidFill>
                <a:sym typeface="Wingdings" pitchFamily="2" charset="2"/>
              </a:rPr>
              <a:t>6.4</a:t>
            </a:r>
            <a:r>
              <a:rPr lang="en-US" sz="2400" dirty="0" smtClean="0">
                <a:sym typeface="Wingdings" pitchFamily="2" charset="2"/>
              </a:rPr>
              <a:t> The </a:t>
            </a:r>
            <a:r>
              <a:rPr lang="en-US" sz="2400" dirty="0">
                <a:sym typeface="Wingdings" pitchFamily="2" charset="2"/>
              </a:rPr>
              <a:t>way we think about our bodies (and the way our culture tells us we should think) is a key component of self-esteem.</a:t>
            </a:r>
          </a:p>
          <a:p>
            <a:pPr marL="536575" indent="-536575">
              <a:buNone/>
              <a:tabLst>
                <a:tab pos="536575" algn="l"/>
              </a:tabLst>
            </a:pPr>
            <a:r>
              <a:rPr lang="en-US" sz="2400" b="1" dirty="0" smtClean="0">
                <a:solidFill>
                  <a:schemeClr val="bg2"/>
                </a:solidFill>
                <a:sym typeface="Wingdings" pitchFamily="2" charset="2"/>
              </a:rPr>
              <a:t>6.5</a:t>
            </a:r>
            <a:r>
              <a:rPr lang="en-US" sz="2400" dirty="0" smtClean="0">
                <a:sym typeface="Wingdings" pitchFamily="2" charset="2"/>
              </a:rPr>
              <a:t> Every </a:t>
            </a:r>
            <a:r>
              <a:rPr lang="en-US" sz="2400" dirty="0">
                <a:sym typeface="Wingdings" pitchFamily="2" charset="2"/>
              </a:rPr>
              <a:t>culture dictates certain types of body decoration or mutilation.</a:t>
            </a:r>
          </a:p>
        </p:txBody>
      </p:sp>
    </p:spTree>
    <p:extLst>
      <p:ext uri="{BB962C8B-B14F-4D97-AF65-F5344CB8AC3E}">
        <p14:creationId xmlns:p14="http://schemas.microsoft.com/office/powerpoint/2010/main" val="18646750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Gender Differences in Socialization</a:t>
            </a:r>
            <a:endParaRPr lang="en-US" sz="2000" b="0" dirty="0">
              <a:latin typeface="+mj-lt"/>
            </a:endParaRPr>
          </a:p>
        </p:txBody>
      </p:sp>
      <p:sp>
        <p:nvSpPr>
          <p:cNvPr id="3" name="Content Placeholder 2"/>
          <p:cNvSpPr>
            <a:spLocks noGrp="1"/>
          </p:cNvSpPr>
          <p:nvPr>
            <p:ph idx="1"/>
          </p:nvPr>
        </p:nvSpPr>
        <p:spPr/>
        <p:txBody>
          <a:bodyPr/>
          <a:lstStyle/>
          <a:p>
            <a:r>
              <a:rPr lang="en-US" sz="2400" dirty="0"/>
              <a:t>Gender roles vary by culture but are changing</a:t>
            </a:r>
          </a:p>
          <a:p>
            <a:r>
              <a:rPr lang="en-US" sz="2400" dirty="0"/>
              <a:t>Many societies still expect traditional roles:</a:t>
            </a:r>
          </a:p>
          <a:p>
            <a:pPr lvl="1"/>
            <a:r>
              <a:rPr lang="en-US" sz="2400" dirty="0"/>
              <a:t>Agentic roles: men are expected to be assertive and have certain skills</a:t>
            </a:r>
          </a:p>
          <a:p>
            <a:pPr lvl="1"/>
            <a:r>
              <a:rPr lang="en-US" sz="2400" dirty="0"/>
              <a:t>Communal roles: women are taught to foster harmonious relationships</a:t>
            </a:r>
          </a:p>
        </p:txBody>
      </p:sp>
    </p:spTree>
    <p:extLst>
      <p:ext uri="{BB962C8B-B14F-4D97-AF65-F5344CB8AC3E}">
        <p14:creationId xmlns:p14="http://schemas.microsoft.com/office/powerpoint/2010/main" val="597449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Sex-Typed Traits and Products</a:t>
            </a:r>
            <a:endParaRPr lang="en-US" sz="2000" b="0" dirty="0">
              <a:latin typeface="+mj-lt"/>
            </a:endParaRPr>
          </a:p>
        </p:txBody>
      </p:sp>
      <p:sp>
        <p:nvSpPr>
          <p:cNvPr id="3" name="Content Placeholder 2"/>
          <p:cNvSpPr>
            <a:spLocks noGrp="1"/>
          </p:cNvSpPr>
          <p:nvPr>
            <p:ph idx="1"/>
          </p:nvPr>
        </p:nvSpPr>
        <p:spPr/>
        <p:txBody>
          <a:bodyPr/>
          <a:lstStyle/>
          <a:p>
            <a:pPr>
              <a:lnSpc>
                <a:spcPct val="90000"/>
              </a:lnSpc>
            </a:pPr>
            <a:r>
              <a:rPr lang="en-US" sz="2400" dirty="0"/>
              <a:t>Sex-typed traits: characteristics we stereotypically associate with one gender or the other.</a:t>
            </a:r>
          </a:p>
          <a:p>
            <a:pPr>
              <a:lnSpc>
                <a:spcPct val="90000"/>
              </a:lnSpc>
            </a:pPr>
            <a:r>
              <a:rPr lang="en-US" sz="2400" dirty="0"/>
              <a:t>Sex-types products: take on masculine or feminine attributes</a:t>
            </a:r>
          </a:p>
          <a:p>
            <a:pPr lvl="1">
              <a:lnSpc>
                <a:spcPct val="90000"/>
              </a:lnSpc>
            </a:pPr>
            <a:r>
              <a:rPr lang="en-US" sz="2400" dirty="0"/>
              <a:t>Princess telephones</a:t>
            </a:r>
          </a:p>
          <a:p>
            <a:pPr lvl="1">
              <a:lnSpc>
                <a:spcPct val="90000"/>
              </a:lnSpc>
            </a:pPr>
            <a:r>
              <a:rPr lang="en-US" sz="2400" dirty="0"/>
              <a:t>Thor’s Hammer vodka</a:t>
            </a:r>
          </a:p>
        </p:txBody>
      </p:sp>
    </p:spTree>
    <p:extLst>
      <p:ext uri="{BB962C8B-B14F-4D97-AF65-F5344CB8AC3E}">
        <p14:creationId xmlns:p14="http://schemas.microsoft.com/office/powerpoint/2010/main" val="37731095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Sexual Identity </a:t>
            </a:r>
            <a:r>
              <a:rPr lang="en-US" sz="2000" b="0" dirty="0">
                <a:latin typeface="+mj-lt"/>
              </a:rPr>
              <a:t>(1 of 2)</a:t>
            </a:r>
          </a:p>
        </p:txBody>
      </p:sp>
      <p:sp>
        <p:nvSpPr>
          <p:cNvPr id="3" name="Content Placeholder 2"/>
          <p:cNvSpPr>
            <a:spLocks noGrp="1"/>
          </p:cNvSpPr>
          <p:nvPr>
            <p:ph idx="1"/>
          </p:nvPr>
        </p:nvSpPr>
        <p:spPr>
          <a:xfrm>
            <a:off x="457200" y="1600200"/>
            <a:ext cx="3505200" cy="3733800"/>
          </a:xfrm>
        </p:spPr>
        <p:txBody>
          <a:bodyPr/>
          <a:lstStyle/>
          <a:p>
            <a:r>
              <a:rPr lang="en-US" sz="2400" dirty="0"/>
              <a:t>Neuroendocrinological science</a:t>
            </a:r>
          </a:p>
          <a:p>
            <a:r>
              <a:rPr lang="en-US" sz="2400" dirty="0"/>
              <a:t>Bromance</a:t>
            </a:r>
          </a:p>
          <a:p>
            <a:r>
              <a:rPr lang="en-US" sz="2400" dirty="0"/>
              <a:t>Masculinism</a:t>
            </a:r>
          </a:p>
          <a:p>
            <a:r>
              <a:rPr lang="en-US" sz="2400" dirty="0"/>
              <a:t>Androgyny</a:t>
            </a:r>
          </a:p>
        </p:txBody>
      </p:sp>
      <p:pic>
        <p:nvPicPr>
          <p:cNvPr id="5" name="Picture 4" descr="An advertisement for a man’s watch with the text: I W C. Engineered for men. IW C Schaffhusen since 1868. Tag line, don’t fly too high!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9661" y="1789832"/>
            <a:ext cx="3204739" cy="3620368"/>
          </a:xfrm>
          <a:prstGeom prst="rect">
            <a:avLst/>
          </a:prstGeom>
        </p:spPr>
      </p:pic>
    </p:spTree>
    <p:extLst>
      <p:ext uri="{BB962C8B-B14F-4D97-AF65-F5344CB8AC3E}">
        <p14:creationId xmlns:p14="http://schemas.microsoft.com/office/powerpoint/2010/main" val="42647004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Sexual Identity </a:t>
            </a:r>
            <a:r>
              <a:rPr lang="en-US" sz="2000" b="0" dirty="0">
                <a:latin typeface="+mj-lt"/>
              </a:rPr>
              <a:t>(2 of 2)</a:t>
            </a:r>
          </a:p>
        </p:txBody>
      </p:sp>
      <p:sp>
        <p:nvSpPr>
          <p:cNvPr id="3" name="Content Placeholder 2"/>
          <p:cNvSpPr>
            <a:spLocks noGrp="1"/>
          </p:cNvSpPr>
          <p:nvPr>
            <p:ph idx="1"/>
          </p:nvPr>
        </p:nvSpPr>
        <p:spPr>
          <a:xfrm>
            <a:off x="457200" y="1600201"/>
            <a:ext cx="7848600" cy="1066800"/>
          </a:xfrm>
        </p:spPr>
        <p:txBody>
          <a:bodyPr/>
          <a:lstStyle/>
          <a:p>
            <a:r>
              <a:rPr lang="en-US" sz="2400" dirty="0"/>
              <a:t>Third-gender movement</a:t>
            </a:r>
          </a:p>
          <a:p>
            <a:r>
              <a:rPr lang="en-US" sz="2400" dirty="0"/>
              <a:t>Intersex children</a:t>
            </a:r>
          </a:p>
        </p:txBody>
      </p:sp>
      <p:pic>
        <p:nvPicPr>
          <p:cNvPr id="5" name="Picture 4" descr="The intersex logo. The rings in the symbol for female and the symbol for male crisscross within a third circle between the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2951237"/>
            <a:ext cx="4069169" cy="3072186"/>
          </a:xfrm>
          <a:prstGeom prst="rect">
            <a:avLst/>
          </a:prstGeom>
        </p:spPr>
      </p:pic>
    </p:spTree>
    <p:extLst>
      <p:ext uri="{BB962C8B-B14F-4D97-AF65-F5344CB8AC3E}">
        <p14:creationId xmlns:p14="http://schemas.microsoft.com/office/powerpoint/2010/main" val="1696668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(3 of 5)</a:t>
            </a:r>
          </a:p>
        </p:txBody>
      </p:sp>
      <p:sp>
        <p:nvSpPr>
          <p:cNvPr id="3" name="Content Placeholder 2"/>
          <p:cNvSpPr>
            <a:spLocks noGrp="1"/>
          </p:cNvSpPr>
          <p:nvPr>
            <p:ph idx="1"/>
          </p:nvPr>
        </p:nvSpPr>
        <p:spPr/>
        <p:txBody>
          <a:bodyPr/>
          <a:lstStyle/>
          <a:p>
            <a:r>
              <a:rPr lang="en-US" sz="2400" dirty="0"/>
              <a:t>What are two examples of sex-typed products? </a:t>
            </a:r>
          </a:p>
          <a:p>
            <a:r>
              <a:rPr lang="en-US" sz="2400" dirty="0"/>
              <a:t>Are there situations for which promoting sex-typed products might limit the market for a product?</a:t>
            </a:r>
          </a:p>
        </p:txBody>
      </p:sp>
    </p:spTree>
    <p:extLst>
      <p:ext uri="{BB962C8B-B14F-4D97-AF65-F5344CB8AC3E}">
        <p14:creationId xmlns:p14="http://schemas.microsoft.com/office/powerpoint/2010/main" val="26878850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Learning Objective </a:t>
            </a:r>
            <a:r>
              <a:rPr lang="en-US" sz="3600" dirty="0" smtClean="0">
                <a:latin typeface="+mj-lt"/>
              </a:rPr>
              <a:t>6.4</a:t>
            </a:r>
            <a:endParaRPr lang="en-US" sz="2000" b="0" dirty="0">
              <a:latin typeface="+mj-lt"/>
            </a:endParaRPr>
          </a:p>
        </p:txBody>
      </p:sp>
      <p:sp>
        <p:nvSpPr>
          <p:cNvPr id="3" name="Content Placeholder 2"/>
          <p:cNvSpPr>
            <a:spLocks noGrp="1"/>
          </p:cNvSpPr>
          <p:nvPr>
            <p:ph idx="1"/>
          </p:nvPr>
        </p:nvSpPr>
        <p:spPr>
          <a:xfrm>
            <a:off x="457200" y="1600201"/>
            <a:ext cx="8229600" cy="761999"/>
          </a:xfrm>
        </p:spPr>
        <p:txBody>
          <a:bodyPr/>
          <a:lstStyle/>
          <a:p>
            <a:pPr marL="0" indent="0">
              <a:buNone/>
            </a:pPr>
            <a:r>
              <a:rPr lang="en-US" sz="2200" dirty="0"/>
              <a:t>The way we think about our bodies (and the way our culture tells us we should think) is a key component of   self-esteem.</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2438400"/>
            <a:ext cx="3090569" cy="3861750"/>
          </a:xfrm>
          <a:prstGeom prst="rect">
            <a:avLst/>
          </a:prstGeom>
        </p:spPr>
      </p:pic>
    </p:spTree>
    <p:extLst>
      <p:ext uri="{BB962C8B-B14F-4D97-AF65-F5344CB8AC3E}">
        <p14:creationId xmlns:p14="http://schemas.microsoft.com/office/powerpoint/2010/main" val="17868724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28600"/>
            <a:ext cx="8229600" cy="1097280"/>
          </a:xfrm>
        </p:spPr>
        <p:txBody>
          <a:bodyPr/>
          <a:lstStyle/>
          <a:p>
            <a:r>
              <a:rPr lang="en-US" sz="3600" dirty="0">
                <a:latin typeface="+mj-lt"/>
              </a:rPr>
              <a:t>Ideals of Beauty</a:t>
            </a:r>
            <a:endParaRPr lang="en-IN" sz="2000" b="0" dirty="0">
              <a:latin typeface="+mj-lt"/>
            </a:endParaRPr>
          </a:p>
        </p:txBody>
      </p:sp>
      <p:sp>
        <p:nvSpPr>
          <p:cNvPr id="3" name="Content Placeholder 2"/>
          <p:cNvSpPr>
            <a:spLocks noGrp="1"/>
          </p:cNvSpPr>
          <p:nvPr>
            <p:ph idx="1"/>
          </p:nvPr>
        </p:nvSpPr>
        <p:spPr/>
        <p:txBody>
          <a:bodyPr/>
          <a:lstStyle/>
          <a:p>
            <a:r>
              <a:rPr lang="en-US" sz="2400" dirty="0"/>
              <a:t>Exemplar of appearance</a:t>
            </a:r>
          </a:p>
          <a:p>
            <a:r>
              <a:rPr lang="en-US" sz="2400" dirty="0"/>
              <a:t>“What is beautiful is good” stereotype</a:t>
            </a:r>
          </a:p>
          <a:p>
            <a:r>
              <a:rPr lang="en-US" sz="2400" dirty="0"/>
              <a:t>Favorable physical features:</a:t>
            </a:r>
          </a:p>
          <a:p>
            <a:pPr lvl="1"/>
            <a:r>
              <a:rPr lang="en-US" sz="2400" dirty="0"/>
              <a:t>Attractive faces</a:t>
            </a:r>
          </a:p>
          <a:p>
            <a:pPr lvl="1"/>
            <a:r>
              <a:rPr lang="en-US" sz="2400" dirty="0"/>
              <a:t>Good health and youth</a:t>
            </a:r>
          </a:p>
          <a:p>
            <a:pPr lvl="1"/>
            <a:r>
              <a:rPr lang="en-US" sz="2400" dirty="0"/>
              <a:t>Balance/symmetry</a:t>
            </a:r>
          </a:p>
          <a:p>
            <a:pPr lvl="1"/>
            <a:r>
              <a:rPr lang="en-US" sz="2400" dirty="0"/>
              <a:t>Feminine curves/hourglass body shape</a:t>
            </a:r>
          </a:p>
          <a:p>
            <a:pPr lvl="1"/>
            <a:r>
              <a:rPr lang="en-US" sz="2400" dirty="0"/>
              <a:t>“Strong” male features</a:t>
            </a:r>
          </a:p>
        </p:txBody>
      </p:sp>
    </p:spTree>
    <p:extLst>
      <p:ext uri="{BB962C8B-B14F-4D97-AF65-F5344CB8AC3E}">
        <p14:creationId xmlns:p14="http://schemas.microsoft.com/office/powerpoint/2010/main" val="1164505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Today’s Ideal Female Body</a:t>
            </a:r>
            <a:endParaRPr lang="en-US" sz="2000" b="0" dirty="0">
              <a:latin typeface="+mj-lt"/>
            </a:endParaRPr>
          </a:p>
        </p:txBody>
      </p:sp>
      <p:sp>
        <p:nvSpPr>
          <p:cNvPr id="3" name="Content Placeholder 2"/>
          <p:cNvSpPr>
            <a:spLocks noGrp="1"/>
          </p:cNvSpPr>
          <p:nvPr>
            <p:ph idx="1"/>
          </p:nvPr>
        </p:nvSpPr>
        <p:spPr>
          <a:xfrm>
            <a:off x="457200" y="1600200"/>
            <a:ext cx="3352800" cy="4267199"/>
          </a:xfrm>
        </p:spPr>
        <p:txBody>
          <a:bodyPr/>
          <a:lstStyle/>
          <a:p>
            <a:r>
              <a:rPr lang="en-US" sz="2400" dirty="0"/>
              <a:t>Body image distortions</a:t>
            </a:r>
          </a:p>
          <a:p>
            <a:r>
              <a:rPr lang="en-US" sz="2400" dirty="0"/>
              <a:t>Vanity sizing</a:t>
            </a:r>
          </a:p>
          <a:p>
            <a:r>
              <a:rPr lang="en-US" sz="2400" dirty="0"/>
              <a:t>Fattism</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1752600"/>
            <a:ext cx="2517101" cy="3656572"/>
          </a:xfrm>
          <a:prstGeom prst="rect">
            <a:avLst/>
          </a:prstGeom>
        </p:spPr>
      </p:pic>
    </p:spTree>
    <p:extLst>
      <p:ext uri="{BB962C8B-B14F-4D97-AF65-F5344CB8AC3E}">
        <p14:creationId xmlns:p14="http://schemas.microsoft.com/office/powerpoint/2010/main" val="25229089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(4 of 5)</a:t>
            </a:r>
            <a:endParaRPr lang="en-IN" sz="2000" b="0" dirty="0">
              <a:latin typeface="+mj-lt"/>
            </a:endParaRPr>
          </a:p>
        </p:txBody>
      </p:sp>
      <p:sp>
        <p:nvSpPr>
          <p:cNvPr id="3" name="Content Placeholder 2"/>
          <p:cNvSpPr>
            <a:spLocks noGrp="1"/>
          </p:cNvSpPr>
          <p:nvPr>
            <p:ph idx="1"/>
          </p:nvPr>
        </p:nvSpPr>
        <p:spPr/>
        <p:txBody>
          <a:bodyPr/>
          <a:lstStyle/>
          <a:p>
            <a:r>
              <a:rPr lang="en-US" sz="2400" dirty="0"/>
              <a:t>What is considered the ideal of beauty among your peers?</a:t>
            </a:r>
          </a:p>
          <a:p>
            <a:r>
              <a:rPr lang="en-US" sz="2400" dirty="0"/>
              <a:t>How does this ideal affect your choices as a consumer?</a:t>
            </a:r>
          </a:p>
        </p:txBody>
      </p:sp>
    </p:spTree>
    <p:extLst>
      <p:ext uri="{BB962C8B-B14F-4D97-AF65-F5344CB8AC3E}">
        <p14:creationId xmlns:p14="http://schemas.microsoft.com/office/powerpoint/2010/main" val="20223068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600" dirty="0">
                <a:latin typeface="+mj-lt"/>
              </a:rPr>
              <a:t>Learning Objective </a:t>
            </a:r>
            <a:r>
              <a:rPr lang="en-US" sz="3600" dirty="0" smtClean="0">
                <a:latin typeface="+mj-lt"/>
              </a:rPr>
              <a:t>6.5</a:t>
            </a:r>
            <a:endParaRPr lang="en-IN" sz="2000" b="0" dirty="0">
              <a:latin typeface="+mj-lt"/>
            </a:endParaRPr>
          </a:p>
        </p:txBody>
      </p:sp>
      <p:sp>
        <p:nvSpPr>
          <p:cNvPr id="3" name="Content Placeholder 2"/>
          <p:cNvSpPr>
            <a:spLocks noGrp="1"/>
          </p:cNvSpPr>
          <p:nvPr>
            <p:ph idx="1"/>
          </p:nvPr>
        </p:nvSpPr>
        <p:spPr/>
        <p:txBody>
          <a:bodyPr/>
          <a:lstStyle/>
          <a:p>
            <a:pPr marL="0" indent="0">
              <a:buNone/>
            </a:pPr>
            <a:r>
              <a:rPr lang="en-US" sz="2400" dirty="0"/>
              <a:t>Every culture dictates certain types of body decoration or mutilation.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655577"/>
            <a:ext cx="5559906" cy="3468634"/>
          </a:xfrm>
          <a:prstGeom prst="rect">
            <a:avLst/>
          </a:prstGeom>
        </p:spPr>
      </p:pic>
    </p:spTree>
    <p:extLst>
      <p:ext uri="{BB962C8B-B14F-4D97-AF65-F5344CB8AC3E}">
        <p14:creationId xmlns:p14="http://schemas.microsoft.com/office/powerpoint/2010/main" val="2136469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Learning Objective </a:t>
            </a:r>
            <a:r>
              <a:rPr lang="en-US" sz="3600" dirty="0" smtClean="0">
                <a:latin typeface="+mj-lt"/>
              </a:rPr>
              <a:t>6.1</a:t>
            </a:r>
            <a:endParaRPr lang="en-IN" sz="2000" b="0" dirty="0">
              <a:latin typeface="+mj-lt"/>
            </a:endParaRPr>
          </a:p>
        </p:txBody>
      </p:sp>
      <p:sp>
        <p:nvSpPr>
          <p:cNvPr id="3" name="Content Placeholder 2"/>
          <p:cNvSpPr>
            <a:spLocks noGrp="1"/>
          </p:cNvSpPr>
          <p:nvPr>
            <p:ph idx="1"/>
          </p:nvPr>
        </p:nvSpPr>
        <p:spPr>
          <a:xfrm>
            <a:off x="457200" y="1600201"/>
            <a:ext cx="8229600" cy="381000"/>
          </a:xfrm>
        </p:spPr>
        <p:txBody>
          <a:bodyPr/>
          <a:lstStyle/>
          <a:p>
            <a:pPr marL="0" indent="0">
              <a:buNone/>
            </a:pPr>
            <a:r>
              <a:rPr lang="en-US" sz="2400" dirty="0"/>
              <a:t>The self-concept strongly influences consumer behavior.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438400"/>
            <a:ext cx="4983474" cy="3317859"/>
          </a:xfrm>
          <a:prstGeom prst="rect">
            <a:avLst/>
          </a:prstGeom>
        </p:spPr>
      </p:pic>
    </p:spTree>
    <p:extLst>
      <p:ext uri="{BB962C8B-B14F-4D97-AF65-F5344CB8AC3E}">
        <p14:creationId xmlns:p14="http://schemas.microsoft.com/office/powerpoint/2010/main" val="32383332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chor="b"/>
          <a:lstStyle/>
          <a:p>
            <a:r>
              <a:rPr lang="en-US" sz="3600" dirty="0">
                <a:latin typeface="+mj-lt"/>
              </a:rPr>
              <a:t>Working on the Body</a:t>
            </a:r>
            <a:endParaRPr lang="en-IN" sz="3600" b="0" dirty="0">
              <a:latin typeface="+mj-lt"/>
            </a:endParaRPr>
          </a:p>
        </p:txBody>
      </p:sp>
      <p:sp>
        <p:nvSpPr>
          <p:cNvPr id="6" name="Content Placeholder 5"/>
          <p:cNvSpPr>
            <a:spLocks noGrp="1"/>
          </p:cNvSpPr>
          <p:nvPr>
            <p:ph idx="1"/>
          </p:nvPr>
        </p:nvSpPr>
        <p:spPr>
          <a:xfrm>
            <a:off x="457200" y="1600200"/>
            <a:ext cx="3200400" cy="4572000"/>
          </a:xfrm>
        </p:spPr>
        <p:txBody>
          <a:bodyPr/>
          <a:lstStyle/>
          <a:p>
            <a:r>
              <a:rPr lang="en-US" sz="2400" dirty="0"/>
              <a:t>Body anxiety</a:t>
            </a:r>
          </a:p>
          <a:p>
            <a:r>
              <a:rPr lang="en-US" sz="2400" dirty="0"/>
              <a:t>Cosmetic surgery</a:t>
            </a:r>
          </a:p>
          <a:p>
            <a:r>
              <a:rPr lang="en-US" sz="2400" dirty="0"/>
              <a:t>Body decoration and mutilation</a:t>
            </a:r>
          </a:p>
          <a:p>
            <a:r>
              <a:rPr lang="en-US" sz="2400" dirty="0"/>
              <a:t>Body piercing</a:t>
            </a:r>
            <a:endParaRPr lang="en-IN"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7555" y="1588901"/>
            <a:ext cx="4460771" cy="2729287"/>
          </a:xfrm>
          <a:prstGeom prst="rect">
            <a:avLst/>
          </a:prstGeom>
        </p:spPr>
      </p:pic>
    </p:spTree>
    <p:extLst>
      <p:ext uri="{BB962C8B-B14F-4D97-AF65-F5344CB8AC3E}">
        <p14:creationId xmlns:p14="http://schemas.microsoft.com/office/powerpoint/2010/main" val="33626271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(5 of 5)</a:t>
            </a:r>
            <a:endParaRPr lang="en-IN" sz="2000" b="0" dirty="0">
              <a:latin typeface="+mj-lt"/>
            </a:endParaRPr>
          </a:p>
        </p:txBody>
      </p:sp>
      <p:sp>
        <p:nvSpPr>
          <p:cNvPr id="5" name="Content Placeholder 4"/>
          <p:cNvSpPr>
            <a:spLocks noGrp="1"/>
          </p:cNvSpPr>
          <p:nvPr>
            <p:ph idx="1"/>
          </p:nvPr>
        </p:nvSpPr>
        <p:spPr/>
        <p:txBody>
          <a:bodyPr/>
          <a:lstStyle/>
          <a:p>
            <a:r>
              <a:rPr lang="en-US" sz="2400" dirty="0"/>
              <a:t>Do you have a tattoo? If so, what motivated your decision? If not, why not?</a:t>
            </a:r>
          </a:p>
          <a:p>
            <a:r>
              <a:rPr lang="en-US" sz="2400" dirty="0"/>
              <a:t>Can you see the influence of culture on your decision to tattoo or not?</a:t>
            </a:r>
          </a:p>
        </p:txBody>
      </p:sp>
    </p:spTree>
    <p:extLst>
      <p:ext uri="{BB962C8B-B14F-4D97-AF65-F5344CB8AC3E}">
        <p14:creationId xmlns:p14="http://schemas.microsoft.com/office/powerpoint/2010/main" val="4715345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Chapter Summary</a:t>
            </a:r>
            <a:endParaRPr lang="en-IN" sz="2000" b="0" dirty="0">
              <a:latin typeface="+mj-lt"/>
            </a:endParaRPr>
          </a:p>
        </p:txBody>
      </p:sp>
      <p:sp>
        <p:nvSpPr>
          <p:cNvPr id="5" name="Content Placeholder 4"/>
          <p:cNvSpPr>
            <a:spLocks noGrp="1"/>
          </p:cNvSpPr>
          <p:nvPr>
            <p:ph idx="1"/>
          </p:nvPr>
        </p:nvSpPr>
        <p:spPr/>
        <p:txBody>
          <a:bodyPr/>
          <a:lstStyle/>
          <a:p>
            <a:r>
              <a:rPr lang="en-US" sz="2400" dirty="0"/>
              <a:t>Self-concept as an influence on behavior</a:t>
            </a:r>
          </a:p>
          <a:p>
            <a:r>
              <a:rPr lang="en-US" sz="2400" dirty="0"/>
              <a:t>The role of products in defining self-concept.</a:t>
            </a:r>
          </a:p>
          <a:p>
            <a:r>
              <a:rPr lang="en-US" sz="2400" dirty="0"/>
              <a:t>Gender identity is an important component of a consumer’s self concept.</a:t>
            </a:r>
          </a:p>
          <a:p>
            <a:r>
              <a:rPr lang="en-US" sz="2400" dirty="0"/>
              <a:t>The way we think about our bodies influences self-esteem.</a:t>
            </a:r>
          </a:p>
          <a:p>
            <a:r>
              <a:rPr lang="en-US" sz="2400" dirty="0"/>
              <a:t>Body mutilation is a way we decorate our bodies.</a:t>
            </a:r>
          </a:p>
        </p:txBody>
      </p:sp>
    </p:spTree>
    <p:extLst>
      <p:ext uri="{BB962C8B-B14F-4D97-AF65-F5344CB8AC3E}">
        <p14:creationId xmlns:p14="http://schemas.microsoft.com/office/powerpoint/2010/main" val="39050457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219200"/>
            <a:ext cx="2438400" cy="550652"/>
          </a:xfrm>
        </p:spPr>
        <p:txBody>
          <a:bodyPr/>
          <a:lstStyle/>
          <a:p>
            <a:r>
              <a:rPr lang="en-IN" sz="3600" dirty="0" smtClean="0">
                <a:latin typeface="+mj-lt"/>
              </a:rPr>
              <a:t>Copyright</a:t>
            </a:r>
            <a:endParaRPr lang="en-IN" sz="3600" dirty="0">
              <a:latin typeface="+mj-lt"/>
            </a:endParaRPr>
          </a:p>
        </p:txBody>
      </p:sp>
      <p:pic>
        <p:nvPicPr>
          <p:cNvPr id="5"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990600" y="2423910"/>
            <a:ext cx="7423150" cy="2438400"/>
          </a:xfrm>
          <a:prstGeom prst="rect">
            <a:avLst/>
          </a:prstGeom>
          <a:noFill/>
          <a:ln w="9525">
            <a:noFill/>
            <a:miter lim="800000"/>
            <a:headEnd/>
            <a:tailEnd/>
          </a:ln>
        </p:spPr>
      </p:pic>
    </p:spTree>
    <p:extLst>
      <p:ext uri="{BB962C8B-B14F-4D97-AF65-F5344CB8AC3E}">
        <p14:creationId xmlns:p14="http://schemas.microsoft.com/office/powerpoint/2010/main" val="706920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What </a:t>
            </a:r>
            <a:r>
              <a:rPr lang="en-US" sz="3600" dirty="0" smtClean="0">
                <a:latin typeface="+mj-lt"/>
              </a:rPr>
              <a:t>Is </a:t>
            </a:r>
            <a:r>
              <a:rPr lang="en-US" sz="3600" dirty="0">
                <a:latin typeface="+mj-lt"/>
              </a:rPr>
              <a:t>Self-Concept?</a:t>
            </a:r>
            <a:endParaRPr lang="en-IN" sz="2000" b="0" dirty="0">
              <a:latin typeface="+mj-lt"/>
            </a:endParaRPr>
          </a:p>
        </p:txBody>
      </p:sp>
      <p:sp>
        <p:nvSpPr>
          <p:cNvPr id="3" name="Content Placeholder 2"/>
          <p:cNvSpPr>
            <a:spLocks noGrp="1"/>
          </p:cNvSpPr>
          <p:nvPr>
            <p:ph idx="1"/>
          </p:nvPr>
        </p:nvSpPr>
        <p:spPr/>
        <p:txBody>
          <a:bodyPr/>
          <a:lstStyle/>
          <a:p>
            <a:pPr marL="0" indent="0">
              <a:buNone/>
            </a:pPr>
            <a:r>
              <a:rPr lang="en-US" sz="2400" b="1" dirty="0"/>
              <a:t>Self-concept </a:t>
            </a:r>
            <a:r>
              <a:rPr lang="en-US" sz="2400" dirty="0"/>
              <a:t>summarizes the beliefs a person holds about his own attributes and how he evaluates the self on these qualities. </a:t>
            </a:r>
          </a:p>
          <a:p>
            <a:r>
              <a:rPr lang="en-US" sz="2400" dirty="0"/>
              <a:t>Collective Self</a:t>
            </a:r>
          </a:p>
          <a:p>
            <a:r>
              <a:rPr lang="en-US" sz="2400" dirty="0"/>
              <a:t>Identity</a:t>
            </a:r>
          </a:p>
        </p:txBody>
      </p:sp>
    </p:spTree>
    <p:extLst>
      <p:ext uri="{BB962C8B-B14F-4D97-AF65-F5344CB8AC3E}">
        <p14:creationId xmlns:p14="http://schemas.microsoft.com/office/powerpoint/2010/main" val="2243142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What </a:t>
            </a:r>
            <a:r>
              <a:rPr lang="en-US" sz="3600" dirty="0" smtClean="0">
                <a:latin typeface="+mj-lt"/>
              </a:rPr>
              <a:t>Is </a:t>
            </a:r>
            <a:r>
              <a:rPr lang="en-US" sz="3600" dirty="0">
                <a:latin typeface="+mj-lt"/>
              </a:rPr>
              <a:t>Self-Esteem?</a:t>
            </a:r>
            <a:endParaRPr lang="en-IN" sz="2000" b="0" dirty="0">
              <a:latin typeface="+mj-lt"/>
            </a:endParaRPr>
          </a:p>
        </p:txBody>
      </p:sp>
      <p:sp>
        <p:nvSpPr>
          <p:cNvPr id="3" name="Content Placeholder 2"/>
          <p:cNvSpPr>
            <a:spLocks noGrp="1"/>
          </p:cNvSpPr>
          <p:nvPr>
            <p:ph idx="1"/>
          </p:nvPr>
        </p:nvSpPr>
        <p:spPr/>
        <p:txBody>
          <a:bodyPr/>
          <a:lstStyle/>
          <a:p>
            <a:pPr marL="0" indent="0">
              <a:buNone/>
            </a:pPr>
            <a:r>
              <a:rPr lang="en-US" sz="2400" b="1" dirty="0"/>
              <a:t>Self-esteem </a:t>
            </a:r>
            <a:r>
              <a:rPr lang="en-US" sz="2400" dirty="0"/>
              <a:t>refers to the positivity of a person’s self-concept. People with low self-esteem expect that they will not perform very well, and they will try to avoid embarrassment, failure, and rejection.</a:t>
            </a:r>
          </a:p>
          <a:p>
            <a:r>
              <a:rPr lang="en-US" sz="2400" dirty="0"/>
              <a:t>Social comparison</a:t>
            </a:r>
          </a:p>
        </p:txBody>
      </p:sp>
    </p:spTree>
    <p:extLst>
      <p:ext uri="{BB962C8B-B14F-4D97-AF65-F5344CB8AC3E}">
        <p14:creationId xmlns:p14="http://schemas.microsoft.com/office/powerpoint/2010/main" val="12401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Real and Ideal Selves</a:t>
            </a:r>
            <a:endParaRPr lang="en-IN" sz="2000" b="0" dirty="0">
              <a:latin typeface="+mj-lt"/>
            </a:endParaRPr>
          </a:p>
        </p:txBody>
      </p:sp>
      <p:sp>
        <p:nvSpPr>
          <p:cNvPr id="3" name="Content Placeholder 2"/>
          <p:cNvSpPr>
            <a:spLocks noGrp="1"/>
          </p:cNvSpPr>
          <p:nvPr>
            <p:ph idx="1"/>
          </p:nvPr>
        </p:nvSpPr>
        <p:spPr/>
        <p:txBody>
          <a:bodyPr/>
          <a:lstStyle/>
          <a:p>
            <a:r>
              <a:rPr lang="en-US" sz="2400" dirty="0"/>
              <a:t>Ideal self: our conception of how we would like to be</a:t>
            </a:r>
          </a:p>
          <a:p>
            <a:r>
              <a:rPr lang="en-US" sz="2400" dirty="0"/>
              <a:t>Actual self: our more realistic appraisal of the qualities we have</a:t>
            </a:r>
          </a:p>
          <a:p>
            <a:r>
              <a:rPr lang="en-US" sz="2400" dirty="0"/>
              <a:t>Products can:</a:t>
            </a:r>
          </a:p>
          <a:p>
            <a:pPr lvl="1"/>
            <a:r>
              <a:rPr lang="en-US" sz="2400" dirty="0"/>
              <a:t>Help us reach ideal self</a:t>
            </a:r>
          </a:p>
          <a:p>
            <a:pPr lvl="1"/>
            <a:r>
              <a:rPr lang="en-US" sz="2400" dirty="0"/>
              <a:t>Be consistent with actual self</a:t>
            </a:r>
          </a:p>
          <a:p>
            <a:r>
              <a:rPr lang="en-US" sz="2400" dirty="0"/>
              <a:t>Impression management means that we work to “manage” what others think of us</a:t>
            </a:r>
            <a:endParaRPr lang="en-US" sz="2400" dirty="0">
              <a:latin typeface="Arial" charset="0"/>
            </a:endParaRPr>
          </a:p>
        </p:txBody>
      </p:sp>
    </p:spTree>
    <p:extLst>
      <p:ext uri="{BB962C8B-B14F-4D97-AF65-F5344CB8AC3E}">
        <p14:creationId xmlns:p14="http://schemas.microsoft.com/office/powerpoint/2010/main" val="3931004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Multiple Selves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229600" cy="789250"/>
          </a:xfrm>
        </p:spPr>
        <p:txBody>
          <a:bodyPr/>
          <a:lstStyle/>
          <a:p>
            <a:pPr marL="0" indent="0">
              <a:buNone/>
            </a:pPr>
            <a:r>
              <a:rPr lang="en-US" sz="2400" dirty="0"/>
              <a:t>Marketers pitch products needed to facilitate active role identities.</a:t>
            </a:r>
          </a:p>
        </p:txBody>
      </p:sp>
      <p:pic>
        <p:nvPicPr>
          <p:cNvPr id="5" name="Picture 4" descr="An advertisement for Red off eye drops. Tagline: don’t let the day know who you are at night. Men in robes and wigs at a part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974" y="2541850"/>
            <a:ext cx="4874026" cy="3249350"/>
          </a:xfrm>
          <a:prstGeom prst="rect">
            <a:avLst/>
          </a:prstGeom>
        </p:spPr>
      </p:pic>
    </p:spTree>
    <p:extLst>
      <p:ext uri="{BB962C8B-B14F-4D97-AF65-F5344CB8AC3E}">
        <p14:creationId xmlns:p14="http://schemas.microsoft.com/office/powerpoint/2010/main" val="2140025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Multiple Selves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p:txBody>
          <a:bodyPr/>
          <a:lstStyle/>
          <a:p>
            <a:r>
              <a:rPr lang="en-US" sz="2400" dirty="0"/>
              <a:t>Behavioral learning theories focus on stimulus-response connections</a:t>
            </a:r>
          </a:p>
          <a:p>
            <a:r>
              <a:rPr lang="en-US" sz="2400" dirty="0"/>
              <a:t>Cognitive theories focus on consumers as problem solvers who learn when they observe relationships</a:t>
            </a:r>
          </a:p>
        </p:txBody>
      </p:sp>
    </p:spTree>
    <p:extLst>
      <p:ext uri="{BB962C8B-B14F-4D97-AF65-F5344CB8AC3E}">
        <p14:creationId xmlns:p14="http://schemas.microsoft.com/office/powerpoint/2010/main" val="19661920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600" dirty="0">
                <a:latin typeface="+mj-lt"/>
              </a:rPr>
              <a:t>Looking-Glass Self</a:t>
            </a:r>
          </a:p>
        </p:txBody>
      </p:sp>
      <p:pic>
        <p:nvPicPr>
          <p:cNvPr id="6" name="Picture 5" descr="An advertisement for Red off eye dro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2086292"/>
            <a:ext cx="5671660" cy="3781108"/>
          </a:xfrm>
          <a:prstGeom prst="rect">
            <a:avLst/>
          </a:prstGeom>
        </p:spPr>
      </p:pic>
    </p:spTree>
    <p:extLst>
      <p:ext uri="{BB962C8B-B14F-4D97-AF65-F5344CB8AC3E}">
        <p14:creationId xmlns:p14="http://schemas.microsoft.com/office/powerpoint/2010/main" val="167645153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acd8a4f3fc3ea30fd6ca1c810136f8dda75a463"/>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10920</TotalTime>
  <Words>3263</Words>
  <Application>Microsoft Office PowerPoint</Application>
  <PresentationFormat>On-screen Show (4:3)</PresentationFormat>
  <Paragraphs>239</Paragraphs>
  <Slides>33</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Aharoni</vt:lpstr>
      <vt:lpstr>Arial</vt:lpstr>
      <vt:lpstr>Times New Roman</vt:lpstr>
      <vt:lpstr>Verdana</vt:lpstr>
      <vt:lpstr>Wingdings</vt:lpstr>
      <vt:lpstr>508 Lecture</vt:lpstr>
      <vt:lpstr>Consumer Behavior: Buying, Having, and Being</vt:lpstr>
      <vt:lpstr>Learning Objectives</vt:lpstr>
      <vt:lpstr>Learning Objective 6.1</vt:lpstr>
      <vt:lpstr>What Is Self-Concept?</vt:lpstr>
      <vt:lpstr>What Is Self-Esteem?</vt:lpstr>
      <vt:lpstr>Real and Ideal Selves</vt:lpstr>
      <vt:lpstr>Multiple Selves (1 of 2)</vt:lpstr>
      <vt:lpstr>Multiple Selves (2 of 2)</vt:lpstr>
      <vt:lpstr>Looking-Glass Self</vt:lpstr>
      <vt:lpstr>Self-Consciousness</vt:lpstr>
      <vt:lpstr>You Are What You Consume</vt:lpstr>
      <vt:lpstr>Self/Product Congruence</vt:lpstr>
      <vt:lpstr>For Reflection (1 of 5)</vt:lpstr>
      <vt:lpstr>Learning Objective 6.2</vt:lpstr>
      <vt:lpstr>The Levels of the Extended Self</vt:lpstr>
      <vt:lpstr>Embodied Cognition</vt:lpstr>
      <vt:lpstr>The Digital Self</vt:lpstr>
      <vt:lpstr>For Reflection (2 of 5)</vt:lpstr>
      <vt:lpstr>Learning Objective 6.3</vt:lpstr>
      <vt:lpstr>Gender Differences in Socialization</vt:lpstr>
      <vt:lpstr>Sex-Typed Traits and Products</vt:lpstr>
      <vt:lpstr>Sexual Identity (1 of 2)</vt:lpstr>
      <vt:lpstr>Sexual Identity (2 of 2)</vt:lpstr>
      <vt:lpstr>For Reflection (3 of 5)</vt:lpstr>
      <vt:lpstr>Learning Objective 6.4</vt:lpstr>
      <vt:lpstr>Ideals of Beauty</vt:lpstr>
      <vt:lpstr>Today’s Ideal Female Body</vt:lpstr>
      <vt:lpstr>For Reflection (4 of 5)</vt:lpstr>
      <vt:lpstr>Learning Objective 6.5</vt:lpstr>
      <vt:lpstr>Working on the Body</vt:lpstr>
      <vt:lpstr>For Reflection (5 of 5)</vt:lpstr>
      <vt:lpstr>Chapter 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Behavior: Buying, Having, and Being, Twelfth Edition</dc:title>
  <dc:subject>Business</dc:subject>
  <dc:creator>Solomon</dc:creator>
  <cp:keywords>Consumer Behavior</cp:keywords>
  <cp:lastModifiedBy>R, Nithiyanandhan</cp:lastModifiedBy>
  <cp:revision>2160</cp:revision>
  <dcterms:created xsi:type="dcterms:W3CDTF">2014-07-14T20:04:21Z</dcterms:created>
  <dcterms:modified xsi:type="dcterms:W3CDTF">2017-07-24T13:02:03Z</dcterms:modified>
</cp:coreProperties>
</file>