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663" r:id="rId2"/>
    <p:sldId id="647" r:id="rId3"/>
    <p:sldId id="464" r:id="rId4"/>
    <p:sldId id="579" r:id="rId5"/>
    <p:sldId id="603" r:id="rId6"/>
    <p:sldId id="640" r:id="rId7"/>
    <p:sldId id="641" r:id="rId8"/>
    <p:sldId id="604" r:id="rId9"/>
    <p:sldId id="642" r:id="rId10"/>
    <p:sldId id="649" r:id="rId11"/>
    <p:sldId id="605" r:id="rId12"/>
    <p:sldId id="590" r:id="rId13"/>
    <p:sldId id="584" r:id="rId14"/>
    <p:sldId id="643" r:id="rId15"/>
    <p:sldId id="606" r:id="rId16"/>
    <p:sldId id="650" r:id="rId17"/>
    <p:sldId id="475" r:id="rId18"/>
    <p:sldId id="607" r:id="rId19"/>
    <p:sldId id="651" r:id="rId20"/>
    <p:sldId id="526" r:id="rId21"/>
    <p:sldId id="571" r:id="rId22"/>
    <p:sldId id="599" r:id="rId23"/>
    <p:sldId id="644" r:id="rId24"/>
    <p:sldId id="611" r:id="rId25"/>
    <p:sldId id="601" r:id="rId26"/>
    <p:sldId id="616" r:id="rId27"/>
    <p:sldId id="652" r:id="rId28"/>
    <p:sldId id="653" r:id="rId29"/>
    <p:sldId id="654" r:id="rId30"/>
    <p:sldId id="613" r:id="rId31"/>
    <p:sldId id="655" r:id="rId32"/>
    <p:sldId id="622" r:id="rId33"/>
    <p:sldId id="646" r:id="rId34"/>
    <p:sldId id="658" r:id="rId35"/>
    <p:sldId id="656" r:id="rId36"/>
    <p:sldId id="662" r:id="rId37"/>
    <p:sldId id="657" r:id="rId38"/>
    <p:sldId id="659" r:id="rId39"/>
    <p:sldId id="626" r:id="rId40"/>
    <p:sldId id="660" r:id="rId41"/>
    <p:sldId id="661" r:id="rId42"/>
    <p:sldId id="664" r:id="rId43"/>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2E2C8-8358-4E1D-9A1C-B259230FA4C6}">
          <p14:sldIdLst>
            <p14:sldId id="663"/>
            <p14:sldId id="647"/>
            <p14:sldId id="464"/>
            <p14:sldId id="579"/>
            <p14:sldId id="603"/>
            <p14:sldId id="640"/>
            <p14:sldId id="641"/>
            <p14:sldId id="604"/>
            <p14:sldId id="642"/>
            <p14:sldId id="649"/>
            <p14:sldId id="605"/>
            <p14:sldId id="590"/>
            <p14:sldId id="584"/>
            <p14:sldId id="643"/>
            <p14:sldId id="606"/>
            <p14:sldId id="650"/>
            <p14:sldId id="475"/>
            <p14:sldId id="607"/>
            <p14:sldId id="651"/>
            <p14:sldId id="526"/>
            <p14:sldId id="571"/>
            <p14:sldId id="599"/>
            <p14:sldId id="644"/>
            <p14:sldId id="611"/>
            <p14:sldId id="601"/>
            <p14:sldId id="616"/>
            <p14:sldId id="652"/>
            <p14:sldId id="653"/>
            <p14:sldId id="654"/>
            <p14:sldId id="613"/>
            <p14:sldId id="655"/>
            <p14:sldId id="622"/>
            <p14:sldId id="646"/>
            <p14:sldId id="658"/>
            <p14:sldId id="656"/>
            <p14:sldId id="662"/>
            <p14:sldId id="657"/>
            <p14:sldId id="659"/>
            <p14:sldId id="626"/>
            <p14:sldId id="660"/>
            <p14:sldId id="661"/>
            <p14:sldId id="6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0" autoAdjust="0"/>
    <p:restoredTop sz="86417" autoAdjust="0"/>
  </p:normalViewPr>
  <p:slideViewPr>
    <p:cSldViewPr>
      <p:cViewPr varScale="1">
        <p:scale>
          <a:sx n="96" d="100"/>
          <a:sy n="96" d="100"/>
        </p:scale>
        <p:origin x="1092" y="90"/>
      </p:cViewPr>
      <p:guideLst>
        <p:guide orient="horz" pos="2160"/>
        <p:guide pos="2880"/>
      </p:guideLst>
    </p:cSldViewPr>
  </p:slideViewPr>
  <p:outlineViewPr>
    <p:cViewPr>
      <p:scale>
        <a:sx n="75" d="100"/>
        <a:sy n="75" d="100"/>
      </p:scale>
      <p:origin x="0" y="-4650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chapter defines the scope of international business and introduces us to some of its most important topics. </a:t>
            </a:r>
            <a:endParaRPr lang="en-US" sz="1200" dirty="0" smtClean="0">
              <a:cs typeface="Arial"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2172128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illustrates the Shadows that correspond to the Archetypes. </a:t>
            </a: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218275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Trait theory focuses on the quantitative measurement of personality traits. Personality traits are the identifiable characteristics that define a person. For instance, we might say that someone is an introvert or an extrovert. Some of the most relevant traits for consumer behavior are listed in the slide. Innovativeness is the degree to which a person likes to try new things. Materialism is the amount of emphasis a person places on acquiring and owning products. Self-consciousness is the degree to which a person deliberately monitors and controls the image of the self that he or she projects to others. The need for cognition is the degree to which a person likes to think about things and by extension, expends the necessary effort to process brand information. Frugality is the tendency to deny short-term purchases and to make due with what they already own. The use of standard personality trait measurements to predict product choices has met with mixed success. It is simply hard to predict consumer behavior based on personality! There are several explanations. </a:t>
            </a: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77626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most widely recognized approach to measuring personality traits is the </a:t>
            </a:r>
            <a:r>
              <a:rPr lang="en-US" sz="1200" b="1" i="0" u="none" strike="noStrike" kern="1200" baseline="0" dirty="0">
                <a:solidFill>
                  <a:schemeClr val="tx1"/>
                </a:solidFill>
                <a:latin typeface="Arial" charset="0"/>
                <a:ea typeface="+mn-ea"/>
                <a:cs typeface="+mn-cs"/>
              </a:rPr>
              <a:t>Big Five </a:t>
            </a:r>
            <a:r>
              <a:rPr lang="en-US" sz="1200" b="0" i="0" u="none" strike="noStrike" kern="1200" baseline="0" dirty="0">
                <a:solidFill>
                  <a:schemeClr val="tx1"/>
                </a:solidFill>
                <a:latin typeface="Arial" charset="0"/>
                <a:ea typeface="+mn-ea"/>
                <a:cs typeface="+mn-cs"/>
              </a:rPr>
              <a:t>(also known as the Neo-Personality Inventory). This is a set of five</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dimensions that form the basis of personality: openness to experience, conscientiousness,</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extroversion, agreeableness, and neuroticism. Table 7.4 describes these</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dimensions.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634889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a:t>
            </a:r>
            <a:r>
              <a:rPr lang="en-US" sz="1200" b="1" i="0" u="none" strike="noStrike" kern="1200" baseline="0" dirty="0">
                <a:solidFill>
                  <a:schemeClr val="tx1"/>
                </a:solidFill>
                <a:latin typeface="Arial" charset="0"/>
                <a:ea typeface="+mn-ea"/>
                <a:cs typeface="+mn-cs"/>
              </a:rPr>
              <a:t>Myers-Briggs Type Indicator</a:t>
            </a:r>
            <a:r>
              <a:rPr lang="en-US" sz="1200" b="0" i="0" u="none" strike="noStrike" kern="1200" baseline="0" dirty="0">
                <a:solidFill>
                  <a:schemeClr val="tx1"/>
                </a:solidFill>
                <a:latin typeface="Arial" charset="0"/>
                <a:ea typeface="+mn-ea"/>
                <a:cs typeface="+mn-cs"/>
              </a:rPr>
              <a:t>, which is based on Carl Jung’s work, is another widely used personality test. The Myers-Briggs classifies people</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into 16 categories based upon whether they fall into one group or another on these dimensions. First is focus of attention which may be introversion or extraversion. Second is how we process information which may be sensing or intuition. Sensing means to take in information in a sequential, step-by-step manner while intuition means to take in information in a snapshot or big-picture manner. Third is decision-making which is a continuum between thinking and feeling. Fourth is how we deal with the outer world. We will fall along a continuum between judging and perceiving. Judging is a systematic approach to meeting deadlines and achieving objectives while perceiving is a spontaneous approach to meeting deadlines and achieving objectives.</a:t>
            </a: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313258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616524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371551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Arial" charset="0"/>
                <a:ea typeface="+mn-ea"/>
                <a:cs typeface="+mn-cs"/>
              </a:rPr>
              <a:t>A study found that consumers infer strong differences in a wine’s “personality” based on the bottle’s label design. The text shows more examples of wine personality based on label design.</a:t>
            </a:r>
            <a:endParaRPr lang="en-US" dirty="0"/>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02149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product that creates and communicates a distinctive brand personality stands out from its competition, earns brand equity, and inspires years of loyalty.</a:t>
            </a:r>
          </a:p>
          <a:p>
            <a:endParaRPr lang="en-US" dirty="0"/>
          </a:p>
          <a:p>
            <a:r>
              <a:rPr lang="en-US" sz="1200" b="0" i="0" u="none" strike="noStrike" kern="1200" baseline="0" dirty="0">
                <a:solidFill>
                  <a:schemeClr val="tx1"/>
                </a:solidFill>
                <a:latin typeface="Arial" charset="0"/>
                <a:ea typeface="+mn-ea"/>
                <a:cs typeface="+mn-cs"/>
              </a:rPr>
              <a:t>Reader response theory, which is a widely accepted perspective in literature that focuses on the role of the reader in interpreting a story rather than just relying upon the author’s version.</a:t>
            </a:r>
            <a:endParaRPr lang="en-US" dirty="0"/>
          </a:p>
          <a:p>
            <a:r>
              <a:rPr lang="en-US" sz="1200" b="0" i="0" u="none" strike="noStrike" kern="1200" baseline="0" dirty="0">
                <a:solidFill>
                  <a:schemeClr val="tx1"/>
                </a:solidFill>
                <a:latin typeface="Arial" charset="0"/>
                <a:ea typeface="+mn-ea"/>
                <a:cs typeface="+mn-cs"/>
              </a:rPr>
              <a:t>Underdog brand biography. This includes details about a brand’s humble origins and how it defied the odds to succeed.</a:t>
            </a:r>
          </a:p>
          <a:p>
            <a:r>
              <a:rPr lang="en-US" sz="1200" b="0" i="0" u="none" strike="noStrike" kern="1200" baseline="0" dirty="0">
                <a:solidFill>
                  <a:schemeClr val="tx1"/>
                </a:solidFill>
                <a:latin typeface="Arial" charset="0"/>
                <a:ea typeface="+mn-ea"/>
                <a:cs typeface="+mn-cs"/>
              </a:rPr>
              <a:t>Anthropomorphism refers to the tendency to attribute human characteristics to objects or animals.</a:t>
            </a:r>
          </a:p>
          <a:p>
            <a:r>
              <a:rPr lang="en-US" sz="1200" b="0" i="0" u="none" strike="noStrike" kern="1200" baseline="0" dirty="0">
                <a:solidFill>
                  <a:schemeClr val="tx1"/>
                </a:solidFill>
                <a:latin typeface="Arial" charset="0"/>
                <a:ea typeface="+mn-ea"/>
                <a:cs typeface="+mn-cs"/>
              </a:rPr>
              <a:t>Doppelgänger brand image (one that looks like the original but is in fact a critique of it).</a:t>
            </a:r>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69998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many things a</a:t>
            </a:r>
            <a:r>
              <a:rPr lang="en-US" dirty="0"/>
              <a:t> marketer can do to influence consumers’ perceptions of a brand’s personality. Consumers will infer things about a brand’s personality from the brand’s positioning in the marketplace. </a:t>
            </a: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884217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ad relates closet products and personality.</a:t>
            </a: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1554645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181386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80800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279458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Metro: You just can’t walk past a Banana Republic store without making a purchase. You own 20 pairs of shoes, half a dozen pairs of sunglasses, just as many watches,</a:t>
            </a:r>
          </a:p>
          <a:p>
            <a:r>
              <a:rPr lang="en-US" sz="1200" b="0" i="0" u="none" strike="noStrike" kern="1200" baseline="0" dirty="0">
                <a:solidFill>
                  <a:schemeClr val="tx1"/>
                </a:solidFill>
                <a:latin typeface="Arial" charset="0"/>
                <a:ea typeface="+mn-ea"/>
                <a:cs typeface="+mn-cs"/>
              </a:rPr>
              <a:t>and you carry a man-purse. You see a stylist instead of a barber because barbers don’t do highlights. You can make lamb shanks and risotto for dinner and Eggs Benedict for</a:t>
            </a:r>
          </a:p>
          <a:p>
            <a:r>
              <a:rPr lang="en-US" sz="1200" b="0" i="0" u="none" strike="noStrike" kern="1200" baseline="0" dirty="0">
                <a:solidFill>
                  <a:schemeClr val="tx1"/>
                </a:solidFill>
                <a:latin typeface="Arial" charset="0"/>
                <a:ea typeface="+mn-ea"/>
                <a:cs typeface="+mn-cs"/>
              </a:rPr>
              <a:t>breakfast … all from scratch. You shave more than just your face. You also exfoliate and moisturize.</a:t>
            </a:r>
          </a:p>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Hesher: A Reebok-wearing, </a:t>
            </a:r>
            <a:r>
              <a:rPr lang="en-US" sz="1200" b="0" i="0" u="none" strike="noStrike" kern="1200" baseline="0" dirty="0" err="1">
                <a:solidFill>
                  <a:schemeClr val="tx1"/>
                </a:solidFill>
                <a:latin typeface="Arial" charset="0"/>
                <a:ea typeface="+mn-ea"/>
                <a:cs typeface="+mn-cs"/>
              </a:rPr>
              <a:t>mulleted</a:t>
            </a:r>
            <a:r>
              <a:rPr lang="en-US" sz="1200" b="0" i="0" u="none" strike="noStrike" kern="1200" baseline="0" dirty="0">
                <a:solidFill>
                  <a:schemeClr val="tx1"/>
                </a:solidFill>
                <a:latin typeface="Arial" charset="0"/>
                <a:ea typeface="+mn-ea"/>
                <a:cs typeface="+mn-cs"/>
              </a:rPr>
              <a:t> person in acid-washed jeans and a Judas Priest T-shirt who still lives in his or her parents’ basement, swears that he or she can really</a:t>
            </a:r>
          </a:p>
          <a:p>
            <a:r>
              <a:rPr lang="en-US" sz="1200" b="0" i="0" u="none" strike="noStrike" kern="1200" baseline="0" dirty="0">
                <a:solidFill>
                  <a:schemeClr val="tx1"/>
                </a:solidFill>
                <a:latin typeface="Arial" charset="0"/>
                <a:ea typeface="+mn-ea"/>
                <a:cs typeface="+mn-cs"/>
              </a:rPr>
              <a:t>rock out on his or her Ibanez Stratocaster copy guitar, and probably owns a Nova that hasn’t run in five years.</a:t>
            </a:r>
          </a:p>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Emo: Someone into soft-core punk music that integrates high-pitched, overwrought lyrics and inaudible guitar riffs. He or she wears tight wool sweaters, tighter jeans,</a:t>
            </a:r>
          </a:p>
          <a:p>
            <a:r>
              <a:rPr lang="en-US" sz="1200" b="0" i="0" u="none" strike="noStrike" kern="1200" baseline="0" dirty="0">
                <a:solidFill>
                  <a:schemeClr val="tx1"/>
                </a:solidFill>
                <a:latin typeface="Arial" charset="0"/>
                <a:ea typeface="+mn-ea"/>
                <a:cs typeface="+mn-cs"/>
              </a:rPr>
              <a:t>itchy scarves (even in the summer), ripped chucks with their favorite band’s signature, black square-rimmed glasses, and ebony greasy unwashed hair that is required to</a:t>
            </a:r>
          </a:p>
          <a:p>
            <a:r>
              <a:rPr lang="en-US" sz="1200" b="0" i="0" u="none" strike="noStrike" kern="1200" baseline="0" dirty="0">
                <a:solidFill>
                  <a:schemeClr val="tx1"/>
                </a:solidFill>
                <a:latin typeface="Arial" charset="0"/>
                <a:ea typeface="+mn-ea"/>
                <a:cs typeface="+mn-cs"/>
              </a:rPr>
              <a:t>cover at least three-fifths of the face at an angle.</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Lifestyle marketing perspective recognizes that people sort themselves into groups on the basis of the things they like to do, how they like to spend their leisure</a:t>
            </a:r>
          </a:p>
          <a:p>
            <a:r>
              <a:rPr lang="en-US" sz="1200" b="0" i="0" u="none" strike="noStrike" kern="1200" baseline="0" dirty="0">
                <a:solidFill>
                  <a:schemeClr val="tx1"/>
                </a:solidFill>
                <a:latin typeface="Arial" charset="0"/>
                <a:ea typeface="+mn-ea"/>
                <a:cs typeface="+mn-cs"/>
              </a:rPr>
              <a:t>time, and how they choose to spend their disposable income.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533541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goal of lifestyle marketing is to allow consumers to pursue their chosen ways to enjoy their lives</a:t>
            </a:r>
            <a:r>
              <a:rPr lang="en-US" baseline="0" dirty="0"/>
              <a:t> and express their social identities. Many products and services seem to go together. Importantly, products can have meaning in establishing a person’s lifestyle.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4017858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Consumption constellation is used to define, communicate, and perform social roles.61 For example, we identified the U.S. “yuppie” of the 1980s by such products as a Rolex watch, a BMW automobile, a Gucci briefcase, a squash racket, fresh pesto, white wine, and brie cheese. Researchers find that even children are adept at creating consumption constellations, and</a:t>
            </a:r>
          </a:p>
          <a:p>
            <a:r>
              <a:rPr lang="en-US" sz="1200" b="0" i="0" u="none" strike="noStrike" kern="1200" baseline="0" dirty="0">
                <a:solidFill>
                  <a:schemeClr val="tx1"/>
                </a:solidFill>
                <a:latin typeface="Arial" charset="0"/>
                <a:ea typeface="+mn-ea"/>
                <a:cs typeface="+mn-cs"/>
              </a:rPr>
              <a:t>as they get older they tend to include more brands in these cognitive structures.</a:t>
            </a:r>
            <a:endParaRPr lang="en-US" dirty="0"/>
          </a:p>
          <a:p>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86991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desire to associate a product with a social situation is a long-standing one for advertisers whether they include</a:t>
            </a:r>
            <a:r>
              <a:rPr lang="en-US" baseline="0" dirty="0"/>
              <a:t> a product in a round of golf, a family barbecue, or a night out. People, products, and settings result in an expressed consumption style which can be used as a cue.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263700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744896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Psychographics involve the use of psychological, sociological, and anthropological factors to determine how the market is segmented</a:t>
            </a:r>
            <a:r>
              <a:rPr lang="en-US" baseline="0" dirty="0"/>
              <a:t> by the propensity of groups within the market and their reasons for making particular decisions. Sometimes it is called lifestyle segmentation.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1106475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ways to do a psychographic analysis.</a:t>
            </a:r>
          </a:p>
          <a:p>
            <a:r>
              <a:rPr lang="en-US" dirty="0"/>
              <a:t> A lifestyle profile looks</a:t>
            </a:r>
            <a:r>
              <a:rPr lang="en-US" baseline="0" dirty="0"/>
              <a:t> for items that differentiate between users and nonusers of a product. </a:t>
            </a:r>
          </a:p>
          <a:p>
            <a:r>
              <a:rPr lang="en-US" baseline="0" dirty="0"/>
              <a:t>A product-specific profile identifies a target group and then profiles these consumers on product-relevant dimensions.</a:t>
            </a:r>
          </a:p>
          <a:p>
            <a:r>
              <a:rPr lang="en-US" baseline="0" dirty="0"/>
              <a:t>A general lifestyle segmentation places a large sample of respondents into homogenous groups based on similarities of their overall preferences. </a:t>
            </a:r>
          </a:p>
          <a:p>
            <a:r>
              <a:rPr lang="en-US" baseline="0" dirty="0"/>
              <a:t>A product-specific segmentation study tailors questions to a product category.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262832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7.6 in the text reveals a more comprehensive view of lifestyle dimensions. In the slide you can see</a:t>
            </a:r>
            <a:r>
              <a:rPr lang="en-US" baseline="0" dirty="0"/>
              <a:t> some examples of people’s primary activities, interests, and opinions.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31678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4565737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Marketers can use psychographic studies in many ways. Several of the</a:t>
            </a:r>
            <a:r>
              <a:rPr lang="en-US" baseline="0" dirty="0"/>
              <a:t> most common uses are listed in the slide.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045721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well-known</a:t>
            </a:r>
            <a:r>
              <a:rPr lang="en-US" baseline="0" dirty="0"/>
              <a:t> segmentation systems is The Values and Lifestyles System, also called VALS2. It is based on segments grouped by self-orientation and resources. Self-orientation may be based on ideals, achievement, and self-expression. Resources range from high to low. </a:t>
            </a:r>
          </a:p>
          <a:p>
            <a:r>
              <a:rPr lang="en-US" baseline="0" dirty="0"/>
              <a:t>Innovators are those whose high resources result in less emphasis on self-orientation. Strugglers are those whose low resources also result in little emphasis on self-orientation.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408451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Brands can reveal self-orientations too. Some brands will seem more focused on ideals; others on</a:t>
            </a:r>
            <a:r>
              <a:rPr lang="en-US" baseline="0" dirty="0"/>
              <a:t> achievement. Do you see examples in which those brands are clearly targeting specific VALS segments?</a:t>
            </a:r>
            <a:endParaRPr lang="en-US" dirty="0"/>
          </a:p>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4020702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value is a belief that some condition is preferable to its opposite. A person’s set of values plays a very important role in consumption activities. Consumers purchase many products and services because they believe these products will help to attain a value-related goal. </a:t>
            </a: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481867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value is a belief that some condition is preferable to its opposite. In some cases, values are universal. We all value health, wisdom,</a:t>
            </a:r>
            <a:r>
              <a:rPr lang="en-US" baseline="0" dirty="0"/>
              <a:t> and peace. What sets cultures apart is the relative importance of these universal values. This set of rankings constitutes a culture’s value system. It is usually possible to identify a general set of core values that uniquely define a culture. </a:t>
            </a:r>
          </a:p>
          <a:p>
            <a:r>
              <a:rPr lang="en-US" baseline="0" dirty="0"/>
              <a:t>Core values such as freedom, youthfulness, achievement, materialism, and activity characterize American culture. </a:t>
            </a:r>
          </a:p>
          <a:p>
            <a:r>
              <a:rPr lang="en-US" baseline="0" dirty="0"/>
              <a:t>The process of learning the beliefs and behaviors endorsed by one’s own culture enculturation.</a:t>
            </a:r>
          </a:p>
          <a:p>
            <a:r>
              <a:rPr lang="en-US" baseline="0" dirty="0"/>
              <a:t> We call the process of learning the value system and behaviors of another culture acculturation.</a:t>
            </a:r>
          </a:p>
          <a:p>
            <a:r>
              <a:rPr lang="en-US" baseline="0" dirty="0"/>
              <a:t> Crescive norms we discover as we interact with others and these include customs, mores, and conventions. </a:t>
            </a:r>
          </a:p>
          <a:p>
            <a:r>
              <a:rPr lang="en-US" baseline="0" dirty="0"/>
              <a:t>A custom is a norm that controls basic behaviors such as division of labor in a household.</a:t>
            </a:r>
          </a:p>
          <a:p>
            <a:r>
              <a:rPr lang="en-US" baseline="0" dirty="0"/>
              <a:t> A more is a custom with a strong moral overtone. It may involve something that is taboo or forbidden like cannibalism.</a:t>
            </a:r>
          </a:p>
          <a:p>
            <a:r>
              <a:rPr lang="en-US" baseline="0" dirty="0"/>
              <a:t> Conventions are norms that regulate how we conduct our everyday lives. They may be subtle like how we furnish a room or what we wear to a dinner party.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3844007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psychologist Milton </a:t>
            </a:r>
            <a:r>
              <a:rPr lang="en-US" dirty="0" err="1"/>
              <a:t>Rokeach</a:t>
            </a:r>
            <a:r>
              <a:rPr lang="en-US" dirty="0"/>
              <a:t> identified terminal values which are desired end states. The </a:t>
            </a:r>
            <a:r>
              <a:rPr lang="en-US" dirty="0" err="1"/>
              <a:t>Rokeach</a:t>
            </a:r>
            <a:r>
              <a:rPr lang="en-US" dirty="0"/>
              <a:t> Value Survey also identifies instrumental values which are those actions we need to take to achieve these terminal values. Table 3.1</a:t>
            </a:r>
            <a:r>
              <a:rPr lang="en-US" baseline="0" dirty="0"/>
              <a:t> lists several instrumental values and their corresponding terminal values. </a:t>
            </a:r>
            <a:endParaRPr lang="en-US" dirty="0"/>
          </a:p>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667023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41168911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list of values (LOV) scale isolates values with more direct marketing applications. This instrument</a:t>
            </a:r>
            <a:r>
              <a:rPr lang="en-US" baseline="0" dirty="0"/>
              <a:t> identifies nine consumer segments based on the values members endorse.</a:t>
            </a:r>
          </a:p>
          <a:p>
            <a:r>
              <a:rPr lang="en-US" baseline="0" dirty="0"/>
              <a:t> The means-end chain model assumes that people link very specific product attributes indirectly to terminal values. A technique researchers call laddering uncovers consumer associations between specific attributes and these general consequences. The ladder connects abstract concepts to functional product attributes.</a:t>
            </a:r>
          </a:p>
          <a:p>
            <a:r>
              <a:rPr lang="en-US" baseline="0" dirty="0"/>
              <a:t> A number of companies track changes in values through large-scale surveys. </a:t>
            </a:r>
            <a:endParaRPr lang="en-US" dirty="0"/>
          </a:p>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1986790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13525944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We’ve reviewed many concepts in this chapter. The key points are noted in the slide. </a:t>
            </a: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4293050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begins</a:t>
            </a:r>
            <a:r>
              <a:rPr lang="en-US" baseline="0" dirty="0"/>
              <a:t> by considering how people appear based on the products we surround ourselves with. Phil, pictured, is meeting his girlfriend’s parents. He’s surprised to find that even though Marilyn hinted the family had money that the family had very plain surroundings.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521823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We’ve reviewed many concepts in this chapter. The key points are noted in the slide. </a:t>
            </a: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918005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1840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a:t>
            </a:r>
            <a:r>
              <a:rPr lang="en-US" sz="1200" b="1" i="0" u="none" strike="noStrike" kern="1200" baseline="0" dirty="0">
                <a:solidFill>
                  <a:schemeClr val="tx1"/>
                </a:solidFill>
                <a:latin typeface="Arial" charset="0"/>
                <a:ea typeface="+mn-ea"/>
                <a:cs typeface="+mn-cs"/>
              </a:rPr>
              <a:t>id </a:t>
            </a:r>
            <a:r>
              <a:rPr lang="en-US" sz="1200" b="0" i="0" u="none" strike="noStrike" kern="1200" baseline="0" dirty="0">
                <a:solidFill>
                  <a:schemeClr val="tx1"/>
                </a:solidFill>
                <a:latin typeface="Arial" charset="0"/>
                <a:ea typeface="+mn-ea"/>
                <a:cs typeface="+mn-cs"/>
              </a:rPr>
              <a:t>is about immediate gratification—it is the “party animal” of the mind. It operates</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according to the </a:t>
            </a:r>
            <a:r>
              <a:rPr lang="en-US" sz="1200" b="1" i="0" u="none" strike="noStrike" kern="1200" baseline="0" dirty="0">
                <a:solidFill>
                  <a:schemeClr val="tx1"/>
                </a:solidFill>
                <a:latin typeface="Arial" charset="0"/>
                <a:ea typeface="+mn-ea"/>
                <a:cs typeface="+mn-cs"/>
              </a:rPr>
              <a:t>pleasure principle</a:t>
            </a:r>
            <a:r>
              <a:rPr lang="en-US" sz="1200" b="0" i="0" u="none" strike="noStrike" kern="1200" baseline="0" dirty="0">
                <a:solidFill>
                  <a:schemeClr val="tx1"/>
                </a:solidFill>
                <a:latin typeface="Arial" charset="0"/>
                <a:ea typeface="+mn-ea"/>
                <a:cs typeface="+mn-cs"/>
              </a:rPr>
              <a:t>; that is, our basic desire to maximize pleasure and</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avoid pain guides our behavior. The id is selfish and illogical. It directs a person’s psychic</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energy toward pleasurable acts without any regard for consequences.</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The </a:t>
            </a:r>
            <a:r>
              <a:rPr lang="en-US" sz="1200" b="1" i="0" u="none" strike="noStrike" kern="1200" baseline="0" dirty="0">
                <a:solidFill>
                  <a:schemeClr val="tx1"/>
                </a:solidFill>
                <a:latin typeface="Arial" charset="0"/>
                <a:ea typeface="+mn-ea"/>
                <a:cs typeface="+mn-cs"/>
              </a:rPr>
              <a:t>superego </a:t>
            </a:r>
            <a:r>
              <a:rPr lang="en-US" sz="1200" b="0" i="0" u="none" strike="noStrike" kern="1200" baseline="0" dirty="0">
                <a:solidFill>
                  <a:schemeClr val="tx1"/>
                </a:solidFill>
                <a:latin typeface="Arial" charset="0"/>
                <a:ea typeface="+mn-ea"/>
                <a:cs typeface="+mn-cs"/>
              </a:rPr>
              <a:t>is the counterweight to the id. This system is essentially the person’s</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conscience. It internalizes society’s rules (especially as parents teach them to us) and</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tries to prevent the id from seeking selfish gratification. Finally, the </a:t>
            </a:r>
            <a:r>
              <a:rPr lang="en-US" sz="1200" b="1" i="0" u="none" strike="noStrike" kern="1200" baseline="0" dirty="0">
                <a:solidFill>
                  <a:schemeClr val="tx1"/>
                </a:solidFill>
                <a:latin typeface="Arial" charset="0"/>
                <a:ea typeface="+mn-ea"/>
                <a:cs typeface="+mn-cs"/>
              </a:rPr>
              <a:t>ego </a:t>
            </a:r>
            <a:r>
              <a:rPr lang="en-US" sz="1200" b="0" i="0" u="none" strike="noStrike" kern="1200" baseline="0" dirty="0">
                <a:solidFill>
                  <a:schemeClr val="tx1"/>
                </a:solidFill>
                <a:latin typeface="Arial" charset="0"/>
                <a:ea typeface="+mn-ea"/>
                <a:cs typeface="+mn-cs"/>
              </a:rPr>
              <a:t>is the system that</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mediates between the id and the superego. It’s basically a referee in the fight between</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temptation and virtue. The ego tries to balance these opposing forces according to the</a:t>
            </a:r>
            <a:r>
              <a:rPr lang="en-US" sz="1200" b="0" i="0" u="none" strike="noStrike" kern="1200" dirty="0">
                <a:solidFill>
                  <a:schemeClr val="tx1"/>
                </a:solidFill>
                <a:latin typeface="Arial" charset="0"/>
                <a:ea typeface="+mn-ea"/>
                <a:cs typeface="+mn-cs"/>
              </a:rPr>
              <a:t> </a:t>
            </a:r>
            <a:r>
              <a:rPr lang="en-US" sz="1200" b="1" i="0" u="none" strike="noStrike" kern="1200" baseline="0" dirty="0">
                <a:solidFill>
                  <a:schemeClr val="tx1"/>
                </a:solidFill>
                <a:latin typeface="Arial" charset="0"/>
                <a:ea typeface="+mn-ea"/>
                <a:cs typeface="+mn-cs"/>
              </a:rPr>
              <a:t>reality principle</a:t>
            </a:r>
            <a:r>
              <a:rPr lang="en-US" sz="1200" b="0" i="0" u="none" strike="noStrike" kern="1200" baseline="0" dirty="0">
                <a:solidFill>
                  <a:schemeClr val="tx1"/>
                </a:solidFill>
                <a:latin typeface="Arial" charset="0"/>
                <a:ea typeface="+mn-ea"/>
                <a:cs typeface="+mn-cs"/>
              </a:rPr>
              <a:t>, which means it finds ways to gratify the id that the outside world will</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find acceptable. These conflicts</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occur on an unconscious level, so the person is not necessarily aware of the underlying</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reasons for his or her behavior.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816169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Motivational research borrowed Freudian ideas to understand the deeper meanings of products and advertisements. The approach assumed that we channel socially unacceptable needs into acceptable outlets including product substitutes. The perspective relies on depth interviews with individual consumers. The slide shows a list of consumption motives identified by Ernest </a:t>
            </a:r>
            <a:r>
              <a:rPr lang="en-US" dirty="0" err="1"/>
              <a:t>Dichter</a:t>
            </a:r>
            <a:r>
              <a:rPr lang="en-US" dirty="0"/>
              <a:t>. </a:t>
            </a:r>
            <a:r>
              <a:rPr lang="en-US" dirty="0" err="1"/>
              <a:t>Dichter</a:t>
            </a:r>
            <a:r>
              <a:rPr lang="en-US" dirty="0"/>
              <a:t> was a psychoanalyst who trained with Freud’s disciples in Vienna. </a:t>
            </a:r>
            <a:r>
              <a:rPr lang="en-US" dirty="0" err="1"/>
              <a:t>Dichter</a:t>
            </a:r>
            <a:r>
              <a:rPr lang="en-US" dirty="0"/>
              <a:t> conducted in-depth interview studies on more than 230 products. </a:t>
            </a: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1919739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Freud’s work has a huge influence on theories of personality. However, many of his colleagues and students felt that there should be less emphasis on sexual conflicts and more on relationships. These theorists are known as </a:t>
            </a:r>
            <a:r>
              <a:rPr lang="en-US" dirty="0" err="1"/>
              <a:t>neo-Freudian</a:t>
            </a:r>
            <a:r>
              <a:rPr lang="en-US" dirty="0"/>
              <a:t> theorists. Some of the most notable are listed on the slide. Karen Horney described people as moving toward others, away from others, or against others. Adler proposed that a prime motivation is to overcome feelings of inferiority relative to others. Sullivan focused on how personality evolves to reduce anxiety in social relationships. Carl Jung is discussed more on the following slide. </a:t>
            </a: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393241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Carl Jung was also a disciple of Freud but their relationship ended in part because Jung did not accept Freud’s emphasis on sexual aspects of personality. Jung developed his own method psychotherapy known as analytical psychology. </a:t>
            </a:r>
          </a:p>
          <a:p>
            <a:r>
              <a:rPr lang="en-US" dirty="0"/>
              <a:t>He believed that we all share a collective unconscious. You can think of this collective unconscious as a storehouse of memories we inherited from our ancestors. From these shared memories, we recognize archetypes. An archetype is a universally recognized idea or behavior pattern. They typically involve themes like birth and death and appear in myths, stories, and dreams. </a:t>
            </a:r>
          </a:p>
          <a:p>
            <a:r>
              <a:rPr lang="en-US" dirty="0"/>
              <a:t>Young &amp; Rubicam, a major advertising agency, uses the archetype approach in its BrandAsset Archetypes model shown in the figure (and depicted on the next two slides). </a:t>
            </a: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67555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shows the relationships among the Archetypes. For each healthy personality, there is a corresponding Shadow. The Shadows are shown on the next slide. A healthy personality is one in which the Archetypes overwhelm their corresponding Shadows. A sick personality results when one or more Shadows prevail. When a brand’s Shadows dominate, this cues the agency to take action to guide the brand to a healthier personality. </a:t>
            </a: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128524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760775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8/3/2017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67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8/3/2017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2590800" y="6429345"/>
            <a:ext cx="61722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 id="2147483663" r:id="rId1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hyperlink" Target="http://www.aaoa.wildapricot.org/"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19"/>
            <a:ext cx="8382000" cy="1011381"/>
          </a:xfrm>
        </p:spPr>
        <p:txBody>
          <a:bodyPr anchor="b"/>
          <a:lstStyle/>
          <a:p>
            <a:r>
              <a:rPr lang="en-US" sz="3600" dirty="0">
                <a:latin typeface="+mj-lt"/>
                <a:cs typeface="Aharoni" panose="02010803020104030203" pitchFamily="2" charset="-79"/>
              </a:rPr>
              <a:t>Consumer </a:t>
            </a:r>
            <a:r>
              <a:rPr lang="en-US" sz="3600" dirty="0" smtClean="0">
                <a:latin typeface="+mj-lt"/>
                <a:cs typeface="Aharoni" panose="02010803020104030203" pitchFamily="2" charset="-79"/>
              </a:rPr>
              <a:t>Behavior: </a:t>
            </a:r>
            <a:r>
              <a:rPr lang="en-IN" sz="3600" dirty="0">
                <a:latin typeface="+mj-lt"/>
              </a:rPr>
              <a:t>Buying, </a:t>
            </a:r>
            <a:r>
              <a:rPr lang="en-IN" sz="3600" dirty="0" smtClean="0">
                <a:latin typeface="+mj-lt"/>
              </a:rPr>
              <a:t>Having</a:t>
            </a:r>
            <a:r>
              <a:rPr lang="en-IN" sz="3600" dirty="0">
                <a:latin typeface="+mj-lt"/>
              </a:rPr>
              <a:t>, and Being</a:t>
            </a:r>
          </a:p>
        </p:txBody>
      </p:sp>
      <p:sp>
        <p:nvSpPr>
          <p:cNvPr id="3" name="Text Placeholder 2"/>
          <p:cNvSpPr>
            <a:spLocks noGrp="1"/>
          </p:cNvSpPr>
          <p:nvPr>
            <p:ph type="body" sz="quarter" idx="13"/>
          </p:nvPr>
        </p:nvSpPr>
        <p:spPr>
          <a:xfrm>
            <a:off x="457200" y="1327332"/>
            <a:ext cx="8229600" cy="349068"/>
          </a:xfrm>
        </p:spPr>
        <p:txBody>
          <a:bodyPr/>
          <a:lstStyle/>
          <a:p>
            <a:r>
              <a:rPr lang="en-IN" sz="2400" dirty="0"/>
              <a:t>Twelfth Edition</a:t>
            </a:r>
          </a:p>
        </p:txBody>
      </p:sp>
      <p:sp>
        <p:nvSpPr>
          <p:cNvPr id="4" name="Text Placeholder 3"/>
          <p:cNvSpPr>
            <a:spLocks noGrp="1"/>
          </p:cNvSpPr>
          <p:nvPr>
            <p:ph type="body" sz="quarter" idx="14"/>
          </p:nvPr>
        </p:nvSpPr>
        <p:spPr>
          <a:xfrm>
            <a:off x="4460175" y="2209800"/>
            <a:ext cx="4074224" cy="1075120"/>
          </a:xfrm>
        </p:spPr>
        <p:txBody>
          <a:bodyPr/>
          <a:lstStyle/>
          <a:p>
            <a:pPr algn="ctr"/>
            <a:r>
              <a:rPr lang="en-IN" sz="3600" b="1" dirty="0"/>
              <a:t>Chapter 7</a:t>
            </a:r>
            <a:endParaRPr lang="en-IN" sz="3600" dirty="0"/>
          </a:p>
        </p:txBody>
      </p:sp>
      <p:sp>
        <p:nvSpPr>
          <p:cNvPr id="5" name="Text Placeholder 4"/>
          <p:cNvSpPr>
            <a:spLocks noGrp="1"/>
          </p:cNvSpPr>
          <p:nvPr>
            <p:ph type="body" sz="quarter" idx="15"/>
          </p:nvPr>
        </p:nvSpPr>
        <p:spPr>
          <a:xfrm>
            <a:off x="4460174" y="3598041"/>
            <a:ext cx="4074225" cy="2269360"/>
          </a:xfrm>
        </p:spPr>
        <p:txBody>
          <a:bodyPr/>
          <a:lstStyle/>
          <a:p>
            <a:pPr algn="ctr"/>
            <a:r>
              <a:rPr lang="en-US" sz="3600" dirty="0"/>
              <a:t>Personality, Lifestyles, and Values</a:t>
            </a:r>
            <a:endParaRPr lang="en-US" sz="3600" dirty="0">
              <a:ea typeface="Verdana" panose="020B0604030504040204" pitchFamily="34" charset="0"/>
              <a:cs typeface="Verdana" panose="020B0604030504040204" pitchFamily="34" charset="0"/>
            </a:endParaRPr>
          </a:p>
        </p:txBody>
      </p:sp>
      <p:pic>
        <p:nvPicPr>
          <p:cNvPr id="8" name="Picture 7" descr="Front Cover: Consumer Behavior: Buying, Having, and Being Twelfth Edition by Solom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7" y="1922768"/>
            <a:ext cx="3103047" cy="4170259"/>
          </a:xfrm>
          <a:prstGeom prst="rect">
            <a:avLst/>
          </a:prstGeom>
          <a:ln w="6350">
            <a:solidFill>
              <a:schemeClr val="tx1"/>
            </a:solidFill>
          </a:ln>
        </p:spPr>
      </p:pic>
      <p:sp>
        <p:nvSpPr>
          <p:cNvPr id="11" name="Text Placeholder 3"/>
          <p:cNvSpPr>
            <a:spLocks noGrp="1"/>
          </p:cNvSpPr>
          <p:nvPr>
            <p:ph type="body" sz="quarter" idx="14"/>
          </p:nvPr>
        </p:nvSpPr>
        <p:spPr>
          <a:xfrm>
            <a:off x="2667000" y="6422034"/>
            <a:ext cx="6004810" cy="228600"/>
          </a:xfrm>
        </p:spPr>
        <p:txBody>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2015, 2013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r>
              <a:rPr lang="en-US" sz="1200" dirty="0">
                <a:latin typeface="Verdana" panose="020B0604030504040204" pitchFamily="34" charset="0"/>
                <a:ea typeface="Verdana" panose="020B0604030504040204" pitchFamily="34" charset="0"/>
                <a:cs typeface="Verdana" panose="020B0604030504040204" pitchFamily="34" charset="0"/>
              </a:rPr>
              <a:t>.</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68473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Brand Asset Valuator Archetypes </a:t>
            </a:r>
            <a:r>
              <a:rPr lang="en-US" sz="2000" b="0" dirty="0">
                <a:latin typeface="+mj-lt"/>
              </a:rPr>
              <a:t>(2 of 2)</a:t>
            </a:r>
            <a:endParaRPr lang="en-US" sz="2000" dirty="0">
              <a:latin typeface="+mj-lt"/>
            </a:endParaRPr>
          </a:p>
        </p:txBody>
      </p:sp>
      <p:pic>
        <p:nvPicPr>
          <p:cNvPr id="5" name="Picture 4" descr="The 12-pointed black star at the center of the diagram of archetype characteristics represents the shadow characteristics for each archetype. Each point of the star represents a different characteristic. The following list provides each characteristic followed by its qualities, listed clockwise from the thought section. Section: thought. Characteristic: hermit. Qualities: isolated, lonely, irrelevant. Characteristic: sorcerer. Qualities: hollow, dark, cowardly. Characteristic: dictator. Qualities: repressive, close-minded, unforgiving. Section: emotions. Characteristic: orphan. Qualities: abandoned, vulnerable, frightened. Characteristic: shadow witch. Qualities: cold, vain, selfish. Characteristic: addict. Qualities: wounded, jealous, tragic. Section: energy. Characteristic: idiot. Qualities: silly, dimwitted, goofy. Characteristic: trickster. Qualities: tricky, phony, scheming. Characteristic: destroyer. Qualities: angry, aggressive, destructive. Section: substance. Characteristic: slave. Qualities: oppressed, tormented, despondent. Characteristic: shadow mother. Qualities: bloated, immobile, self-absorbed. Characteristic: hag. Qualities: stingy, messy, crotchet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752600"/>
            <a:ext cx="6406299" cy="4284644"/>
          </a:xfrm>
          <a:prstGeom prst="rect">
            <a:avLst/>
          </a:prstGeom>
        </p:spPr>
      </p:pic>
    </p:spTree>
    <p:extLst>
      <p:ext uri="{BB962C8B-B14F-4D97-AF65-F5344CB8AC3E}">
        <p14:creationId xmlns:p14="http://schemas.microsoft.com/office/powerpoint/2010/main" val="3833399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Trait Theory</a:t>
            </a:r>
            <a:endParaRPr lang="en-IN" sz="2000" b="0" dirty="0">
              <a:latin typeface="+mj-lt"/>
            </a:endParaRPr>
          </a:p>
        </p:txBody>
      </p:sp>
      <p:sp>
        <p:nvSpPr>
          <p:cNvPr id="3" name="Content Placeholder 2"/>
          <p:cNvSpPr>
            <a:spLocks noGrp="1"/>
          </p:cNvSpPr>
          <p:nvPr>
            <p:ph idx="1"/>
          </p:nvPr>
        </p:nvSpPr>
        <p:spPr/>
        <p:txBody>
          <a:bodyPr/>
          <a:lstStyle/>
          <a:p>
            <a:r>
              <a:rPr lang="en-US" sz="2400" dirty="0"/>
              <a:t>Personality traits: identifiable characteristics that define a person</a:t>
            </a:r>
          </a:p>
          <a:p>
            <a:r>
              <a:rPr lang="en-US" sz="2400" dirty="0"/>
              <a:t>Traits relevant to consumer behavior:</a:t>
            </a:r>
          </a:p>
          <a:p>
            <a:pPr lvl="1"/>
            <a:r>
              <a:rPr lang="en-US" sz="2400" dirty="0"/>
              <a:t>Innovativeness</a:t>
            </a:r>
          </a:p>
          <a:p>
            <a:pPr lvl="1"/>
            <a:r>
              <a:rPr lang="en-US" sz="2400" dirty="0"/>
              <a:t>Materialism</a:t>
            </a:r>
          </a:p>
          <a:p>
            <a:pPr lvl="1"/>
            <a:r>
              <a:rPr lang="en-US" sz="2400" dirty="0"/>
              <a:t>Self-consciousness</a:t>
            </a:r>
          </a:p>
          <a:p>
            <a:pPr lvl="1"/>
            <a:r>
              <a:rPr lang="en-US" sz="2400" dirty="0"/>
              <a:t>Need for cognition</a:t>
            </a:r>
          </a:p>
          <a:p>
            <a:pPr lvl="1"/>
            <a:r>
              <a:rPr lang="en-US" sz="2400" dirty="0"/>
              <a:t>Frugality</a:t>
            </a:r>
          </a:p>
        </p:txBody>
      </p:sp>
    </p:spTree>
    <p:extLst>
      <p:ext uri="{BB962C8B-B14F-4D97-AF65-F5344CB8AC3E}">
        <p14:creationId xmlns:p14="http://schemas.microsoft.com/office/powerpoint/2010/main" val="1966192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The Big Five </a:t>
            </a:r>
            <a:endParaRPr lang="en-IN" sz="2000" b="0" dirty="0">
              <a:latin typeface="+mj-lt"/>
            </a:endParaRPr>
          </a:p>
        </p:txBody>
      </p:sp>
      <p:sp>
        <p:nvSpPr>
          <p:cNvPr id="2" name="Content Placeholder 1"/>
          <p:cNvSpPr>
            <a:spLocks noGrp="1"/>
          </p:cNvSpPr>
          <p:nvPr>
            <p:ph idx="1"/>
          </p:nvPr>
        </p:nvSpPr>
        <p:spPr>
          <a:xfrm>
            <a:off x="457200" y="1600201"/>
            <a:ext cx="8229600" cy="457199"/>
          </a:xfrm>
        </p:spPr>
        <p:txBody>
          <a:bodyPr/>
          <a:lstStyle/>
          <a:p>
            <a:pPr marL="0" indent="0">
              <a:buNone/>
            </a:pPr>
            <a:r>
              <a:rPr lang="en-IN" sz="2400" b="1" dirty="0"/>
              <a:t>Table 7.3</a:t>
            </a:r>
            <a:r>
              <a:rPr lang="en-IN" sz="2400" dirty="0"/>
              <a:t> Description of Big Five Personality Dimensions</a:t>
            </a:r>
          </a:p>
        </p:txBody>
      </p:sp>
      <p:graphicFrame>
        <p:nvGraphicFramePr>
          <p:cNvPr id="7" name="Table 1"/>
          <p:cNvGraphicFramePr>
            <a:graphicFrameLocks noGrp="1"/>
          </p:cNvGraphicFramePr>
          <p:nvPr>
            <p:ph idx="13"/>
            <p:extLst>
              <p:ext uri="{D42A27DB-BD31-4B8C-83A1-F6EECF244321}">
                <p14:modId xmlns:p14="http://schemas.microsoft.com/office/powerpoint/2010/main" val="3896059557"/>
              </p:ext>
            </p:extLst>
          </p:nvPr>
        </p:nvGraphicFramePr>
        <p:xfrm>
          <a:off x="457200" y="2192549"/>
          <a:ext cx="8229600" cy="3108960"/>
        </p:xfrm>
        <a:graphic>
          <a:graphicData uri="http://schemas.openxmlformats.org/drawingml/2006/table">
            <a:tbl>
              <a:tblPr firstRow="1" bandRow="1">
                <a:tableStyleId>{3B4B98B0-60AC-42C2-AFA5-B58CD77FA1E5}</a:tableStyleId>
              </a:tblPr>
              <a:tblGrid>
                <a:gridCol w="2362200">
                  <a:extLst>
                    <a:ext uri="{9D8B030D-6E8A-4147-A177-3AD203B41FA5}">
                      <a16:colId xmlns:a16="http://schemas.microsoft.com/office/drawing/2014/main" val="2081683767"/>
                    </a:ext>
                  </a:extLst>
                </a:gridCol>
                <a:gridCol w="3124200">
                  <a:extLst>
                    <a:ext uri="{9D8B030D-6E8A-4147-A177-3AD203B41FA5}">
                      <a16:colId xmlns:a16="http://schemas.microsoft.com/office/drawing/2014/main" val="3714077240"/>
                    </a:ext>
                  </a:extLst>
                </a:gridCol>
                <a:gridCol w="2743200">
                  <a:extLst>
                    <a:ext uri="{9D8B030D-6E8A-4147-A177-3AD203B41FA5}">
                      <a16:colId xmlns:a16="http://schemas.microsoft.com/office/drawing/2014/main" val="3793762730"/>
                    </a:ext>
                  </a:extLst>
                </a:gridCol>
              </a:tblGrid>
              <a:tr h="370840">
                <a:tc>
                  <a:txBody>
                    <a:bodyPr/>
                    <a:lstStyle/>
                    <a:p>
                      <a:r>
                        <a:rPr lang="en-IN" sz="1400" b="1" i="0" baseline="0" dirty="0">
                          <a:solidFill>
                            <a:schemeClr val="bg1"/>
                          </a:solidFill>
                        </a:rPr>
                        <a:t>Blank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1" i="0" kern="1200" baseline="0" dirty="0">
                          <a:solidFill>
                            <a:schemeClr val="tx1"/>
                          </a:solidFill>
                          <a:effectLst/>
                          <a:latin typeface="+mn-lt"/>
                          <a:ea typeface="+mn-ea"/>
                          <a:cs typeface="+mn-cs"/>
                        </a:rPr>
                        <a:t>Description</a:t>
                      </a:r>
                      <a:r>
                        <a:rPr lang="en-IN" sz="1400" b="1"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1" i="0" kern="1200" baseline="0" dirty="0">
                          <a:solidFill>
                            <a:schemeClr val="tx1"/>
                          </a:solidFill>
                          <a:effectLst/>
                          <a:latin typeface="+mn-lt"/>
                          <a:ea typeface="+mn-ea"/>
                          <a:cs typeface="+mn-cs"/>
                        </a:rPr>
                        <a:t>Example of Measurement Items (agree/disagree)</a:t>
                      </a:r>
                      <a:r>
                        <a:rPr lang="en-IN" sz="1400" b="1"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5474862"/>
                  </a:ext>
                </a:extLst>
              </a:tr>
              <a:tr h="370840">
                <a:tc>
                  <a:txBody>
                    <a:bodyPr/>
                    <a:lstStyle/>
                    <a:p>
                      <a:r>
                        <a:rPr lang="en-IN" sz="1400" b="1" i="0" kern="1200" baseline="0" dirty="0">
                          <a:solidFill>
                            <a:schemeClr val="tx1"/>
                          </a:solidFill>
                          <a:effectLst/>
                          <a:latin typeface="+mn-lt"/>
                          <a:ea typeface="+mn-ea"/>
                          <a:cs typeface="+mn-cs"/>
                        </a:rPr>
                        <a:t>Openness to experience</a:t>
                      </a:r>
                      <a:r>
                        <a:rPr lang="en-IN" sz="1400" b="1"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The degree to which a person is</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open to new ways of doing things</a:t>
                      </a:r>
                      <a:r>
                        <a:rPr lang="en-IN" sz="1400" b="0"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Love to think up new ways of doing things</a:t>
                      </a:r>
                      <a:r>
                        <a:rPr lang="en-IN" sz="1400" b="0"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871048"/>
                  </a:ext>
                </a:extLst>
              </a:tr>
              <a:tr h="370840">
                <a:tc>
                  <a:txBody>
                    <a:bodyPr/>
                    <a:lstStyle/>
                    <a:p>
                      <a:r>
                        <a:rPr lang="en-IN" sz="1400" b="1" i="0" kern="1200" baseline="0" dirty="0">
                          <a:solidFill>
                            <a:schemeClr val="tx1"/>
                          </a:solidFill>
                          <a:effectLst/>
                          <a:latin typeface="+mn-lt"/>
                          <a:ea typeface="+mn-ea"/>
                          <a:cs typeface="+mn-cs"/>
                        </a:rPr>
                        <a:t>Conscientiousness</a:t>
                      </a:r>
                      <a:r>
                        <a:rPr lang="en-IN" sz="1400" b="1"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The level of organization and</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structure a person needs</a:t>
                      </a:r>
                      <a:r>
                        <a:rPr lang="en-IN" sz="1400" b="0"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Am always prepared</a:t>
                      </a:r>
                      <a:r>
                        <a:rPr lang="en-IN" sz="1400" b="0"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3101356"/>
                  </a:ext>
                </a:extLst>
              </a:tr>
              <a:tr h="370840">
                <a:tc>
                  <a:txBody>
                    <a:bodyPr/>
                    <a:lstStyle/>
                    <a:p>
                      <a:r>
                        <a:rPr lang="en-IN" sz="1400" b="1" i="0" kern="1200" baseline="0" dirty="0">
                          <a:solidFill>
                            <a:schemeClr val="tx1"/>
                          </a:solidFill>
                          <a:effectLst/>
                          <a:latin typeface="+mn-lt"/>
                          <a:ea typeface="+mn-ea"/>
                          <a:cs typeface="+mn-cs"/>
                        </a:rPr>
                        <a:t>Extroversion</a:t>
                      </a:r>
                      <a:r>
                        <a:rPr lang="en-IN" sz="1400" b="1"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How well a person tolerates</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stimulation from people</a:t>
                      </a:r>
                      <a:r>
                        <a:rPr lang="en-IN" sz="1400" b="0"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Talk to a lot of different people at parties</a:t>
                      </a:r>
                      <a:r>
                        <a:rPr lang="en-IN" sz="1400" b="0"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612698"/>
                  </a:ext>
                </a:extLst>
              </a:tr>
              <a:tr h="370840">
                <a:tc>
                  <a:txBody>
                    <a:bodyPr/>
                    <a:lstStyle/>
                    <a:p>
                      <a:r>
                        <a:rPr lang="en-IN" sz="1400" b="1" i="0" kern="1200" baseline="0" dirty="0">
                          <a:solidFill>
                            <a:schemeClr val="tx1"/>
                          </a:solidFill>
                          <a:effectLst/>
                          <a:latin typeface="+mn-lt"/>
                          <a:ea typeface="+mn-ea"/>
                          <a:cs typeface="+mn-cs"/>
                        </a:rPr>
                        <a:t>Agreeableness</a:t>
                      </a:r>
                      <a:r>
                        <a:rPr lang="en-IN" sz="1400" b="1"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The degree to which we defer to</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other people</a:t>
                      </a:r>
                      <a:r>
                        <a:rPr lang="en-IN" sz="1400" b="0"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Take time out for others</a:t>
                      </a:r>
                      <a:r>
                        <a:rPr lang="en-IN" sz="1400" b="0"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1027293"/>
                  </a:ext>
                </a:extLst>
              </a:tr>
              <a:tr h="370840">
                <a:tc>
                  <a:txBody>
                    <a:bodyPr/>
                    <a:lstStyle/>
                    <a:p>
                      <a:r>
                        <a:rPr lang="en-IN" sz="1400" b="1" i="0" kern="1200" baseline="0" dirty="0">
                          <a:solidFill>
                            <a:schemeClr val="tx1"/>
                          </a:solidFill>
                          <a:effectLst/>
                          <a:latin typeface="+mn-lt"/>
                          <a:ea typeface="+mn-ea"/>
                          <a:cs typeface="+mn-cs"/>
                        </a:rPr>
                        <a:t>Neuroticism (emotional instability)</a:t>
                      </a:r>
                      <a:r>
                        <a:rPr lang="en-IN" sz="1400" b="1"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How well a person copes with</a:t>
                      </a:r>
                      <a:br>
                        <a:rPr lang="en-IN" sz="1400" b="0" i="0" kern="1200" baseline="0" dirty="0">
                          <a:solidFill>
                            <a:schemeClr val="tx1"/>
                          </a:solidFill>
                          <a:effectLst/>
                          <a:latin typeface="+mn-lt"/>
                          <a:ea typeface="+mn-ea"/>
                          <a:cs typeface="+mn-cs"/>
                        </a:rPr>
                      </a:br>
                      <a:r>
                        <a:rPr lang="en-IN" sz="1400" b="0" i="0" kern="1200" baseline="0" dirty="0">
                          <a:solidFill>
                            <a:schemeClr val="tx1"/>
                          </a:solidFill>
                          <a:effectLst/>
                          <a:latin typeface="+mn-lt"/>
                          <a:ea typeface="+mn-ea"/>
                          <a:cs typeface="+mn-cs"/>
                        </a:rPr>
                        <a:t>stress</a:t>
                      </a:r>
                      <a:r>
                        <a:rPr lang="en-IN" sz="1400" b="0"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Get upset easily</a:t>
                      </a:r>
                      <a:r>
                        <a:rPr lang="en-IN" sz="1400" b="0" i="0" baseline="0"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7043997"/>
                  </a:ext>
                </a:extLst>
              </a:tr>
            </a:tbl>
          </a:graphicData>
        </a:graphic>
      </p:graphicFrame>
      <p:sp>
        <p:nvSpPr>
          <p:cNvPr id="8" name="Content Placeholder 7"/>
          <p:cNvSpPr>
            <a:spLocks noGrp="1"/>
          </p:cNvSpPr>
          <p:nvPr>
            <p:ph idx="16"/>
          </p:nvPr>
        </p:nvSpPr>
        <p:spPr>
          <a:xfrm>
            <a:off x="457200" y="5562600"/>
            <a:ext cx="8229600" cy="457200"/>
          </a:xfrm>
        </p:spPr>
        <p:txBody>
          <a:bodyPr/>
          <a:lstStyle/>
          <a:p>
            <a:pPr marL="0" indent="0">
              <a:buNone/>
            </a:pPr>
            <a:r>
              <a:rPr lang="en-IN" sz="1400" b="1" dirty="0"/>
              <a:t>Source:</a:t>
            </a:r>
            <a:r>
              <a:rPr lang="en-IN" sz="1400" i="1" dirty="0"/>
              <a:t> </a:t>
            </a:r>
            <a:r>
              <a:rPr lang="en-IN" sz="1400" dirty="0"/>
              <a:t>Michael R. Solomon, Rebekah Russell-Bennett, and Josephine Previte, </a:t>
            </a:r>
            <a:r>
              <a:rPr lang="en-IN" sz="1400" b="1" dirty="0"/>
              <a:t>Consumer Behaviour: Buying, Having, Being,</a:t>
            </a:r>
            <a:r>
              <a:rPr lang="en-IN" sz="1400" dirty="0"/>
              <a:t> 3rd ed., Frenchs Forest, </a:t>
            </a:r>
            <a:r>
              <a:rPr lang="en-IN" sz="1400" dirty="0" smtClean="0"/>
              <a:t>N S W</a:t>
            </a:r>
            <a:r>
              <a:rPr lang="en-IN" sz="1400" dirty="0"/>
              <a:t>: Pearson Australia, 2012. </a:t>
            </a:r>
          </a:p>
        </p:txBody>
      </p:sp>
    </p:spTree>
    <p:extLst>
      <p:ext uri="{BB962C8B-B14F-4D97-AF65-F5344CB8AC3E}">
        <p14:creationId xmlns:p14="http://schemas.microsoft.com/office/powerpoint/2010/main" val="3667023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MBTI</a:t>
            </a:r>
            <a:endParaRPr lang="en-IN" sz="3600" b="0" dirty="0">
              <a:latin typeface="+mj-lt"/>
            </a:endParaRPr>
          </a:p>
        </p:txBody>
      </p:sp>
      <p:sp>
        <p:nvSpPr>
          <p:cNvPr id="6" name="Content Placeholder 5"/>
          <p:cNvSpPr>
            <a:spLocks noGrp="1"/>
          </p:cNvSpPr>
          <p:nvPr>
            <p:ph idx="1"/>
          </p:nvPr>
        </p:nvSpPr>
        <p:spPr/>
        <p:txBody>
          <a:bodyPr/>
          <a:lstStyle/>
          <a:p>
            <a:r>
              <a:rPr lang="en-US" sz="2400" dirty="0"/>
              <a:t>Focus of attention</a:t>
            </a:r>
          </a:p>
          <a:p>
            <a:r>
              <a:rPr lang="en-US" sz="2400" dirty="0"/>
              <a:t>Information processing</a:t>
            </a:r>
          </a:p>
          <a:p>
            <a:r>
              <a:rPr lang="en-US" sz="2400" dirty="0"/>
              <a:t>Decision making</a:t>
            </a:r>
          </a:p>
          <a:p>
            <a:r>
              <a:rPr lang="en-US" sz="2400" dirty="0"/>
              <a:t>Dealing with outer world</a:t>
            </a:r>
          </a:p>
        </p:txBody>
      </p:sp>
    </p:spTree>
    <p:extLst>
      <p:ext uri="{BB962C8B-B14F-4D97-AF65-F5344CB8AC3E}">
        <p14:creationId xmlns:p14="http://schemas.microsoft.com/office/powerpoint/2010/main" val="3757956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(1 of 5)</a:t>
            </a:r>
          </a:p>
        </p:txBody>
      </p:sp>
      <p:sp>
        <p:nvSpPr>
          <p:cNvPr id="3" name="Content Placeholder 2"/>
          <p:cNvSpPr>
            <a:spLocks noGrp="1"/>
          </p:cNvSpPr>
          <p:nvPr>
            <p:ph idx="1"/>
          </p:nvPr>
        </p:nvSpPr>
        <p:spPr/>
        <p:txBody>
          <a:bodyPr/>
          <a:lstStyle/>
          <a:p>
            <a:r>
              <a:rPr lang="en-US" sz="2400" dirty="0"/>
              <a:t>Describe a time when the Id took over on purchase consumption. </a:t>
            </a:r>
            <a:r>
              <a:rPr lang="en-US" sz="2400" dirty="0" smtClean="0"/>
              <a:t>Did </a:t>
            </a:r>
            <a:r>
              <a:rPr lang="en-US" sz="2400" dirty="0"/>
              <a:t>you keep the item?</a:t>
            </a:r>
          </a:p>
        </p:txBody>
      </p:sp>
    </p:spTree>
    <p:extLst>
      <p:ext uri="{BB962C8B-B14F-4D97-AF65-F5344CB8AC3E}">
        <p14:creationId xmlns:p14="http://schemas.microsoft.com/office/powerpoint/2010/main" val="1546508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7.2</a:t>
            </a:r>
            <a:endParaRPr lang="en-IN" sz="3600" b="0" dirty="0">
              <a:latin typeface="+mj-lt"/>
            </a:endParaRPr>
          </a:p>
        </p:txBody>
      </p:sp>
      <p:sp>
        <p:nvSpPr>
          <p:cNvPr id="6" name="Content Placeholder 5"/>
          <p:cNvSpPr>
            <a:spLocks noGrp="1"/>
          </p:cNvSpPr>
          <p:nvPr>
            <p:ph idx="1"/>
          </p:nvPr>
        </p:nvSpPr>
        <p:spPr>
          <a:xfrm>
            <a:off x="457200" y="1600200"/>
            <a:ext cx="3657600" cy="381000"/>
          </a:xfrm>
        </p:spPr>
        <p:txBody>
          <a:bodyPr/>
          <a:lstStyle/>
          <a:p>
            <a:pPr marL="0" indent="0">
              <a:buNone/>
            </a:pPr>
            <a:r>
              <a:rPr lang="en-US" sz="2400" dirty="0"/>
              <a:t>Brand have personalities.</a:t>
            </a:r>
            <a:endParaRPr lang="en-IN" sz="2400" dirty="0"/>
          </a:p>
        </p:txBody>
      </p:sp>
      <p:pic>
        <p:nvPicPr>
          <p:cNvPr id="3" name="Picture 2" descr="Label for Quaker Oats features the smiling Quaker 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209800"/>
            <a:ext cx="2716623" cy="4074932"/>
          </a:xfrm>
          <a:prstGeom prst="rect">
            <a:avLst/>
          </a:prstGeom>
        </p:spPr>
      </p:pic>
    </p:spTree>
    <p:extLst>
      <p:ext uri="{BB962C8B-B14F-4D97-AF65-F5344CB8AC3E}">
        <p14:creationId xmlns:p14="http://schemas.microsoft.com/office/powerpoint/2010/main" val="4028093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An Example of Brand Personality</a:t>
            </a:r>
            <a:endParaRPr lang="en-IN" sz="3600" dirty="0">
              <a:latin typeface="+mj-lt"/>
            </a:endParaRPr>
          </a:p>
        </p:txBody>
      </p:sp>
      <p:pic>
        <p:nvPicPr>
          <p:cNvPr id="5" name="Picture 4" descr="Two personality traits of wine, their traits, and examples of labels for low and high personalities.  Sincerity is associated with down-to-earth, honest, wholesome, and cheerful labels. Excitement is associated with daring, spirited, imaginative, and up to date label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798" y="1486794"/>
            <a:ext cx="6064911" cy="4246308"/>
          </a:xfrm>
          <a:prstGeom prst="rect">
            <a:avLst/>
          </a:prstGeom>
        </p:spPr>
      </p:pic>
      <p:sp>
        <p:nvSpPr>
          <p:cNvPr id="3" name="Content Placeholder 2"/>
          <p:cNvSpPr>
            <a:spLocks noGrp="1"/>
          </p:cNvSpPr>
          <p:nvPr>
            <p:ph idx="1"/>
          </p:nvPr>
        </p:nvSpPr>
        <p:spPr>
          <a:xfrm>
            <a:off x="467139" y="5867400"/>
            <a:ext cx="8229600" cy="496158"/>
          </a:xfrm>
        </p:spPr>
        <p:txBody>
          <a:bodyPr/>
          <a:lstStyle/>
          <a:p>
            <a:pPr marL="0" indent="0">
              <a:buNone/>
            </a:pPr>
            <a:r>
              <a:rPr lang="en-IN" sz="1400" b="1" dirty="0" smtClean="0"/>
              <a:t>Source: </a:t>
            </a:r>
            <a:r>
              <a:rPr lang="en-IN" sz="1400" dirty="0" smtClean="0"/>
              <a:t>Reprinted </a:t>
            </a:r>
            <a:r>
              <a:rPr lang="en-IN" sz="1400" dirty="0"/>
              <a:t>with permission from </a:t>
            </a:r>
            <a:r>
              <a:rPr lang="en-IN" sz="1400" b="1" dirty="0" smtClean="0"/>
              <a:t>Journal of </a:t>
            </a:r>
            <a:r>
              <a:rPr lang="en-IN" sz="1400" b="1" dirty="0"/>
              <a:t>Marketing</a:t>
            </a:r>
            <a:r>
              <a:rPr lang="en-IN" sz="1400" dirty="0"/>
              <a:t>, published by the American </a:t>
            </a:r>
            <a:r>
              <a:rPr lang="en-IN" sz="1400" dirty="0" smtClean="0"/>
              <a:t>Marketing Association</a:t>
            </a:r>
            <a:r>
              <a:rPr lang="en-IN" sz="1400" dirty="0"/>
              <a:t>, Ulrich R. Orth &amp; Keven </a:t>
            </a:r>
            <a:r>
              <a:rPr lang="en-IN" sz="1400" dirty="0" smtClean="0"/>
              <a:t>Malkewitz, May </a:t>
            </a:r>
            <a:r>
              <a:rPr lang="en-IN" sz="1400" dirty="0"/>
              <a:t>2008, Vol. 72, p. 73.</a:t>
            </a:r>
          </a:p>
        </p:txBody>
      </p:sp>
    </p:spTree>
    <p:extLst>
      <p:ext uri="{BB962C8B-B14F-4D97-AF65-F5344CB8AC3E}">
        <p14:creationId xmlns:p14="http://schemas.microsoft.com/office/powerpoint/2010/main" val="2564760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8229600" cy="1097280"/>
          </a:xfrm>
        </p:spPr>
        <p:txBody>
          <a:bodyPr/>
          <a:lstStyle/>
          <a:p>
            <a:r>
              <a:rPr lang="en-US" sz="3600" dirty="0">
                <a:latin typeface="+mj-lt"/>
              </a:rPr>
              <a:t>Brand Personality</a:t>
            </a:r>
            <a:endParaRPr lang="en-IN" sz="2000" b="0" dirty="0">
              <a:latin typeface="+mj-lt"/>
            </a:endParaRPr>
          </a:p>
        </p:txBody>
      </p:sp>
      <p:sp>
        <p:nvSpPr>
          <p:cNvPr id="3" name="Content Placeholder 2"/>
          <p:cNvSpPr>
            <a:spLocks noGrp="1"/>
          </p:cNvSpPr>
          <p:nvPr>
            <p:ph idx="1"/>
          </p:nvPr>
        </p:nvSpPr>
        <p:spPr/>
        <p:txBody>
          <a:bodyPr/>
          <a:lstStyle/>
          <a:p>
            <a:r>
              <a:rPr lang="en-US" sz="2400" dirty="0"/>
              <a:t>Brand personality: set of traits people attribute to a product as if it were a person </a:t>
            </a:r>
          </a:p>
          <a:p>
            <a:r>
              <a:rPr lang="en-US" sz="2400" dirty="0"/>
              <a:t>Reader response theory</a:t>
            </a:r>
          </a:p>
          <a:p>
            <a:r>
              <a:rPr lang="en-US" sz="2400" dirty="0"/>
              <a:t>Underdog brand biography</a:t>
            </a:r>
          </a:p>
          <a:p>
            <a:r>
              <a:rPr lang="en-US" sz="2400" dirty="0"/>
              <a:t>Anthromorphism</a:t>
            </a:r>
          </a:p>
          <a:p>
            <a:r>
              <a:rPr lang="en-US" sz="2400" dirty="0"/>
              <a:t>Doppleganger brand image</a:t>
            </a:r>
          </a:p>
        </p:txBody>
      </p:sp>
    </p:spTree>
    <p:extLst>
      <p:ext uri="{BB962C8B-B14F-4D97-AF65-F5344CB8AC3E}">
        <p14:creationId xmlns:p14="http://schemas.microsoft.com/office/powerpoint/2010/main" val="2159136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15372"/>
            <a:ext cx="8229600" cy="1097280"/>
          </a:xfrm>
        </p:spPr>
        <p:txBody>
          <a:bodyPr/>
          <a:lstStyle/>
          <a:p>
            <a:r>
              <a:rPr lang="en-US" sz="3600" dirty="0">
                <a:latin typeface="+mj-lt"/>
              </a:rPr>
              <a:t>Brand Behaviors and Possible </a:t>
            </a:r>
            <a:br>
              <a:rPr lang="en-US" sz="3600" dirty="0">
                <a:latin typeface="+mj-lt"/>
              </a:rPr>
            </a:br>
            <a:r>
              <a:rPr lang="en-US" sz="3600" dirty="0">
                <a:latin typeface="+mj-lt"/>
              </a:rPr>
              <a:t>Personality Trait Inferences</a:t>
            </a:r>
            <a:endParaRPr lang="en-IN" sz="2000" b="0" dirty="0">
              <a:latin typeface="+mj-lt"/>
            </a:endParaRPr>
          </a:p>
        </p:txBody>
      </p:sp>
      <p:graphicFrame>
        <p:nvGraphicFramePr>
          <p:cNvPr id="5" name="Table 5"/>
          <p:cNvGraphicFramePr>
            <a:graphicFrameLocks noGrp="1"/>
          </p:cNvGraphicFramePr>
          <p:nvPr>
            <p:ph idx="1"/>
            <p:extLst>
              <p:ext uri="{D42A27DB-BD31-4B8C-83A1-F6EECF244321}">
                <p14:modId xmlns:p14="http://schemas.microsoft.com/office/powerpoint/2010/main" val="690443964"/>
              </p:ext>
            </p:extLst>
          </p:nvPr>
        </p:nvGraphicFramePr>
        <p:xfrm>
          <a:off x="457200" y="1889760"/>
          <a:ext cx="8229600" cy="3596640"/>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val="740472048"/>
                    </a:ext>
                  </a:extLst>
                </a:gridCol>
                <a:gridCol w="4114800">
                  <a:extLst>
                    <a:ext uri="{9D8B030D-6E8A-4147-A177-3AD203B41FA5}">
                      <a16:colId xmlns:a16="http://schemas.microsoft.com/office/drawing/2014/main" val="1724506469"/>
                    </a:ext>
                  </a:extLst>
                </a:gridCol>
              </a:tblGrid>
              <a:tr h="370840">
                <a:tc>
                  <a:txBody>
                    <a:bodyPr/>
                    <a:lstStyle/>
                    <a:p>
                      <a:r>
                        <a:rPr lang="en-IN" sz="2000" b="1" i="0" baseline="0" dirty="0">
                          <a:solidFill>
                            <a:schemeClr val="tx1"/>
                          </a:solidFill>
                          <a:latin typeface="+mn-lt"/>
                        </a:rPr>
                        <a:t>Brand 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b="1" i="0" baseline="0" dirty="0">
                          <a:solidFill>
                            <a:schemeClr val="tx1"/>
                          </a:solidFill>
                          <a:latin typeface="+mn-lt"/>
                        </a:rPr>
                        <a:t> Trait Inference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2528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dirty="0">
                          <a:ln>
                            <a:noFill/>
                          </a:ln>
                          <a:solidFill>
                            <a:schemeClr val="tx1"/>
                          </a:solidFill>
                          <a:effectLst/>
                          <a:latin typeface="+mn-lt"/>
                        </a:rPr>
                        <a:t>Brand is repositioned several times or changes slogan repeatedly</a:t>
                      </a:r>
                      <a:endParaRPr lang="en-IN" sz="2000"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dirty="0">
                          <a:ln>
                            <a:noFill/>
                          </a:ln>
                          <a:solidFill>
                            <a:schemeClr val="tx1"/>
                          </a:solidFill>
                          <a:effectLst/>
                          <a:latin typeface="+mn-lt"/>
                        </a:rPr>
                        <a:t>Flighty, schizophrenic</a:t>
                      </a:r>
                      <a:endParaRPr lang="en-IN" sz="2000"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9011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dirty="0">
                          <a:ln>
                            <a:noFill/>
                          </a:ln>
                          <a:solidFill>
                            <a:schemeClr val="tx1"/>
                          </a:solidFill>
                          <a:effectLst/>
                          <a:latin typeface="+mn-lt"/>
                        </a:rPr>
                        <a:t>Brand uses continuing character in advertising</a:t>
                      </a:r>
                      <a:endParaRPr lang="en-IN" sz="2000"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dirty="0">
                          <a:ln>
                            <a:noFill/>
                          </a:ln>
                          <a:solidFill>
                            <a:schemeClr val="tx1"/>
                          </a:solidFill>
                          <a:effectLst/>
                          <a:latin typeface="+mn-lt"/>
                        </a:rPr>
                        <a:t>Familiar, comfortable</a:t>
                      </a:r>
                    </a:p>
                    <a:p>
                      <a:endParaRPr lang="en-IN" sz="2000"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14208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dirty="0">
                          <a:ln>
                            <a:noFill/>
                          </a:ln>
                          <a:solidFill>
                            <a:schemeClr val="tx1"/>
                          </a:solidFill>
                          <a:effectLst/>
                          <a:latin typeface="+mn-lt"/>
                        </a:rPr>
                        <a:t>Brand charges high prices and uses exclusive distribution</a:t>
                      </a:r>
                      <a:endParaRPr lang="en-IN" sz="2000"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dirty="0">
                          <a:ln>
                            <a:noFill/>
                          </a:ln>
                          <a:solidFill>
                            <a:schemeClr val="tx1"/>
                          </a:solidFill>
                          <a:effectLst/>
                          <a:latin typeface="+mn-lt"/>
                        </a:rPr>
                        <a:t>Snobbish, sophisticated</a:t>
                      </a:r>
                    </a:p>
                    <a:p>
                      <a:endParaRPr lang="en-IN" sz="2000"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09009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dirty="0">
                          <a:ln>
                            <a:noFill/>
                          </a:ln>
                          <a:solidFill>
                            <a:schemeClr val="tx1"/>
                          </a:solidFill>
                          <a:effectLst/>
                          <a:latin typeface="+mn-lt"/>
                        </a:rPr>
                        <a:t>Brand frequently available on deal</a:t>
                      </a:r>
                      <a:endParaRPr lang="en-IN" sz="2000"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dirty="0">
                          <a:ln>
                            <a:noFill/>
                          </a:ln>
                          <a:solidFill>
                            <a:schemeClr val="tx1"/>
                          </a:solidFill>
                          <a:effectLst/>
                          <a:latin typeface="+mn-lt"/>
                        </a:rPr>
                        <a:t>Cheap, uncultured</a:t>
                      </a:r>
                      <a:endParaRPr lang="en-IN" sz="2000"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53474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dirty="0">
                          <a:ln>
                            <a:noFill/>
                          </a:ln>
                          <a:solidFill>
                            <a:schemeClr val="tx1"/>
                          </a:solidFill>
                          <a:effectLst/>
                          <a:latin typeface="+mn-lt"/>
                        </a:rPr>
                        <a:t>Brand offers many line extensions</a:t>
                      </a:r>
                      <a:endParaRPr lang="en-IN" sz="2000"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dirty="0">
                          <a:ln>
                            <a:noFill/>
                          </a:ln>
                          <a:solidFill>
                            <a:schemeClr val="tx1"/>
                          </a:solidFill>
                          <a:effectLst/>
                          <a:latin typeface="+mn-lt"/>
                        </a:rPr>
                        <a:t>Versatile, adaptable</a:t>
                      </a:r>
                      <a:endParaRPr lang="en-IN" sz="2000" b="0" i="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0791430"/>
                  </a:ext>
                </a:extLst>
              </a:tr>
            </a:tbl>
          </a:graphicData>
        </a:graphic>
      </p:graphicFrame>
    </p:spTree>
    <p:extLst>
      <p:ext uri="{BB962C8B-B14F-4D97-AF65-F5344CB8AC3E}">
        <p14:creationId xmlns:p14="http://schemas.microsoft.com/office/powerpoint/2010/main" val="3579675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Closet Products and Personality </a:t>
            </a:r>
            <a:endParaRPr lang="en-US" sz="2000" dirty="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600200"/>
            <a:ext cx="4146751" cy="4503204"/>
          </a:xfrm>
          <a:prstGeom prst="rect">
            <a:avLst/>
          </a:prstGeom>
        </p:spPr>
      </p:pic>
    </p:spTree>
    <p:extLst>
      <p:ext uri="{BB962C8B-B14F-4D97-AF65-F5344CB8AC3E}">
        <p14:creationId xmlns:p14="http://schemas.microsoft.com/office/powerpoint/2010/main" val="3968384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a:t>
            </a:r>
            <a:r>
              <a:rPr lang="en-US" sz="3600" dirty="0">
                <a:latin typeface="+mj-lt"/>
              </a:rPr>
              <a:t>Objectives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0"/>
            <a:ext cx="8229600" cy="4572000"/>
          </a:xfrm>
        </p:spPr>
        <p:txBody>
          <a:bodyPr/>
          <a:lstStyle/>
          <a:p>
            <a:pPr marL="484632" indent="-484632">
              <a:buNone/>
            </a:pPr>
            <a:r>
              <a:rPr lang="en-US" sz="2400" b="1" dirty="0" smtClean="0">
                <a:solidFill>
                  <a:schemeClr val="bg2"/>
                </a:solidFill>
                <a:sym typeface="Wingdings" pitchFamily="2" charset="2"/>
              </a:rPr>
              <a:t>7.1</a:t>
            </a:r>
            <a:r>
              <a:rPr lang="en-US" sz="2400" dirty="0" smtClean="0">
                <a:sym typeface="Wingdings" pitchFamily="2" charset="2"/>
              </a:rPr>
              <a:t> A </a:t>
            </a:r>
            <a:r>
              <a:rPr lang="en-US" sz="2400" dirty="0">
                <a:sym typeface="Wingdings" pitchFamily="2" charset="2"/>
              </a:rPr>
              <a:t>consumer’s personality influences the way he or she responds to marketing stimuli, but efforts to use this information in marketing contexts meet with mixed results.</a:t>
            </a:r>
          </a:p>
          <a:p>
            <a:pPr marL="0" indent="0">
              <a:buNone/>
            </a:pPr>
            <a:r>
              <a:rPr lang="en-US" sz="2400" b="1" dirty="0" smtClean="0">
                <a:solidFill>
                  <a:schemeClr val="bg2"/>
                </a:solidFill>
                <a:sym typeface="Wingdings" pitchFamily="2" charset="2"/>
              </a:rPr>
              <a:t>7.2 </a:t>
            </a:r>
            <a:r>
              <a:rPr lang="en-US" sz="2400" dirty="0" smtClean="0"/>
              <a:t>Brands </a:t>
            </a:r>
            <a:r>
              <a:rPr lang="en-US" sz="2400" dirty="0"/>
              <a:t>have personalities.</a:t>
            </a:r>
          </a:p>
          <a:p>
            <a:pPr marL="484632" indent="-484632">
              <a:buNone/>
            </a:pPr>
            <a:r>
              <a:rPr lang="en-US" sz="2400" b="1" dirty="0" smtClean="0">
                <a:solidFill>
                  <a:schemeClr val="bg2"/>
                </a:solidFill>
                <a:sym typeface="Wingdings" pitchFamily="2" charset="2"/>
              </a:rPr>
              <a:t>7.3 </a:t>
            </a:r>
            <a:r>
              <a:rPr lang="en-AU" sz="2400" dirty="0" smtClean="0"/>
              <a:t>A </a:t>
            </a:r>
            <a:r>
              <a:rPr lang="en-AU" sz="2400" dirty="0"/>
              <a:t>lifestyle defines a pattern of consumption that reflects a person’s choices of how to spend his or her time and money, and these choices are essential to define consumer identity</a:t>
            </a:r>
            <a:r>
              <a:rPr lang="en-AU" sz="2400" dirty="0" smtClean="0"/>
              <a:t>.</a:t>
            </a:r>
          </a:p>
        </p:txBody>
      </p:sp>
    </p:spTree>
    <p:extLst>
      <p:ext uri="{BB962C8B-B14F-4D97-AF65-F5344CB8AC3E}">
        <p14:creationId xmlns:p14="http://schemas.microsoft.com/office/powerpoint/2010/main" val="4021579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(2 of 5)</a:t>
            </a:r>
          </a:p>
        </p:txBody>
      </p:sp>
      <p:sp>
        <p:nvSpPr>
          <p:cNvPr id="3" name="Content Placeholder 2"/>
          <p:cNvSpPr>
            <a:spLocks noGrp="1"/>
          </p:cNvSpPr>
          <p:nvPr>
            <p:ph idx="1"/>
          </p:nvPr>
        </p:nvSpPr>
        <p:spPr/>
        <p:txBody>
          <a:bodyPr/>
          <a:lstStyle/>
          <a:p>
            <a:r>
              <a:rPr lang="en-US" sz="2400" dirty="0"/>
              <a:t>How can marketers link a brand’s personality with the lifestyle of a consumer segment?</a:t>
            </a:r>
          </a:p>
        </p:txBody>
      </p:sp>
    </p:spTree>
    <p:extLst>
      <p:ext uri="{BB962C8B-B14F-4D97-AF65-F5344CB8AC3E}">
        <p14:creationId xmlns:p14="http://schemas.microsoft.com/office/powerpoint/2010/main" val="242318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Learning Objective </a:t>
            </a:r>
            <a:r>
              <a:rPr lang="en-US" sz="3600" dirty="0" smtClean="0">
                <a:latin typeface="+mj-lt"/>
              </a:rPr>
              <a:t>7.3</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AU" sz="2400" dirty="0"/>
              <a:t>A lifestyle defines a pattern of consumption that reflects a person’s choices of how to spend his or her time and money, and these choices are essential to define consumer identity.</a:t>
            </a:r>
          </a:p>
        </p:txBody>
      </p:sp>
    </p:spTree>
    <p:extLst>
      <p:ext uri="{BB962C8B-B14F-4D97-AF65-F5344CB8AC3E}">
        <p14:creationId xmlns:p14="http://schemas.microsoft.com/office/powerpoint/2010/main" val="982649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Lifestyles and Consumer Identity</a:t>
            </a:r>
            <a:endParaRPr lang="en-US" sz="2000" b="0" dirty="0">
              <a:latin typeface="+mj-lt"/>
            </a:endParaRPr>
          </a:p>
        </p:txBody>
      </p:sp>
      <p:sp>
        <p:nvSpPr>
          <p:cNvPr id="3" name="Content Placeholder 2"/>
          <p:cNvSpPr>
            <a:spLocks noGrp="1"/>
          </p:cNvSpPr>
          <p:nvPr>
            <p:ph idx="1"/>
          </p:nvPr>
        </p:nvSpPr>
        <p:spPr/>
        <p:txBody>
          <a:bodyPr/>
          <a:lstStyle/>
          <a:p>
            <a:r>
              <a:rPr lang="en-US" sz="2400" dirty="0"/>
              <a:t>Lifestyles</a:t>
            </a:r>
          </a:p>
          <a:p>
            <a:pPr lvl="1"/>
            <a:r>
              <a:rPr lang="en-US" sz="2400" dirty="0"/>
              <a:t>E-sports</a:t>
            </a:r>
          </a:p>
          <a:p>
            <a:pPr lvl="1"/>
            <a:r>
              <a:rPr lang="en-US" sz="2400" dirty="0"/>
              <a:t>Metro</a:t>
            </a:r>
          </a:p>
          <a:p>
            <a:pPr lvl="1"/>
            <a:r>
              <a:rPr lang="en-US" sz="2400" dirty="0"/>
              <a:t>Hesher</a:t>
            </a:r>
          </a:p>
          <a:p>
            <a:pPr lvl="1"/>
            <a:r>
              <a:rPr lang="en-US" sz="2400" dirty="0"/>
              <a:t>Emo</a:t>
            </a:r>
          </a:p>
          <a:p>
            <a:r>
              <a:rPr lang="en-US" sz="2400" dirty="0"/>
              <a:t>Lifestyle marketing perspective</a:t>
            </a:r>
          </a:p>
        </p:txBody>
      </p:sp>
    </p:spTree>
    <p:extLst>
      <p:ext uri="{BB962C8B-B14F-4D97-AF65-F5344CB8AC3E}">
        <p14:creationId xmlns:p14="http://schemas.microsoft.com/office/powerpoint/2010/main" val="597449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7.4</a:t>
            </a:r>
            <a:endParaRPr lang="en-US" sz="2000" b="0" dirty="0">
              <a:latin typeface="+mj-lt"/>
            </a:endParaRPr>
          </a:p>
        </p:txBody>
      </p:sp>
      <p:sp>
        <p:nvSpPr>
          <p:cNvPr id="3" name="Content Placeholder 2"/>
          <p:cNvSpPr>
            <a:spLocks noGrp="1"/>
          </p:cNvSpPr>
          <p:nvPr>
            <p:ph idx="1"/>
          </p:nvPr>
        </p:nvSpPr>
        <p:spPr/>
        <p:txBody>
          <a:bodyPr/>
          <a:lstStyle/>
          <a:p>
            <a:pPr marL="0" indent="0">
              <a:lnSpc>
                <a:spcPct val="90000"/>
              </a:lnSpc>
              <a:buNone/>
            </a:pPr>
            <a:r>
              <a:rPr lang="en-US" sz="2400" dirty="0"/>
              <a:t>Identifying patterns of consumption can be more useful than knowing about individual purchases when organizations craft a lifestyle marketing strategy.</a:t>
            </a:r>
          </a:p>
        </p:txBody>
      </p:sp>
    </p:spTree>
    <p:extLst>
      <p:ext uri="{BB962C8B-B14F-4D97-AF65-F5344CB8AC3E}">
        <p14:creationId xmlns:p14="http://schemas.microsoft.com/office/powerpoint/2010/main" val="37731095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7315200" cy="1097280"/>
          </a:xfrm>
        </p:spPr>
        <p:txBody>
          <a:bodyPr/>
          <a:lstStyle/>
          <a:p>
            <a:r>
              <a:rPr lang="en-US" sz="3600" dirty="0">
                <a:latin typeface="+mj-lt"/>
              </a:rPr>
              <a:t>Product Complementarity and </a:t>
            </a:r>
            <a:r>
              <a:rPr lang="en-US" sz="3600" dirty="0" smtClean="0">
                <a:latin typeface="+mj-lt"/>
              </a:rPr>
              <a:t>Co-Branding </a:t>
            </a:r>
            <a:r>
              <a:rPr lang="en-US" sz="3600" dirty="0">
                <a:latin typeface="+mj-lt"/>
              </a:rPr>
              <a:t>Strategies </a:t>
            </a:r>
            <a:r>
              <a:rPr lang="en-US" sz="2000" b="0" dirty="0">
                <a:latin typeface="+mj-lt"/>
              </a:rPr>
              <a:t>(1 of 2)</a:t>
            </a:r>
          </a:p>
        </p:txBody>
      </p:sp>
      <p:sp>
        <p:nvSpPr>
          <p:cNvPr id="3" name="Content Placeholder 2"/>
          <p:cNvSpPr>
            <a:spLocks noGrp="1"/>
          </p:cNvSpPr>
          <p:nvPr>
            <p:ph idx="1"/>
          </p:nvPr>
        </p:nvSpPr>
        <p:spPr/>
        <p:txBody>
          <a:bodyPr/>
          <a:lstStyle/>
          <a:p>
            <a:r>
              <a:rPr lang="en-US" sz="2400" dirty="0"/>
              <a:t>Co-branding strategies- companies team up to promote 2 or more products.</a:t>
            </a:r>
          </a:p>
          <a:p>
            <a:r>
              <a:rPr lang="en-US" sz="2400" dirty="0"/>
              <a:t>Product complementarity- occurs when symbolic meanings of different products relate to one another.</a:t>
            </a:r>
          </a:p>
          <a:p>
            <a:r>
              <a:rPr lang="en-US" sz="2400" dirty="0"/>
              <a:t>Consumption constellation</a:t>
            </a:r>
          </a:p>
        </p:txBody>
      </p:sp>
    </p:spTree>
    <p:extLst>
      <p:ext uri="{BB962C8B-B14F-4D97-AF65-F5344CB8AC3E}">
        <p14:creationId xmlns:p14="http://schemas.microsoft.com/office/powerpoint/2010/main" val="2687885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15372"/>
            <a:ext cx="7239000" cy="1097280"/>
          </a:xfrm>
        </p:spPr>
        <p:txBody>
          <a:bodyPr/>
          <a:lstStyle/>
          <a:p>
            <a:r>
              <a:rPr lang="en-US" sz="3600" dirty="0">
                <a:latin typeface="+mj-lt"/>
              </a:rPr>
              <a:t>Product Complementarity and </a:t>
            </a:r>
            <a:r>
              <a:rPr lang="en-US" sz="3600" dirty="0" smtClean="0">
                <a:latin typeface="+mj-lt"/>
              </a:rPr>
              <a:t>Co-Branding </a:t>
            </a:r>
            <a:r>
              <a:rPr lang="en-US" sz="3600" dirty="0">
                <a:latin typeface="+mj-lt"/>
              </a:rPr>
              <a:t>Strategies </a:t>
            </a:r>
            <a:r>
              <a:rPr lang="en-US" sz="2000" b="0" dirty="0">
                <a:latin typeface="+mj-lt"/>
              </a:rPr>
              <a:t>(2 of 2)</a:t>
            </a:r>
          </a:p>
        </p:txBody>
      </p:sp>
      <p:sp>
        <p:nvSpPr>
          <p:cNvPr id="3" name="Content Placeholder 2"/>
          <p:cNvSpPr>
            <a:spLocks noGrp="1"/>
          </p:cNvSpPr>
          <p:nvPr>
            <p:ph idx="1"/>
          </p:nvPr>
        </p:nvSpPr>
        <p:spPr>
          <a:xfrm>
            <a:off x="457200" y="1600200"/>
            <a:ext cx="7239000" cy="228600"/>
          </a:xfrm>
        </p:spPr>
        <p:txBody>
          <a:bodyPr/>
          <a:lstStyle/>
          <a:p>
            <a:pPr marL="0" indent="0">
              <a:buNone/>
            </a:pPr>
            <a:r>
              <a:rPr lang="en-IN" sz="1800" b="1" dirty="0"/>
              <a:t>Figure 7.3 </a:t>
            </a:r>
            <a:r>
              <a:rPr lang="en-IN" sz="1800" dirty="0"/>
              <a:t>Consumption Style</a:t>
            </a:r>
            <a:endParaRPr lang="en-US" sz="1800" dirty="0"/>
          </a:p>
        </p:txBody>
      </p:sp>
      <p:pic>
        <p:nvPicPr>
          <p:cNvPr id="5" name="Picture 4" descr="Figure 7.3, consumption style. Person, product, and setting contribute to a common lifestyle. Person and product have common concepts, as does product and setting, and setting and perso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142852"/>
            <a:ext cx="4109861" cy="3994004"/>
          </a:xfrm>
          <a:prstGeom prst="rect">
            <a:avLst/>
          </a:prstGeom>
        </p:spPr>
      </p:pic>
    </p:spTree>
    <p:extLst>
      <p:ext uri="{BB962C8B-B14F-4D97-AF65-F5344CB8AC3E}">
        <p14:creationId xmlns:p14="http://schemas.microsoft.com/office/powerpoint/2010/main" val="4264700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(3 of 5)</a:t>
            </a:r>
            <a:endParaRPr lang="en-IN" sz="2000" b="0" dirty="0">
              <a:latin typeface="+mj-lt"/>
            </a:endParaRPr>
          </a:p>
        </p:txBody>
      </p:sp>
      <p:sp>
        <p:nvSpPr>
          <p:cNvPr id="3" name="Content Placeholder 2"/>
          <p:cNvSpPr>
            <a:spLocks noGrp="1"/>
          </p:cNvSpPr>
          <p:nvPr>
            <p:ph idx="1"/>
          </p:nvPr>
        </p:nvSpPr>
        <p:spPr/>
        <p:txBody>
          <a:bodyPr/>
          <a:lstStyle/>
          <a:p>
            <a:r>
              <a:rPr lang="en-US" sz="2400" dirty="0"/>
              <a:t>Identify products and settings that would be at home in your consumption styles.</a:t>
            </a:r>
          </a:p>
          <a:p>
            <a:r>
              <a:rPr lang="en-US" sz="2400" dirty="0"/>
              <a:t>Have marketers identified these consumption styles and used them in advertising?</a:t>
            </a:r>
          </a:p>
        </p:txBody>
      </p:sp>
    </p:spTree>
    <p:extLst>
      <p:ext uri="{BB962C8B-B14F-4D97-AF65-F5344CB8AC3E}">
        <p14:creationId xmlns:p14="http://schemas.microsoft.com/office/powerpoint/2010/main" val="20223068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Learning Objective </a:t>
            </a:r>
            <a:r>
              <a:rPr lang="en-US" sz="3600" dirty="0" smtClean="0">
                <a:latin typeface="+mj-lt"/>
              </a:rPr>
              <a:t>7.5</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dirty="0"/>
              <a:t>Psychographics go beyond simple demographics to help marketers understand and reach different consumer segments.</a:t>
            </a:r>
          </a:p>
        </p:txBody>
      </p:sp>
    </p:spTree>
    <p:extLst>
      <p:ext uri="{BB962C8B-B14F-4D97-AF65-F5344CB8AC3E}">
        <p14:creationId xmlns:p14="http://schemas.microsoft.com/office/powerpoint/2010/main" val="412428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Psychographic Analysis</a:t>
            </a:r>
            <a:endParaRPr lang="en-IN" sz="2000" b="0" dirty="0">
              <a:latin typeface="+mj-lt"/>
            </a:endParaRPr>
          </a:p>
        </p:txBody>
      </p:sp>
      <p:sp>
        <p:nvSpPr>
          <p:cNvPr id="3" name="Content Placeholder 2"/>
          <p:cNvSpPr>
            <a:spLocks noGrp="1"/>
          </p:cNvSpPr>
          <p:nvPr>
            <p:ph idx="1"/>
          </p:nvPr>
        </p:nvSpPr>
        <p:spPr/>
        <p:txBody>
          <a:bodyPr/>
          <a:lstStyle/>
          <a:p>
            <a:r>
              <a:rPr lang="en-US" sz="2400" dirty="0"/>
              <a:t>Lifestyle profile</a:t>
            </a:r>
          </a:p>
          <a:p>
            <a:r>
              <a:rPr lang="en-US" sz="2400" dirty="0"/>
              <a:t>Product-specific profile</a:t>
            </a:r>
          </a:p>
          <a:p>
            <a:r>
              <a:rPr lang="en-US" sz="2400" dirty="0"/>
              <a:t>General lifestyle segmentation</a:t>
            </a:r>
          </a:p>
          <a:p>
            <a:r>
              <a:rPr lang="en-US" sz="2400" dirty="0"/>
              <a:t>Product-specific segmentation</a:t>
            </a:r>
          </a:p>
        </p:txBody>
      </p:sp>
    </p:spTree>
    <p:extLst>
      <p:ext uri="{BB962C8B-B14F-4D97-AF65-F5344CB8AC3E}">
        <p14:creationId xmlns:p14="http://schemas.microsoft.com/office/powerpoint/2010/main" val="69813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AIOs</a:t>
            </a:r>
            <a:endParaRPr lang="en-IN" sz="2000" b="0" dirty="0">
              <a:latin typeface="+mj-lt"/>
            </a:endParaRPr>
          </a:p>
        </p:txBody>
      </p:sp>
      <p:sp>
        <p:nvSpPr>
          <p:cNvPr id="2" name="Content Placeholder 1"/>
          <p:cNvSpPr>
            <a:spLocks noGrp="1"/>
          </p:cNvSpPr>
          <p:nvPr>
            <p:ph idx="1"/>
          </p:nvPr>
        </p:nvSpPr>
        <p:spPr>
          <a:xfrm>
            <a:off x="457200" y="1676401"/>
            <a:ext cx="8229600" cy="228599"/>
          </a:xfrm>
        </p:spPr>
        <p:txBody>
          <a:bodyPr/>
          <a:lstStyle/>
          <a:p>
            <a:pPr marL="0" indent="0">
              <a:buNone/>
            </a:pPr>
            <a:r>
              <a:rPr lang="en-IN" b="1" dirty="0"/>
              <a:t>Table 7.6</a:t>
            </a:r>
            <a:r>
              <a:rPr lang="en-IN" dirty="0"/>
              <a:t> AIO Dimensions </a:t>
            </a:r>
          </a:p>
        </p:txBody>
      </p:sp>
      <p:graphicFrame>
        <p:nvGraphicFramePr>
          <p:cNvPr id="7" name="Content Placeholder 6"/>
          <p:cNvGraphicFramePr>
            <a:graphicFrameLocks noGrp="1"/>
          </p:cNvGraphicFramePr>
          <p:nvPr>
            <p:ph idx="13"/>
            <p:extLst>
              <p:ext uri="{D42A27DB-BD31-4B8C-83A1-F6EECF244321}">
                <p14:modId xmlns:p14="http://schemas.microsoft.com/office/powerpoint/2010/main" val="2623631258"/>
              </p:ext>
            </p:extLst>
          </p:nvPr>
        </p:nvGraphicFramePr>
        <p:xfrm>
          <a:off x="685800" y="2057400"/>
          <a:ext cx="6781800" cy="3708400"/>
        </p:xfrm>
        <a:graphic>
          <a:graphicData uri="http://schemas.openxmlformats.org/drawingml/2006/table">
            <a:tbl>
              <a:tblPr firstRow="1" bandRow="1">
                <a:tableStyleId>{3B4B98B0-60AC-42C2-AFA5-B58CD77FA1E5}</a:tableStyleId>
              </a:tblPr>
              <a:tblGrid>
                <a:gridCol w="1828800">
                  <a:extLst>
                    <a:ext uri="{9D8B030D-6E8A-4147-A177-3AD203B41FA5}">
                      <a16:colId xmlns:a16="http://schemas.microsoft.com/office/drawing/2014/main" val="1668687374"/>
                    </a:ext>
                  </a:extLst>
                </a:gridCol>
                <a:gridCol w="1524000">
                  <a:extLst>
                    <a:ext uri="{9D8B030D-6E8A-4147-A177-3AD203B41FA5}">
                      <a16:colId xmlns:a16="http://schemas.microsoft.com/office/drawing/2014/main" val="3933544284"/>
                    </a:ext>
                  </a:extLst>
                </a:gridCol>
                <a:gridCol w="1524000">
                  <a:extLst>
                    <a:ext uri="{9D8B030D-6E8A-4147-A177-3AD203B41FA5}">
                      <a16:colId xmlns:a16="http://schemas.microsoft.com/office/drawing/2014/main" val="1582702650"/>
                    </a:ext>
                  </a:extLst>
                </a:gridCol>
                <a:gridCol w="1905000">
                  <a:extLst>
                    <a:ext uri="{9D8B030D-6E8A-4147-A177-3AD203B41FA5}">
                      <a16:colId xmlns:a16="http://schemas.microsoft.com/office/drawing/2014/main" val="2249268075"/>
                    </a:ext>
                  </a:extLst>
                </a:gridCol>
              </a:tblGrid>
              <a:tr h="370840">
                <a:tc>
                  <a:txBody>
                    <a:bodyPr/>
                    <a:lstStyle/>
                    <a:p>
                      <a:r>
                        <a:rPr lang="en-IN" sz="1600" b="1" i="0" kern="1200" dirty="0">
                          <a:solidFill>
                            <a:schemeClr val="tx1"/>
                          </a:solidFill>
                          <a:effectLst/>
                          <a:latin typeface="+mn-lt"/>
                          <a:ea typeface="+mn-ea"/>
                          <a:cs typeface="+mn-cs"/>
                        </a:rPr>
                        <a:t>Activities</a:t>
                      </a:r>
                      <a:endParaRPr lang="en-IN"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i="0" kern="1200" dirty="0">
                          <a:solidFill>
                            <a:schemeClr val="tx1"/>
                          </a:solidFill>
                          <a:effectLst/>
                          <a:latin typeface="+mn-lt"/>
                          <a:ea typeface="+mn-ea"/>
                          <a:cs typeface="+mn-cs"/>
                        </a:rPr>
                        <a:t>Interests</a:t>
                      </a:r>
                      <a:endParaRPr lang="en-IN"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i="0" kern="1200" dirty="0">
                          <a:solidFill>
                            <a:schemeClr val="tx1"/>
                          </a:solidFill>
                          <a:effectLst/>
                          <a:latin typeface="+mn-lt"/>
                          <a:ea typeface="+mn-ea"/>
                          <a:cs typeface="+mn-cs"/>
                        </a:rPr>
                        <a:t>Opinions</a:t>
                      </a:r>
                      <a:endParaRPr lang="en-IN"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i="0" kern="1200" dirty="0">
                          <a:solidFill>
                            <a:schemeClr val="tx1"/>
                          </a:solidFill>
                          <a:effectLst/>
                          <a:latin typeface="+mn-lt"/>
                          <a:ea typeface="+mn-ea"/>
                          <a:cs typeface="+mn-cs"/>
                        </a:rPr>
                        <a:t>Demographics</a:t>
                      </a:r>
                      <a:r>
                        <a:rPr lang="en-IN" sz="1600" b="1"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5640337"/>
                  </a:ext>
                </a:extLst>
              </a:tr>
              <a:tr h="370840">
                <a:tc>
                  <a:txBody>
                    <a:bodyPr/>
                    <a:lstStyle/>
                    <a:p>
                      <a:r>
                        <a:rPr lang="en-IN" sz="1600" b="0" i="0" kern="1200" dirty="0">
                          <a:solidFill>
                            <a:schemeClr val="tx1"/>
                          </a:solidFill>
                          <a:effectLst/>
                          <a:latin typeface="+mn-lt"/>
                          <a:ea typeface="+mn-ea"/>
                          <a:cs typeface="+mn-cs"/>
                        </a:rPr>
                        <a:t>Work</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Family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Themselves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Age</a:t>
                      </a:r>
                      <a:r>
                        <a:rPr lang="en-IN"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7395411"/>
                  </a:ext>
                </a:extLst>
              </a:tr>
              <a:tr h="370840">
                <a:tc>
                  <a:txBody>
                    <a:bodyPr/>
                    <a:lstStyle/>
                    <a:p>
                      <a:r>
                        <a:rPr lang="en-IN" sz="1600" b="0" i="0" kern="1200" dirty="0">
                          <a:solidFill>
                            <a:schemeClr val="tx1"/>
                          </a:solidFill>
                          <a:effectLst/>
                          <a:latin typeface="+mn-lt"/>
                          <a:ea typeface="+mn-ea"/>
                          <a:cs typeface="+mn-cs"/>
                        </a:rPr>
                        <a:t>Hobbies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Home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Social issues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Education</a:t>
                      </a:r>
                      <a:r>
                        <a:rPr lang="en-IN"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2890661"/>
                  </a:ext>
                </a:extLst>
              </a:tr>
              <a:tr h="370840">
                <a:tc>
                  <a:txBody>
                    <a:bodyPr/>
                    <a:lstStyle/>
                    <a:p>
                      <a:r>
                        <a:rPr lang="en-IN" sz="1600" b="0" i="0" kern="1200" dirty="0">
                          <a:solidFill>
                            <a:schemeClr val="tx1"/>
                          </a:solidFill>
                          <a:effectLst/>
                          <a:latin typeface="+mn-lt"/>
                          <a:ea typeface="+mn-ea"/>
                          <a:cs typeface="+mn-cs"/>
                        </a:rPr>
                        <a:t>Social events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Job</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Politics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Income</a:t>
                      </a:r>
                      <a:r>
                        <a:rPr lang="en-IN"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8055638"/>
                  </a:ext>
                </a:extLst>
              </a:tr>
              <a:tr h="370840">
                <a:tc>
                  <a:txBody>
                    <a:bodyPr/>
                    <a:lstStyle/>
                    <a:p>
                      <a:r>
                        <a:rPr lang="en-IN" sz="1600" b="0" i="0" kern="1200" dirty="0">
                          <a:solidFill>
                            <a:schemeClr val="tx1"/>
                          </a:solidFill>
                          <a:effectLst/>
                          <a:latin typeface="+mn-lt"/>
                          <a:ea typeface="+mn-ea"/>
                          <a:cs typeface="+mn-cs"/>
                        </a:rPr>
                        <a:t>Vacation</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Community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Business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Occupation</a:t>
                      </a:r>
                      <a:r>
                        <a:rPr lang="en-IN"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386090"/>
                  </a:ext>
                </a:extLst>
              </a:tr>
              <a:tr h="370840">
                <a:tc>
                  <a:txBody>
                    <a:bodyPr/>
                    <a:lstStyle/>
                    <a:p>
                      <a:r>
                        <a:rPr lang="en-IN" sz="1600" b="0" i="0" kern="1200" dirty="0">
                          <a:solidFill>
                            <a:schemeClr val="tx1"/>
                          </a:solidFill>
                          <a:effectLst/>
                          <a:latin typeface="+mn-lt"/>
                          <a:ea typeface="+mn-ea"/>
                          <a:cs typeface="+mn-cs"/>
                        </a:rPr>
                        <a:t>Entertainment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Recreation</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Economics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Family size</a:t>
                      </a:r>
                      <a:r>
                        <a:rPr lang="en-IN"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735046"/>
                  </a:ext>
                </a:extLst>
              </a:tr>
              <a:tr h="370840">
                <a:tc>
                  <a:txBody>
                    <a:bodyPr/>
                    <a:lstStyle/>
                    <a:p>
                      <a:r>
                        <a:rPr lang="en-IN" sz="1600" b="0" i="0" kern="1200" dirty="0">
                          <a:solidFill>
                            <a:schemeClr val="tx1"/>
                          </a:solidFill>
                          <a:effectLst/>
                          <a:latin typeface="+mn-lt"/>
                          <a:ea typeface="+mn-ea"/>
                          <a:cs typeface="+mn-cs"/>
                        </a:rPr>
                        <a:t>Club membership</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Fashion</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Education</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Dwelling</a:t>
                      </a:r>
                      <a:r>
                        <a:rPr lang="en-IN"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6706106"/>
                  </a:ext>
                </a:extLst>
              </a:tr>
              <a:tr h="370840">
                <a:tc>
                  <a:txBody>
                    <a:bodyPr/>
                    <a:lstStyle/>
                    <a:p>
                      <a:r>
                        <a:rPr lang="en-IN" sz="1600" b="0" i="0" kern="1200" dirty="0">
                          <a:solidFill>
                            <a:schemeClr val="tx1"/>
                          </a:solidFill>
                          <a:effectLst/>
                          <a:latin typeface="+mn-lt"/>
                          <a:ea typeface="+mn-ea"/>
                          <a:cs typeface="+mn-cs"/>
                        </a:rPr>
                        <a:t>Community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Food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Products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Geography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0605387"/>
                  </a:ext>
                </a:extLst>
              </a:tr>
              <a:tr h="370840">
                <a:tc>
                  <a:txBody>
                    <a:bodyPr/>
                    <a:lstStyle/>
                    <a:p>
                      <a:r>
                        <a:rPr lang="en-IN" sz="1600" b="0" i="0" kern="1200" dirty="0">
                          <a:solidFill>
                            <a:schemeClr val="tx1"/>
                          </a:solidFill>
                          <a:effectLst/>
                          <a:latin typeface="+mn-lt"/>
                          <a:ea typeface="+mn-ea"/>
                          <a:cs typeface="+mn-cs"/>
                        </a:rPr>
                        <a:t>Shopping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Media</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Future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City size</a:t>
                      </a:r>
                      <a:r>
                        <a:rPr lang="en-IN"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2769926"/>
                  </a:ext>
                </a:extLst>
              </a:tr>
              <a:tr h="370840">
                <a:tc>
                  <a:txBody>
                    <a:bodyPr/>
                    <a:lstStyle/>
                    <a:p>
                      <a:r>
                        <a:rPr lang="en-IN" sz="1600" b="0" i="0" kern="1200" dirty="0">
                          <a:solidFill>
                            <a:schemeClr val="tx1"/>
                          </a:solidFill>
                          <a:effectLst/>
                          <a:latin typeface="+mn-lt"/>
                          <a:ea typeface="+mn-ea"/>
                          <a:cs typeface="+mn-cs"/>
                        </a:rPr>
                        <a:t>Sports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Achievements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Culture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0" i="0" kern="1200" dirty="0">
                          <a:solidFill>
                            <a:schemeClr val="tx1"/>
                          </a:solidFill>
                          <a:effectLst/>
                          <a:latin typeface="+mn-lt"/>
                          <a:ea typeface="+mn-ea"/>
                          <a:cs typeface="+mn-cs"/>
                        </a:rPr>
                        <a:t>Stage in life cycle</a:t>
                      </a:r>
                      <a:r>
                        <a:rPr lang="en-IN"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9819810"/>
                  </a:ext>
                </a:extLst>
              </a:tr>
            </a:tbl>
          </a:graphicData>
        </a:graphic>
      </p:graphicFrame>
      <p:sp>
        <p:nvSpPr>
          <p:cNvPr id="8" name="Content Placeholder 7"/>
          <p:cNvSpPr>
            <a:spLocks noGrp="1"/>
          </p:cNvSpPr>
          <p:nvPr>
            <p:ph idx="16"/>
          </p:nvPr>
        </p:nvSpPr>
        <p:spPr>
          <a:xfrm>
            <a:off x="457200" y="5880651"/>
            <a:ext cx="8229600" cy="381000"/>
          </a:xfrm>
        </p:spPr>
        <p:txBody>
          <a:bodyPr/>
          <a:lstStyle/>
          <a:p>
            <a:pPr marL="0" indent="0">
              <a:buNone/>
            </a:pPr>
            <a:r>
              <a:rPr lang="en-IN" sz="1200" b="1" dirty="0"/>
              <a:t>Source: </a:t>
            </a:r>
            <a:r>
              <a:rPr lang="en-IN" sz="1200" dirty="0"/>
              <a:t>William D. Wells and Douglas J. Tigert, “Activities, Interests, and Opinions,” </a:t>
            </a:r>
            <a:r>
              <a:rPr lang="en-IN" sz="1200" b="1" dirty="0"/>
              <a:t>Journal of Advertising Research</a:t>
            </a:r>
            <a:r>
              <a:rPr lang="en-IN" sz="1200" i="1" dirty="0"/>
              <a:t/>
            </a:r>
            <a:br>
              <a:rPr lang="en-IN" sz="1200" i="1" dirty="0"/>
            </a:br>
            <a:r>
              <a:rPr lang="en-IN" sz="1200" dirty="0"/>
              <a:t>11 (August 1971): 27–35. © 1971 by The Advertising Research Foundation. Used with permission. </a:t>
            </a:r>
          </a:p>
        </p:txBody>
      </p:sp>
    </p:spTree>
    <p:extLst>
      <p:ext uri="{BB962C8B-B14F-4D97-AF65-F5344CB8AC3E}">
        <p14:creationId xmlns:p14="http://schemas.microsoft.com/office/powerpoint/2010/main" val="1216399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a:t>
            </a:r>
            <a:r>
              <a:rPr lang="en-US" sz="3600" dirty="0">
                <a:latin typeface="+mj-lt"/>
              </a:rPr>
              <a:t>Objectives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484632" indent="-484632">
              <a:buNone/>
            </a:pPr>
            <a:r>
              <a:rPr lang="en-US" sz="2400" b="1" dirty="0">
                <a:solidFill>
                  <a:schemeClr val="bg2"/>
                </a:solidFill>
                <a:sym typeface="Wingdings" pitchFamily="2" charset="2"/>
              </a:rPr>
              <a:t>7.4 </a:t>
            </a:r>
            <a:r>
              <a:rPr lang="en-AU" sz="2400" dirty="0" smtClean="0"/>
              <a:t>It </a:t>
            </a:r>
            <a:r>
              <a:rPr lang="en-AU" sz="2400" dirty="0"/>
              <a:t>can be more useful to identify patterns of consumption than knowing about individual purchases when organizations craft a lifestyle marketing strategy.</a:t>
            </a:r>
          </a:p>
          <a:p>
            <a:pPr marL="484632" indent="-484632">
              <a:buNone/>
            </a:pPr>
            <a:r>
              <a:rPr lang="en-US" sz="2400" b="1" dirty="0" smtClean="0">
                <a:solidFill>
                  <a:schemeClr val="bg2"/>
                </a:solidFill>
                <a:sym typeface="Wingdings" pitchFamily="2" charset="2"/>
              </a:rPr>
              <a:t>7.5 </a:t>
            </a:r>
            <a:r>
              <a:rPr lang="en-AU" sz="2400" dirty="0" smtClean="0"/>
              <a:t>Psychographics </a:t>
            </a:r>
            <a:r>
              <a:rPr lang="en-AU" sz="2400" dirty="0"/>
              <a:t>go beyond simple demographics to help marketers understand and reach different consumer segments.</a:t>
            </a:r>
          </a:p>
          <a:p>
            <a:pPr marL="0" indent="0">
              <a:buNone/>
            </a:pPr>
            <a:r>
              <a:rPr lang="en-US" sz="2400" b="1" dirty="0" smtClean="0">
                <a:solidFill>
                  <a:schemeClr val="bg2"/>
                </a:solidFill>
                <a:sym typeface="Wingdings" pitchFamily="2" charset="2"/>
              </a:rPr>
              <a:t>7.6 </a:t>
            </a:r>
            <a:r>
              <a:rPr lang="en-AU" sz="2400" dirty="0" smtClean="0"/>
              <a:t>Underlying </a:t>
            </a:r>
            <a:r>
              <a:rPr lang="en-AU" sz="2400" dirty="0"/>
              <a:t>values often drive consumer motivations.</a:t>
            </a:r>
            <a:endParaRPr lang="en-US" sz="2400" dirty="0"/>
          </a:p>
        </p:txBody>
      </p:sp>
    </p:spTree>
    <p:extLst>
      <p:ext uri="{BB962C8B-B14F-4D97-AF65-F5344CB8AC3E}">
        <p14:creationId xmlns:p14="http://schemas.microsoft.com/office/powerpoint/2010/main" val="18646750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28600"/>
            <a:ext cx="8229600" cy="1097280"/>
          </a:xfrm>
        </p:spPr>
        <p:txBody>
          <a:bodyPr/>
          <a:lstStyle/>
          <a:p>
            <a:r>
              <a:rPr lang="en-US" sz="3600" dirty="0">
                <a:latin typeface="+mj-lt"/>
              </a:rPr>
              <a:t>Uses of Psychographic Studies</a:t>
            </a:r>
            <a:endParaRPr lang="en-IN" sz="2000" b="0" dirty="0">
              <a:latin typeface="+mj-lt"/>
            </a:endParaRPr>
          </a:p>
        </p:txBody>
      </p:sp>
      <p:sp>
        <p:nvSpPr>
          <p:cNvPr id="3" name="Content Placeholder 2"/>
          <p:cNvSpPr>
            <a:spLocks noGrp="1"/>
          </p:cNvSpPr>
          <p:nvPr>
            <p:ph idx="1"/>
          </p:nvPr>
        </p:nvSpPr>
        <p:spPr/>
        <p:txBody>
          <a:bodyPr/>
          <a:lstStyle/>
          <a:p>
            <a:r>
              <a:rPr lang="en-US" sz="2400" dirty="0"/>
              <a:t>Define target market</a:t>
            </a:r>
          </a:p>
          <a:p>
            <a:r>
              <a:rPr lang="en-US" sz="2400" dirty="0"/>
              <a:t>Create a new view of market</a:t>
            </a:r>
          </a:p>
          <a:p>
            <a:r>
              <a:rPr lang="en-US" sz="2400" dirty="0"/>
              <a:t>Position the product</a:t>
            </a:r>
          </a:p>
          <a:p>
            <a:r>
              <a:rPr lang="en-US" sz="2400" dirty="0"/>
              <a:t>Better communicate product attributes</a:t>
            </a:r>
          </a:p>
          <a:p>
            <a:r>
              <a:rPr lang="en-US" sz="2400" dirty="0"/>
              <a:t>Develop product strategy</a:t>
            </a:r>
          </a:p>
          <a:p>
            <a:r>
              <a:rPr lang="en-US" sz="2400" dirty="0"/>
              <a:t>Market social and political issues</a:t>
            </a:r>
          </a:p>
        </p:txBody>
      </p:sp>
    </p:spTree>
    <p:extLst>
      <p:ext uri="{BB962C8B-B14F-4D97-AF65-F5344CB8AC3E}">
        <p14:creationId xmlns:p14="http://schemas.microsoft.com/office/powerpoint/2010/main" val="116450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chor="t"/>
          <a:lstStyle/>
          <a:p>
            <a:r>
              <a:rPr lang="en-US" sz="3600" dirty="0">
                <a:latin typeface="+mj-lt"/>
              </a:rPr>
              <a:t>Figure 7.4 VALS2</a:t>
            </a:r>
            <a:endParaRPr lang="en-US" sz="2000" dirty="0">
              <a:latin typeface="+mj-lt"/>
            </a:endParaRPr>
          </a:p>
        </p:txBody>
      </p:sp>
      <p:pic>
        <p:nvPicPr>
          <p:cNvPr id="5" name="Picture 4" descr="V Ay L S 2 framework. Innovators have high resources and innovation, while strugglers have low resources and innovation. Between these are three primary motivations, ideals, achievement, and self-expression. Each motivation is each broken down into two types. Ideals: thinkers, believers. Achievement: achievers, strivers. Self-expression: experiencers, maker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434" y="1274062"/>
            <a:ext cx="4035277" cy="4974338"/>
          </a:xfrm>
          <a:prstGeom prst="rect">
            <a:avLst/>
          </a:prstGeom>
        </p:spPr>
      </p:pic>
    </p:spTree>
    <p:extLst>
      <p:ext uri="{BB962C8B-B14F-4D97-AF65-F5344CB8AC3E}">
        <p14:creationId xmlns:p14="http://schemas.microsoft.com/office/powerpoint/2010/main" val="12161061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(4 of 5)</a:t>
            </a:r>
            <a:endParaRPr lang="en-IN" sz="2000" b="0" dirty="0">
              <a:latin typeface="+mj-lt"/>
            </a:endParaRPr>
          </a:p>
        </p:txBody>
      </p:sp>
      <p:sp>
        <p:nvSpPr>
          <p:cNvPr id="5" name="Content Placeholder 4"/>
          <p:cNvSpPr>
            <a:spLocks noGrp="1"/>
          </p:cNvSpPr>
          <p:nvPr>
            <p:ph idx="1"/>
          </p:nvPr>
        </p:nvSpPr>
        <p:spPr/>
        <p:txBody>
          <a:bodyPr/>
          <a:lstStyle/>
          <a:p>
            <a:r>
              <a:rPr lang="en-US" sz="2400" dirty="0"/>
              <a:t>Which VALS category would you guess you are in? Why?</a:t>
            </a:r>
          </a:p>
          <a:p>
            <a:r>
              <a:rPr lang="en-US" sz="2400" dirty="0"/>
              <a:t>Do you see possible linkages between brand images and the segments in the VALS system?</a:t>
            </a:r>
          </a:p>
        </p:txBody>
      </p:sp>
    </p:spTree>
    <p:extLst>
      <p:ext uri="{BB962C8B-B14F-4D97-AF65-F5344CB8AC3E}">
        <p14:creationId xmlns:p14="http://schemas.microsoft.com/office/powerpoint/2010/main" val="4715345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7.6</a:t>
            </a:r>
            <a:endParaRPr lang="en-US" sz="2000" b="0" dirty="0">
              <a:latin typeface="+mj-lt"/>
            </a:endParaRPr>
          </a:p>
        </p:txBody>
      </p:sp>
      <p:sp>
        <p:nvSpPr>
          <p:cNvPr id="3" name="Content Placeholder 2"/>
          <p:cNvSpPr>
            <a:spLocks noGrp="1"/>
          </p:cNvSpPr>
          <p:nvPr>
            <p:ph idx="1"/>
          </p:nvPr>
        </p:nvSpPr>
        <p:spPr>
          <a:xfrm>
            <a:off x="457200" y="1600201"/>
            <a:ext cx="8229600" cy="381000"/>
          </a:xfrm>
        </p:spPr>
        <p:txBody>
          <a:bodyPr/>
          <a:lstStyle/>
          <a:p>
            <a:pPr marL="0" indent="0">
              <a:buNone/>
            </a:pPr>
            <a:r>
              <a:rPr lang="en-US" sz="2400" dirty="0">
                <a:sym typeface="Wingdings" pitchFamily="2" charset="2"/>
              </a:rPr>
              <a:t>Underlying values often drive consumer motivations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362200"/>
            <a:ext cx="5556350" cy="3698258"/>
          </a:xfrm>
          <a:prstGeom prst="rect">
            <a:avLst/>
          </a:prstGeom>
        </p:spPr>
      </p:pic>
    </p:spTree>
    <p:extLst>
      <p:ext uri="{BB962C8B-B14F-4D97-AF65-F5344CB8AC3E}">
        <p14:creationId xmlns:p14="http://schemas.microsoft.com/office/powerpoint/2010/main" val="25229089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Value Concepts</a:t>
            </a:r>
            <a:endParaRPr lang="en-IN" sz="2000" b="0" dirty="0">
              <a:latin typeface="+mj-lt"/>
            </a:endParaRPr>
          </a:p>
        </p:txBody>
      </p:sp>
      <p:sp>
        <p:nvSpPr>
          <p:cNvPr id="2" name="Content Placeholder 1"/>
          <p:cNvSpPr>
            <a:spLocks noGrp="1"/>
          </p:cNvSpPr>
          <p:nvPr>
            <p:ph idx="1"/>
          </p:nvPr>
        </p:nvSpPr>
        <p:spPr>
          <a:xfrm>
            <a:off x="457200" y="1600200"/>
            <a:ext cx="3124200" cy="4525963"/>
          </a:xfrm>
        </p:spPr>
        <p:txBody>
          <a:bodyPr/>
          <a:lstStyle/>
          <a:p>
            <a:pPr marL="0" indent="0">
              <a:buNone/>
            </a:pPr>
            <a:r>
              <a:rPr lang="en-US" sz="2400" dirty="0"/>
              <a:t>Core values</a:t>
            </a:r>
          </a:p>
          <a:p>
            <a:r>
              <a:rPr lang="en-US" sz="2400" dirty="0"/>
              <a:t>Value systems</a:t>
            </a:r>
          </a:p>
          <a:p>
            <a:r>
              <a:rPr lang="en-US" sz="2400" dirty="0"/>
              <a:t>Enculturation</a:t>
            </a:r>
          </a:p>
          <a:p>
            <a:r>
              <a:rPr lang="en-US" sz="2400" dirty="0"/>
              <a:t>Acculturation</a:t>
            </a:r>
            <a:endParaRPr lang="en-IN" sz="2400" dirty="0"/>
          </a:p>
        </p:txBody>
      </p:sp>
      <p:sp>
        <p:nvSpPr>
          <p:cNvPr id="4" name="Content Placeholder 3"/>
          <p:cNvSpPr>
            <a:spLocks noGrp="1"/>
          </p:cNvSpPr>
          <p:nvPr>
            <p:ph idx="13"/>
          </p:nvPr>
        </p:nvSpPr>
        <p:spPr>
          <a:xfrm>
            <a:off x="4648200" y="1600200"/>
            <a:ext cx="4038600" cy="4525963"/>
          </a:xfrm>
        </p:spPr>
        <p:txBody>
          <a:bodyPr/>
          <a:lstStyle/>
          <a:p>
            <a:pPr marL="0" indent="0">
              <a:buNone/>
            </a:pPr>
            <a:r>
              <a:rPr lang="en-US" sz="2400" dirty="0"/>
              <a:t>Crescive norms</a:t>
            </a:r>
          </a:p>
          <a:p>
            <a:r>
              <a:rPr lang="en-US" sz="2400" dirty="0"/>
              <a:t>Custom</a:t>
            </a:r>
          </a:p>
          <a:p>
            <a:r>
              <a:rPr lang="en-US" sz="2400" dirty="0"/>
              <a:t>More</a:t>
            </a:r>
          </a:p>
          <a:p>
            <a:r>
              <a:rPr lang="en-US" sz="2400" dirty="0"/>
              <a:t>Conventions</a:t>
            </a:r>
            <a:endParaRPr lang="en-IN" sz="2400" dirty="0"/>
          </a:p>
        </p:txBody>
      </p:sp>
    </p:spTree>
    <p:extLst>
      <p:ext uri="{BB962C8B-B14F-4D97-AF65-F5344CB8AC3E}">
        <p14:creationId xmlns:p14="http://schemas.microsoft.com/office/powerpoint/2010/main" val="3421464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153400" cy="1156228"/>
          </a:xfrm>
        </p:spPr>
        <p:txBody>
          <a:bodyPr anchor="t"/>
          <a:lstStyle/>
          <a:p>
            <a:r>
              <a:rPr lang="en-US" sz="3600" dirty="0">
                <a:latin typeface="+mj-lt"/>
              </a:rPr>
              <a:t>How Values Link to Consumer </a:t>
            </a:r>
            <a:r>
              <a:rPr lang="en-US" sz="3600" dirty="0" smtClean="0">
                <a:latin typeface="+mj-lt"/>
              </a:rPr>
              <a:t>Behavior </a:t>
            </a:r>
            <a:r>
              <a:rPr lang="en-US" sz="2000" b="0" dirty="0" smtClean="0">
                <a:latin typeface="+mj-lt"/>
              </a:rPr>
              <a:t>(1 of 2)</a:t>
            </a:r>
            <a:endParaRPr lang="en-IN" sz="2000" b="0" dirty="0">
              <a:latin typeface="+mj-lt"/>
            </a:endParaRPr>
          </a:p>
        </p:txBody>
      </p:sp>
      <p:sp>
        <p:nvSpPr>
          <p:cNvPr id="5" name="Content Placeholder 4"/>
          <p:cNvSpPr>
            <a:spLocks noGrp="1"/>
          </p:cNvSpPr>
          <p:nvPr>
            <p:ph idx="1"/>
          </p:nvPr>
        </p:nvSpPr>
        <p:spPr>
          <a:xfrm>
            <a:off x="457200" y="1600200"/>
            <a:ext cx="8229600" cy="304800"/>
          </a:xfrm>
        </p:spPr>
        <p:txBody>
          <a:bodyPr/>
          <a:lstStyle/>
          <a:p>
            <a:pPr marL="0" indent="0">
              <a:buNone/>
            </a:pPr>
            <a:r>
              <a:rPr lang="en-IN" sz="1800" b="1" dirty="0"/>
              <a:t>Table 7.7 </a:t>
            </a:r>
            <a:r>
              <a:rPr lang="en-IN" sz="1800" dirty="0"/>
              <a:t>Terminal and Instrumental Values</a:t>
            </a:r>
            <a:endParaRPr lang="en-US" sz="1800" dirty="0"/>
          </a:p>
        </p:txBody>
      </p:sp>
      <p:graphicFrame>
        <p:nvGraphicFramePr>
          <p:cNvPr id="7" name="Table 1"/>
          <p:cNvGraphicFramePr>
            <a:graphicFrameLocks noGrp="1"/>
          </p:cNvGraphicFramePr>
          <p:nvPr>
            <p:ph idx="13"/>
            <p:extLst>
              <p:ext uri="{D42A27DB-BD31-4B8C-83A1-F6EECF244321}">
                <p14:modId xmlns:p14="http://schemas.microsoft.com/office/powerpoint/2010/main" val="4149787552"/>
              </p:ext>
            </p:extLst>
          </p:nvPr>
        </p:nvGraphicFramePr>
        <p:xfrm>
          <a:off x="457200" y="2209800"/>
          <a:ext cx="8229600" cy="2743200"/>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val="54353641"/>
                    </a:ext>
                  </a:extLst>
                </a:gridCol>
                <a:gridCol w="4114800">
                  <a:extLst>
                    <a:ext uri="{9D8B030D-6E8A-4147-A177-3AD203B41FA5}">
                      <a16:colId xmlns:a16="http://schemas.microsoft.com/office/drawing/2014/main" val="3901660386"/>
                    </a:ext>
                  </a:extLst>
                </a:gridCol>
              </a:tblGrid>
              <a:tr h="244642">
                <a:tc>
                  <a:txBody>
                    <a:bodyPr/>
                    <a:lstStyle/>
                    <a:p>
                      <a:r>
                        <a:rPr lang="en-IN" sz="1400" b="1" i="0" kern="1200" baseline="0" dirty="0">
                          <a:solidFill>
                            <a:schemeClr val="tx1"/>
                          </a:solidFill>
                          <a:effectLst/>
                          <a:latin typeface="+mn-lt"/>
                          <a:ea typeface="+mn-ea"/>
                          <a:cs typeface="+mn-cs"/>
                        </a:rPr>
                        <a:t>Instrumental values</a:t>
                      </a:r>
                      <a:endParaRPr lang="en-IN"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1" i="0" kern="1200" baseline="0" dirty="0">
                          <a:solidFill>
                            <a:schemeClr val="tx1"/>
                          </a:solidFill>
                          <a:effectLst/>
                          <a:latin typeface="+mn-lt"/>
                          <a:ea typeface="+mn-ea"/>
                          <a:cs typeface="+mn-cs"/>
                        </a:rPr>
                        <a:t>Terminal values</a:t>
                      </a:r>
                      <a:r>
                        <a:rPr lang="en-IN" sz="1400" b="1"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4770380"/>
                  </a:ext>
                </a:extLst>
              </a:tr>
              <a:tr h="244642">
                <a:tc>
                  <a:txBody>
                    <a:bodyPr/>
                    <a:lstStyle/>
                    <a:p>
                      <a:r>
                        <a:rPr lang="en-IN" sz="1400" b="0" i="0" kern="1200" baseline="0" dirty="0">
                          <a:solidFill>
                            <a:schemeClr val="tx1"/>
                          </a:solidFill>
                          <a:effectLst/>
                          <a:latin typeface="+mn-lt"/>
                          <a:ea typeface="+mn-ea"/>
                          <a:cs typeface="+mn-cs"/>
                        </a:rPr>
                        <a:t>Ambitious</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A comfortable life</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712517"/>
                  </a:ext>
                </a:extLst>
              </a:tr>
              <a:tr h="244642">
                <a:tc>
                  <a:txBody>
                    <a:bodyPr/>
                    <a:lstStyle/>
                    <a:p>
                      <a:r>
                        <a:rPr lang="en-IN" sz="1400" b="0" i="0" kern="1200" baseline="0" dirty="0">
                          <a:solidFill>
                            <a:schemeClr val="tx1"/>
                          </a:solidFill>
                          <a:effectLst/>
                          <a:latin typeface="+mn-lt"/>
                          <a:ea typeface="+mn-ea"/>
                          <a:cs typeface="+mn-cs"/>
                        </a:rPr>
                        <a:t>Broad-minded</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An exciting life</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2292983"/>
                  </a:ext>
                </a:extLst>
              </a:tr>
              <a:tr h="244642">
                <a:tc>
                  <a:txBody>
                    <a:bodyPr/>
                    <a:lstStyle/>
                    <a:p>
                      <a:r>
                        <a:rPr lang="en-IN" sz="1400" b="0" i="0" kern="1200" baseline="0" dirty="0">
                          <a:solidFill>
                            <a:schemeClr val="tx1"/>
                          </a:solidFill>
                          <a:effectLst/>
                          <a:latin typeface="+mn-lt"/>
                          <a:ea typeface="+mn-ea"/>
                          <a:cs typeface="+mn-cs"/>
                        </a:rPr>
                        <a:t>Capable</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A sense of accomplishment</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1446760"/>
                  </a:ext>
                </a:extLst>
              </a:tr>
              <a:tr h="244642">
                <a:tc>
                  <a:txBody>
                    <a:bodyPr/>
                    <a:lstStyle/>
                    <a:p>
                      <a:r>
                        <a:rPr lang="en-IN" sz="1400" b="0" i="0" kern="1200" baseline="0" dirty="0">
                          <a:solidFill>
                            <a:schemeClr val="tx1"/>
                          </a:solidFill>
                          <a:effectLst/>
                          <a:latin typeface="+mn-lt"/>
                          <a:ea typeface="+mn-ea"/>
                          <a:cs typeface="+mn-cs"/>
                        </a:rPr>
                        <a:t>Cheerful</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A world of peace</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389998"/>
                  </a:ext>
                </a:extLst>
              </a:tr>
              <a:tr h="244642">
                <a:tc>
                  <a:txBody>
                    <a:bodyPr/>
                    <a:lstStyle/>
                    <a:p>
                      <a:r>
                        <a:rPr lang="en-IN" sz="1400" b="0" i="0" kern="1200" baseline="0" dirty="0">
                          <a:solidFill>
                            <a:schemeClr val="tx1"/>
                          </a:solidFill>
                          <a:effectLst/>
                          <a:latin typeface="+mn-lt"/>
                          <a:ea typeface="+mn-ea"/>
                          <a:cs typeface="+mn-cs"/>
                        </a:rPr>
                        <a:t>Clean</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A world of beauty</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7855506"/>
                  </a:ext>
                </a:extLst>
              </a:tr>
              <a:tr h="244642">
                <a:tc>
                  <a:txBody>
                    <a:bodyPr/>
                    <a:lstStyle/>
                    <a:p>
                      <a:r>
                        <a:rPr lang="en-IN" sz="1400" b="0" i="0" kern="1200" baseline="0" dirty="0">
                          <a:solidFill>
                            <a:schemeClr val="tx1"/>
                          </a:solidFill>
                          <a:effectLst/>
                          <a:latin typeface="+mn-lt"/>
                          <a:ea typeface="+mn-ea"/>
                          <a:cs typeface="+mn-cs"/>
                        </a:rPr>
                        <a:t>Courageous</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Equality</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6451421"/>
                  </a:ext>
                </a:extLst>
              </a:tr>
              <a:tr h="244642">
                <a:tc>
                  <a:txBody>
                    <a:bodyPr/>
                    <a:lstStyle/>
                    <a:p>
                      <a:r>
                        <a:rPr lang="en-IN" sz="1400" b="0" i="0" kern="1200" baseline="0" dirty="0">
                          <a:solidFill>
                            <a:schemeClr val="tx1"/>
                          </a:solidFill>
                          <a:effectLst/>
                          <a:latin typeface="+mn-lt"/>
                          <a:ea typeface="+mn-ea"/>
                          <a:cs typeface="+mn-cs"/>
                        </a:rPr>
                        <a:t>Forgiving</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Family security</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775014"/>
                  </a:ext>
                </a:extLst>
              </a:tr>
              <a:tr h="244642">
                <a:tc>
                  <a:txBody>
                    <a:bodyPr/>
                    <a:lstStyle/>
                    <a:p>
                      <a:r>
                        <a:rPr lang="en-IN" sz="1400" b="0" i="0" kern="1200" baseline="0" dirty="0">
                          <a:solidFill>
                            <a:schemeClr val="tx1"/>
                          </a:solidFill>
                          <a:effectLst/>
                          <a:latin typeface="+mn-lt"/>
                          <a:ea typeface="+mn-ea"/>
                          <a:cs typeface="+mn-cs"/>
                        </a:rPr>
                        <a:t>Helpful</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Freedom</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9760760"/>
                  </a:ext>
                </a:extLst>
              </a:tr>
            </a:tbl>
          </a:graphicData>
        </a:graphic>
      </p:graphicFrame>
    </p:spTree>
    <p:extLst>
      <p:ext uri="{BB962C8B-B14F-4D97-AF65-F5344CB8AC3E}">
        <p14:creationId xmlns:p14="http://schemas.microsoft.com/office/powerpoint/2010/main" val="26883115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latin typeface="+mj-lt"/>
              </a:rPr>
              <a:t>How Values Link to Consumer </a:t>
            </a:r>
            <a:r>
              <a:rPr lang="en-US" sz="3600" dirty="0" smtClean="0">
                <a:latin typeface="+mj-lt"/>
              </a:rPr>
              <a:t>Behavior </a:t>
            </a:r>
            <a:r>
              <a:rPr lang="en-US" sz="2000" b="0" dirty="0" smtClean="0">
                <a:latin typeface="+mj-lt"/>
              </a:rPr>
              <a:t>(2 </a:t>
            </a:r>
            <a:r>
              <a:rPr lang="en-US" sz="2000" b="0" dirty="0">
                <a:latin typeface="+mj-lt"/>
              </a:rPr>
              <a:t>of 2)</a:t>
            </a:r>
            <a:endParaRPr lang="en-IN" sz="2000" dirty="0">
              <a:latin typeface="+mj-lt"/>
            </a:endParaRPr>
          </a:p>
        </p:txBody>
      </p:sp>
      <p:sp>
        <p:nvSpPr>
          <p:cNvPr id="4" name="Content Placeholder 3"/>
          <p:cNvSpPr>
            <a:spLocks noGrp="1"/>
          </p:cNvSpPr>
          <p:nvPr>
            <p:ph idx="1"/>
          </p:nvPr>
        </p:nvSpPr>
        <p:spPr>
          <a:xfrm>
            <a:off x="457200" y="1600201"/>
            <a:ext cx="8229600" cy="304799"/>
          </a:xfrm>
        </p:spPr>
        <p:txBody>
          <a:bodyPr/>
          <a:lstStyle/>
          <a:p>
            <a:pPr marL="0" indent="0">
              <a:buNone/>
            </a:pPr>
            <a:r>
              <a:rPr lang="en-IN" sz="1800" b="1" dirty="0" smtClean="0"/>
              <a:t>[Table 7.7 continued]</a:t>
            </a:r>
            <a:endParaRPr lang="en-IN" sz="1800" b="1" dirty="0"/>
          </a:p>
        </p:txBody>
      </p:sp>
      <p:graphicFrame>
        <p:nvGraphicFramePr>
          <p:cNvPr id="2" name="Table 1"/>
          <p:cNvGraphicFramePr>
            <a:graphicFrameLocks noGrp="1"/>
          </p:cNvGraphicFramePr>
          <p:nvPr>
            <p:extLst>
              <p:ext uri="{D42A27DB-BD31-4B8C-83A1-F6EECF244321}">
                <p14:modId xmlns:p14="http://schemas.microsoft.com/office/powerpoint/2010/main" val="4258537138"/>
              </p:ext>
            </p:extLst>
          </p:nvPr>
        </p:nvGraphicFramePr>
        <p:xfrm>
          <a:off x="457200" y="2057400"/>
          <a:ext cx="8229600" cy="3352800"/>
        </p:xfrm>
        <a:graphic>
          <a:graphicData uri="http://schemas.openxmlformats.org/drawingml/2006/table">
            <a:tbl>
              <a:tblPr firstRow="1" bandRow="1">
                <a:tableStyleId>{3B4B98B0-60AC-42C2-AFA5-B58CD77FA1E5}</a:tableStyleId>
              </a:tblPr>
              <a:tblGrid>
                <a:gridCol w="4114800">
                  <a:extLst>
                    <a:ext uri="{9D8B030D-6E8A-4147-A177-3AD203B41FA5}">
                      <a16:colId xmlns:a16="http://schemas.microsoft.com/office/drawing/2014/main" val="3479583437"/>
                    </a:ext>
                  </a:extLst>
                </a:gridCol>
                <a:gridCol w="4114800">
                  <a:extLst>
                    <a:ext uri="{9D8B030D-6E8A-4147-A177-3AD203B41FA5}">
                      <a16:colId xmlns:a16="http://schemas.microsoft.com/office/drawing/2014/main" val="4043439379"/>
                    </a:ext>
                  </a:extLst>
                </a:gridCol>
              </a:tblGrid>
              <a:tr h="244642">
                <a:tc>
                  <a:txBody>
                    <a:bodyPr/>
                    <a:lstStyle/>
                    <a:p>
                      <a:r>
                        <a:rPr lang="en-IN" sz="1400" b="1" i="0" kern="1200" baseline="0" dirty="0">
                          <a:solidFill>
                            <a:schemeClr val="tx1"/>
                          </a:solidFill>
                          <a:effectLst/>
                          <a:latin typeface="+mn-lt"/>
                          <a:ea typeface="+mn-ea"/>
                          <a:cs typeface="+mn-cs"/>
                        </a:rPr>
                        <a:t>Instrumental values</a:t>
                      </a:r>
                      <a:endParaRPr lang="en-IN"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1" i="0" kern="1200" baseline="0" dirty="0">
                          <a:solidFill>
                            <a:schemeClr val="tx1"/>
                          </a:solidFill>
                          <a:effectLst/>
                          <a:latin typeface="+mn-lt"/>
                          <a:ea typeface="+mn-ea"/>
                          <a:cs typeface="+mn-cs"/>
                        </a:rPr>
                        <a:t>Terminal values</a:t>
                      </a:r>
                      <a:r>
                        <a:rPr lang="en-IN" sz="1400" b="1"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2392350"/>
                  </a:ext>
                </a:extLst>
              </a:tr>
              <a:tr h="244642">
                <a:tc>
                  <a:txBody>
                    <a:bodyPr/>
                    <a:lstStyle/>
                    <a:p>
                      <a:r>
                        <a:rPr lang="en-IN" sz="1400" b="0" i="0" kern="1200" baseline="0" dirty="0">
                          <a:solidFill>
                            <a:schemeClr val="tx1"/>
                          </a:solidFill>
                          <a:effectLst/>
                          <a:latin typeface="+mn-lt"/>
                          <a:ea typeface="+mn-ea"/>
                          <a:cs typeface="+mn-cs"/>
                        </a:rPr>
                        <a:t>Honest</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Happiness</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8238310"/>
                  </a:ext>
                </a:extLst>
              </a:tr>
              <a:tr h="244642">
                <a:tc>
                  <a:txBody>
                    <a:bodyPr/>
                    <a:lstStyle/>
                    <a:p>
                      <a:r>
                        <a:rPr lang="en-IN" sz="1400" b="0" i="0" kern="1200" baseline="0" dirty="0">
                          <a:solidFill>
                            <a:schemeClr val="tx1"/>
                          </a:solidFill>
                          <a:effectLst/>
                          <a:latin typeface="+mn-lt"/>
                          <a:ea typeface="+mn-ea"/>
                          <a:cs typeface="+mn-cs"/>
                        </a:rPr>
                        <a:t>Imaginative</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Inner harmony</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9361060"/>
                  </a:ext>
                </a:extLst>
              </a:tr>
              <a:tr h="244642">
                <a:tc>
                  <a:txBody>
                    <a:bodyPr/>
                    <a:lstStyle/>
                    <a:p>
                      <a:r>
                        <a:rPr lang="en-IN" sz="1400" b="0" i="0" kern="1200" baseline="0" dirty="0">
                          <a:solidFill>
                            <a:schemeClr val="tx1"/>
                          </a:solidFill>
                          <a:effectLst/>
                          <a:latin typeface="+mn-lt"/>
                          <a:ea typeface="+mn-ea"/>
                          <a:cs typeface="+mn-cs"/>
                        </a:rPr>
                        <a:t>Independent</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Mature love</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0408200"/>
                  </a:ext>
                </a:extLst>
              </a:tr>
              <a:tr h="244642">
                <a:tc>
                  <a:txBody>
                    <a:bodyPr/>
                    <a:lstStyle/>
                    <a:p>
                      <a:r>
                        <a:rPr lang="en-IN" sz="1400" b="0" i="0" kern="1200" baseline="0" dirty="0">
                          <a:solidFill>
                            <a:schemeClr val="tx1"/>
                          </a:solidFill>
                          <a:effectLst/>
                          <a:latin typeface="+mn-lt"/>
                          <a:ea typeface="+mn-ea"/>
                          <a:cs typeface="+mn-cs"/>
                        </a:rPr>
                        <a:t>Intellectual</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National security</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7950903"/>
                  </a:ext>
                </a:extLst>
              </a:tr>
              <a:tr h="244642">
                <a:tc>
                  <a:txBody>
                    <a:bodyPr/>
                    <a:lstStyle/>
                    <a:p>
                      <a:r>
                        <a:rPr lang="en-IN" sz="1400" b="0" i="0" kern="1200" baseline="0" dirty="0">
                          <a:solidFill>
                            <a:schemeClr val="tx1"/>
                          </a:solidFill>
                          <a:effectLst/>
                          <a:latin typeface="+mn-lt"/>
                          <a:ea typeface="+mn-ea"/>
                          <a:cs typeface="+mn-cs"/>
                        </a:rPr>
                        <a:t>Logical</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Pleasure</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0337494"/>
                  </a:ext>
                </a:extLst>
              </a:tr>
              <a:tr h="244642">
                <a:tc>
                  <a:txBody>
                    <a:bodyPr/>
                    <a:lstStyle/>
                    <a:p>
                      <a:r>
                        <a:rPr lang="en-IN" sz="1400" b="0" i="0" kern="1200" baseline="0" dirty="0">
                          <a:solidFill>
                            <a:schemeClr val="tx1"/>
                          </a:solidFill>
                          <a:effectLst/>
                          <a:latin typeface="+mn-lt"/>
                          <a:ea typeface="+mn-ea"/>
                          <a:cs typeface="+mn-cs"/>
                        </a:rPr>
                        <a:t>Loving</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Salvation</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4280217"/>
                  </a:ext>
                </a:extLst>
              </a:tr>
              <a:tr h="244642">
                <a:tc>
                  <a:txBody>
                    <a:bodyPr/>
                    <a:lstStyle/>
                    <a:p>
                      <a:r>
                        <a:rPr lang="en-IN" sz="1400" b="0" i="0" kern="1200" baseline="0" dirty="0">
                          <a:solidFill>
                            <a:schemeClr val="tx1"/>
                          </a:solidFill>
                          <a:effectLst/>
                          <a:latin typeface="+mn-lt"/>
                          <a:ea typeface="+mn-ea"/>
                          <a:cs typeface="+mn-cs"/>
                        </a:rPr>
                        <a:t>Obedient</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Self-respect</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9019762"/>
                  </a:ext>
                </a:extLst>
              </a:tr>
              <a:tr h="244642">
                <a:tc>
                  <a:txBody>
                    <a:bodyPr/>
                    <a:lstStyle/>
                    <a:p>
                      <a:r>
                        <a:rPr lang="en-IN" sz="1400" b="0" i="0" kern="1200" baseline="0" dirty="0">
                          <a:solidFill>
                            <a:schemeClr val="tx1"/>
                          </a:solidFill>
                          <a:effectLst/>
                          <a:latin typeface="+mn-lt"/>
                          <a:ea typeface="+mn-ea"/>
                          <a:cs typeface="+mn-cs"/>
                        </a:rPr>
                        <a:t>Polite</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Social recognition</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3114823"/>
                  </a:ext>
                </a:extLst>
              </a:tr>
              <a:tr h="244642">
                <a:tc>
                  <a:txBody>
                    <a:bodyPr/>
                    <a:lstStyle/>
                    <a:p>
                      <a:r>
                        <a:rPr lang="en-IN" sz="1400" b="0" i="0" kern="1200" baseline="0" dirty="0">
                          <a:solidFill>
                            <a:schemeClr val="tx1"/>
                          </a:solidFill>
                          <a:effectLst/>
                          <a:latin typeface="+mn-lt"/>
                          <a:ea typeface="+mn-ea"/>
                          <a:cs typeface="+mn-cs"/>
                        </a:rPr>
                        <a:t>Responsible</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True friendship</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4345786"/>
                  </a:ext>
                </a:extLst>
              </a:tr>
              <a:tr h="244642">
                <a:tc>
                  <a:txBody>
                    <a:bodyPr/>
                    <a:lstStyle/>
                    <a:p>
                      <a:r>
                        <a:rPr lang="en-IN" sz="1400" b="0" i="0" kern="1200" baseline="0" dirty="0">
                          <a:solidFill>
                            <a:schemeClr val="tx1"/>
                          </a:solidFill>
                          <a:effectLst/>
                          <a:latin typeface="+mn-lt"/>
                          <a:ea typeface="+mn-ea"/>
                          <a:cs typeface="+mn-cs"/>
                        </a:rPr>
                        <a:t>Self-controlled</a:t>
                      </a:r>
                      <a:endParaRPr lang="en-IN"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kern="1200" baseline="0" dirty="0">
                          <a:solidFill>
                            <a:schemeClr val="tx1"/>
                          </a:solidFill>
                          <a:effectLst/>
                          <a:latin typeface="+mn-lt"/>
                          <a:ea typeface="+mn-ea"/>
                          <a:cs typeface="+mn-cs"/>
                        </a:rPr>
                        <a:t>Wisdom</a:t>
                      </a:r>
                      <a:r>
                        <a:rPr lang="en-IN" sz="1400"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9645025"/>
                  </a:ext>
                </a:extLst>
              </a:tr>
            </a:tbl>
          </a:graphicData>
        </a:graphic>
      </p:graphicFrame>
      <p:sp>
        <p:nvSpPr>
          <p:cNvPr id="5" name="Content Placeholder 4"/>
          <p:cNvSpPr>
            <a:spLocks noGrp="1"/>
          </p:cNvSpPr>
          <p:nvPr>
            <p:ph idx="13"/>
          </p:nvPr>
        </p:nvSpPr>
        <p:spPr>
          <a:xfrm>
            <a:off x="457200" y="5638801"/>
            <a:ext cx="8229600" cy="685799"/>
          </a:xfrm>
        </p:spPr>
        <p:txBody>
          <a:bodyPr/>
          <a:lstStyle/>
          <a:p>
            <a:pPr marL="0" indent="0">
              <a:buNone/>
            </a:pPr>
            <a:r>
              <a:rPr lang="en-IN" sz="1400" b="1" dirty="0"/>
              <a:t>Source: </a:t>
            </a:r>
            <a:r>
              <a:rPr lang="en-IN" sz="1400" dirty="0"/>
              <a:t>Copyright 1983 From Measuring the Cultural Values Manifest in Advertising,” </a:t>
            </a:r>
            <a:r>
              <a:rPr lang="en-IN" sz="1400" b="1" dirty="0"/>
              <a:t>Current Issues and Research in Advertising</a:t>
            </a:r>
            <a:r>
              <a:rPr lang="en-IN" sz="1400" i="1" dirty="0"/>
              <a:t> </a:t>
            </a:r>
            <a:r>
              <a:rPr lang="en-IN" sz="1400" dirty="0"/>
              <a:t>(1983): 71–92 by Richard Pollay. Reproduced by permission of the American Academy of Advertising </a:t>
            </a:r>
            <a:r>
              <a:rPr lang="en-IN" sz="1400" dirty="0" smtClean="0"/>
              <a:t>(</a:t>
            </a:r>
            <a:r>
              <a:rPr lang="en-IN" sz="1400" dirty="0" smtClean="0">
                <a:hlinkClick r:id="rId3"/>
              </a:rPr>
              <a:t>aaoa.wildapricot.org</a:t>
            </a:r>
            <a:r>
              <a:rPr lang="en-IN" sz="1400" dirty="0" smtClean="0"/>
              <a:t>)</a:t>
            </a:r>
            <a:endParaRPr lang="en-IN" sz="1400" dirty="0"/>
          </a:p>
        </p:txBody>
      </p:sp>
    </p:spTree>
    <p:extLst>
      <p:ext uri="{BB962C8B-B14F-4D97-AF65-F5344CB8AC3E}">
        <p14:creationId xmlns:p14="http://schemas.microsoft.com/office/powerpoint/2010/main" val="25781061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Other Value Concepts</a:t>
            </a:r>
            <a:endParaRPr lang="en-IN" sz="2000" b="0" dirty="0">
              <a:latin typeface="+mj-lt"/>
            </a:endParaRPr>
          </a:p>
        </p:txBody>
      </p:sp>
      <p:sp>
        <p:nvSpPr>
          <p:cNvPr id="5" name="Content Placeholder 4"/>
          <p:cNvSpPr>
            <a:spLocks noGrp="1"/>
          </p:cNvSpPr>
          <p:nvPr>
            <p:ph idx="1"/>
          </p:nvPr>
        </p:nvSpPr>
        <p:spPr/>
        <p:txBody>
          <a:bodyPr/>
          <a:lstStyle/>
          <a:p>
            <a:r>
              <a:rPr lang="en-US" sz="2400" dirty="0"/>
              <a:t>The List of Values (LOV)</a:t>
            </a:r>
          </a:p>
          <a:p>
            <a:r>
              <a:rPr lang="en-US" sz="2400" dirty="0"/>
              <a:t>The Means-End Chain Model</a:t>
            </a:r>
          </a:p>
          <a:p>
            <a:r>
              <a:rPr lang="en-US" sz="2400" dirty="0"/>
              <a:t>Syndicated Surveys of Values (e.g., VALS)</a:t>
            </a:r>
          </a:p>
        </p:txBody>
      </p:sp>
    </p:spTree>
    <p:extLst>
      <p:ext uri="{BB962C8B-B14F-4D97-AF65-F5344CB8AC3E}">
        <p14:creationId xmlns:p14="http://schemas.microsoft.com/office/powerpoint/2010/main" val="1270397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(5 of 5)</a:t>
            </a:r>
            <a:endParaRPr lang="en-IN" sz="2000" b="0" dirty="0">
              <a:latin typeface="+mj-lt"/>
            </a:endParaRPr>
          </a:p>
        </p:txBody>
      </p:sp>
      <p:sp>
        <p:nvSpPr>
          <p:cNvPr id="5" name="Content Placeholder 4"/>
          <p:cNvSpPr>
            <a:spLocks noGrp="1"/>
          </p:cNvSpPr>
          <p:nvPr>
            <p:ph idx="1"/>
          </p:nvPr>
        </p:nvSpPr>
        <p:spPr/>
        <p:txBody>
          <a:bodyPr/>
          <a:lstStyle/>
          <a:p>
            <a:r>
              <a:rPr lang="en-US" sz="2400" dirty="0"/>
              <a:t>How do you assign people to social classes, or do you at all?</a:t>
            </a:r>
          </a:p>
          <a:p>
            <a:r>
              <a:rPr lang="en-US" sz="2400" dirty="0"/>
              <a:t>What consumption cues do you use (e.g., clothing, speech, cars, etc.) to determine social standing?</a:t>
            </a:r>
          </a:p>
        </p:txBody>
      </p:sp>
    </p:spTree>
    <p:extLst>
      <p:ext uri="{BB962C8B-B14F-4D97-AF65-F5344CB8AC3E}">
        <p14:creationId xmlns:p14="http://schemas.microsoft.com/office/powerpoint/2010/main" val="23650691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Chapter Summary </a:t>
            </a:r>
            <a:r>
              <a:rPr lang="en-US" sz="2000" b="0" dirty="0">
                <a:latin typeface="+mj-lt"/>
              </a:rPr>
              <a:t>(1 of 3)</a:t>
            </a:r>
            <a:endParaRPr lang="en-IN" sz="2000" b="0" dirty="0">
              <a:latin typeface="+mj-lt"/>
            </a:endParaRPr>
          </a:p>
        </p:txBody>
      </p:sp>
      <p:sp>
        <p:nvSpPr>
          <p:cNvPr id="5" name="Content Placeholder 4"/>
          <p:cNvSpPr>
            <a:spLocks noGrp="1"/>
          </p:cNvSpPr>
          <p:nvPr>
            <p:ph idx="1"/>
          </p:nvPr>
        </p:nvSpPr>
        <p:spPr/>
        <p:txBody>
          <a:bodyPr/>
          <a:lstStyle/>
          <a:p>
            <a:r>
              <a:rPr lang="en-US" sz="2400" dirty="0">
                <a:sym typeface="Wingdings" pitchFamily="2" charset="2"/>
              </a:rPr>
              <a:t>A consumer’s personality influences the way he or she responds to marketing stimuli, but efforts to use this information in marketing contexts meet with mixed results.</a:t>
            </a:r>
          </a:p>
          <a:p>
            <a:r>
              <a:rPr lang="en-US" sz="2400" dirty="0"/>
              <a:t>Brands have personalities.</a:t>
            </a:r>
          </a:p>
        </p:txBody>
      </p:sp>
    </p:spTree>
    <p:extLst>
      <p:ext uri="{BB962C8B-B14F-4D97-AF65-F5344CB8AC3E}">
        <p14:creationId xmlns:p14="http://schemas.microsoft.com/office/powerpoint/2010/main" val="3905045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7.1</a:t>
            </a:r>
            <a:endParaRPr lang="en-IN" sz="2000" b="0" dirty="0">
              <a:latin typeface="+mj-lt"/>
            </a:endParaRPr>
          </a:p>
        </p:txBody>
      </p:sp>
      <p:sp>
        <p:nvSpPr>
          <p:cNvPr id="3" name="Content Placeholder 2"/>
          <p:cNvSpPr>
            <a:spLocks noGrp="1"/>
          </p:cNvSpPr>
          <p:nvPr>
            <p:ph idx="1"/>
          </p:nvPr>
        </p:nvSpPr>
        <p:spPr>
          <a:xfrm>
            <a:off x="457200" y="1600201"/>
            <a:ext cx="8229600" cy="1143000"/>
          </a:xfrm>
        </p:spPr>
        <p:txBody>
          <a:bodyPr/>
          <a:lstStyle/>
          <a:p>
            <a:pPr marL="0" indent="0">
              <a:buNone/>
            </a:pPr>
            <a:r>
              <a:rPr lang="en-US" sz="2400" dirty="0">
                <a:sym typeface="Wingdings" pitchFamily="2" charset="2"/>
              </a:rPr>
              <a:t>A consumer’s personality influences the way he or she responds to marketing stimuli, but efforts to use this information in marketing contexts meet with mixed results.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895600"/>
            <a:ext cx="4944609" cy="3303975"/>
          </a:xfrm>
          <a:prstGeom prst="rect">
            <a:avLst/>
          </a:prstGeom>
        </p:spPr>
      </p:pic>
    </p:spTree>
    <p:extLst>
      <p:ext uri="{BB962C8B-B14F-4D97-AF65-F5344CB8AC3E}">
        <p14:creationId xmlns:p14="http://schemas.microsoft.com/office/powerpoint/2010/main" val="3238333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15372"/>
            <a:ext cx="8229600" cy="1097280"/>
          </a:xfrm>
        </p:spPr>
        <p:txBody>
          <a:bodyPr/>
          <a:lstStyle/>
          <a:p>
            <a:r>
              <a:rPr lang="en-US" sz="3600" dirty="0">
                <a:latin typeface="+mj-lt"/>
              </a:rPr>
              <a:t>Chapter Summary </a:t>
            </a:r>
            <a:r>
              <a:rPr lang="en-US" sz="2000" b="0" dirty="0">
                <a:latin typeface="+mj-lt"/>
              </a:rPr>
              <a:t>(2 of 3)</a:t>
            </a:r>
            <a:endParaRPr lang="en-IN" sz="2000" b="0" dirty="0">
              <a:latin typeface="+mj-lt"/>
            </a:endParaRPr>
          </a:p>
        </p:txBody>
      </p:sp>
      <p:sp>
        <p:nvSpPr>
          <p:cNvPr id="5" name="Content Placeholder 4"/>
          <p:cNvSpPr>
            <a:spLocks noGrp="1"/>
          </p:cNvSpPr>
          <p:nvPr>
            <p:ph idx="1"/>
          </p:nvPr>
        </p:nvSpPr>
        <p:spPr/>
        <p:txBody>
          <a:bodyPr/>
          <a:lstStyle/>
          <a:p>
            <a:r>
              <a:rPr lang="en-AU" sz="2400" dirty="0"/>
              <a:t>A lifestyle defines a pattern of consumption that reflects a person’s choices of how to spend his or her time and money, and these choices are essential to define consumer identity. </a:t>
            </a:r>
          </a:p>
          <a:p>
            <a:r>
              <a:rPr lang="en-AU" sz="2400" dirty="0"/>
              <a:t>It can be more useful to identify patterns of consumption than knowing about individual purchases when organizations craft a lifestyle marketing strategy.</a:t>
            </a:r>
          </a:p>
        </p:txBody>
      </p:sp>
    </p:spTree>
    <p:extLst>
      <p:ext uri="{BB962C8B-B14F-4D97-AF65-F5344CB8AC3E}">
        <p14:creationId xmlns:p14="http://schemas.microsoft.com/office/powerpoint/2010/main" val="14997780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15372"/>
            <a:ext cx="8229600" cy="1097280"/>
          </a:xfrm>
        </p:spPr>
        <p:txBody>
          <a:bodyPr/>
          <a:lstStyle/>
          <a:p>
            <a:r>
              <a:rPr lang="en-US" sz="3600" dirty="0">
                <a:latin typeface="+mj-lt"/>
              </a:rPr>
              <a:t>Chapter Summary </a:t>
            </a:r>
            <a:r>
              <a:rPr lang="en-US" sz="2000" b="0" dirty="0">
                <a:latin typeface="+mj-lt"/>
              </a:rPr>
              <a:t>(3 of 3)</a:t>
            </a:r>
            <a:endParaRPr lang="en-IN" sz="2000" b="0" dirty="0">
              <a:latin typeface="+mj-lt"/>
            </a:endParaRPr>
          </a:p>
        </p:txBody>
      </p:sp>
      <p:sp>
        <p:nvSpPr>
          <p:cNvPr id="5" name="Content Placeholder 4"/>
          <p:cNvSpPr>
            <a:spLocks noGrp="1"/>
          </p:cNvSpPr>
          <p:nvPr>
            <p:ph idx="1"/>
          </p:nvPr>
        </p:nvSpPr>
        <p:spPr/>
        <p:txBody>
          <a:bodyPr/>
          <a:lstStyle/>
          <a:p>
            <a:r>
              <a:rPr lang="en-AU" sz="2400" dirty="0"/>
              <a:t>Psychographics go beyond simple demographics to help marketers understand and reach different consumer segments.</a:t>
            </a:r>
          </a:p>
          <a:p>
            <a:r>
              <a:rPr lang="en-AU" sz="2400" dirty="0"/>
              <a:t>Underlying values often drive consumer motivations.</a:t>
            </a:r>
            <a:endParaRPr lang="en-US" sz="2400" dirty="0"/>
          </a:p>
        </p:txBody>
      </p:sp>
    </p:spTree>
    <p:extLst>
      <p:ext uri="{BB962C8B-B14F-4D97-AF65-F5344CB8AC3E}">
        <p14:creationId xmlns:p14="http://schemas.microsoft.com/office/powerpoint/2010/main" val="17124023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00"/>
            <a:ext cx="2438400" cy="550652"/>
          </a:xfrm>
        </p:spPr>
        <p:txBody>
          <a:bodyPr/>
          <a:lstStyle/>
          <a:p>
            <a:r>
              <a:rPr lang="en-IN" sz="3600" dirty="0" smtClean="0">
                <a:latin typeface="+mj-lt"/>
              </a:rPr>
              <a:t>Copyright</a:t>
            </a:r>
            <a:endParaRPr lang="en-IN" sz="3600" dirty="0">
              <a:latin typeface="+mj-lt"/>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990600" y="2423910"/>
            <a:ext cx="7423150" cy="2438400"/>
          </a:xfrm>
          <a:prstGeom prst="rect">
            <a:avLst/>
          </a:prstGeom>
          <a:noFill/>
          <a:ln w="9525">
            <a:noFill/>
            <a:miter lim="800000"/>
            <a:headEnd/>
            <a:tailEnd/>
          </a:ln>
        </p:spPr>
      </p:pic>
    </p:spTree>
    <p:extLst>
      <p:ext uri="{BB962C8B-B14F-4D97-AF65-F5344CB8AC3E}">
        <p14:creationId xmlns:p14="http://schemas.microsoft.com/office/powerpoint/2010/main" val="307713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Freud</a:t>
            </a:r>
            <a:endParaRPr lang="en-IN" sz="2000" b="0" dirty="0">
              <a:latin typeface="+mj-lt"/>
            </a:endParaRPr>
          </a:p>
        </p:txBody>
      </p:sp>
      <p:sp>
        <p:nvSpPr>
          <p:cNvPr id="3" name="Content Placeholder 2"/>
          <p:cNvSpPr>
            <a:spLocks noGrp="1"/>
          </p:cNvSpPr>
          <p:nvPr>
            <p:ph idx="1"/>
          </p:nvPr>
        </p:nvSpPr>
        <p:spPr/>
        <p:txBody>
          <a:bodyPr/>
          <a:lstStyle/>
          <a:p>
            <a:r>
              <a:rPr lang="en-US" sz="2400" dirty="0"/>
              <a:t>ID</a:t>
            </a:r>
          </a:p>
          <a:p>
            <a:r>
              <a:rPr lang="en-US" sz="2400" dirty="0"/>
              <a:t>Ego</a:t>
            </a:r>
          </a:p>
          <a:p>
            <a:r>
              <a:rPr lang="en-US" sz="2400" dirty="0"/>
              <a:t>Superego</a:t>
            </a:r>
          </a:p>
        </p:txBody>
      </p:sp>
    </p:spTree>
    <p:extLst>
      <p:ext uri="{BB962C8B-B14F-4D97-AF65-F5344CB8AC3E}">
        <p14:creationId xmlns:p14="http://schemas.microsoft.com/office/powerpoint/2010/main" val="2243142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Motivational </a:t>
            </a:r>
            <a:r>
              <a:rPr lang="en-US" sz="3600" dirty="0" smtClean="0">
                <a:latin typeface="+mj-lt"/>
              </a:rPr>
              <a:t>Research and </a:t>
            </a:r>
            <a:r>
              <a:rPr lang="en-US" sz="3600" dirty="0">
                <a:latin typeface="+mj-lt"/>
              </a:rPr>
              <a:t>Consumption Motives </a:t>
            </a:r>
            <a:endParaRPr lang="en-IN" sz="2000" b="0" dirty="0">
              <a:latin typeface="+mj-lt"/>
            </a:endParaRPr>
          </a:p>
        </p:txBody>
      </p:sp>
      <p:sp>
        <p:nvSpPr>
          <p:cNvPr id="2" name="Content Placeholder 1"/>
          <p:cNvSpPr>
            <a:spLocks noGrp="1"/>
          </p:cNvSpPr>
          <p:nvPr>
            <p:ph idx="1"/>
          </p:nvPr>
        </p:nvSpPr>
        <p:spPr>
          <a:xfrm>
            <a:off x="457200" y="1600200"/>
            <a:ext cx="3810000" cy="4525963"/>
          </a:xfrm>
        </p:spPr>
        <p:txBody>
          <a:bodyPr/>
          <a:lstStyle/>
          <a:p>
            <a:r>
              <a:rPr lang="en-US" sz="2400" dirty="0"/>
              <a:t>Power-masculinity-virility</a:t>
            </a:r>
          </a:p>
          <a:p>
            <a:r>
              <a:rPr lang="en-US" sz="2400" dirty="0"/>
              <a:t>Security</a:t>
            </a:r>
          </a:p>
          <a:p>
            <a:r>
              <a:rPr lang="en-US" sz="2400" dirty="0"/>
              <a:t>Eroticism</a:t>
            </a:r>
          </a:p>
          <a:p>
            <a:r>
              <a:rPr lang="en-US" sz="2400" dirty="0"/>
              <a:t>Moral purity-cleanliness</a:t>
            </a:r>
          </a:p>
          <a:p>
            <a:r>
              <a:rPr lang="en-US" sz="2400" dirty="0"/>
              <a:t>Social acceptance</a:t>
            </a:r>
          </a:p>
          <a:p>
            <a:r>
              <a:rPr lang="en-US" sz="2400" dirty="0"/>
              <a:t>Individuality</a:t>
            </a:r>
            <a:endParaRPr lang="en-IN" sz="2400" dirty="0"/>
          </a:p>
        </p:txBody>
      </p:sp>
      <p:sp>
        <p:nvSpPr>
          <p:cNvPr id="4" name="Content Placeholder 3"/>
          <p:cNvSpPr>
            <a:spLocks noGrp="1"/>
          </p:cNvSpPr>
          <p:nvPr>
            <p:ph idx="13"/>
          </p:nvPr>
        </p:nvSpPr>
        <p:spPr>
          <a:xfrm>
            <a:off x="4648200" y="1600200"/>
            <a:ext cx="4038600" cy="4525963"/>
          </a:xfrm>
        </p:spPr>
        <p:txBody>
          <a:bodyPr/>
          <a:lstStyle/>
          <a:p>
            <a:r>
              <a:rPr lang="en-US" sz="2400" dirty="0"/>
              <a:t>Status</a:t>
            </a:r>
          </a:p>
          <a:p>
            <a:r>
              <a:rPr lang="en-US" sz="2400" dirty="0"/>
              <a:t>Femininity</a:t>
            </a:r>
          </a:p>
          <a:p>
            <a:r>
              <a:rPr lang="en-US" sz="2400" dirty="0"/>
              <a:t>Reward</a:t>
            </a:r>
          </a:p>
          <a:p>
            <a:r>
              <a:rPr lang="en-US" sz="2400" dirty="0"/>
              <a:t>Mastery over environment</a:t>
            </a:r>
          </a:p>
          <a:p>
            <a:r>
              <a:rPr lang="en-US" sz="2400" dirty="0"/>
              <a:t>Disalienation</a:t>
            </a:r>
          </a:p>
          <a:p>
            <a:r>
              <a:rPr lang="en-US" sz="2400" dirty="0"/>
              <a:t>Magic-mystery</a:t>
            </a:r>
            <a:endParaRPr lang="en-IN" sz="2400" dirty="0"/>
          </a:p>
        </p:txBody>
      </p:sp>
    </p:spTree>
    <p:extLst>
      <p:ext uri="{BB962C8B-B14F-4D97-AF65-F5344CB8AC3E}">
        <p14:creationId xmlns:p14="http://schemas.microsoft.com/office/powerpoint/2010/main" val="12401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Neo-Freudian Theories</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dirty="0"/>
              <a:t>Karen Horney</a:t>
            </a:r>
          </a:p>
          <a:p>
            <a:r>
              <a:rPr lang="en-US" sz="2400" dirty="0"/>
              <a:t>Compliant versus detached versus aggressive</a:t>
            </a:r>
          </a:p>
          <a:p>
            <a:pPr marL="0" indent="0">
              <a:buNone/>
            </a:pPr>
            <a:r>
              <a:rPr lang="en-US" sz="2400" dirty="0"/>
              <a:t>Alfred Adler</a:t>
            </a:r>
          </a:p>
          <a:p>
            <a:r>
              <a:rPr lang="en-US" sz="2400" dirty="0"/>
              <a:t>Motivation to overcome inferiority</a:t>
            </a:r>
          </a:p>
          <a:p>
            <a:pPr marL="0" indent="0">
              <a:buNone/>
            </a:pPr>
            <a:r>
              <a:rPr lang="en-US" sz="2400" dirty="0"/>
              <a:t>Harry Stack Sullivan</a:t>
            </a:r>
          </a:p>
          <a:p>
            <a:r>
              <a:rPr lang="en-US" sz="2400" dirty="0"/>
              <a:t>Personality evolves to reduce anxiety</a:t>
            </a:r>
          </a:p>
          <a:p>
            <a:pPr marL="0" indent="0">
              <a:buNone/>
            </a:pPr>
            <a:r>
              <a:rPr lang="en-US" sz="2400" dirty="0"/>
              <a:t>Carl Jung</a:t>
            </a:r>
          </a:p>
          <a:p>
            <a:r>
              <a:rPr lang="en-US" sz="2400" dirty="0"/>
              <a:t>Developed analytical psychology</a:t>
            </a:r>
            <a:endParaRPr lang="en-US" sz="2400" dirty="0">
              <a:latin typeface="Arial" charset="0"/>
            </a:endParaRPr>
          </a:p>
        </p:txBody>
      </p:sp>
    </p:spTree>
    <p:extLst>
      <p:ext uri="{BB962C8B-B14F-4D97-AF65-F5344CB8AC3E}">
        <p14:creationId xmlns:p14="http://schemas.microsoft.com/office/powerpoint/2010/main" val="3931004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Carl </a:t>
            </a:r>
            <a:r>
              <a:rPr lang="en-US" sz="3600" dirty="0" smtClean="0">
                <a:latin typeface="+mj-lt"/>
              </a:rPr>
              <a:t>Jung, Father </a:t>
            </a:r>
            <a:r>
              <a:rPr lang="en-US" sz="3600" dirty="0">
                <a:latin typeface="+mj-lt"/>
              </a:rPr>
              <a:t>of Analytical Psychology</a:t>
            </a:r>
            <a:endParaRPr lang="en-IN" sz="2000" b="0" dirty="0">
              <a:latin typeface="+mj-lt"/>
            </a:endParaRPr>
          </a:p>
        </p:txBody>
      </p:sp>
      <p:sp>
        <p:nvSpPr>
          <p:cNvPr id="3" name="Content Placeholder 2"/>
          <p:cNvSpPr>
            <a:spLocks noGrp="1"/>
          </p:cNvSpPr>
          <p:nvPr>
            <p:ph idx="1"/>
          </p:nvPr>
        </p:nvSpPr>
        <p:spPr/>
        <p:txBody>
          <a:bodyPr/>
          <a:lstStyle/>
          <a:p>
            <a:r>
              <a:rPr lang="en-US" sz="2400" dirty="0"/>
              <a:t>Disciple of Freud</a:t>
            </a:r>
          </a:p>
          <a:p>
            <a:r>
              <a:rPr lang="en-US" sz="2400" dirty="0"/>
              <a:t>Established concept of collective unconscious</a:t>
            </a:r>
          </a:p>
          <a:p>
            <a:r>
              <a:rPr lang="en-US" sz="2400" dirty="0"/>
              <a:t>Explained the creation of archetypes</a:t>
            </a:r>
          </a:p>
          <a:p>
            <a:pPr lvl="1"/>
            <a:r>
              <a:rPr lang="en-US" sz="2400" dirty="0" smtClean="0"/>
              <a:t>Old wise man</a:t>
            </a:r>
          </a:p>
          <a:p>
            <a:pPr lvl="1"/>
            <a:r>
              <a:rPr lang="en-US" sz="2400" dirty="0" smtClean="0"/>
              <a:t>Earth mother</a:t>
            </a:r>
          </a:p>
          <a:p>
            <a:r>
              <a:rPr lang="en-US" sz="2400" dirty="0" smtClean="0"/>
              <a:t>Young &amp; Rubicam uses the concept of archetypes in its BrandAsset® Archetypes model</a:t>
            </a:r>
            <a:endParaRPr lang="en-US" sz="2400" dirty="0"/>
          </a:p>
        </p:txBody>
      </p:sp>
    </p:spTree>
    <p:extLst>
      <p:ext uri="{BB962C8B-B14F-4D97-AF65-F5344CB8AC3E}">
        <p14:creationId xmlns:p14="http://schemas.microsoft.com/office/powerpoint/2010/main" val="2140025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Brand Asset Valuator Archetypes </a:t>
            </a:r>
            <a:r>
              <a:rPr lang="en-US" sz="2000" b="0" dirty="0">
                <a:latin typeface="+mj-lt"/>
              </a:rPr>
              <a:t>(1 of 2)</a:t>
            </a:r>
          </a:p>
        </p:txBody>
      </p:sp>
      <p:pic>
        <p:nvPicPr>
          <p:cNvPr id="5" name="Picture 4" descr="A diagram for archetype characteristics is a circle divided into 4 same-size section listed clockwise from the top as follows: thought, emotions, energy, and substance. Each section is divided into 3 same-size wedges, with each wedge representing a different characteristic, and a 12-pointed black star is centered in the circle, so that each point is centered in a different wedge. The following list provides the qualities associated with each characteristic, clockwise, starting from thought. Section: thought. Characteristic: Sage, peace. Qualities: wise, visionary, mentoring. Characteristic: Magician, thought. Qualities: logical, analytical, insightful. Characteristic: Patriarch, belief. Qualities: dignified, authoritative, inspirational. Section: emotions.  Characteristic: Angel, dreams. Qualities: optimistic, innocent, pure.  Characteristic: Enchantress, soul. Qualities: mysterious, sensual, tempting. Characteristic: Actress, feelings. Qualities: glamorous, dramatic, involved. Section: energy. Characteristic: Troubadour, joy. Qualities: joyous, free-spirited, agile. Characteristic: Jester, spirit. Qualities: witty, resilient, daring. Characteristic: Warrior, ego. Qualities: confident, powerful, heroic. Section: substance. Characteristic: Queen, being. Qualities: relaxed, comforting, sociable. Characteristic: Mother earth, body. Qualities: stable, genuine, nurturing. Characteristic: Matriarch, order. Qualities: organized, systematic, controlled.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513" y="1828800"/>
            <a:ext cx="5960973" cy="3956797"/>
          </a:xfrm>
          <a:prstGeom prst="rect">
            <a:avLst/>
          </a:prstGeom>
        </p:spPr>
      </p:pic>
    </p:spTree>
    <p:extLst>
      <p:ext uri="{BB962C8B-B14F-4D97-AF65-F5344CB8AC3E}">
        <p14:creationId xmlns:p14="http://schemas.microsoft.com/office/powerpoint/2010/main" val="16764515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d892ffda846ca32167ebf9913decd4ee422ad"/>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11015</TotalTime>
  <Words>3817</Words>
  <Application>Microsoft Office PowerPoint</Application>
  <PresentationFormat>On-screen Show (4:3)</PresentationFormat>
  <Paragraphs>375</Paragraphs>
  <Slides>42</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Aharoni</vt:lpstr>
      <vt:lpstr>Arial</vt:lpstr>
      <vt:lpstr>Times New Roman</vt:lpstr>
      <vt:lpstr>Verdana</vt:lpstr>
      <vt:lpstr>Wingdings</vt:lpstr>
      <vt:lpstr>508 Lecture</vt:lpstr>
      <vt:lpstr>Consumer Behavior: Buying, Having, and Being</vt:lpstr>
      <vt:lpstr>Learning Objectives (1 of 2)</vt:lpstr>
      <vt:lpstr>Learning Objectives (2 of 2)</vt:lpstr>
      <vt:lpstr>Learning Objective 7.1</vt:lpstr>
      <vt:lpstr>Freud</vt:lpstr>
      <vt:lpstr>Motivational Research and Consumption Motives </vt:lpstr>
      <vt:lpstr>Neo-Freudian Theories</vt:lpstr>
      <vt:lpstr>Carl Jung, Father of Analytical Psychology</vt:lpstr>
      <vt:lpstr>Brand Asset Valuator Archetypes (1 of 2)</vt:lpstr>
      <vt:lpstr>Brand Asset Valuator Archetypes (2 of 2)</vt:lpstr>
      <vt:lpstr>Trait Theory</vt:lpstr>
      <vt:lpstr>The Big Five </vt:lpstr>
      <vt:lpstr>MBTI</vt:lpstr>
      <vt:lpstr>For Reflection (1 of 5)</vt:lpstr>
      <vt:lpstr>Learning Objective 7.2</vt:lpstr>
      <vt:lpstr>An Example of Brand Personality</vt:lpstr>
      <vt:lpstr>Brand Personality</vt:lpstr>
      <vt:lpstr>Brand Behaviors and Possible  Personality Trait Inferences</vt:lpstr>
      <vt:lpstr>Closet Products and Personality </vt:lpstr>
      <vt:lpstr>For Reflection (2 of 5)</vt:lpstr>
      <vt:lpstr>Learning Objective 7.3</vt:lpstr>
      <vt:lpstr>Lifestyles and Consumer Identity</vt:lpstr>
      <vt:lpstr>Learning Objective 7.4</vt:lpstr>
      <vt:lpstr>Product Complementarity and Co-Branding Strategies (1 of 2)</vt:lpstr>
      <vt:lpstr>Product Complementarity and Co-Branding Strategies (2 of 2)</vt:lpstr>
      <vt:lpstr>For Reflection (3 of 5)</vt:lpstr>
      <vt:lpstr>Learning Objective 7.5</vt:lpstr>
      <vt:lpstr>Psychographic Analysis</vt:lpstr>
      <vt:lpstr>AIOs</vt:lpstr>
      <vt:lpstr>Uses of Psychographic Studies</vt:lpstr>
      <vt:lpstr>Figure 7.4 VALS2</vt:lpstr>
      <vt:lpstr>For Reflection (4 of 5)</vt:lpstr>
      <vt:lpstr>Learning Objective 7.6</vt:lpstr>
      <vt:lpstr>Value Concepts</vt:lpstr>
      <vt:lpstr>How Values Link to Consumer Behavior (1 of 2)</vt:lpstr>
      <vt:lpstr>How Values Link to Consumer Behavior (2 of 2)</vt:lpstr>
      <vt:lpstr>Other Value Concepts</vt:lpstr>
      <vt:lpstr>For Reflection (5 of 5)</vt:lpstr>
      <vt:lpstr>Chapter Summary (1 of 3)</vt:lpstr>
      <vt:lpstr>Chapter Summary (2 of 3)</vt:lpstr>
      <vt:lpstr>Chapter Summary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 Buying, Having, and Being, Twelfth Edition</dc:title>
  <dc:subject>Business</dc:subject>
  <dc:creator>Solomon</dc:creator>
  <cp:keywords>Consumer Behavior</cp:keywords>
  <cp:lastModifiedBy>R, Nithiyanandhan</cp:lastModifiedBy>
  <cp:revision>2224</cp:revision>
  <dcterms:created xsi:type="dcterms:W3CDTF">2014-07-14T20:04:21Z</dcterms:created>
  <dcterms:modified xsi:type="dcterms:W3CDTF">2017-08-03T09:55:45Z</dcterms:modified>
</cp:coreProperties>
</file>