
<file path=[Content_Types].xml><?xml version="1.0" encoding="utf-8"?>
<Types xmlns="http://schemas.openxmlformats.org/package/2006/content-types">
  <Default Extension="401" ContentType="image/jpeg"/>
  <Default Extension="png" ContentType="image/png"/>
  <Default Extension="emf" ContentType="image/x-emf"/>
  <Default Extension="rels" ContentType="application/vnd.openxmlformats-package.relationships+xml"/>
  <Default Extension="xml" ContentType="application/xml"/>
  <Default Extension="402"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706" r:id="rId2"/>
    <p:sldId id="647" r:id="rId3"/>
    <p:sldId id="464" r:id="rId4"/>
    <p:sldId id="662" r:id="rId5"/>
    <p:sldId id="603" r:id="rId6"/>
    <p:sldId id="694" r:id="rId7"/>
    <p:sldId id="695" r:id="rId8"/>
    <p:sldId id="643" r:id="rId9"/>
    <p:sldId id="696" r:id="rId10"/>
    <p:sldId id="697" r:id="rId11"/>
    <p:sldId id="699" r:id="rId12"/>
    <p:sldId id="698" r:id="rId13"/>
    <p:sldId id="606" r:id="rId14"/>
    <p:sldId id="700" r:id="rId15"/>
    <p:sldId id="642" r:id="rId16"/>
    <p:sldId id="526" r:id="rId17"/>
    <p:sldId id="669" r:id="rId18"/>
    <p:sldId id="605" r:id="rId19"/>
    <p:sldId id="668" r:id="rId20"/>
    <p:sldId id="646" r:id="rId21"/>
    <p:sldId id="670" r:id="rId22"/>
    <p:sldId id="590" r:id="rId23"/>
    <p:sldId id="584" r:id="rId24"/>
    <p:sldId id="475" r:id="rId25"/>
    <p:sldId id="671" r:id="rId26"/>
    <p:sldId id="672" r:id="rId27"/>
    <p:sldId id="571" r:id="rId28"/>
    <p:sldId id="599" r:id="rId29"/>
    <p:sldId id="611" r:id="rId30"/>
    <p:sldId id="701" r:id="rId31"/>
    <p:sldId id="652" r:id="rId32"/>
    <p:sldId id="673" r:id="rId33"/>
    <p:sldId id="677" r:id="rId34"/>
    <p:sldId id="616" r:id="rId35"/>
    <p:sldId id="675" r:id="rId36"/>
    <p:sldId id="676" r:id="rId37"/>
    <p:sldId id="613" r:id="rId38"/>
    <p:sldId id="678" r:id="rId39"/>
    <p:sldId id="622" r:id="rId40"/>
    <p:sldId id="702" r:id="rId41"/>
    <p:sldId id="679" r:id="rId42"/>
    <p:sldId id="683" r:id="rId43"/>
    <p:sldId id="680" r:id="rId44"/>
    <p:sldId id="703" r:id="rId45"/>
    <p:sldId id="685" r:id="rId46"/>
    <p:sldId id="658" r:id="rId47"/>
    <p:sldId id="704" r:id="rId48"/>
    <p:sldId id="705" r:id="rId49"/>
    <p:sldId id="707" r:id="rId50"/>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706"/>
            <p14:sldId id="647"/>
            <p14:sldId id="464"/>
            <p14:sldId id="662"/>
            <p14:sldId id="603"/>
            <p14:sldId id="694"/>
            <p14:sldId id="695"/>
            <p14:sldId id="643"/>
            <p14:sldId id="696"/>
            <p14:sldId id="697"/>
            <p14:sldId id="699"/>
            <p14:sldId id="698"/>
            <p14:sldId id="606"/>
            <p14:sldId id="700"/>
            <p14:sldId id="642"/>
            <p14:sldId id="526"/>
            <p14:sldId id="669"/>
            <p14:sldId id="605"/>
            <p14:sldId id="668"/>
            <p14:sldId id="646"/>
            <p14:sldId id="670"/>
            <p14:sldId id="590"/>
            <p14:sldId id="584"/>
            <p14:sldId id="475"/>
            <p14:sldId id="671"/>
            <p14:sldId id="672"/>
            <p14:sldId id="571"/>
            <p14:sldId id="599"/>
            <p14:sldId id="611"/>
            <p14:sldId id="701"/>
            <p14:sldId id="652"/>
            <p14:sldId id="673"/>
            <p14:sldId id="677"/>
            <p14:sldId id="616"/>
            <p14:sldId id="675"/>
            <p14:sldId id="676"/>
            <p14:sldId id="613"/>
            <p14:sldId id="678"/>
            <p14:sldId id="622"/>
            <p14:sldId id="702"/>
            <p14:sldId id="679"/>
            <p14:sldId id="683"/>
            <p14:sldId id="680"/>
            <p14:sldId id="703"/>
            <p14:sldId id="685"/>
            <p14:sldId id="658"/>
            <p14:sldId id="704"/>
            <p14:sldId id="705"/>
            <p14:sldId id="7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6145" autoAdjust="0"/>
    <p:restoredTop sz="86447" autoAdjust="0"/>
  </p:normalViewPr>
  <p:slideViewPr>
    <p:cSldViewPr>
      <p:cViewPr varScale="1">
        <p:scale>
          <a:sx n="69" d="100"/>
          <a:sy n="69" d="100"/>
        </p:scale>
        <p:origin x="72" y="672"/>
      </p:cViewPr>
      <p:guideLst>
        <p:guide orient="horz" pos="2160"/>
        <p:guide pos="2880"/>
      </p:guideLst>
    </p:cSldViewPr>
  </p:slideViewPr>
  <p:outlineViewPr>
    <p:cViewPr>
      <p:scale>
        <a:sx n="75" d="100"/>
        <a:sy n="75" d="100"/>
      </p:scale>
      <p:origin x="0" y="-212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211123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basic four steps in the decision making process. The next several slides provide more details on these steps. </a:t>
            </a:r>
          </a:p>
          <a:p>
            <a:r>
              <a:rPr lang="en-US" dirty="0"/>
              <a:t>Problem recognition occurs when we experience a significant difference between the current state of affairs and some state we desire. Information search is the process by which we survey the environment for data to make a reasonable decision. In the third stage, the consumer evaluates the alternatives. Then a choice is made. The choice may be from among product choices as well as to buy or not. </a:t>
            </a: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56809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illustrates the stages we discussed in our last slide with an example about Richard. </a:t>
            </a: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057239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recognition is the first stage. It can occur when a consumer’s state of being declines (which then triggers a desire to return to normalcy) or when a consumer recognizes an ideal state he or she wishes to achieve.</a:t>
            </a: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886875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know we have a problem, we search out how we can solve the problem. These searches will typically take place before purchase (</a:t>
            </a:r>
            <a:r>
              <a:rPr lang="en-US" dirty="0" err="1"/>
              <a:t>prepurchase</a:t>
            </a:r>
            <a:r>
              <a:rPr lang="en-US" dirty="0"/>
              <a:t>). However, many people just enjoy searching information and they conduct ongoing searches even if a purchase is not immediately forthcoming. Internal searches are based on our own memory banks while external sources come from other sources. Search engines have made vast amounts of information available to us as we search out product information. We may rely on cybermediaries to help narrow and filter the options that are available. Intelligent agents are sophisticated software programs that use collaborative filtering technologies to learn from past user behavior in order to recommend new purchases. </a:t>
            </a: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37155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two causes of problem recognition. The person experiences a decline in the quality of his actual state or an increase in the desire for his ideal state. </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62700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shows us that there is an inverted-U relationship between knowledge and external search effort. People with very limited expertise may not feel they are competent to search extensively. Experts have a better sense of what information is relevant so they engage in selective search. Novice consumers tend to process information in terms of the big picture instead of detailed information. Who searches the most? Moderately knowledgeable consumers.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128524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alternatives a consumer knows about is the evoked set. The ones actually considered make up the consideration set. In this ad for Sunkist lemons, the goal is to illustrate lemons as a possible alternative to salt.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853316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creep is the complexity of</a:t>
            </a:r>
            <a:r>
              <a:rPr lang="en-US" baseline="0" dirty="0"/>
              <a:t> features that products provide.</a:t>
            </a:r>
          </a:p>
          <a:p>
            <a:r>
              <a:rPr lang="en-US" sz="1200" b="0" i="0" u="none" strike="noStrike" kern="1200" baseline="0" dirty="0">
                <a:solidFill>
                  <a:schemeClr val="tx1"/>
                </a:solidFill>
                <a:latin typeface="Arial" charset="0"/>
                <a:ea typeface="+mn-ea"/>
                <a:cs typeface="+mn-cs"/>
              </a:rPr>
              <a:t>Neuromarketing uses functional magnetic resonance imaging </a:t>
            </a:r>
            <a:r>
              <a:rPr lang="en-US" sz="1200" b="1" i="0" u="none" strike="noStrike" kern="1200" baseline="0" dirty="0">
                <a:solidFill>
                  <a:schemeClr val="tx1"/>
                </a:solidFill>
                <a:latin typeface="Arial" charset="0"/>
                <a:ea typeface="+mn-ea"/>
                <a:cs typeface="+mn-cs"/>
              </a:rPr>
              <a:t>(or </a:t>
            </a:r>
            <a:r>
              <a:rPr lang="en-US" sz="1200" b="0" i="0" u="none" strike="noStrike" kern="1200" baseline="0" dirty="0">
                <a:solidFill>
                  <a:schemeClr val="tx1"/>
                </a:solidFill>
                <a:latin typeface="Arial" charset="0"/>
                <a:ea typeface="+mn-ea"/>
                <a:cs typeface="+mn-cs"/>
              </a:rPr>
              <a:t>fMRI</a:t>
            </a:r>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 brain-scanning device that tracks blood flow as we perform mental tasks to take an up-close look at how our brains respond to marketing messages and product design features.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3558995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18138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a:t>
            </a:r>
            <a:r>
              <a:rPr lang="en-US" sz="1200" b="0" i="0" u="none" strike="noStrike" kern="1200" baseline="0" dirty="0" err="1">
                <a:solidFill>
                  <a:schemeClr val="tx1"/>
                </a:solidFill>
                <a:latin typeface="Arial" charset="0"/>
                <a:ea typeface="+mn-ea"/>
                <a:cs typeface="+mn-cs"/>
              </a:rPr>
              <a:t>cybermediary</a:t>
            </a:r>
            <a:r>
              <a:rPr lang="en-US" sz="1200" b="0" i="0" u="none" strike="noStrike" kern="1200" baseline="0" dirty="0">
                <a:solidFill>
                  <a:schemeClr val="tx1"/>
                </a:solidFill>
                <a:latin typeface="Arial" charset="0"/>
                <a:ea typeface="+mn-ea"/>
                <a:cs typeface="+mn-cs"/>
              </a:rPr>
              <a:t> often is the answer. This term describes a Web site or app that helps to filter and organize online market information so that customers can identify and evaluate alternatives more efficiently.</a:t>
            </a:r>
          </a:p>
          <a:p>
            <a:r>
              <a:rPr lang="en-US" sz="1200" b="0" i="0" u="none" strike="noStrike" kern="1200" baseline="0" dirty="0">
                <a:solidFill>
                  <a:schemeClr val="tx1"/>
                </a:solidFill>
                <a:latin typeface="Arial" charset="0"/>
                <a:ea typeface="+mn-ea"/>
                <a:cs typeface="+mn-cs"/>
              </a:rPr>
              <a:t>Intelligent agents are sophisticated software programs that use collaborative filtering technologies to learn from past user behavior to recommend new purchases.</a:t>
            </a:r>
          </a:p>
          <a:p>
            <a:r>
              <a:rPr lang="en-US" sz="1200" b="0" i="0" u="none" strike="noStrike" kern="1200" baseline="0" dirty="0">
                <a:solidFill>
                  <a:schemeClr val="tx1"/>
                </a:solidFill>
                <a:latin typeface="Arial" charset="0"/>
                <a:ea typeface="+mn-ea"/>
                <a:cs typeface="+mn-cs"/>
              </a:rPr>
              <a:t>Search engine optimization (SEO) refers to the procedures companies use to design the content of Web sites and posts to maximize the likelihood that their content will show up when someone</a:t>
            </a:r>
          </a:p>
          <a:p>
            <a:r>
              <a:rPr lang="en-US" sz="1200" b="0" i="0" u="none" strike="noStrike" kern="1200" baseline="0" dirty="0">
                <a:solidFill>
                  <a:schemeClr val="tx1"/>
                </a:solidFill>
                <a:latin typeface="Arial" charset="0"/>
                <a:ea typeface="+mn-ea"/>
                <a:cs typeface="+mn-cs"/>
              </a:rPr>
              <a:t>searches for a relevant term.</a:t>
            </a:r>
          </a:p>
          <a:p>
            <a:r>
              <a:rPr lang="en-US" sz="1200" b="0" i="0" u="none" strike="noStrike" kern="1200" baseline="0" dirty="0">
                <a:solidFill>
                  <a:schemeClr val="tx1"/>
                </a:solidFill>
                <a:latin typeface="Arial" charset="0"/>
                <a:ea typeface="+mn-ea"/>
                <a:cs typeface="+mn-cs"/>
              </a:rPr>
              <a:t>Long tail is that we no longer need to rely solely on big hits (such as blockbuster movies or best-selling books) to find profits.</a:t>
            </a:r>
          </a:p>
          <a:p>
            <a:endParaRPr lang="en-US" b="0"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481867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79877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634889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evaluating alternatives, consumers may focus on one or two product features while ignoring others. This helps us narrow down our options. Evaluative criteria are the dimensions we use to judge the merits of competing options. Determinant attributes are the features that we actually use to differentiate among our choices. Marketers often educate consumers about which criteria they should use as determinant attributes. </a:t>
            </a: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313258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69998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need to use more consideration before making a decision (an extensive problem), we can categorize our decision rules into compensatory and </a:t>
            </a:r>
            <a:r>
              <a:rPr lang="en-US" dirty="0" err="1"/>
              <a:t>noncompensatory</a:t>
            </a:r>
            <a:r>
              <a:rPr lang="en-US" dirty="0"/>
              <a:t>. Noncompensatory decision rules suggest that a product that is low on one attribute cannot compensate for that weakness with a strength on another attribute.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606012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267159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279458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decision making seeks a maximizing solution but often times consumers are happy to exert less energy for decisions in exchange for a satisficing solution. This “good enough” perspective on decision making is called bounded rationality. The study of decisions is called behavioral economics. </a:t>
            </a:r>
          </a:p>
          <a:p>
            <a:r>
              <a:rPr lang="en-US" dirty="0"/>
              <a:t>Many of these decisions illustrate the principles of mental accounting. </a:t>
            </a: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533541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Covariation infers hidden dimensions of products from attributes we observe. The signal communicates an underlying quality. For instance, someone selling a used car will try to make the car look clean because cleanliness may be associated with reliability. Country of origin is often a determinant attribute in the decision-making process. Consumers think of Switzerland for precision in watches, Italy for leather goods, and France for wine. Familiar brand names can serve as a shortcut as can higher prices, which consumers may assume suggest higher quality. </a:t>
            </a: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8699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951383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106475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the decision in question, the choice may include some or all group members and different group members may play different roles. The initiator role is played by the person who brings up the idea or identifies the need. The person who conducts the information search and controls the flow of information available to the group is the gatekeeper. The person who tries to sway the outcome of the decision is the influencer. The person who actually makes the purchase is the buyer. Those who will actually use the product are the users. </a:t>
            </a: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645333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4105213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Organizational</a:t>
            </a:r>
            <a:r>
              <a:rPr lang="en-US" baseline="0" dirty="0"/>
              <a:t> buyers have a lot of responsibility. These individuals buy from B2B marketers.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744896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there are similarities between consumer and organizational buying, there are some key differences. These are listed on the slide.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987241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Organizational buyers are influenced by several factors including the psychological characteristics of those involved in the buying decision, external stimuli such as the nature of the industry and the organization, cultural factors, and the level of risk and complexity involved in the decision. The level of complexity depends upon the level</a:t>
            </a:r>
            <a:r>
              <a:rPr lang="en-US" baseline="0" dirty="0"/>
              <a:t> of information the buyer must gather prior to the decision, the seriousness of the decision and the evaluation of alternatives, and how familiar the buyer is with the type of purchase.</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638120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apply the buyclass theory of purchasing, we divide organizational buying decisions into three types ranging from least to most complex. How much cognitive effort goes into making a decision affects what type of decision the buyer is making. The three basic types of decisions are straight rebuy, modified rebuy, and new task. The straight rebuy is a habitual decision. A modified rebuy involves limited decision making. A new task involves extensive problem solving because the company has not made a similar decision already. </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1045721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Business-to-business (B2B) e-commerce refers to Internet interactions between two or more businesses or organizations.</a:t>
            </a:r>
          </a:p>
          <a:p>
            <a:r>
              <a:rPr lang="en-US" sz="1200" b="0" i="0" u="none" strike="noStrike" kern="1200" baseline="0" dirty="0">
                <a:solidFill>
                  <a:schemeClr val="tx1"/>
                </a:solidFill>
                <a:latin typeface="Arial" charset="0"/>
                <a:ea typeface="+mn-ea"/>
                <a:cs typeface="+mn-cs"/>
              </a:rPr>
              <a:t>A prediction market is one of the hottest trends in organizational decision-making techniques. </a:t>
            </a:r>
          </a:p>
          <a:p>
            <a:r>
              <a:rPr lang="en-US" sz="1200" b="0" i="0" u="none" strike="noStrike" kern="1200" baseline="0" dirty="0">
                <a:solidFill>
                  <a:schemeClr val="tx1"/>
                </a:solidFill>
                <a:latin typeface="Arial" charset="0"/>
                <a:ea typeface="+mn-ea"/>
                <a:cs typeface="+mn-cs"/>
              </a:rPr>
              <a:t>The wisdom of crowds perspective (from a book by that name) argues that, under the right circumstances, groups are smarter than the smartest people in them.</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371219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402070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learning objective in this chapter points out that consumers make decisions in different ways. Some of our decisions are highly rational. Others are made by habit. Still others are made on the basis of emotion.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5528007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918540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FontTx/>
              <a:buNone/>
            </a:pPr>
            <a:r>
              <a:rPr lang="en-US" dirty="0"/>
              <a:t>Families make two types of decisions: 1) consensual and 2) accommodative. </a:t>
            </a:r>
          </a:p>
          <a:p>
            <a:pPr>
              <a:spcBef>
                <a:spcPts val="0"/>
              </a:spcBef>
            </a:pPr>
            <a:r>
              <a:rPr lang="en-US" dirty="0"/>
              <a:t>Consensual purchase decisions are those for which members agree on the desired purchase, differing only in terms of how it will be achieved. Accommodative purchase decisions are those for which members have different preferences or priorities and they cannot agree on a purchase to satisfy the minimum expectations of all involved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60969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Decisions involve conflict among family members to the extent that the issue is important or unusual or if individuals have strong opinions about alternatives. The degree to which these factors generate conflict determines the type of decision the family will make, whether that be a consensual agreement or an accommodative agreement. The factors that determine how much conflict there will be include interpersonal need, product involvement and utility, responsibility, and power. </a:t>
            </a:r>
          </a:p>
          <a:p>
            <a:r>
              <a:rPr lang="en-US" dirty="0"/>
              <a:t>Interpersonal need refers to the level of involvement of a person in the group. Product involvement and utility refers to the degree to which a person will use the product to satisfy a need. Responsibility refers to the person who has responsibility for procurement, maintenance, payment, and so on. Power refers to the degree to which one family member exerts influence over the others. </a:t>
            </a: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712094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couples first marry, they tend to make more joint decisions but over time, they begin to specialize in decisions. Wives still have the most say on grocery purchases, clothes, furniture, home electronics, and things for children. In traditional views of family, men made the money and women spent it. Today, it is primarily the woman who manages the role of family financial officer, whether or not she is a primary breadwinner.  Marketers are also aware of the tendency for working mothers to struggle with a “juggling lifestyle.” </a:t>
            </a: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428958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600947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7196219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this chapter, we focused</a:t>
            </a:r>
            <a:r>
              <a:rPr lang="en-US" baseline="0" dirty="0"/>
              <a:t> on four learning objectives. We learned the three categories of consumer decisions. We learned the stages in the cognitive decision-making process.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3844007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15047806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1751427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illustrates the three types of decision-making: cognitive, habitual, and affective. </a:t>
            </a: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81616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Consumer hyperchoice forces us to make repeated decisions that may drain psychological energy while decreasing our abilities to make smart choices.</a:t>
            </a:r>
          </a:p>
          <a:p>
            <a:r>
              <a:rPr lang="en-US" sz="1200" b="0" i="0" u="none" strike="noStrike" kern="1200" baseline="0" dirty="0">
                <a:solidFill>
                  <a:schemeClr val="tx1"/>
                </a:solidFill>
                <a:latin typeface="Arial" charset="0"/>
                <a:ea typeface="+mn-ea"/>
                <a:cs typeface="+mn-cs"/>
              </a:rPr>
              <a:t>Constructive processing argues that we evaluate the effort we’ll need to make a particular choice and then tailor the amount of cognitive “effort” we expend to get the job done.</a:t>
            </a:r>
          </a:p>
          <a:p>
            <a:r>
              <a:rPr lang="en-US" sz="1200" b="0" i="0" u="none" strike="noStrike" kern="1200" baseline="0" dirty="0">
                <a:solidFill>
                  <a:schemeClr val="tx1"/>
                </a:solidFill>
                <a:latin typeface="Arial" charset="0"/>
                <a:ea typeface="+mn-ea"/>
                <a:cs typeface="+mn-cs"/>
              </a:rPr>
              <a:t>Mental budget that helps us to estimate what we will consume over time so that we can regulate what we do in the present.</a:t>
            </a:r>
          </a:p>
          <a:p>
            <a:endParaRPr lang="en-US"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54294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person’s efforts to change or maintain his or her actions over time, whether these involve dieting, living on a budget, or training to run a marathon, involve careful planning that is a form of self-regulation.</a:t>
            </a:r>
          </a:p>
          <a:p>
            <a:r>
              <a:rPr lang="en-US" sz="1200" b="0" i="0" u="none" strike="noStrike" kern="1200" baseline="0" dirty="0">
                <a:solidFill>
                  <a:schemeClr val="tx1"/>
                </a:solidFill>
                <a:latin typeface="Arial" charset="0"/>
                <a:ea typeface="+mn-ea"/>
                <a:cs typeface="+mn-cs"/>
              </a:rPr>
              <a:t>These “if-then” plans or implementation intentions may dictate how much weight we give to different kinds of information (emotional or cognitive), a timetable to carry out a decision, or even how we</a:t>
            </a:r>
          </a:p>
          <a:p>
            <a:r>
              <a:rPr lang="en-US" sz="1200" b="0" i="0" u="none" strike="noStrike" kern="1200" baseline="0" dirty="0">
                <a:solidFill>
                  <a:schemeClr val="tx1"/>
                </a:solidFill>
                <a:latin typeface="Arial" charset="0"/>
                <a:ea typeface="+mn-ea"/>
                <a:cs typeface="+mn-cs"/>
              </a:rPr>
              <a:t>will deal with disruptive influences that might interfere with our plans (like a bossy salesperson who tries to steer us to a different choice).</a:t>
            </a:r>
          </a:p>
          <a:p>
            <a:r>
              <a:rPr lang="en-US" sz="1200" b="0" i="0" u="none" strike="noStrike" kern="1200" baseline="0" dirty="0">
                <a:solidFill>
                  <a:schemeClr val="tx1"/>
                </a:solidFill>
                <a:latin typeface="Arial" charset="0"/>
                <a:ea typeface="+mn-ea"/>
                <a:cs typeface="+mn-cs"/>
              </a:rPr>
              <a:t>Counteractive construal when they exaggerate the negative aspects of behaviors that will interfere with the ultimate goal.</a:t>
            </a:r>
          </a:p>
          <a:p>
            <a:r>
              <a:rPr lang="en-US" sz="1200" b="0" i="0" u="none" strike="noStrike" kern="1200" baseline="0" dirty="0">
                <a:solidFill>
                  <a:schemeClr val="tx1"/>
                </a:solidFill>
                <a:latin typeface="Arial" charset="0"/>
                <a:ea typeface="+mn-ea"/>
                <a:cs typeface="+mn-cs"/>
              </a:rPr>
              <a:t>A feedback loop is when we provide people with information about their actions in real time, and then give them a chance to change those actions so that you push them to improve.</a:t>
            </a:r>
          </a:p>
          <a:p>
            <a:r>
              <a:rPr lang="en-US" sz="1200" b="1" i="0" u="none" strike="noStrike" kern="1200" baseline="0" dirty="0">
                <a:solidFill>
                  <a:schemeClr val="tx1"/>
                </a:solidFill>
                <a:latin typeface="Arial" charset="0"/>
                <a:ea typeface="+mn-ea"/>
                <a:cs typeface="+mn-cs"/>
              </a:rPr>
              <a:t>“</a:t>
            </a:r>
            <a:r>
              <a:rPr lang="en-US" sz="1200" b="0" i="0" u="none" strike="noStrike" kern="1200" baseline="0" dirty="0">
                <a:solidFill>
                  <a:schemeClr val="tx1"/>
                </a:solidFill>
                <a:latin typeface="Arial" charset="0"/>
                <a:ea typeface="+mn-ea"/>
                <a:cs typeface="+mn-cs"/>
              </a:rPr>
              <a:t>Morning Morality Effect shows that people are more likely to cheat, lie, or even commit fraud in the afternoon than in the morning.</a:t>
            </a:r>
          </a:p>
          <a:p>
            <a:r>
              <a:rPr lang="en-US" sz="1200" b="0" i="0" u="none" strike="noStrike" kern="1200" baseline="0" dirty="0">
                <a:solidFill>
                  <a:schemeClr val="tx1"/>
                </a:solidFill>
                <a:latin typeface="Arial" charset="0"/>
                <a:ea typeface="+mn-ea"/>
                <a:cs typeface="+mn-cs"/>
              </a:rPr>
              <a:t>Executive control center that we use for important decision making, including moral judgments, can be worn down or distracted even by simple tasks like memorizing numbers.</a:t>
            </a:r>
          </a:p>
          <a:p>
            <a:endParaRPr lang="en-US" b="0"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410110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purchases you’ve made that reflect the five kinds of risk.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616524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Traditionally, consumer researchers have approached decision-making from an information-processing perspective. According to this view, people calmly and carefully integrate as much information as possible with what they already know about a product, weigh the pluses and minuses of each alternative, and arrive at a satisfactory decision. The economics of information perspective assumes that we collect just as much data as we need to make an informed decision. </a:t>
            </a: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88407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5551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7/24/2017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7/24/2017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401"/><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402"/><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9</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Decision Making</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22034"/>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58940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a:latin typeface="+mj-lt"/>
              </a:rPr>
              <a:t>Steps in the Decision-Making Process</a:t>
            </a:r>
            <a:endParaRPr lang="en-IN" dirty="0">
              <a:latin typeface="+mj-lt"/>
            </a:endParaRPr>
          </a:p>
        </p:txBody>
      </p:sp>
      <p:sp>
        <p:nvSpPr>
          <p:cNvPr id="3" name="Content Placeholder 2"/>
          <p:cNvSpPr>
            <a:spLocks noGrp="1"/>
          </p:cNvSpPr>
          <p:nvPr>
            <p:ph type="body" idx="4294967295"/>
          </p:nvPr>
        </p:nvSpPr>
        <p:spPr/>
        <p:txBody>
          <a:bodyPr/>
          <a:lstStyle/>
          <a:p>
            <a:r>
              <a:rPr lang="en-US" sz="2400" dirty="0"/>
              <a:t>Problem recognition</a:t>
            </a:r>
          </a:p>
          <a:p>
            <a:r>
              <a:rPr lang="en-US" sz="2400" dirty="0"/>
              <a:t>Information search</a:t>
            </a:r>
          </a:p>
          <a:p>
            <a:r>
              <a:rPr lang="en-US" sz="2400" dirty="0"/>
              <a:t>Evaluation of alternatives</a:t>
            </a:r>
          </a:p>
          <a:p>
            <a:r>
              <a:rPr lang="en-US" sz="2400" dirty="0"/>
              <a:t>Product choice</a:t>
            </a:r>
          </a:p>
        </p:txBody>
      </p:sp>
    </p:spTree>
    <p:extLst>
      <p:ext uri="{BB962C8B-B14F-4D97-AF65-F5344CB8AC3E}">
        <p14:creationId xmlns:p14="http://schemas.microsoft.com/office/powerpoint/2010/main" val="4031568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93766"/>
          </a:xfrm>
        </p:spPr>
        <p:txBody>
          <a:bodyPr/>
          <a:lstStyle/>
          <a:p>
            <a:r>
              <a:rPr lang="en-US" sz="3600" dirty="0">
                <a:latin typeface="+mj-lt"/>
              </a:rPr>
              <a:t>Consumer Decision Making</a:t>
            </a:r>
            <a:endParaRPr lang="en-IN" sz="3600" dirty="0">
              <a:latin typeface="+mj-lt"/>
            </a:endParaRPr>
          </a:p>
        </p:txBody>
      </p:sp>
      <p:sp>
        <p:nvSpPr>
          <p:cNvPr id="3" name="Content Placeholder 2"/>
          <p:cNvSpPr>
            <a:spLocks noGrp="1"/>
          </p:cNvSpPr>
          <p:nvPr>
            <p:ph type="body" sz="quarter" idx="13"/>
          </p:nvPr>
        </p:nvSpPr>
        <p:spPr>
          <a:xfrm>
            <a:off x="457200" y="1164868"/>
            <a:ext cx="8229600" cy="265216"/>
          </a:xfrm>
        </p:spPr>
        <p:txBody>
          <a:bodyPr/>
          <a:lstStyle/>
          <a:p>
            <a:r>
              <a:rPr lang="en-US" sz="1600" b="1" dirty="0"/>
              <a:t>Figure 9.2 </a:t>
            </a:r>
            <a:r>
              <a:rPr lang="en-US" sz="1600" dirty="0" smtClean="0"/>
              <a:t>Stages </a:t>
            </a:r>
            <a:r>
              <a:rPr lang="en-US" sz="1600" dirty="0"/>
              <a:t>in Consumer Decision Making</a:t>
            </a:r>
            <a:endParaRPr lang="en-IN" sz="1600" dirty="0"/>
          </a:p>
        </p:txBody>
      </p:sp>
      <p:pic>
        <p:nvPicPr>
          <p:cNvPr id="5" name="Picture 4" descr="The five stages, listed in order with examples. Problem recognition: Richard realizes he’s fed up with a black and white T V that has bad sound reproduction. Information search: Richard surfs the web to learn about T Vs. Evaluation of alternatives: Richard compares several models in the store in terms of reputation and available features. Product choice: Richard chooses one model because it has a feature that really appeals to him. Outcomes: Richard brings home the T V and enjoys his purchase. The stages cycle back to problem recogni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080" y="1672586"/>
            <a:ext cx="2746035" cy="4560591"/>
          </a:xfrm>
          <a:prstGeom prst="rect">
            <a:avLst/>
          </a:prstGeom>
        </p:spPr>
      </p:pic>
    </p:spTree>
    <p:extLst>
      <p:ext uri="{BB962C8B-B14F-4D97-AF65-F5344CB8AC3E}">
        <p14:creationId xmlns:p14="http://schemas.microsoft.com/office/powerpoint/2010/main" val="309570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Stage </a:t>
            </a:r>
            <a:r>
              <a:rPr lang="en-US" sz="3600" dirty="0" smtClean="0">
                <a:latin typeface="+mj-lt"/>
              </a:rPr>
              <a:t>1: Problem </a:t>
            </a:r>
            <a:r>
              <a:rPr lang="en-US" sz="3600" dirty="0">
                <a:latin typeface="+mj-lt"/>
              </a:rPr>
              <a:t>Recognition</a:t>
            </a:r>
            <a:endParaRPr lang="en-IN" dirty="0">
              <a:latin typeface="+mj-lt"/>
            </a:endParaRPr>
          </a:p>
        </p:txBody>
      </p:sp>
      <p:sp>
        <p:nvSpPr>
          <p:cNvPr id="3" name="Content Placeholder 2"/>
          <p:cNvSpPr>
            <a:spLocks noGrp="1"/>
          </p:cNvSpPr>
          <p:nvPr>
            <p:ph type="body" idx="4294967295"/>
          </p:nvPr>
        </p:nvSpPr>
        <p:spPr/>
        <p:txBody>
          <a:bodyPr/>
          <a:lstStyle/>
          <a:p>
            <a:r>
              <a:rPr lang="en-US" sz="2400" dirty="0"/>
              <a:t>Occurs when consumer sees difference between current state and ideal state</a:t>
            </a:r>
          </a:p>
          <a:p>
            <a:pPr lvl="1"/>
            <a:r>
              <a:rPr lang="en-US" sz="2400" dirty="0"/>
              <a:t>Need recognition: Actual state declines</a:t>
            </a:r>
          </a:p>
          <a:p>
            <a:pPr lvl="1"/>
            <a:r>
              <a:rPr lang="en-US" sz="2400" dirty="0"/>
              <a:t>Opportunity recognition: Ideal state moves upward</a:t>
            </a:r>
            <a:endParaRPr lang="en-US" sz="2400" dirty="0">
              <a:sym typeface="Wingdings" pitchFamily="2" charset="2"/>
            </a:endParaRPr>
          </a:p>
        </p:txBody>
      </p:sp>
    </p:spTree>
    <p:extLst>
      <p:ext uri="{BB962C8B-B14F-4D97-AF65-F5344CB8AC3E}">
        <p14:creationId xmlns:p14="http://schemas.microsoft.com/office/powerpoint/2010/main" val="2101275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Stage 2: Information Search</a:t>
            </a:r>
            <a:endParaRPr lang="en-IN" sz="3600" b="0" dirty="0">
              <a:latin typeface="+mj-lt"/>
            </a:endParaRPr>
          </a:p>
        </p:txBody>
      </p:sp>
      <p:sp>
        <p:nvSpPr>
          <p:cNvPr id="6" name="Content Placeholder 5"/>
          <p:cNvSpPr>
            <a:spLocks noGrp="1"/>
          </p:cNvSpPr>
          <p:nvPr>
            <p:ph idx="1"/>
          </p:nvPr>
        </p:nvSpPr>
        <p:spPr/>
        <p:txBody>
          <a:bodyPr/>
          <a:lstStyle/>
          <a:p>
            <a:pPr marL="0" indent="0">
              <a:buNone/>
            </a:pPr>
            <a:r>
              <a:rPr lang="en-US" sz="2400" dirty="0"/>
              <a:t>The process by which we survey the environment for appropriate data to make a reasonable decision.</a:t>
            </a:r>
          </a:p>
          <a:p>
            <a:r>
              <a:rPr lang="en-US" sz="2400" dirty="0"/>
              <a:t>Prepurchase or ongoing search</a:t>
            </a:r>
          </a:p>
          <a:p>
            <a:r>
              <a:rPr lang="en-US" sz="2400" dirty="0"/>
              <a:t>Internal or external search</a:t>
            </a:r>
          </a:p>
          <a:p>
            <a:r>
              <a:rPr lang="en-US" sz="2400" dirty="0"/>
              <a:t>Online search and cybermediaries</a:t>
            </a:r>
            <a:endParaRPr lang="en-IN" sz="2400" dirty="0"/>
          </a:p>
        </p:txBody>
      </p:sp>
    </p:spTree>
    <p:extLst>
      <p:ext uri="{BB962C8B-B14F-4D97-AF65-F5344CB8AC3E}">
        <p14:creationId xmlns:p14="http://schemas.microsoft.com/office/powerpoint/2010/main" val="4028093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9.3 Problem Recognition</a:t>
            </a:r>
            <a:endParaRPr lang="en-IN" sz="3600" dirty="0">
              <a:latin typeface="+mj-lt"/>
            </a:endParaRPr>
          </a:p>
        </p:txBody>
      </p:sp>
      <p:sp>
        <p:nvSpPr>
          <p:cNvPr id="4" name="Content Placeholder 3"/>
          <p:cNvSpPr>
            <a:spLocks noGrp="1"/>
          </p:cNvSpPr>
          <p:nvPr>
            <p:ph idx="1"/>
          </p:nvPr>
        </p:nvSpPr>
        <p:spPr>
          <a:xfrm>
            <a:off x="457200" y="1600201"/>
            <a:ext cx="8229600" cy="304800"/>
          </a:xfrm>
        </p:spPr>
        <p:txBody>
          <a:bodyPr/>
          <a:lstStyle/>
          <a:p>
            <a:pPr marL="0" indent="0">
              <a:buNone/>
            </a:pPr>
            <a:r>
              <a:rPr lang="en-IN" b="1" dirty="0"/>
              <a:t>Figure 9.3 </a:t>
            </a:r>
            <a:r>
              <a:rPr lang="en-IN" dirty="0"/>
              <a:t>Problem Recognition: Shifts in Actual or Ideal </a:t>
            </a:r>
            <a:r>
              <a:rPr lang="en-IN" dirty="0" smtClean="0"/>
              <a:t>States Does</a:t>
            </a:r>
            <a:endParaRPr lang="en-IN" dirty="0"/>
          </a:p>
        </p:txBody>
      </p:sp>
      <p:pic>
        <p:nvPicPr>
          <p:cNvPr id="7" name="Picture 6" descr="The two causes of problem recognition. Without a problem, an ideal state and actual state are equal. Opportunity recognition occurs following a rise in ideal state but no change in actual state. Recognition is needed when actual state drops but ideal state remains the s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057400"/>
            <a:ext cx="7245960" cy="4110689"/>
          </a:xfrm>
          <a:prstGeom prst="rect">
            <a:avLst/>
          </a:prstGeom>
        </p:spPr>
      </p:pic>
    </p:spTree>
    <p:extLst>
      <p:ext uri="{BB962C8B-B14F-4D97-AF65-F5344CB8AC3E}">
        <p14:creationId xmlns:p14="http://schemas.microsoft.com/office/powerpoint/2010/main" val="1135849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Figure 9.4 Amount of Information Search and Product Knowledge</a:t>
            </a:r>
            <a:endParaRPr lang="en-US" sz="3600" b="0" dirty="0">
              <a:latin typeface="+mj-lt"/>
            </a:endParaRPr>
          </a:p>
        </p:txBody>
      </p:sp>
      <p:sp>
        <p:nvSpPr>
          <p:cNvPr id="3" name="Content Placeholder 2"/>
          <p:cNvSpPr>
            <a:spLocks noGrp="1"/>
          </p:cNvSpPr>
          <p:nvPr>
            <p:ph idx="1"/>
          </p:nvPr>
        </p:nvSpPr>
        <p:spPr>
          <a:xfrm>
            <a:off x="457200" y="1600200"/>
            <a:ext cx="8229600" cy="304800"/>
          </a:xfrm>
        </p:spPr>
        <p:txBody>
          <a:bodyPr/>
          <a:lstStyle/>
          <a:p>
            <a:pPr marL="0" indent="0">
              <a:buNone/>
            </a:pPr>
            <a:r>
              <a:rPr lang="en-IN" sz="1400" b="1" dirty="0"/>
              <a:t>Figure 9.4 </a:t>
            </a:r>
            <a:r>
              <a:rPr lang="en-IN" sz="1400" dirty="0"/>
              <a:t>The Relationship </a:t>
            </a:r>
            <a:r>
              <a:rPr lang="en-IN" sz="1400" dirty="0" smtClean="0"/>
              <a:t>Between </a:t>
            </a:r>
            <a:r>
              <a:rPr lang="en-IN" sz="1400" dirty="0"/>
              <a:t>Amount of Information </a:t>
            </a:r>
            <a:r>
              <a:rPr lang="en-IN" sz="1400" dirty="0" smtClean="0"/>
              <a:t>Search and Product Knowledge</a:t>
            </a:r>
            <a:endParaRPr lang="en-IN" sz="1400" dirty="0"/>
          </a:p>
        </p:txBody>
      </p:sp>
      <p:pic>
        <p:nvPicPr>
          <p:cNvPr id="4" name="Picture 3" descr="Consumers with moderate level product level search more than novice consumers or knowledgeable consu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061927"/>
            <a:ext cx="6219123" cy="4248414"/>
          </a:xfrm>
          <a:prstGeom prst="rect">
            <a:avLst/>
          </a:prstGeom>
        </p:spPr>
      </p:pic>
    </p:spTree>
    <p:extLst>
      <p:ext uri="{BB962C8B-B14F-4D97-AF65-F5344CB8AC3E}">
        <p14:creationId xmlns:p14="http://schemas.microsoft.com/office/powerpoint/2010/main" val="1676451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Step 3: Alternatives</a:t>
            </a:r>
            <a:endParaRPr lang="en-US" sz="2000" b="0" dirty="0">
              <a:latin typeface="+mj-lt"/>
            </a:endParaRPr>
          </a:p>
        </p:txBody>
      </p:sp>
      <p:sp>
        <p:nvSpPr>
          <p:cNvPr id="3" name="Content Placeholder 2"/>
          <p:cNvSpPr>
            <a:spLocks noGrp="1"/>
          </p:cNvSpPr>
          <p:nvPr>
            <p:ph idx="1"/>
          </p:nvPr>
        </p:nvSpPr>
        <p:spPr/>
        <p:txBody>
          <a:bodyPr/>
          <a:lstStyle/>
          <a:p>
            <a:r>
              <a:rPr lang="en-US" sz="2400" dirty="0"/>
              <a:t>Evoked Set</a:t>
            </a:r>
          </a:p>
          <a:p>
            <a:r>
              <a:rPr lang="en-US" sz="2400" dirty="0"/>
              <a:t>Consideration Set</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(2 of 6)</a:t>
            </a:r>
          </a:p>
        </p:txBody>
      </p:sp>
      <p:sp>
        <p:nvSpPr>
          <p:cNvPr id="3" name="Content Placeholder 2"/>
          <p:cNvSpPr>
            <a:spLocks noGrp="1"/>
          </p:cNvSpPr>
          <p:nvPr>
            <p:ph idx="1"/>
          </p:nvPr>
        </p:nvSpPr>
        <p:spPr/>
        <p:txBody>
          <a:bodyPr/>
          <a:lstStyle/>
          <a:p>
            <a:r>
              <a:rPr lang="en-US" sz="2400" dirty="0"/>
              <a:t>Is it a problem that consumers have too many choices? Would it be better to have less choices? How does it affect consumer decision-making?</a:t>
            </a:r>
          </a:p>
        </p:txBody>
      </p:sp>
    </p:spTree>
    <p:extLst>
      <p:ext uri="{BB962C8B-B14F-4D97-AF65-F5344CB8AC3E}">
        <p14:creationId xmlns:p14="http://schemas.microsoft.com/office/powerpoint/2010/main" val="3610389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9.3</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The way information about a product choice is framed can prime a decision even when the consumer is unaware of this influence.</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Product Choice </a:t>
            </a:r>
            <a:endParaRPr lang="en-US" sz="3600" b="0" dirty="0">
              <a:latin typeface="+mj-lt"/>
            </a:endParaRPr>
          </a:p>
        </p:txBody>
      </p:sp>
      <p:sp>
        <p:nvSpPr>
          <p:cNvPr id="3" name="Content Placeholder 2"/>
          <p:cNvSpPr>
            <a:spLocks noGrp="1"/>
          </p:cNvSpPr>
          <p:nvPr>
            <p:ph idx="1"/>
          </p:nvPr>
        </p:nvSpPr>
        <p:spPr/>
        <p:txBody>
          <a:bodyPr/>
          <a:lstStyle/>
          <a:p>
            <a:pPr marL="0" indent="0">
              <a:buNone/>
            </a:pPr>
            <a:r>
              <a:rPr lang="en-US" sz="2400" b="1" dirty="0"/>
              <a:t>Step 4:</a:t>
            </a:r>
            <a:r>
              <a:rPr lang="en-US" sz="2400" dirty="0"/>
              <a:t> Product choice</a:t>
            </a:r>
          </a:p>
          <a:p>
            <a:r>
              <a:rPr lang="en-US" sz="2400" dirty="0"/>
              <a:t>Feature creep</a:t>
            </a:r>
          </a:p>
          <a:p>
            <a:pPr marL="0" indent="0">
              <a:buNone/>
            </a:pPr>
            <a:r>
              <a:rPr lang="en-US" sz="2400" b="1" dirty="0"/>
              <a:t>Step 5: </a:t>
            </a:r>
            <a:r>
              <a:rPr lang="en-US" sz="2400" dirty="0"/>
              <a:t>Postpurchase evaluation</a:t>
            </a:r>
          </a:p>
          <a:p>
            <a:r>
              <a:rPr lang="en-US" sz="2400" dirty="0"/>
              <a:t>Neuromarketing</a:t>
            </a:r>
            <a:endParaRPr lang="en-IN" sz="2400" dirty="0"/>
          </a:p>
        </p:txBody>
      </p:sp>
    </p:spTree>
    <p:extLst>
      <p:ext uri="{BB962C8B-B14F-4D97-AF65-F5344CB8AC3E}">
        <p14:creationId xmlns:p14="http://schemas.microsoft.com/office/powerpoint/2010/main" val="897038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536575" indent="-536575">
              <a:buNone/>
            </a:pPr>
            <a:r>
              <a:rPr lang="en-US" sz="2400" b="1" dirty="0" smtClean="0">
                <a:solidFill>
                  <a:srgbClr val="007FA3"/>
                </a:solidFill>
              </a:rPr>
              <a:t>9.1</a:t>
            </a:r>
            <a:r>
              <a:rPr lang="en-US" sz="2400" dirty="0" smtClean="0"/>
              <a:t> The </a:t>
            </a:r>
            <a:r>
              <a:rPr lang="en-US" sz="2400" dirty="0"/>
              <a:t>three categories of consumer decision-making are cognitive, habitual, and affective</a:t>
            </a:r>
            <a:r>
              <a:rPr lang="en-US" sz="2400" dirty="0" smtClean="0"/>
              <a:t>.</a:t>
            </a:r>
            <a:endParaRPr lang="en-US" sz="2400" dirty="0">
              <a:sym typeface="Wingdings" pitchFamily="2" charset="2"/>
            </a:endParaRPr>
          </a:p>
          <a:p>
            <a:pPr marL="536575" indent="-536575">
              <a:buNone/>
            </a:pPr>
            <a:r>
              <a:rPr lang="en-US" sz="2400" b="1" dirty="0" smtClean="0">
                <a:solidFill>
                  <a:srgbClr val="007FA3"/>
                </a:solidFill>
              </a:rPr>
              <a:t>9.2</a:t>
            </a:r>
            <a:r>
              <a:rPr lang="en-US" sz="2400" dirty="0" smtClean="0"/>
              <a:t> A </a:t>
            </a:r>
            <a:r>
              <a:rPr lang="en-US" sz="2400" dirty="0"/>
              <a:t>cognitive purchase decision is the outcome of a series of stages that results in the selection of one product over competing options.</a:t>
            </a:r>
            <a:r>
              <a:rPr lang="en-US" sz="2400" dirty="0">
                <a:sym typeface="Wingdings" pitchFamily="2" charset="2"/>
              </a:rPr>
              <a:t> </a:t>
            </a:r>
          </a:p>
          <a:p>
            <a:pPr marL="536575" indent="-536575">
              <a:buNone/>
            </a:pPr>
            <a:r>
              <a:rPr lang="en-US" sz="2400" b="1" dirty="0" smtClean="0">
                <a:solidFill>
                  <a:srgbClr val="007FA3"/>
                </a:solidFill>
              </a:rPr>
              <a:t>9.3</a:t>
            </a:r>
            <a:r>
              <a:rPr lang="en-US" sz="2400" dirty="0" smtClean="0"/>
              <a:t> The </a:t>
            </a:r>
            <a:r>
              <a:rPr lang="en-US" sz="2400" dirty="0"/>
              <a:t>way information about a product choice is framed can prime a decision even when the consumer is unaware of this influence.</a:t>
            </a:r>
          </a:p>
          <a:p>
            <a:pPr marL="536575" indent="-536575">
              <a:buNone/>
            </a:pPr>
            <a:r>
              <a:rPr lang="en-US" sz="2400" b="1" dirty="0" smtClean="0">
                <a:solidFill>
                  <a:srgbClr val="007FA3"/>
                </a:solidFill>
              </a:rPr>
              <a:t>9.4</a:t>
            </a:r>
            <a:r>
              <a:rPr lang="en-US" sz="2400" dirty="0" smtClean="0"/>
              <a:t> We </a:t>
            </a:r>
            <a:r>
              <a:rPr lang="en-US" sz="2400" dirty="0"/>
              <a:t>often fall back on well-learned “rules-of-thumb” to make decisions.</a:t>
            </a:r>
          </a:p>
        </p:txBody>
      </p:sp>
    </p:spTree>
    <p:extLst>
      <p:ext uri="{BB962C8B-B14F-4D97-AF65-F5344CB8AC3E}">
        <p14:creationId xmlns:p14="http://schemas.microsoft.com/office/powerpoint/2010/main" val="4021579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Online Decision Making</a:t>
            </a:r>
            <a:endParaRPr lang="en-US" sz="2000" b="0" dirty="0">
              <a:latin typeface="+mj-lt"/>
            </a:endParaRPr>
          </a:p>
        </p:txBody>
      </p:sp>
      <p:sp>
        <p:nvSpPr>
          <p:cNvPr id="3" name="Content Placeholder 2"/>
          <p:cNvSpPr>
            <a:spLocks noGrp="1"/>
          </p:cNvSpPr>
          <p:nvPr>
            <p:ph idx="1"/>
          </p:nvPr>
        </p:nvSpPr>
        <p:spPr>
          <a:xfrm>
            <a:off x="457200" y="1600200"/>
            <a:ext cx="2895600" cy="4191000"/>
          </a:xfrm>
        </p:spPr>
        <p:txBody>
          <a:bodyPr/>
          <a:lstStyle/>
          <a:p>
            <a:r>
              <a:rPr lang="en-US" sz="2400" dirty="0"/>
              <a:t>Cybermediary</a:t>
            </a:r>
          </a:p>
          <a:p>
            <a:r>
              <a:rPr lang="en-US" sz="2400" dirty="0"/>
              <a:t>Intelligent agents</a:t>
            </a:r>
          </a:p>
          <a:p>
            <a:r>
              <a:rPr lang="en-US" sz="2400" dirty="0"/>
              <a:t>Search engines</a:t>
            </a:r>
          </a:p>
          <a:p>
            <a:r>
              <a:rPr lang="en-US" sz="2400" dirty="0"/>
              <a:t>Search engine optimization</a:t>
            </a:r>
          </a:p>
          <a:p>
            <a:r>
              <a:rPr lang="en-US" sz="2400" dirty="0"/>
              <a:t>Long tail</a:t>
            </a:r>
            <a:endParaRPr lang="en-US" sz="2400" dirty="0">
              <a:sym typeface="Wingdings" pitchFamily="2" charset="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029" y="1629608"/>
            <a:ext cx="4780362" cy="3585271"/>
          </a:xfrm>
          <a:prstGeom prst="rect">
            <a:avLst/>
          </a:prstGeom>
        </p:spPr>
      </p:pic>
    </p:spTree>
    <p:extLst>
      <p:ext uri="{BB962C8B-B14F-4D97-AF65-F5344CB8AC3E}">
        <p14:creationId xmlns:p14="http://schemas.microsoft.com/office/powerpoint/2010/main" val="2522908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Strategic Implementation of Product Categories</a:t>
            </a:r>
            <a:endParaRPr lang="en-US" sz="2000" b="0" dirty="0">
              <a:latin typeface="+mj-lt"/>
            </a:endParaRPr>
          </a:p>
        </p:txBody>
      </p:sp>
      <p:sp>
        <p:nvSpPr>
          <p:cNvPr id="3" name="Content Placeholder 2"/>
          <p:cNvSpPr>
            <a:spLocks noGrp="1"/>
          </p:cNvSpPr>
          <p:nvPr>
            <p:ph idx="1"/>
          </p:nvPr>
        </p:nvSpPr>
        <p:spPr/>
        <p:txBody>
          <a:bodyPr/>
          <a:lstStyle/>
          <a:p>
            <a:r>
              <a:rPr lang="en-US" sz="2400" dirty="0"/>
              <a:t>Position a product</a:t>
            </a:r>
          </a:p>
          <a:p>
            <a:r>
              <a:rPr lang="en-US" sz="2400" dirty="0"/>
              <a:t>Identify competitors</a:t>
            </a:r>
          </a:p>
          <a:p>
            <a:r>
              <a:rPr lang="en-US" sz="2400" dirty="0"/>
              <a:t>Create an exemplar product</a:t>
            </a:r>
          </a:p>
          <a:p>
            <a:r>
              <a:rPr lang="en-US" sz="2400" dirty="0"/>
              <a:t>Locate products in a store</a:t>
            </a:r>
          </a:p>
        </p:txBody>
      </p:sp>
    </p:spTree>
    <p:extLst>
      <p:ext uri="{BB962C8B-B14F-4D97-AF65-F5344CB8AC3E}">
        <p14:creationId xmlns:p14="http://schemas.microsoft.com/office/powerpoint/2010/main" val="2291610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Figure 9.5 Levels of Categorization</a:t>
            </a:r>
            <a:endParaRPr lang="en-IN" sz="2000" b="0" dirty="0">
              <a:latin typeface="+mj-lt"/>
            </a:endParaRPr>
          </a:p>
        </p:txBody>
      </p:sp>
      <p:pic>
        <p:nvPicPr>
          <p:cNvPr id="6" name="Picture 5" descr="Two types of dessert, the superordinate level, are broken down two types of desserts at the basic level, fattening and nonfattening. At the subordinate level, fattening and nonfattening desserts are each broken into three types: ice cream, pie, and cake beneath fattening; and fruit, yogurt, and low fat ice cream beneath nonfattening.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10" y="2084708"/>
            <a:ext cx="7876180" cy="2688583"/>
          </a:xfrm>
          <a:prstGeom prst="rect">
            <a:avLst/>
          </a:prstGeom>
        </p:spPr>
      </p:pic>
    </p:spTree>
    <p:extLst>
      <p:ext uri="{BB962C8B-B14F-4D97-AF65-F5344CB8AC3E}">
        <p14:creationId xmlns:p14="http://schemas.microsoft.com/office/powerpoint/2010/main" val="3667023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Evaluative Criteria</a:t>
            </a:r>
            <a:endParaRPr lang="en-IN" sz="3600" b="0" dirty="0">
              <a:latin typeface="+mj-lt"/>
            </a:endParaRPr>
          </a:p>
        </p:txBody>
      </p:sp>
      <p:sp>
        <p:nvSpPr>
          <p:cNvPr id="2" name="Content Placeholder 1"/>
          <p:cNvSpPr>
            <a:spLocks noGrp="1"/>
          </p:cNvSpPr>
          <p:nvPr>
            <p:ph idx="1"/>
          </p:nvPr>
        </p:nvSpPr>
        <p:spPr>
          <a:xfrm>
            <a:off x="457200" y="1600201"/>
            <a:ext cx="8229600" cy="304800"/>
          </a:xfrm>
        </p:spPr>
        <p:txBody>
          <a:bodyPr/>
          <a:lstStyle/>
          <a:p>
            <a:pPr marL="0" indent="0">
              <a:buNone/>
            </a:pPr>
            <a:r>
              <a:rPr lang="en-US" sz="1800" b="1" dirty="0"/>
              <a:t>Table 9.1 </a:t>
            </a:r>
            <a:r>
              <a:rPr lang="en-US" sz="1800" dirty="0"/>
              <a:t>Hypothetical Alternatives for a TV Set</a:t>
            </a:r>
          </a:p>
        </p:txBody>
      </p:sp>
      <p:graphicFrame>
        <p:nvGraphicFramePr>
          <p:cNvPr id="7" name="Content Placeholder 6"/>
          <p:cNvGraphicFramePr>
            <a:graphicFrameLocks noGrp="1"/>
          </p:cNvGraphicFramePr>
          <p:nvPr>
            <p:ph idx="13"/>
            <p:extLst>
              <p:ext uri="{D42A27DB-BD31-4B8C-83A1-F6EECF244321}">
                <p14:modId xmlns:p14="http://schemas.microsoft.com/office/powerpoint/2010/main" val="1285608805"/>
              </p:ext>
            </p:extLst>
          </p:nvPr>
        </p:nvGraphicFramePr>
        <p:xfrm>
          <a:off x="457200" y="2286663"/>
          <a:ext cx="8229600" cy="3352137"/>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440288271"/>
                    </a:ext>
                  </a:extLst>
                </a:gridCol>
                <a:gridCol w="1935480">
                  <a:extLst>
                    <a:ext uri="{9D8B030D-6E8A-4147-A177-3AD203B41FA5}">
                      <a16:colId xmlns:a16="http://schemas.microsoft.com/office/drawing/2014/main" val="2478898325"/>
                    </a:ext>
                  </a:extLst>
                </a:gridCol>
                <a:gridCol w="1356360">
                  <a:extLst>
                    <a:ext uri="{9D8B030D-6E8A-4147-A177-3AD203B41FA5}">
                      <a16:colId xmlns:a16="http://schemas.microsoft.com/office/drawing/2014/main" val="3430381914"/>
                    </a:ext>
                  </a:extLst>
                </a:gridCol>
                <a:gridCol w="1645920">
                  <a:extLst>
                    <a:ext uri="{9D8B030D-6E8A-4147-A177-3AD203B41FA5}">
                      <a16:colId xmlns:a16="http://schemas.microsoft.com/office/drawing/2014/main" val="2000619159"/>
                    </a:ext>
                  </a:extLst>
                </a:gridCol>
                <a:gridCol w="1645920">
                  <a:extLst>
                    <a:ext uri="{9D8B030D-6E8A-4147-A177-3AD203B41FA5}">
                      <a16:colId xmlns:a16="http://schemas.microsoft.com/office/drawing/2014/main" val="497583580"/>
                    </a:ext>
                  </a:extLst>
                </a:gridCol>
              </a:tblGrid>
              <a:tr h="314297">
                <a:tc>
                  <a:txBody>
                    <a:bodyPr/>
                    <a:lstStyle/>
                    <a:p>
                      <a:pPr algn="ctr"/>
                      <a:r>
                        <a:rPr lang="en-IN" sz="1400" b="1" i="0" kern="1200" baseline="0" dirty="0">
                          <a:solidFill>
                            <a:schemeClr val="tx1"/>
                          </a:solidFill>
                          <a:effectLst/>
                          <a:latin typeface="+mn-lt"/>
                          <a:ea typeface="+mn-ea"/>
                          <a:cs typeface="+mn-cs"/>
                        </a:rPr>
                        <a:t>Brand Ratings</a:t>
                      </a:r>
                      <a:endParaRPr lang="en-IN"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solidFill>
                            <a:schemeClr val="bg1"/>
                          </a:solidFill>
                        </a:rPr>
                        <a:t>Blank</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solidFill>
                            <a:schemeClr val="bg1"/>
                          </a:solidFill>
                        </a:rPr>
                        <a:t>Blank</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solidFill>
                            <a:schemeClr val="bg1"/>
                          </a:solidFill>
                        </a:rPr>
                        <a:t>Blank</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0869418"/>
                  </a:ext>
                </a:extLst>
              </a:tr>
              <a:tr h="370840">
                <a:tc>
                  <a:txBody>
                    <a:bodyPr/>
                    <a:lstStyle/>
                    <a:p>
                      <a:pPr algn="ctr"/>
                      <a:r>
                        <a:rPr lang="en-IN" sz="1400" b="1" i="0" kern="1200" baseline="0" dirty="0">
                          <a:solidFill>
                            <a:schemeClr val="tx1"/>
                          </a:solidFill>
                          <a:effectLst/>
                          <a:latin typeface="+mn-lt"/>
                          <a:ea typeface="+mn-ea"/>
                          <a:cs typeface="+mn-cs"/>
                        </a:rPr>
                        <a:t>Attribute</a:t>
                      </a:r>
                      <a:endParaRPr lang="en-IN"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i="0" kern="1200" baseline="0" dirty="0">
                          <a:solidFill>
                            <a:schemeClr val="tx1"/>
                          </a:solidFill>
                          <a:effectLst/>
                          <a:latin typeface="+mn-lt"/>
                          <a:ea typeface="+mn-ea"/>
                          <a:cs typeface="+mn-cs"/>
                        </a:rPr>
                        <a:t>Importance Ranking</a:t>
                      </a:r>
                      <a:endParaRPr lang="en-IN"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i="0" kern="1200" baseline="0" dirty="0">
                          <a:solidFill>
                            <a:schemeClr val="tx1"/>
                          </a:solidFill>
                          <a:effectLst/>
                          <a:latin typeface="+mn-lt"/>
                          <a:ea typeface="+mn-ea"/>
                          <a:cs typeface="+mn-cs"/>
                        </a:rPr>
                        <a:t>Prime Wave</a:t>
                      </a:r>
                      <a:endParaRPr lang="en-IN"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i="0" kern="1200" baseline="0" dirty="0">
                          <a:solidFill>
                            <a:schemeClr val="tx1"/>
                          </a:solidFill>
                          <a:effectLst/>
                          <a:latin typeface="+mn-lt"/>
                          <a:ea typeface="+mn-ea"/>
                          <a:cs typeface="+mn-cs"/>
                        </a:rPr>
                        <a:t>Precision</a:t>
                      </a:r>
                      <a:endParaRPr lang="en-IN"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i="0" kern="1200" baseline="0" dirty="0">
                          <a:solidFill>
                            <a:schemeClr val="tx1"/>
                          </a:solidFill>
                          <a:effectLst/>
                          <a:latin typeface="+mn-lt"/>
                          <a:ea typeface="+mn-ea"/>
                          <a:cs typeface="+mn-cs"/>
                        </a:rPr>
                        <a:t>Kamashita</a:t>
                      </a:r>
                      <a:r>
                        <a:rPr lang="en-IN" sz="1400" b="1"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7324522"/>
                  </a:ext>
                </a:extLst>
              </a:tr>
              <a:tr h="370840">
                <a:tc>
                  <a:txBody>
                    <a:bodyPr/>
                    <a:lstStyle/>
                    <a:p>
                      <a:pPr algn="ctr"/>
                      <a:r>
                        <a:rPr lang="en-IN" sz="1400" b="0" i="0" kern="1200" baseline="0" dirty="0">
                          <a:solidFill>
                            <a:schemeClr val="tx1"/>
                          </a:solidFill>
                          <a:effectLst/>
                          <a:latin typeface="+mn-lt"/>
                          <a:ea typeface="+mn-ea"/>
                          <a:cs typeface="+mn-cs"/>
                        </a:rPr>
                        <a:t>Size of screen</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Excellent</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Excellent</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Excellent</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4213078"/>
                  </a:ext>
                </a:extLst>
              </a:tr>
              <a:tr h="370840">
                <a:tc>
                  <a:txBody>
                    <a:bodyPr/>
                    <a:lstStyle/>
                    <a:p>
                      <a:pPr algn="ctr"/>
                      <a:r>
                        <a:rPr lang="en-IN" sz="1400" b="0" i="0" kern="1200" baseline="0" dirty="0">
                          <a:solidFill>
                            <a:schemeClr val="tx1"/>
                          </a:solidFill>
                          <a:effectLst/>
                          <a:latin typeface="+mn-lt"/>
                          <a:ea typeface="+mn-ea"/>
                          <a:cs typeface="+mn-cs"/>
                        </a:rPr>
                        <a:t>Stereo broadcast</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capability</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Poor</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Excellent</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Good</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8207014"/>
                  </a:ext>
                </a:extLst>
              </a:tr>
              <a:tr h="370840">
                <a:tc>
                  <a:txBody>
                    <a:bodyPr/>
                    <a:lstStyle/>
                    <a:p>
                      <a:pPr algn="ctr"/>
                      <a:r>
                        <a:rPr lang="en-IN" sz="1400" b="0" i="0" kern="1200" baseline="0" dirty="0">
                          <a:solidFill>
                            <a:schemeClr val="tx1"/>
                          </a:solidFill>
                          <a:effectLst/>
                          <a:latin typeface="+mn-lt"/>
                          <a:ea typeface="+mn-ea"/>
                          <a:cs typeface="+mn-cs"/>
                        </a:rPr>
                        <a:t>Brand reputation</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Excellent</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smtClean="0">
                          <a:solidFill>
                            <a:schemeClr val="tx1"/>
                          </a:solidFill>
                          <a:effectLst/>
                          <a:latin typeface="+mn-lt"/>
                          <a:ea typeface="+mn-ea"/>
                          <a:cs typeface="+mn-cs"/>
                        </a:rPr>
                        <a:t>Excellent</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Poor</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5155038"/>
                  </a:ext>
                </a:extLst>
              </a:tr>
              <a:tr h="370840">
                <a:tc>
                  <a:txBody>
                    <a:bodyPr/>
                    <a:lstStyle/>
                    <a:p>
                      <a:pPr algn="ctr"/>
                      <a:r>
                        <a:rPr lang="en-IN" sz="1400" b="0" i="0" kern="1200" baseline="0" dirty="0">
                          <a:solidFill>
                            <a:schemeClr val="tx1"/>
                          </a:solidFill>
                          <a:effectLst/>
                          <a:latin typeface="+mn-lt"/>
                          <a:ea typeface="+mn-ea"/>
                          <a:cs typeface="+mn-cs"/>
                        </a:rPr>
                        <a:t>Onscreen</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programming</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Excellent</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Poor</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Poor</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6865353"/>
                  </a:ext>
                </a:extLst>
              </a:tr>
              <a:tr h="370840">
                <a:tc>
                  <a:txBody>
                    <a:bodyPr/>
                    <a:lstStyle/>
                    <a:p>
                      <a:pPr algn="ctr"/>
                      <a:r>
                        <a:rPr lang="en-IN" sz="1400" b="0" i="0" kern="1200" baseline="0" dirty="0">
                          <a:solidFill>
                            <a:schemeClr val="tx1"/>
                          </a:solidFill>
                          <a:effectLst/>
                          <a:latin typeface="+mn-lt"/>
                          <a:ea typeface="+mn-ea"/>
                          <a:cs typeface="+mn-cs"/>
                        </a:rPr>
                        <a:t>Cable-ready</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capability</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Good</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Good</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Good</a:t>
                      </a:r>
                      <a:r>
                        <a:rPr lang="en-IN" sz="1400" baseline="0" dirty="0"/>
                        <a:t> </a:t>
                      </a:r>
                      <a:br>
                        <a:rPr lang="en-IN" sz="1400" baseline="0" dirty="0"/>
                      </a:b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5614698"/>
                  </a:ext>
                </a:extLst>
              </a:tr>
              <a:tr h="370840">
                <a:tc>
                  <a:txBody>
                    <a:bodyPr/>
                    <a:lstStyle/>
                    <a:p>
                      <a:pPr algn="ctr"/>
                      <a:r>
                        <a:rPr lang="en-IN" sz="1400" b="0" i="0" kern="1200" baseline="0" dirty="0">
                          <a:solidFill>
                            <a:schemeClr val="tx1"/>
                          </a:solidFill>
                          <a:effectLst/>
                          <a:latin typeface="+mn-lt"/>
                          <a:ea typeface="+mn-ea"/>
                          <a:cs typeface="+mn-cs"/>
                        </a:rPr>
                        <a:t>Sleep timer</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aseline="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Excellent</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Poor</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Good</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2473954"/>
                  </a:ext>
                </a:extLst>
              </a:tr>
            </a:tbl>
          </a:graphicData>
        </a:graphic>
      </p:graphicFrame>
    </p:spTree>
    <p:extLst>
      <p:ext uri="{BB962C8B-B14F-4D97-AF65-F5344CB8AC3E}">
        <p14:creationId xmlns:p14="http://schemas.microsoft.com/office/powerpoint/2010/main" val="3757956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8229600" cy="1097280"/>
          </a:xfrm>
        </p:spPr>
        <p:txBody>
          <a:bodyPr/>
          <a:lstStyle/>
          <a:p>
            <a:r>
              <a:rPr lang="en-US" sz="3600" dirty="0">
                <a:latin typeface="+mj-lt"/>
              </a:rPr>
              <a:t>Compensatory Rule</a:t>
            </a:r>
            <a:endParaRPr lang="en-IN" sz="2000" b="0" dirty="0">
              <a:latin typeface="+mj-lt"/>
            </a:endParaRPr>
          </a:p>
        </p:txBody>
      </p:sp>
      <p:sp>
        <p:nvSpPr>
          <p:cNvPr id="3" name="Content Placeholder 2"/>
          <p:cNvSpPr>
            <a:spLocks noGrp="1"/>
          </p:cNvSpPr>
          <p:nvPr>
            <p:ph idx="1"/>
          </p:nvPr>
        </p:nvSpPr>
        <p:spPr/>
        <p:txBody>
          <a:bodyPr/>
          <a:lstStyle/>
          <a:p>
            <a:r>
              <a:rPr lang="en-US" sz="2400" dirty="0"/>
              <a:t>Simple additive rule leads to the option with the largest number of positive attributes</a:t>
            </a:r>
          </a:p>
          <a:p>
            <a:r>
              <a:rPr lang="en-US" sz="2400" dirty="0"/>
              <a:t>Weighted additive rule allows consumer to take in to account the relative importance by weighting.</a:t>
            </a:r>
          </a:p>
        </p:txBody>
      </p:sp>
    </p:spTree>
    <p:extLst>
      <p:ext uri="{BB962C8B-B14F-4D97-AF65-F5344CB8AC3E}">
        <p14:creationId xmlns:p14="http://schemas.microsoft.com/office/powerpoint/2010/main" val="2159136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8229600" cy="1097280"/>
          </a:xfrm>
        </p:spPr>
        <p:txBody>
          <a:bodyPr/>
          <a:lstStyle/>
          <a:p>
            <a:r>
              <a:rPr lang="en-US" sz="3600" dirty="0">
                <a:latin typeface="+mj-lt"/>
              </a:rPr>
              <a:t>Noncompensatory Decision Rules</a:t>
            </a:r>
            <a:endParaRPr lang="en-IN" sz="2000" b="0" dirty="0">
              <a:latin typeface="+mj-lt"/>
            </a:endParaRPr>
          </a:p>
        </p:txBody>
      </p:sp>
      <p:sp>
        <p:nvSpPr>
          <p:cNvPr id="3" name="Content Placeholder 2"/>
          <p:cNvSpPr>
            <a:spLocks noGrp="1"/>
          </p:cNvSpPr>
          <p:nvPr>
            <p:ph idx="1"/>
          </p:nvPr>
        </p:nvSpPr>
        <p:spPr/>
        <p:txBody>
          <a:bodyPr/>
          <a:lstStyle/>
          <a:p>
            <a:r>
              <a:rPr lang="en-US" sz="2400" dirty="0"/>
              <a:t>Lexicographic rule: consumers select the brand that is the best on the most important attribute</a:t>
            </a:r>
          </a:p>
          <a:p>
            <a:r>
              <a:rPr lang="en-US" sz="2400" dirty="0"/>
              <a:t>Elimination-by-aspects rule: must have a specific feature to be chosen</a:t>
            </a:r>
          </a:p>
          <a:p>
            <a:r>
              <a:rPr lang="en-US" sz="2400" dirty="0"/>
              <a:t>Conjunctive rule: entails processing by brand</a:t>
            </a:r>
          </a:p>
        </p:txBody>
      </p:sp>
    </p:spTree>
    <p:extLst>
      <p:ext uri="{BB962C8B-B14F-4D97-AF65-F5344CB8AC3E}">
        <p14:creationId xmlns:p14="http://schemas.microsoft.com/office/powerpoint/2010/main" val="333581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6)</a:t>
            </a:r>
          </a:p>
        </p:txBody>
      </p:sp>
      <p:sp>
        <p:nvSpPr>
          <p:cNvPr id="3" name="Content Placeholder 2"/>
          <p:cNvSpPr>
            <a:spLocks noGrp="1"/>
          </p:cNvSpPr>
          <p:nvPr>
            <p:ph idx="1"/>
          </p:nvPr>
        </p:nvSpPr>
        <p:spPr/>
        <p:txBody>
          <a:bodyPr/>
          <a:lstStyle/>
          <a:p>
            <a:r>
              <a:rPr lang="en-US" sz="2400" dirty="0"/>
              <a:t>Think of some of the common country of origin effects (e.g., watches, wine). Which ones affect your consumer choices? What could brands from other countries do to compete such effects?</a:t>
            </a:r>
          </a:p>
        </p:txBody>
      </p:sp>
    </p:spTree>
    <p:extLst>
      <p:ext uri="{BB962C8B-B14F-4D97-AF65-F5344CB8AC3E}">
        <p14:creationId xmlns:p14="http://schemas.microsoft.com/office/powerpoint/2010/main" val="2388682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Learning Objective </a:t>
            </a:r>
            <a:r>
              <a:rPr lang="en-US" sz="3600" dirty="0" smtClean="0">
                <a:latin typeface="+mj-lt"/>
              </a:rPr>
              <a:t>9.4</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We often rely on rules-of-thumb to make routine decisions.</a:t>
            </a:r>
            <a:endParaRPr lang="en-AU" sz="2400" dirty="0"/>
          </a:p>
        </p:txBody>
      </p:sp>
    </p:spTree>
    <p:extLst>
      <p:ext uri="{BB962C8B-B14F-4D97-AF65-F5344CB8AC3E}">
        <p14:creationId xmlns:p14="http://schemas.microsoft.com/office/powerpoint/2010/main" val="982649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Biases in Decision-Making Process</a:t>
            </a:r>
            <a:endParaRPr lang="en-US" sz="2000" b="0" dirty="0">
              <a:latin typeface="+mj-lt"/>
            </a:endParaRPr>
          </a:p>
        </p:txBody>
      </p:sp>
      <p:sp>
        <p:nvSpPr>
          <p:cNvPr id="3" name="Content Placeholder 2"/>
          <p:cNvSpPr>
            <a:spLocks noGrp="1"/>
          </p:cNvSpPr>
          <p:nvPr>
            <p:ph idx="1"/>
          </p:nvPr>
        </p:nvSpPr>
        <p:spPr/>
        <p:txBody>
          <a:bodyPr/>
          <a:lstStyle/>
          <a:p>
            <a:r>
              <a:rPr lang="en-US" sz="2400" dirty="0"/>
              <a:t>Mental accounting: framing a problem in terms of gains/losses influences our decisions</a:t>
            </a:r>
          </a:p>
          <a:p>
            <a:r>
              <a:rPr lang="en-US" sz="2400" dirty="0"/>
              <a:t>Sunk-cost fallacy: We are reluctant to waste something we have paid for</a:t>
            </a:r>
          </a:p>
          <a:p>
            <a:r>
              <a:rPr lang="en-US" sz="2400" dirty="0"/>
              <a:t>Loss aversion: We emphasize losses more than gains</a:t>
            </a:r>
          </a:p>
          <a:p>
            <a:r>
              <a:rPr lang="en-US" sz="2400" dirty="0"/>
              <a:t>Prospect theory: risk differs when we face gains versus losses</a:t>
            </a:r>
          </a:p>
        </p:txBody>
      </p:sp>
    </p:spTree>
    <p:extLst>
      <p:ext uri="{BB962C8B-B14F-4D97-AF65-F5344CB8AC3E}">
        <p14:creationId xmlns:p14="http://schemas.microsoft.com/office/powerpoint/2010/main" val="597449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Heuristics </a:t>
            </a:r>
            <a:endParaRPr lang="en-US" sz="2000" b="0" dirty="0">
              <a:latin typeface="+mj-lt"/>
            </a:endParaRPr>
          </a:p>
        </p:txBody>
      </p:sp>
      <p:sp>
        <p:nvSpPr>
          <p:cNvPr id="3" name="Content Placeholder 2"/>
          <p:cNvSpPr>
            <a:spLocks noGrp="1"/>
          </p:cNvSpPr>
          <p:nvPr>
            <p:ph idx="1"/>
          </p:nvPr>
        </p:nvSpPr>
        <p:spPr/>
        <p:txBody>
          <a:bodyPr/>
          <a:lstStyle/>
          <a:p>
            <a:r>
              <a:rPr lang="en-US" sz="2400" dirty="0"/>
              <a:t>Covariation</a:t>
            </a:r>
          </a:p>
          <a:p>
            <a:r>
              <a:rPr lang="en-US" sz="2400" dirty="0"/>
              <a:t>Country of Origin</a:t>
            </a:r>
          </a:p>
          <a:p>
            <a:r>
              <a:rPr lang="en-US" sz="2400" dirty="0"/>
              <a:t>Familiar Brand Names</a:t>
            </a:r>
          </a:p>
          <a:p>
            <a:r>
              <a:rPr lang="en-US" sz="2400" dirty="0"/>
              <a:t>Higher Prices</a:t>
            </a:r>
          </a:p>
        </p:txBody>
      </p:sp>
    </p:spTree>
    <p:extLst>
      <p:ext uri="{BB962C8B-B14F-4D97-AF65-F5344CB8AC3E}">
        <p14:creationId xmlns:p14="http://schemas.microsoft.com/office/powerpoint/2010/main" val="2687885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a:t>
            </a:r>
            <a:r>
              <a:rPr lang="en-US" sz="3600" dirty="0" smtClean="0">
                <a:latin typeface="+mj-lt"/>
              </a:rPr>
              <a:t> </a:t>
            </a:r>
            <a:r>
              <a:rPr lang="en-US" sz="3600" dirty="0">
                <a:latin typeface="+mj-lt"/>
              </a:rPr>
              <a:t>Objectives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536575" indent="-536575">
              <a:buNone/>
            </a:pPr>
            <a:r>
              <a:rPr lang="en-US" sz="2400" b="1" dirty="0" smtClean="0">
                <a:solidFill>
                  <a:srgbClr val="007FA3"/>
                </a:solidFill>
              </a:rPr>
              <a:t>9.5 </a:t>
            </a:r>
            <a:r>
              <a:rPr lang="en-US" sz="2400" dirty="0" smtClean="0"/>
              <a:t>Marketers </a:t>
            </a:r>
            <a:r>
              <a:rPr lang="en-US" sz="2400" dirty="0"/>
              <a:t>often need to understand consumers’ behavior rather than a consumer’s behavior.</a:t>
            </a:r>
          </a:p>
          <a:p>
            <a:pPr marL="625475" indent="-625475">
              <a:buNone/>
            </a:pPr>
            <a:r>
              <a:rPr lang="en-US" sz="2400" b="1" dirty="0" smtClean="0">
                <a:solidFill>
                  <a:srgbClr val="007FA3"/>
                </a:solidFill>
              </a:rPr>
              <a:t>9.6</a:t>
            </a:r>
            <a:r>
              <a:rPr lang="en-US" sz="2400" dirty="0" smtClean="0"/>
              <a:t> The </a:t>
            </a:r>
            <a:r>
              <a:rPr lang="en-US" sz="2400" dirty="0"/>
              <a:t>decision-making process differs when people choose what to buy on behalf of an organization rather than for personal use.</a:t>
            </a:r>
          </a:p>
          <a:p>
            <a:pPr marL="625475" indent="-625475">
              <a:buNone/>
            </a:pPr>
            <a:r>
              <a:rPr lang="en-US" sz="2400" b="1" dirty="0" smtClean="0">
                <a:solidFill>
                  <a:srgbClr val="007FA3"/>
                </a:solidFill>
              </a:rPr>
              <a:t>9.7</a:t>
            </a:r>
            <a:r>
              <a:rPr lang="en-US" sz="2400" dirty="0" smtClean="0"/>
              <a:t> Members </a:t>
            </a:r>
            <a:r>
              <a:rPr lang="en-US" sz="2400" dirty="0"/>
              <a:t>of a family unit play different roles and have different amounts of influence when the family makes purchase decisions.</a:t>
            </a:r>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6)</a:t>
            </a:r>
          </a:p>
        </p:txBody>
      </p:sp>
      <p:sp>
        <p:nvSpPr>
          <p:cNvPr id="3" name="Content Placeholder 2"/>
          <p:cNvSpPr>
            <a:spLocks noGrp="1"/>
          </p:cNvSpPr>
          <p:nvPr>
            <p:ph idx="1"/>
          </p:nvPr>
        </p:nvSpPr>
        <p:spPr/>
        <p:txBody>
          <a:bodyPr/>
          <a:lstStyle/>
          <a:p>
            <a:r>
              <a:rPr lang="en-US" sz="2400" dirty="0"/>
              <a:t>When have you made a high involvement decision on the basis of affect? </a:t>
            </a:r>
          </a:p>
          <a:p>
            <a:r>
              <a:rPr lang="en-US" sz="2400" dirty="0"/>
              <a:t>Were you in a maximizing mode or satisficing mode?</a:t>
            </a:r>
          </a:p>
        </p:txBody>
      </p:sp>
    </p:spTree>
    <p:extLst>
      <p:ext uri="{BB962C8B-B14F-4D97-AF65-F5344CB8AC3E}">
        <p14:creationId xmlns:p14="http://schemas.microsoft.com/office/powerpoint/2010/main" val="957373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Learning Objective </a:t>
            </a:r>
            <a:r>
              <a:rPr lang="en-US" sz="3600" dirty="0" smtClean="0">
                <a:latin typeface="+mj-lt"/>
              </a:rPr>
              <a:t>9.5</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Marketers often need to understand consumers’ behavior rather than a consumer’s behavior.</a:t>
            </a:r>
          </a:p>
        </p:txBody>
      </p:sp>
    </p:spTree>
    <p:extLst>
      <p:ext uri="{BB962C8B-B14F-4D97-AF65-F5344CB8AC3E}">
        <p14:creationId xmlns:p14="http://schemas.microsoft.com/office/powerpoint/2010/main" val="412428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Roles In Collective Decision Making</a:t>
            </a:r>
            <a:endParaRPr lang="en-US" sz="2000" b="0" dirty="0">
              <a:latin typeface="+mj-lt"/>
            </a:endParaRPr>
          </a:p>
        </p:txBody>
      </p:sp>
      <p:sp>
        <p:nvSpPr>
          <p:cNvPr id="3" name="Content Placeholder 2"/>
          <p:cNvSpPr>
            <a:spLocks noGrp="1"/>
          </p:cNvSpPr>
          <p:nvPr>
            <p:ph idx="1"/>
          </p:nvPr>
        </p:nvSpPr>
        <p:spPr/>
        <p:txBody>
          <a:bodyPr/>
          <a:lstStyle/>
          <a:p>
            <a:r>
              <a:rPr lang="en-US" sz="2400" dirty="0"/>
              <a:t>Initiator</a:t>
            </a:r>
          </a:p>
          <a:p>
            <a:r>
              <a:rPr lang="en-US" sz="2400" dirty="0"/>
              <a:t>Gatekeeper</a:t>
            </a:r>
          </a:p>
          <a:p>
            <a:r>
              <a:rPr lang="en-US" sz="2400" dirty="0"/>
              <a:t>Influencer</a:t>
            </a:r>
          </a:p>
          <a:p>
            <a:r>
              <a:rPr lang="en-US" sz="2400" dirty="0"/>
              <a:t>Buyer</a:t>
            </a:r>
          </a:p>
          <a:p>
            <a:r>
              <a:rPr lang="en-US" sz="2400" dirty="0"/>
              <a:t>User</a:t>
            </a:r>
          </a:p>
        </p:txBody>
      </p:sp>
    </p:spTree>
    <p:extLst>
      <p:ext uri="{BB962C8B-B14F-4D97-AF65-F5344CB8AC3E}">
        <p14:creationId xmlns:p14="http://schemas.microsoft.com/office/powerpoint/2010/main" val="2541944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Learning Objective </a:t>
            </a:r>
            <a:r>
              <a:rPr lang="en-US" sz="3600" dirty="0" smtClean="0">
                <a:latin typeface="+mj-lt"/>
              </a:rPr>
              <a:t>9.6</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The decision-making process differs when people choose what to buy on behalf of an organization rather than for personal use.</a:t>
            </a:r>
          </a:p>
        </p:txBody>
      </p:sp>
    </p:spTree>
    <p:extLst>
      <p:ext uri="{BB962C8B-B14F-4D97-AF65-F5344CB8AC3E}">
        <p14:creationId xmlns:p14="http://schemas.microsoft.com/office/powerpoint/2010/main" val="1729196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Organizational Decision Making</a:t>
            </a:r>
            <a:endParaRPr lang="en-IN" sz="2000" b="0" dirty="0">
              <a:latin typeface="+mj-lt"/>
            </a:endParaRPr>
          </a:p>
        </p:txBody>
      </p:sp>
      <p:sp>
        <p:nvSpPr>
          <p:cNvPr id="3" name="Content Placeholder 2"/>
          <p:cNvSpPr>
            <a:spLocks noGrp="1"/>
          </p:cNvSpPr>
          <p:nvPr>
            <p:ph idx="1"/>
          </p:nvPr>
        </p:nvSpPr>
        <p:spPr/>
        <p:txBody>
          <a:bodyPr/>
          <a:lstStyle/>
          <a:p>
            <a:r>
              <a:rPr lang="en-US" sz="2400" dirty="0"/>
              <a:t>Organizational buyers: purchase goods and services on behalf of companies for use in the process of manufacturing, distribution, or resale.</a:t>
            </a:r>
          </a:p>
          <a:p>
            <a:r>
              <a:rPr lang="en-US" sz="2400" dirty="0"/>
              <a:t>Business-to-business (B2B) marketers: specialize in meeting needs of organizations such as corporations, government agencies, hospitals, and retailers.</a:t>
            </a:r>
            <a:endParaRPr lang="en-IN" sz="2400" dirty="0"/>
          </a:p>
        </p:txBody>
      </p:sp>
    </p:spTree>
    <p:extLst>
      <p:ext uri="{BB962C8B-B14F-4D97-AF65-F5344CB8AC3E}">
        <p14:creationId xmlns:p14="http://schemas.microsoft.com/office/powerpoint/2010/main" val="2022306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200" dirty="0">
                <a:latin typeface="+mj-lt"/>
              </a:rPr>
              <a:t>Compared to Consumer Decision Making, Organizational Decision Making…</a:t>
            </a:r>
            <a:endParaRPr lang="en-US" sz="3200" b="0" dirty="0">
              <a:latin typeface="+mj-lt"/>
            </a:endParaRPr>
          </a:p>
        </p:txBody>
      </p:sp>
      <p:sp>
        <p:nvSpPr>
          <p:cNvPr id="3" name="Content Placeholder 2"/>
          <p:cNvSpPr>
            <a:spLocks noGrp="1"/>
          </p:cNvSpPr>
          <p:nvPr>
            <p:ph idx="1"/>
          </p:nvPr>
        </p:nvSpPr>
        <p:spPr/>
        <p:txBody>
          <a:bodyPr/>
          <a:lstStyle/>
          <a:p>
            <a:r>
              <a:rPr lang="en-US" sz="2400" dirty="0"/>
              <a:t>Involves many people</a:t>
            </a:r>
          </a:p>
          <a:p>
            <a:r>
              <a:rPr lang="en-US" sz="2400" dirty="0"/>
              <a:t>Requires precise, technical specifications</a:t>
            </a:r>
          </a:p>
          <a:p>
            <a:r>
              <a:rPr lang="en-US" sz="2400" dirty="0"/>
              <a:t>Is based on past experience and careful weighing of alternatives</a:t>
            </a:r>
          </a:p>
          <a:p>
            <a:r>
              <a:rPr lang="en-US" sz="2400" dirty="0"/>
              <a:t>May require risky decisions</a:t>
            </a:r>
          </a:p>
          <a:p>
            <a:r>
              <a:rPr lang="en-US" sz="2400" dirty="0"/>
              <a:t>Involves substantial dollar volume</a:t>
            </a:r>
          </a:p>
          <a:p>
            <a:r>
              <a:rPr lang="en-US" sz="2400" dirty="0"/>
              <a:t>Places more emphasis on personal selling</a:t>
            </a:r>
          </a:p>
        </p:txBody>
      </p:sp>
    </p:spTree>
    <p:extLst>
      <p:ext uri="{BB962C8B-B14F-4D97-AF65-F5344CB8AC3E}">
        <p14:creationId xmlns:p14="http://schemas.microsoft.com/office/powerpoint/2010/main" val="4153825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200" dirty="0">
                <a:latin typeface="+mj-lt"/>
              </a:rPr>
              <a:t>What Influences Organizational Buyers?</a:t>
            </a:r>
            <a:endParaRPr lang="en-US" sz="3200" b="0" dirty="0">
              <a:latin typeface="+mj-lt"/>
            </a:endParaRPr>
          </a:p>
        </p:txBody>
      </p:sp>
      <p:sp>
        <p:nvSpPr>
          <p:cNvPr id="3" name="Content Placeholder 2"/>
          <p:cNvSpPr>
            <a:spLocks noGrp="1"/>
          </p:cNvSpPr>
          <p:nvPr>
            <p:ph idx="1"/>
          </p:nvPr>
        </p:nvSpPr>
        <p:spPr/>
        <p:txBody>
          <a:bodyPr/>
          <a:lstStyle/>
          <a:p>
            <a:pPr marL="0" indent="0">
              <a:buNone/>
            </a:pPr>
            <a:r>
              <a:rPr lang="en-US" sz="2400" dirty="0"/>
              <a:t>The buyclass theory of purchasing divides organizational buying decisions into 3 types:</a:t>
            </a:r>
          </a:p>
          <a:p>
            <a:r>
              <a:rPr lang="en-US" sz="2400" dirty="0"/>
              <a:t>Level of information required</a:t>
            </a:r>
          </a:p>
          <a:p>
            <a:r>
              <a:rPr lang="en-US" sz="2400" dirty="0"/>
              <a:t>Seriousness of decision</a:t>
            </a:r>
          </a:p>
          <a:p>
            <a:r>
              <a:rPr lang="en-US" sz="2400" dirty="0"/>
              <a:t>Familiarity with purchase</a:t>
            </a:r>
          </a:p>
        </p:txBody>
      </p:sp>
    </p:spTree>
    <p:extLst>
      <p:ext uri="{BB962C8B-B14F-4D97-AF65-F5344CB8AC3E}">
        <p14:creationId xmlns:p14="http://schemas.microsoft.com/office/powerpoint/2010/main" val="3486966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Buying Decisions</a:t>
            </a:r>
            <a:endParaRPr lang="en-IN" sz="2000" b="0" dirty="0">
              <a:latin typeface="+mj-lt"/>
            </a:endParaRPr>
          </a:p>
        </p:txBody>
      </p:sp>
      <p:sp>
        <p:nvSpPr>
          <p:cNvPr id="5" name="Content Placeholder 4"/>
          <p:cNvSpPr>
            <a:spLocks noGrp="1"/>
          </p:cNvSpPr>
          <p:nvPr>
            <p:ph idx="1"/>
          </p:nvPr>
        </p:nvSpPr>
        <p:spPr>
          <a:xfrm>
            <a:off x="457200" y="1600200"/>
            <a:ext cx="8229600" cy="761999"/>
          </a:xfrm>
        </p:spPr>
        <p:txBody>
          <a:bodyPr/>
          <a:lstStyle/>
          <a:p>
            <a:pPr marL="0" indent="0">
              <a:buNone/>
            </a:pPr>
            <a:r>
              <a:rPr lang="en-US" sz="2400" dirty="0"/>
              <a:t>Buyclass theory: organizational buying decisions divided into three types, ranging from most to least complex.</a:t>
            </a:r>
          </a:p>
        </p:txBody>
      </p:sp>
      <p:sp>
        <p:nvSpPr>
          <p:cNvPr id="9" name="Content Placeholder 8"/>
          <p:cNvSpPr>
            <a:spLocks noGrp="1"/>
          </p:cNvSpPr>
          <p:nvPr>
            <p:ph idx="13"/>
          </p:nvPr>
        </p:nvSpPr>
        <p:spPr>
          <a:xfrm>
            <a:off x="457200" y="2511286"/>
            <a:ext cx="8229600" cy="304799"/>
          </a:xfrm>
        </p:spPr>
        <p:txBody>
          <a:bodyPr/>
          <a:lstStyle/>
          <a:p>
            <a:pPr marL="0" indent="0">
              <a:buNone/>
            </a:pPr>
            <a:r>
              <a:rPr lang="en-US" sz="1800" b="1" dirty="0"/>
              <a:t>Table </a:t>
            </a:r>
            <a:r>
              <a:rPr lang="en-US" sz="1800" b="1" dirty="0" smtClean="0"/>
              <a:t>9.3 </a:t>
            </a:r>
            <a:r>
              <a:rPr lang="en-US" sz="1800" dirty="0"/>
              <a:t>Types of Organizational Buying Decisions</a:t>
            </a:r>
          </a:p>
        </p:txBody>
      </p:sp>
      <p:graphicFrame>
        <p:nvGraphicFramePr>
          <p:cNvPr id="8" name="Table  6"/>
          <p:cNvGraphicFramePr>
            <a:graphicFrameLocks noGrp="1"/>
          </p:cNvGraphicFramePr>
          <p:nvPr>
            <p:ph idx="14"/>
            <p:extLst>
              <p:ext uri="{D42A27DB-BD31-4B8C-83A1-F6EECF244321}">
                <p14:modId xmlns:p14="http://schemas.microsoft.com/office/powerpoint/2010/main" val="173610893"/>
              </p:ext>
            </p:extLst>
          </p:nvPr>
        </p:nvGraphicFramePr>
        <p:xfrm>
          <a:off x="457200" y="3048000"/>
          <a:ext cx="8229600" cy="21082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4100511058"/>
                    </a:ext>
                  </a:extLst>
                </a:gridCol>
                <a:gridCol w="2057400">
                  <a:extLst>
                    <a:ext uri="{9D8B030D-6E8A-4147-A177-3AD203B41FA5}">
                      <a16:colId xmlns:a16="http://schemas.microsoft.com/office/drawing/2014/main" val="2320600979"/>
                    </a:ext>
                  </a:extLst>
                </a:gridCol>
                <a:gridCol w="1752600">
                  <a:extLst>
                    <a:ext uri="{9D8B030D-6E8A-4147-A177-3AD203B41FA5}">
                      <a16:colId xmlns:a16="http://schemas.microsoft.com/office/drawing/2014/main" val="340213817"/>
                    </a:ext>
                  </a:extLst>
                </a:gridCol>
                <a:gridCol w="2362200">
                  <a:extLst>
                    <a:ext uri="{9D8B030D-6E8A-4147-A177-3AD203B41FA5}">
                      <a16:colId xmlns:a16="http://schemas.microsoft.com/office/drawing/2014/main" val="2454477221"/>
                    </a:ext>
                  </a:extLst>
                </a:gridCol>
              </a:tblGrid>
              <a:tr h="370840">
                <a:tc>
                  <a:txBody>
                    <a:bodyPr/>
                    <a:lstStyle/>
                    <a:p>
                      <a:pPr algn="ctr"/>
                      <a:r>
                        <a:rPr lang="en-IN" sz="1600" b="1" i="0" kern="1200" baseline="0" dirty="0">
                          <a:solidFill>
                            <a:schemeClr val="tx1"/>
                          </a:solidFill>
                          <a:effectLst/>
                          <a:latin typeface="+mn-lt"/>
                          <a:ea typeface="+mn-ea"/>
                          <a:cs typeface="+mn-cs"/>
                        </a:rPr>
                        <a:t>Buying Situation</a:t>
                      </a:r>
                      <a:endParaRPr lang="en-IN" sz="1600" b="1"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1" i="0" kern="1200" baseline="0" dirty="0">
                          <a:solidFill>
                            <a:schemeClr val="tx1"/>
                          </a:solidFill>
                          <a:effectLst/>
                          <a:latin typeface="+mn-lt"/>
                          <a:ea typeface="+mn-ea"/>
                          <a:cs typeface="+mn-cs"/>
                        </a:rPr>
                        <a:t>Extent of Effort</a:t>
                      </a:r>
                      <a:endParaRPr lang="en-IN" sz="1600" b="1"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1" i="0" kern="1200" baseline="0" dirty="0">
                          <a:solidFill>
                            <a:schemeClr val="tx1"/>
                          </a:solidFill>
                          <a:effectLst/>
                          <a:latin typeface="+mn-lt"/>
                          <a:ea typeface="+mn-ea"/>
                          <a:cs typeface="+mn-cs"/>
                        </a:rPr>
                        <a:t>Risk</a:t>
                      </a:r>
                      <a:endParaRPr lang="en-IN" sz="1600" b="1"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1" i="0" kern="1200" baseline="0" dirty="0">
                          <a:solidFill>
                            <a:schemeClr val="tx1"/>
                          </a:solidFill>
                          <a:effectLst/>
                          <a:latin typeface="+mn-lt"/>
                          <a:ea typeface="+mn-ea"/>
                          <a:cs typeface="+mn-cs"/>
                        </a:rPr>
                        <a:t>Buyer’s Involvement</a:t>
                      </a:r>
                      <a:endParaRPr lang="en-IN" sz="1600" b="1"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940756"/>
                  </a:ext>
                </a:extLst>
              </a:tr>
              <a:tr h="370840">
                <a:tc>
                  <a:txBody>
                    <a:bodyPr/>
                    <a:lstStyle/>
                    <a:p>
                      <a:pPr algn="ctr"/>
                      <a:r>
                        <a:rPr lang="en-IN" sz="1600" b="0" i="0" kern="1200" baseline="0" dirty="0">
                          <a:solidFill>
                            <a:schemeClr val="tx1"/>
                          </a:solidFill>
                          <a:effectLst/>
                          <a:latin typeface="+mn-lt"/>
                          <a:ea typeface="+mn-ea"/>
                          <a:cs typeface="+mn-cs"/>
                        </a:rPr>
                        <a:t>Straight rebuy</a:t>
                      </a:r>
                      <a:r>
                        <a:rPr lang="en-IN" sz="1600" b="0" i="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Habitual              decision-making</a:t>
                      </a:r>
                      <a:r>
                        <a:rPr lang="en-IN" sz="1600" b="0" i="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Low</a:t>
                      </a:r>
                      <a:r>
                        <a:rPr lang="en-IN" sz="1600" b="0" i="0" baseline="0" dirty="0"/>
                        <a:t> </a:t>
                      </a:r>
                      <a:br>
                        <a:rPr lang="en-IN" sz="1600" b="0" i="0" baseline="0" dirty="0"/>
                      </a:br>
                      <a:endParaRPr lang="en-IN" sz="1600" b="0"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Automatic reorder</a:t>
                      </a:r>
                      <a:r>
                        <a:rPr lang="en-IN" sz="1600" b="0" i="0" baseline="0" dirty="0"/>
                        <a:t> </a:t>
                      </a:r>
                      <a:br>
                        <a:rPr lang="en-IN" sz="1600" b="0" i="0" baseline="0" dirty="0"/>
                      </a:br>
                      <a:endParaRPr lang="en-IN" sz="1600" b="0"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2906450"/>
                  </a:ext>
                </a:extLst>
              </a:tr>
              <a:tr h="370840">
                <a:tc>
                  <a:txBody>
                    <a:bodyPr/>
                    <a:lstStyle/>
                    <a:p>
                      <a:pPr algn="ctr"/>
                      <a:r>
                        <a:rPr lang="en-IN" sz="1600" b="0" i="0" kern="1200" baseline="0" dirty="0">
                          <a:solidFill>
                            <a:schemeClr val="tx1"/>
                          </a:solidFill>
                          <a:effectLst/>
                          <a:latin typeface="+mn-lt"/>
                          <a:ea typeface="+mn-ea"/>
                          <a:cs typeface="+mn-cs"/>
                        </a:rPr>
                        <a:t>Modified rebuy</a:t>
                      </a:r>
                      <a:endParaRPr lang="en-IN" sz="1600" b="0"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Limited problem solving</a:t>
                      </a:r>
                      <a:r>
                        <a:rPr lang="en-IN" sz="1600" b="0" i="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Low to moderate</a:t>
                      </a:r>
                      <a:r>
                        <a:rPr lang="en-IN" sz="1600" b="0" i="0" baseline="0" dirty="0"/>
                        <a:t> </a:t>
                      </a:r>
                      <a:br>
                        <a:rPr lang="en-IN" sz="1600" b="0" i="0" baseline="0" dirty="0"/>
                      </a:br>
                      <a:endParaRPr lang="en-IN" sz="1600" b="0"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One or a few</a:t>
                      </a:r>
                      <a:r>
                        <a:rPr lang="en-IN" sz="1600" b="0" i="0" baseline="0" dirty="0"/>
                        <a:t> </a:t>
                      </a:r>
                      <a:br>
                        <a:rPr lang="en-IN" sz="1600" b="0" i="0" baseline="0" dirty="0"/>
                      </a:br>
                      <a:endParaRPr lang="en-IN" sz="1600" b="0"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1965020"/>
                  </a:ext>
                </a:extLst>
              </a:tr>
              <a:tr h="370840">
                <a:tc>
                  <a:txBody>
                    <a:bodyPr/>
                    <a:lstStyle/>
                    <a:p>
                      <a:pPr algn="ctr"/>
                      <a:r>
                        <a:rPr lang="en-IN" sz="1600" b="0" i="0" kern="1200" baseline="0" dirty="0">
                          <a:solidFill>
                            <a:schemeClr val="tx1"/>
                          </a:solidFill>
                          <a:effectLst/>
                          <a:latin typeface="+mn-lt"/>
                          <a:ea typeface="+mn-ea"/>
                          <a:cs typeface="+mn-cs"/>
                        </a:rPr>
                        <a:t>New task</a:t>
                      </a:r>
                      <a:r>
                        <a:rPr lang="en-IN" sz="1600" b="0" i="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Extensive problem solving</a:t>
                      </a:r>
                      <a:r>
                        <a:rPr lang="en-IN" sz="1600" b="0" i="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High</a:t>
                      </a:r>
                      <a:r>
                        <a:rPr lang="en-IN" sz="1600" b="0" i="0" baseline="0" dirty="0"/>
                        <a:t> </a:t>
                      </a:r>
                      <a:br>
                        <a:rPr lang="en-IN" sz="1600" b="0" i="0" baseline="0" dirty="0"/>
                      </a:br>
                      <a:endParaRPr lang="en-IN" sz="1600" b="0"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0" i="0" kern="1200" baseline="0" dirty="0">
                          <a:solidFill>
                            <a:schemeClr val="tx1"/>
                          </a:solidFill>
                          <a:effectLst/>
                          <a:latin typeface="+mn-lt"/>
                          <a:ea typeface="+mn-ea"/>
                          <a:cs typeface="+mn-cs"/>
                        </a:rPr>
                        <a:t>Many</a:t>
                      </a:r>
                      <a:r>
                        <a:rPr lang="en-IN" sz="1600" b="0" i="0" baseline="0" dirty="0"/>
                        <a:t> </a:t>
                      </a:r>
                      <a:br>
                        <a:rPr lang="en-IN" sz="1600" b="0" i="0" baseline="0" dirty="0"/>
                      </a:br>
                      <a:endParaRPr lang="en-IN" sz="1600" b="0" i="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754125"/>
                  </a:ext>
                </a:extLst>
              </a:tr>
            </a:tbl>
          </a:graphicData>
        </a:graphic>
      </p:graphicFrame>
      <p:sp>
        <p:nvSpPr>
          <p:cNvPr id="4" name="Content Placeholder 3"/>
          <p:cNvSpPr>
            <a:spLocks noGrp="1"/>
          </p:cNvSpPr>
          <p:nvPr>
            <p:ph idx="16"/>
          </p:nvPr>
        </p:nvSpPr>
        <p:spPr>
          <a:xfrm>
            <a:off x="457200" y="5410200"/>
            <a:ext cx="8229600" cy="533400"/>
          </a:xfrm>
        </p:spPr>
        <p:txBody>
          <a:bodyPr/>
          <a:lstStyle/>
          <a:p>
            <a:pPr marL="0" indent="0">
              <a:buNone/>
            </a:pPr>
            <a:r>
              <a:rPr lang="en-IN" b="1" dirty="0"/>
              <a:t>Source: </a:t>
            </a:r>
            <a:r>
              <a:rPr lang="en-IN" dirty="0"/>
              <a:t>Adapted from Patrick J. Robinson, Charles W. </a:t>
            </a:r>
            <a:r>
              <a:rPr lang="en-IN" dirty="0" smtClean="0"/>
              <a:t>Faris, </a:t>
            </a:r>
            <a:r>
              <a:rPr lang="en-IN" dirty="0"/>
              <a:t>and Yoram Wind, </a:t>
            </a:r>
            <a:r>
              <a:rPr lang="en-IN" b="1" dirty="0"/>
              <a:t>Industrial Buying and Creative </a:t>
            </a:r>
            <a:r>
              <a:rPr lang="en-IN" b="1" dirty="0" smtClean="0"/>
              <a:t>Marketing </a:t>
            </a:r>
            <a:r>
              <a:rPr lang="en-IN" dirty="0" smtClean="0"/>
              <a:t>(Boston</a:t>
            </a:r>
            <a:r>
              <a:rPr lang="en-IN" dirty="0"/>
              <a:t>: Allyn &amp; Bacon, 1967).</a:t>
            </a:r>
          </a:p>
        </p:txBody>
      </p:sp>
    </p:spTree>
    <p:extLst>
      <p:ext uri="{BB962C8B-B14F-4D97-AF65-F5344CB8AC3E}">
        <p14:creationId xmlns:p14="http://schemas.microsoft.com/office/powerpoint/2010/main" val="116450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B2B e-commerce</a:t>
            </a:r>
            <a:endParaRPr lang="en-US" sz="2000" b="0" dirty="0">
              <a:latin typeface="+mj-lt"/>
            </a:endParaRPr>
          </a:p>
        </p:txBody>
      </p:sp>
      <p:sp>
        <p:nvSpPr>
          <p:cNvPr id="3" name="Content Placeholder 2"/>
          <p:cNvSpPr>
            <a:spLocks noGrp="1"/>
          </p:cNvSpPr>
          <p:nvPr>
            <p:ph idx="1"/>
          </p:nvPr>
        </p:nvSpPr>
        <p:spPr/>
        <p:txBody>
          <a:bodyPr/>
          <a:lstStyle/>
          <a:p>
            <a:r>
              <a:rPr lang="en-US" sz="2400" dirty="0"/>
              <a:t>Prediction market</a:t>
            </a:r>
          </a:p>
          <a:p>
            <a:r>
              <a:rPr lang="en-US" sz="2400" dirty="0"/>
              <a:t>Crowdsourcing</a:t>
            </a:r>
          </a:p>
          <a:p>
            <a:r>
              <a:rPr lang="en-US" sz="2400" dirty="0"/>
              <a:t>Wisdom of crowds</a:t>
            </a:r>
          </a:p>
        </p:txBody>
      </p:sp>
    </p:spTree>
    <p:extLst>
      <p:ext uri="{BB962C8B-B14F-4D97-AF65-F5344CB8AC3E}">
        <p14:creationId xmlns:p14="http://schemas.microsoft.com/office/powerpoint/2010/main" val="2136873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(5 of 6)</a:t>
            </a:r>
            <a:endParaRPr lang="en-IN" sz="2000" b="0" dirty="0">
              <a:latin typeface="+mj-lt"/>
            </a:endParaRPr>
          </a:p>
        </p:txBody>
      </p:sp>
      <p:sp>
        <p:nvSpPr>
          <p:cNvPr id="5" name="Content Placeholder 4"/>
          <p:cNvSpPr>
            <a:spLocks noGrp="1"/>
          </p:cNvSpPr>
          <p:nvPr>
            <p:ph idx="1"/>
          </p:nvPr>
        </p:nvSpPr>
        <p:spPr/>
        <p:txBody>
          <a:bodyPr/>
          <a:lstStyle/>
          <a:p>
            <a:r>
              <a:rPr lang="en-US" sz="2400" dirty="0"/>
              <a:t>Assume that you are a sales representative for a large company that markets laptop computers.</a:t>
            </a:r>
          </a:p>
          <a:p>
            <a:r>
              <a:rPr lang="en-US" sz="2400" dirty="0"/>
              <a:t>List all the people that may be involved in making the decision to purchase from you.</a:t>
            </a:r>
          </a:p>
          <a:p>
            <a:r>
              <a:rPr lang="en-US" sz="2400" dirty="0"/>
              <a:t>Try to match all the people to their possible decision roles as outlined on the previous slide.</a:t>
            </a:r>
          </a:p>
        </p:txBody>
      </p:sp>
    </p:spTree>
    <p:extLst>
      <p:ext uri="{BB962C8B-B14F-4D97-AF65-F5344CB8AC3E}">
        <p14:creationId xmlns:p14="http://schemas.microsoft.com/office/powerpoint/2010/main" val="47153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latin typeface="+mj-lt"/>
              </a:rPr>
              <a:t>Learning Objective </a:t>
            </a:r>
            <a:r>
              <a:rPr lang="en-US" sz="3600" dirty="0" smtClean="0">
                <a:latin typeface="+mj-lt"/>
              </a:rPr>
              <a:t>9.1</a:t>
            </a:r>
            <a:endParaRPr lang="en-IN" dirty="0"/>
          </a:p>
        </p:txBody>
      </p:sp>
      <p:sp>
        <p:nvSpPr>
          <p:cNvPr id="9" name="Content Placeholder 8"/>
          <p:cNvSpPr>
            <a:spLocks noGrp="1"/>
          </p:cNvSpPr>
          <p:nvPr>
            <p:ph idx="1"/>
          </p:nvPr>
        </p:nvSpPr>
        <p:spPr/>
        <p:txBody>
          <a:bodyPr/>
          <a:lstStyle/>
          <a:p>
            <a:pPr marL="0" indent="0">
              <a:buNone/>
            </a:pPr>
            <a:r>
              <a:rPr lang="en-US" sz="2400" dirty="0"/>
              <a:t>The three categories of consumer decision-making are cognitive, habitual, and affective.</a:t>
            </a:r>
            <a:endParaRPr lang="en-US" sz="2400" dirty="0">
              <a:sym typeface="Wingdings" pitchFamily="2" charset="2"/>
            </a:endParaRPr>
          </a:p>
        </p:txBody>
      </p:sp>
    </p:spTree>
    <p:extLst>
      <p:ext uri="{BB962C8B-B14F-4D97-AF65-F5344CB8AC3E}">
        <p14:creationId xmlns:p14="http://schemas.microsoft.com/office/powerpoint/2010/main" val="1975364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Learning Objective </a:t>
            </a:r>
            <a:r>
              <a:rPr lang="en-US" sz="3600" dirty="0" smtClean="0">
                <a:latin typeface="+mj-lt"/>
              </a:rPr>
              <a:t>9.7</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Members of a family unit play different roles and have different amounts of influence when the family makes purchase decisions.</a:t>
            </a:r>
          </a:p>
        </p:txBody>
      </p:sp>
    </p:spTree>
    <p:extLst>
      <p:ext uri="{BB962C8B-B14F-4D97-AF65-F5344CB8AC3E}">
        <p14:creationId xmlns:p14="http://schemas.microsoft.com/office/powerpoint/2010/main" val="880220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Household Decisions</a:t>
            </a:r>
            <a:endParaRPr lang="en-IN" sz="2000" b="0" dirty="0">
              <a:latin typeface="+mj-lt"/>
            </a:endParaRPr>
          </a:p>
        </p:txBody>
      </p:sp>
      <p:sp>
        <p:nvSpPr>
          <p:cNvPr id="3" name="Content Placeholder 2"/>
          <p:cNvSpPr>
            <a:spLocks noGrp="1"/>
          </p:cNvSpPr>
          <p:nvPr>
            <p:ph idx="1"/>
          </p:nvPr>
        </p:nvSpPr>
        <p:spPr/>
        <p:txBody>
          <a:bodyPr/>
          <a:lstStyle/>
          <a:p>
            <a:pPr fontAlgn="base">
              <a:spcAft>
                <a:spcPct val="0"/>
              </a:spcAft>
              <a:buSzTx/>
            </a:pPr>
            <a:r>
              <a:rPr lang="en-US" sz="2400" dirty="0"/>
              <a:t>Consensual Purchase Decisions</a:t>
            </a:r>
          </a:p>
          <a:p>
            <a:pPr fontAlgn="base">
              <a:spcAft>
                <a:spcPct val="0"/>
              </a:spcAft>
              <a:buSzTx/>
            </a:pPr>
            <a:r>
              <a:rPr lang="en-US" sz="2400" dirty="0"/>
              <a:t>Accommodative Purchase Decisions</a:t>
            </a:r>
          </a:p>
        </p:txBody>
      </p:sp>
    </p:spTree>
    <p:extLst>
      <p:ext uri="{BB962C8B-B14F-4D97-AF65-F5344CB8AC3E}">
        <p14:creationId xmlns:p14="http://schemas.microsoft.com/office/powerpoint/2010/main" val="3057111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mj-lt"/>
              </a:rPr>
              <a:t>Resolving Decision Conflicts in Families</a:t>
            </a:r>
            <a:endParaRPr lang="en-IN" sz="3200" b="0" dirty="0">
              <a:latin typeface="+mj-lt"/>
            </a:endParaRPr>
          </a:p>
        </p:txBody>
      </p:sp>
      <p:sp>
        <p:nvSpPr>
          <p:cNvPr id="5" name="Content Placeholder 4"/>
          <p:cNvSpPr>
            <a:spLocks noGrp="1"/>
          </p:cNvSpPr>
          <p:nvPr>
            <p:ph idx="1"/>
          </p:nvPr>
        </p:nvSpPr>
        <p:spPr>
          <a:xfrm>
            <a:off x="457200" y="1600200"/>
            <a:ext cx="3733800" cy="4525963"/>
          </a:xfrm>
        </p:spPr>
        <p:txBody>
          <a:bodyPr/>
          <a:lstStyle/>
          <a:p>
            <a:r>
              <a:rPr lang="en-US" sz="2400" dirty="0"/>
              <a:t>Interpersonal need</a:t>
            </a:r>
          </a:p>
          <a:p>
            <a:r>
              <a:rPr lang="en-US" sz="2400" dirty="0"/>
              <a:t>Product involvement and utility</a:t>
            </a:r>
          </a:p>
          <a:p>
            <a:r>
              <a:rPr lang="en-US" sz="2400" dirty="0"/>
              <a:t>Responsibility </a:t>
            </a:r>
          </a:p>
          <a:p>
            <a:r>
              <a:rPr lang="en-US" sz="2400" dirty="0"/>
              <a:t>Power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8926" y="1639799"/>
            <a:ext cx="3433074" cy="4074643"/>
          </a:xfrm>
          <a:prstGeom prst="rect">
            <a:avLst/>
          </a:prstGeom>
        </p:spPr>
      </p:pic>
    </p:spTree>
    <p:extLst>
      <p:ext uri="{BB962C8B-B14F-4D97-AF65-F5344CB8AC3E}">
        <p14:creationId xmlns:p14="http://schemas.microsoft.com/office/powerpoint/2010/main" val="2520240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Who Makes Key Decisions in the Family?</a:t>
            </a:r>
            <a:endParaRPr lang="en-IN" sz="3200" dirty="0">
              <a:latin typeface="+mj-lt"/>
            </a:endParaRPr>
          </a:p>
        </p:txBody>
      </p:sp>
      <p:sp>
        <p:nvSpPr>
          <p:cNvPr id="3" name="Content Placeholder 2"/>
          <p:cNvSpPr>
            <a:spLocks noGrp="1"/>
          </p:cNvSpPr>
          <p:nvPr>
            <p:ph idx="1"/>
          </p:nvPr>
        </p:nvSpPr>
        <p:spPr/>
        <p:txBody>
          <a:bodyPr/>
          <a:lstStyle/>
          <a:p>
            <a:r>
              <a:rPr lang="en-US" sz="2400" dirty="0"/>
              <a:t>Autonomic decision: one family member chooses a product</a:t>
            </a:r>
          </a:p>
          <a:p>
            <a:r>
              <a:rPr lang="en-US" sz="2400" dirty="0"/>
              <a:t>Syncretic decision: involve both partners</a:t>
            </a:r>
          </a:p>
          <a:p>
            <a:pPr lvl="1"/>
            <a:r>
              <a:rPr lang="en-US" sz="2400" dirty="0"/>
              <a:t>Used for cars, vacations, homes, appliances, furniture, home electronics, interior design, phone service</a:t>
            </a:r>
          </a:p>
          <a:p>
            <a:pPr lvl="1"/>
            <a:r>
              <a:rPr lang="en-US" sz="2400" dirty="0"/>
              <a:t>As education increases, so does syncretic decision making</a:t>
            </a:r>
          </a:p>
        </p:txBody>
      </p:sp>
    </p:spTree>
    <p:extLst>
      <p:ext uri="{BB962C8B-B14F-4D97-AF65-F5344CB8AC3E}">
        <p14:creationId xmlns:p14="http://schemas.microsoft.com/office/powerpoint/2010/main" val="27809666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Social Shopping</a:t>
            </a:r>
            <a:endParaRPr lang="en-IN" sz="2000" b="0" dirty="0">
              <a:latin typeface="+mj-lt"/>
            </a:endParaRPr>
          </a:p>
        </p:txBody>
      </p:sp>
      <p:sp>
        <p:nvSpPr>
          <p:cNvPr id="9" name="Content Placeholder 8"/>
          <p:cNvSpPr>
            <a:spLocks noGrp="1"/>
          </p:cNvSpPr>
          <p:nvPr>
            <p:ph idx="1"/>
          </p:nvPr>
        </p:nvSpPr>
        <p:spPr>
          <a:xfrm>
            <a:off x="457200" y="1487560"/>
            <a:ext cx="8229600" cy="270343"/>
          </a:xfrm>
        </p:spPr>
        <p:txBody>
          <a:bodyPr/>
          <a:lstStyle/>
          <a:p>
            <a:pPr marL="0" indent="0">
              <a:buNone/>
            </a:pPr>
            <a:r>
              <a:rPr lang="en-US" sz="1400" b="1" dirty="0"/>
              <a:t>Table </a:t>
            </a:r>
            <a:r>
              <a:rPr lang="en-US" sz="1400" b="1" dirty="0" smtClean="0"/>
              <a:t>9.3 </a:t>
            </a:r>
            <a:r>
              <a:rPr lang="en-US" sz="1400" dirty="0"/>
              <a:t>Types of Organizational Buying Decisions</a:t>
            </a:r>
          </a:p>
        </p:txBody>
      </p:sp>
      <p:graphicFrame>
        <p:nvGraphicFramePr>
          <p:cNvPr id="7" name="Table  9"/>
          <p:cNvGraphicFramePr>
            <a:graphicFrameLocks noGrp="1"/>
          </p:cNvGraphicFramePr>
          <p:nvPr>
            <p:ph idx="13"/>
            <p:extLst>
              <p:ext uri="{D42A27DB-BD31-4B8C-83A1-F6EECF244321}">
                <p14:modId xmlns:p14="http://schemas.microsoft.com/office/powerpoint/2010/main" val="3414282838"/>
              </p:ext>
            </p:extLst>
          </p:nvPr>
        </p:nvGraphicFramePr>
        <p:xfrm>
          <a:off x="457200" y="1850667"/>
          <a:ext cx="8382000" cy="3947160"/>
        </p:xfrm>
        <a:graphic>
          <a:graphicData uri="http://schemas.openxmlformats.org/drawingml/2006/table">
            <a:tbl>
              <a:tblPr firstRow="1" bandRow="1">
                <a:tableStyleId>{3B4B98B0-60AC-42C2-AFA5-B58CD77FA1E5}</a:tableStyleId>
              </a:tblPr>
              <a:tblGrid>
                <a:gridCol w="1556951">
                  <a:extLst>
                    <a:ext uri="{9D8B030D-6E8A-4147-A177-3AD203B41FA5}">
                      <a16:colId xmlns:a16="http://schemas.microsoft.com/office/drawing/2014/main" val="2991833029"/>
                    </a:ext>
                  </a:extLst>
                </a:gridCol>
                <a:gridCol w="1186249">
                  <a:extLst>
                    <a:ext uri="{9D8B030D-6E8A-4147-A177-3AD203B41FA5}">
                      <a16:colId xmlns:a16="http://schemas.microsoft.com/office/drawing/2014/main" val="3876838438"/>
                    </a:ext>
                  </a:extLst>
                </a:gridCol>
                <a:gridCol w="963827">
                  <a:extLst>
                    <a:ext uri="{9D8B030D-6E8A-4147-A177-3AD203B41FA5}">
                      <a16:colId xmlns:a16="http://schemas.microsoft.com/office/drawing/2014/main" val="560756051"/>
                    </a:ext>
                  </a:extLst>
                </a:gridCol>
                <a:gridCol w="1322173">
                  <a:extLst>
                    <a:ext uri="{9D8B030D-6E8A-4147-A177-3AD203B41FA5}">
                      <a16:colId xmlns:a16="http://schemas.microsoft.com/office/drawing/2014/main" val="2800413816"/>
                    </a:ext>
                  </a:extLst>
                </a:gridCol>
                <a:gridCol w="1143000">
                  <a:extLst>
                    <a:ext uri="{9D8B030D-6E8A-4147-A177-3AD203B41FA5}">
                      <a16:colId xmlns:a16="http://schemas.microsoft.com/office/drawing/2014/main" val="4042191573"/>
                    </a:ext>
                  </a:extLst>
                </a:gridCol>
                <a:gridCol w="1143000">
                  <a:extLst>
                    <a:ext uri="{9D8B030D-6E8A-4147-A177-3AD203B41FA5}">
                      <a16:colId xmlns:a16="http://schemas.microsoft.com/office/drawing/2014/main" val="861804775"/>
                    </a:ext>
                  </a:extLst>
                </a:gridCol>
                <a:gridCol w="1066800">
                  <a:extLst>
                    <a:ext uri="{9D8B030D-6E8A-4147-A177-3AD203B41FA5}">
                      <a16:colId xmlns:a16="http://schemas.microsoft.com/office/drawing/2014/main" val="2543347680"/>
                    </a:ext>
                  </a:extLst>
                </a:gridCol>
              </a:tblGrid>
              <a:tr h="370840">
                <a:tc>
                  <a:txBody>
                    <a:bodyPr/>
                    <a:lstStyle/>
                    <a:p>
                      <a:pPr algn="ctr"/>
                      <a:r>
                        <a:rPr lang="en-IN" sz="1400" b="0" i="0" kern="1200" baseline="0" dirty="0">
                          <a:solidFill>
                            <a:schemeClr val="tx1"/>
                          </a:solidFill>
                          <a:effectLst/>
                          <a:latin typeface="+mn-lt"/>
                          <a:ea typeface="+mn-ea"/>
                          <a:cs typeface="+mn-cs"/>
                        </a:rPr>
                        <a:t>Social Shopping Web Site Categories</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baseline="0" dirty="0">
                          <a:solidFill>
                            <a:schemeClr val="bg1"/>
                          </a:solidFill>
                          <a:latin typeface="+mn-lt"/>
                        </a:rPr>
                        <a:t>Blank</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849551"/>
                  </a:ext>
                </a:extLst>
              </a:tr>
              <a:tr h="716280">
                <a:tc>
                  <a:txBody>
                    <a:bodyPr/>
                    <a:lstStyle/>
                    <a:p>
                      <a:pPr algn="ctr"/>
                      <a:r>
                        <a:rPr lang="en-IN" sz="1400" b="0" i="0" kern="1200" baseline="0" dirty="0">
                          <a:solidFill>
                            <a:schemeClr val="tx1"/>
                          </a:solidFill>
                          <a:effectLst/>
                          <a:latin typeface="+mn-lt"/>
                          <a:ea typeface="+mn-ea"/>
                          <a:cs typeface="+mn-cs"/>
                        </a:rPr>
                        <a:t>Virtual</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Wish Lists/</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Scrapbooking</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Try it On Sites</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and apps</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Pre-purchase</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Feedback</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Competitions</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Social</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Shopping</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advocacy</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Group</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purchasing</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Sites</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Linking and</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networking</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‘Sign On’</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3059586"/>
                  </a:ext>
                </a:extLst>
              </a:tr>
              <a:tr h="472440">
                <a:tc>
                  <a:txBody>
                    <a:bodyPr/>
                    <a:lstStyle/>
                    <a:p>
                      <a:pPr algn="ctr"/>
                      <a:r>
                        <a:rPr lang="en-IN" sz="1400" b="0" i="0" kern="1200" baseline="0" dirty="0">
                          <a:solidFill>
                            <a:schemeClr val="tx1"/>
                          </a:solidFill>
                          <a:effectLst/>
                          <a:latin typeface="+mn-lt"/>
                          <a:ea typeface="+mn-ea"/>
                          <a:cs typeface="+mn-cs"/>
                        </a:rPr>
                        <a:t>Supply</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Gotryiton</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ASOS</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ASOS</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Klout</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Living Social</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Facebook</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Connect</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9756130"/>
                  </a:ext>
                </a:extLst>
              </a:tr>
              <a:tr h="370840">
                <a:tc>
                  <a:txBody>
                    <a:bodyPr/>
                    <a:lstStyle/>
                    <a:p>
                      <a:pPr algn="ctr"/>
                      <a:r>
                        <a:rPr lang="en-IN" sz="1400" b="0" i="0" kern="1200" baseline="0" dirty="0">
                          <a:solidFill>
                            <a:schemeClr val="tx1"/>
                          </a:solidFill>
                          <a:effectLst/>
                          <a:latin typeface="+mn-lt"/>
                          <a:ea typeface="+mn-ea"/>
                          <a:cs typeface="+mn-cs"/>
                        </a:rPr>
                        <a:t>Polyvore</a:t>
                      </a:r>
                      <a:r>
                        <a:rPr lang="en-IN" sz="1400" b="0" i="0" baseline="0" dirty="0">
                          <a:latin typeface="+mn-lt"/>
                        </a:rPr>
                        <a:t> </a:t>
                      </a:r>
                      <a:br>
                        <a:rPr lang="en-IN" sz="1400" b="0" i="0" baseline="0" dirty="0">
                          <a:latin typeface="+mn-lt"/>
                        </a:rPr>
                      </a:b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Fashionism</a:t>
                      </a:r>
                      <a:r>
                        <a:rPr lang="en-IN" sz="1400" b="0" i="0" baseline="0" dirty="0">
                          <a:latin typeface="+mn-lt"/>
                        </a:rPr>
                        <a:t> </a:t>
                      </a:r>
                      <a:br>
                        <a:rPr lang="en-IN" sz="1400" b="0" i="0" baseline="0" dirty="0">
                          <a:latin typeface="+mn-lt"/>
                        </a:rPr>
                      </a:b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Facebook</a:t>
                      </a:r>
                      <a:r>
                        <a:rPr lang="en-IN" sz="1400" b="0" i="0" baseline="0" dirty="0">
                          <a:latin typeface="+mn-lt"/>
                        </a:rPr>
                        <a:t> </a:t>
                      </a:r>
                      <a:br>
                        <a:rPr lang="en-IN" sz="1400" b="0" i="0" baseline="0" dirty="0">
                          <a:latin typeface="+mn-lt"/>
                        </a:rPr>
                      </a:b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The Fancy</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Groupon</a:t>
                      </a:r>
                      <a:r>
                        <a:rPr lang="en-IN" sz="1400" b="0" i="0" baseline="0" dirty="0">
                          <a:latin typeface="+mn-lt"/>
                        </a:rPr>
                        <a:t> </a:t>
                      </a:r>
                      <a:br>
                        <a:rPr lang="en-IN" sz="1400" b="0" i="0" baseline="0" dirty="0">
                          <a:latin typeface="+mn-lt"/>
                        </a:rPr>
                      </a:b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smtClean="0">
                          <a:solidFill>
                            <a:schemeClr val="tx1"/>
                          </a:solidFill>
                          <a:effectLst/>
                          <a:latin typeface="+mn-lt"/>
                          <a:ea typeface="+mn-ea"/>
                          <a:cs typeface="+mn-cs"/>
                        </a:rPr>
                        <a:t>Modcloth</a:t>
                      </a:r>
                      <a:r>
                        <a:rPr lang="en-IN" sz="1400" b="0" i="0" baseline="0" dirty="0" smtClean="0">
                          <a:latin typeface="+mn-lt"/>
                        </a:rPr>
                        <a:t> </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959235"/>
                  </a:ext>
                </a:extLst>
              </a:tr>
              <a:tr h="370840">
                <a:tc>
                  <a:txBody>
                    <a:bodyPr/>
                    <a:lstStyle/>
                    <a:p>
                      <a:pPr algn="ctr"/>
                      <a:r>
                        <a:rPr lang="en-IN" sz="1400" b="0" i="0" kern="1200" baseline="0" dirty="0">
                          <a:solidFill>
                            <a:schemeClr val="tx1"/>
                          </a:solidFill>
                          <a:effectLst/>
                          <a:latin typeface="+mn-lt"/>
                          <a:ea typeface="+mn-ea"/>
                          <a:cs typeface="+mn-cs"/>
                        </a:rPr>
                        <a:t>Pinterest</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Justboughtit</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Twitter</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Sneakpeeq</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BuyWithMe</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Wanelo</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4360047"/>
                  </a:ext>
                </a:extLst>
              </a:tr>
              <a:tr h="345440">
                <a:tc>
                  <a:txBody>
                    <a:bodyPr/>
                    <a:lstStyle/>
                    <a:p>
                      <a:pPr algn="ctr"/>
                      <a:r>
                        <a:rPr lang="en-IN" sz="1400" b="0" i="0" kern="1200" baseline="0" dirty="0">
                          <a:solidFill>
                            <a:schemeClr val="tx1"/>
                          </a:solidFill>
                          <a:effectLst/>
                          <a:latin typeface="+mn-lt"/>
                          <a:ea typeface="+mn-ea"/>
                          <a:cs typeface="+mn-cs"/>
                        </a:rPr>
                        <a:t>vi.sualize.us</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Motilo</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Fab</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673713"/>
                  </a:ext>
                </a:extLst>
              </a:tr>
              <a:tr h="502920">
                <a:tc>
                  <a:txBody>
                    <a:bodyPr/>
                    <a:lstStyle/>
                    <a:p>
                      <a:pPr algn="ctr"/>
                      <a:r>
                        <a:rPr lang="en-IN" sz="1400" b="0" i="0" kern="1200" baseline="0" dirty="0">
                          <a:solidFill>
                            <a:schemeClr val="tx1"/>
                          </a:solidFill>
                          <a:effectLst/>
                          <a:latin typeface="+mn-lt"/>
                          <a:ea typeface="+mn-ea"/>
                          <a:cs typeface="+mn-cs"/>
                        </a:rPr>
                        <a:t>Mydeco</a:t>
                      </a:r>
                      <a:r>
                        <a:rPr lang="en-IN" sz="1400" b="0" i="0" baseline="0" dirty="0">
                          <a:latin typeface="+mn-lt"/>
                        </a:rPr>
                        <a:t> </a:t>
                      </a:r>
                      <a:br>
                        <a:rPr lang="en-IN" sz="1400" b="0" i="0" baseline="0" dirty="0">
                          <a:latin typeface="+mn-lt"/>
                        </a:rPr>
                      </a:b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kern="1200" baseline="0" dirty="0">
                          <a:solidFill>
                            <a:schemeClr val="tx1"/>
                          </a:solidFill>
                          <a:effectLst/>
                          <a:latin typeface="+mn-lt"/>
                          <a:ea typeface="+mn-ea"/>
                          <a:cs typeface="+mn-cs"/>
                        </a:rPr>
                        <a:t>Daily grommet</a:t>
                      </a:r>
                      <a:r>
                        <a:rPr lang="en-IN" sz="1400" b="0" i="0" baseline="0" dirty="0">
                          <a:latin typeface="+mn-lt"/>
                        </a:rPr>
                        <a:t> </a:t>
                      </a: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i="0" baseline="0" dirty="0">
                          <a:solidFill>
                            <a:schemeClr val="bg1"/>
                          </a:solidFill>
                          <a:latin typeface="+mn-lt"/>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IN" sz="1400" b="0" i="0" u="none" strike="noStrike" kern="1200" cap="none" spc="0" normalizeH="0" baseline="0" noProof="0" dirty="0">
                          <a:ln>
                            <a:noFill/>
                          </a:ln>
                          <a:solidFill>
                            <a:prstClr val="white"/>
                          </a:solidFill>
                          <a:effectLst/>
                          <a:uLnTx/>
                          <a:uFillTx/>
                          <a:latin typeface="+mn-lt"/>
                          <a:ea typeface="+mn-ea"/>
                          <a:cs typeface="+mn-cs"/>
                        </a:rPr>
                        <a:t>Blank</a:t>
                      </a:r>
                      <a:endParaRPr lang="en-IN" sz="1400" b="0" i="0" baseline="0" dirty="0">
                        <a:latin typeface="+mn-lt"/>
                      </a:endParaRPr>
                    </a:p>
                  </a:txBody>
                  <a:tcPr marL="88969" marR="889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575591"/>
                  </a:ext>
                </a:extLst>
              </a:tr>
            </a:tbl>
          </a:graphicData>
        </a:graphic>
      </p:graphicFrame>
      <p:sp>
        <p:nvSpPr>
          <p:cNvPr id="4" name="Content Placeholder 3"/>
          <p:cNvSpPr>
            <a:spLocks noGrp="1"/>
          </p:cNvSpPr>
          <p:nvPr>
            <p:ph idx="16"/>
          </p:nvPr>
        </p:nvSpPr>
        <p:spPr>
          <a:xfrm>
            <a:off x="457200" y="5890591"/>
            <a:ext cx="8229600" cy="381000"/>
          </a:xfrm>
        </p:spPr>
        <p:txBody>
          <a:bodyPr/>
          <a:lstStyle/>
          <a:p>
            <a:pPr marL="0" indent="0">
              <a:buNone/>
            </a:pPr>
            <a:r>
              <a:rPr lang="en-IN" sz="1200" b="1" dirty="0"/>
              <a:t>Source: </a:t>
            </a:r>
            <a:r>
              <a:rPr lang="en-IN" sz="1200" dirty="0"/>
              <a:t>Adapted from Rachel Ashman, Michael R. Solomon and Julia Wolny, “An Old Model for a New Age: Applying the EKB in Today’s Participatory Culture,” </a:t>
            </a:r>
            <a:r>
              <a:rPr lang="en-IN" sz="1200" b="1" dirty="0"/>
              <a:t>Journal of </a:t>
            </a:r>
            <a:r>
              <a:rPr lang="en-IN" sz="1200" b="1" dirty="0" smtClean="0"/>
              <a:t>Customer Behaviour</a:t>
            </a:r>
            <a:r>
              <a:rPr lang="en-IN" sz="1200" b="1" dirty="0"/>
              <a:t>, </a:t>
            </a:r>
            <a:r>
              <a:rPr lang="en-IN" sz="1200" dirty="0"/>
              <a:t>2015, 14(2): 127–146.</a:t>
            </a:r>
          </a:p>
        </p:txBody>
      </p:sp>
    </p:spTree>
    <p:extLst>
      <p:ext uri="{BB962C8B-B14F-4D97-AF65-F5344CB8AC3E}">
        <p14:creationId xmlns:p14="http://schemas.microsoft.com/office/powerpoint/2010/main" val="3310108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(6 of 6)</a:t>
            </a:r>
            <a:endParaRPr lang="en-IN" sz="2000" b="0" dirty="0">
              <a:latin typeface="+mj-lt"/>
            </a:endParaRPr>
          </a:p>
        </p:txBody>
      </p:sp>
      <p:sp>
        <p:nvSpPr>
          <p:cNvPr id="5" name="Content Placeholder 4"/>
          <p:cNvSpPr>
            <a:spLocks noGrp="1"/>
          </p:cNvSpPr>
          <p:nvPr>
            <p:ph idx="1"/>
          </p:nvPr>
        </p:nvSpPr>
        <p:spPr/>
        <p:txBody>
          <a:bodyPr/>
          <a:lstStyle/>
          <a:p>
            <a:r>
              <a:rPr lang="en-US" sz="2400" dirty="0"/>
              <a:t>What exposure have you had to family decisions made in your own family? Can you see the patterns discussed in the chapter in those decisions? Give an example.</a:t>
            </a:r>
          </a:p>
        </p:txBody>
      </p:sp>
    </p:spTree>
    <p:extLst>
      <p:ext uri="{BB962C8B-B14F-4D97-AF65-F5344CB8AC3E}">
        <p14:creationId xmlns:p14="http://schemas.microsoft.com/office/powerpoint/2010/main" val="307463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Review </a:t>
            </a:r>
            <a:r>
              <a:rPr lang="en-US" sz="2000" b="0" dirty="0">
                <a:latin typeface="+mj-lt"/>
              </a:rPr>
              <a:t>(1 of 3)</a:t>
            </a:r>
            <a:endParaRPr lang="en-IN" sz="2000" b="0" dirty="0">
              <a:latin typeface="+mj-lt"/>
            </a:endParaRPr>
          </a:p>
        </p:txBody>
      </p:sp>
      <p:sp>
        <p:nvSpPr>
          <p:cNvPr id="4" name="Content Placeholder 3"/>
          <p:cNvSpPr>
            <a:spLocks noGrp="1"/>
          </p:cNvSpPr>
          <p:nvPr>
            <p:ph idx="1"/>
          </p:nvPr>
        </p:nvSpPr>
        <p:spPr/>
        <p:txBody>
          <a:bodyPr/>
          <a:lstStyle/>
          <a:p>
            <a:pPr marL="432000" indent="-432000">
              <a:buFont typeface="+mj-lt"/>
              <a:buAutoNum type="arabicPeriod"/>
            </a:pPr>
            <a:r>
              <a:rPr lang="en-US" sz="2400" dirty="0"/>
              <a:t>The three categories of consumer decision-making are cognitive, habitual, and affective.</a:t>
            </a:r>
            <a:r>
              <a:rPr lang="en-US" sz="2400" dirty="0">
                <a:sym typeface="Wingdings" pitchFamily="2" charset="2"/>
              </a:rPr>
              <a:t> </a:t>
            </a:r>
          </a:p>
          <a:p>
            <a:pPr marL="432000" indent="-432000">
              <a:buFont typeface="+mj-lt"/>
              <a:buAutoNum type="arabicPeriod"/>
            </a:pPr>
            <a:r>
              <a:rPr lang="en-US" sz="2400" dirty="0"/>
              <a:t>A cognitive purchase decision is the outcome of a series of stages that results in the selection of one product over competing options.</a:t>
            </a:r>
            <a:endParaRPr lang="en-IN" sz="2400" dirty="0"/>
          </a:p>
        </p:txBody>
      </p:sp>
    </p:spTree>
    <p:extLst>
      <p:ext uri="{BB962C8B-B14F-4D97-AF65-F5344CB8AC3E}">
        <p14:creationId xmlns:p14="http://schemas.microsoft.com/office/powerpoint/2010/main" val="3421464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Review </a:t>
            </a:r>
            <a:r>
              <a:rPr lang="en-US" sz="2000" b="0" dirty="0">
                <a:latin typeface="+mj-lt"/>
              </a:rPr>
              <a:t>(2 of 3)</a:t>
            </a:r>
            <a:endParaRPr lang="en-IN" sz="2000" b="0" dirty="0">
              <a:latin typeface="+mj-lt"/>
            </a:endParaRPr>
          </a:p>
        </p:txBody>
      </p:sp>
      <p:sp>
        <p:nvSpPr>
          <p:cNvPr id="4" name="Content Placeholder 3"/>
          <p:cNvSpPr>
            <a:spLocks noGrp="1"/>
          </p:cNvSpPr>
          <p:nvPr>
            <p:ph idx="1"/>
          </p:nvPr>
        </p:nvSpPr>
        <p:spPr/>
        <p:txBody>
          <a:bodyPr/>
          <a:lstStyle/>
          <a:p>
            <a:pPr marL="432000" indent="-432000">
              <a:buFont typeface="+mj-lt"/>
              <a:buAutoNum type="arabicPeriod" startAt="3"/>
            </a:pPr>
            <a:r>
              <a:rPr lang="en-US" sz="2400" dirty="0"/>
              <a:t>The way information about a product choice is framed can prime a decision even when the consumer is unaware of this influence.</a:t>
            </a:r>
          </a:p>
          <a:p>
            <a:pPr marL="432000" indent="-432000">
              <a:buFont typeface="+mj-lt"/>
              <a:buAutoNum type="arabicPeriod" startAt="3"/>
            </a:pPr>
            <a:r>
              <a:rPr lang="en-US" sz="2400" dirty="0"/>
              <a:t>We often fall back on well-learned “rules-of-thumb” to make decisions.</a:t>
            </a:r>
          </a:p>
          <a:p>
            <a:pPr marL="432000" indent="-432000">
              <a:buFont typeface="+mj-lt"/>
              <a:buAutoNum type="arabicPeriod" startAt="3"/>
            </a:pPr>
            <a:r>
              <a:rPr lang="en-US" sz="2400" dirty="0"/>
              <a:t>Marketers often need to understand consumers’ behavior rather than a consumer’s behavior.</a:t>
            </a:r>
          </a:p>
        </p:txBody>
      </p:sp>
    </p:spTree>
    <p:extLst>
      <p:ext uri="{BB962C8B-B14F-4D97-AF65-F5344CB8AC3E}">
        <p14:creationId xmlns:p14="http://schemas.microsoft.com/office/powerpoint/2010/main" val="25011187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Review </a:t>
            </a:r>
            <a:r>
              <a:rPr lang="en-US" sz="2000" b="0" dirty="0">
                <a:latin typeface="+mj-lt"/>
              </a:rPr>
              <a:t>(3 of 3)</a:t>
            </a:r>
            <a:endParaRPr lang="en-IN" sz="2000" b="0" dirty="0">
              <a:latin typeface="+mj-lt"/>
            </a:endParaRPr>
          </a:p>
        </p:txBody>
      </p:sp>
      <p:sp>
        <p:nvSpPr>
          <p:cNvPr id="4" name="Content Placeholder 3"/>
          <p:cNvSpPr>
            <a:spLocks noGrp="1"/>
          </p:cNvSpPr>
          <p:nvPr>
            <p:ph idx="1"/>
          </p:nvPr>
        </p:nvSpPr>
        <p:spPr/>
        <p:txBody>
          <a:bodyPr/>
          <a:lstStyle/>
          <a:p>
            <a:pPr marL="432000" indent="-432000">
              <a:buAutoNum type="arabicPeriod" startAt="6"/>
            </a:pPr>
            <a:r>
              <a:rPr lang="en-US" sz="2400" dirty="0"/>
              <a:t>The decision-making process differs when people choose what to but on behalf of an organization rather than for personal use.</a:t>
            </a:r>
          </a:p>
          <a:p>
            <a:pPr marL="432000" indent="-432000">
              <a:buAutoNum type="arabicPeriod" startAt="6"/>
            </a:pPr>
            <a:r>
              <a:rPr lang="en-US" sz="2400" dirty="0"/>
              <a:t>Members of a family unit play different roles and have different amounts of influence when the family makes purchase decisions.</a:t>
            </a:r>
          </a:p>
        </p:txBody>
      </p:sp>
    </p:spTree>
    <p:extLst>
      <p:ext uri="{BB962C8B-B14F-4D97-AF65-F5344CB8AC3E}">
        <p14:creationId xmlns:p14="http://schemas.microsoft.com/office/powerpoint/2010/main" val="37713774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1938295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Figure 9.1 Three Types of Decision-Making</a:t>
            </a:r>
            <a:endParaRPr lang="en-IN" sz="3600" b="0" dirty="0">
              <a:latin typeface="+mj-lt"/>
            </a:endParaRPr>
          </a:p>
        </p:txBody>
      </p:sp>
      <p:sp>
        <p:nvSpPr>
          <p:cNvPr id="2" name="Content Placeholder 1"/>
          <p:cNvSpPr>
            <a:spLocks noGrp="1"/>
          </p:cNvSpPr>
          <p:nvPr>
            <p:ph idx="1"/>
          </p:nvPr>
        </p:nvSpPr>
        <p:spPr>
          <a:xfrm>
            <a:off x="457200" y="1600201"/>
            <a:ext cx="8229600" cy="304800"/>
          </a:xfrm>
        </p:spPr>
        <p:txBody>
          <a:bodyPr/>
          <a:lstStyle/>
          <a:p>
            <a:pPr marL="0" indent="0">
              <a:buNone/>
            </a:pPr>
            <a:r>
              <a:rPr lang="en-IN" b="1" dirty="0"/>
              <a:t>Figure 9.2 </a:t>
            </a:r>
            <a:r>
              <a:rPr lang="en-IN" dirty="0" smtClean="0"/>
              <a:t>Stages </a:t>
            </a:r>
            <a:r>
              <a:rPr lang="en-IN" dirty="0"/>
              <a:t>in Consumer Decision Making</a:t>
            </a:r>
          </a:p>
        </p:txBody>
      </p:sp>
      <p:pic>
        <p:nvPicPr>
          <p:cNvPr id="4" name="Picture 3" descr="Three buckets labeled cognitive habitual, and affective. Cognitive traits include: deliberate, rational, sequential. Habitual traits include: behavioral, unconscious, automatic. Affective traits include: emotional, instantaneou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756711"/>
            <a:ext cx="7798198" cy="2653489"/>
          </a:xfrm>
          <a:prstGeom prst="rect">
            <a:avLst/>
          </a:prstGeom>
        </p:spPr>
      </p:pic>
    </p:spTree>
    <p:extLst>
      <p:ext uri="{BB962C8B-B14F-4D97-AF65-F5344CB8AC3E}">
        <p14:creationId xmlns:p14="http://schemas.microsoft.com/office/powerpoint/2010/main" val="2243142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Problem?</a:t>
            </a:r>
            <a:endParaRPr lang="en-IN" dirty="0">
              <a:latin typeface="+mj-lt"/>
            </a:endParaRPr>
          </a:p>
        </p:txBody>
      </p:sp>
      <p:sp>
        <p:nvSpPr>
          <p:cNvPr id="3" name="Content Placeholder 2"/>
          <p:cNvSpPr>
            <a:spLocks noGrp="1"/>
          </p:cNvSpPr>
          <p:nvPr>
            <p:ph type="body" idx="4294967295"/>
          </p:nvPr>
        </p:nvSpPr>
        <p:spPr/>
        <p:txBody>
          <a:bodyPr/>
          <a:lstStyle/>
          <a:p>
            <a:r>
              <a:rPr lang="en-US" sz="2400" dirty="0"/>
              <a:t>Consumer hyperchoice</a:t>
            </a:r>
          </a:p>
          <a:p>
            <a:r>
              <a:rPr lang="en-US" sz="2400" dirty="0"/>
              <a:t>Constructive processing</a:t>
            </a:r>
          </a:p>
          <a:p>
            <a:r>
              <a:rPr lang="en-US" sz="2400" dirty="0"/>
              <a:t>Mental budget</a:t>
            </a:r>
          </a:p>
        </p:txBody>
      </p:sp>
    </p:spTree>
    <p:extLst>
      <p:ext uri="{BB962C8B-B14F-4D97-AF65-F5344CB8AC3E}">
        <p14:creationId xmlns:p14="http://schemas.microsoft.com/office/powerpoint/2010/main" val="898422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Self-Regulation</a:t>
            </a:r>
            <a:endParaRPr lang="en-IN" dirty="0">
              <a:latin typeface="+mj-lt"/>
            </a:endParaRPr>
          </a:p>
        </p:txBody>
      </p:sp>
      <p:sp>
        <p:nvSpPr>
          <p:cNvPr id="3" name="Content Placeholder 2"/>
          <p:cNvSpPr>
            <a:spLocks noGrp="1"/>
          </p:cNvSpPr>
          <p:nvPr>
            <p:ph type="body" idx="4294967295"/>
          </p:nvPr>
        </p:nvSpPr>
        <p:spPr/>
        <p:txBody>
          <a:bodyPr/>
          <a:lstStyle/>
          <a:p>
            <a:r>
              <a:rPr lang="en-US" sz="2400" dirty="0"/>
              <a:t>Implementation intentions</a:t>
            </a:r>
          </a:p>
          <a:p>
            <a:r>
              <a:rPr lang="en-US" sz="2400" dirty="0"/>
              <a:t>Counteractive construal</a:t>
            </a:r>
          </a:p>
          <a:p>
            <a:r>
              <a:rPr lang="en-US" sz="2400" dirty="0"/>
              <a:t>Feedback loop</a:t>
            </a:r>
          </a:p>
          <a:p>
            <a:r>
              <a:rPr lang="en-US" sz="2400" dirty="0"/>
              <a:t>Morning Morality Effect</a:t>
            </a:r>
          </a:p>
          <a:p>
            <a:r>
              <a:rPr lang="en-US" sz="2400" dirty="0"/>
              <a:t>Executive control center</a:t>
            </a:r>
            <a:endParaRPr lang="en-US" sz="2400" dirty="0">
              <a:sym typeface="Wingdings" pitchFamily="2" charset="2"/>
            </a:endParaRPr>
          </a:p>
        </p:txBody>
      </p:sp>
    </p:spTree>
    <p:extLst>
      <p:ext uri="{BB962C8B-B14F-4D97-AF65-F5344CB8AC3E}">
        <p14:creationId xmlns:p14="http://schemas.microsoft.com/office/powerpoint/2010/main" val="153575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(1 of 6)</a:t>
            </a:r>
          </a:p>
        </p:txBody>
      </p:sp>
      <p:sp>
        <p:nvSpPr>
          <p:cNvPr id="3" name="Content Placeholder 2"/>
          <p:cNvSpPr>
            <a:spLocks noGrp="1"/>
          </p:cNvSpPr>
          <p:nvPr>
            <p:ph idx="1"/>
          </p:nvPr>
        </p:nvSpPr>
        <p:spPr/>
        <p:txBody>
          <a:bodyPr/>
          <a:lstStyle/>
          <a:p>
            <a:r>
              <a:rPr lang="en-US" sz="2400" dirty="0"/>
              <a:t>Provide an example when the feedback loop was used on you.</a:t>
            </a:r>
          </a:p>
        </p:txBody>
      </p:sp>
    </p:spTree>
    <p:extLst>
      <p:ext uri="{BB962C8B-B14F-4D97-AF65-F5344CB8AC3E}">
        <p14:creationId xmlns:p14="http://schemas.microsoft.com/office/powerpoint/2010/main" val="1546508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Learning Objective </a:t>
            </a:r>
            <a:r>
              <a:rPr lang="en-US" sz="3600" dirty="0" smtClean="0">
                <a:latin typeface="+mj-lt"/>
              </a:rPr>
              <a:t>9.2</a:t>
            </a:r>
            <a:endParaRPr lang="en-IN" dirty="0"/>
          </a:p>
        </p:txBody>
      </p:sp>
      <p:sp>
        <p:nvSpPr>
          <p:cNvPr id="3" name="Content Placeholder 2"/>
          <p:cNvSpPr>
            <a:spLocks noGrp="1"/>
          </p:cNvSpPr>
          <p:nvPr>
            <p:ph type="body" idx="4294967295"/>
          </p:nvPr>
        </p:nvSpPr>
        <p:spPr/>
        <p:txBody>
          <a:bodyPr/>
          <a:lstStyle/>
          <a:p>
            <a:pPr marL="0" indent="0">
              <a:buNone/>
            </a:pPr>
            <a:r>
              <a:rPr lang="en-US" sz="2400" dirty="0"/>
              <a:t>A cognitive purchase decision is the outcome of a series of stages that results in the selection of one product over competing options.</a:t>
            </a:r>
            <a:endParaRPr lang="en-US" sz="2400" dirty="0">
              <a:sym typeface="Wingdings" pitchFamily="2" charset="2"/>
            </a:endParaRPr>
          </a:p>
        </p:txBody>
      </p:sp>
    </p:spTree>
    <p:extLst>
      <p:ext uri="{BB962C8B-B14F-4D97-AF65-F5344CB8AC3E}">
        <p14:creationId xmlns:p14="http://schemas.microsoft.com/office/powerpoint/2010/main" val="4169905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124d7dd9bc51f65993f379c142efbf7caf04351"/>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11644</TotalTime>
  <Words>3689</Words>
  <Application>Microsoft Office PowerPoint</Application>
  <PresentationFormat>On-screen Show (4:3)</PresentationFormat>
  <Paragraphs>377</Paragraphs>
  <Slides>49</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Aharoni</vt:lpstr>
      <vt:lpstr>Arial</vt:lpstr>
      <vt:lpstr>Times New Roman</vt:lpstr>
      <vt:lpstr>Verdana</vt:lpstr>
      <vt:lpstr>Wingdings</vt:lpstr>
      <vt:lpstr>508 Lecture</vt:lpstr>
      <vt:lpstr>Consumer Behavior: Buying, Having, and Being</vt:lpstr>
      <vt:lpstr>Learning Objectives (1 of 3)</vt:lpstr>
      <vt:lpstr>Learning Objectives (2 of 3)</vt:lpstr>
      <vt:lpstr>Learning Objective 9.1</vt:lpstr>
      <vt:lpstr>Figure 9.1 Three Types of Decision-Making</vt:lpstr>
      <vt:lpstr>Problem?</vt:lpstr>
      <vt:lpstr>Self-Regulation</vt:lpstr>
      <vt:lpstr>For Reflection (1 of 6)</vt:lpstr>
      <vt:lpstr>Learning Objective 9.2</vt:lpstr>
      <vt:lpstr>Steps in the Decision-Making Process</vt:lpstr>
      <vt:lpstr>Consumer Decision Making</vt:lpstr>
      <vt:lpstr>Stage 1: Problem Recognition</vt:lpstr>
      <vt:lpstr>Stage 2: Information Search</vt:lpstr>
      <vt:lpstr>Figure 9.3 Problem Recognition</vt:lpstr>
      <vt:lpstr>Figure 9.4 Amount of Information Search and Product Knowledge</vt:lpstr>
      <vt:lpstr>Step 3: Alternatives</vt:lpstr>
      <vt:lpstr>For Reflection (2 of 6)</vt:lpstr>
      <vt:lpstr>Learning Objective 9.3</vt:lpstr>
      <vt:lpstr>Product Choice </vt:lpstr>
      <vt:lpstr>Online Decision Making</vt:lpstr>
      <vt:lpstr>Strategic Implementation of Product Categories</vt:lpstr>
      <vt:lpstr>Figure 9.5 Levels of Categorization</vt:lpstr>
      <vt:lpstr>Evaluative Criteria</vt:lpstr>
      <vt:lpstr>Compensatory Rule</vt:lpstr>
      <vt:lpstr>Noncompensatory Decision Rules</vt:lpstr>
      <vt:lpstr>For Reflection (3 of 6)</vt:lpstr>
      <vt:lpstr>Learning Objective 9.4</vt:lpstr>
      <vt:lpstr>Biases in Decision-Making Process</vt:lpstr>
      <vt:lpstr>Heuristics </vt:lpstr>
      <vt:lpstr>For Reflection (4 of 6)</vt:lpstr>
      <vt:lpstr>Learning Objective 9.5</vt:lpstr>
      <vt:lpstr>Roles In Collective Decision Making</vt:lpstr>
      <vt:lpstr>Learning Objective 9.6</vt:lpstr>
      <vt:lpstr>Organizational Decision Making</vt:lpstr>
      <vt:lpstr>Compared to Consumer Decision Making, Organizational Decision Making…</vt:lpstr>
      <vt:lpstr>What Influences Organizational Buyers?</vt:lpstr>
      <vt:lpstr>Buying Decisions</vt:lpstr>
      <vt:lpstr>B2B e-commerce</vt:lpstr>
      <vt:lpstr>For Reflection (5 of 6)</vt:lpstr>
      <vt:lpstr>Learning Objective 9.7</vt:lpstr>
      <vt:lpstr>Household Decisions</vt:lpstr>
      <vt:lpstr>Resolving Decision Conflicts in Families</vt:lpstr>
      <vt:lpstr>Who Makes Key Decisions in the Family?</vt:lpstr>
      <vt:lpstr>Social Shopping</vt:lpstr>
      <vt:lpstr>For Reflection (6 of 6)</vt:lpstr>
      <vt:lpstr>For Review (1 of 3)</vt:lpstr>
      <vt:lpstr>For Review (2 of 3)</vt:lpstr>
      <vt:lpstr>For Review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2339</cp:revision>
  <dcterms:created xsi:type="dcterms:W3CDTF">2014-07-14T20:04:21Z</dcterms:created>
  <dcterms:modified xsi:type="dcterms:W3CDTF">2017-07-24T13:24:37Z</dcterms:modified>
</cp:coreProperties>
</file>