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714" r:id="rId2"/>
    <p:sldId id="647" r:id="rId3"/>
    <p:sldId id="464" r:id="rId4"/>
    <p:sldId id="662" r:id="rId5"/>
    <p:sldId id="603" r:id="rId6"/>
    <p:sldId id="694" r:id="rId7"/>
    <p:sldId id="695" r:id="rId8"/>
    <p:sldId id="706" r:id="rId9"/>
    <p:sldId id="646" r:id="rId10"/>
    <p:sldId id="643" r:id="rId11"/>
    <p:sldId id="696" r:id="rId12"/>
    <p:sldId id="697" r:id="rId13"/>
    <p:sldId id="699" r:id="rId14"/>
    <p:sldId id="698" r:id="rId15"/>
    <p:sldId id="606" r:id="rId16"/>
    <p:sldId id="707" r:id="rId17"/>
    <p:sldId id="708" r:id="rId18"/>
    <p:sldId id="709" r:id="rId19"/>
    <p:sldId id="700" r:id="rId20"/>
    <p:sldId id="669" r:id="rId21"/>
    <p:sldId id="605" r:id="rId22"/>
    <p:sldId id="710" r:id="rId23"/>
    <p:sldId id="672" r:id="rId24"/>
    <p:sldId id="711" r:id="rId25"/>
    <p:sldId id="526" r:id="rId26"/>
    <p:sldId id="668" r:id="rId27"/>
    <p:sldId id="712" r:id="rId28"/>
    <p:sldId id="701" r:id="rId29"/>
    <p:sldId id="705" r:id="rId30"/>
    <p:sldId id="713" r:id="rId31"/>
    <p:sldId id="715" r:id="rId32"/>
  </p:sldIdLst>
  <p:sldSz cx="9144000" cy="6858000" type="screen4x3"/>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C2E2C8-8358-4E1D-9A1C-B259230FA4C6}">
          <p14:sldIdLst>
            <p14:sldId id="714"/>
            <p14:sldId id="647"/>
            <p14:sldId id="464"/>
            <p14:sldId id="662"/>
            <p14:sldId id="603"/>
            <p14:sldId id="694"/>
            <p14:sldId id="695"/>
            <p14:sldId id="706"/>
            <p14:sldId id="646"/>
            <p14:sldId id="643"/>
            <p14:sldId id="696"/>
            <p14:sldId id="697"/>
            <p14:sldId id="699"/>
            <p14:sldId id="698"/>
            <p14:sldId id="606"/>
            <p14:sldId id="707"/>
            <p14:sldId id="708"/>
            <p14:sldId id="709"/>
            <p14:sldId id="700"/>
            <p14:sldId id="669"/>
            <p14:sldId id="605"/>
            <p14:sldId id="710"/>
            <p14:sldId id="672"/>
            <p14:sldId id="711"/>
            <p14:sldId id="526"/>
            <p14:sldId id="668"/>
            <p14:sldId id="712"/>
            <p14:sldId id="701"/>
            <p14:sldId id="705"/>
            <p14:sldId id="713"/>
            <p14:sldId id="71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82" autoAdjust="0"/>
    <p:restoredTop sz="86447" autoAdjust="0"/>
  </p:normalViewPr>
  <p:slideViewPr>
    <p:cSldViewPr>
      <p:cViewPr varScale="1">
        <p:scale>
          <a:sx n="81" d="100"/>
          <a:sy n="81" d="100"/>
        </p:scale>
        <p:origin x="96" y="426"/>
      </p:cViewPr>
      <p:guideLst>
        <p:guide orient="horz" pos="2160"/>
        <p:guide pos="2880"/>
      </p:guideLst>
    </p:cSldViewPr>
  </p:slideViewPr>
  <p:outlineViewPr>
    <p:cViewPr>
      <p:scale>
        <a:sx n="75" d="100"/>
        <a:sy n="75" d="100"/>
      </p:scale>
      <p:origin x="0" y="-3341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7/24/2017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7/24/2017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This chapter defines the scope of international business and introduces us to some of its most important topics. </a:t>
            </a:r>
            <a:endParaRPr lang="en-US" sz="1200" dirty="0" smtClean="0">
              <a:cs typeface="Arial"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747367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616524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consumers</a:t>
            </a:r>
            <a:r>
              <a:rPr lang="en-US" baseline="0" dirty="0"/>
              <a:t> make decisions they are influenced by the situation they are in too.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88407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Focus groups, in which a small set of consumers comes into a facility to try a new item while company personnel observe them from behind a mirror.</a:t>
            </a:r>
          </a:p>
          <a:p>
            <a:r>
              <a:rPr lang="en-US" sz="1200" b="0" i="0" u="none" strike="noStrike" kern="1200" baseline="0" dirty="0">
                <a:solidFill>
                  <a:schemeClr val="tx1"/>
                </a:solidFill>
                <a:latin typeface="Arial" charset="0"/>
                <a:ea typeface="+mn-ea"/>
                <a:cs typeface="+mn-cs"/>
              </a:rPr>
              <a:t>Total quality management (TQM) is a complex set of management and engineering procedures that aims to reduce errors and increase quality.</a:t>
            </a:r>
          </a:p>
          <a:p>
            <a:r>
              <a:rPr lang="en-US" sz="1200" b="0" i="0" u="none" strike="noStrike" kern="1200" baseline="0" dirty="0">
                <a:solidFill>
                  <a:schemeClr val="tx1"/>
                </a:solidFill>
                <a:latin typeface="Arial" charset="0"/>
                <a:ea typeface="+mn-ea"/>
                <a:cs typeface="+mn-cs"/>
              </a:rPr>
              <a:t>Gemba, which to the Japanese means “the one true source of information.”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3568095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The shopping experience is affected by how pleasant our environment is perceived and our level of arousal during the consumption experience. We can enjoy or not enjoy and feel stimulated or not. Clearly our mood can affect the experience. This figure illustrates the influence of the two basic dimensions of pleasure and arousal. Evaluations will be more positive when our mood state is positive. </a:t>
            </a:r>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1057239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We can segment consumers in terms of their shopping orientation, or general attitudes about shopping. These orientations vary depending on the particular product categories and store types we consider. The motives for shopping are listed on the slide. Many people shop for the social benefits. Shopping areas are areas to hang out with friends and family. Stores frequently offer specialized goods that allow people with shared interests to communicate. Shopping centers are a natural place to congregate. Shopping may make people feel important. Some people pride themselves on their knowledge of the marketplace.</a:t>
            </a:r>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886875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The experience of acquiring the good may be quite different off line versus online. Electronic marketers can reach people anywhere but there are also issues as well. This slide lists the benefits and limitations on online retail sites. </a:t>
            </a: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371551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Retail environments are important for attracting shoppers and keeping them in the stores. Innovative merchants use four kinds of theming techniques. These are listed on the slide. </a:t>
            </a:r>
          </a:p>
          <a:p>
            <a:pPr eaLnBrk="1" hangingPunct="1"/>
            <a:r>
              <a:rPr lang="en-US" dirty="0"/>
              <a:t>Landscape themes rely on associations with images of nature, animals, and the physical body. Bass Pro Shops is an example of a landscape theme. </a:t>
            </a:r>
          </a:p>
          <a:p>
            <a:pPr eaLnBrk="1" hangingPunct="1"/>
            <a:r>
              <a:rPr lang="en-US" dirty="0"/>
              <a:t>Marketscape themes build on associations with man-made places. The Venetian Hotel in Las Vegas is an example of a </a:t>
            </a:r>
            <a:r>
              <a:rPr lang="en-US" dirty="0" err="1"/>
              <a:t>marketscape</a:t>
            </a:r>
            <a:r>
              <a:rPr lang="en-US" dirty="0"/>
              <a:t>. </a:t>
            </a:r>
          </a:p>
          <a:p>
            <a:pPr eaLnBrk="1" hangingPunct="1"/>
            <a:r>
              <a:rPr lang="en-US" dirty="0"/>
              <a:t>Cyberspace themes build on information and communications technology. eBay uses this approach. </a:t>
            </a:r>
          </a:p>
          <a:p>
            <a:pPr eaLnBrk="1" hangingPunct="1"/>
            <a:r>
              <a:rPr lang="en-US" dirty="0"/>
              <a:t>Mindscape themes draw on abstract ideas and concepts, fantasy, and often possess spiritual overtones. Day spas might reflect a spiritual theme. </a:t>
            </a: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1608251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Stores can have very clear personalities. We can refer to the store personality as store image. Some of the important dimensions of a store’s image are location, merchandise suitability, and the knowledge and congeniality of the sales staff. Intangible factors like interior design, the types of people seen in the store, and store return policies can also influence store image. </a:t>
            </a:r>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1848798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Mental budgets for grocery trips are typically composed of both an itemized portion and in-store slack. This means they typically decide beforehand on an amount they plan to spend, but then</a:t>
            </a:r>
          </a:p>
          <a:p>
            <a:r>
              <a:rPr lang="en-US" sz="1200" b="0" i="0" u="none" strike="noStrike" kern="1200" baseline="0" dirty="0">
                <a:solidFill>
                  <a:schemeClr val="tx1"/>
                </a:solidFill>
                <a:latin typeface="Arial" charset="0"/>
                <a:ea typeface="+mn-ea"/>
                <a:cs typeface="+mn-cs"/>
              </a:rPr>
              <a:t>they have an additional amount in mind (slack) they are willing to spend on unplanned purchases—if they come across any they really want to have.</a:t>
            </a:r>
          </a:p>
          <a:p>
            <a:r>
              <a:rPr lang="en-US" sz="1200" b="0" i="0" u="none" strike="noStrike" kern="1200" baseline="0" dirty="0">
                <a:solidFill>
                  <a:schemeClr val="tx1"/>
                </a:solidFill>
                <a:latin typeface="Arial" charset="0"/>
                <a:ea typeface="+mn-ea"/>
                <a:cs typeface="+mn-cs"/>
              </a:rPr>
              <a:t>That</a:t>
            </a:r>
          </a:p>
          <a:p>
            <a:r>
              <a:rPr lang="en-US" sz="1200" b="0" i="0" u="none" strike="noStrike" kern="1200" baseline="0" dirty="0">
                <a:solidFill>
                  <a:schemeClr val="tx1"/>
                </a:solidFill>
                <a:latin typeface="Arial" charset="0"/>
                <a:ea typeface="+mn-ea"/>
                <a:cs typeface="+mn-cs"/>
              </a:rPr>
              <a:t> A POP can be an elaborate product display or demonstration, a </a:t>
            </a:r>
            <a:r>
              <a:rPr lang="en-US" sz="1200" b="0" i="0" u="none" strike="noStrike" kern="1200" baseline="0" dirty="0" err="1">
                <a:solidFill>
                  <a:schemeClr val="tx1"/>
                </a:solidFill>
                <a:latin typeface="Arial" charset="0"/>
                <a:ea typeface="+mn-ea"/>
                <a:cs typeface="+mn-cs"/>
              </a:rPr>
              <a:t>coupondispensing</a:t>
            </a:r>
            <a:r>
              <a:rPr lang="en-US" sz="1200" b="0" i="0" u="none" strike="noStrike" kern="1200" baseline="0" dirty="0">
                <a:solidFill>
                  <a:schemeClr val="tx1"/>
                </a:solidFill>
                <a:latin typeface="Arial" charset="0"/>
                <a:ea typeface="+mn-ea"/>
                <a:cs typeface="+mn-cs"/>
              </a:rPr>
              <a:t> machine, or an employee who gives out free samples of a new cookie in the grocery aisle.</a:t>
            </a: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1024505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buyer-seller situation is like many dyadic encounters.</a:t>
            </a:r>
            <a:r>
              <a:rPr lang="en-US" baseline="0" dirty="0"/>
              <a:t> During the relationship, the parties establish their own roles in the relationship through identity negotiation. Salespeople can be more effective if they have authority and expertise, and even if they have incidental similarities, such as a shared experience, to the buyer.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3627006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181386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image shown in the book is a drawing of how one consumer depicted an impulse buyer. How would you depict yourself</a:t>
            </a:r>
            <a:r>
              <a:rPr lang="en-US" baseline="0" dirty="0"/>
              <a:t> as an impulse buyer?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1853316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chapter opens with the story of Zachary. Zachary leads a</a:t>
            </a:r>
            <a:r>
              <a:rPr lang="en-US" baseline="0" dirty="0"/>
              <a:t> secret life. During the week he is a stock analyst, but on the weekends, he’s out on the road with his Harley-Davidson. Zachary’s group of biker friends is an important part of his identity and this membership influences many buying decisions. The biker group is a reference group. A reference group is an actual or imaginary individual or group conceived of as having significant relevance upon an individual’s evaluations, aspirations, or behavior.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77626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127762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32671598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9523134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Our overall reactions to a product after we’ve bought it—what re-searchers call consumer satisfaction/dissatisfaction (CS/D)— obviously play a big role in our future behavior.</a:t>
            </a:r>
          </a:p>
          <a:p>
            <a:r>
              <a:rPr lang="en-US" sz="1200" b="0" i="0" u="none" strike="noStrike" kern="1200" baseline="0" dirty="0">
                <a:solidFill>
                  <a:schemeClr val="tx1"/>
                </a:solidFill>
                <a:latin typeface="Arial" charset="0"/>
                <a:ea typeface="+mn-ea"/>
                <a:cs typeface="+mn-cs"/>
              </a:rPr>
              <a:t>According to the expectancy disconfirmation model, we form beliefs about product performance based on our prior experience with the product or communications</a:t>
            </a:r>
          </a:p>
          <a:p>
            <a:r>
              <a:rPr lang="en-US" sz="1200" b="0" i="0" u="none" strike="noStrike" kern="1200" baseline="0" dirty="0">
                <a:solidFill>
                  <a:schemeClr val="tx1"/>
                </a:solidFill>
                <a:latin typeface="Arial" charset="0"/>
                <a:ea typeface="+mn-ea"/>
                <a:cs typeface="+mn-cs"/>
              </a:rPr>
              <a:t>about the product that imply a certain level of quality.</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1808000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During lateral cycling, one consumer exchanges something he or she owns for something the other person owns.</a:t>
            </a:r>
          </a:p>
          <a:p>
            <a:r>
              <a:rPr lang="en-US" sz="1200" b="0" i="0" u="none" strike="noStrike" kern="1200" baseline="0" dirty="0">
                <a:solidFill>
                  <a:schemeClr val="tx1"/>
                </a:solidFill>
                <a:latin typeface="Arial" charset="0"/>
                <a:ea typeface="+mn-ea"/>
                <a:cs typeface="+mn-cs"/>
              </a:rPr>
              <a:t>The underground economy in the form of flea markets and other used-product sales formats is a significant element in the U.S. market.</a:t>
            </a:r>
          </a:p>
          <a:p>
            <a:r>
              <a:rPr lang="en-US" sz="1200" b="0" i="0" u="none" strike="noStrike" kern="1200" baseline="0" dirty="0">
                <a:solidFill>
                  <a:schemeClr val="tx1"/>
                </a:solidFill>
                <a:latin typeface="Arial" charset="0"/>
                <a:ea typeface="+mn-ea"/>
                <a:cs typeface="+mn-cs"/>
              </a:rPr>
              <a:t>The new trend of </a:t>
            </a:r>
            <a:r>
              <a:rPr lang="en-US" sz="1200" b="0" i="0" u="none" strike="noStrike" kern="1200" baseline="0" dirty="0" err="1">
                <a:solidFill>
                  <a:schemeClr val="tx1"/>
                </a:solidFill>
                <a:latin typeface="Arial" charset="0"/>
                <a:ea typeface="+mn-ea"/>
                <a:cs typeface="+mn-cs"/>
              </a:rPr>
              <a:t>recommerce</a:t>
            </a:r>
            <a:r>
              <a:rPr lang="en-US" sz="1200" b="0" i="0" u="none" strike="noStrike" kern="1200" baseline="0" dirty="0">
                <a:solidFill>
                  <a:schemeClr val="tx1"/>
                </a:solidFill>
                <a:latin typeface="Arial" charset="0"/>
                <a:ea typeface="+mn-ea"/>
                <a:cs typeface="+mn-cs"/>
              </a:rPr>
              <a:t> (a play on the term e-commerce) shows that many consumers want to squeeze more value out of their possessions by selling or trading</a:t>
            </a:r>
          </a:p>
          <a:p>
            <a:r>
              <a:rPr lang="en-US" sz="1200" b="0" i="0" u="none" strike="noStrike" kern="1200" baseline="0" dirty="0">
                <a:solidFill>
                  <a:schemeClr val="tx1"/>
                </a:solidFill>
                <a:latin typeface="Arial" charset="0"/>
                <a:ea typeface="+mn-ea"/>
                <a:cs typeface="+mn-cs"/>
              </a:rPr>
              <a:t>Them. This focus has given birth to the swishing movement, where people organize parties to exchange clothing or other personal possessions with others.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35589953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810238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39513830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We’ve reviewed many concepts in this chapter. The key points are noted on the slide. </a:t>
            </a:r>
          </a:p>
          <a:p>
            <a:pPr eaLnBrk="1" hangingPunct="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1751427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34565737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3071274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factors that affect our purchases, including</a:t>
            </a:r>
            <a:r>
              <a:rPr lang="en-US" baseline="0" dirty="0"/>
              <a:t> emotion. For instance, </a:t>
            </a:r>
            <a:r>
              <a:rPr lang="en-US" baseline="0" dirty="0" err="1"/>
              <a:t>Yankelovich</a:t>
            </a:r>
            <a:r>
              <a:rPr lang="en-US" baseline="0" dirty="0"/>
              <a:t> Partners found that buying a car is the most anxiety-provoking retail experience for consumers.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3552800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Figure 10.1 illustrates that many contextual factors affect our choices. These might include mood, whether we feel time pressure to make a purchase, and the reason we need the product. Salespeople could play a role in our decisions, too. </a:t>
            </a:r>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816169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A consumer’s physical and social environment affects her motives to use a product as well as how she will evaluate the item. These cues include the immediate environment and the type and number of other consumers who are there. </a:t>
            </a:r>
          </a:p>
          <a:p>
            <a:pPr eaLnBrk="1" hangingPunct="1"/>
            <a:r>
              <a:rPr lang="en-US" dirty="0"/>
              <a:t>The sheer presence or absence of co-consumers is a product attribute. The presence of many people can increase physiological arousal levels so that our experiences seem more intense. Also, the type of consumers who are in a store affects our perceptions. We infer things about a store from the customers there. </a:t>
            </a: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1542947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Time is one of consumers’ most precious resources. We may change what we want to buy based on temporal influences like what time it is or how much time is left before we need the product. Economic time points out that time is an economic variable – think “time is money.” People’s priorities determine their </a:t>
            </a:r>
            <a:r>
              <a:rPr lang="en-US" dirty="0" err="1"/>
              <a:t>timestyle</a:t>
            </a:r>
            <a:r>
              <a:rPr lang="en-US" dirty="0"/>
              <a:t>. Your </a:t>
            </a:r>
            <a:r>
              <a:rPr lang="en-US" dirty="0" err="1"/>
              <a:t>timestyle</a:t>
            </a:r>
            <a:r>
              <a:rPr lang="en-US" dirty="0"/>
              <a:t> determines how you spend your time resource. Some people feel that they are time poor. That means that they simply feel that they do not have sufficient time. It may be just a perception because people actually have more time free from work than ever before, but there are just so many options now! </a:t>
            </a: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4101102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A study looked at how the </a:t>
            </a:r>
            <a:r>
              <a:rPr lang="en-US" dirty="0" err="1"/>
              <a:t>timestyles</a:t>
            </a:r>
            <a:r>
              <a:rPr lang="en-US" dirty="0"/>
              <a:t> of a group of American women influence their consumption choices. The researchers found four dimensions of time. </a:t>
            </a:r>
          </a:p>
          <a:p>
            <a:pPr eaLnBrk="1" hangingPunct="1"/>
            <a:r>
              <a:rPr lang="en-US" dirty="0"/>
              <a:t>The social dimension refers to individuals’ categorization of time as either “time for me” or “time with/for others.” </a:t>
            </a:r>
          </a:p>
          <a:p>
            <a:pPr eaLnBrk="1" hangingPunct="1"/>
            <a:r>
              <a:rPr lang="en-US" dirty="0"/>
              <a:t>The temporal orientation dimension depicts the relative significance individuals attach to past, present, or future. </a:t>
            </a:r>
          </a:p>
          <a:p>
            <a:pPr eaLnBrk="1" hangingPunct="1"/>
            <a:r>
              <a:rPr lang="en-US" dirty="0"/>
              <a:t>The planning orientation dimension alludes to different time management styles varying on a continuum from analytic to spontaneous. </a:t>
            </a:r>
          </a:p>
          <a:p>
            <a:pPr eaLnBrk="1" hangingPunct="1"/>
            <a:r>
              <a:rPr lang="en-US" dirty="0"/>
              <a:t>The </a:t>
            </a:r>
            <a:r>
              <a:rPr lang="en-US" dirty="0" err="1"/>
              <a:t>polychronic</a:t>
            </a:r>
            <a:r>
              <a:rPr lang="en-US" dirty="0"/>
              <a:t> orientation dimension distinguishes between people who prefer to do one thing at a time from those who multitask. </a:t>
            </a:r>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000891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Those same researchers found that women viewed time in different ways and they developed five metaphors to capture how women viewed time. </a:t>
            </a:r>
          </a:p>
          <a:p>
            <a:r>
              <a:rPr lang="en-US" dirty="0"/>
              <a:t>Women who view time as a pressure cooker are analytical and </a:t>
            </a:r>
            <a:r>
              <a:rPr lang="en-US" dirty="0" err="1"/>
              <a:t>monochronic</a:t>
            </a:r>
            <a:r>
              <a:rPr lang="en-US" dirty="0"/>
              <a:t>. They usually feel like the are under pressure and they shop in a methodical manner. </a:t>
            </a:r>
          </a:p>
          <a:p>
            <a:r>
              <a:rPr lang="en-US" dirty="0"/>
              <a:t>Women who view time as a map are also analytical but they focus on the future and tend to multitask. They tend to engage in extensive information search and comparison shopping.</a:t>
            </a:r>
          </a:p>
          <a:p>
            <a:r>
              <a:rPr lang="en-US" dirty="0"/>
              <a:t> Women who view time as a mirror are analytical and </a:t>
            </a:r>
            <a:r>
              <a:rPr lang="en-US" dirty="0" err="1"/>
              <a:t>polychronic</a:t>
            </a:r>
            <a:r>
              <a:rPr lang="en-US" dirty="0"/>
              <a:t> but they have a past temporal orientation (as opposed to the time as a map women). These women are risk averse and they stick to brands they trust.</a:t>
            </a:r>
          </a:p>
          <a:p>
            <a:r>
              <a:rPr lang="en-US" dirty="0"/>
              <a:t> Women who view time as a river tend to be very spontaneous with a focus on the present. They go shopping on the spur of the moment. </a:t>
            </a:r>
          </a:p>
          <a:p>
            <a:r>
              <a:rPr lang="en-US" dirty="0"/>
              <a:t>Women who view time as a feast are analytical planners with a present focus. They view time as something that allows them to enjoy life. For this reason, they tend to seek out opportunities for hedonic consumption. </a:t>
            </a: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4818670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4" name="TextBox 13"/>
          <p:cNvSpPr txBox="1"/>
          <p:nvPr userDrawn="1"/>
        </p:nvSpPr>
        <p:spPr>
          <a:xfrm>
            <a:off x="2590800" y="6429345"/>
            <a:ext cx="61722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7/24/2017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2590800" y="6429345"/>
            <a:ext cx="61722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93300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7/24/2017</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7/24/2017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2590800" y="6429345"/>
            <a:ext cx="61722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67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7/24/2017</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2590800" y="6429345"/>
            <a:ext cx="61722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51" r:id="rId10"/>
    <p:sldLayoutId id="2147483654" r:id="rId11"/>
    <p:sldLayoutId id="2147483655" r:id="rId12"/>
    <p:sldLayoutId id="2147483663" r:id="rId13"/>
  </p:sldLayoutIdLs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19"/>
            <a:ext cx="8382000" cy="1011381"/>
          </a:xfrm>
        </p:spPr>
        <p:txBody>
          <a:bodyPr anchor="b"/>
          <a:lstStyle/>
          <a:p>
            <a:r>
              <a:rPr lang="en-US" sz="3600" dirty="0">
                <a:latin typeface="+mj-lt"/>
                <a:cs typeface="Aharoni" panose="02010803020104030203" pitchFamily="2" charset="-79"/>
              </a:rPr>
              <a:t>Consumer </a:t>
            </a:r>
            <a:r>
              <a:rPr lang="en-US" sz="3600" dirty="0" smtClean="0">
                <a:latin typeface="+mj-lt"/>
                <a:cs typeface="Aharoni" panose="02010803020104030203" pitchFamily="2" charset="-79"/>
              </a:rPr>
              <a:t>Behavior: </a:t>
            </a:r>
            <a:r>
              <a:rPr lang="en-IN" sz="3600" dirty="0">
                <a:latin typeface="+mj-lt"/>
              </a:rPr>
              <a:t>Buying, </a:t>
            </a:r>
            <a:r>
              <a:rPr lang="en-IN" sz="3600" dirty="0" smtClean="0">
                <a:latin typeface="+mj-lt"/>
              </a:rPr>
              <a:t>Having</a:t>
            </a:r>
            <a:r>
              <a:rPr lang="en-IN" sz="3600" dirty="0">
                <a:latin typeface="+mj-lt"/>
              </a:rPr>
              <a:t>, and Being</a:t>
            </a:r>
          </a:p>
        </p:txBody>
      </p:sp>
      <p:sp>
        <p:nvSpPr>
          <p:cNvPr id="3" name="Text Placeholder 2"/>
          <p:cNvSpPr>
            <a:spLocks noGrp="1"/>
          </p:cNvSpPr>
          <p:nvPr>
            <p:ph type="body" sz="quarter" idx="13"/>
          </p:nvPr>
        </p:nvSpPr>
        <p:spPr>
          <a:xfrm>
            <a:off x="457200" y="1327332"/>
            <a:ext cx="8229600" cy="349068"/>
          </a:xfrm>
        </p:spPr>
        <p:txBody>
          <a:bodyPr/>
          <a:lstStyle/>
          <a:p>
            <a:r>
              <a:rPr lang="en-IN" sz="2400" dirty="0"/>
              <a:t>Twelfth Edition</a:t>
            </a:r>
          </a:p>
        </p:txBody>
      </p:sp>
      <p:sp>
        <p:nvSpPr>
          <p:cNvPr id="4" name="Text Placeholder 3"/>
          <p:cNvSpPr>
            <a:spLocks noGrp="1"/>
          </p:cNvSpPr>
          <p:nvPr>
            <p:ph type="body" sz="quarter" idx="14"/>
          </p:nvPr>
        </p:nvSpPr>
        <p:spPr>
          <a:xfrm>
            <a:off x="4460175" y="2209800"/>
            <a:ext cx="4074224" cy="1075120"/>
          </a:xfrm>
        </p:spPr>
        <p:txBody>
          <a:bodyPr/>
          <a:lstStyle/>
          <a:p>
            <a:pPr algn="ctr"/>
            <a:r>
              <a:rPr lang="en-IN" sz="3600" b="1" dirty="0"/>
              <a:t>Chapter </a:t>
            </a:r>
            <a:r>
              <a:rPr lang="en-IN" sz="3600" b="1" dirty="0" smtClean="0"/>
              <a:t>10</a:t>
            </a:r>
            <a:endParaRPr lang="en-IN" sz="3600" dirty="0"/>
          </a:p>
        </p:txBody>
      </p:sp>
      <p:sp>
        <p:nvSpPr>
          <p:cNvPr id="5" name="Text Placeholder 4"/>
          <p:cNvSpPr>
            <a:spLocks noGrp="1"/>
          </p:cNvSpPr>
          <p:nvPr>
            <p:ph type="body" sz="quarter" idx="15"/>
          </p:nvPr>
        </p:nvSpPr>
        <p:spPr>
          <a:xfrm>
            <a:off x="4460174" y="3478773"/>
            <a:ext cx="4074225" cy="2269360"/>
          </a:xfrm>
        </p:spPr>
        <p:txBody>
          <a:bodyPr/>
          <a:lstStyle/>
          <a:p>
            <a:pPr algn="ctr"/>
            <a:r>
              <a:rPr lang="en-US" sz="3600" dirty="0"/>
              <a:t>Buying, Using and Disposing</a:t>
            </a:r>
            <a:endParaRPr lang="en-US" sz="3600" dirty="0">
              <a:ea typeface="Verdana" panose="020B0604030504040204" pitchFamily="34" charset="0"/>
              <a:cs typeface="Verdana" panose="020B0604030504040204" pitchFamily="34" charset="0"/>
            </a:endParaRPr>
          </a:p>
        </p:txBody>
      </p:sp>
      <p:pic>
        <p:nvPicPr>
          <p:cNvPr id="8" name="Picture 7" descr="Front Cover: Consumer Behavior: Buying, Having, and Being Twelfth Edition by Solom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07" y="1922768"/>
            <a:ext cx="3103047" cy="4170259"/>
          </a:xfrm>
          <a:prstGeom prst="rect">
            <a:avLst/>
          </a:prstGeom>
          <a:ln w="6350">
            <a:solidFill>
              <a:schemeClr val="tx1"/>
            </a:solidFill>
          </a:ln>
        </p:spPr>
      </p:pic>
      <p:sp>
        <p:nvSpPr>
          <p:cNvPr id="11" name="Text Placeholder 3"/>
          <p:cNvSpPr>
            <a:spLocks noGrp="1"/>
          </p:cNvSpPr>
          <p:nvPr>
            <p:ph type="body" sz="quarter" idx="14"/>
          </p:nvPr>
        </p:nvSpPr>
        <p:spPr>
          <a:xfrm>
            <a:off x="2666455" y="6422034"/>
            <a:ext cx="6004810" cy="228600"/>
          </a:xfrm>
        </p:spPr>
        <p:txBody>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a:t>
            </a:r>
            <a:r>
              <a:rPr lang="en-US" sz="1200" dirty="0" smtClean="0">
                <a:latin typeface="Verdana" panose="020B0604030504040204" pitchFamily="34" charset="0"/>
                <a:ea typeface="Verdana" panose="020B0604030504040204" pitchFamily="34" charset="0"/>
                <a:cs typeface="Verdana" panose="020B0604030504040204" pitchFamily="34" charset="0"/>
              </a:rPr>
              <a:t>2017, 2015, 2013 Pearson Education, Inc.</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All Rights Reserved</a:t>
            </a:r>
            <a:r>
              <a:rPr lang="en-US" sz="1200" dirty="0">
                <a:latin typeface="Verdana" panose="020B0604030504040204" pitchFamily="34" charset="0"/>
                <a:ea typeface="Verdana" panose="020B0604030504040204" pitchFamily="34" charset="0"/>
                <a:cs typeface="Verdana" panose="020B0604030504040204" pitchFamily="34" charset="0"/>
              </a:rPr>
              <a:t>.</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35048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For Reflection </a:t>
            </a:r>
            <a:r>
              <a:rPr lang="en-US" sz="2000" b="0" dirty="0">
                <a:latin typeface="+mj-lt"/>
              </a:rPr>
              <a:t>(1 of 4)</a:t>
            </a:r>
          </a:p>
        </p:txBody>
      </p:sp>
      <p:sp>
        <p:nvSpPr>
          <p:cNvPr id="3" name="Content Placeholder 2"/>
          <p:cNvSpPr>
            <a:spLocks noGrp="1"/>
          </p:cNvSpPr>
          <p:nvPr>
            <p:ph idx="1"/>
          </p:nvPr>
        </p:nvSpPr>
        <p:spPr>
          <a:xfrm>
            <a:off x="457200" y="1600200"/>
            <a:ext cx="8229600" cy="4343400"/>
          </a:xfrm>
        </p:spPr>
        <p:txBody>
          <a:bodyPr/>
          <a:lstStyle/>
          <a:p>
            <a:r>
              <a:rPr lang="en-US" sz="2400" dirty="0"/>
              <a:t>In what ways do you experience time poverty? What products do you purchase because of the sense of time poverty?</a:t>
            </a:r>
          </a:p>
        </p:txBody>
      </p:sp>
    </p:spTree>
    <p:extLst>
      <p:ext uri="{BB962C8B-B14F-4D97-AF65-F5344CB8AC3E}">
        <p14:creationId xmlns:p14="http://schemas.microsoft.com/office/powerpoint/2010/main" val="15465080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Learning Objective </a:t>
            </a:r>
            <a:r>
              <a:rPr lang="en-US" sz="3600" dirty="0" smtClean="0">
                <a:latin typeface="+mj-lt"/>
              </a:rPr>
              <a:t>10.2</a:t>
            </a:r>
            <a:endParaRPr lang="en-IN" dirty="0"/>
          </a:p>
        </p:txBody>
      </p:sp>
      <p:sp>
        <p:nvSpPr>
          <p:cNvPr id="4" name="Content Placeholder 3"/>
          <p:cNvSpPr>
            <a:spLocks noGrp="1"/>
          </p:cNvSpPr>
          <p:nvPr>
            <p:ph idx="1"/>
          </p:nvPr>
        </p:nvSpPr>
        <p:spPr/>
        <p:txBody>
          <a:bodyPr/>
          <a:lstStyle/>
          <a:p>
            <a:r>
              <a:rPr lang="en-US" sz="2400" dirty="0"/>
              <a:t>The information a store’s layout, Web site, or salespeople provides strongly influences a purchase decision</a:t>
            </a:r>
            <a:r>
              <a:rPr lang="en-US" sz="2400" dirty="0" smtClean="0"/>
              <a:t>.</a:t>
            </a:r>
            <a:endParaRPr lang="en-US" sz="2400" dirty="0"/>
          </a:p>
        </p:txBody>
      </p:sp>
    </p:spTree>
    <p:extLst>
      <p:ext uri="{BB962C8B-B14F-4D97-AF65-F5344CB8AC3E}">
        <p14:creationId xmlns:p14="http://schemas.microsoft.com/office/powerpoint/2010/main" val="416990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The Shopping Experience</a:t>
            </a:r>
            <a:endParaRPr lang="en-IN" sz="3600" dirty="0">
              <a:latin typeface="+mj-lt"/>
            </a:endParaRPr>
          </a:p>
        </p:txBody>
      </p:sp>
      <p:sp>
        <p:nvSpPr>
          <p:cNvPr id="4" name="Content Placeholder 3"/>
          <p:cNvSpPr>
            <a:spLocks noGrp="1"/>
          </p:cNvSpPr>
          <p:nvPr>
            <p:ph idx="1"/>
          </p:nvPr>
        </p:nvSpPr>
        <p:spPr/>
        <p:txBody>
          <a:bodyPr/>
          <a:lstStyle/>
          <a:p>
            <a:r>
              <a:rPr lang="en-US" sz="2400" dirty="0"/>
              <a:t>Focus groups</a:t>
            </a:r>
          </a:p>
          <a:p>
            <a:r>
              <a:rPr lang="en-US" sz="2400" dirty="0"/>
              <a:t>Total quality management (TQM)</a:t>
            </a:r>
          </a:p>
          <a:p>
            <a:r>
              <a:rPr lang="en-US" sz="2400" dirty="0" smtClean="0"/>
              <a:t>Gemba</a:t>
            </a:r>
            <a:endParaRPr lang="en-US" sz="2400" dirty="0"/>
          </a:p>
        </p:txBody>
      </p:sp>
    </p:spTree>
    <p:extLst>
      <p:ext uri="{BB962C8B-B14F-4D97-AF65-F5344CB8AC3E}">
        <p14:creationId xmlns:p14="http://schemas.microsoft.com/office/powerpoint/2010/main" val="4031568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Figure 10.3 Dimensions of Emotional States</a:t>
            </a:r>
            <a:endParaRPr lang="en-IN" sz="3600" dirty="0">
              <a:latin typeface="+mj-lt"/>
            </a:endParaRPr>
          </a:p>
        </p:txBody>
      </p:sp>
      <p:pic>
        <p:nvPicPr>
          <p:cNvPr id="5" name="Picture 4" descr="Eight dimensions of emotional states. The following four states are linked: arousing, pleasant, sleepy, and unpleasant. The dimensions read clockwise as follows: arousing, exciting, pleasant, relaxing, sleepy, gloomy, unpleasant, distress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172" y="1480364"/>
            <a:ext cx="5849655" cy="4704665"/>
          </a:xfrm>
          <a:prstGeom prst="rect">
            <a:avLst/>
          </a:prstGeom>
        </p:spPr>
      </p:pic>
    </p:spTree>
    <p:extLst>
      <p:ext uri="{BB962C8B-B14F-4D97-AF65-F5344CB8AC3E}">
        <p14:creationId xmlns:p14="http://schemas.microsoft.com/office/powerpoint/2010/main" val="3095706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Reasons for Shopping</a:t>
            </a:r>
            <a:endParaRPr lang="en-IN" dirty="0">
              <a:latin typeface="+mj-lt"/>
            </a:endParaRPr>
          </a:p>
        </p:txBody>
      </p:sp>
      <p:sp>
        <p:nvSpPr>
          <p:cNvPr id="4" name="Content Placeholder 3"/>
          <p:cNvSpPr>
            <a:spLocks noGrp="1"/>
          </p:cNvSpPr>
          <p:nvPr>
            <p:ph idx="1"/>
          </p:nvPr>
        </p:nvSpPr>
        <p:spPr/>
        <p:txBody>
          <a:bodyPr/>
          <a:lstStyle/>
          <a:p>
            <a:r>
              <a:rPr lang="en-US" sz="2400" dirty="0"/>
              <a:t>Social experiences</a:t>
            </a:r>
          </a:p>
          <a:p>
            <a:r>
              <a:rPr lang="en-US" sz="2400" dirty="0"/>
              <a:t>Sharing of common interests</a:t>
            </a:r>
          </a:p>
          <a:p>
            <a:r>
              <a:rPr lang="en-US" sz="2400" dirty="0"/>
              <a:t>Interpersonal attraction</a:t>
            </a:r>
          </a:p>
          <a:p>
            <a:r>
              <a:rPr lang="en-US" sz="2400" dirty="0"/>
              <a:t>Instant status</a:t>
            </a:r>
          </a:p>
          <a:p>
            <a:r>
              <a:rPr lang="en-US" sz="2400" dirty="0"/>
              <a:t>The thrill of the </a:t>
            </a:r>
            <a:r>
              <a:rPr lang="en-US" sz="2400" dirty="0" smtClean="0"/>
              <a:t>hunt</a:t>
            </a:r>
            <a:endParaRPr lang="en-US" sz="2400" dirty="0"/>
          </a:p>
        </p:txBody>
      </p:sp>
    </p:spTree>
    <p:extLst>
      <p:ext uri="{BB962C8B-B14F-4D97-AF65-F5344CB8AC3E}">
        <p14:creationId xmlns:p14="http://schemas.microsoft.com/office/powerpoint/2010/main" val="2101275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E-Commerce: Clicks versus Bricks</a:t>
            </a:r>
            <a:endParaRPr lang="en-IN" sz="3600" b="0" dirty="0">
              <a:latin typeface="+mj-lt"/>
            </a:endParaRPr>
          </a:p>
        </p:txBody>
      </p:sp>
      <p:sp>
        <p:nvSpPr>
          <p:cNvPr id="6" name="Content Placeholder 5"/>
          <p:cNvSpPr>
            <a:spLocks noGrp="1"/>
          </p:cNvSpPr>
          <p:nvPr>
            <p:ph idx="1"/>
          </p:nvPr>
        </p:nvSpPr>
        <p:spPr>
          <a:xfrm>
            <a:off x="457200" y="1600200"/>
            <a:ext cx="8229600" cy="4495799"/>
          </a:xfrm>
        </p:spPr>
        <p:txBody>
          <a:bodyPr/>
          <a:lstStyle/>
          <a:p>
            <a:r>
              <a:rPr lang="en-US" sz="2400" dirty="0"/>
              <a:t>Benefits: good customer service, more options, more convenient</a:t>
            </a:r>
          </a:p>
          <a:p>
            <a:r>
              <a:rPr lang="en-US" sz="2400" dirty="0"/>
              <a:t>Limitations: lack of security, fraud, actual shopping experience, shipping charges</a:t>
            </a:r>
            <a:endParaRPr lang="en-IN" sz="2400" dirty="0"/>
          </a:p>
        </p:txBody>
      </p:sp>
    </p:spTree>
    <p:extLst>
      <p:ext uri="{BB962C8B-B14F-4D97-AF65-F5344CB8AC3E}">
        <p14:creationId xmlns:p14="http://schemas.microsoft.com/office/powerpoint/2010/main" val="4028093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Retailing as Theater</a:t>
            </a:r>
            <a:endParaRPr lang="en-IN" sz="3600" b="0" dirty="0">
              <a:latin typeface="+mj-lt"/>
            </a:endParaRPr>
          </a:p>
        </p:txBody>
      </p:sp>
      <p:sp>
        <p:nvSpPr>
          <p:cNvPr id="6" name="Content Placeholder 5"/>
          <p:cNvSpPr>
            <a:spLocks noGrp="1"/>
          </p:cNvSpPr>
          <p:nvPr>
            <p:ph idx="1"/>
          </p:nvPr>
        </p:nvSpPr>
        <p:spPr>
          <a:xfrm>
            <a:off x="457200" y="1600200"/>
            <a:ext cx="8229600" cy="4495799"/>
          </a:xfrm>
        </p:spPr>
        <p:txBody>
          <a:bodyPr/>
          <a:lstStyle/>
          <a:p>
            <a:r>
              <a:rPr lang="en-US" sz="2400" dirty="0"/>
              <a:t>Landscape themes</a:t>
            </a:r>
          </a:p>
          <a:p>
            <a:r>
              <a:rPr lang="en-US" sz="2400" dirty="0"/>
              <a:t>Marketscape themes</a:t>
            </a:r>
          </a:p>
          <a:p>
            <a:r>
              <a:rPr lang="en-US" sz="2400" dirty="0"/>
              <a:t>Cyberspace themes</a:t>
            </a:r>
          </a:p>
          <a:p>
            <a:r>
              <a:rPr lang="en-US" sz="2400" dirty="0"/>
              <a:t>Mindscape themes</a:t>
            </a:r>
            <a:endParaRPr lang="en-IN" sz="2400" dirty="0"/>
          </a:p>
        </p:txBody>
      </p:sp>
    </p:spTree>
    <p:extLst>
      <p:ext uri="{BB962C8B-B14F-4D97-AF65-F5344CB8AC3E}">
        <p14:creationId xmlns:p14="http://schemas.microsoft.com/office/powerpoint/2010/main" val="1385754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Store Image: The Store’s Personality</a:t>
            </a:r>
            <a:endParaRPr lang="en-IN" sz="3600" b="0" dirty="0">
              <a:latin typeface="+mj-lt"/>
            </a:endParaRPr>
          </a:p>
        </p:txBody>
      </p:sp>
      <p:sp>
        <p:nvSpPr>
          <p:cNvPr id="6" name="Content Placeholder 5"/>
          <p:cNvSpPr>
            <a:spLocks noGrp="1"/>
          </p:cNvSpPr>
          <p:nvPr>
            <p:ph idx="1"/>
          </p:nvPr>
        </p:nvSpPr>
        <p:spPr>
          <a:xfrm>
            <a:off x="457200" y="1600200"/>
            <a:ext cx="8382000" cy="4419599"/>
          </a:xfrm>
        </p:spPr>
        <p:txBody>
          <a:bodyPr/>
          <a:lstStyle/>
          <a:p>
            <a:r>
              <a:rPr lang="en-US" sz="2400" dirty="0"/>
              <a:t>Location + merchandise </a:t>
            </a:r>
            <a:r>
              <a:rPr lang="en-US" sz="2400" dirty="0" smtClean="0"/>
              <a:t>suitability + knowledge/congeniality </a:t>
            </a:r>
            <a:r>
              <a:rPr lang="en-US" sz="2400" dirty="0"/>
              <a:t>of sales staff</a:t>
            </a:r>
          </a:p>
          <a:p>
            <a:r>
              <a:rPr lang="en-US" sz="2400" dirty="0"/>
              <a:t>Other intangible factors affecting overall store evaluation:</a:t>
            </a:r>
          </a:p>
          <a:p>
            <a:pPr lvl="1"/>
            <a:r>
              <a:rPr lang="en-US" sz="2400" dirty="0"/>
              <a:t>Interior design</a:t>
            </a:r>
          </a:p>
          <a:p>
            <a:pPr lvl="1"/>
            <a:r>
              <a:rPr lang="en-US" sz="2400" dirty="0"/>
              <a:t>Types of patrons</a:t>
            </a:r>
          </a:p>
          <a:p>
            <a:pPr lvl="1"/>
            <a:r>
              <a:rPr lang="en-US" sz="2400" dirty="0"/>
              <a:t>Return policies</a:t>
            </a:r>
          </a:p>
          <a:p>
            <a:pPr lvl="1"/>
            <a:r>
              <a:rPr lang="en-US" sz="2400" dirty="0"/>
              <a:t>Credit availability</a:t>
            </a:r>
            <a:endParaRPr lang="en-IN" sz="2400" dirty="0"/>
          </a:p>
        </p:txBody>
      </p:sp>
    </p:spTree>
    <p:extLst>
      <p:ext uri="{BB962C8B-B14F-4D97-AF65-F5344CB8AC3E}">
        <p14:creationId xmlns:p14="http://schemas.microsoft.com/office/powerpoint/2010/main" val="3361925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In-Store Decision Making</a:t>
            </a:r>
            <a:endParaRPr lang="en-IN" sz="3600" b="0" dirty="0">
              <a:latin typeface="+mj-lt"/>
            </a:endParaRPr>
          </a:p>
        </p:txBody>
      </p:sp>
      <p:sp>
        <p:nvSpPr>
          <p:cNvPr id="6" name="Content Placeholder 5"/>
          <p:cNvSpPr>
            <a:spLocks noGrp="1"/>
          </p:cNvSpPr>
          <p:nvPr>
            <p:ph idx="1"/>
          </p:nvPr>
        </p:nvSpPr>
        <p:spPr>
          <a:xfrm>
            <a:off x="457200" y="1600200"/>
            <a:ext cx="8229600" cy="4571999"/>
          </a:xfrm>
        </p:spPr>
        <p:txBody>
          <a:bodyPr/>
          <a:lstStyle/>
          <a:p>
            <a:r>
              <a:rPr lang="en-US" sz="2400" dirty="0"/>
              <a:t>Mental budgets</a:t>
            </a:r>
          </a:p>
          <a:p>
            <a:r>
              <a:rPr lang="en-US" sz="2400" dirty="0"/>
              <a:t>Unplanned buying</a:t>
            </a:r>
          </a:p>
          <a:p>
            <a:r>
              <a:rPr lang="en-US" sz="2400" dirty="0"/>
              <a:t>Impulse buying</a:t>
            </a:r>
          </a:p>
          <a:p>
            <a:r>
              <a:rPr lang="en-US" sz="2400" dirty="0"/>
              <a:t>Point-of-purchase (POP) stimuli</a:t>
            </a:r>
            <a:endParaRPr lang="en-IN" sz="2400" dirty="0"/>
          </a:p>
        </p:txBody>
      </p:sp>
    </p:spTree>
    <p:extLst>
      <p:ext uri="{BB962C8B-B14F-4D97-AF65-F5344CB8AC3E}">
        <p14:creationId xmlns:p14="http://schemas.microsoft.com/office/powerpoint/2010/main" val="32830102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Salespeople Play a Key Role</a:t>
            </a:r>
            <a:endParaRPr lang="en-IN" sz="3600" dirty="0">
              <a:latin typeface="+mj-lt"/>
            </a:endParaRPr>
          </a:p>
        </p:txBody>
      </p:sp>
      <p:pic>
        <p:nvPicPr>
          <p:cNvPr id="5" name="Picture 4" descr="Two well-dressed salespeople in a restaurant speak with a woman at their tab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477174"/>
            <a:ext cx="5791738" cy="4345297"/>
          </a:xfrm>
          <a:prstGeom prst="rect">
            <a:avLst/>
          </a:prstGeom>
        </p:spPr>
      </p:pic>
    </p:spTree>
    <p:extLst>
      <p:ext uri="{BB962C8B-B14F-4D97-AF65-F5344CB8AC3E}">
        <p14:creationId xmlns:p14="http://schemas.microsoft.com/office/powerpoint/2010/main" val="1135849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Objectives</a:t>
            </a:r>
            <a:r>
              <a:rPr lang="en-US" sz="3600" dirty="0" smtClean="0">
                <a:latin typeface="+mj-lt"/>
              </a:rPr>
              <a:t>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4495800"/>
          </a:xfrm>
        </p:spPr>
        <p:txBody>
          <a:bodyPr/>
          <a:lstStyle/>
          <a:p>
            <a:pPr marL="715963" indent="-715963">
              <a:buNone/>
            </a:pPr>
            <a:r>
              <a:rPr lang="en-US" sz="2400" b="1" dirty="0" smtClean="0">
                <a:solidFill>
                  <a:schemeClr val="bg2"/>
                </a:solidFill>
              </a:rPr>
              <a:t>10.1</a:t>
            </a:r>
            <a:r>
              <a:rPr lang="en-US" sz="2400" dirty="0" smtClean="0"/>
              <a:t> Many </a:t>
            </a:r>
            <a:r>
              <a:rPr lang="en-US" sz="2400" dirty="0"/>
              <a:t>factors at the time of purchase dramatically influence the consumer decision-making process.</a:t>
            </a:r>
            <a:r>
              <a:rPr lang="en-US" sz="2400" dirty="0">
                <a:sym typeface="Wingdings" pitchFamily="2" charset="2"/>
              </a:rPr>
              <a:t> </a:t>
            </a:r>
          </a:p>
          <a:p>
            <a:pPr marL="715963" indent="-715963">
              <a:buNone/>
            </a:pPr>
            <a:r>
              <a:rPr lang="en-US" sz="2400" b="1" dirty="0" smtClean="0">
                <a:solidFill>
                  <a:schemeClr val="bg2"/>
                </a:solidFill>
              </a:rPr>
              <a:t>10.2</a:t>
            </a:r>
            <a:r>
              <a:rPr lang="en-US" sz="2400" dirty="0" smtClean="0"/>
              <a:t> The </a:t>
            </a:r>
            <a:r>
              <a:rPr lang="en-US" sz="2400" dirty="0"/>
              <a:t>information a store’s layout, Web site, or salespeople provides strongly influences a purchase decision.</a:t>
            </a:r>
            <a:endParaRPr lang="en-US" sz="2400" dirty="0">
              <a:sym typeface="Wingdings" pitchFamily="2" charset="2"/>
            </a:endParaRPr>
          </a:p>
          <a:p>
            <a:pPr marL="715963" indent="-715963">
              <a:buNone/>
            </a:pPr>
            <a:r>
              <a:rPr lang="en-US" sz="2400" b="1" dirty="0" smtClean="0">
                <a:solidFill>
                  <a:schemeClr val="bg2"/>
                </a:solidFill>
              </a:rPr>
              <a:t>10.3</a:t>
            </a:r>
            <a:r>
              <a:rPr lang="en-US" sz="2400" dirty="0" smtClean="0"/>
              <a:t> The </a:t>
            </a:r>
            <a:r>
              <a:rPr lang="en-US" sz="2400" dirty="0"/>
              <a:t>growth of a “sharing economy” changes how many consumers think about buying rather than renting products.</a:t>
            </a:r>
          </a:p>
        </p:txBody>
      </p:sp>
    </p:spTree>
    <p:extLst>
      <p:ext uri="{BB962C8B-B14F-4D97-AF65-F5344CB8AC3E}">
        <p14:creationId xmlns:p14="http://schemas.microsoft.com/office/powerpoint/2010/main" val="40215791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600" dirty="0">
                <a:latin typeface="+mj-lt"/>
              </a:rPr>
              <a:t>For Reflection </a:t>
            </a:r>
            <a:r>
              <a:rPr lang="en-US" sz="2000" b="0" dirty="0">
                <a:latin typeface="+mj-lt"/>
              </a:rPr>
              <a:t>(2 of 4)</a:t>
            </a:r>
          </a:p>
        </p:txBody>
      </p:sp>
      <p:sp>
        <p:nvSpPr>
          <p:cNvPr id="3" name="Content Placeholder 2"/>
          <p:cNvSpPr>
            <a:spLocks noGrp="1"/>
          </p:cNvSpPr>
          <p:nvPr>
            <p:ph idx="1"/>
          </p:nvPr>
        </p:nvSpPr>
        <p:spPr>
          <a:xfrm>
            <a:off x="457200" y="1600200"/>
            <a:ext cx="3810000" cy="3429000"/>
          </a:xfrm>
        </p:spPr>
        <p:txBody>
          <a:bodyPr/>
          <a:lstStyle/>
          <a:p>
            <a:r>
              <a:rPr lang="en-US" sz="2400" dirty="0"/>
              <a:t>How would you depict an impulse buyer? </a:t>
            </a:r>
          </a:p>
          <a:p>
            <a:pPr marL="914400" lvl="2" indent="0">
              <a:spcBef>
                <a:spcPts val="1500"/>
              </a:spcBef>
              <a:buNone/>
            </a:pPr>
            <a:r>
              <a:rPr lang="en-US" sz="2400" dirty="0" smtClean="0"/>
              <a:t>Explain</a:t>
            </a:r>
            <a:r>
              <a:rPr lang="en-US" sz="2400" dirty="0"/>
              <a:t>.</a:t>
            </a:r>
          </a:p>
        </p:txBody>
      </p:sp>
      <p:pic>
        <p:nvPicPr>
          <p:cNvPr id="4" name="Picture 3" descr="A hand drawn illustration of an impulse buyer thinking, I need a Dove bar now!"/>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4597" y="1785303"/>
            <a:ext cx="3207646" cy="3774985"/>
          </a:xfrm>
          <a:prstGeom prst="rect">
            <a:avLst/>
          </a:prstGeom>
        </p:spPr>
      </p:pic>
    </p:spTree>
    <p:extLst>
      <p:ext uri="{BB962C8B-B14F-4D97-AF65-F5344CB8AC3E}">
        <p14:creationId xmlns:p14="http://schemas.microsoft.com/office/powerpoint/2010/main" val="36103898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 </a:t>
            </a:r>
            <a:r>
              <a:rPr lang="en-US" sz="3600" dirty="0" smtClean="0">
                <a:latin typeface="+mj-lt"/>
              </a:rPr>
              <a:t>10.3</a:t>
            </a:r>
            <a:endParaRPr lang="en-IN" sz="2000" b="0" dirty="0">
              <a:latin typeface="+mj-lt"/>
            </a:endParaRPr>
          </a:p>
        </p:txBody>
      </p:sp>
      <p:sp>
        <p:nvSpPr>
          <p:cNvPr id="3" name="Content Placeholder 2"/>
          <p:cNvSpPr>
            <a:spLocks noGrp="1"/>
          </p:cNvSpPr>
          <p:nvPr>
            <p:ph idx="1"/>
          </p:nvPr>
        </p:nvSpPr>
        <p:spPr>
          <a:xfrm>
            <a:off x="457200" y="1600200"/>
            <a:ext cx="8229600" cy="4495799"/>
          </a:xfrm>
        </p:spPr>
        <p:txBody>
          <a:bodyPr/>
          <a:lstStyle/>
          <a:p>
            <a:pPr marL="0" indent="0">
              <a:buNone/>
            </a:pPr>
            <a:r>
              <a:rPr lang="en-US" sz="2400" dirty="0"/>
              <a:t>The growth of a “sharing economy” changes the way many consumers think about buying rather than renting products. </a:t>
            </a:r>
          </a:p>
        </p:txBody>
      </p:sp>
    </p:spTree>
    <p:extLst>
      <p:ext uri="{BB962C8B-B14F-4D97-AF65-F5344CB8AC3E}">
        <p14:creationId xmlns:p14="http://schemas.microsoft.com/office/powerpoint/2010/main" val="19661920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a:latin typeface="+mj-lt"/>
              </a:rPr>
              <a:t>Ownership and the Sharing Economy</a:t>
            </a:r>
            <a:endParaRPr lang="en-IN" sz="3600" b="0" dirty="0">
              <a:latin typeface="+mj-lt"/>
            </a:endParaRPr>
          </a:p>
        </p:txBody>
      </p:sp>
      <p:sp>
        <p:nvSpPr>
          <p:cNvPr id="5" name="Content Placeholder 4"/>
          <p:cNvSpPr>
            <a:spLocks noGrp="1"/>
          </p:cNvSpPr>
          <p:nvPr>
            <p:ph idx="1"/>
          </p:nvPr>
        </p:nvSpPr>
        <p:spPr>
          <a:xfrm>
            <a:off x="457200" y="1600201"/>
            <a:ext cx="8229600" cy="1597618"/>
          </a:xfrm>
        </p:spPr>
        <p:txBody>
          <a:bodyPr/>
          <a:lstStyle/>
          <a:p>
            <a:r>
              <a:rPr lang="en-US" sz="2400" dirty="0"/>
              <a:t>Sharing economy</a:t>
            </a:r>
          </a:p>
          <a:p>
            <a:r>
              <a:rPr lang="en-US" sz="2400" dirty="0"/>
              <a:t>Collaborative consumption</a:t>
            </a:r>
          </a:p>
          <a:p>
            <a:r>
              <a:rPr lang="en-US" sz="2400" dirty="0"/>
              <a:t>P2P commerce (peer-to-peer)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4092" y="3338699"/>
            <a:ext cx="3868475" cy="2616420"/>
          </a:xfrm>
          <a:prstGeom prst="rect">
            <a:avLst/>
          </a:prstGeom>
        </p:spPr>
      </p:pic>
    </p:spTree>
    <p:extLst>
      <p:ext uri="{BB962C8B-B14F-4D97-AF65-F5344CB8AC3E}">
        <p14:creationId xmlns:p14="http://schemas.microsoft.com/office/powerpoint/2010/main" val="894770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(3 of 4)</a:t>
            </a:r>
          </a:p>
        </p:txBody>
      </p:sp>
      <p:sp>
        <p:nvSpPr>
          <p:cNvPr id="3" name="Content Placeholder 2"/>
          <p:cNvSpPr>
            <a:spLocks noGrp="1"/>
          </p:cNvSpPr>
          <p:nvPr>
            <p:ph idx="1"/>
          </p:nvPr>
        </p:nvSpPr>
        <p:spPr>
          <a:xfrm>
            <a:off x="457200" y="1600200"/>
            <a:ext cx="8229600" cy="4343399"/>
          </a:xfrm>
        </p:spPr>
        <p:txBody>
          <a:bodyPr/>
          <a:lstStyle/>
          <a:p>
            <a:r>
              <a:rPr lang="en-US" sz="2400" dirty="0"/>
              <a:t>What are some items that you “share” with your peers?</a:t>
            </a:r>
          </a:p>
        </p:txBody>
      </p:sp>
    </p:spTree>
    <p:extLst>
      <p:ext uri="{BB962C8B-B14F-4D97-AF65-F5344CB8AC3E}">
        <p14:creationId xmlns:p14="http://schemas.microsoft.com/office/powerpoint/2010/main" val="23886828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a:latin typeface="+mj-lt"/>
              </a:rPr>
              <a:t>Learning Objective </a:t>
            </a:r>
            <a:r>
              <a:rPr lang="en-US" sz="3600" dirty="0" smtClean="0">
                <a:latin typeface="+mj-lt"/>
              </a:rPr>
              <a:t>10.4</a:t>
            </a:r>
            <a:endParaRPr lang="en-IN" sz="3600" b="0" dirty="0">
              <a:latin typeface="+mj-lt"/>
            </a:endParaRPr>
          </a:p>
        </p:txBody>
      </p:sp>
      <p:sp>
        <p:nvSpPr>
          <p:cNvPr id="5" name="Content Placeholder 4"/>
          <p:cNvSpPr>
            <a:spLocks noGrp="1"/>
          </p:cNvSpPr>
          <p:nvPr>
            <p:ph idx="1"/>
          </p:nvPr>
        </p:nvSpPr>
        <p:spPr/>
        <p:txBody>
          <a:bodyPr/>
          <a:lstStyle/>
          <a:p>
            <a:pPr marL="0" indent="0">
              <a:buNone/>
            </a:pPr>
            <a:r>
              <a:rPr lang="en-US" sz="2400" dirty="0"/>
              <a:t>Our decisions about how to dispose of a product are as important as how we decide to obtain it in the first place.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7224" y="2636221"/>
            <a:ext cx="5060776" cy="3372034"/>
          </a:xfrm>
          <a:prstGeom prst="rect">
            <a:avLst/>
          </a:prstGeom>
        </p:spPr>
      </p:pic>
    </p:spTree>
    <p:extLst>
      <p:ext uri="{BB962C8B-B14F-4D97-AF65-F5344CB8AC3E}">
        <p14:creationId xmlns:p14="http://schemas.microsoft.com/office/powerpoint/2010/main" val="18833721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smtClean="0">
                <a:latin typeface="+mj-lt"/>
              </a:rPr>
              <a:t>Postpurchase </a:t>
            </a:r>
            <a:r>
              <a:rPr lang="en-US" sz="3600" dirty="0">
                <a:latin typeface="+mj-lt"/>
              </a:rPr>
              <a:t>Satisfaction</a:t>
            </a:r>
            <a:endParaRPr lang="en-US" sz="2000" b="0" dirty="0">
              <a:latin typeface="+mj-lt"/>
            </a:endParaRPr>
          </a:p>
        </p:txBody>
      </p:sp>
      <p:sp>
        <p:nvSpPr>
          <p:cNvPr id="3" name="Content Placeholder 2"/>
          <p:cNvSpPr>
            <a:spLocks noGrp="1"/>
          </p:cNvSpPr>
          <p:nvPr>
            <p:ph idx="1"/>
          </p:nvPr>
        </p:nvSpPr>
        <p:spPr>
          <a:xfrm>
            <a:off x="457200" y="1600200"/>
            <a:ext cx="8229600" cy="4648199"/>
          </a:xfrm>
        </p:spPr>
        <p:txBody>
          <a:bodyPr/>
          <a:lstStyle/>
          <a:p>
            <a:r>
              <a:rPr lang="en-US" sz="2400" dirty="0"/>
              <a:t>Consumer satisfaction/dissatisfaction (CS/D)</a:t>
            </a:r>
          </a:p>
          <a:p>
            <a:r>
              <a:rPr lang="en-US" sz="2400" dirty="0"/>
              <a:t>Expectancy disconfirmation model</a:t>
            </a:r>
          </a:p>
        </p:txBody>
      </p:sp>
    </p:spTree>
    <p:extLst>
      <p:ext uri="{BB962C8B-B14F-4D97-AF65-F5344CB8AC3E}">
        <p14:creationId xmlns:p14="http://schemas.microsoft.com/office/powerpoint/2010/main" val="2423180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dirty="0">
                <a:latin typeface="+mj-lt"/>
              </a:rPr>
              <a:t>Product Disposal</a:t>
            </a:r>
            <a:endParaRPr lang="en-US" sz="3600" b="0" dirty="0">
              <a:latin typeface="+mj-lt"/>
            </a:endParaRPr>
          </a:p>
        </p:txBody>
      </p:sp>
      <p:sp>
        <p:nvSpPr>
          <p:cNvPr id="3" name="Content Placeholder 2"/>
          <p:cNvSpPr>
            <a:spLocks noGrp="1"/>
          </p:cNvSpPr>
          <p:nvPr>
            <p:ph idx="1"/>
          </p:nvPr>
        </p:nvSpPr>
        <p:spPr>
          <a:xfrm>
            <a:off x="457200" y="1600200"/>
            <a:ext cx="8229600" cy="4571999"/>
          </a:xfrm>
        </p:spPr>
        <p:txBody>
          <a:bodyPr/>
          <a:lstStyle/>
          <a:p>
            <a:pPr marL="255600" lvl="1" indent="-255600">
              <a:spcBef>
                <a:spcPts val="1500"/>
              </a:spcBef>
              <a:buFont typeface="Arial" panose="020B0604020202020204" pitchFamily="34" charset="0"/>
              <a:buChar char="•"/>
            </a:pPr>
            <a:r>
              <a:rPr lang="en-US" sz="2400" dirty="0"/>
              <a:t>Recycling</a:t>
            </a:r>
          </a:p>
          <a:p>
            <a:pPr marL="255600" lvl="1" indent="-255600">
              <a:spcBef>
                <a:spcPts val="1500"/>
              </a:spcBef>
              <a:buFont typeface="Arial" panose="020B0604020202020204" pitchFamily="34" charset="0"/>
              <a:buChar char="•"/>
            </a:pPr>
            <a:r>
              <a:rPr lang="en-US" sz="2400" dirty="0"/>
              <a:t>Lateral cycling</a:t>
            </a:r>
          </a:p>
          <a:p>
            <a:pPr marL="741600" lvl="2" indent="-284400">
              <a:buFont typeface="Arial" panose="020B0604020202020204" pitchFamily="34" charset="0"/>
              <a:buChar char="‒"/>
            </a:pPr>
            <a:r>
              <a:rPr lang="en-US" sz="2400" dirty="0"/>
              <a:t>Underground economy</a:t>
            </a:r>
          </a:p>
          <a:p>
            <a:pPr marL="741600" lvl="2" indent="-284400">
              <a:buFont typeface="Arial" panose="020B0604020202020204" pitchFamily="34" charset="0"/>
              <a:buChar char="‒"/>
            </a:pPr>
            <a:r>
              <a:rPr lang="en-US" sz="2400" dirty="0"/>
              <a:t>Recommerce</a:t>
            </a:r>
          </a:p>
          <a:p>
            <a:pPr marL="741600" lvl="2" indent="-284400">
              <a:buFont typeface="Arial" panose="020B0604020202020204" pitchFamily="34" charset="0"/>
              <a:buChar char="‒"/>
            </a:pPr>
            <a:r>
              <a:rPr lang="en-US" sz="2400" dirty="0"/>
              <a:t>Swishing</a:t>
            </a:r>
          </a:p>
        </p:txBody>
      </p:sp>
    </p:spTree>
    <p:extLst>
      <p:ext uri="{BB962C8B-B14F-4D97-AF65-F5344CB8AC3E}">
        <p14:creationId xmlns:p14="http://schemas.microsoft.com/office/powerpoint/2010/main" val="8970385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a:latin typeface="+mj-lt"/>
              </a:rPr>
              <a:t>Underground Economy</a:t>
            </a:r>
            <a:endParaRPr lang="en-IN" sz="3600" b="0" dirty="0">
              <a:latin typeface="+mj-lt"/>
            </a:endParaRPr>
          </a:p>
        </p:txBody>
      </p:sp>
      <p:sp>
        <p:nvSpPr>
          <p:cNvPr id="5" name="Content Placeholder 4"/>
          <p:cNvSpPr>
            <a:spLocks noGrp="1"/>
          </p:cNvSpPr>
          <p:nvPr>
            <p:ph idx="1"/>
          </p:nvPr>
        </p:nvSpPr>
        <p:spPr>
          <a:xfrm>
            <a:off x="457200" y="1600201"/>
            <a:ext cx="8153400" cy="1142999"/>
          </a:xfrm>
        </p:spPr>
        <p:txBody>
          <a:bodyPr/>
          <a:lstStyle/>
          <a:p>
            <a:pPr marL="0" indent="0">
              <a:buNone/>
            </a:pPr>
            <a:r>
              <a:rPr lang="en-US" sz="2400" dirty="0"/>
              <a:t>The underground economy in the form of flea markets and other used-product sales formats is a significant element in the U.S. market.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2798444"/>
            <a:ext cx="4715195" cy="3145156"/>
          </a:xfrm>
          <a:prstGeom prst="rect">
            <a:avLst/>
          </a:prstGeom>
        </p:spPr>
      </p:pic>
    </p:spTree>
    <p:extLst>
      <p:ext uri="{BB962C8B-B14F-4D97-AF65-F5344CB8AC3E}">
        <p14:creationId xmlns:p14="http://schemas.microsoft.com/office/powerpoint/2010/main" val="20914168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(4 of 4)</a:t>
            </a:r>
          </a:p>
        </p:txBody>
      </p:sp>
      <p:sp>
        <p:nvSpPr>
          <p:cNvPr id="3" name="Content Placeholder 2"/>
          <p:cNvSpPr>
            <a:spLocks noGrp="1"/>
          </p:cNvSpPr>
          <p:nvPr>
            <p:ph idx="1"/>
          </p:nvPr>
        </p:nvSpPr>
        <p:spPr>
          <a:xfrm>
            <a:off x="457200" y="1600200"/>
            <a:ext cx="8229600" cy="4571999"/>
          </a:xfrm>
        </p:spPr>
        <p:txBody>
          <a:bodyPr/>
          <a:lstStyle/>
          <a:p>
            <a:r>
              <a:rPr lang="en-US" sz="2400" dirty="0"/>
              <a:t>What items have you purchased from the underground ecomomy?</a:t>
            </a:r>
          </a:p>
          <a:p>
            <a:r>
              <a:rPr lang="en-US" sz="2400" dirty="0"/>
              <a:t>How do you feel postpurchase if you know you can recycle the product?</a:t>
            </a:r>
          </a:p>
        </p:txBody>
      </p:sp>
    </p:spTree>
    <p:extLst>
      <p:ext uri="{BB962C8B-B14F-4D97-AF65-F5344CB8AC3E}">
        <p14:creationId xmlns:p14="http://schemas.microsoft.com/office/powerpoint/2010/main" val="9573730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Chapter Summary </a:t>
            </a:r>
            <a:r>
              <a:rPr lang="en-US" sz="2000" b="0" dirty="0">
                <a:latin typeface="+mj-lt"/>
              </a:rPr>
              <a:t>(1 of 2)</a:t>
            </a:r>
            <a:endParaRPr lang="en-IN" sz="2000" b="0" dirty="0">
              <a:latin typeface="+mj-lt"/>
            </a:endParaRPr>
          </a:p>
        </p:txBody>
      </p:sp>
      <p:sp>
        <p:nvSpPr>
          <p:cNvPr id="4" name="Content Placeholder 3"/>
          <p:cNvSpPr>
            <a:spLocks noGrp="1"/>
          </p:cNvSpPr>
          <p:nvPr>
            <p:ph idx="1"/>
          </p:nvPr>
        </p:nvSpPr>
        <p:spPr>
          <a:xfrm>
            <a:off x="457200" y="1600201"/>
            <a:ext cx="8229600" cy="3962400"/>
          </a:xfrm>
        </p:spPr>
        <p:txBody>
          <a:bodyPr/>
          <a:lstStyle/>
          <a:p>
            <a:r>
              <a:rPr lang="en-US" sz="2400" dirty="0"/>
              <a:t>Many factors affect the consumer decision-making process.</a:t>
            </a:r>
          </a:p>
          <a:p>
            <a:r>
              <a:rPr lang="en-US" sz="2400" dirty="0"/>
              <a:t>The retail environment and experience is a strong influence.</a:t>
            </a:r>
          </a:p>
          <a:p>
            <a:r>
              <a:rPr lang="en-US" sz="2400" dirty="0"/>
              <a:t>Marketers need to understand behavior in collective decision-making situations.</a:t>
            </a:r>
          </a:p>
          <a:p>
            <a:r>
              <a:rPr lang="en-US" sz="2400" dirty="0"/>
              <a:t>The decision-making process differs when people choose what to buy on behalf of an organization rather than for personal use.</a:t>
            </a:r>
          </a:p>
        </p:txBody>
      </p:sp>
    </p:spTree>
    <p:extLst>
      <p:ext uri="{BB962C8B-B14F-4D97-AF65-F5344CB8AC3E}">
        <p14:creationId xmlns:p14="http://schemas.microsoft.com/office/powerpoint/2010/main" val="3771377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Objectives </a:t>
            </a:r>
            <a:r>
              <a:rPr lang="en-US" sz="2000" b="0" dirty="0" smtClean="0">
                <a:latin typeface="+mj-lt"/>
              </a:rPr>
              <a:t>(2 </a:t>
            </a:r>
            <a:r>
              <a:rPr lang="en-US" sz="2000" b="0" dirty="0">
                <a:latin typeface="+mj-lt"/>
              </a:rPr>
              <a:t>of 2)</a:t>
            </a:r>
            <a:endParaRPr lang="en-IN" sz="2000" b="0" dirty="0">
              <a:latin typeface="+mj-lt"/>
            </a:endParaRPr>
          </a:p>
        </p:txBody>
      </p:sp>
      <p:sp>
        <p:nvSpPr>
          <p:cNvPr id="3" name="Content Placeholder 2"/>
          <p:cNvSpPr>
            <a:spLocks noGrp="1"/>
          </p:cNvSpPr>
          <p:nvPr>
            <p:ph idx="1"/>
          </p:nvPr>
        </p:nvSpPr>
        <p:spPr>
          <a:xfrm>
            <a:off x="457200" y="1600200"/>
            <a:ext cx="8229600" cy="4343399"/>
          </a:xfrm>
        </p:spPr>
        <p:txBody>
          <a:bodyPr/>
          <a:lstStyle/>
          <a:p>
            <a:pPr marL="715963" indent="-715963">
              <a:buNone/>
            </a:pPr>
            <a:r>
              <a:rPr lang="en-US" sz="2400" b="1" dirty="0" smtClean="0">
                <a:solidFill>
                  <a:schemeClr val="bg2"/>
                </a:solidFill>
              </a:rPr>
              <a:t>10.4</a:t>
            </a:r>
            <a:r>
              <a:rPr lang="en-US" sz="2400" dirty="0" smtClean="0"/>
              <a:t> Our </a:t>
            </a:r>
            <a:r>
              <a:rPr lang="en-US" sz="2400" dirty="0"/>
              <a:t>decisions about how to dispose of a products are as important as how we decide to obtain it in the first place.</a:t>
            </a:r>
          </a:p>
        </p:txBody>
      </p:sp>
    </p:spTree>
    <p:extLst>
      <p:ext uri="{BB962C8B-B14F-4D97-AF65-F5344CB8AC3E}">
        <p14:creationId xmlns:p14="http://schemas.microsoft.com/office/powerpoint/2010/main" val="18646750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Chapter Summary </a:t>
            </a:r>
            <a:r>
              <a:rPr lang="en-US" sz="2000" b="0" dirty="0">
                <a:latin typeface="+mj-lt"/>
              </a:rPr>
              <a:t>(2 of 2)</a:t>
            </a:r>
            <a:endParaRPr lang="en-IN" sz="2000" b="0" dirty="0">
              <a:latin typeface="+mj-lt"/>
            </a:endParaRPr>
          </a:p>
        </p:txBody>
      </p:sp>
      <p:sp>
        <p:nvSpPr>
          <p:cNvPr id="4" name="Content Placeholder 3"/>
          <p:cNvSpPr>
            <a:spLocks noGrp="1"/>
          </p:cNvSpPr>
          <p:nvPr>
            <p:ph idx="1"/>
          </p:nvPr>
        </p:nvSpPr>
        <p:spPr>
          <a:xfrm>
            <a:off x="457200" y="1600200"/>
            <a:ext cx="8229600" cy="4495799"/>
          </a:xfrm>
        </p:spPr>
        <p:txBody>
          <a:bodyPr/>
          <a:lstStyle/>
          <a:p>
            <a:r>
              <a:rPr lang="en-US" sz="2400" dirty="0"/>
              <a:t>The growth of a “sharing economy” changes how many consumers think about buying rather than renting products.</a:t>
            </a:r>
          </a:p>
          <a:p>
            <a:r>
              <a:rPr lang="en-US" sz="2400" dirty="0"/>
              <a:t>Our decisions about how to dispose of a products are as important as how we decide to obtain it in the first place.</a:t>
            </a:r>
          </a:p>
        </p:txBody>
      </p:sp>
    </p:spTree>
    <p:extLst>
      <p:ext uri="{BB962C8B-B14F-4D97-AF65-F5344CB8AC3E}">
        <p14:creationId xmlns:p14="http://schemas.microsoft.com/office/powerpoint/2010/main" val="18884264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219200"/>
            <a:ext cx="2438400" cy="550652"/>
          </a:xfrm>
        </p:spPr>
        <p:txBody>
          <a:bodyPr/>
          <a:lstStyle/>
          <a:p>
            <a:r>
              <a:rPr lang="en-IN" sz="3600" dirty="0" smtClean="0">
                <a:latin typeface="+mj-lt"/>
              </a:rPr>
              <a:t>Copyright</a:t>
            </a:r>
            <a:endParaRPr lang="en-IN" sz="3600" dirty="0">
              <a:latin typeface="+mj-lt"/>
            </a:endParaRPr>
          </a:p>
        </p:txBody>
      </p:sp>
      <p:pic>
        <p:nvPicPr>
          <p:cNvPr id="5"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990600" y="2423910"/>
            <a:ext cx="7423150" cy="2438400"/>
          </a:xfrm>
          <a:prstGeom prst="rect">
            <a:avLst/>
          </a:prstGeom>
          <a:noFill/>
          <a:ln w="9525">
            <a:noFill/>
            <a:miter lim="800000"/>
            <a:headEnd/>
            <a:tailEnd/>
          </a:ln>
        </p:spPr>
      </p:pic>
    </p:spTree>
    <p:extLst>
      <p:ext uri="{BB962C8B-B14F-4D97-AF65-F5344CB8AC3E}">
        <p14:creationId xmlns:p14="http://schemas.microsoft.com/office/powerpoint/2010/main" val="1181454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600" dirty="0">
                <a:latin typeface="+mj-lt"/>
              </a:rPr>
              <a:t>Learning Objective </a:t>
            </a:r>
            <a:r>
              <a:rPr lang="en-US" sz="3600" dirty="0" smtClean="0">
                <a:latin typeface="+mj-lt"/>
              </a:rPr>
              <a:t>10.1</a:t>
            </a:r>
            <a:endParaRPr lang="en-IN" dirty="0"/>
          </a:p>
        </p:txBody>
      </p:sp>
      <p:sp>
        <p:nvSpPr>
          <p:cNvPr id="9" name="Content Placeholder 8"/>
          <p:cNvSpPr>
            <a:spLocks noGrp="1"/>
          </p:cNvSpPr>
          <p:nvPr>
            <p:ph idx="1"/>
          </p:nvPr>
        </p:nvSpPr>
        <p:spPr>
          <a:xfrm>
            <a:off x="457200" y="1600200"/>
            <a:ext cx="8229600" cy="4648199"/>
          </a:xfrm>
        </p:spPr>
        <p:txBody>
          <a:bodyPr/>
          <a:lstStyle/>
          <a:p>
            <a:pPr marL="0" indent="0">
              <a:buNone/>
            </a:pPr>
            <a:r>
              <a:rPr lang="en-US" sz="2400" dirty="0"/>
              <a:t>Many factors at the time of purchase dramatically influence the consumer’s decision-making process</a:t>
            </a:r>
          </a:p>
        </p:txBody>
      </p:sp>
    </p:spTree>
    <p:extLst>
      <p:ext uri="{BB962C8B-B14F-4D97-AF65-F5344CB8AC3E}">
        <p14:creationId xmlns:p14="http://schemas.microsoft.com/office/powerpoint/2010/main" val="1975364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IN" dirty="0">
                <a:latin typeface="+mj-lt"/>
              </a:rPr>
              <a:t>Purchase and </a:t>
            </a:r>
            <a:r>
              <a:rPr lang="en-IN" dirty="0" smtClean="0">
                <a:latin typeface="+mj-lt"/>
              </a:rPr>
              <a:t>Postpurchase </a:t>
            </a:r>
            <a:r>
              <a:rPr lang="en-IN" dirty="0">
                <a:latin typeface="+mj-lt"/>
              </a:rPr>
              <a:t>Activities</a:t>
            </a:r>
            <a:endParaRPr lang="en-IN" b="0" dirty="0">
              <a:latin typeface="+mj-lt"/>
            </a:endParaRPr>
          </a:p>
        </p:txBody>
      </p:sp>
      <p:sp>
        <p:nvSpPr>
          <p:cNvPr id="6" name="Content Placeholder 5"/>
          <p:cNvSpPr>
            <a:spLocks noGrp="1"/>
          </p:cNvSpPr>
          <p:nvPr>
            <p:ph idx="1"/>
          </p:nvPr>
        </p:nvSpPr>
        <p:spPr>
          <a:xfrm>
            <a:off x="457200" y="1600201"/>
            <a:ext cx="8229600" cy="792762"/>
          </a:xfrm>
        </p:spPr>
        <p:txBody>
          <a:bodyPr/>
          <a:lstStyle/>
          <a:p>
            <a:pPr marL="0" indent="0">
              <a:buNone/>
            </a:pPr>
            <a:r>
              <a:rPr lang="en-US" sz="2400" dirty="0"/>
              <a:t>A consumer’s choices are affected by many personal factors…and the sale doesn’t end at the time of purchase.</a:t>
            </a:r>
          </a:p>
        </p:txBody>
      </p:sp>
      <p:sp>
        <p:nvSpPr>
          <p:cNvPr id="10" name="Content Placeholder 9"/>
          <p:cNvSpPr>
            <a:spLocks noGrp="1"/>
          </p:cNvSpPr>
          <p:nvPr>
            <p:ph idx="15"/>
          </p:nvPr>
        </p:nvSpPr>
        <p:spPr>
          <a:xfrm>
            <a:off x="457200" y="2544420"/>
            <a:ext cx="8229600" cy="304800"/>
          </a:xfrm>
        </p:spPr>
        <p:txBody>
          <a:bodyPr/>
          <a:lstStyle/>
          <a:p>
            <a:pPr marL="0" indent="0">
              <a:buNone/>
            </a:pPr>
            <a:r>
              <a:rPr lang="en-US" b="1" dirty="0"/>
              <a:t>Figure 10.1</a:t>
            </a:r>
            <a:r>
              <a:rPr lang="en-US" dirty="0"/>
              <a:t> Issues Related to Purchase and </a:t>
            </a:r>
            <a:r>
              <a:rPr lang="en-US" dirty="0" smtClean="0"/>
              <a:t>Post purchase </a:t>
            </a:r>
            <a:r>
              <a:rPr lang="en-US" dirty="0"/>
              <a:t>Activities</a:t>
            </a:r>
          </a:p>
        </p:txBody>
      </p:sp>
      <p:pic>
        <p:nvPicPr>
          <p:cNvPr id="4" name="Picture 3" descr="Figure 10.1, issues related to purchase and post-purchase activities. Antecedent states, lead to purchase environment, which leads to post-purchase processes. Antecedent states: situation factors, usage contexts, time pressure, mood and shopping orientation. Purchase environment: the shopping experience, point-of-purchase stimuli, and sales interactions. Post purchase processes: consumer satisfaction, product disposal, and alternative markets.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608" y="3194621"/>
            <a:ext cx="7876180" cy="2977579"/>
          </a:xfrm>
          <a:prstGeom prst="rect">
            <a:avLst/>
          </a:prstGeom>
        </p:spPr>
      </p:pic>
    </p:spTree>
    <p:extLst>
      <p:ext uri="{BB962C8B-B14F-4D97-AF65-F5344CB8AC3E}">
        <p14:creationId xmlns:p14="http://schemas.microsoft.com/office/powerpoint/2010/main" val="2243142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Social and Physical Surroundings</a:t>
            </a:r>
            <a:endParaRPr lang="en-IN" dirty="0">
              <a:latin typeface="+mj-lt"/>
            </a:endParaRPr>
          </a:p>
        </p:txBody>
      </p:sp>
      <p:sp>
        <p:nvSpPr>
          <p:cNvPr id="4" name="Content Placeholder 3"/>
          <p:cNvSpPr>
            <a:spLocks noGrp="1"/>
          </p:cNvSpPr>
          <p:nvPr>
            <p:ph idx="1"/>
          </p:nvPr>
        </p:nvSpPr>
        <p:spPr/>
        <p:txBody>
          <a:bodyPr/>
          <a:lstStyle/>
          <a:p>
            <a:r>
              <a:rPr lang="en-US" sz="2400" dirty="0"/>
              <a:t>Affect a consumer’s motives for product usage and product evaluation</a:t>
            </a:r>
          </a:p>
          <a:p>
            <a:r>
              <a:rPr lang="en-US" sz="2400" dirty="0"/>
              <a:t>Décor, odors, temperature</a:t>
            </a:r>
          </a:p>
          <a:p>
            <a:r>
              <a:rPr lang="en-US" sz="2400" dirty="0"/>
              <a:t>Co-consumers as product attribute</a:t>
            </a:r>
          </a:p>
          <a:p>
            <a:pPr lvl="1"/>
            <a:r>
              <a:rPr lang="en-US" sz="2400" dirty="0"/>
              <a:t>Large numbers of people = arousal</a:t>
            </a:r>
          </a:p>
          <a:p>
            <a:pPr lvl="1"/>
            <a:r>
              <a:rPr lang="en-US" sz="2400" dirty="0"/>
              <a:t>Interpretation of arousal: density versus crowding</a:t>
            </a:r>
          </a:p>
          <a:p>
            <a:pPr lvl="1"/>
            <a:r>
              <a:rPr lang="en-US" sz="2400" dirty="0"/>
              <a:t>Type of </a:t>
            </a:r>
            <a:r>
              <a:rPr lang="en-US" sz="2400" dirty="0" smtClean="0"/>
              <a:t>patrons</a:t>
            </a:r>
            <a:endParaRPr lang="en-US" sz="2400" dirty="0"/>
          </a:p>
        </p:txBody>
      </p:sp>
    </p:spTree>
    <p:extLst>
      <p:ext uri="{BB962C8B-B14F-4D97-AF65-F5344CB8AC3E}">
        <p14:creationId xmlns:p14="http://schemas.microsoft.com/office/powerpoint/2010/main" val="898422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Temporal Factors: Economic Time</a:t>
            </a:r>
            <a:endParaRPr lang="en-IN" dirty="0">
              <a:latin typeface="+mj-lt"/>
            </a:endParaRPr>
          </a:p>
        </p:txBody>
      </p:sp>
      <p:sp>
        <p:nvSpPr>
          <p:cNvPr id="4" name="Content Placeholder 3"/>
          <p:cNvSpPr>
            <a:spLocks noGrp="1"/>
          </p:cNvSpPr>
          <p:nvPr>
            <p:ph idx="1"/>
          </p:nvPr>
        </p:nvSpPr>
        <p:spPr/>
        <p:txBody>
          <a:bodyPr/>
          <a:lstStyle/>
          <a:p>
            <a:r>
              <a:rPr lang="en-US" sz="2400" dirty="0"/>
              <a:t>Timestyle</a:t>
            </a:r>
          </a:p>
          <a:p>
            <a:r>
              <a:rPr lang="en-US" sz="2400" dirty="0"/>
              <a:t>Time </a:t>
            </a:r>
            <a:r>
              <a:rPr lang="en-US" sz="2400" dirty="0" smtClean="0"/>
              <a:t>Poverty</a:t>
            </a:r>
            <a:endParaRPr lang="en-US" sz="2400" dirty="0"/>
          </a:p>
        </p:txBody>
      </p:sp>
    </p:spTree>
    <p:extLst>
      <p:ext uri="{BB962C8B-B14F-4D97-AF65-F5344CB8AC3E}">
        <p14:creationId xmlns:p14="http://schemas.microsoft.com/office/powerpoint/2010/main" val="1535755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Temporal Factors: Psychological Time </a:t>
            </a:r>
            <a:endParaRPr lang="en-IN" sz="3600" dirty="0">
              <a:latin typeface="+mj-lt"/>
            </a:endParaRPr>
          </a:p>
        </p:txBody>
      </p:sp>
      <p:sp>
        <p:nvSpPr>
          <p:cNvPr id="4" name="Content Placeholder 3"/>
          <p:cNvSpPr>
            <a:spLocks noGrp="1"/>
          </p:cNvSpPr>
          <p:nvPr>
            <p:ph idx="1"/>
          </p:nvPr>
        </p:nvSpPr>
        <p:spPr/>
        <p:txBody>
          <a:bodyPr/>
          <a:lstStyle/>
          <a:p>
            <a:r>
              <a:rPr lang="en-US" sz="2400" dirty="0"/>
              <a:t>Social </a:t>
            </a:r>
          </a:p>
          <a:p>
            <a:r>
              <a:rPr lang="en-US" sz="2400" dirty="0"/>
              <a:t>Temporal Orientation</a:t>
            </a:r>
          </a:p>
          <a:p>
            <a:r>
              <a:rPr lang="en-US" sz="2400" dirty="0"/>
              <a:t>Planning Orientation </a:t>
            </a:r>
          </a:p>
          <a:p>
            <a:r>
              <a:rPr lang="en-US" sz="2400" dirty="0" smtClean="0"/>
              <a:t>Polychronic</a:t>
            </a:r>
            <a:endParaRPr lang="en-US" sz="2400" dirty="0"/>
          </a:p>
        </p:txBody>
      </p:sp>
    </p:spTree>
    <p:extLst>
      <p:ext uri="{BB962C8B-B14F-4D97-AF65-F5344CB8AC3E}">
        <p14:creationId xmlns:p14="http://schemas.microsoft.com/office/powerpoint/2010/main" val="2469972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Five Perspectives on Time</a:t>
            </a:r>
            <a:endParaRPr lang="en-US" sz="2000" b="0" dirty="0">
              <a:latin typeface="+mj-lt"/>
            </a:endParaRPr>
          </a:p>
        </p:txBody>
      </p:sp>
      <p:sp>
        <p:nvSpPr>
          <p:cNvPr id="3" name="Content Placeholder 2"/>
          <p:cNvSpPr>
            <a:spLocks noGrp="1"/>
          </p:cNvSpPr>
          <p:nvPr>
            <p:ph idx="1"/>
          </p:nvPr>
        </p:nvSpPr>
        <p:spPr>
          <a:xfrm>
            <a:off x="457199" y="1600200"/>
            <a:ext cx="2743201" cy="4267200"/>
          </a:xfrm>
        </p:spPr>
        <p:txBody>
          <a:bodyPr/>
          <a:lstStyle/>
          <a:p>
            <a:pPr marL="0" indent="0">
              <a:buNone/>
            </a:pPr>
            <a:r>
              <a:rPr lang="en-US" sz="2400" dirty="0"/>
              <a:t>Time is a _____.</a:t>
            </a:r>
          </a:p>
          <a:p>
            <a:r>
              <a:rPr lang="en-US" sz="2400" dirty="0"/>
              <a:t>Pressure cooker</a:t>
            </a:r>
          </a:p>
          <a:p>
            <a:r>
              <a:rPr lang="en-US" sz="2400" dirty="0"/>
              <a:t>Map</a:t>
            </a:r>
          </a:p>
          <a:p>
            <a:r>
              <a:rPr lang="en-US" sz="2400" dirty="0"/>
              <a:t>Mirror</a:t>
            </a:r>
          </a:p>
          <a:p>
            <a:r>
              <a:rPr lang="en-US" sz="2400" dirty="0"/>
              <a:t>River</a:t>
            </a:r>
          </a:p>
          <a:p>
            <a:r>
              <a:rPr lang="en-US" sz="2400" dirty="0"/>
              <a:t>Feast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7715" y="1754945"/>
            <a:ext cx="4733032" cy="3515688"/>
          </a:xfrm>
          <a:prstGeom prst="rect">
            <a:avLst/>
          </a:prstGeom>
        </p:spPr>
      </p:pic>
    </p:spTree>
    <p:extLst>
      <p:ext uri="{BB962C8B-B14F-4D97-AF65-F5344CB8AC3E}">
        <p14:creationId xmlns:p14="http://schemas.microsoft.com/office/powerpoint/2010/main" val="25229089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790a8c590d9d185a82aa8b9da9ff467b56c5359"/>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11683</TotalTime>
  <Words>2339</Words>
  <Application>Microsoft Office PowerPoint</Application>
  <PresentationFormat>On-screen Show (4:3)</PresentationFormat>
  <Paragraphs>190</Paragraphs>
  <Slides>31</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Aharoni</vt:lpstr>
      <vt:lpstr>Arial</vt:lpstr>
      <vt:lpstr>Times New Roman</vt:lpstr>
      <vt:lpstr>Verdana</vt:lpstr>
      <vt:lpstr>Wingdings</vt:lpstr>
      <vt:lpstr>508 Lecture</vt:lpstr>
      <vt:lpstr>Consumer Behavior: Buying, Having, and Being</vt:lpstr>
      <vt:lpstr>Learning Objectives (1 of 2)</vt:lpstr>
      <vt:lpstr>Learning Objectives (2 of 2)</vt:lpstr>
      <vt:lpstr>Learning Objective 10.1</vt:lpstr>
      <vt:lpstr>Purchase and Postpurchase Activities</vt:lpstr>
      <vt:lpstr>Social and Physical Surroundings</vt:lpstr>
      <vt:lpstr>Temporal Factors: Economic Time</vt:lpstr>
      <vt:lpstr>Temporal Factors: Psychological Time </vt:lpstr>
      <vt:lpstr>Five Perspectives on Time</vt:lpstr>
      <vt:lpstr>For Reflection (1 of 4)</vt:lpstr>
      <vt:lpstr>Learning Objective 10.2</vt:lpstr>
      <vt:lpstr>The Shopping Experience</vt:lpstr>
      <vt:lpstr>Figure 10.3 Dimensions of Emotional States</vt:lpstr>
      <vt:lpstr>Reasons for Shopping</vt:lpstr>
      <vt:lpstr>E-Commerce: Clicks versus Bricks</vt:lpstr>
      <vt:lpstr>Retailing as Theater</vt:lpstr>
      <vt:lpstr>Store Image: The Store’s Personality</vt:lpstr>
      <vt:lpstr>In-Store Decision Making</vt:lpstr>
      <vt:lpstr>Salespeople Play a Key Role</vt:lpstr>
      <vt:lpstr>For Reflection (2 of 4)</vt:lpstr>
      <vt:lpstr>Learning Objective 10.3</vt:lpstr>
      <vt:lpstr>Ownership and the Sharing Economy</vt:lpstr>
      <vt:lpstr>For Reflection (3 of 4)</vt:lpstr>
      <vt:lpstr>Learning Objective 10.4</vt:lpstr>
      <vt:lpstr>Postpurchase Satisfaction</vt:lpstr>
      <vt:lpstr>Product Disposal</vt:lpstr>
      <vt:lpstr>Underground Economy</vt:lpstr>
      <vt:lpstr>For Reflection (4 of 4)</vt:lpstr>
      <vt:lpstr>Chapter Summary (1 of 2)</vt:lpstr>
      <vt:lpstr>Chapter Summary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Behavior: Buying, Having, and Being, Twelfth Edition</dc:title>
  <dc:subject>Business</dc:subject>
  <dc:creator>Solomon</dc:creator>
  <cp:keywords>Consumer Behavior</cp:keywords>
  <cp:lastModifiedBy>R, Nithiyanandhan</cp:lastModifiedBy>
  <cp:revision>2379</cp:revision>
  <dcterms:created xsi:type="dcterms:W3CDTF">2014-07-14T20:04:21Z</dcterms:created>
  <dcterms:modified xsi:type="dcterms:W3CDTF">2017-07-24T13:27:02Z</dcterms:modified>
</cp:coreProperties>
</file>