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724" r:id="rId2"/>
    <p:sldId id="647" r:id="rId3"/>
    <p:sldId id="662" r:id="rId4"/>
    <p:sldId id="646" r:id="rId5"/>
    <p:sldId id="694" r:id="rId6"/>
    <p:sldId id="695" r:id="rId7"/>
    <p:sldId id="706" r:id="rId8"/>
    <p:sldId id="643" r:id="rId9"/>
    <p:sldId id="696" r:id="rId10"/>
    <p:sldId id="697" r:id="rId11"/>
    <p:sldId id="605" r:id="rId12"/>
    <p:sldId id="715" r:id="rId13"/>
    <p:sldId id="669" r:id="rId14"/>
    <p:sldId id="714" r:id="rId15"/>
    <p:sldId id="711" r:id="rId16"/>
    <p:sldId id="710" r:id="rId17"/>
    <p:sldId id="526" r:id="rId18"/>
    <p:sldId id="716" r:id="rId19"/>
    <p:sldId id="717" r:id="rId20"/>
    <p:sldId id="718" r:id="rId21"/>
    <p:sldId id="719" r:id="rId22"/>
    <p:sldId id="720" r:id="rId23"/>
    <p:sldId id="672" r:id="rId24"/>
    <p:sldId id="668" r:id="rId25"/>
    <p:sldId id="721" r:id="rId26"/>
    <p:sldId id="712" r:id="rId27"/>
    <p:sldId id="722" r:id="rId28"/>
    <p:sldId id="723" r:id="rId29"/>
    <p:sldId id="701" r:id="rId30"/>
    <p:sldId id="705" r:id="rId31"/>
    <p:sldId id="725" r:id="rId32"/>
  </p:sldIdLst>
  <p:sldSz cx="9144000" cy="6858000" type="screen4x3"/>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5C2E2C8-8358-4E1D-9A1C-B259230FA4C6}">
          <p14:sldIdLst>
            <p14:sldId id="724"/>
            <p14:sldId id="647"/>
            <p14:sldId id="662"/>
            <p14:sldId id="646"/>
            <p14:sldId id="694"/>
            <p14:sldId id="695"/>
            <p14:sldId id="706"/>
            <p14:sldId id="643"/>
            <p14:sldId id="696"/>
            <p14:sldId id="697"/>
            <p14:sldId id="605"/>
            <p14:sldId id="715"/>
            <p14:sldId id="669"/>
            <p14:sldId id="714"/>
            <p14:sldId id="711"/>
            <p14:sldId id="710"/>
            <p14:sldId id="526"/>
            <p14:sldId id="716"/>
            <p14:sldId id="717"/>
            <p14:sldId id="718"/>
            <p14:sldId id="719"/>
            <p14:sldId id="720"/>
            <p14:sldId id="672"/>
            <p14:sldId id="668"/>
            <p14:sldId id="721"/>
            <p14:sldId id="712"/>
            <p14:sldId id="722"/>
            <p14:sldId id="723"/>
            <p14:sldId id="701"/>
            <p14:sldId id="705"/>
            <p14:sldId id="72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39" autoAdjust="0"/>
    <p:restoredTop sz="86447" autoAdjust="0"/>
  </p:normalViewPr>
  <p:slideViewPr>
    <p:cSldViewPr>
      <p:cViewPr varScale="1">
        <p:scale>
          <a:sx n="96" d="100"/>
          <a:sy n="96" d="100"/>
        </p:scale>
        <p:origin x="288" y="90"/>
      </p:cViewPr>
      <p:guideLst>
        <p:guide orient="horz" pos="2160"/>
        <p:guide pos="2880"/>
      </p:guideLst>
    </p:cSldViewPr>
  </p:slideViewPr>
  <p:outlineViewPr>
    <p:cViewPr>
      <p:scale>
        <a:sx n="75" d="100"/>
        <a:sy n="75" d="100"/>
      </p:scale>
      <p:origin x="0" y="-3802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7/24/2017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7/24/2017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 NVDA Reader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This chapter defines the scope of international business and introduces us to some of its most important topics. </a:t>
            </a:r>
            <a:endParaRPr lang="en-US" sz="1200" dirty="0" smtClean="0">
              <a:cs typeface="Arial"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3208547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3568095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77626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brand communities, experienced members coach newer members. As this process occurs, the community creates</a:t>
            </a:r>
            <a:r>
              <a:rPr lang="en-US" baseline="0" dirty="0"/>
              <a:t> added value for being a part of the community. Figure 9.4 illustrates how value is created and socialized throughout the community. Can you apply this process to a community of which you are a part?</a:t>
            </a:r>
            <a:endParaRPr lang="en-US" dirty="0"/>
          </a:p>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3234409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Buzz building is creating “buzz” around some idea, product, or promotion.</a:t>
            </a:r>
          </a:p>
          <a:p>
            <a:r>
              <a:rPr lang="en-US" sz="1200" b="0" i="0" u="none" strike="noStrike" kern="1200" baseline="0" dirty="0">
                <a:solidFill>
                  <a:schemeClr val="tx1"/>
                </a:solidFill>
                <a:latin typeface="Arial" charset="0"/>
                <a:ea typeface="+mn-ea"/>
                <a:cs typeface="+mn-cs"/>
              </a:rPr>
              <a:t>Serial reproduction is examining how content mutates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1853316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1419408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objective deals specifically with organizational decision-making as one of the</a:t>
            </a:r>
            <a:r>
              <a:rPr lang="en-US" baseline="0" dirty="0"/>
              <a:t> types of collective decision-making covered in the chapter.</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952313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figure illustrates how information changes as it is transmitted. The farther from the original source, the more difference exists in the information transmitted. Sometimes</a:t>
            </a:r>
            <a:r>
              <a:rPr lang="en-US" baseline="0" dirty="0"/>
              <a:t> this transmission effect creates misinformation about products – especially online.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127762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Two-step flow model of influence It proposes that a small group of influencers disseminates information because they can modify the opinions of a large number of other people.</a:t>
            </a:r>
          </a:p>
          <a:p>
            <a:r>
              <a:rPr lang="en-US" sz="1200" b="0" i="0" u="none" strike="noStrike" kern="1200" baseline="0" dirty="0">
                <a:solidFill>
                  <a:schemeClr val="tx1"/>
                </a:solidFill>
                <a:latin typeface="Arial" charset="0"/>
                <a:ea typeface="+mn-ea"/>
                <a:cs typeface="+mn-cs"/>
              </a:rPr>
              <a:t>Consumers communicate the information vigorously to one another and they also participate in a two-way dialogue with the opinion leader as part of an influence network.</a:t>
            </a:r>
          </a:p>
          <a:p>
            <a:r>
              <a:rPr lang="en-US" sz="1200" b="0" i="0" u="none" strike="noStrike" kern="1200" baseline="0" dirty="0">
                <a:solidFill>
                  <a:schemeClr val="tx1"/>
                </a:solidFill>
                <a:latin typeface="Arial" charset="0"/>
                <a:ea typeface="+mn-ea"/>
                <a:cs typeface="+mn-cs"/>
              </a:rPr>
              <a:t>These conversations create information cascades that occur when a piece of information triggers a sequence of interactions (much like an avalanche).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180800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Everyone knows people who are knowledgeable about products and whose advice others take seriously. Opinion leaders are valuable sources of information because they possess social power. They may have expertise but one source of influence is their similarity to the person being influenced. Homophily refers to the degree to which a pair of individuals is similar in terms of education, social status, and beliefs. </a:t>
            </a:r>
          </a:p>
          <a:p>
            <a:endParaRPr lang="en-US" dirty="0"/>
          </a:p>
          <a:p>
            <a:r>
              <a:rPr lang="en-US" dirty="0"/>
              <a:t>The original framework describing opinion leadership is known as the two step flow model of influence. It proposes that a small number of influencers disseminate information because they can modify the opinions of a large number of other people. Research has shown that this might not be the case. Instead, </a:t>
            </a:r>
            <a:r>
              <a:rPr lang="en-US" dirty="0" err="1"/>
              <a:t>influentials</a:t>
            </a:r>
            <a:r>
              <a:rPr lang="en-US" dirty="0"/>
              <a:t> share the information with those who are easily influenced and then those people continue to talk among themselves, resulting in information cascades. </a:t>
            </a:r>
          </a:p>
          <a:p>
            <a:endParaRPr lang="en-US" dirty="0"/>
          </a:p>
          <a:p>
            <a:r>
              <a:rPr lang="en-US" dirty="0"/>
              <a:t>The influence of these opinion leaders is more widespread online. Forrester calls these people Mass Connectors and they are responsible for about 80% of brand mentions online. </a:t>
            </a:r>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34083269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a:t>
            </a:r>
            <a:r>
              <a:rPr lang="en-US" baseline="0" dirty="0"/>
              <a:t> can also be influenced by a special type of opinion leader called the market maven. </a:t>
            </a:r>
            <a:r>
              <a:rPr lang="en-US" dirty="0"/>
              <a:t>Researchers use a scale to identify market mavens. The scale includes items like “I like introducing new brands and products to my friends.” </a:t>
            </a:r>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1394940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181386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Surrogate</a:t>
            </a:r>
            <a:r>
              <a:rPr lang="en-US" baseline="0" dirty="0"/>
              <a:t> consumers are opinion leaders </a:t>
            </a:r>
            <a:r>
              <a:rPr lang="en-US" dirty="0"/>
              <a:t>we usually pay for advice. Their recommendations are very influential! Some examples include personal shoppers and interior designers.</a:t>
            </a:r>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34513390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Companies want to use opinion leaders to spread word-of-mouth communication about their brands, but how do they find the opinion leaders? The most common technique is simply to ask individual consumers whether they consider themselves to be opinion leaders. The problem is that just because we transmit advice about products does not mean that other people take the advice. For someone to be a true opinion leader, others must follow the advice given. Figure 11.2 provides a scale used to identify opinion leaders.</a:t>
            </a:r>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867325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play Six Degrees of Separation is based on the premise that everyone is connected to everyone else, at least indirectly. Sociometric methods trace communication patterns among members of a group. We can use this method to better understand referral behavior and to locate strengths and weaknesses in terms of how one’s reputation flows through a community. Network analysis focuses on communication in social systems, considers the relationships among people in a referral network, and measures the tie strength among them. Tie strength refers to the nature of the bond between people. It can range from strong primary to weak secondary. Even weak ties can be influential. </a:t>
            </a:r>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11835231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32671598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35589953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Standards of behavior: Rules that specify what members can and can’t do on the site. Some of these rules are spelled out explicitly (e.g., if you buy an item on eBay, you</a:t>
            </a:r>
          </a:p>
          <a:p>
            <a:r>
              <a:rPr lang="en-US" sz="1200" b="0" i="0" u="none" strike="noStrike" kern="1200" baseline="0" dirty="0">
                <a:solidFill>
                  <a:schemeClr val="tx1"/>
                </a:solidFill>
                <a:latin typeface="Arial" charset="0"/>
                <a:ea typeface="+mn-ea"/>
                <a:cs typeface="+mn-cs"/>
              </a:rPr>
              <a:t>agree that you have entered into a legal contract to pay for it), but many of them are unspoken. A simple example is discouragement of the practice of flaming when a POST CONTAINS ALL CAPITAL LETTERS TO EXPRESS ANGER.</a:t>
            </a:r>
          </a:p>
          <a:p>
            <a:r>
              <a:rPr lang="en-US" sz="1200" b="1" i="0"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Member contributions: A healthy proportion of users need to contribute content. If not, the site will fail to offer fresh material and ultimately traffic will slow. Participation</a:t>
            </a:r>
          </a:p>
          <a:p>
            <a:r>
              <a:rPr lang="en-US" sz="1200" b="0" i="0" u="none" strike="noStrike" kern="1200" baseline="0" dirty="0">
                <a:solidFill>
                  <a:schemeClr val="tx1"/>
                </a:solidFill>
                <a:latin typeface="Arial" charset="0"/>
                <a:ea typeface="+mn-ea"/>
                <a:cs typeface="+mn-cs"/>
              </a:rPr>
              <a:t>can be a challenge, though. Remember the 80/20 rule we discussed way back in Chapter 1? It applies to online consumption as well. The fact is that most members</a:t>
            </a:r>
          </a:p>
          <a:p>
            <a:r>
              <a:rPr lang="en-US" sz="1200" b="0" i="0" u="none" strike="noStrike" kern="1200" baseline="0" dirty="0">
                <a:solidFill>
                  <a:schemeClr val="tx1"/>
                </a:solidFill>
                <a:latin typeface="Arial" charset="0"/>
                <a:ea typeface="+mn-ea"/>
                <a:cs typeface="+mn-cs"/>
              </a:rPr>
              <a:t>of an online community are lurkers. That’s kind of a creepy term, but it just means they absorb content that others post rather than contributing their own. Researchers</a:t>
            </a:r>
          </a:p>
          <a:p>
            <a:r>
              <a:rPr lang="en-US" sz="1200" b="0" i="0" u="none" strike="noStrike" kern="1200" baseline="0" dirty="0">
                <a:solidFill>
                  <a:schemeClr val="tx1"/>
                </a:solidFill>
                <a:latin typeface="Arial" charset="0"/>
                <a:ea typeface="+mn-ea"/>
                <a:cs typeface="+mn-cs"/>
              </a:rPr>
              <a:t>estimate that only 1 percent of a typical community’s users regularly participate, and another nine percent do so only intermittently. The remaining 90 percent just observe</a:t>
            </a:r>
          </a:p>
          <a:p>
            <a:r>
              <a:rPr lang="en-US" sz="1200" b="0" i="0" u="none" strike="noStrike" kern="1200" baseline="0" dirty="0">
                <a:solidFill>
                  <a:schemeClr val="tx1"/>
                </a:solidFill>
                <a:latin typeface="Arial" charset="0"/>
                <a:ea typeface="+mn-ea"/>
                <a:cs typeface="+mn-cs"/>
              </a:rPr>
              <a:t>what’s on the site. Although they don’t contribute content, they do offer value to advertisers that simply want to reach large numbers of people.</a:t>
            </a:r>
          </a:p>
          <a:p>
            <a:r>
              <a:rPr lang="en-US" sz="1200" b="0" i="0" u="none" strike="noStrike" kern="1200" baseline="0" dirty="0">
                <a:solidFill>
                  <a:schemeClr val="tx1"/>
                </a:solidFill>
                <a:latin typeface="Arial" charset="0"/>
                <a:ea typeface="+mn-ea"/>
                <a:cs typeface="+mn-cs"/>
              </a:rPr>
              <a:t>But what happens when we want to engage consumers more actively? How can a site convert lurkers into active users? The easier it is to participate, the more likely it is</a:t>
            </a:r>
          </a:p>
          <a:p>
            <a:r>
              <a:rPr lang="en-US" sz="1200" b="0" i="0" u="none" strike="noStrike" kern="1200" baseline="0" dirty="0">
                <a:solidFill>
                  <a:schemeClr val="tx1"/>
                </a:solidFill>
                <a:latin typeface="Arial" charset="0"/>
                <a:ea typeface="+mn-ea"/>
                <a:cs typeface="+mn-cs"/>
              </a:rPr>
              <a:t>that the community can generate activity among a larger proportion of visitors. In part, this means ensuring that there are several ways to participate that vary in ease of use.</a:t>
            </a:r>
          </a:p>
          <a:p>
            <a:r>
              <a:rPr lang="en-US" sz="1200" b="0" i="0" u="none" strike="noStrike" kern="1200" baseline="0" dirty="0">
                <a:solidFill>
                  <a:schemeClr val="tx1"/>
                </a:solidFill>
                <a:latin typeface="Arial" charset="0"/>
                <a:ea typeface="+mn-ea"/>
                <a:cs typeface="+mn-cs"/>
              </a:rPr>
              <a:t>Facebook is an example of an online community that has figured out how to offer several forms of participation. Members can post status updates (easy), make comments, upload</a:t>
            </a:r>
          </a:p>
          <a:p>
            <a:r>
              <a:rPr lang="en-US" sz="1200" b="0" i="0" u="none" strike="noStrike" kern="1200" baseline="0" dirty="0">
                <a:solidFill>
                  <a:schemeClr val="tx1"/>
                </a:solidFill>
                <a:latin typeface="Arial" charset="0"/>
                <a:ea typeface="+mn-ea"/>
                <a:cs typeface="+mn-cs"/>
              </a:rPr>
              <a:t>pictures, share notes and links, play social games, answer quizzes, decorate their profiles, upload videos, and create events (a bit harder), among other forms of participation.</a:t>
            </a:r>
          </a:p>
          <a:p>
            <a:r>
              <a:rPr lang="en-US" sz="1200" b="1" i="0"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Degree of connectedness: Powerful groups are cohesive; this means the members identify strongly with them and are highly motivated to stay connected. Online groups</a:t>
            </a:r>
          </a:p>
          <a:p>
            <a:r>
              <a:rPr lang="en-US" sz="1200" b="0" i="0" u="none" strike="noStrike" kern="1200" baseline="0" dirty="0">
                <a:solidFill>
                  <a:schemeClr val="tx1"/>
                </a:solidFill>
                <a:latin typeface="Arial" charset="0"/>
                <a:ea typeface="+mn-ea"/>
                <a:cs typeface="+mn-cs"/>
              </a:rPr>
              <a:t>may be even more cohesive than physical groups, even though many of the members will never meet one another in person. For example, compared to the “six degrees of</a:t>
            </a:r>
          </a:p>
          <a:p>
            <a:r>
              <a:rPr lang="en-US" sz="1200" b="0" i="0" u="none" strike="noStrike" kern="1200" baseline="0" dirty="0">
                <a:solidFill>
                  <a:schemeClr val="tx1"/>
                </a:solidFill>
                <a:latin typeface="Arial" charset="0"/>
                <a:ea typeface="+mn-ea"/>
                <a:cs typeface="+mn-cs"/>
              </a:rPr>
              <a:t>separation” norm we discussed, researchers estimate that Facebook’s members on average have only four degrees of separation from each other. Although some users</a:t>
            </a:r>
          </a:p>
          <a:p>
            <a:r>
              <a:rPr lang="en-US" sz="1200" b="0" i="0" u="none" strike="noStrike" kern="1200" baseline="0" dirty="0">
                <a:solidFill>
                  <a:schemeClr val="tx1"/>
                </a:solidFill>
                <a:latin typeface="Arial" charset="0"/>
                <a:ea typeface="+mn-ea"/>
                <a:cs typeface="+mn-cs"/>
              </a:rPr>
              <a:t>have designated only one friend and others have thousands, the median is about 100 friends.</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4032104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A game platform refers to the hardware systems on which the game is played. Platforms include game consoles (consoles are interactive, electronic devices used</a:t>
            </a:r>
          </a:p>
          <a:p>
            <a:r>
              <a:rPr lang="en-US" sz="1200" b="0" i="0" u="none" strike="noStrike" kern="1200" baseline="0" dirty="0">
                <a:solidFill>
                  <a:schemeClr val="tx1"/>
                </a:solidFill>
                <a:latin typeface="Arial" charset="0"/>
                <a:ea typeface="+mn-ea"/>
                <a:cs typeface="+mn-cs"/>
              </a:rPr>
              <a:t>to display video games, such as Sony’s PlayStation3, Microsoft’s Xbox 360, and Nintendo’s Wii), computers (including both online games and those that require software</a:t>
            </a:r>
          </a:p>
          <a:p>
            <a:r>
              <a:rPr lang="en-US" sz="1200" b="0" i="0" u="none" strike="noStrike" kern="1200" baseline="0" dirty="0">
                <a:solidFill>
                  <a:schemeClr val="tx1"/>
                </a:solidFill>
                <a:latin typeface="Arial" charset="0"/>
                <a:ea typeface="+mn-ea"/>
                <a:cs typeface="+mn-cs"/>
              </a:rPr>
              <a:t>installation on the player’s computer hard drive), and portable devices that may include smartphones or devices specifically for game play such as the Sony PSP or</a:t>
            </a:r>
          </a:p>
          <a:p>
            <a:r>
              <a:rPr lang="en-US" sz="1200" b="0" i="0" u="none" strike="noStrike" kern="1200" baseline="0" dirty="0">
                <a:solidFill>
                  <a:schemeClr val="tx1"/>
                </a:solidFill>
                <a:latin typeface="Arial" charset="0"/>
                <a:ea typeface="+mn-ea"/>
                <a:cs typeface="+mn-cs"/>
              </a:rPr>
              <a:t>Nintendo DS.84</a:t>
            </a:r>
          </a:p>
          <a:p>
            <a:r>
              <a:rPr lang="en-US" sz="1200" b="1" i="0"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Mode refers to the way players experience the game world. It includes aspects such as whether a player’s activities are highly structured, whether the game is single-player</a:t>
            </a:r>
          </a:p>
          <a:p>
            <a:r>
              <a:rPr lang="en-US" sz="1200" b="0" i="0" u="none" strike="noStrike" kern="1200" baseline="0" dirty="0">
                <a:solidFill>
                  <a:schemeClr val="tx1"/>
                </a:solidFill>
                <a:latin typeface="Arial" charset="0"/>
                <a:ea typeface="+mn-ea"/>
                <a:cs typeface="+mn-cs"/>
              </a:rPr>
              <a:t>or multiplayer, whether the game is played in close physical proximity to other players (or by virtual proximity), and whether the game is real-time or turn-based.</a:t>
            </a:r>
          </a:p>
          <a:p>
            <a:r>
              <a:rPr lang="en-US" sz="1200" b="1" i="0"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Milieu describes the visual nature of the game, such as science fiction, fantasy, horror,</a:t>
            </a:r>
          </a:p>
          <a:p>
            <a:r>
              <a:rPr lang="en-US" sz="1200" b="0" i="0" u="none" strike="noStrike" kern="1200" baseline="0" dirty="0">
                <a:solidFill>
                  <a:schemeClr val="tx1"/>
                </a:solidFill>
                <a:latin typeface="Arial" charset="0"/>
                <a:ea typeface="+mn-ea"/>
                <a:cs typeface="+mn-cs"/>
              </a:rPr>
              <a:t>and retro.</a:t>
            </a:r>
          </a:p>
          <a:p>
            <a:r>
              <a:rPr lang="en-US" sz="1200" b="1" i="0"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The genre of a game refers to the method of play. Popular genres include simulation, action, and role-playing. Simulation games depict real-world situations as accurately as</a:t>
            </a:r>
          </a:p>
          <a:p>
            <a:r>
              <a:rPr lang="en-US" sz="1200" b="0" i="0" u="none" strike="noStrike" kern="1200" baseline="0" dirty="0">
                <a:solidFill>
                  <a:schemeClr val="tx1"/>
                </a:solidFill>
                <a:latin typeface="Arial" charset="0"/>
                <a:ea typeface="+mn-ea"/>
                <a:cs typeface="+mn-cs"/>
              </a:rPr>
              <a:t>possible. There are several subgenres, including racing simulators, flight simulators, and “Sim” games that enable players to simulate the development of an environment.</a:t>
            </a:r>
          </a:p>
          <a:p>
            <a:r>
              <a:rPr lang="en-US" sz="1200" b="0" i="0" u="none" strike="noStrike" kern="1200" baseline="0" dirty="0">
                <a:solidFill>
                  <a:schemeClr val="tx1"/>
                </a:solidFill>
                <a:latin typeface="Arial" charset="0"/>
                <a:ea typeface="+mn-ea"/>
                <a:cs typeface="+mn-cs"/>
              </a:rPr>
              <a:t>Among social games, simulations include the highly popular </a:t>
            </a:r>
            <a:r>
              <a:rPr lang="en-US" sz="1200" b="0" i="0" u="none" strike="noStrike" kern="1200" baseline="0" dirty="0" err="1">
                <a:solidFill>
                  <a:schemeClr val="tx1"/>
                </a:solidFill>
                <a:latin typeface="Arial" charset="0"/>
                <a:ea typeface="+mn-ea"/>
                <a:cs typeface="+mn-cs"/>
              </a:rPr>
              <a:t>FarmVille</a:t>
            </a:r>
            <a:r>
              <a:rPr lang="en-US" sz="1200" b="0" i="0" u="none" strike="noStrike" kern="1200" baseline="0" dirty="0">
                <a:solidFill>
                  <a:schemeClr val="tx1"/>
                </a:solidFill>
                <a:latin typeface="Arial" charset="0"/>
                <a:ea typeface="+mn-ea"/>
                <a:cs typeface="+mn-cs"/>
              </a:rPr>
              <a:t>, Pet Resort, and </a:t>
            </a:r>
            <a:r>
              <a:rPr lang="en-US" sz="1200" b="0" i="0" u="none" strike="noStrike" kern="1200" baseline="0" dirty="0" err="1">
                <a:solidFill>
                  <a:schemeClr val="tx1"/>
                </a:solidFill>
                <a:latin typeface="Arial" charset="0"/>
                <a:ea typeface="+mn-ea"/>
                <a:cs typeface="+mn-cs"/>
              </a:rPr>
              <a:t>FishVille</a:t>
            </a:r>
            <a:r>
              <a:rPr lang="en-US" sz="1200" b="0" i="0" u="none" strike="noStrike" kern="1200" baseline="0" dirty="0">
                <a:solidFill>
                  <a:schemeClr val="tx1"/>
                </a:solidFill>
                <a:latin typeface="Arial" charset="0"/>
                <a:ea typeface="+mn-ea"/>
                <a:cs typeface="+mn-cs"/>
              </a:rPr>
              <a:t>. Action games consist of two major subgenres: first-person shooters</a:t>
            </a:r>
          </a:p>
          <a:p>
            <a:r>
              <a:rPr lang="en-US" sz="1200" b="0" i="0" u="none" strike="noStrike" kern="1200" baseline="0" dirty="0">
                <a:solidFill>
                  <a:schemeClr val="tx1"/>
                </a:solidFill>
                <a:latin typeface="Arial" charset="0"/>
                <a:ea typeface="+mn-ea"/>
                <a:cs typeface="+mn-cs"/>
              </a:rPr>
              <a:t>(FPS), where you “see” the game as your avatar sees it, and third-person games. In role-playing games (RPGs), the players play a character role with the goal of completing</a:t>
            </a:r>
          </a:p>
          <a:p>
            <a:r>
              <a:rPr lang="en-US" sz="1200" b="0" i="0" u="none" strike="noStrike" kern="1200" baseline="0" dirty="0">
                <a:solidFill>
                  <a:schemeClr val="tx1"/>
                </a:solidFill>
                <a:latin typeface="Arial" charset="0"/>
                <a:ea typeface="+mn-ea"/>
                <a:cs typeface="+mn-cs"/>
              </a:rPr>
              <a:t>some mission. Perhaps the best-known RPG started its life as a tabletop game: Dungeons and Dragons. Players adopt the identity of a character in the game story and</a:t>
            </a:r>
          </a:p>
          <a:p>
            <a:r>
              <a:rPr lang="en-US" sz="1200" b="0" i="0" u="none" strike="noStrike" kern="1200" baseline="0" dirty="0">
                <a:solidFill>
                  <a:schemeClr val="tx1"/>
                </a:solidFill>
                <a:latin typeface="Arial" charset="0"/>
                <a:ea typeface="+mn-ea"/>
                <a:cs typeface="+mn-cs"/>
              </a:rPr>
              <a:t>go about completing tasks and collecting points and items as they strive to accomplish the intended goal.</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8102380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Viral marketing occurs when an organization motivates visitors to forward online content to their friends; the message quickly spreads much like a cold virus moves among residents</a:t>
            </a:r>
          </a:p>
          <a:p>
            <a:r>
              <a:rPr lang="en-US" sz="1200" b="0" i="0" u="none" strike="noStrike" kern="1200" baseline="0" dirty="0">
                <a:solidFill>
                  <a:schemeClr val="tx1"/>
                </a:solidFill>
                <a:latin typeface="Arial" charset="0"/>
                <a:ea typeface="+mn-ea"/>
                <a:cs typeface="+mn-cs"/>
              </a:rPr>
              <a:t>of a dorm.</a:t>
            </a:r>
          </a:p>
          <a:p>
            <a:r>
              <a:rPr lang="en-US" sz="1200" b="0" i="0" u="none" strike="noStrike" kern="1200" baseline="0" dirty="0">
                <a:solidFill>
                  <a:schemeClr val="tx1"/>
                </a:solidFill>
                <a:latin typeface="Arial" charset="0"/>
                <a:ea typeface="+mn-ea"/>
                <a:cs typeface="+mn-cs"/>
              </a:rPr>
              <a:t>However the urge to share even creates new genres of communication such as haul videos that feature a proud fashionista describing clothing items she just bought, and unboxing videos that illustrate in painstaking detail exactly how to remove electronics products from their boxes and assemble them for use (if you don’t believe it, Google these terms!).</a:t>
            </a:r>
          </a:p>
          <a:p>
            <a:r>
              <a:rPr lang="en-US" sz="1200" b="0" i="0" u="none" strike="noStrike" kern="1200" baseline="0" dirty="0" err="1">
                <a:solidFill>
                  <a:schemeClr val="tx1"/>
                </a:solidFill>
                <a:latin typeface="Arial" charset="0"/>
                <a:ea typeface="+mn-ea"/>
                <a:cs typeface="+mn-cs"/>
              </a:rPr>
              <a:t>Dispreferred</a:t>
            </a:r>
            <a:r>
              <a:rPr lang="en-US" sz="1200" b="0" i="0" u="none" strike="noStrike" kern="1200" baseline="0" dirty="0">
                <a:solidFill>
                  <a:schemeClr val="tx1"/>
                </a:solidFill>
                <a:latin typeface="Arial" charset="0"/>
                <a:ea typeface="+mn-ea"/>
                <a:cs typeface="+mn-cs"/>
              </a:rPr>
              <a:t> Marker Effect. Online posts that are really negative may make the writer look harsh and judgmental, so people sometimes soften them by couching them</a:t>
            </a:r>
          </a:p>
          <a:p>
            <a:r>
              <a:rPr lang="en-US" sz="1200" b="0" i="0" u="none" strike="noStrike" kern="1200" baseline="0" dirty="0">
                <a:solidFill>
                  <a:schemeClr val="tx1"/>
                </a:solidFill>
                <a:latin typeface="Arial" charset="0"/>
                <a:ea typeface="+mn-ea"/>
                <a:cs typeface="+mn-cs"/>
              </a:rPr>
              <a:t>in </a:t>
            </a:r>
            <a:r>
              <a:rPr lang="en-US" sz="1200" b="0" i="0" u="none" strike="noStrike" kern="1200" baseline="0" dirty="0" err="1">
                <a:solidFill>
                  <a:schemeClr val="tx1"/>
                </a:solidFill>
                <a:latin typeface="Arial" charset="0"/>
                <a:ea typeface="+mn-ea"/>
                <a:cs typeface="+mn-cs"/>
              </a:rPr>
              <a:t>dispreferred</a:t>
            </a:r>
            <a:r>
              <a:rPr lang="en-US" sz="1200" b="0" i="0" u="none" strike="noStrike" kern="1200" baseline="0" dirty="0">
                <a:solidFill>
                  <a:schemeClr val="tx1"/>
                </a:solidFill>
                <a:latin typeface="Arial" charset="0"/>
                <a:ea typeface="+mn-ea"/>
                <a:cs typeface="+mn-cs"/>
              </a:rPr>
              <a:t> markers, including phrases such as, “I’ll be honest,” “God bless it,” or “I don’t want to be mean, but …” Sure enough, readers of these kinds of posts evaluated</a:t>
            </a:r>
          </a:p>
          <a:p>
            <a:r>
              <a:rPr lang="en-US" sz="1200" b="0" i="0" u="none" strike="noStrike" kern="1200" baseline="0" dirty="0">
                <a:solidFill>
                  <a:schemeClr val="tx1"/>
                </a:solidFill>
                <a:latin typeface="Arial" charset="0"/>
                <a:ea typeface="+mn-ea"/>
                <a:cs typeface="+mn-cs"/>
              </a:rPr>
              <a:t>the writer more positively than they did posters who just laid the bad news, warts and all.</a:t>
            </a:r>
          </a:p>
          <a:p>
            <a:endParaRPr lang="en-US" b="1"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38300962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Power users have a strong communications network that gives them the ability to affect purchase decisions for a number of other consumers, directly and indirectly.</a:t>
            </a:r>
          </a:p>
          <a:p>
            <a:r>
              <a:rPr lang="en-US" sz="1200" b="0" i="0" u="none" strike="noStrike" kern="1200" baseline="0" dirty="0">
                <a:solidFill>
                  <a:schemeClr val="tx1"/>
                </a:solidFill>
                <a:latin typeface="Arial" charset="0"/>
                <a:ea typeface="+mn-ea"/>
                <a:cs typeface="+mn-cs"/>
              </a:rPr>
              <a:t>In advertising lingo, an impression refers to a view or an exposure to an advertising message. Forrester estimates that, each year, U.S. consumers generate 256</a:t>
            </a:r>
          </a:p>
          <a:p>
            <a:r>
              <a:rPr lang="en-US" sz="1200" b="0" i="0" u="none" strike="noStrike" kern="1200" baseline="0" dirty="0">
                <a:solidFill>
                  <a:schemeClr val="tx1"/>
                </a:solidFill>
                <a:latin typeface="Arial" charset="0"/>
                <a:ea typeface="+mn-ea"/>
                <a:cs typeface="+mn-cs"/>
              </a:rPr>
              <a:t>billion influence impressions as people talk about their lives with each other, telling stories and experiences that invariably include brands.96 These influence impressions are</a:t>
            </a:r>
          </a:p>
          <a:p>
            <a:r>
              <a:rPr lang="en-US" sz="1200" b="0" i="0" u="none" strike="noStrike" kern="1200" baseline="0" dirty="0">
                <a:solidFill>
                  <a:schemeClr val="tx1"/>
                </a:solidFill>
                <a:latin typeface="Arial" charset="0"/>
                <a:ea typeface="+mn-ea"/>
                <a:cs typeface="+mn-cs"/>
              </a:rPr>
              <a:t>primarily delivered by—you guessed it—power users: Only 6.2 percent of social media users are responsible for about 80 percent of these brand mentions. Forrester calls these influencers mass connectors.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5682099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3951383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 opens with the story of Zachary. Zachary leads a</a:t>
            </a:r>
            <a:r>
              <a:rPr lang="en-US" baseline="0" dirty="0"/>
              <a:t> secret life. During the week he is a stock analyst, but on the weekends, he’s out on the road with his Harley-Davidson. Zachary’s group of biker friends is an important part of his identity and this membership influences many buying decisions. The biker group is a reference group. A reference group is an actual or imaginary individual or group conceived of as having significant relevance upon an individual’s evaluations, aspirations, or behavior.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35528007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We’ve reviewed many concepts in this chapter. The key points are noted on the slide. </a:t>
            </a:r>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1751427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Social identity theory argues that each of us has several “selves” that relate to groups.</a:t>
            </a:r>
          </a:p>
          <a:p>
            <a:r>
              <a:rPr lang="en-US" sz="1200" b="0" i="0" u="none" strike="noStrike" kern="1200" baseline="0" dirty="0">
                <a:solidFill>
                  <a:schemeClr val="tx1"/>
                </a:solidFill>
                <a:latin typeface="Arial" charset="0"/>
                <a:ea typeface="+mn-ea"/>
                <a:cs typeface="+mn-cs"/>
              </a:rPr>
              <a:t>Minimal group paradigm, researchers show that even when they arbitrarily assign subjects to one group or another, people favor those who wind up in the same group.</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481867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Social</a:t>
            </a:r>
            <a:r>
              <a:rPr lang="en-US" baseline="0" dirty="0"/>
              <a:t> p</a:t>
            </a:r>
            <a:r>
              <a:rPr lang="en-US" dirty="0"/>
              <a:t>ower exists when the one person admires the qualities of another and tries to copy the referent’s behavior. It’s important to marketers because consumers voluntarily modify what they do and buy to identify with the referent.</a:t>
            </a:r>
          </a:p>
          <a:p>
            <a:r>
              <a:rPr lang="en-US" dirty="0"/>
              <a:t>Information power exists when someone knows something others would like to know. </a:t>
            </a:r>
          </a:p>
          <a:p>
            <a:r>
              <a:rPr lang="en-US" dirty="0"/>
              <a:t>Legitimate power is granted through true authority in a situation. For instance, police officers have legitimate power.</a:t>
            </a:r>
          </a:p>
          <a:p>
            <a:r>
              <a:rPr lang="en-US" dirty="0"/>
              <a:t>Expert power accrues to a person who is an expert in a particular field. Due to their expertise, others will be influenced by them. </a:t>
            </a:r>
          </a:p>
          <a:p>
            <a:r>
              <a:rPr lang="en-US" dirty="0"/>
              <a:t>Reward power refers to the influence held by a person who has the ability to offer a reward. </a:t>
            </a:r>
          </a:p>
          <a:p>
            <a:r>
              <a:rPr lang="en-US" dirty="0"/>
              <a:t>Coercive power is the opposite of reward power. It is held by someone who has the ability to punish. </a:t>
            </a:r>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1542947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Membership reference groups are people we know like our families, friendship groups, and colleagues. Because we tend to compare ourselves with similar others, many promotional strategies include ordinary people. Seeing the consumption activities of others acts as a form of social influence. Aspirational reference groups are people we admire. They may be successful businesspeople, athletes, or performers. </a:t>
            </a:r>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4101102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groups can affect our decisions both positively and negatively. Sometimes we deliberately do the opposite if we want to distance ourselves from avoidance groups. </a:t>
            </a:r>
          </a:p>
          <a:p>
            <a:endParaRPr lang="en-US" dirty="0"/>
          </a:p>
          <a:p>
            <a:r>
              <a:rPr lang="en-US" dirty="0"/>
              <a:t>Antibrand communities are those that coalesce around a brand but they are united by a disdain for the brand. Many brands have been targeted by </a:t>
            </a:r>
            <a:r>
              <a:rPr lang="en-US" dirty="0" err="1"/>
              <a:t>antibrand</a:t>
            </a:r>
            <a:r>
              <a:rPr lang="en-US" dirty="0"/>
              <a:t> communities including Dunkin’ Donuts, Rachael Ray, and Starbucks. </a:t>
            </a:r>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000891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in larger groups have fewer constraints on behavior. Deindividuation occurs when our individual identities are submerged in the group. In other words, we don’t stay out alone so we may behave differently. At a costume party, we may act wilder than we would in our everyday lives. </a:t>
            </a:r>
          </a:p>
          <a:p>
            <a:r>
              <a:rPr lang="en-US" dirty="0"/>
              <a:t>The</a:t>
            </a:r>
            <a:r>
              <a:rPr lang="en-US" baseline="0" dirty="0"/>
              <a:t> </a:t>
            </a:r>
            <a:r>
              <a:rPr lang="en-US" dirty="0"/>
              <a:t>change in our shopping behavior in groups is the reason some brands use home shopping parties. </a:t>
            </a:r>
          </a:p>
          <a:p>
            <a:r>
              <a:rPr lang="en-US" dirty="0"/>
              <a:t>Why do we tend to conform to the pressure of groups? The primary culprits</a:t>
            </a:r>
            <a:r>
              <a:rPr lang="en-US" baseline="0" dirty="0"/>
              <a:t> are listed in the slide. </a:t>
            </a:r>
            <a:r>
              <a:rPr lang="en-US" dirty="0"/>
              <a:t>Culture pressure refers to how different cultures encourage conformity to a greater or lesser extent. For instance, the Japanese society emphasizes collective well-being and group loyalty over individuals’ needs.</a:t>
            </a:r>
          </a:p>
          <a:p>
            <a:r>
              <a:rPr lang="en-US" dirty="0"/>
              <a:t>Individuals may believe that the group will apply sanctions to punish nonconforming behaviors. This is the fear captured in the factor, fear of defiance. According to the principle of least interest, the person who is least committed to staying in a relationship has the most power because that party doesn’t care as much if the other person rejects him. As groups gain in power, compliance increases. The trait, susceptibility to interpersonal influence, refers to an individual’s need to have others think highly of him or her. </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616524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Brandfests are held by many companies like Mini and Harley-Davidson. The festivals enable consumers to interact with others who share a similar brand passion. </a:t>
            </a:r>
          </a:p>
          <a:p>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884074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4" name="TextBox 13"/>
          <p:cNvSpPr txBox="1"/>
          <p:nvPr userDrawn="1"/>
        </p:nvSpPr>
        <p:spPr>
          <a:xfrm>
            <a:off x="2667000" y="6429345"/>
            <a:ext cx="60960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7/24/2017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p:cNvSpPr txBox="1"/>
          <p:nvPr userDrawn="1"/>
        </p:nvSpPr>
        <p:spPr>
          <a:xfrm>
            <a:off x="2667000" y="6429345"/>
            <a:ext cx="60960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7/24/2017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12913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7/24/2017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7/24/2017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7/24/2017</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7/24/2017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2667000" y="6429345"/>
            <a:ext cx="60960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9679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7/24/2017</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2667000" y="6429345"/>
            <a:ext cx="60960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51" r:id="rId10"/>
    <p:sldLayoutId id="2147483654" r:id="rId11"/>
    <p:sldLayoutId id="2147483655" r:id="rId12"/>
    <p:sldLayoutId id="2147483663" r:id="rId13"/>
  </p:sldLayoutIdLs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819"/>
            <a:ext cx="8382000" cy="1011381"/>
          </a:xfrm>
        </p:spPr>
        <p:txBody>
          <a:bodyPr anchor="b"/>
          <a:lstStyle/>
          <a:p>
            <a:r>
              <a:rPr lang="en-US" sz="3600" dirty="0">
                <a:latin typeface="+mj-lt"/>
                <a:cs typeface="Aharoni" panose="02010803020104030203" pitchFamily="2" charset="-79"/>
              </a:rPr>
              <a:t>Consumer </a:t>
            </a:r>
            <a:r>
              <a:rPr lang="en-US" sz="3600" dirty="0" smtClean="0">
                <a:latin typeface="+mj-lt"/>
                <a:cs typeface="Aharoni" panose="02010803020104030203" pitchFamily="2" charset="-79"/>
              </a:rPr>
              <a:t>Behavior: </a:t>
            </a:r>
            <a:r>
              <a:rPr lang="en-IN" sz="3600" dirty="0">
                <a:latin typeface="+mj-lt"/>
              </a:rPr>
              <a:t>Buying, </a:t>
            </a:r>
            <a:r>
              <a:rPr lang="en-IN" sz="3600" dirty="0" smtClean="0">
                <a:latin typeface="+mj-lt"/>
              </a:rPr>
              <a:t>Having</a:t>
            </a:r>
            <a:r>
              <a:rPr lang="en-IN" sz="3600" dirty="0">
                <a:latin typeface="+mj-lt"/>
              </a:rPr>
              <a:t>, and Being</a:t>
            </a:r>
          </a:p>
        </p:txBody>
      </p:sp>
      <p:sp>
        <p:nvSpPr>
          <p:cNvPr id="3" name="Text Placeholder 2"/>
          <p:cNvSpPr>
            <a:spLocks noGrp="1"/>
          </p:cNvSpPr>
          <p:nvPr>
            <p:ph type="body" sz="quarter" idx="13"/>
          </p:nvPr>
        </p:nvSpPr>
        <p:spPr>
          <a:xfrm>
            <a:off x="457200" y="1327332"/>
            <a:ext cx="8229600" cy="349068"/>
          </a:xfrm>
        </p:spPr>
        <p:txBody>
          <a:bodyPr/>
          <a:lstStyle/>
          <a:p>
            <a:r>
              <a:rPr lang="en-IN" sz="2400" dirty="0"/>
              <a:t>Twelfth Edition</a:t>
            </a:r>
          </a:p>
        </p:txBody>
      </p:sp>
      <p:sp>
        <p:nvSpPr>
          <p:cNvPr id="4" name="Text Placeholder 3"/>
          <p:cNvSpPr>
            <a:spLocks noGrp="1"/>
          </p:cNvSpPr>
          <p:nvPr>
            <p:ph type="body" sz="quarter" idx="14"/>
          </p:nvPr>
        </p:nvSpPr>
        <p:spPr>
          <a:xfrm>
            <a:off x="4460175" y="2209800"/>
            <a:ext cx="4074224" cy="1075120"/>
          </a:xfrm>
        </p:spPr>
        <p:txBody>
          <a:bodyPr/>
          <a:lstStyle/>
          <a:p>
            <a:pPr algn="ctr"/>
            <a:r>
              <a:rPr lang="en-IN" sz="3600" b="1" dirty="0"/>
              <a:t>Chapter 11</a:t>
            </a:r>
            <a:endParaRPr lang="en-IN" sz="3600" dirty="0"/>
          </a:p>
        </p:txBody>
      </p:sp>
      <p:sp>
        <p:nvSpPr>
          <p:cNvPr id="5" name="Text Placeholder 4"/>
          <p:cNvSpPr>
            <a:spLocks noGrp="1"/>
          </p:cNvSpPr>
          <p:nvPr>
            <p:ph type="body" sz="quarter" idx="15"/>
          </p:nvPr>
        </p:nvSpPr>
        <p:spPr>
          <a:xfrm>
            <a:off x="4460174" y="3598041"/>
            <a:ext cx="4074225" cy="2269360"/>
          </a:xfrm>
        </p:spPr>
        <p:txBody>
          <a:bodyPr/>
          <a:lstStyle/>
          <a:p>
            <a:pPr algn="ctr"/>
            <a:r>
              <a:rPr lang="en-US" sz="3600" dirty="0"/>
              <a:t>Groups and Social Media</a:t>
            </a:r>
            <a:endParaRPr lang="en-US" sz="3600" dirty="0">
              <a:ea typeface="Verdana" panose="020B0604030504040204" pitchFamily="34" charset="0"/>
              <a:cs typeface="Verdana" panose="020B0604030504040204" pitchFamily="34" charset="0"/>
            </a:endParaRPr>
          </a:p>
        </p:txBody>
      </p:sp>
      <p:pic>
        <p:nvPicPr>
          <p:cNvPr id="8" name="Picture 7" descr="Front Cover: Consumer Behavior: Buying, Having, and Being Twelfth Edition by Solom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907" y="1922768"/>
            <a:ext cx="3103047" cy="4170259"/>
          </a:xfrm>
          <a:prstGeom prst="rect">
            <a:avLst/>
          </a:prstGeom>
          <a:ln w="6350">
            <a:solidFill>
              <a:schemeClr val="tx1"/>
            </a:solidFill>
          </a:ln>
        </p:spPr>
      </p:pic>
      <p:sp>
        <p:nvSpPr>
          <p:cNvPr id="11" name="Text Placeholder 3"/>
          <p:cNvSpPr>
            <a:spLocks noGrp="1"/>
          </p:cNvSpPr>
          <p:nvPr>
            <p:ph type="body" sz="quarter" idx="14"/>
          </p:nvPr>
        </p:nvSpPr>
        <p:spPr>
          <a:xfrm>
            <a:off x="2667000" y="6421925"/>
            <a:ext cx="6004810" cy="228600"/>
          </a:xfrm>
        </p:spPr>
        <p:txBody>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a:t>
            </a:r>
            <a:r>
              <a:rPr lang="en-US" sz="1200" dirty="0" smtClean="0">
                <a:latin typeface="Verdana" panose="020B0604030504040204" pitchFamily="34" charset="0"/>
                <a:ea typeface="Verdana" panose="020B0604030504040204" pitchFamily="34" charset="0"/>
                <a:cs typeface="Verdana" panose="020B0604030504040204" pitchFamily="34" charset="0"/>
              </a:rPr>
              <a:t>2017, 2015, 2013 Pearson Education, Inc.</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All Rights Reserved</a:t>
            </a:r>
            <a:r>
              <a:rPr lang="en-US" sz="1200" dirty="0">
                <a:latin typeface="Verdana" panose="020B0604030504040204" pitchFamily="34" charset="0"/>
                <a:ea typeface="Verdana" panose="020B0604030504040204" pitchFamily="34" charset="0"/>
                <a:cs typeface="Verdana" panose="020B0604030504040204" pitchFamily="34" charset="0"/>
              </a:rPr>
              <a:t>.</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03580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sz="3600" dirty="0">
                <a:latin typeface="+mj-lt"/>
              </a:rPr>
              <a:t>For Reflection </a:t>
            </a:r>
            <a:r>
              <a:rPr lang="en-US" sz="2000" b="0" dirty="0">
                <a:latin typeface="+mj-lt"/>
              </a:rPr>
              <a:t>(1 of 4)</a:t>
            </a:r>
            <a:endParaRPr lang="en-IN" sz="2000" b="0" dirty="0">
              <a:latin typeface="+mj-lt"/>
            </a:endParaRPr>
          </a:p>
        </p:txBody>
      </p:sp>
      <p:sp>
        <p:nvSpPr>
          <p:cNvPr id="3" name="Content Placeholder 2"/>
          <p:cNvSpPr>
            <a:spLocks noGrp="1"/>
          </p:cNvSpPr>
          <p:nvPr>
            <p:ph type="body" idx="4294967295"/>
          </p:nvPr>
        </p:nvSpPr>
        <p:spPr/>
        <p:txBody>
          <a:bodyPr/>
          <a:lstStyle/>
          <a:p>
            <a:r>
              <a:rPr lang="en-US" sz="2400" dirty="0"/>
              <a:t>For each type of social power source of influence, share an example of a time you experienced that form of influence. </a:t>
            </a:r>
          </a:p>
        </p:txBody>
      </p:sp>
    </p:spTree>
    <p:extLst>
      <p:ext uri="{BB962C8B-B14F-4D97-AF65-F5344CB8AC3E}">
        <p14:creationId xmlns:p14="http://schemas.microsoft.com/office/powerpoint/2010/main" val="4031568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Learning Objective </a:t>
            </a:r>
            <a:r>
              <a:rPr lang="en-US" sz="3600" dirty="0" smtClean="0">
                <a:latin typeface="+mj-lt"/>
              </a:rPr>
              <a:t>11.2</a:t>
            </a:r>
            <a:endParaRPr lang="en-IN" sz="2000" b="0" dirty="0">
              <a:latin typeface="+mj-lt"/>
            </a:endParaRPr>
          </a:p>
        </p:txBody>
      </p:sp>
      <p:sp>
        <p:nvSpPr>
          <p:cNvPr id="3" name="Content Placeholder 2"/>
          <p:cNvSpPr>
            <a:spLocks noGrp="1"/>
          </p:cNvSpPr>
          <p:nvPr>
            <p:ph idx="1"/>
          </p:nvPr>
        </p:nvSpPr>
        <p:spPr>
          <a:xfrm>
            <a:off x="457200" y="1600201"/>
            <a:ext cx="8229600" cy="762000"/>
          </a:xfrm>
        </p:spPr>
        <p:txBody>
          <a:bodyPr/>
          <a:lstStyle/>
          <a:p>
            <a:pPr marL="0" indent="0">
              <a:buNone/>
            </a:pPr>
            <a:r>
              <a:rPr lang="en-US" sz="2400" dirty="0"/>
              <a:t>Word-of-mouth communication is the most important driver of product choice.</a:t>
            </a:r>
          </a:p>
        </p:txBody>
      </p:sp>
      <p:pic>
        <p:nvPicPr>
          <p:cNvPr id="6" name="Picture 5" descr="An advertisement for Hubba Bubba bubble gum with the tagline, blow it out of proportion. Four groups of people discuss a fish. The story of the fish becomes increasingly monstrous with every story until it has become a sea monster.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260" y="2449756"/>
            <a:ext cx="3054162" cy="3265244"/>
          </a:xfrm>
          <a:prstGeom prst="rect">
            <a:avLst/>
          </a:prstGeom>
        </p:spPr>
      </p:pic>
    </p:spTree>
    <p:extLst>
      <p:ext uri="{BB962C8B-B14F-4D97-AF65-F5344CB8AC3E}">
        <p14:creationId xmlns:p14="http://schemas.microsoft.com/office/powerpoint/2010/main" val="19661920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Figure 11.1 Collective Value Creation</a:t>
            </a:r>
            <a:endParaRPr lang="en-IN" sz="3600" dirty="0">
              <a:latin typeface="+mj-lt"/>
            </a:endParaRPr>
          </a:p>
        </p:txBody>
      </p:sp>
      <p:pic>
        <p:nvPicPr>
          <p:cNvPr id="11" name="Picture 5" descr="Four factors that impact collective value and their reasons. Social networking: welcoming, empathizing, and governing. Community engagement: documenting, badging, mile stoning, and staking. Brand use: customizing, grooming, and commoditizing. Impression management: evangelizing and justifying. "/>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6652" y="1618575"/>
            <a:ext cx="6246468" cy="3970214"/>
          </a:xfrm>
          <a:prstGeom prst="rect">
            <a:avLst/>
          </a:prstGeom>
        </p:spPr>
      </p:pic>
      <p:sp>
        <p:nvSpPr>
          <p:cNvPr id="12" name="Content Placeholder 11"/>
          <p:cNvSpPr>
            <a:spLocks noGrp="1"/>
          </p:cNvSpPr>
          <p:nvPr>
            <p:ph idx="13"/>
          </p:nvPr>
        </p:nvSpPr>
        <p:spPr>
          <a:xfrm>
            <a:off x="457200" y="5683831"/>
            <a:ext cx="8229600" cy="533400"/>
          </a:xfrm>
        </p:spPr>
        <p:txBody>
          <a:bodyPr/>
          <a:lstStyle/>
          <a:p>
            <a:pPr marL="0" indent="0">
              <a:buNone/>
            </a:pPr>
            <a:r>
              <a:rPr lang="en-IN" sz="1200" b="1" dirty="0"/>
              <a:t>Source: </a:t>
            </a:r>
            <a:r>
              <a:rPr lang="en-IN" sz="1200" dirty="0"/>
              <a:t>Reprinted with permission from </a:t>
            </a:r>
            <a:r>
              <a:rPr lang="en-IN" sz="1200" b="1" dirty="0"/>
              <a:t>Journal of Marketing</a:t>
            </a:r>
            <a:r>
              <a:rPr lang="en-IN" sz="1200" i="1" dirty="0"/>
              <a:t>, </a:t>
            </a:r>
            <a:r>
              <a:rPr lang="en-IN" sz="1200" dirty="0"/>
              <a:t>“How Brand Community Practices Create Value,” </a:t>
            </a:r>
            <a:r>
              <a:rPr lang="en-IN" sz="1200" dirty="0" smtClean="0"/>
              <a:t>published by </a:t>
            </a:r>
            <a:r>
              <a:rPr lang="en-IN" sz="1200" dirty="0"/>
              <a:t>the American Marketing Association, Hope Jensen, Albert M. Muniz, and Eric J. Arnould, September 2009, 73, 30–51.</a:t>
            </a:r>
          </a:p>
        </p:txBody>
      </p:sp>
    </p:spTree>
    <p:extLst>
      <p:ext uri="{BB962C8B-B14F-4D97-AF65-F5344CB8AC3E}">
        <p14:creationId xmlns:p14="http://schemas.microsoft.com/office/powerpoint/2010/main" val="591147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600" dirty="0">
                <a:latin typeface="+mj-lt"/>
              </a:rPr>
              <a:t>Word-of-Mouth Communication</a:t>
            </a:r>
            <a:endParaRPr lang="en-US" sz="2000" b="0" dirty="0">
              <a:latin typeface="+mj-lt"/>
            </a:endParaRPr>
          </a:p>
        </p:txBody>
      </p:sp>
      <p:sp>
        <p:nvSpPr>
          <p:cNvPr id="3" name="Content Placeholder 2"/>
          <p:cNvSpPr>
            <a:spLocks noGrp="1"/>
          </p:cNvSpPr>
          <p:nvPr>
            <p:ph idx="1"/>
          </p:nvPr>
        </p:nvSpPr>
        <p:spPr/>
        <p:txBody>
          <a:bodyPr/>
          <a:lstStyle/>
          <a:p>
            <a:r>
              <a:rPr lang="en-US" sz="2400" dirty="0"/>
              <a:t>Buzz building</a:t>
            </a:r>
          </a:p>
          <a:p>
            <a:r>
              <a:rPr lang="en-US" sz="2400" dirty="0"/>
              <a:t>Negative word-of-mouth</a:t>
            </a:r>
          </a:p>
          <a:p>
            <a:r>
              <a:rPr lang="en-US" sz="2400" dirty="0"/>
              <a:t>Serial reproduction</a:t>
            </a:r>
          </a:p>
        </p:txBody>
      </p:sp>
    </p:spTree>
    <p:extLst>
      <p:ext uri="{BB962C8B-B14F-4D97-AF65-F5344CB8AC3E}">
        <p14:creationId xmlns:p14="http://schemas.microsoft.com/office/powerpoint/2010/main" val="36103898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600" dirty="0">
                <a:latin typeface="+mj-lt"/>
              </a:rPr>
              <a:t>For Reflection </a:t>
            </a:r>
            <a:r>
              <a:rPr lang="en-US" sz="2000" b="0" dirty="0">
                <a:latin typeface="+mj-lt"/>
              </a:rPr>
              <a:t>(2 of 4)</a:t>
            </a:r>
          </a:p>
        </p:txBody>
      </p:sp>
      <p:sp>
        <p:nvSpPr>
          <p:cNvPr id="3" name="Content Placeholder 2"/>
          <p:cNvSpPr>
            <a:spLocks noGrp="1"/>
          </p:cNvSpPr>
          <p:nvPr>
            <p:ph idx="1"/>
          </p:nvPr>
        </p:nvSpPr>
        <p:spPr/>
        <p:txBody>
          <a:bodyPr/>
          <a:lstStyle/>
          <a:p>
            <a:r>
              <a:rPr lang="en-US" sz="2400" dirty="0"/>
              <a:t>What organizations or products have you posted negative word-of-mouth about?</a:t>
            </a:r>
          </a:p>
        </p:txBody>
      </p:sp>
    </p:spTree>
    <p:extLst>
      <p:ext uri="{BB962C8B-B14F-4D97-AF65-F5344CB8AC3E}">
        <p14:creationId xmlns:p14="http://schemas.microsoft.com/office/powerpoint/2010/main" val="28853030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600" dirty="0">
                <a:latin typeface="+mj-lt"/>
              </a:rPr>
              <a:t>Learning Objective </a:t>
            </a:r>
            <a:r>
              <a:rPr lang="en-US" sz="3600" dirty="0" smtClean="0">
                <a:latin typeface="+mj-lt"/>
              </a:rPr>
              <a:t>11.3</a:t>
            </a:r>
            <a:endParaRPr lang="en-IN" sz="3600" b="0" dirty="0">
              <a:latin typeface="+mj-lt"/>
            </a:endParaRPr>
          </a:p>
        </p:txBody>
      </p:sp>
      <p:sp>
        <p:nvSpPr>
          <p:cNvPr id="5" name="Content Placeholder 4"/>
          <p:cNvSpPr>
            <a:spLocks noGrp="1"/>
          </p:cNvSpPr>
          <p:nvPr>
            <p:ph idx="1"/>
          </p:nvPr>
        </p:nvSpPr>
        <p:spPr/>
        <p:txBody>
          <a:bodyPr/>
          <a:lstStyle/>
          <a:p>
            <a:pPr marL="0" indent="0">
              <a:buNone/>
            </a:pPr>
            <a:r>
              <a:rPr lang="en-US" sz="2400" dirty="0"/>
              <a:t>Opinion leaders’ recommendations are more influential than others when we decide what to buy.</a:t>
            </a:r>
          </a:p>
        </p:txBody>
      </p:sp>
    </p:spTree>
    <p:extLst>
      <p:ext uri="{BB962C8B-B14F-4D97-AF65-F5344CB8AC3E}">
        <p14:creationId xmlns:p14="http://schemas.microsoft.com/office/powerpoint/2010/main" val="18833721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600" dirty="0">
                <a:latin typeface="+mj-lt"/>
              </a:rPr>
              <a:t>Figure </a:t>
            </a:r>
            <a:r>
              <a:rPr lang="en-US" sz="3600" dirty="0" smtClean="0">
                <a:latin typeface="+mj-lt"/>
              </a:rPr>
              <a:t>11.1 The </a:t>
            </a:r>
            <a:r>
              <a:rPr lang="en-US" sz="3600" dirty="0">
                <a:latin typeface="+mj-lt"/>
              </a:rPr>
              <a:t>Transmission of Misinformation</a:t>
            </a:r>
            <a:endParaRPr lang="en-IN" sz="3600" b="0" dirty="0">
              <a:latin typeface="+mj-lt"/>
            </a:endParaRPr>
          </a:p>
        </p:txBody>
      </p:sp>
      <p:pic>
        <p:nvPicPr>
          <p:cNvPr id="3" name="Picture 2" descr="11 versions of a hand-drawn image. The original drawing resembles an owl, but with each repeated drawing develops into the silhouette of a ca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738768"/>
            <a:ext cx="4393374" cy="4433432"/>
          </a:xfrm>
          <a:prstGeom prst="rect">
            <a:avLst/>
          </a:prstGeom>
        </p:spPr>
      </p:pic>
    </p:spTree>
    <p:extLst>
      <p:ext uri="{BB962C8B-B14F-4D97-AF65-F5344CB8AC3E}">
        <p14:creationId xmlns:p14="http://schemas.microsoft.com/office/powerpoint/2010/main" val="8947703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Opinion Leaders’ Influence</a:t>
            </a:r>
            <a:endParaRPr lang="en-US" sz="2000" b="0" dirty="0">
              <a:latin typeface="+mj-lt"/>
            </a:endParaRPr>
          </a:p>
        </p:txBody>
      </p:sp>
      <p:sp>
        <p:nvSpPr>
          <p:cNvPr id="3" name="Content Placeholder 2"/>
          <p:cNvSpPr>
            <a:spLocks noGrp="1"/>
          </p:cNvSpPr>
          <p:nvPr>
            <p:ph idx="1"/>
          </p:nvPr>
        </p:nvSpPr>
        <p:spPr/>
        <p:txBody>
          <a:bodyPr/>
          <a:lstStyle/>
          <a:p>
            <a:r>
              <a:rPr lang="en-US" sz="2400" dirty="0"/>
              <a:t>Two-step flow model of influence</a:t>
            </a:r>
          </a:p>
          <a:p>
            <a:r>
              <a:rPr lang="en-US" sz="2400" dirty="0"/>
              <a:t>Influence network</a:t>
            </a:r>
          </a:p>
          <a:p>
            <a:r>
              <a:rPr lang="en-US" sz="2400" dirty="0"/>
              <a:t>Information cascades</a:t>
            </a:r>
          </a:p>
        </p:txBody>
      </p:sp>
    </p:spTree>
    <p:extLst>
      <p:ext uri="{BB962C8B-B14F-4D97-AF65-F5344CB8AC3E}">
        <p14:creationId xmlns:p14="http://schemas.microsoft.com/office/powerpoint/2010/main" val="2423180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Characteristics of Opinion Leaders</a:t>
            </a:r>
            <a:endParaRPr lang="en-US" sz="2000" b="0" dirty="0">
              <a:latin typeface="+mj-lt"/>
            </a:endParaRPr>
          </a:p>
        </p:txBody>
      </p:sp>
      <p:sp>
        <p:nvSpPr>
          <p:cNvPr id="3" name="Content Placeholder 2"/>
          <p:cNvSpPr>
            <a:spLocks noGrp="1"/>
          </p:cNvSpPr>
          <p:nvPr>
            <p:ph idx="1"/>
          </p:nvPr>
        </p:nvSpPr>
        <p:spPr/>
        <p:txBody>
          <a:bodyPr/>
          <a:lstStyle/>
          <a:p>
            <a:pPr marL="255600" lvl="1" indent="-255600">
              <a:spcBef>
                <a:spcPts val="1500"/>
              </a:spcBef>
              <a:buFont typeface="Arial" panose="020B0604020202020204" pitchFamily="34" charset="0"/>
              <a:buChar char="•"/>
            </a:pPr>
            <a:r>
              <a:rPr lang="en-US" sz="2400" dirty="0"/>
              <a:t>Experts</a:t>
            </a:r>
          </a:p>
          <a:p>
            <a:pPr marL="255600" lvl="1" indent="-255600">
              <a:spcBef>
                <a:spcPts val="1500"/>
              </a:spcBef>
              <a:buFont typeface="Arial" panose="020B0604020202020204" pitchFamily="34" charset="0"/>
              <a:buChar char="•"/>
            </a:pPr>
            <a:r>
              <a:rPr lang="en-US" sz="2400" dirty="0"/>
              <a:t>Unbiased evaluation</a:t>
            </a:r>
          </a:p>
          <a:p>
            <a:pPr marL="255600" lvl="1" indent="-255600">
              <a:spcBef>
                <a:spcPts val="1500"/>
              </a:spcBef>
              <a:buFont typeface="Arial" panose="020B0604020202020204" pitchFamily="34" charset="0"/>
              <a:buChar char="•"/>
            </a:pPr>
            <a:r>
              <a:rPr lang="en-US" sz="2400" dirty="0"/>
              <a:t>Socially active</a:t>
            </a:r>
          </a:p>
          <a:p>
            <a:pPr marL="255600" lvl="1" indent="-255600">
              <a:spcBef>
                <a:spcPts val="1500"/>
              </a:spcBef>
              <a:buFont typeface="Arial" panose="020B0604020202020204" pitchFamily="34" charset="0"/>
              <a:buChar char="•"/>
            </a:pPr>
            <a:r>
              <a:rPr lang="en-US" sz="2400" dirty="0"/>
              <a:t>Similar to the consumer</a:t>
            </a:r>
          </a:p>
          <a:p>
            <a:pPr marL="255600" lvl="1" indent="-255600">
              <a:spcBef>
                <a:spcPts val="1500"/>
              </a:spcBef>
              <a:buFont typeface="Arial" panose="020B0604020202020204" pitchFamily="34" charset="0"/>
              <a:buChar char="•"/>
            </a:pPr>
            <a:r>
              <a:rPr lang="en-US" sz="2400" dirty="0"/>
              <a:t>Among the first to buy</a:t>
            </a:r>
          </a:p>
        </p:txBody>
      </p:sp>
    </p:spTree>
    <p:extLst>
      <p:ext uri="{BB962C8B-B14F-4D97-AF65-F5344CB8AC3E}">
        <p14:creationId xmlns:p14="http://schemas.microsoft.com/office/powerpoint/2010/main" val="21962319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The Market Maven</a:t>
            </a:r>
            <a:endParaRPr lang="en-US" sz="2000" b="0" dirty="0">
              <a:latin typeface="+mj-lt"/>
            </a:endParaRPr>
          </a:p>
        </p:txBody>
      </p:sp>
      <p:sp>
        <p:nvSpPr>
          <p:cNvPr id="3" name="Content Placeholder 2"/>
          <p:cNvSpPr>
            <a:spLocks noGrp="1"/>
          </p:cNvSpPr>
          <p:nvPr>
            <p:ph idx="1"/>
          </p:nvPr>
        </p:nvSpPr>
        <p:spPr/>
        <p:txBody>
          <a:bodyPr/>
          <a:lstStyle/>
          <a:p>
            <a:pPr marL="0">
              <a:buNone/>
            </a:pPr>
            <a:r>
              <a:rPr lang="en-US" sz="2400" dirty="0" smtClean="0"/>
              <a:t>Market </a:t>
            </a:r>
            <a:r>
              <a:rPr lang="en-US" sz="2400" dirty="0"/>
              <a:t>mavens are actively involved in </a:t>
            </a:r>
            <a:r>
              <a:rPr lang="en-US" sz="2400" dirty="0" smtClean="0"/>
              <a:t>transmitting marketplace </a:t>
            </a:r>
            <a:r>
              <a:rPr lang="en-US" sz="2400" dirty="0"/>
              <a:t>information of all types</a:t>
            </a:r>
          </a:p>
          <a:p>
            <a:r>
              <a:rPr lang="en-US" sz="2400" dirty="0"/>
              <a:t>Into shopping and aware of what’s happening in the marketplace</a:t>
            </a:r>
          </a:p>
          <a:p>
            <a:r>
              <a:rPr lang="en-US" sz="2400" dirty="0"/>
              <a:t>Overall knowledge of how and where to get products</a:t>
            </a:r>
          </a:p>
        </p:txBody>
      </p:sp>
    </p:spTree>
    <p:extLst>
      <p:ext uri="{BB962C8B-B14F-4D97-AF65-F5344CB8AC3E}">
        <p14:creationId xmlns:p14="http://schemas.microsoft.com/office/powerpoint/2010/main" val="31694454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smtClean="0">
                <a:latin typeface="+mj-lt"/>
              </a:rPr>
              <a:t>Learning </a:t>
            </a:r>
            <a:r>
              <a:rPr lang="en-US" sz="3600" dirty="0">
                <a:latin typeface="+mj-lt"/>
              </a:rPr>
              <a:t>Objectives</a:t>
            </a:r>
            <a:endParaRPr lang="en-IN" sz="2000" b="0" dirty="0">
              <a:latin typeface="+mj-lt"/>
            </a:endParaRPr>
          </a:p>
        </p:txBody>
      </p:sp>
      <p:sp>
        <p:nvSpPr>
          <p:cNvPr id="3" name="Content Placeholder 2"/>
          <p:cNvSpPr>
            <a:spLocks noGrp="1"/>
          </p:cNvSpPr>
          <p:nvPr>
            <p:ph idx="1"/>
          </p:nvPr>
        </p:nvSpPr>
        <p:spPr>
          <a:xfrm>
            <a:off x="457200" y="1600200"/>
            <a:ext cx="8229600" cy="4419600"/>
          </a:xfrm>
        </p:spPr>
        <p:txBody>
          <a:bodyPr/>
          <a:lstStyle/>
          <a:p>
            <a:pPr marL="715963" indent="-715963">
              <a:buNone/>
            </a:pPr>
            <a:r>
              <a:rPr lang="en-US" sz="2400" b="1" dirty="0" smtClean="0">
                <a:solidFill>
                  <a:srgbClr val="007FA3"/>
                </a:solidFill>
                <a:sym typeface="Wingdings" pitchFamily="2" charset="2"/>
              </a:rPr>
              <a:t>11.1</a:t>
            </a:r>
            <a:r>
              <a:rPr lang="en-US" sz="2400" dirty="0" smtClean="0">
                <a:sym typeface="Wingdings" pitchFamily="2" charset="2"/>
              </a:rPr>
              <a:t> Other </a:t>
            </a:r>
            <a:r>
              <a:rPr lang="en-US" sz="2400" dirty="0">
                <a:sym typeface="Wingdings" pitchFamily="2" charset="2"/>
              </a:rPr>
              <a:t>people and groups, especially those that possess social power, influence our decisions.</a:t>
            </a:r>
          </a:p>
          <a:p>
            <a:pPr marL="715963" indent="-715963">
              <a:buNone/>
            </a:pPr>
            <a:r>
              <a:rPr lang="en-US" sz="2400" b="1" dirty="0" smtClean="0">
                <a:solidFill>
                  <a:srgbClr val="007FA3"/>
                </a:solidFill>
                <a:sym typeface="Wingdings" pitchFamily="2" charset="2"/>
              </a:rPr>
              <a:t>11.2</a:t>
            </a:r>
            <a:r>
              <a:rPr lang="en-US" sz="2400" dirty="0" smtClean="0">
                <a:sym typeface="Wingdings" pitchFamily="2" charset="2"/>
              </a:rPr>
              <a:t> Word-of-mouth </a:t>
            </a:r>
            <a:r>
              <a:rPr lang="en-US" sz="2400" dirty="0">
                <a:sym typeface="Wingdings" pitchFamily="2" charset="2"/>
              </a:rPr>
              <a:t>communication is the most important driver of product choice.</a:t>
            </a:r>
          </a:p>
          <a:p>
            <a:pPr marL="715963" indent="-715963">
              <a:buNone/>
            </a:pPr>
            <a:r>
              <a:rPr lang="en-US" sz="2400" b="1" dirty="0" smtClean="0">
                <a:solidFill>
                  <a:srgbClr val="007FA3"/>
                </a:solidFill>
                <a:sym typeface="Wingdings" pitchFamily="2" charset="2"/>
              </a:rPr>
              <a:t>11.3</a:t>
            </a:r>
            <a:r>
              <a:rPr lang="en-US" sz="2400" dirty="0" smtClean="0">
                <a:sym typeface="Wingdings" pitchFamily="2" charset="2"/>
              </a:rPr>
              <a:t> Opinion </a:t>
            </a:r>
            <a:r>
              <a:rPr lang="en-US" sz="2400" dirty="0">
                <a:sym typeface="Wingdings" pitchFamily="2" charset="2"/>
              </a:rPr>
              <a:t>leaders’ recommendations are more influential than others when we decide what to buy.</a:t>
            </a:r>
          </a:p>
          <a:p>
            <a:pPr marL="715963" indent="-715963">
              <a:buNone/>
            </a:pPr>
            <a:r>
              <a:rPr lang="en-US" sz="2400" b="1" dirty="0" smtClean="0">
                <a:solidFill>
                  <a:srgbClr val="007FA3"/>
                </a:solidFill>
                <a:sym typeface="Wingdings" pitchFamily="2" charset="2"/>
              </a:rPr>
              <a:t>11.4</a:t>
            </a:r>
            <a:r>
              <a:rPr lang="en-US" sz="2400" dirty="0" smtClean="0">
                <a:sym typeface="Wingdings" pitchFamily="2" charset="2"/>
              </a:rPr>
              <a:t> Social </a:t>
            </a:r>
            <a:r>
              <a:rPr lang="en-US" sz="2400" dirty="0">
                <a:sym typeface="Wingdings" pitchFamily="2" charset="2"/>
              </a:rPr>
              <a:t>media changes the way we learn about and select products</a:t>
            </a:r>
          </a:p>
        </p:txBody>
      </p:sp>
    </p:spTree>
    <p:extLst>
      <p:ext uri="{BB962C8B-B14F-4D97-AF65-F5344CB8AC3E}">
        <p14:creationId xmlns:p14="http://schemas.microsoft.com/office/powerpoint/2010/main" val="40215791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The Surrogate Consumer</a:t>
            </a:r>
            <a:endParaRPr lang="en-US" sz="2000" b="0" dirty="0">
              <a:latin typeface="+mj-lt"/>
            </a:endParaRPr>
          </a:p>
        </p:txBody>
      </p:sp>
      <p:sp>
        <p:nvSpPr>
          <p:cNvPr id="3" name="Content Placeholder 2"/>
          <p:cNvSpPr>
            <a:spLocks noGrp="1"/>
          </p:cNvSpPr>
          <p:nvPr>
            <p:ph idx="1"/>
          </p:nvPr>
        </p:nvSpPr>
        <p:spPr/>
        <p:txBody>
          <a:bodyPr/>
          <a:lstStyle/>
          <a:p>
            <a:pPr marL="0" indent="0">
              <a:buNone/>
            </a:pPr>
            <a:r>
              <a:rPr lang="en-US" sz="2400" dirty="0"/>
              <a:t>Surrogate consumer: a marketing intermediary hired to provide input into purchase decisions.</a:t>
            </a:r>
          </a:p>
          <a:p>
            <a:r>
              <a:rPr lang="en-US" sz="2400" dirty="0"/>
              <a:t>Interior decorators, stockbrokers, professional shoppers, college consultants</a:t>
            </a:r>
          </a:p>
          <a:p>
            <a:r>
              <a:rPr lang="en-US" sz="2400" dirty="0"/>
              <a:t>Consumer relinquishes control over decision-making functions</a:t>
            </a:r>
          </a:p>
          <a:p>
            <a:pPr marL="0" indent="0">
              <a:buNone/>
            </a:pPr>
            <a:r>
              <a:rPr lang="en-US" sz="2400" dirty="0"/>
              <a:t>Marketers should not overlook influence of surrogates!</a:t>
            </a:r>
          </a:p>
        </p:txBody>
      </p:sp>
    </p:spTree>
    <p:extLst>
      <p:ext uri="{BB962C8B-B14F-4D97-AF65-F5344CB8AC3E}">
        <p14:creationId xmlns:p14="http://schemas.microsoft.com/office/powerpoint/2010/main" val="10591470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How Do We Find Opinion Leaders? </a:t>
            </a:r>
            <a:endParaRPr lang="en-US" sz="2000" b="0" dirty="0">
              <a:latin typeface="+mj-lt"/>
            </a:endParaRPr>
          </a:p>
        </p:txBody>
      </p:sp>
      <p:sp>
        <p:nvSpPr>
          <p:cNvPr id="3" name="Content Placeholder 2"/>
          <p:cNvSpPr>
            <a:spLocks noGrp="1"/>
          </p:cNvSpPr>
          <p:nvPr>
            <p:ph idx="1"/>
          </p:nvPr>
        </p:nvSpPr>
        <p:spPr/>
        <p:txBody>
          <a:bodyPr/>
          <a:lstStyle/>
          <a:p>
            <a:r>
              <a:rPr lang="en-US" sz="2400" dirty="0"/>
              <a:t>The self-designating method</a:t>
            </a:r>
          </a:p>
          <a:p>
            <a:pPr lvl="1"/>
            <a:r>
              <a:rPr lang="en-US" sz="2400" dirty="0"/>
              <a:t>Simply ask individuals whether they consider themselves to be opinion leaders</a:t>
            </a:r>
          </a:p>
          <a:p>
            <a:pPr lvl="1"/>
            <a:r>
              <a:rPr lang="en-US" sz="2400" dirty="0"/>
              <a:t>Easy to apply to large group of potential opinion leaders</a:t>
            </a:r>
          </a:p>
          <a:p>
            <a:pPr lvl="1"/>
            <a:r>
              <a:rPr lang="en-US" sz="2400" dirty="0"/>
              <a:t>Inflation or unawareness of own importance/influence</a:t>
            </a:r>
          </a:p>
          <a:p>
            <a:r>
              <a:rPr lang="en-US" sz="2400" dirty="0"/>
              <a:t>Key informant method</a:t>
            </a:r>
          </a:p>
          <a:p>
            <a:pPr lvl="1"/>
            <a:r>
              <a:rPr lang="en-US" sz="2400" dirty="0"/>
              <a:t>Key informants identify opinion leaders</a:t>
            </a:r>
          </a:p>
        </p:txBody>
      </p:sp>
    </p:spTree>
    <p:extLst>
      <p:ext uri="{BB962C8B-B14F-4D97-AF65-F5344CB8AC3E}">
        <p14:creationId xmlns:p14="http://schemas.microsoft.com/office/powerpoint/2010/main" val="137452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Sociometric Methods</a:t>
            </a:r>
            <a:endParaRPr lang="en-US" sz="2000" b="0" dirty="0">
              <a:latin typeface="+mj-lt"/>
            </a:endParaRPr>
          </a:p>
        </p:txBody>
      </p:sp>
      <p:sp>
        <p:nvSpPr>
          <p:cNvPr id="3" name="Content Placeholder 2"/>
          <p:cNvSpPr>
            <a:spLocks noGrp="1"/>
          </p:cNvSpPr>
          <p:nvPr>
            <p:ph idx="1"/>
          </p:nvPr>
        </p:nvSpPr>
        <p:spPr/>
        <p:txBody>
          <a:bodyPr/>
          <a:lstStyle/>
          <a:p>
            <a:r>
              <a:rPr lang="en-US" sz="2400" dirty="0"/>
              <a:t>Sociometric methods: trace communication patterns among group members</a:t>
            </a:r>
          </a:p>
          <a:p>
            <a:r>
              <a:rPr lang="en-US" sz="2400" dirty="0"/>
              <a:t>Systematic map of group interactions</a:t>
            </a:r>
          </a:p>
          <a:p>
            <a:r>
              <a:rPr lang="en-US" sz="2400" dirty="0"/>
              <a:t>Most precise method of identifying product-information sources, but is very difficult/expensive to implement</a:t>
            </a:r>
          </a:p>
          <a:p>
            <a:pPr>
              <a:lnSpc>
                <a:spcPct val="90000"/>
              </a:lnSpc>
            </a:pPr>
            <a:r>
              <a:rPr lang="en-US" sz="2400" dirty="0"/>
              <a:t>Network analysis</a:t>
            </a:r>
          </a:p>
          <a:p>
            <a:pPr lvl="1"/>
            <a:r>
              <a:rPr lang="en-US" sz="2400" dirty="0"/>
              <a:t>Referral behavior/network, tie strength</a:t>
            </a:r>
          </a:p>
          <a:p>
            <a:pPr lvl="1"/>
            <a:r>
              <a:rPr lang="en-US" sz="2400" dirty="0"/>
              <a:t>Bridging function, strength of weak ties</a:t>
            </a:r>
          </a:p>
        </p:txBody>
      </p:sp>
    </p:spTree>
    <p:extLst>
      <p:ext uri="{BB962C8B-B14F-4D97-AF65-F5344CB8AC3E}">
        <p14:creationId xmlns:p14="http://schemas.microsoft.com/office/powerpoint/2010/main" val="26144743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For Reflection </a:t>
            </a:r>
            <a:r>
              <a:rPr lang="en-US" sz="2000" b="0" dirty="0">
                <a:latin typeface="+mj-lt"/>
              </a:rPr>
              <a:t>(3 of 4)</a:t>
            </a:r>
          </a:p>
        </p:txBody>
      </p:sp>
      <p:sp>
        <p:nvSpPr>
          <p:cNvPr id="3" name="Content Placeholder 2"/>
          <p:cNvSpPr>
            <a:spLocks noGrp="1"/>
          </p:cNvSpPr>
          <p:nvPr>
            <p:ph idx="1"/>
          </p:nvPr>
        </p:nvSpPr>
        <p:spPr/>
        <p:txBody>
          <a:bodyPr/>
          <a:lstStyle/>
          <a:p>
            <a:r>
              <a:rPr lang="en-US" sz="2400" dirty="0"/>
              <a:t>What opinion leaders have influenced your purchase behavior?</a:t>
            </a:r>
          </a:p>
        </p:txBody>
      </p:sp>
    </p:spTree>
    <p:extLst>
      <p:ext uri="{BB962C8B-B14F-4D97-AF65-F5344CB8AC3E}">
        <p14:creationId xmlns:p14="http://schemas.microsoft.com/office/powerpoint/2010/main" val="23886828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600" dirty="0">
                <a:latin typeface="+mj-lt"/>
              </a:rPr>
              <a:t>Learning Objective </a:t>
            </a:r>
            <a:r>
              <a:rPr lang="en-US" sz="3600" dirty="0" smtClean="0">
                <a:latin typeface="+mj-lt"/>
              </a:rPr>
              <a:t>11.4</a:t>
            </a:r>
            <a:endParaRPr lang="en-US" sz="3600" b="0" dirty="0">
              <a:latin typeface="+mj-lt"/>
            </a:endParaRPr>
          </a:p>
        </p:txBody>
      </p:sp>
      <p:sp>
        <p:nvSpPr>
          <p:cNvPr id="3" name="Content Placeholder 2"/>
          <p:cNvSpPr>
            <a:spLocks noGrp="1"/>
          </p:cNvSpPr>
          <p:nvPr>
            <p:ph idx="1"/>
          </p:nvPr>
        </p:nvSpPr>
        <p:spPr>
          <a:xfrm>
            <a:off x="457200" y="1600201"/>
            <a:ext cx="8229600" cy="714950"/>
          </a:xfrm>
        </p:spPr>
        <p:txBody>
          <a:bodyPr/>
          <a:lstStyle/>
          <a:p>
            <a:pPr marL="0" indent="0">
              <a:buNone/>
            </a:pPr>
            <a:r>
              <a:rPr lang="en-US" sz="2400" dirty="0"/>
              <a:t>Social media changes the way we learn about </a:t>
            </a:r>
            <a:r>
              <a:rPr lang="en-US" sz="2400" dirty="0" smtClean="0"/>
              <a:t>and </a:t>
            </a:r>
            <a:r>
              <a:rPr lang="en-US" sz="2400" dirty="0"/>
              <a:t>select products.</a:t>
            </a:r>
          </a:p>
        </p:txBody>
      </p:sp>
      <p:pic>
        <p:nvPicPr>
          <p:cNvPr id="5" name="Picture 4" descr="An advertisement for the Toyota Venza. The car has two bicycles mounted on top and the message, my mom hasn’t accepted my friend request yet. What could she possibly be doing? Tagline: Venza. Keep on roll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7116" y="2409691"/>
            <a:ext cx="2970757" cy="3591768"/>
          </a:xfrm>
          <a:prstGeom prst="rect">
            <a:avLst/>
          </a:prstGeom>
        </p:spPr>
      </p:pic>
      <p:sp>
        <p:nvSpPr>
          <p:cNvPr id="4" name="Content Placeholder 3"/>
          <p:cNvSpPr>
            <a:spLocks noGrp="1"/>
          </p:cNvSpPr>
          <p:nvPr>
            <p:ph idx="13"/>
          </p:nvPr>
        </p:nvSpPr>
        <p:spPr>
          <a:xfrm>
            <a:off x="457200" y="6096000"/>
            <a:ext cx="4648200" cy="228600"/>
          </a:xfrm>
        </p:spPr>
        <p:txBody>
          <a:bodyPr/>
          <a:lstStyle/>
          <a:p>
            <a:pPr marL="0" indent="0">
              <a:buNone/>
            </a:pPr>
            <a:r>
              <a:rPr lang="en-IN" sz="1400" b="1" dirty="0"/>
              <a:t>Source: </a:t>
            </a:r>
            <a:r>
              <a:rPr lang="en-IN" sz="1400" dirty="0"/>
              <a:t>Courtesy of Toyota Motor Sales U.S.A., Inc.</a:t>
            </a:r>
          </a:p>
        </p:txBody>
      </p:sp>
    </p:spTree>
    <p:extLst>
      <p:ext uri="{BB962C8B-B14F-4D97-AF65-F5344CB8AC3E}">
        <p14:creationId xmlns:p14="http://schemas.microsoft.com/office/powerpoint/2010/main" val="8970385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Successful Online Social Networks and Communities</a:t>
            </a:r>
            <a:endParaRPr lang="en-US" sz="2000" b="0" dirty="0">
              <a:latin typeface="+mj-lt"/>
            </a:endParaRPr>
          </a:p>
        </p:txBody>
      </p:sp>
      <p:sp>
        <p:nvSpPr>
          <p:cNvPr id="3" name="Content Placeholder 2"/>
          <p:cNvSpPr>
            <a:spLocks noGrp="1"/>
          </p:cNvSpPr>
          <p:nvPr>
            <p:ph idx="1"/>
          </p:nvPr>
        </p:nvSpPr>
        <p:spPr/>
        <p:txBody>
          <a:bodyPr/>
          <a:lstStyle/>
          <a:p>
            <a:r>
              <a:rPr lang="en-US" sz="2400" dirty="0"/>
              <a:t>Standards of behavior</a:t>
            </a:r>
          </a:p>
          <a:p>
            <a:r>
              <a:rPr lang="en-US" sz="2400" dirty="0"/>
              <a:t>Member contributions</a:t>
            </a:r>
          </a:p>
          <a:p>
            <a:r>
              <a:rPr lang="en-US" sz="2400" dirty="0"/>
              <a:t>Degree of connectedness</a:t>
            </a:r>
          </a:p>
        </p:txBody>
      </p:sp>
    </p:spTree>
    <p:extLst>
      <p:ext uri="{BB962C8B-B14F-4D97-AF65-F5344CB8AC3E}">
        <p14:creationId xmlns:p14="http://schemas.microsoft.com/office/powerpoint/2010/main" val="40228495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600" dirty="0">
                <a:latin typeface="+mj-lt"/>
              </a:rPr>
              <a:t>Social Games</a:t>
            </a:r>
            <a:endParaRPr lang="en-IN" sz="3600" b="0" dirty="0">
              <a:latin typeface="+mj-lt"/>
            </a:endParaRPr>
          </a:p>
        </p:txBody>
      </p:sp>
      <p:sp>
        <p:nvSpPr>
          <p:cNvPr id="5" name="Content Placeholder 4"/>
          <p:cNvSpPr>
            <a:spLocks noGrp="1"/>
          </p:cNvSpPr>
          <p:nvPr>
            <p:ph idx="1"/>
          </p:nvPr>
        </p:nvSpPr>
        <p:spPr>
          <a:xfrm>
            <a:off x="457200" y="1600200"/>
            <a:ext cx="2590800" cy="4267200"/>
          </a:xfrm>
        </p:spPr>
        <p:txBody>
          <a:bodyPr/>
          <a:lstStyle/>
          <a:p>
            <a:r>
              <a:rPr lang="en-US" sz="2400" dirty="0"/>
              <a:t>Leaderboards</a:t>
            </a:r>
          </a:p>
          <a:p>
            <a:r>
              <a:rPr lang="en-US" sz="2400" dirty="0"/>
              <a:t>Badges</a:t>
            </a:r>
          </a:p>
          <a:p>
            <a:r>
              <a:rPr lang="en-US" sz="2400" dirty="0"/>
              <a:t>Game platform</a:t>
            </a:r>
          </a:p>
          <a:p>
            <a:r>
              <a:rPr lang="en-US" sz="2400" dirty="0"/>
              <a:t>Mode</a:t>
            </a:r>
          </a:p>
          <a:p>
            <a:r>
              <a:rPr lang="en-US" sz="2400" dirty="0"/>
              <a:t>Milieu</a:t>
            </a:r>
          </a:p>
          <a:p>
            <a:r>
              <a:rPr lang="en-US" sz="2400" dirty="0"/>
              <a:t>Genre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1082" y="1676149"/>
            <a:ext cx="4955718" cy="3282811"/>
          </a:xfrm>
          <a:prstGeom prst="rect">
            <a:avLst/>
          </a:prstGeom>
        </p:spPr>
      </p:pic>
    </p:spTree>
    <p:extLst>
      <p:ext uri="{BB962C8B-B14F-4D97-AF65-F5344CB8AC3E}">
        <p14:creationId xmlns:p14="http://schemas.microsoft.com/office/powerpoint/2010/main" val="20914168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600" dirty="0">
                <a:latin typeface="+mj-lt"/>
              </a:rPr>
              <a:t>Digital Word-of-Mouth</a:t>
            </a:r>
            <a:endParaRPr lang="en-IN" sz="3600" b="0" dirty="0">
              <a:latin typeface="+mj-lt"/>
            </a:endParaRPr>
          </a:p>
        </p:txBody>
      </p:sp>
      <p:sp>
        <p:nvSpPr>
          <p:cNvPr id="5" name="Content Placeholder 4"/>
          <p:cNvSpPr>
            <a:spLocks noGrp="1"/>
          </p:cNvSpPr>
          <p:nvPr>
            <p:ph idx="1"/>
          </p:nvPr>
        </p:nvSpPr>
        <p:spPr>
          <a:xfrm>
            <a:off x="457200" y="1600200"/>
            <a:ext cx="4038600" cy="4419600"/>
          </a:xfrm>
        </p:spPr>
        <p:txBody>
          <a:bodyPr/>
          <a:lstStyle/>
          <a:p>
            <a:r>
              <a:rPr lang="en-US" sz="2400" dirty="0"/>
              <a:t>Viral marketing</a:t>
            </a:r>
          </a:p>
          <a:p>
            <a:r>
              <a:rPr lang="en-US" sz="2400" dirty="0"/>
              <a:t>Haul videos</a:t>
            </a:r>
          </a:p>
          <a:p>
            <a:r>
              <a:rPr lang="en-US" sz="2400" dirty="0"/>
              <a:t>Unboxing videos</a:t>
            </a:r>
          </a:p>
          <a:p>
            <a:r>
              <a:rPr lang="en-US" sz="2400" dirty="0"/>
              <a:t>Megaphone effect</a:t>
            </a:r>
          </a:p>
          <a:p>
            <a:r>
              <a:rPr lang="en-US" sz="2400" dirty="0"/>
              <a:t>Disperferred Marker Effect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7876" y="1679289"/>
            <a:ext cx="2968716" cy="4168299"/>
          </a:xfrm>
          <a:prstGeom prst="rect">
            <a:avLst/>
          </a:prstGeom>
        </p:spPr>
      </p:pic>
    </p:spTree>
    <p:extLst>
      <p:ext uri="{BB962C8B-B14F-4D97-AF65-F5344CB8AC3E}">
        <p14:creationId xmlns:p14="http://schemas.microsoft.com/office/powerpoint/2010/main" val="19869961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600" dirty="0">
                <a:latin typeface="+mj-lt"/>
              </a:rPr>
              <a:t>Digital Opinion Leaders</a:t>
            </a:r>
            <a:endParaRPr lang="en-IN" sz="3600" b="0" dirty="0">
              <a:latin typeface="+mj-lt"/>
            </a:endParaRPr>
          </a:p>
        </p:txBody>
      </p:sp>
      <p:sp>
        <p:nvSpPr>
          <p:cNvPr id="5" name="Content Placeholder 4"/>
          <p:cNvSpPr>
            <a:spLocks noGrp="1"/>
          </p:cNvSpPr>
          <p:nvPr>
            <p:ph idx="1"/>
          </p:nvPr>
        </p:nvSpPr>
        <p:spPr>
          <a:xfrm>
            <a:off x="457200" y="1600200"/>
            <a:ext cx="8229600" cy="1560425"/>
          </a:xfrm>
        </p:spPr>
        <p:txBody>
          <a:bodyPr/>
          <a:lstStyle/>
          <a:p>
            <a:r>
              <a:rPr lang="en-US" sz="2400" dirty="0"/>
              <a:t>Power users</a:t>
            </a:r>
          </a:p>
          <a:p>
            <a:r>
              <a:rPr lang="en-US" sz="2400" dirty="0"/>
              <a:t>Influence impressions</a:t>
            </a:r>
          </a:p>
          <a:p>
            <a:r>
              <a:rPr lang="en-US" sz="2400" dirty="0"/>
              <a:t>Mass connectors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8825" y="3262785"/>
            <a:ext cx="3622400" cy="2578655"/>
          </a:xfrm>
          <a:prstGeom prst="rect">
            <a:avLst/>
          </a:prstGeom>
        </p:spPr>
      </p:pic>
    </p:spTree>
    <p:extLst>
      <p:ext uri="{BB962C8B-B14F-4D97-AF65-F5344CB8AC3E}">
        <p14:creationId xmlns:p14="http://schemas.microsoft.com/office/powerpoint/2010/main" val="28138892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For Reflection </a:t>
            </a:r>
            <a:r>
              <a:rPr lang="en-US" sz="2000" b="0" dirty="0">
                <a:latin typeface="+mj-lt"/>
              </a:rPr>
              <a:t>(4 of 4)</a:t>
            </a:r>
          </a:p>
        </p:txBody>
      </p:sp>
      <p:sp>
        <p:nvSpPr>
          <p:cNvPr id="3" name="Content Placeholder 2"/>
          <p:cNvSpPr>
            <a:spLocks noGrp="1"/>
          </p:cNvSpPr>
          <p:nvPr>
            <p:ph idx="1"/>
          </p:nvPr>
        </p:nvSpPr>
        <p:spPr/>
        <p:txBody>
          <a:bodyPr/>
          <a:lstStyle/>
          <a:p>
            <a:r>
              <a:rPr lang="en-US" sz="2400" dirty="0"/>
              <a:t>What social games do you play?  How have they influenced your purchase behavior?</a:t>
            </a:r>
          </a:p>
        </p:txBody>
      </p:sp>
    </p:spTree>
    <p:extLst>
      <p:ext uri="{BB962C8B-B14F-4D97-AF65-F5344CB8AC3E}">
        <p14:creationId xmlns:p14="http://schemas.microsoft.com/office/powerpoint/2010/main" val="957373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600" dirty="0">
                <a:latin typeface="+mj-lt"/>
              </a:rPr>
              <a:t>Learning Objective </a:t>
            </a:r>
            <a:r>
              <a:rPr lang="en-US" sz="3600" dirty="0" smtClean="0">
                <a:latin typeface="+mj-lt"/>
              </a:rPr>
              <a:t>11.1</a:t>
            </a:r>
            <a:endParaRPr lang="en-IN" dirty="0"/>
          </a:p>
        </p:txBody>
      </p:sp>
      <p:sp>
        <p:nvSpPr>
          <p:cNvPr id="9" name="Content Placeholder 8"/>
          <p:cNvSpPr>
            <a:spLocks noGrp="1"/>
          </p:cNvSpPr>
          <p:nvPr>
            <p:ph idx="1"/>
          </p:nvPr>
        </p:nvSpPr>
        <p:spPr>
          <a:xfrm>
            <a:off x="457200" y="1600201"/>
            <a:ext cx="8229600" cy="838200"/>
          </a:xfrm>
        </p:spPr>
        <p:txBody>
          <a:bodyPr/>
          <a:lstStyle/>
          <a:p>
            <a:pPr marL="0" indent="0">
              <a:buNone/>
            </a:pPr>
            <a:r>
              <a:rPr lang="en-US" sz="2400" dirty="0"/>
              <a:t>Other people and groups, especially those who possess some kind of social power, influence our decisions.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3291" y="2623366"/>
            <a:ext cx="4694658" cy="3132267"/>
          </a:xfrm>
          <a:prstGeom prst="rect">
            <a:avLst/>
          </a:prstGeom>
        </p:spPr>
      </p:pic>
    </p:spTree>
    <p:extLst>
      <p:ext uri="{BB962C8B-B14F-4D97-AF65-F5344CB8AC3E}">
        <p14:creationId xmlns:p14="http://schemas.microsoft.com/office/powerpoint/2010/main" val="19753649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Chapter Summary </a:t>
            </a:r>
            <a:r>
              <a:rPr lang="en-US" sz="2000" b="0" dirty="0">
                <a:latin typeface="+mj-lt"/>
              </a:rPr>
              <a:t>(1 of 2)</a:t>
            </a:r>
            <a:endParaRPr lang="en-IN" sz="2000" b="0" dirty="0">
              <a:latin typeface="+mj-lt"/>
            </a:endParaRPr>
          </a:p>
        </p:txBody>
      </p:sp>
      <p:sp>
        <p:nvSpPr>
          <p:cNvPr id="4" name="Content Placeholder 3"/>
          <p:cNvSpPr>
            <a:spLocks noGrp="1"/>
          </p:cNvSpPr>
          <p:nvPr>
            <p:ph idx="1"/>
          </p:nvPr>
        </p:nvSpPr>
        <p:spPr/>
        <p:txBody>
          <a:bodyPr/>
          <a:lstStyle/>
          <a:p>
            <a:r>
              <a:rPr lang="en-US" sz="2400" dirty="0">
                <a:sym typeface="Wingdings" pitchFamily="2" charset="2"/>
              </a:rPr>
              <a:t>Other people and groups, especially those that possess social power, influence our decisions.</a:t>
            </a:r>
          </a:p>
          <a:p>
            <a:r>
              <a:rPr lang="en-US" sz="2400" dirty="0">
                <a:sym typeface="Wingdings" pitchFamily="2" charset="2"/>
              </a:rPr>
              <a:t>Word-of-mouth communication is the most important driver of product choice.</a:t>
            </a:r>
          </a:p>
          <a:p>
            <a:r>
              <a:rPr lang="en-US" sz="2400" dirty="0">
                <a:sym typeface="Wingdings" pitchFamily="2" charset="2"/>
              </a:rPr>
              <a:t>Opinion leaders’ recommendations are more influential than others when we decide what to buy.</a:t>
            </a:r>
          </a:p>
          <a:p>
            <a:r>
              <a:rPr lang="en-US" sz="2400" dirty="0">
                <a:sym typeface="Wingdings" pitchFamily="2" charset="2"/>
              </a:rPr>
              <a:t>Social media changes the way we learn about and select products</a:t>
            </a:r>
          </a:p>
        </p:txBody>
      </p:sp>
    </p:spTree>
    <p:extLst>
      <p:ext uri="{BB962C8B-B14F-4D97-AF65-F5344CB8AC3E}">
        <p14:creationId xmlns:p14="http://schemas.microsoft.com/office/powerpoint/2010/main" val="37713774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219200"/>
            <a:ext cx="2438400" cy="550652"/>
          </a:xfrm>
        </p:spPr>
        <p:txBody>
          <a:bodyPr/>
          <a:lstStyle/>
          <a:p>
            <a:r>
              <a:rPr lang="en-IN" sz="3600" dirty="0" smtClean="0">
                <a:latin typeface="+mj-lt"/>
              </a:rPr>
              <a:t>Copyright</a:t>
            </a:r>
            <a:endParaRPr lang="en-IN" sz="3600" dirty="0">
              <a:latin typeface="+mj-lt"/>
            </a:endParaRPr>
          </a:p>
        </p:txBody>
      </p:sp>
      <p:pic>
        <p:nvPicPr>
          <p:cNvPr id="5"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990600" y="2423910"/>
            <a:ext cx="7423150" cy="2438400"/>
          </a:xfrm>
          <a:prstGeom prst="rect">
            <a:avLst/>
          </a:prstGeom>
          <a:noFill/>
          <a:ln w="9525">
            <a:noFill/>
            <a:miter lim="800000"/>
            <a:headEnd/>
            <a:tailEnd/>
          </a:ln>
        </p:spPr>
      </p:pic>
    </p:spTree>
    <p:extLst>
      <p:ext uri="{BB962C8B-B14F-4D97-AF65-F5344CB8AC3E}">
        <p14:creationId xmlns:p14="http://schemas.microsoft.com/office/powerpoint/2010/main" val="964936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Groups</a:t>
            </a:r>
            <a:endParaRPr lang="en-US" sz="2000" b="0" dirty="0">
              <a:latin typeface="+mj-lt"/>
            </a:endParaRPr>
          </a:p>
        </p:txBody>
      </p:sp>
      <p:sp>
        <p:nvSpPr>
          <p:cNvPr id="3" name="Content Placeholder 2"/>
          <p:cNvSpPr>
            <a:spLocks noGrp="1"/>
          </p:cNvSpPr>
          <p:nvPr>
            <p:ph idx="1"/>
          </p:nvPr>
        </p:nvSpPr>
        <p:spPr>
          <a:xfrm>
            <a:off x="457199" y="1600200"/>
            <a:ext cx="8229601" cy="1066800"/>
          </a:xfrm>
        </p:spPr>
        <p:txBody>
          <a:bodyPr/>
          <a:lstStyle/>
          <a:p>
            <a:r>
              <a:rPr lang="en-US" sz="2400" dirty="0"/>
              <a:t>Social Identity</a:t>
            </a:r>
          </a:p>
          <a:p>
            <a:r>
              <a:rPr lang="en-US" sz="2400" dirty="0"/>
              <a:t>Minimal group paradigm</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3200400"/>
            <a:ext cx="5333299" cy="2228414"/>
          </a:xfrm>
          <a:prstGeom prst="rect">
            <a:avLst/>
          </a:prstGeom>
        </p:spPr>
      </p:pic>
    </p:spTree>
    <p:extLst>
      <p:ext uri="{BB962C8B-B14F-4D97-AF65-F5344CB8AC3E}">
        <p14:creationId xmlns:p14="http://schemas.microsoft.com/office/powerpoint/2010/main" val="2522908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sz="3600" dirty="0">
                <a:latin typeface="+mj-lt"/>
              </a:rPr>
              <a:t>What Are Sources of Power?</a:t>
            </a:r>
            <a:endParaRPr lang="en-IN" dirty="0">
              <a:latin typeface="+mj-lt"/>
            </a:endParaRPr>
          </a:p>
        </p:txBody>
      </p:sp>
      <p:sp>
        <p:nvSpPr>
          <p:cNvPr id="3" name="Content Placeholder 2"/>
          <p:cNvSpPr>
            <a:spLocks noGrp="1"/>
          </p:cNvSpPr>
          <p:nvPr>
            <p:ph type="body" idx="4294967295"/>
          </p:nvPr>
        </p:nvSpPr>
        <p:spPr/>
        <p:txBody>
          <a:bodyPr/>
          <a:lstStyle/>
          <a:p>
            <a:pPr marL="0" indent="0">
              <a:buNone/>
            </a:pPr>
            <a:r>
              <a:rPr lang="en-US" sz="2400" dirty="0"/>
              <a:t>Social power: capacity to alter the actions of others.</a:t>
            </a:r>
          </a:p>
          <a:p>
            <a:r>
              <a:rPr lang="en-US" sz="2400" dirty="0"/>
              <a:t>Referent power</a:t>
            </a:r>
          </a:p>
          <a:p>
            <a:r>
              <a:rPr lang="en-US" sz="2400" dirty="0"/>
              <a:t>Information power</a:t>
            </a:r>
          </a:p>
          <a:p>
            <a:r>
              <a:rPr lang="en-US" sz="2400" dirty="0"/>
              <a:t>Legitimate power</a:t>
            </a:r>
          </a:p>
          <a:p>
            <a:r>
              <a:rPr lang="en-US" sz="2400" dirty="0"/>
              <a:t>Expert power</a:t>
            </a:r>
          </a:p>
          <a:p>
            <a:r>
              <a:rPr lang="en-US" sz="2400" dirty="0"/>
              <a:t>Reward power</a:t>
            </a:r>
          </a:p>
          <a:p>
            <a:r>
              <a:rPr lang="en-US" sz="2400" dirty="0"/>
              <a:t>Coercive power</a:t>
            </a:r>
          </a:p>
        </p:txBody>
      </p:sp>
    </p:spTree>
    <p:extLst>
      <p:ext uri="{BB962C8B-B14F-4D97-AF65-F5344CB8AC3E}">
        <p14:creationId xmlns:p14="http://schemas.microsoft.com/office/powerpoint/2010/main" val="8984228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sz="3600" dirty="0">
                <a:latin typeface="+mj-lt"/>
              </a:rPr>
              <a:t>Membership </a:t>
            </a:r>
            <a:r>
              <a:rPr lang="en-US" sz="3600" dirty="0">
                <a:latin typeface="+mj-lt"/>
              </a:rPr>
              <a:t>V</a:t>
            </a:r>
            <a:r>
              <a:rPr lang="en-US" sz="3600" dirty="0" smtClean="0">
                <a:latin typeface="+mj-lt"/>
              </a:rPr>
              <a:t>ersus Aspirational </a:t>
            </a:r>
            <a:r>
              <a:rPr lang="en-US" sz="3600" dirty="0">
                <a:latin typeface="+mj-lt"/>
              </a:rPr>
              <a:t>Reference Groups</a:t>
            </a:r>
            <a:endParaRPr lang="en-IN" dirty="0">
              <a:latin typeface="+mj-lt"/>
            </a:endParaRPr>
          </a:p>
        </p:txBody>
      </p:sp>
      <p:sp>
        <p:nvSpPr>
          <p:cNvPr id="3" name="Content Placeholder 2"/>
          <p:cNvSpPr>
            <a:spLocks noGrp="1"/>
          </p:cNvSpPr>
          <p:nvPr>
            <p:ph type="body" idx="4294967295"/>
          </p:nvPr>
        </p:nvSpPr>
        <p:spPr/>
        <p:txBody>
          <a:bodyPr/>
          <a:lstStyle/>
          <a:p>
            <a:pPr marL="0" indent="0">
              <a:buNone/>
            </a:pPr>
            <a:r>
              <a:rPr lang="en-US" sz="2400" dirty="0"/>
              <a:t>Membership reference groups</a:t>
            </a:r>
          </a:p>
          <a:p>
            <a:r>
              <a:rPr lang="en-US" sz="2400" dirty="0"/>
              <a:t>People the consumer actually knows</a:t>
            </a:r>
          </a:p>
          <a:p>
            <a:r>
              <a:rPr lang="en-US" sz="2400" dirty="0"/>
              <a:t>Advertisers use “ordinary people” </a:t>
            </a:r>
          </a:p>
          <a:p>
            <a:pPr marL="0" indent="0">
              <a:buNone/>
            </a:pPr>
            <a:r>
              <a:rPr lang="en-US" sz="2400" dirty="0"/>
              <a:t>Aspirational reference groups</a:t>
            </a:r>
          </a:p>
          <a:p>
            <a:r>
              <a:rPr lang="en-US" sz="2400" dirty="0"/>
              <a:t>People the consumer doesn’t know but admire</a:t>
            </a:r>
          </a:p>
          <a:p>
            <a:r>
              <a:rPr lang="en-US" sz="2400" dirty="0"/>
              <a:t>Advertisers use celebrity spokespeople</a:t>
            </a:r>
          </a:p>
        </p:txBody>
      </p:sp>
    </p:spTree>
    <p:extLst>
      <p:ext uri="{BB962C8B-B14F-4D97-AF65-F5344CB8AC3E}">
        <p14:creationId xmlns:p14="http://schemas.microsoft.com/office/powerpoint/2010/main" val="15357557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sz="3600" dirty="0">
                <a:latin typeface="+mj-lt"/>
              </a:rPr>
              <a:t>Positive </a:t>
            </a:r>
            <a:r>
              <a:rPr lang="en-US" sz="3600" dirty="0" smtClean="0">
                <a:latin typeface="+mj-lt"/>
              </a:rPr>
              <a:t>Versus Negative </a:t>
            </a:r>
            <a:r>
              <a:rPr lang="en-US" sz="3600" dirty="0">
                <a:latin typeface="+mj-lt"/>
              </a:rPr>
              <a:t>Reference Groups</a:t>
            </a:r>
            <a:endParaRPr lang="en-IN" sz="3600" dirty="0">
              <a:latin typeface="+mj-lt"/>
            </a:endParaRPr>
          </a:p>
        </p:txBody>
      </p:sp>
      <p:sp>
        <p:nvSpPr>
          <p:cNvPr id="3" name="Content Placeholder 2"/>
          <p:cNvSpPr>
            <a:spLocks noGrp="1"/>
          </p:cNvSpPr>
          <p:nvPr>
            <p:ph type="body" idx="4294967295"/>
          </p:nvPr>
        </p:nvSpPr>
        <p:spPr/>
        <p:txBody>
          <a:bodyPr/>
          <a:lstStyle/>
          <a:p>
            <a:r>
              <a:rPr lang="en-US" sz="2400" dirty="0"/>
              <a:t>Avoidance groups: motivation to distance oneself from other people/groups</a:t>
            </a:r>
          </a:p>
          <a:p>
            <a:r>
              <a:rPr lang="en-US" sz="2400" dirty="0"/>
              <a:t>Antibrand communities: coalesce around a celebrity, store, or brand—but in this case they’re united by their disdain for it</a:t>
            </a:r>
          </a:p>
        </p:txBody>
      </p:sp>
    </p:spTree>
    <p:extLst>
      <p:ext uri="{BB962C8B-B14F-4D97-AF65-F5344CB8AC3E}">
        <p14:creationId xmlns:p14="http://schemas.microsoft.com/office/powerpoint/2010/main" val="2469972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Consumers Do It in Groups</a:t>
            </a:r>
            <a:endParaRPr lang="en-US" sz="2000" b="0" dirty="0">
              <a:latin typeface="+mj-lt"/>
            </a:endParaRPr>
          </a:p>
        </p:txBody>
      </p:sp>
      <p:sp>
        <p:nvSpPr>
          <p:cNvPr id="3" name="Content Placeholder 2"/>
          <p:cNvSpPr>
            <a:spLocks noGrp="1"/>
          </p:cNvSpPr>
          <p:nvPr>
            <p:ph idx="1"/>
          </p:nvPr>
        </p:nvSpPr>
        <p:spPr/>
        <p:txBody>
          <a:bodyPr/>
          <a:lstStyle/>
          <a:p>
            <a:pPr marL="0" indent="0">
              <a:buNone/>
            </a:pPr>
            <a:r>
              <a:rPr lang="en-US" sz="2400" dirty="0"/>
              <a:t>Why do we conform?</a:t>
            </a:r>
          </a:p>
          <a:p>
            <a:r>
              <a:rPr lang="en-US" sz="2400" dirty="0"/>
              <a:t>Cultural pressure</a:t>
            </a:r>
          </a:p>
          <a:p>
            <a:r>
              <a:rPr lang="en-US" sz="2400" dirty="0"/>
              <a:t>Fear of deviance</a:t>
            </a:r>
          </a:p>
          <a:p>
            <a:r>
              <a:rPr lang="en-US" sz="2400" dirty="0"/>
              <a:t>Commitment</a:t>
            </a:r>
          </a:p>
          <a:p>
            <a:r>
              <a:rPr lang="en-US" sz="2400" dirty="0"/>
              <a:t>Group unanimity</a:t>
            </a:r>
          </a:p>
          <a:p>
            <a:r>
              <a:rPr lang="en-US" sz="2400" dirty="0"/>
              <a:t>Interpersonal influence</a:t>
            </a:r>
          </a:p>
          <a:p>
            <a:r>
              <a:rPr lang="en-US" sz="2400" dirty="0"/>
              <a:t>Environmental cues</a:t>
            </a:r>
          </a:p>
        </p:txBody>
      </p:sp>
    </p:spTree>
    <p:extLst>
      <p:ext uri="{BB962C8B-B14F-4D97-AF65-F5344CB8AC3E}">
        <p14:creationId xmlns:p14="http://schemas.microsoft.com/office/powerpoint/2010/main" val="1546508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sz="3200" dirty="0">
                <a:latin typeface="+mj-lt"/>
              </a:rPr>
              <a:t>Brand Communities and Consumer Tribes</a:t>
            </a:r>
            <a:endParaRPr lang="en-IN" sz="3200" dirty="0">
              <a:latin typeface="+mj-lt"/>
            </a:endParaRPr>
          </a:p>
        </p:txBody>
      </p:sp>
      <p:sp>
        <p:nvSpPr>
          <p:cNvPr id="3" name="Content Placeholder 2"/>
          <p:cNvSpPr>
            <a:spLocks noGrp="1"/>
          </p:cNvSpPr>
          <p:nvPr>
            <p:ph type="body" idx="4294967295"/>
          </p:nvPr>
        </p:nvSpPr>
        <p:spPr/>
        <p:txBody>
          <a:bodyPr/>
          <a:lstStyle/>
          <a:p>
            <a:r>
              <a:rPr lang="en-US" sz="2400" dirty="0"/>
              <a:t>A group of consumers who share a set of social relationships based upon usage or interest in a product</a:t>
            </a:r>
          </a:p>
          <a:p>
            <a:r>
              <a:rPr lang="en-US" sz="2400" dirty="0"/>
              <a:t>Consumer tribes share emotions, moral beliefs, styles of life, and affiliated product</a:t>
            </a:r>
          </a:p>
          <a:p>
            <a:r>
              <a:rPr lang="en-US" sz="2400" dirty="0"/>
              <a:t>Brandfests celebrated by community</a:t>
            </a:r>
          </a:p>
        </p:txBody>
      </p:sp>
    </p:spTree>
    <p:extLst>
      <p:ext uri="{BB962C8B-B14F-4D97-AF65-F5344CB8AC3E}">
        <p14:creationId xmlns:p14="http://schemas.microsoft.com/office/powerpoint/2010/main" val="41699057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e93e5d1cea2b19b736051e766bfaccb7841dbb4"/>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11737</TotalTime>
  <Words>3342</Words>
  <Application>Microsoft Office PowerPoint</Application>
  <PresentationFormat>On-screen Show (4:3)</PresentationFormat>
  <Paragraphs>239</Paragraphs>
  <Slides>31</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Aharoni</vt:lpstr>
      <vt:lpstr>Arial</vt:lpstr>
      <vt:lpstr>Times New Roman</vt:lpstr>
      <vt:lpstr>Verdana</vt:lpstr>
      <vt:lpstr>Wingdings</vt:lpstr>
      <vt:lpstr>508 Lecture</vt:lpstr>
      <vt:lpstr>Consumer Behavior: Buying, Having, and Being</vt:lpstr>
      <vt:lpstr>Learning Objectives</vt:lpstr>
      <vt:lpstr>Learning Objective 11.1</vt:lpstr>
      <vt:lpstr>Groups</vt:lpstr>
      <vt:lpstr>What Are Sources of Power?</vt:lpstr>
      <vt:lpstr>Membership Versus Aspirational Reference Groups</vt:lpstr>
      <vt:lpstr>Positive Versus Negative Reference Groups</vt:lpstr>
      <vt:lpstr>Consumers Do It in Groups</vt:lpstr>
      <vt:lpstr>Brand Communities and Consumer Tribes</vt:lpstr>
      <vt:lpstr>For Reflection (1 of 4)</vt:lpstr>
      <vt:lpstr>Learning Objective 11.2</vt:lpstr>
      <vt:lpstr>Figure 11.1 Collective Value Creation</vt:lpstr>
      <vt:lpstr>Word-of-Mouth Communication</vt:lpstr>
      <vt:lpstr>For Reflection (2 of 4)</vt:lpstr>
      <vt:lpstr>Learning Objective 11.3</vt:lpstr>
      <vt:lpstr>Figure 11.1 The Transmission of Misinformation</vt:lpstr>
      <vt:lpstr>Opinion Leaders’ Influence</vt:lpstr>
      <vt:lpstr>Characteristics of Opinion Leaders</vt:lpstr>
      <vt:lpstr>The Market Maven</vt:lpstr>
      <vt:lpstr>The Surrogate Consumer</vt:lpstr>
      <vt:lpstr>How Do We Find Opinion Leaders? </vt:lpstr>
      <vt:lpstr>Sociometric Methods</vt:lpstr>
      <vt:lpstr>For Reflection (3 of 4)</vt:lpstr>
      <vt:lpstr>Learning Objective 11.4</vt:lpstr>
      <vt:lpstr>Successful Online Social Networks and Communities</vt:lpstr>
      <vt:lpstr>Social Games</vt:lpstr>
      <vt:lpstr>Digital Word-of-Mouth</vt:lpstr>
      <vt:lpstr>Digital Opinion Leaders</vt:lpstr>
      <vt:lpstr>For Reflection (4 of 4)</vt:lpstr>
      <vt:lpstr>Chapter Summary (1 of 2)</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Behavior: Buying, Having, and Being, Twelfth Edition</dc:title>
  <dc:subject>Business</dc:subject>
  <dc:creator>Solomon</dc:creator>
  <cp:keywords>Consumer Behavior</cp:keywords>
  <cp:lastModifiedBy>R, Nithiyanandhan</cp:lastModifiedBy>
  <cp:revision>2419</cp:revision>
  <dcterms:created xsi:type="dcterms:W3CDTF">2014-07-14T20:04:21Z</dcterms:created>
  <dcterms:modified xsi:type="dcterms:W3CDTF">2017-07-24T13:32:06Z</dcterms:modified>
</cp:coreProperties>
</file>