
<file path=[Content_Types].xml><?xml version="1.0" encoding="utf-8"?>
<Types xmlns="http://schemas.openxmlformats.org/package/2006/content-types">
  <Default Extension="png" ContentType="image/png"/>
  <Default Extension="400" ContentType="image/jpe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739" r:id="rId2"/>
    <p:sldId id="647" r:id="rId3"/>
    <p:sldId id="724" r:id="rId4"/>
    <p:sldId id="646" r:id="rId5"/>
    <p:sldId id="694" r:id="rId6"/>
    <p:sldId id="725" r:id="rId7"/>
    <p:sldId id="695" r:id="rId8"/>
    <p:sldId id="706" r:id="rId9"/>
    <p:sldId id="643" r:id="rId10"/>
    <p:sldId id="696" r:id="rId11"/>
    <p:sldId id="726" r:id="rId12"/>
    <p:sldId id="697" r:id="rId13"/>
    <p:sldId id="605" r:id="rId14"/>
    <p:sldId id="727" r:id="rId15"/>
    <p:sldId id="728" r:id="rId16"/>
    <p:sldId id="731" r:id="rId17"/>
    <p:sldId id="732" r:id="rId18"/>
    <p:sldId id="729" r:id="rId19"/>
    <p:sldId id="730" r:id="rId20"/>
    <p:sldId id="733" r:id="rId21"/>
    <p:sldId id="714" r:id="rId22"/>
    <p:sldId id="711" r:id="rId23"/>
    <p:sldId id="734" r:id="rId24"/>
    <p:sldId id="710" r:id="rId25"/>
    <p:sldId id="735" r:id="rId26"/>
    <p:sldId id="526" r:id="rId27"/>
    <p:sldId id="736" r:id="rId28"/>
    <p:sldId id="737" r:id="rId29"/>
    <p:sldId id="738" r:id="rId30"/>
    <p:sldId id="672" r:id="rId31"/>
    <p:sldId id="705" r:id="rId32"/>
    <p:sldId id="740" r:id="rId33"/>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739"/>
            <p14:sldId id="647"/>
            <p14:sldId id="724"/>
            <p14:sldId id="646"/>
            <p14:sldId id="694"/>
            <p14:sldId id="725"/>
            <p14:sldId id="695"/>
            <p14:sldId id="706"/>
            <p14:sldId id="643"/>
            <p14:sldId id="696"/>
            <p14:sldId id="726"/>
            <p14:sldId id="697"/>
            <p14:sldId id="605"/>
            <p14:sldId id="727"/>
            <p14:sldId id="728"/>
            <p14:sldId id="731"/>
            <p14:sldId id="732"/>
            <p14:sldId id="729"/>
            <p14:sldId id="730"/>
            <p14:sldId id="733"/>
            <p14:sldId id="714"/>
            <p14:sldId id="711"/>
            <p14:sldId id="734"/>
            <p14:sldId id="710"/>
            <p14:sldId id="735"/>
            <p14:sldId id="526"/>
            <p14:sldId id="736"/>
            <p14:sldId id="737"/>
            <p14:sldId id="738"/>
            <p14:sldId id="672"/>
            <p14:sldId id="705"/>
            <p14:sldId id="7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7" autoAdjust="0"/>
    <p:restoredTop sz="86447" autoAdjust="0"/>
  </p:normalViewPr>
  <p:slideViewPr>
    <p:cSldViewPr>
      <p:cViewPr varScale="1">
        <p:scale>
          <a:sx n="93" d="100"/>
          <a:sy n="93" d="100"/>
        </p:scale>
        <p:origin x="984" y="90"/>
      </p:cViewPr>
      <p:guideLst>
        <p:guide orient="horz" pos="2160"/>
        <p:guide pos="2880"/>
      </p:guideLst>
    </p:cSldViewPr>
  </p:slideViewPr>
  <p:outlineViewPr>
    <p:cViewPr>
      <p:scale>
        <a:sx n="75" d="100"/>
        <a:sy n="75" d="100"/>
      </p:scale>
      <p:origin x="0" y="-4003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097231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that marketers are targeting consumers at the top of the pyramid.</a:t>
            </a:r>
            <a:r>
              <a:rPr lang="en-US" baseline="0" dirty="0"/>
              <a:t> Those are consumers with the highest incomes but they are also a small percentage of the world market. There are also marketers targeting the bottom of the pyramid. 78% of the global population is low income consumers whose purchasing power is under $10,000 per year.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88407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illustrates how marketers can market to low-income consumers.  The As</a:t>
            </a:r>
            <a:r>
              <a:rPr lang="en-US" baseline="0" dirty="0"/>
              <a:t> include awareness, affordability, availability, and acceptability.</a:t>
            </a:r>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906722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a:t>
            </a:r>
            <a:r>
              <a:rPr lang="en-US" baseline="0" dirty="0"/>
              <a:t> may wish to consider the types of spending and saving categories shown in the Marketing Opportunity box in this segment. Is your own spending reflected in one of the types?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56809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second learning objective focuses on social class and how</a:t>
            </a:r>
            <a:r>
              <a:rPr lang="en-US" baseline="0" dirty="0"/>
              <a:t> consumer behavior relates to social class.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term social class to describe the overall rank of people in a society. People who belong to the same social class have approximately equal social standing in the community. They work in similar occupations and tend to have similar lifestyles. We tend to marry people in a similar social class to ours, a tendency that sociologists call homogamy. </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541640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stratification refers to the creation of artificial divisions among people such that some members get more resources than others by virtue of their relative standing, power, or control in the group. In groups, some resources are earned through hard work and this is known as achieved status. Others may get resources because of who they are and this is known as ascribed status. Most groups do exhibit a status hierarchy where some members are better off than others. </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512857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class includes multiple determining factors but two highly influential factors are occupational prestige and income. Occupation is considered the best indicator of social class because it is strongly linked to use of leisure time, allocation of family resources, aesthetic preferences, and political orientation. The distribution of wealth determines which groups have the greatest buying power and market potential. </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260473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process of social stratification refers to this creation of artificial divisions, “those processes in a social system by which scarce and valuable resources are distributed unequally to status positions that become more or less permanently ranked in terms of the share of valuable resources each receives.”</a:t>
            </a:r>
          </a:p>
          <a:p>
            <a:r>
              <a:rPr lang="en-US" sz="1200" b="0" i="0" u="none" strike="noStrike" kern="1200" baseline="0" dirty="0">
                <a:solidFill>
                  <a:schemeClr val="tx1"/>
                </a:solidFill>
                <a:latin typeface="Arial" charset="0"/>
                <a:ea typeface="+mn-ea"/>
                <a:cs typeface="+mn-cs"/>
              </a:rPr>
              <a:t>Most groups exhibit a structure, or status hierarchy in which some members are better off than others. They may have more authority or power, or other members simply like or respect them.</a:t>
            </a:r>
          </a:p>
          <a:p>
            <a:r>
              <a:rPr lang="en-US" sz="1200" b="0" i="0" u="none" strike="noStrike" kern="1200" baseline="0" dirty="0">
                <a:solidFill>
                  <a:schemeClr val="tx1"/>
                </a:solidFill>
                <a:latin typeface="Arial" charset="0"/>
                <a:ea typeface="+mn-ea"/>
                <a:cs typeface="+mn-cs"/>
              </a:rPr>
              <a:t>In a system in which (like it or not) we define people to a great extent by what they do for a living, occupational prestige is one way we evaluate their “worth.”</a:t>
            </a:r>
          </a:p>
          <a:p>
            <a:r>
              <a:rPr lang="en-US" sz="1200" b="0" i="0" u="none" strike="noStrike" kern="1200" baseline="0" dirty="0">
                <a:solidFill>
                  <a:schemeClr val="tx1"/>
                </a:solidFill>
                <a:latin typeface="Arial" charset="0"/>
                <a:ea typeface="+mn-ea"/>
                <a:cs typeface="+mn-cs"/>
              </a:rPr>
              <a:t>A worldview is another way to differentiate among social classes. To generalize, the world of the working class (i.e., the lower-middle class) is more intimate and constricted.</a:t>
            </a:r>
          </a:p>
          <a:p>
            <a:r>
              <a:rPr lang="en-US" sz="1200" b="0" i="0" u="none" strike="noStrike" kern="1200" baseline="0" dirty="0">
                <a:solidFill>
                  <a:schemeClr val="tx1"/>
                </a:solidFill>
                <a:latin typeface="Arial" charset="0"/>
                <a:ea typeface="+mn-ea"/>
                <a:cs typeface="+mn-cs"/>
              </a:rPr>
              <a:t>For example, working-class men are likely to name local sports figures as heroes and are less likely to take long vacation trips to out-of-the-way places.</a:t>
            </a:r>
          </a:p>
          <a:p>
            <a:r>
              <a:rPr lang="en-US" sz="1200" b="0" i="0" u="none" strike="noStrike" kern="1200" baseline="0" dirty="0">
                <a:solidFill>
                  <a:schemeClr val="tx1"/>
                </a:solidFill>
                <a:latin typeface="Arial" charset="0"/>
                <a:ea typeface="+mn-ea"/>
                <a:cs typeface="+mn-cs"/>
              </a:rPr>
              <a:t>Many well-off consumers seem to be stressed or unhappy despite or even because of their wealth, a condition some call affluenza.</a:t>
            </a:r>
          </a:p>
          <a:p>
            <a:r>
              <a:rPr lang="en-US" sz="1200" b="0" i="0" u="none" strike="noStrike" kern="1200" baseline="0" dirty="0">
                <a:solidFill>
                  <a:schemeClr val="tx1"/>
                </a:solidFill>
                <a:latin typeface="Arial" charset="0"/>
                <a:ea typeface="+mn-ea"/>
                <a:cs typeface="+mn-cs"/>
              </a:rPr>
              <a:t>Cosmopolitanism is an aspect of worldview that is starting to receive more attention by consumer behavior researchers, who define a cosmopolitan as someone who tries</a:t>
            </a:r>
          </a:p>
          <a:p>
            <a:r>
              <a:rPr lang="en-US" sz="1200" b="0" i="0" u="none" strike="noStrike" kern="1200" baseline="0" dirty="0">
                <a:solidFill>
                  <a:schemeClr val="tx1"/>
                </a:solidFill>
                <a:latin typeface="Arial" charset="0"/>
                <a:ea typeface="+mn-ea"/>
                <a:cs typeface="+mn-cs"/>
              </a:rPr>
              <a:t>to be open to the world and who strives for diverse experiences (not to be confused with the popular cocktail).</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780736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a:t>
            </a:r>
            <a:r>
              <a:rPr lang="en-US" baseline="0" dirty="0"/>
              <a:t> class and income can be useful in predicting consumer choices, but not always.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959634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class remains an important way to categorize consumers. However, marketers fail to use social class information as effectively as they could because of the reasons above. </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874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cover several objectives in the chapter. These are listed in slides</a:t>
            </a:r>
            <a:r>
              <a:rPr lang="en-US" baseline="0" dirty="0"/>
              <a:t> 2-4.</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18138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844223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419408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becoming</a:t>
            </a:r>
            <a:r>
              <a:rPr lang="en-US" baseline="0" dirty="0"/>
              <a:t> more difficult to identify social class from product choices. Think about how many college women you know who have a Coach purse but eat ramen noodles for dinner.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952313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taste culture describes consumers in terms of their aesthetic and intellectual preferences. This concept helps us to understand subtle distinctions in consumer choices. </a:t>
            </a:r>
          </a:p>
          <a:p>
            <a:r>
              <a:rPr lang="en-US" dirty="0"/>
              <a:t>Another approach to social class focuses on codes, the ways consumers express and interpret meanings. Restricted codes focus on the content of objects, rather than on the relationships among objects. Elaborated codes are more complex. Table 12.1 in the text summarizes these differences. </a:t>
            </a: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923345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one study of social differences in taste, researchers catalogued home owners’ possessions as they sat in their living rooms and asked them about their income and occupation. They identified clusters of furnishings and decorative items that seemed to appear together with some regularity. They found different clusters based upon social status as shown in the figure. </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27762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580587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transformation of Burning Man from what used to be known as a countercultural celebration to a showcase for wealth illustrates Bourdieu’s concept of social capital.</a:t>
            </a:r>
          </a:p>
          <a:p>
            <a:r>
              <a:rPr lang="en-US" sz="1200" b="0" i="0" u="none" strike="noStrike" kern="1200" baseline="0" dirty="0">
                <a:solidFill>
                  <a:schemeClr val="tx1"/>
                </a:solidFill>
                <a:latin typeface="Arial" charset="0"/>
                <a:ea typeface="+mn-ea"/>
                <a:cs typeface="+mn-cs"/>
              </a:rPr>
              <a:t>Cultural capital refers to a set of distinctive and socially rare tastes and practices—knowledge of “refined” behavior that admits a person into the realm of the upper class.</a:t>
            </a:r>
          </a:p>
          <a:p>
            <a:r>
              <a:rPr lang="en-US" sz="1200" b="0" i="0" u="none" strike="noStrike" kern="1200" baseline="0" dirty="0">
                <a:solidFill>
                  <a:schemeClr val="tx1"/>
                </a:solidFill>
                <a:latin typeface="Arial" charset="0"/>
                <a:ea typeface="+mn-ea"/>
                <a:cs typeface="+mn-cs"/>
              </a:rPr>
              <a:t>Glamping is glamorous camping.</a:t>
            </a:r>
          </a:p>
          <a:p>
            <a:r>
              <a:rPr lang="en-US" sz="1200" b="0" i="0" u="none" strike="noStrike" kern="1200" baseline="0" dirty="0">
                <a:solidFill>
                  <a:schemeClr val="tx1"/>
                </a:solidFill>
                <a:latin typeface="Arial" charset="0"/>
                <a:ea typeface="+mn-ea"/>
                <a:cs typeface="+mn-cs"/>
              </a:rPr>
              <a:t>The “psychic income” we get when we post reviews that others validate creates a reputation economy, in which the “currency” people earn is approval rather than cold hard cash.</a:t>
            </a:r>
          </a:p>
          <a:p>
            <a:r>
              <a:rPr lang="en-US" sz="1200" b="0" i="0" u="none" strike="noStrike" kern="1200" baseline="0" dirty="0">
                <a:solidFill>
                  <a:schemeClr val="tx1"/>
                </a:solidFill>
                <a:latin typeface="Arial" charset="0"/>
                <a:ea typeface="+mn-ea"/>
                <a:cs typeface="+mn-cs"/>
              </a:rPr>
              <a:t>And, like exclusive country clubs, online gated communities that selectively allow access to some people may offer a high degree of social capital to the lucky few who pass the test.</a:t>
            </a: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For Veblen, we buy things to create invidious distinction this means that we use them to inspire envy in others through our display of wealth or power. Veblen coined the term conspicuous consumption to refer to people’s desires to provide prominent visible evidence of their ability to afford luxury goods.</a:t>
            </a:r>
            <a:endParaRPr lang="en-US" dirty="0"/>
          </a:p>
          <a:p>
            <a:r>
              <a:rPr lang="en-US" dirty="0"/>
              <a:t>Although status seeking through product consumption and display is a worldwide phenomenon, some find the best tactic is to do the opposite. In that case, status is attained by avoiding it. Social scientists call this form of conspicuous consumption parody display.</a:t>
            </a:r>
          </a:p>
          <a:p>
            <a:r>
              <a:rPr lang="en-US" sz="1200" b="0" i="0" u="none" strike="noStrike" kern="1200" baseline="0" dirty="0">
                <a:solidFill>
                  <a:schemeClr val="tx1"/>
                </a:solidFill>
                <a:latin typeface="Arial" charset="0"/>
                <a:ea typeface="+mn-ea"/>
                <a:cs typeface="+mn-cs"/>
              </a:rPr>
              <a:t>This phenomenon of conspicuous consumption was, for Veblen, most evident among what he termed the leisure class people for whom productive work is taboo.</a:t>
            </a:r>
          </a:p>
          <a:p>
            <a:r>
              <a:rPr lang="en-US" sz="1200" b="0" i="0" u="none" strike="noStrike" kern="1200" baseline="0" dirty="0">
                <a:solidFill>
                  <a:schemeClr val="tx1"/>
                </a:solidFill>
                <a:latin typeface="Arial" charset="0"/>
                <a:ea typeface="+mn-ea"/>
                <a:cs typeface="+mn-cs"/>
              </a:rPr>
              <a:t>In recent years the tables have turned as older women—who increasingly boast the same incomes and social capital as their male peers—seek out younger men as arm candy.</a:t>
            </a:r>
          </a:p>
          <a:p>
            <a:r>
              <a:rPr lang="en-US" sz="1200" b="0" i="0" u="none" strike="noStrike" kern="1200" baseline="0" dirty="0">
                <a:solidFill>
                  <a:schemeClr val="tx1"/>
                </a:solidFill>
                <a:latin typeface="Arial" charset="0"/>
                <a:ea typeface="+mn-ea"/>
                <a:cs typeface="+mn-cs"/>
              </a:rPr>
              <a:t>These so-called cougars.</a:t>
            </a:r>
          </a:p>
          <a:p>
            <a:r>
              <a:rPr lang="en-US" sz="1200" b="0" i="0" u="none" strike="noStrike" kern="1200" baseline="0" dirty="0">
                <a:solidFill>
                  <a:schemeClr val="tx1"/>
                </a:solidFill>
                <a:latin typeface="Arial" charset="0"/>
                <a:ea typeface="+mn-ea"/>
                <a:cs typeface="+mn-cs"/>
              </a:rPr>
              <a:t>In contrast, some people may feel the need to almost hit others over the head with their bling; they use “loud signals, one set of researchers labels these differences brand prominence.</a:t>
            </a:r>
          </a:p>
          <a:p>
            <a:r>
              <a:rPr lang="en-US" sz="1200" b="0" i="0" u="none" strike="noStrike" kern="1200" baseline="0" dirty="0">
                <a:solidFill>
                  <a:schemeClr val="tx1"/>
                </a:solidFill>
                <a:latin typeface="Arial" charset="0"/>
                <a:ea typeface="+mn-ea"/>
                <a:cs typeface="+mn-cs"/>
              </a:rPr>
              <a:t>Brands like Louis Vuitton, Gucci, and Mercedes vary in terms of how blatant their status appeals (e.g., prominent logos) are in advertisements and on the products themselves—or</a:t>
            </a:r>
          </a:p>
          <a:p>
            <a:r>
              <a:rPr lang="en-US" sz="1200" b="0" i="0" u="none" strike="noStrike" kern="1200" baseline="0" dirty="0">
                <a:solidFill>
                  <a:schemeClr val="tx1"/>
                </a:solidFill>
                <a:latin typeface="Arial" charset="0"/>
                <a:ea typeface="+mn-ea"/>
                <a:cs typeface="+mn-cs"/>
              </a:rPr>
              <a:t>in other words, in the type of status signaling they employ.</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808362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people who buy luxury</a:t>
            </a:r>
            <a:r>
              <a:rPr lang="en-US" baseline="0" dirty="0"/>
              <a:t> goods handle it when that brand is counterfeited? They may flight, reclaim, or </a:t>
            </a:r>
            <a:r>
              <a:rPr lang="en-US" baseline="0" dirty="0" err="1"/>
              <a:t>abrand</a:t>
            </a:r>
            <a:r>
              <a:rPr lang="en-US" baseline="0" dirty="0"/>
              <a:t>. Flight means they stop using the brand. Reclamation means they try to establish their long-term relationship with the real brand. </a:t>
            </a:r>
            <a:r>
              <a:rPr lang="en-US" baseline="0" dirty="0" err="1"/>
              <a:t>Abrand</a:t>
            </a:r>
            <a:r>
              <a:rPr lang="en-US" baseline="0" dirty="0"/>
              <a:t> means they minimize the visibility of their luxury goods so that only those who also have the real thing know that they also have the real thing.</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70748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Consumers engage in conspicuous</a:t>
            </a:r>
            <a:r>
              <a:rPr lang="en-US" baseline="0" dirty="0"/>
              <a:t> consumption as a way to display status markers, yet the prominence of these markers varies from products with large recognizable emblems to those with no logo at all. Those in the know can recognize a subtle status marker. In contrast, others may try to use loud signals to ensure others spot their status markers. These differences are labeled brand prominence. Consumers in this typology are assigned to one of four consumption groups based on their wealth and need for status. These are patricians, parvenus, poseurs, and proletarians. </a:t>
            </a:r>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402553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chapter begins</a:t>
            </a:r>
            <a:r>
              <a:rPr lang="en-US" baseline="0" dirty="0" smtClean="0"/>
              <a:t> by considering how people appear based on the products we surround ourselves with. Phil, pictured, is meeting his girlfriend’s parents. He’s surprised to find that even though Marilyn hinted the family had money that the family had very plain surroundings. </a:t>
            </a:r>
            <a:endParaRPr lang="en-US" dirty="0" smtClean="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878650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you use quiet or loud</a:t>
            </a:r>
            <a:r>
              <a:rPr lang="en-US" baseline="0" dirty="0"/>
              <a:t> signals or perhaps a mixture of both?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267159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We’ve reviewed many concepts in this chapter. The key points are noted in the slide. </a:t>
            </a: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751427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52386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Tightwads hate to part with their money and actually experience emotional pain when they make purchases. Spendthrifts enjoy nothing more than spending. Frugality seems to be driven by a pleasure of saving, compared to </a:t>
            </a:r>
            <a:r>
              <a:rPr lang="en-US" dirty="0" err="1"/>
              <a:t>tightwaddism</a:t>
            </a:r>
            <a:r>
              <a:rPr lang="en-US" dirty="0"/>
              <a:t> which is driving by a pain of paying.  Consumer research on attitudes toward money found eight segments. These ranged from crash dieters who would try to cut out all nonessential spending until things improved to vultures who circle the market looking for bargains. </a:t>
            </a: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48186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Behavioral economics is also called economic psychology. It is the study of the human side of economic decisions. Consumers’ beliefs about what the future holds are an indicator of consumer confidence. Consumer confidence is a measure of how optimistic or pessimistic people are about the future health of the economy and how they predict they’ll fare down the road. When people are optimistic about the future, they tend to reduce their savings rate. In addition, world events and culture affect overall savings rates.  The person</a:t>
            </a:r>
            <a:r>
              <a:rPr lang="en-US" baseline="0" dirty="0"/>
              <a:t> depicted in the Bianco ad is tired of hearing about the financial crisis.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54294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Plutonomy to describe an economy that’s driven by a fairly small number of rich people.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30798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mobility refers to the passage of individuals from one social class to another. Horizontal mobility occurs when a person moves from one position to another that is roughly equal. For instance, when a nurse becomes an elementary school teacher, horizontal mobility has occurred. Upward mobility means moving to a higher status. Downward movement is losing social status. Overall though most people remain in their social class. The improvements people make are not sufficient to shift them into a whole other class. The exception is when someone marries someone who is much richer. </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410110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00089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SBI divides consumers into three groups based on their attitudes toward luxury. Consumers who use their money to buy things that will last and have enduring value view luxury as functional. Those who use luxury goods to say “I’ve made it” view luxury as a reward. Those who seek out luxury goods in order to illustrate their individuality take an emotional approach to luxury spending and view luxury as indulgence. </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616524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0103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8/3/2017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www.africa.atkearney.com/consumer-products-retail/ideas-insights/featured-article/-/asset_publisher/KQNW4F0xInID/content/serving-the-low-income-consumer-how-to-tackle-this-mostly-ignored-market/1019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400"/><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12</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Income and Social Class</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22034"/>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2094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The Income Pyramid</a:t>
            </a:r>
            <a:endParaRPr lang="en-IN" sz="3600" dirty="0">
              <a:latin typeface="+mj-lt"/>
            </a:endParaRPr>
          </a:p>
        </p:txBody>
      </p:sp>
      <p:sp>
        <p:nvSpPr>
          <p:cNvPr id="3" name="Text Placeholder 2"/>
          <p:cNvSpPr>
            <a:spLocks noGrp="1"/>
          </p:cNvSpPr>
          <p:nvPr>
            <p:ph type="body" idx="4294967295"/>
          </p:nvPr>
        </p:nvSpPr>
        <p:spPr>
          <a:xfrm>
            <a:off x="457200" y="1600200"/>
            <a:ext cx="3657600" cy="4525963"/>
          </a:xfrm>
        </p:spPr>
        <p:txBody>
          <a:bodyPr/>
          <a:lstStyle/>
          <a:p>
            <a:r>
              <a:rPr lang="en-US" sz="2400" dirty="0"/>
              <a:t>Top of the Pyramid</a:t>
            </a:r>
          </a:p>
          <a:p>
            <a:r>
              <a:rPr lang="en-US" sz="2400" dirty="0"/>
              <a:t>Bottom of the Pyramid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081" y="1635748"/>
            <a:ext cx="4104908" cy="3537140"/>
          </a:xfrm>
          <a:prstGeom prst="rect">
            <a:avLst/>
          </a:prstGeom>
        </p:spPr>
      </p:pic>
    </p:spTree>
    <p:extLst>
      <p:ext uri="{BB962C8B-B14F-4D97-AF65-F5344CB8AC3E}">
        <p14:creationId xmlns:p14="http://schemas.microsoft.com/office/powerpoint/2010/main" val="416990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12.1 The 4 As</a:t>
            </a:r>
            <a:endParaRPr lang="en-IN" sz="3600" dirty="0">
              <a:latin typeface="+mj-lt"/>
            </a:endParaRPr>
          </a:p>
        </p:txBody>
      </p:sp>
      <p:pic>
        <p:nvPicPr>
          <p:cNvPr id="6" name="Picture 5" descr="The 4 Ay’s of addressing low-income consumers are awareness, affordability, availability, and acceptability. Awareness and acceptability are involved with tailoring the offer to the market, and affordability and availability are involved with restructuring the value chain. The following list provides the tasks involved with each category. Awareness: promote offerings though mix of outlets, and form partnerships with public and non-governmental organizations. Affordability: reduce packaging size for low price per unit, maintain operations on zero, or near-zero, working capital, and leverage scale effects and sourcing network. Availability: reduce cost serve, shorten supply chain, select and support retailers, devise stocking strategy, and localize sourcing. Acceptability: focus development on customers. employ innovative thinking to meet customer needs, and stablish local R and 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344" y="1582891"/>
            <a:ext cx="5960973" cy="3853367"/>
          </a:xfrm>
          <a:prstGeom prst="rect">
            <a:avLst/>
          </a:prstGeom>
        </p:spPr>
      </p:pic>
      <p:sp>
        <p:nvSpPr>
          <p:cNvPr id="3" name="Content Placeholder 2"/>
          <p:cNvSpPr>
            <a:spLocks noGrp="1"/>
          </p:cNvSpPr>
          <p:nvPr>
            <p:ph idx="1"/>
          </p:nvPr>
        </p:nvSpPr>
        <p:spPr>
          <a:xfrm>
            <a:off x="457200" y="5585460"/>
            <a:ext cx="8229600" cy="762000"/>
          </a:xfrm>
        </p:spPr>
        <p:txBody>
          <a:bodyPr/>
          <a:lstStyle/>
          <a:p>
            <a:pPr marL="0" indent="0">
              <a:buNone/>
            </a:pPr>
            <a:r>
              <a:rPr lang="en-IN" sz="1200" b="1" dirty="0"/>
              <a:t>Source: </a:t>
            </a:r>
            <a:r>
              <a:rPr lang="en-IN" sz="1200" dirty="0"/>
              <a:t>Anderson and Niels Billou, “</a:t>
            </a:r>
            <a:r>
              <a:rPr lang="en-IN" sz="1200" dirty="0" smtClean="0"/>
              <a:t>Serving the </a:t>
            </a:r>
            <a:r>
              <a:rPr lang="en-IN" sz="1200" dirty="0"/>
              <a:t>World’s Poor: Innovation at the Base of </a:t>
            </a:r>
            <a:r>
              <a:rPr lang="en-IN" sz="1200" dirty="0" smtClean="0"/>
              <a:t>the Economic Pyramid</a:t>
            </a:r>
            <a:r>
              <a:rPr lang="en-IN" sz="1200" dirty="0"/>
              <a:t>,” </a:t>
            </a:r>
            <a:r>
              <a:rPr lang="en-IN" sz="1200" b="1" dirty="0"/>
              <a:t>Journal of Business </a:t>
            </a:r>
            <a:r>
              <a:rPr lang="en-IN" sz="1200" b="1" dirty="0" smtClean="0"/>
              <a:t>Strategy</a:t>
            </a:r>
            <a:r>
              <a:rPr lang="en-IN" sz="1200" b="1" dirty="0"/>
              <a:t> </a:t>
            </a:r>
            <a:r>
              <a:rPr lang="en-IN" sz="1200" b="1" dirty="0" smtClean="0"/>
              <a:t>28</a:t>
            </a:r>
            <a:r>
              <a:rPr lang="en-IN" sz="1200" dirty="0"/>
              <a:t>, 2: 14–21, reprinted in A. T. Kearney, </a:t>
            </a:r>
            <a:r>
              <a:rPr lang="en-IN" sz="1200" b="1" dirty="0"/>
              <a:t>Serving </a:t>
            </a:r>
            <a:r>
              <a:rPr lang="en-IN" sz="1200" b="1" dirty="0" smtClean="0"/>
              <a:t>the Low-Income </a:t>
            </a:r>
            <a:r>
              <a:rPr lang="en-IN" sz="1200" b="1" dirty="0"/>
              <a:t>Consumer: How to Tackle This </a:t>
            </a:r>
            <a:r>
              <a:rPr lang="en-IN" sz="1200" b="1" dirty="0" smtClean="0"/>
              <a:t>Mostly Ignored </a:t>
            </a:r>
            <a:r>
              <a:rPr lang="en-IN" sz="1200" b="1" dirty="0"/>
              <a:t>Market, </a:t>
            </a:r>
            <a:r>
              <a:rPr lang="en-IN" sz="1200" dirty="0"/>
              <a:t>2011, </a:t>
            </a:r>
            <a:r>
              <a:rPr lang="en-IN" sz="1200" dirty="0" smtClean="0">
                <a:hlinkClick r:id="rId4"/>
              </a:rPr>
              <a:t>atkearney com</a:t>
            </a:r>
            <a:endParaRPr lang="en-IN" sz="1200" dirty="0"/>
          </a:p>
        </p:txBody>
      </p:sp>
    </p:spTree>
    <p:extLst>
      <p:ext uri="{BB962C8B-B14F-4D97-AF65-F5344CB8AC3E}">
        <p14:creationId xmlns:p14="http://schemas.microsoft.com/office/powerpoint/2010/main" val="2492583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For Reflection </a:t>
            </a:r>
            <a:r>
              <a:rPr lang="en-US" sz="2000" b="0" dirty="0">
                <a:latin typeface="+mj-lt"/>
              </a:rPr>
              <a:t>(1 of 3)</a:t>
            </a:r>
            <a:endParaRPr lang="en-IN" sz="2000" b="0" dirty="0">
              <a:latin typeface="+mj-lt"/>
            </a:endParaRPr>
          </a:p>
        </p:txBody>
      </p:sp>
      <p:sp>
        <p:nvSpPr>
          <p:cNvPr id="3" name="Content Placeholder 2"/>
          <p:cNvSpPr>
            <a:spLocks noGrp="1"/>
          </p:cNvSpPr>
          <p:nvPr>
            <p:ph type="body" idx="4294967295"/>
          </p:nvPr>
        </p:nvSpPr>
        <p:spPr/>
        <p:txBody>
          <a:bodyPr/>
          <a:lstStyle/>
          <a:p>
            <a:r>
              <a:rPr lang="en-US" sz="2400" dirty="0"/>
              <a:t>How does your own attitude toward spending affect your general shopping patterns?</a:t>
            </a:r>
          </a:p>
        </p:txBody>
      </p:sp>
    </p:spTree>
    <p:extLst>
      <p:ext uri="{BB962C8B-B14F-4D97-AF65-F5344CB8AC3E}">
        <p14:creationId xmlns:p14="http://schemas.microsoft.com/office/powerpoint/2010/main" val="4031568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12.2</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We group consumers into social classes that say a lot about where they stand in society. </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Social Class Structure</a:t>
            </a:r>
            <a:endParaRPr lang="en-IN" sz="2000" b="0" dirty="0">
              <a:latin typeface="+mj-lt"/>
            </a:endParaRPr>
          </a:p>
        </p:txBody>
      </p:sp>
      <p:sp>
        <p:nvSpPr>
          <p:cNvPr id="3" name="Content Placeholder 2"/>
          <p:cNvSpPr>
            <a:spLocks noGrp="1"/>
          </p:cNvSpPr>
          <p:nvPr>
            <p:ph idx="1"/>
          </p:nvPr>
        </p:nvSpPr>
        <p:spPr/>
        <p:txBody>
          <a:bodyPr/>
          <a:lstStyle/>
          <a:p>
            <a:r>
              <a:rPr lang="en-US" sz="2400" dirty="0"/>
              <a:t>“Haves” versus “have-nots”</a:t>
            </a:r>
          </a:p>
          <a:p>
            <a:r>
              <a:rPr lang="en-US" sz="2400" dirty="0"/>
              <a:t>Social class is determined by income, family background, and occupation</a:t>
            </a:r>
          </a:p>
          <a:p>
            <a:r>
              <a:rPr lang="en-US" sz="2400" dirty="0"/>
              <a:t>Universal pecking order: relative standing in society</a:t>
            </a:r>
          </a:p>
          <a:p>
            <a:r>
              <a:rPr lang="en-US" sz="2400" dirty="0"/>
              <a:t>Social class affects access to resources</a:t>
            </a:r>
          </a:p>
        </p:txBody>
      </p:sp>
    </p:spTree>
    <p:extLst>
      <p:ext uri="{BB962C8B-B14F-4D97-AF65-F5344CB8AC3E}">
        <p14:creationId xmlns:p14="http://schemas.microsoft.com/office/powerpoint/2010/main" val="3183450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Picking a Pecking Order</a:t>
            </a:r>
            <a:endParaRPr lang="en-US" sz="2000" b="0" dirty="0">
              <a:latin typeface="+mj-lt"/>
            </a:endParaRPr>
          </a:p>
        </p:txBody>
      </p:sp>
      <p:sp>
        <p:nvSpPr>
          <p:cNvPr id="3" name="Content Placeholder 2"/>
          <p:cNvSpPr>
            <a:spLocks noGrp="1"/>
          </p:cNvSpPr>
          <p:nvPr>
            <p:ph idx="1"/>
          </p:nvPr>
        </p:nvSpPr>
        <p:spPr>
          <a:xfrm>
            <a:off x="457200" y="1600200"/>
            <a:ext cx="8229600" cy="1475049"/>
          </a:xfrm>
        </p:spPr>
        <p:txBody>
          <a:bodyPr/>
          <a:lstStyle/>
          <a:p>
            <a:r>
              <a:rPr lang="en-US" sz="2400" dirty="0"/>
              <a:t>Artificial divisions in a society</a:t>
            </a:r>
          </a:p>
          <a:p>
            <a:r>
              <a:rPr lang="en-US" sz="2400" dirty="0"/>
              <a:t>Achieved versus ascribed status</a:t>
            </a:r>
          </a:p>
          <a:p>
            <a:r>
              <a:rPr lang="en-US" sz="2400" dirty="0"/>
              <a:t>Status hierarchy</a:t>
            </a:r>
          </a:p>
        </p:txBody>
      </p:sp>
      <p:pic>
        <p:nvPicPr>
          <p:cNvPr id="5" name="Picture 4" descr="A double page advertisement for Phoenix Wealth Management. On the left, a queen in an elegant headdress and gown. On the right, a woman dressed in leather wears a tiara. Tag line: Money, it’s just not what it used to b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3362797"/>
            <a:ext cx="4286078" cy="2799910"/>
          </a:xfrm>
          <a:prstGeom prst="rect">
            <a:avLst/>
          </a:prstGeom>
        </p:spPr>
      </p:pic>
    </p:spTree>
    <p:extLst>
      <p:ext uri="{BB962C8B-B14F-4D97-AF65-F5344CB8AC3E}">
        <p14:creationId xmlns:p14="http://schemas.microsoft.com/office/powerpoint/2010/main" val="3838748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Components of Social Class</a:t>
            </a:r>
            <a:endParaRPr lang="en-IN" sz="2000" b="0" dirty="0">
              <a:latin typeface="+mj-lt"/>
            </a:endParaRPr>
          </a:p>
        </p:txBody>
      </p:sp>
      <p:sp>
        <p:nvSpPr>
          <p:cNvPr id="3" name="Content Placeholder 2"/>
          <p:cNvSpPr>
            <a:spLocks noGrp="1"/>
          </p:cNvSpPr>
          <p:nvPr>
            <p:ph idx="1"/>
          </p:nvPr>
        </p:nvSpPr>
        <p:spPr/>
        <p:txBody>
          <a:bodyPr/>
          <a:lstStyle/>
          <a:p>
            <a:pPr marL="0" indent="0">
              <a:spcBef>
                <a:spcPts val="0"/>
              </a:spcBef>
              <a:buNone/>
            </a:pPr>
            <a:r>
              <a:rPr lang="en-US" sz="2400" dirty="0"/>
              <a:t>Occupational prestige</a:t>
            </a:r>
          </a:p>
          <a:p>
            <a:r>
              <a:rPr lang="en-US" sz="2400" dirty="0"/>
              <a:t>Is stable over time and similar across cultures</a:t>
            </a:r>
          </a:p>
          <a:p>
            <a:r>
              <a:rPr lang="en-US" sz="2400" dirty="0"/>
              <a:t>Single best indicator of social </a:t>
            </a:r>
            <a:r>
              <a:rPr lang="en-US" sz="2400" dirty="0" smtClean="0"/>
              <a:t>class </a:t>
            </a:r>
          </a:p>
          <a:p>
            <a:pPr marL="0" indent="0">
              <a:buNone/>
            </a:pPr>
            <a:r>
              <a:rPr lang="en-US" sz="2400" dirty="0" smtClean="0"/>
              <a:t>Income</a:t>
            </a:r>
            <a:endParaRPr lang="en-US" sz="2400" dirty="0"/>
          </a:p>
          <a:p>
            <a:pPr marL="255600" lvl="1" indent="-255600">
              <a:spcBef>
                <a:spcPts val="1500"/>
              </a:spcBef>
              <a:buFont typeface="Arial" panose="020B0604020202020204" pitchFamily="34" charset="0"/>
              <a:buChar char="•"/>
            </a:pPr>
            <a:r>
              <a:rPr lang="en-US" sz="2400" dirty="0"/>
              <a:t>Wealth not distributed evenly across classes (top fifth controls 75% of all assets)</a:t>
            </a:r>
          </a:p>
          <a:p>
            <a:pPr marL="255600" lvl="1" indent="-255600">
              <a:spcBef>
                <a:spcPts val="1500"/>
              </a:spcBef>
              <a:buFont typeface="Arial" panose="020B0604020202020204" pitchFamily="34" charset="0"/>
              <a:buChar char="•"/>
            </a:pPr>
            <a:r>
              <a:rPr lang="en-US" sz="2400" dirty="0"/>
              <a:t>How money is spent is more influential on class than income</a:t>
            </a:r>
          </a:p>
        </p:txBody>
      </p:sp>
    </p:spTree>
    <p:extLst>
      <p:ext uri="{BB962C8B-B14F-4D97-AF65-F5344CB8AC3E}">
        <p14:creationId xmlns:p14="http://schemas.microsoft.com/office/powerpoint/2010/main" val="57766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Social Stratification</a:t>
            </a:r>
            <a:endParaRPr lang="en-US" sz="2000" b="0" dirty="0">
              <a:latin typeface="+mj-lt"/>
            </a:endParaRPr>
          </a:p>
        </p:txBody>
      </p:sp>
      <p:sp>
        <p:nvSpPr>
          <p:cNvPr id="3" name="Content Placeholder 2"/>
          <p:cNvSpPr>
            <a:spLocks noGrp="1"/>
          </p:cNvSpPr>
          <p:nvPr>
            <p:ph idx="1"/>
          </p:nvPr>
        </p:nvSpPr>
        <p:spPr>
          <a:xfrm>
            <a:off x="457200" y="1600200"/>
            <a:ext cx="2819400" cy="4572000"/>
          </a:xfrm>
        </p:spPr>
        <p:txBody>
          <a:bodyPr/>
          <a:lstStyle/>
          <a:p>
            <a:r>
              <a:rPr lang="en-US" sz="2400" dirty="0"/>
              <a:t>Status hierarchy</a:t>
            </a:r>
          </a:p>
          <a:p>
            <a:r>
              <a:rPr lang="en-US" sz="2400" dirty="0"/>
              <a:t>Occupational prestige</a:t>
            </a:r>
          </a:p>
          <a:p>
            <a:r>
              <a:rPr lang="en-US" sz="2400" dirty="0"/>
              <a:t>Worldview</a:t>
            </a:r>
          </a:p>
          <a:p>
            <a:r>
              <a:rPr lang="en-US" sz="2400" dirty="0"/>
              <a:t>Affluenza</a:t>
            </a:r>
          </a:p>
          <a:p>
            <a:r>
              <a:rPr lang="en-US" sz="2400" dirty="0"/>
              <a:t>Cosmo-politanism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343" y="1720994"/>
            <a:ext cx="5023657" cy="3349105"/>
          </a:xfrm>
          <a:prstGeom prst="rect">
            <a:avLst/>
          </a:prstGeom>
        </p:spPr>
      </p:pic>
    </p:spTree>
    <p:extLst>
      <p:ext uri="{BB962C8B-B14F-4D97-AF65-F5344CB8AC3E}">
        <p14:creationId xmlns:p14="http://schemas.microsoft.com/office/powerpoint/2010/main" val="666062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Predicting Consumer Behavior</a:t>
            </a:r>
            <a:endParaRPr lang="en-IN" sz="2000" b="0" dirty="0">
              <a:latin typeface="+mj-lt"/>
            </a:endParaRPr>
          </a:p>
        </p:txBody>
      </p:sp>
      <p:sp>
        <p:nvSpPr>
          <p:cNvPr id="3" name="Content Placeholder 2"/>
          <p:cNvSpPr>
            <a:spLocks noGrp="1"/>
          </p:cNvSpPr>
          <p:nvPr>
            <p:ph idx="1"/>
          </p:nvPr>
        </p:nvSpPr>
        <p:spPr/>
        <p:txBody>
          <a:bodyPr/>
          <a:lstStyle/>
          <a:p>
            <a:r>
              <a:rPr lang="en-US" sz="2400" dirty="0"/>
              <a:t>Social class is better predictor of lower to moderately priced symbolic purchases</a:t>
            </a:r>
          </a:p>
          <a:p>
            <a:r>
              <a:rPr lang="en-US" sz="2400" dirty="0"/>
              <a:t>Income is better predictor of major nonstatus/nonsymbolic expenditures</a:t>
            </a:r>
          </a:p>
          <a:p>
            <a:r>
              <a:rPr lang="en-US" sz="2400" dirty="0"/>
              <a:t>Need both social class and income to predict expensive, symbolic products</a:t>
            </a:r>
          </a:p>
        </p:txBody>
      </p:sp>
    </p:spTree>
    <p:extLst>
      <p:ext uri="{BB962C8B-B14F-4D97-AF65-F5344CB8AC3E}">
        <p14:creationId xmlns:p14="http://schemas.microsoft.com/office/powerpoint/2010/main" val="3177773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Problems with Social Class Segmentation</a:t>
            </a:r>
            <a:endParaRPr lang="en-IN" sz="3600" b="0" dirty="0">
              <a:latin typeface="+mj-lt"/>
            </a:endParaRPr>
          </a:p>
        </p:txBody>
      </p:sp>
      <p:sp>
        <p:nvSpPr>
          <p:cNvPr id="3" name="Content Placeholder 2"/>
          <p:cNvSpPr>
            <a:spLocks noGrp="1"/>
          </p:cNvSpPr>
          <p:nvPr>
            <p:ph idx="1"/>
          </p:nvPr>
        </p:nvSpPr>
        <p:spPr/>
        <p:txBody>
          <a:bodyPr/>
          <a:lstStyle/>
          <a:p>
            <a:r>
              <a:rPr lang="en-US" sz="2400" dirty="0"/>
              <a:t>Ignores status inconsistencies</a:t>
            </a:r>
          </a:p>
          <a:p>
            <a:r>
              <a:rPr lang="en-US" sz="2400" dirty="0"/>
              <a:t>Ignores intergenerational mobility</a:t>
            </a:r>
          </a:p>
          <a:p>
            <a:r>
              <a:rPr lang="en-US" sz="2400" dirty="0"/>
              <a:t>Ignores subjective social class</a:t>
            </a:r>
          </a:p>
          <a:p>
            <a:r>
              <a:rPr lang="en-US" sz="2400" dirty="0"/>
              <a:t>Ignores consumers’ aspirations to change class standing</a:t>
            </a:r>
          </a:p>
          <a:p>
            <a:r>
              <a:rPr lang="en-US" sz="2400" dirty="0"/>
              <a:t>Ignores the social status of working wives</a:t>
            </a:r>
          </a:p>
        </p:txBody>
      </p:sp>
    </p:spTree>
    <p:extLst>
      <p:ext uri="{BB962C8B-B14F-4D97-AF65-F5344CB8AC3E}">
        <p14:creationId xmlns:p14="http://schemas.microsoft.com/office/powerpoint/2010/main" val="3160223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a:t>
            </a:r>
            <a:endParaRPr lang="en-IN" sz="2000" b="0" dirty="0">
              <a:latin typeface="+mj-lt"/>
            </a:endParaRPr>
          </a:p>
        </p:txBody>
      </p:sp>
      <p:sp>
        <p:nvSpPr>
          <p:cNvPr id="3" name="Content Placeholder 2"/>
          <p:cNvSpPr>
            <a:spLocks noGrp="1"/>
          </p:cNvSpPr>
          <p:nvPr>
            <p:ph idx="1"/>
          </p:nvPr>
        </p:nvSpPr>
        <p:spPr>
          <a:xfrm>
            <a:off x="457200" y="1600200"/>
            <a:ext cx="8229600" cy="4572000"/>
          </a:xfrm>
        </p:spPr>
        <p:txBody>
          <a:bodyPr/>
          <a:lstStyle/>
          <a:p>
            <a:pPr marL="715963" indent="-715963">
              <a:buNone/>
            </a:pPr>
            <a:r>
              <a:rPr lang="en-US" sz="2400" b="1" dirty="0" smtClean="0">
                <a:solidFill>
                  <a:srgbClr val="007FA3"/>
                </a:solidFill>
                <a:sym typeface="Wingdings" pitchFamily="2" charset="2"/>
              </a:rPr>
              <a:t>12.1</a:t>
            </a:r>
            <a:r>
              <a:rPr lang="en-US" sz="2400" dirty="0" smtClean="0">
                <a:sym typeface="Wingdings" pitchFamily="2" charset="2"/>
              </a:rPr>
              <a:t> Our </a:t>
            </a:r>
            <a:r>
              <a:rPr lang="en-US" sz="2400" dirty="0">
                <a:sym typeface="Wingdings" pitchFamily="2" charset="2"/>
              </a:rPr>
              <a:t>confidence in our future, as well as in the overall economy, determines how freely we spend and the types of products we buy.</a:t>
            </a:r>
          </a:p>
          <a:p>
            <a:pPr marL="715963" indent="-715963">
              <a:buNone/>
            </a:pPr>
            <a:r>
              <a:rPr lang="en-US" sz="2400" b="1" dirty="0" smtClean="0">
                <a:solidFill>
                  <a:srgbClr val="007FA3"/>
                </a:solidFill>
              </a:rPr>
              <a:t>12.2</a:t>
            </a:r>
            <a:r>
              <a:rPr lang="en-US" sz="2400" dirty="0" smtClean="0"/>
              <a:t> We </a:t>
            </a:r>
            <a:r>
              <a:rPr lang="en-US" sz="2400" dirty="0"/>
              <a:t>group consumers into social classes that say a lot about where they stand in society</a:t>
            </a:r>
            <a:r>
              <a:rPr lang="en-US" sz="2400" dirty="0" smtClean="0"/>
              <a:t>.</a:t>
            </a:r>
            <a:endParaRPr lang="en-US" sz="2400" dirty="0">
              <a:sym typeface="Wingdings" pitchFamily="2" charset="2"/>
            </a:endParaRPr>
          </a:p>
          <a:p>
            <a:pPr marL="715963" indent="-715963">
              <a:buNone/>
            </a:pPr>
            <a:r>
              <a:rPr lang="en-US" sz="2400" b="1" dirty="0" smtClean="0">
                <a:solidFill>
                  <a:srgbClr val="007FA3"/>
                </a:solidFill>
              </a:rPr>
              <a:t>12.3</a:t>
            </a:r>
            <a:r>
              <a:rPr lang="en-US" sz="2400" dirty="0" smtClean="0"/>
              <a:t> Individuals</a:t>
            </a:r>
            <a:r>
              <a:rPr lang="en-US" sz="2400" dirty="0"/>
              <a:t>’ desire to make </a:t>
            </a:r>
            <a:r>
              <a:rPr lang="en-AU" sz="2400" dirty="0"/>
              <a:t>a statement about their social class, or the class to which they hope to belong, influences the products they like and dislike.</a:t>
            </a:r>
          </a:p>
        </p:txBody>
      </p:sp>
    </p:spTree>
    <p:extLst>
      <p:ext uri="{BB962C8B-B14F-4D97-AF65-F5344CB8AC3E}">
        <p14:creationId xmlns:p14="http://schemas.microsoft.com/office/powerpoint/2010/main" val="402157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Social Class around the World</a:t>
            </a:r>
            <a:endParaRPr lang="en-US" sz="2000" b="0" dirty="0">
              <a:latin typeface="+mj-lt"/>
            </a:endParaRPr>
          </a:p>
        </p:txBody>
      </p:sp>
      <p:sp>
        <p:nvSpPr>
          <p:cNvPr id="3" name="Content Placeholder 2"/>
          <p:cNvSpPr>
            <a:spLocks noGrp="1"/>
          </p:cNvSpPr>
          <p:nvPr>
            <p:ph idx="1"/>
          </p:nvPr>
        </p:nvSpPr>
        <p:spPr>
          <a:xfrm>
            <a:off x="457200" y="1600200"/>
            <a:ext cx="3352800" cy="4419600"/>
          </a:xfrm>
        </p:spPr>
        <p:txBody>
          <a:bodyPr/>
          <a:lstStyle/>
          <a:p>
            <a:r>
              <a:rPr lang="en-US" sz="2400" dirty="0"/>
              <a:t>China</a:t>
            </a:r>
          </a:p>
          <a:p>
            <a:r>
              <a:rPr lang="en-US" sz="2400" dirty="0"/>
              <a:t>Japan</a:t>
            </a:r>
          </a:p>
          <a:p>
            <a:r>
              <a:rPr lang="en-US" sz="2400" dirty="0"/>
              <a:t>The Middle East</a:t>
            </a:r>
          </a:p>
          <a:p>
            <a:r>
              <a:rPr lang="en-US" sz="2400" dirty="0"/>
              <a:t>The United Kingdom</a:t>
            </a:r>
          </a:p>
          <a:p>
            <a:r>
              <a:rPr lang="en-US" sz="2400" dirty="0"/>
              <a:t>India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396" y="1665382"/>
            <a:ext cx="3629055" cy="4086545"/>
          </a:xfrm>
          <a:prstGeom prst="rect">
            <a:avLst/>
          </a:prstGeom>
        </p:spPr>
      </p:pic>
    </p:spTree>
    <p:extLst>
      <p:ext uri="{BB962C8B-B14F-4D97-AF65-F5344CB8AC3E}">
        <p14:creationId xmlns:p14="http://schemas.microsoft.com/office/powerpoint/2010/main" val="833472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For Reflection </a:t>
            </a:r>
            <a:r>
              <a:rPr lang="en-US" sz="2000" b="0" dirty="0">
                <a:latin typeface="+mj-lt"/>
              </a:rPr>
              <a:t>(2 of 3)</a:t>
            </a:r>
          </a:p>
        </p:txBody>
      </p:sp>
      <p:sp>
        <p:nvSpPr>
          <p:cNvPr id="3" name="Content Placeholder 2"/>
          <p:cNvSpPr>
            <a:spLocks noGrp="1"/>
          </p:cNvSpPr>
          <p:nvPr>
            <p:ph idx="1"/>
          </p:nvPr>
        </p:nvSpPr>
        <p:spPr>
          <a:xfrm>
            <a:off x="457200" y="1600200"/>
            <a:ext cx="8458200" cy="4525963"/>
          </a:xfrm>
        </p:spPr>
        <p:txBody>
          <a:bodyPr/>
          <a:lstStyle/>
          <a:p>
            <a:r>
              <a:rPr lang="en-US" sz="2400" dirty="0"/>
              <a:t>How do you assign people to social classes, or do you at all?</a:t>
            </a:r>
          </a:p>
          <a:p>
            <a:r>
              <a:rPr lang="en-US" sz="2400" dirty="0"/>
              <a:t>What consumption cues do you use (e.g., clothing, speech, cars, etc.) to determine social standing?</a:t>
            </a:r>
          </a:p>
        </p:txBody>
      </p:sp>
    </p:spTree>
    <p:extLst>
      <p:ext uri="{BB962C8B-B14F-4D97-AF65-F5344CB8AC3E}">
        <p14:creationId xmlns:p14="http://schemas.microsoft.com/office/powerpoint/2010/main" val="2885303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Learning Objective </a:t>
            </a:r>
            <a:r>
              <a:rPr lang="en-US" sz="3600" dirty="0" smtClean="0">
                <a:latin typeface="+mj-lt"/>
              </a:rPr>
              <a:t>12.3</a:t>
            </a:r>
            <a:endParaRPr lang="en-IN" sz="3600" b="0" dirty="0">
              <a:latin typeface="+mj-lt"/>
            </a:endParaRPr>
          </a:p>
        </p:txBody>
      </p:sp>
      <p:sp>
        <p:nvSpPr>
          <p:cNvPr id="5" name="Content Placeholder 4"/>
          <p:cNvSpPr>
            <a:spLocks noGrp="1"/>
          </p:cNvSpPr>
          <p:nvPr>
            <p:ph idx="1"/>
          </p:nvPr>
        </p:nvSpPr>
        <p:spPr/>
        <p:txBody>
          <a:bodyPr/>
          <a:lstStyle/>
          <a:p>
            <a:pPr marL="0" indent="0">
              <a:buNone/>
            </a:pPr>
            <a:r>
              <a:rPr lang="en-US" sz="2400" dirty="0"/>
              <a:t>Individuals’ desire to make a statement about their social class, or the class to which they hope to belong, influences the products they like and dislike.</a:t>
            </a:r>
          </a:p>
        </p:txBody>
      </p:sp>
    </p:spTree>
    <p:extLst>
      <p:ext uri="{BB962C8B-B14F-4D97-AF65-F5344CB8AC3E}">
        <p14:creationId xmlns:p14="http://schemas.microsoft.com/office/powerpoint/2010/main" val="1883372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Taste Cultures</a:t>
            </a:r>
            <a:endParaRPr lang="en-IN" sz="3600" b="0" dirty="0">
              <a:latin typeface="+mj-lt"/>
            </a:endParaRPr>
          </a:p>
        </p:txBody>
      </p:sp>
      <p:sp>
        <p:nvSpPr>
          <p:cNvPr id="5" name="Content Placeholder 4"/>
          <p:cNvSpPr>
            <a:spLocks noGrp="1"/>
          </p:cNvSpPr>
          <p:nvPr>
            <p:ph idx="1"/>
          </p:nvPr>
        </p:nvSpPr>
        <p:spPr/>
        <p:txBody>
          <a:bodyPr/>
          <a:lstStyle/>
          <a:p>
            <a:r>
              <a:rPr lang="en-US" sz="2400" dirty="0"/>
              <a:t>Taste culture differentiates people in terms of their aesthetic and intellectual preferences</a:t>
            </a:r>
          </a:p>
          <a:p>
            <a:r>
              <a:rPr lang="en-US" sz="2400" dirty="0"/>
              <a:t>Upper- and upper-middle-class are more likely to visit museums and attend live theater</a:t>
            </a:r>
          </a:p>
          <a:p>
            <a:r>
              <a:rPr lang="en-US" sz="2400" dirty="0"/>
              <a:t>Middle-class is more likely to go camping and fishing</a:t>
            </a:r>
          </a:p>
        </p:txBody>
      </p:sp>
    </p:spTree>
    <p:extLst>
      <p:ext uri="{BB962C8B-B14F-4D97-AF65-F5344CB8AC3E}">
        <p14:creationId xmlns:p14="http://schemas.microsoft.com/office/powerpoint/2010/main" val="3661496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Figure 12.2 Living Room Clusters and Social Class</a:t>
            </a:r>
            <a:endParaRPr lang="en-IN" sz="3600" b="0" dirty="0">
              <a:latin typeface="+mj-lt"/>
            </a:endParaRPr>
          </a:p>
        </p:txBody>
      </p:sp>
      <p:pic>
        <p:nvPicPr>
          <p:cNvPr id="8" name="Picture 7" descr="A cluster diagram. The horizontal axis extends rightward from low social status at negative 500 to high social status at 500. The vertical axis extends upward from modern furniture at negative 500 to traditional furniture at 500. The diagram includes numbered points for different household possessions. The points for certain sets of possessions form circled clusters on the plane. For example the following cluster of points is centered in the upper right quadrant: candle holder, small potted plant, and fireplace. In the lower right quadrant is the following cluster of points: abstract painting, sculpture, furniture: moder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2350" y="1505902"/>
            <a:ext cx="4481681" cy="3753998"/>
          </a:xfrm>
          <a:prstGeom prst="rect">
            <a:avLst/>
          </a:prstGeom>
        </p:spPr>
      </p:pic>
      <p:sp>
        <p:nvSpPr>
          <p:cNvPr id="5" name="Content Placeholder 4"/>
          <p:cNvSpPr>
            <a:spLocks noGrp="1"/>
          </p:cNvSpPr>
          <p:nvPr>
            <p:ph idx="1"/>
          </p:nvPr>
        </p:nvSpPr>
        <p:spPr>
          <a:xfrm>
            <a:off x="457200" y="5391150"/>
            <a:ext cx="8229600" cy="914399"/>
          </a:xfrm>
        </p:spPr>
        <p:txBody>
          <a:bodyPr/>
          <a:lstStyle/>
          <a:p>
            <a:pPr marL="0" indent="0">
              <a:buNone/>
            </a:pPr>
            <a:r>
              <a:rPr lang="en-IN" sz="1400" b="1" dirty="0"/>
              <a:t>Source: </a:t>
            </a:r>
            <a:r>
              <a:rPr lang="en-IN" sz="1400" dirty="0"/>
              <a:t>Adapted from Edward O. Laumann and James S. House, “Living Room Styles and Social Attributes: The Patterning of Marerial Artifacts in a Model Urban Community</a:t>
            </a:r>
            <a:r>
              <a:rPr lang="en-IN" sz="1400" dirty="0" smtClean="0"/>
              <a:t>,” </a:t>
            </a:r>
            <a:r>
              <a:rPr lang="en-IN" sz="1400" b="1" dirty="0" smtClean="0"/>
              <a:t>Sociology</a:t>
            </a:r>
            <a:r>
              <a:rPr lang="en-IN" sz="1400" b="1" dirty="0"/>
              <a:t> </a:t>
            </a:r>
            <a:r>
              <a:rPr lang="en-IN" sz="1400" b="1" dirty="0" smtClean="0"/>
              <a:t>and </a:t>
            </a:r>
            <a:r>
              <a:rPr lang="en-IN" sz="1400" b="1" dirty="0"/>
              <a:t>Social Research </a:t>
            </a:r>
            <a:r>
              <a:rPr lang="en-IN" sz="1400" dirty="0"/>
              <a:t>54 (April 1970): 321–342. Copyright, University of Southern California, April 1970. All rights reserved.</a:t>
            </a:r>
          </a:p>
        </p:txBody>
      </p:sp>
    </p:spTree>
    <p:extLst>
      <p:ext uri="{BB962C8B-B14F-4D97-AF65-F5344CB8AC3E}">
        <p14:creationId xmlns:p14="http://schemas.microsoft.com/office/powerpoint/2010/main" val="894770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456"/>
            <a:ext cx="8229600" cy="699030"/>
          </a:xfrm>
        </p:spPr>
        <p:txBody>
          <a:bodyPr anchor="b"/>
          <a:lstStyle/>
          <a:p>
            <a:r>
              <a:rPr lang="en-US" sz="3000" dirty="0">
                <a:latin typeface="+mj-lt"/>
              </a:rPr>
              <a:t>Restricted Codes versus Elaborated Codes</a:t>
            </a:r>
            <a:endParaRPr lang="en-IN" sz="3000" dirty="0">
              <a:latin typeface="+mj-lt"/>
            </a:endParaRPr>
          </a:p>
        </p:txBody>
      </p:sp>
      <p:sp>
        <p:nvSpPr>
          <p:cNvPr id="3" name="Content Placeholder 2"/>
          <p:cNvSpPr>
            <a:spLocks noGrp="1"/>
          </p:cNvSpPr>
          <p:nvPr>
            <p:ph idx="1"/>
          </p:nvPr>
        </p:nvSpPr>
        <p:spPr>
          <a:xfrm>
            <a:off x="357810" y="1462371"/>
            <a:ext cx="8229600" cy="228599"/>
          </a:xfrm>
        </p:spPr>
        <p:txBody>
          <a:bodyPr/>
          <a:lstStyle/>
          <a:p>
            <a:pPr marL="0" indent="0">
              <a:buNone/>
            </a:pPr>
            <a:r>
              <a:rPr lang="en-IN" sz="1400" b="1" dirty="0"/>
              <a:t>Table </a:t>
            </a:r>
            <a:r>
              <a:rPr lang="en-IN" sz="1400" b="1" dirty="0" smtClean="0"/>
              <a:t>12.1</a:t>
            </a:r>
            <a:r>
              <a:rPr lang="en-IN" sz="1400" dirty="0" smtClean="0"/>
              <a:t> </a:t>
            </a:r>
            <a:r>
              <a:rPr lang="en-IN" sz="1400" dirty="0"/>
              <a:t>Effects of Restricted versus Elaborated Codes </a:t>
            </a:r>
          </a:p>
        </p:txBody>
      </p:sp>
      <p:graphicFrame>
        <p:nvGraphicFramePr>
          <p:cNvPr id="9" name="Table 2"/>
          <p:cNvGraphicFramePr>
            <a:graphicFrameLocks noGrp="1"/>
          </p:cNvGraphicFramePr>
          <p:nvPr>
            <p:ph idx="13"/>
            <p:extLst>
              <p:ext uri="{D42A27DB-BD31-4B8C-83A1-F6EECF244321}">
                <p14:modId xmlns:p14="http://schemas.microsoft.com/office/powerpoint/2010/main" val="1452852586"/>
              </p:ext>
            </p:extLst>
          </p:nvPr>
        </p:nvGraphicFramePr>
        <p:xfrm>
          <a:off x="457200" y="1768500"/>
          <a:ext cx="8305800" cy="4114800"/>
        </p:xfrm>
        <a:graphic>
          <a:graphicData uri="http://schemas.openxmlformats.org/drawingml/2006/table">
            <a:tbl>
              <a:tblPr firstRow="1" bandRow="1">
                <a:tableStyleId>{3B4B98B0-60AC-42C2-AFA5-B58CD77FA1E5}</a:tableStyleId>
              </a:tblPr>
              <a:tblGrid>
                <a:gridCol w="1242390">
                  <a:extLst>
                    <a:ext uri="{9D8B030D-6E8A-4147-A177-3AD203B41FA5}">
                      <a16:colId xmlns:a16="http://schemas.microsoft.com/office/drawing/2014/main" val="1120281196"/>
                    </a:ext>
                  </a:extLst>
                </a:gridCol>
                <a:gridCol w="3505200">
                  <a:extLst>
                    <a:ext uri="{9D8B030D-6E8A-4147-A177-3AD203B41FA5}">
                      <a16:colId xmlns:a16="http://schemas.microsoft.com/office/drawing/2014/main" val="1352885995"/>
                    </a:ext>
                  </a:extLst>
                </a:gridCol>
                <a:gridCol w="3558210">
                  <a:extLst>
                    <a:ext uri="{9D8B030D-6E8A-4147-A177-3AD203B41FA5}">
                      <a16:colId xmlns:a16="http://schemas.microsoft.com/office/drawing/2014/main" val="3660242707"/>
                    </a:ext>
                  </a:extLst>
                </a:gridCol>
              </a:tblGrid>
              <a:tr h="228600">
                <a:tc>
                  <a:txBody>
                    <a:bodyPr/>
                    <a:lstStyle/>
                    <a:p>
                      <a:r>
                        <a:rPr lang="en-IN" sz="800" b="0" baseline="0" dirty="0" smtClean="0">
                          <a:solidFill>
                            <a:schemeClr val="bg1"/>
                          </a:solidFill>
                        </a:rPr>
                        <a:t>blank</a:t>
                      </a:r>
                      <a:endParaRPr lang="en-IN" sz="800" b="0" baseline="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Restricted Codes</a:t>
                      </a:r>
                      <a:endParaRPr lang="en-IN"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Elaborated Codes</a:t>
                      </a:r>
                      <a:endParaRPr lang="en-IN"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240235"/>
                  </a:ext>
                </a:extLst>
              </a:tr>
              <a:tr h="370840">
                <a:tc>
                  <a:txBody>
                    <a:bodyPr/>
                    <a:lstStyle/>
                    <a:p>
                      <a:r>
                        <a:rPr lang="en-IN" sz="1200" b="0" i="0" kern="1200" baseline="0" dirty="0">
                          <a:solidFill>
                            <a:schemeClr val="tx1"/>
                          </a:solidFill>
                          <a:effectLst/>
                          <a:latin typeface="+mn-lt"/>
                          <a:ea typeface="+mn-ea"/>
                          <a:cs typeface="+mn-cs"/>
                        </a:rPr>
                        <a:t>General</a:t>
                      </a:r>
                      <a:br>
                        <a:rPr lang="en-IN" sz="1200" b="0" i="0" kern="1200" baseline="0" dirty="0">
                          <a:solidFill>
                            <a:schemeClr val="tx1"/>
                          </a:solidFill>
                          <a:effectLst/>
                          <a:latin typeface="+mn-lt"/>
                          <a:ea typeface="+mn-ea"/>
                          <a:cs typeface="+mn-cs"/>
                        </a:rPr>
                      </a:br>
                      <a:r>
                        <a:rPr lang="en-IN" sz="1200" b="0" i="0" kern="1200" baseline="0" dirty="0">
                          <a:solidFill>
                            <a:schemeClr val="tx1"/>
                          </a:solidFill>
                          <a:effectLst/>
                          <a:latin typeface="+mn-lt"/>
                          <a:ea typeface="+mn-ea"/>
                          <a:cs typeface="+mn-cs"/>
                        </a:rPr>
                        <a:t>characteristics</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Emphasize description and contents of objects</a:t>
                      </a:r>
                      <a:br>
                        <a:rPr lang="en-IN" sz="1200" b="0" i="0" kern="1200" baseline="0" dirty="0">
                          <a:solidFill>
                            <a:schemeClr val="tx1"/>
                          </a:solidFill>
                          <a:effectLst/>
                          <a:latin typeface="+mn-lt"/>
                          <a:ea typeface="+mn-ea"/>
                          <a:cs typeface="+mn-cs"/>
                        </a:rPr>
                      </a:br>
                      <a:r>
                        <a:rPr lang="en-IN" sz="1200" b="0" i="0" kern="1200" baseline="0" dirty="0">
                          <a:solidFill>
                            <a:schemeClr val="tx1"/>
                          </a:solidFill>
                          <a:effectLst/>
                          <a:latin typeface="+mn-lt"/>
                          <a:ea typeface="+mn-ea"/>
                          <a:cs typeface="+mn-cs"/>
                        </a:rPr>
                        <a:t>Have implicit meanings (context dependent)</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Emphasize analysis and interrelationship between objects; i.e., hierarchical organization and instrumental connections </a:t>
                      </a:r>
                    </a:p>
                    <a:p>
                      <a:r>
                        <a:rPr lang="en-IN" sz="1200" b="0" i="0" kern="1200" baseline="0" dirty="0">
                          <a:solidFill>
                            <a:schemeClr val="tx1"/>
                          </a:solidFill>
                          <a:effectLst/>
                          <a:latin typeface="+mn-lt"/>
                          <a:ea typeface="+mn-ea"/>
                          <a:cs typeface="+mn-cs"/>
                        </a:rPr>
                        <a:t>Have explicit meanings</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892633"/>
                  </a:ext>
                </a:extLst>
              </a:tr>
              <a:tr h="370840">
                <a:tc>
                  <a:txBody>
                    <a:bodyPr/>
                    <a:lstStyle/>
                    <a:p>
                      <a:r>
                        <a:rPr lang="en-IN" sz="1200" b="0" i="0" kern="1200" baseline="0" dirty="0">
                          <a:solidFill>
                            <a:schemeClr val="tx1"/>
                          </a:solidFill>
                          <a:effectLst/>
                          <a:latin typeface="+mn-lt"/>
                          <a:ea typeface="+mn-ea"/>
                          <a:cs typeface="+mn-cs"/>
                        </a:rPr>
                        <a:t>Language</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Use few qualifiers, i.e., few adjectives or adverbs</a:t>
                      </a:r>
                    </a:p>
                    <a:p>
                      <a:r>
                        <a:rPr lang="en-IN" sz="1200" b="0" i="0" kern="1200" baseline="0" dirty="0">
                          <a:solidFill>
                            <a:schemeClr val="tx1"/>
                          </a:solidFill>
                          <a:effectLst/>
                          <a:latin typeface="+mn-lt"/>
                          <a:ea typeface="+mn-ea"/>
                          <a:cs typeface="+mn-cs"/>
                        </a:rPr>
                        <a:t>Use concrete, descriptive, tangible symbolism</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Use large vocabulary, complex conceptual hierarchy</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6457017"/>
                  </a:ext>
                </a:extLst>
              </a:tr>
              <a:tr h="370840">
                <a:tc>
                  <a:txBody>
                    <a:bodyPr/>
                    <a:lstStyle/>
                    <a:p>
                      <a:r>
                        <a:rPr lang="en-IN" sz="1200" b="0" i="0" kern="1200" baseline="0" dirty="0">
                          <a:solidFill>
                            <a:schemeClr val="tx1"/>
                          </a:solidFill>
                          <a:effectLst/>
                          <a:latin typeface="+mn-lt"/>
                          <a:ea typeface="+mn-ea"/>
                          <a:cs typeface="+mn-cs"/>
                        </a:rPr>
                        <a:t>Social relationships</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Stress attributes of individuals over formal roles</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Stress formal role structure, instrumental relationships</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9585941"/>
                  </a:ext>
                </a:extLst>
              </a:tr>
              <a:tr h="370840">
                <a:tc>
                  <a:txBody>
                    <a:bodyPr/>
                    <a:lstStyle/>
                    <a:p>
                      <a:r>
                        <a:rPr lang="en-IN" sz="1200" b="0" i="0" kern="1200" baseline="0" dirty="0">
                          <a:solidFill>
                            <a:schemeClr val="tx1"/>
                          </a:solidFill>
                          <a:effectLst/>
                          <a:latin typeface="+mn-lt"/>
                          <a:ea typeface="+mn-ea"/>
                          <a:cs typeface="+mn-cs"/>
                        </a:rPr>
                        <a:t>Time</a:t>
                      </a:r>
                      <a:r>
                        <a:rPr lang="en-IN" sz="1200" baseline="0" dirty="0"/>
                        <a:t> </a:t>
                      </a:r>
                      <a:br>
                        <a:rPr lang="en-IN" sz="1200" baseline="0" dirty="0"/>
                      </a:br>
                      <a:endParaRPr lang="en-IN"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Focus on present; have only general notion of future</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Focus an instrumental relationship between </a:t>
                      </a:r>
                      <a:r>
                        <a:rPr lang="en-IN" sz="1200" b="0" i="0" kern="1200" baseline="0" dirty="0" smtClean="0">
                          <a:solidFill>
                            <a:schemeClr val="tx1"/>
                          </a:solidFill>
                          <a:effectLst/>
                          <a:latin typeface="+mn-lt"/>
                          <a:ea typeface="+mn-ea"/>
                          <a:cs typeface="+mn-cs"/>
                        </a:rPr>
                        <a:t>present activities </a:t>
                      </a:r>
                      <a:r>
                        <a:rPr lang="en-IN" sz="1200" b="0" i="0" kern="1200" baseline="0" dirty="0">
                          <a:solidFill>
                            <a:schemeClr val="tx1"/>
                          </a:solidFill>
                          <a:effectLst/>
                          <a:latin typeface="+mn-lt"/>
                          <a:ea typeface="+mn-ea"/>
                          <a:cs typeface="+mn-cs"/>
                        </a:rPr>
                        <a:t>and future rewards</a:t>
                      </a:r>
                      <a:endParaRPr lang="en-IN"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151123"/>
                  </a:ext>
                </a:extLst>
              </a:tr>
              <a:tr h="370840">
                <a:tc>
                  <a:txBody>
                    <a:bodyPr/>
                    <a:lstStyle/>
                    <a:p>
                      <a:r>
                        <a:rPr lang="en-IN" sz="1200" b="0" i="0" kern="1200" baseline="0" dirty="0">
                          <a:solidFill>
                            <a:schemeClr val="tx1"/>
                          </a:solidFill>
                          <a:effectLst/>
                          <a:latin typeface="+mn-lt"/>
                          <a:ea typeface="+mn-ea"/>
                          <a:cs typeface="+mn-cs"/>
                        </a:rPr>
                        <a:t>Physical space</a:t>
                      </a:r>
                      <a:r>
                        <a:rPr lang="en-IN" sz="1200" baseline="0" dirty="0"/>
                        <a:t> </a:t>
                      </a:r>
                      <a:br>
                        <a:rPr lang="en-IN" sz="1200" baseline="0" dirty="0"/>
                      </a:br>
                      <a:endParaRPr lang="en-IN"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Locate rooms, spaces in context of other rooms and places: e.g., “front room,” “corner store”</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Identify rooms, spaces in terms of usage; formal ordering of spaces; e.g., “dining room,” “financial district”</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39728"/>
                  </a:ext>
                </a:extLst>
              </a:tr>
              <a:tr h="370840">
                <a:tc>
                  <a:txBody>
                    <a:bodyPr/>
                    <a:lstStyle/>
                    <a:p>
                      <a:r>
                        <a:rPr lang="en-IN" sz="1200" b="0" i="0" kern="1200" baseline="0" dirty="0">
                          <a:solidFill>
                            <a:schemeClr val="tx1"/>
                          </a:solidFill>
                          <a:effectLst/>
                          <a:latin typeface="+mn-lt"/>
                          <a:ea typeface="+mn-ea"/>
                          <a:cs typeface="+mn-cs"/>
                        </a:rPr>
                        <a:t>Implications for</a:t>
                      </a:r>
                      <a:br>
                        <a:rPr lang="en-IN" sz="1200" b="0" i="0" kern="1200" baseline="0" dirty="0">
                          <a:solidFill>
                            <a:schemeClr val="tx1"/>
                          </a:solidFill>
                          <a:effectLst/>
                          <a:latin typeface="+mn-lt"/>
                          <a:ea typeface="+mn-ea"/>
                          <a:cs typeface="+mn-cs"/>
                        </a:rPr>
                      </a:br>
                      <a:r>
                        <a:rPr lang="en-IN" sz="1200" b="0" i="0" kern="1200" baseline="0" dirty="0">
                          <a:solidFill>
                            <a:schemeClr val="tx1"/>
                          </a:solidFill>
                          <a:effectLst/>
                          <a:latin typeface="+mn-lt"/>
                          <a:ea typeface="+mn-ea"/>
                          <a:cs typeface="+mn-cs"/>
                        </a:rPr>
                        <a:t>marketers</a:t>
                      </a:r>
                      <a:r>
                        <a:rPr lang="en-IN" sz="1200" baseline="0" dirty="0"/>
                        <a:t> </a:t>
                      </a:r>
                      <a:br>
                        <a:rPr lang="en-IN" sz="1200" baseline="0" dirty="0"/>
                      </a:br>
                      <a:endParaRPr lang="en-IN"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Stress inherent product quality, contents (or </a:t>
                      </a:r>
                      <a:r>
                        <a:rPr lang="en-IN" sz="1200" b="0" i="0" kern="1200" baseline="0" dirty="0" smtClean="0">
                          <a:solidFill>
                            <a:schemeClr val="tx1"/>
                          </a:solidFill>
                          <a:effectLst/>
                          <a:latin typeface="+mn-lt"/>
                          <a:ea typeface="+mn-ea"/>
                          <a:cs typeface="+mn-cs"/>
                        </a:rPr>
                        <a:t>trust-worthiness, goodness </a:t>
                      </a:r>
                      <a:r>
                        <a:rPr lang="en-IN" sz="1200" b="0" i="0" kern="1200" baseline="0" dirty="0">
                          <a:solidFill>
                            <a:schemeClr val="tx1"/>
                          </a:solidFill>
                          <a:effectLst/>
                          <a:latin typeface="+mn-lt"/>
                          <a:ea typeface="+mn-ea"/>
                          <a:cs typeface="+mn-cs"/>
                        </a:rPr>
                        <a:t>of “real-type</a:t>
                      </a:r>
                      <a:r>
                        <a:rPr lang="en-IN" sz="1200" b="0" i="0" kern="1200" baseline="0" dirty="0" smtClean="0">
                          <a:solidFill>
                            <a:schemeClr val="tx1"/>
                          </a:solidFill>
                          <a:effectLst/>
                          <a:latin typeface="+mn-lt"/>
                          <a:ea typeface="+mn-ea"/>
                          <a:cs typeface="+mn-cs"/>
                        </a:rPr>
                        <a:t>”), spokesperson</a:t>
                      </a:r>
                    </a:p>
                    <a:p>
                      <a:r>
                        <a:rPr lang="en-IN" sz="1200" b="0" i="0" kern="1200" baseline="0" dirty="0" smtClean="0">
                          <a:solidFill>
                            <a:schemeClr val="tx1"/>
                          </a:solidFill>
                          <a:effectLst/>
                          <a:latin typeface="+mn-lt"/>
                          <a:ea typeface="+mn-ea"/>
                          <a:cs typeface="+mn-cs"/>
                        </a:rPr>
                        <a:t>Stress </a:t>
                      </a:r>
                      <a:r>
                        <a:rPr lang="en-IN" sz="1200" b="0" i="0" kern="1200" baseline="0" dirty="0">
                          <a:solidFill>
                            <a:schemeClr val="tx1"/>
                          </a:solidFill>
                          <a:effectLst/>
                          <a:latin typeface="+mn-lt"/>
                          <a:ea typeface="+mn-ea"/>
                          <a:cs typeface="+mn-cs"/>
                        </a:rPr>
                        <a:t>implicit of fit of product with total lifestyle</a:t>
                      </a:r>
                      <a:r>
                        <a:rPr lang="en-IN" sz="1200" baseline="0" dirty="0"/>
                        <a:t> </a:t>
                      </a:r>
                      <a:r>
                        <a:rPr lang="en-IN" sz="1200" baseline="0" dirty="0" smtClean="0"/>
                        <a:t> </a:t>
                      </a:r>
                    </a:p>
                    <a:p>
                      <a:r>
                        <a:rPr lang="en-IN" sz="1200" b="0" i="0" kern="1200" baseline="0" dirty="0" smtClean="0">
                          <a:solidFill>
                            <a:schemeClr val="tx1"/>
                          </a:solidFill>
                          <a:effectLst/>
                          <a:latin typeface="+mn-lt"/>
                          <a:ea typeface="+mn-ea"/>
                          <a:cs typeface="+mn-cs"/>
                        </a:rPr>
                        <a:t>Use </a:t>
                      </a:r>
                      <a:r>
                        <a:rPr lang="en-IN" sz="1200" b="0" i="0" kern="1200" baseline="0" dirty="0">
                          <a:solidFill>
                            <a:schemeClr val="tx1"/>
                          </a:solidFill>
                          <a:effectLst/>
                          <a:latin typeface="+mn-lt"/>
                          <a:ea typeface="+mn-ea"/>
                          <a:cs typeface="+mn-cs"/>
                        </a:rPr>
                        <a:t>simple adjectives, descriptions</a:t>
                      </a:r>
                      <a:r>
                        <a:rPr lang="en-IN" sz="12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i="0" kern="1200" baseline="0" dirty="0">
                          <a:solidFill>
                            <a:schemeClr val="tx1"/>
                          </a:solidFill>
                          <a:effectLst/>
                          <a:latin typeface="+mn-lt"/>
                          <a:ea typeface="+mn-ea"/>
                          <a:cs typeface="+mn-cs"/>
                        </a:rPr>
                        <a:t>Stress differences, advantages vis-à-vis other products in terms of some autonomous evaluation criteria</a:t>
                      </a:r>
                      <a:r>
                        <a:rPr lang="en-IN" sz="1200" baseline="0" dirty="0"/>
                        <a:t> </a:t>
                      </a:r>
                      <a:endParaRPr lang="en-IN" sz="1200" baseline="0" dirty="0" smtClean="0"/>
                    </a:p>
                    <a:p>
                      <a:r>
                        <a:rPr lang="en-IN" sz="1200" b="0" i="0" kern="1200" baseline="0" dirty="0" smtClean="0">
                          <a:solidFill>
                            <a:schemeClr val="tx1"/>
                          </a:solidFill>
                          <a:effectLst/>
                          <a:latin typeface="+mn-lt"/>
                          <a:ea typeface="+mn-ea"/>
                          <a:cs typeface="+mn-cs"/>
                        </a:rPr>
                        <a:t>Stress </a:t>
                      </a:r>
                      <a:r>
                        <a:rPr lang="en-IN" sz="1200" b="0" i="0" kern="1200" baseline="0" dirty="0">
                          <a:solidFill>
                            <a:schemeClr val="tx1"/>
                          </a:solidFill>
                          <a:effectLst/>
                          <a:latin typeface="+mn-lt"/>
                          <a:ea typeface="+mn-ea"/>
                          <a:cs typeface="+mn-cs"/>
                        </a:rPr>
                        <a:t>product’s instrumental ties to distant benefits</a:t>
                      </a:r>
                      <a:r>
                        <a:rPr lang="en-IN" sz="1200" baseline="0" dirty="0"/>
                        <a:t> </a:t>
                      </a:r>
                      <a:r>
                        <a:rPr lang="en-IN" sz="1200" b="0" i="0" kern="1200" baseline="0" dirty="0" smtClean="0">
                          <a:solidFill>
                            <a:schemeClr val="tx1"/>
                          </a:solidFill>
                          <a:effectLst/>
                          <a:latin typeface="+mn-lt"/>
                          <a:ea typeface="+mn-ea"/>
                          <a:cs typeface="+mn-cs"/>
                        </a:rPr>
                        <a:t>Use </a:t>
                      </a:r>
                      <a:r>
                        <a:rPr lang="en-IN" sz="1200" b="0" i="0" kern="1200" baseline="0" dirty="0">
                          <a:solidFill>
                            <a:schemeClr val="tx1"/>
                          </a:solidFill>
                          <a:effectLst/>
                          <a:latin typeface="+mn-lt"/>
                          <a:ea typeface="+mn-ea"/>
                          <a:cs typeface="+mn-cs"/>
                        </a:rPr>
                        <a:t>complex adjectives, descriptors</a:t>
                      </a:r>
                      <a:endParaRPr lang="en-IN"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914978"/>
                  </a:ext>
                </a:extLst>
              </a:tr>
            </a:tbl>
          </a:graphicData>
        </a:graphic>
      </p:graphicFrame>
      <p:sp>
        <p:nvSpPr>
          <p:cNvPr id="7" name="Content Placeholder 6"/>
          <p:cNvSpPr>
            <a:spLocks noGrp="1"/>
          </p:cNvSpPr>
          <p:nvPr>
            <p:ph idx="16"/>
          </p:nvPr>
        </p:nvSpPr>
        <p:spPr>
          <a:xfrm>
            <a:off x="464736" y="5989983"/>
            <a:ext cx="8229600" cy="381000"/>
          </a:xfrm>
        </p:spPr>
        <p:txBody>
          <a:bodyPr/>
          <a:lstStyle/>
          <a:p>
            <a:pPr marL="0" indent="0">
              <a:buNone/>
            </a:pPr>
            <a:r>
              <a:rPr lang="en-IN" sz="1200" b="1" dirty="0"/>
              <a:t>Source:</a:t>
            </a:r>
            <a:r>
              <a:rPr lang="en-IN" sz="1200" i="1" dirty="0"/>
              <a:t> </a:t>
            </a:r>
            <a:r>
              <a:rPr lang="en-IN" sz="1200" dirty="0"/>
              <a:t>Adapted from Jeffrey F. Durgee, “How Consumer Sub-Cultures Code Reality: A Look at Some Code Types,” in Richard J. Lutz, ed., </a:t>
            </a:r>
            <a:r>
              <a:rPr lang="en-IN" sz="1200" b="1" dirty="0"/>
              <a:t>Advances in Consumer Research</a:t>
            </a:r>
            <a:r>
              <a:rPr lang="en-IN" sz="1200" i="1" dirty="0"/>
              <a:t> </a:t>
            </a:r>
            <a:r>
              <a:rPr lang="en-IN" sz="1200" dirty="0"/>
              <a:t>13 (Provo, UT: Association of Consumer Research, 1986): 332</a:t>
            </a:r>
          </a:p>
        </p:txBody>
      </p:sp>
    </p:spTree>
    <p:extLst>
      <p:ext uri="{BB962C8B-B14F-4D97-AF65-F5344CB8AC3E}">
        <p14:creationId xmlns:p14="http://schemas.microsoft.com/office/powerpoint/2010/main" val="3111027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Social and Cultural Capital</a:t>
            </a:r>
            <a:endParaRPr lang="en-US" sz="2000" b="0" dirty="0">
              <a:latin typeface="+mj-lt"/>
            </a:endParaRPr>
          </a:p>
        </p:txBody>
      </p:sp>
      <p:sp>
        <p:nvSpPr>
          <p:cNvPr id="3" name="Content Placeholder 2"/>
          <p:cNvSpPr>
            <a:spLocks noGrp="1"/>
          </p:cNvSpPr>
          <p:nvPr>
            <p:ph idx="1"/>
          </p:nvPr>
        </p:nvSpPr>
        <p:spPr/>
        <p:txBody>
          <a:bodyPr/>
          <a:lstStyle/>
          <a:p>
            <a:r>
              <a:rPr lang="en-US" sz="2400" dirty="0"/>
              <a:t>Social capital</a:t>
            </a:r>
          </a:p>
          <a:p>
            <a:r>
              <a:rPr lang="en-US" sz="2400" dirty="0"/>
              <a:t>Cultural capital</a:t>
            </a:r>
          </a:p>
          <a:p>
            <a:pPr lvl="1"/>
            <a:r>
              <a:rPr lang="en-US" sz="2400" dirty="0"/>
              <a:t>Glamping</a:t>
            </a:r>
          </a:p>
          <a:p>
            <a:r>
              <a:rPr lang="en-US" sz="2400" dirty="0"/>
              <a:t>Online social capital</a:t>
            </a:r>
          </a:p>
          <a:p>
            <a:pPr lvl="1"/>
            <a:r>
              <a:rPr lang="en-US" sz="2400" dirty="0"/>
              <a:t>Reputation economy</a:t>
            </a:r>
          </a:p>
          <a:p>
            <a:pPr lvl="1"/>
            <a:r>
              <a:rPr lang="en-US" sz="2400" dirty="0"/>
              <a:t>Online gated community</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Status Symbols</a:t>
            </a:r>
            <a:endParaRPr lang="en-US" sz="2000" b="0" dirty="0">
              <a:latin typeface="+mj-lt"/>
            </a:endParaRPr>
          </a:p>
        </p:txBody>
      </p:sp>
      <p:sp>
        <p:nvSpPr>
          <p:cNvPr id="3" name="Content Placeholder 2"/>
          <p:cNvSpPr>
            <a:spLocks noGrp="1"/>
          </p:cNvSpPr>
          <p:nvPr>
            <p:ph idx="1"/>
          </p:nvPr>
        </p:nvSpPr>
        <p:spPr>
          <a:xfrm>
            <a:off x="457200" y="1600200"/>
            <a:ext cx="4191000" cy="4572000"/>
          </a:xfrm>
        </p:spPr>
        <p:txBody>
          <a:bodyPr/>
          <a:lstStyle/>
          <a:p>
            <a:r>
              <a:rPr lang="en-US" sz="2400" dirty="0"/>
              <a:t>Invidious consumption</a:t>
            </a:r>
          </a:p>
          <a:p>
            <a:r>
              <a:rPr lang="en-US" sz="2400" dirty="0"/>
              <a:t>Conspicious consumption</a:t>
            </a:r>
          </a:p>
          <a:p>
            <a:r>
              <a:rPr lang="en-US" sz="2400" dirty="0"/>
              <a:t>Leisure class</a:t>
            </a:r>
          </a:p>
          <a:p>
            <a:r>
              <a:rPr lang="en-US" sz="2400" dirty="0"/>
              <a:t>Trophy wives</a:t>
            </a:r>
          </a:p>
          <a:p>
            <a:r>
              <a:rPr lang="en-US" sz="2400" dirty="0"/>
              <a:t>Cougars</a:t>
            </a:r>
          </a:p>
          <a:p>
            <a:r>
              <a:rPr lang="en-US" sz="2400" dirty="0"/>
              <a:t>Brand prominence</a:t>
            </a:r>
          </a:p>
          <a:p>
            <a:r>
              <a:rPr lang="en-US" sz="2400" dirty="0"/>
              <a:t>Status signaling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857" y="1646056"/>
            <a:ext cx="2846143" cy="4046084"/>
          </a:xfrm>
          <a:prstGeom prst="rect">
            <a:avLst/>
          </a:prstGeom>
        </p:spPr>
      </p:pic>
    </p:spTree>
    <p:extLst>
      <p:ext uri="{BB962C8B-B14F-4D97-AF65-F5344CB8AC3E}">
        <p14:creationId xmlns:p14="http://schemas.microsoft.com/office/powerpoint/2010/main" val="3289456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How Brand Loyal Consumers Deal with Counterfeiting</a:t>
            </a:r>
            <a:endParaRPr lang="en-US" sz="2000" b="0" dirty="0">
              <a:latin typeface="+mj-lt"/>
            </a:endParaRPr>
          </a:p>
        </p:txBody>
      </p:sp>
      <p:sp>
        <p:nvSpPr>
          <p:cNvPr id="3" name="Content Placeholder 2"/>
          <p:cNvSpPr>
            <a:spLocks noGrp="1"/>
          </p:cNvSpPr>
          <p:nvPr>
            <p:ph idx="1"/>
          </p:nvPr>
        </p:nvSpPr>
        <p:spPr>
          <a:xfrm>
            <a:off x="457200" y="1600201"/>
            <a:ext cx="8229600" cy="1523999"/>
          </a:xfrm>
        </p:spPr>
        <p:txBody>
          <a:bodyPr/>
          <a:lstStyle/>
          <a:p>
            <a:r>
              <a:rPr lang="en-US" sz="2400" dirty="0"/>
              <a:t>Flight</a:t>
            </a:r>
          </a:p>
          <a:p>
            <a:r>
              <a:rPr lang="en-US" sz="2400" dirty="0"/>
              <a:t>Reclamation</a:t>
            </a:r>
          </a:p>
          <a:p>
            <a:r>
              <a:rPr lang="en-US" sz="2400" dirty="0"/>
              <a:t>Abranding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724" y="3566757"/>
            <a:ext cx="5943449" cy="1588173"/>
          </a:xfrm>
          <a:prstGeom prst="rect">
            <a:avLst/>
          </a:prstGeom>
        </p:spPr>
      </p:pic>
      <p:sp>
        <p:nvSpPr>
          <p:cNvPr id="4" name="Content Placeholder 3"/>
          <p:cNvSpPr>
            <a:spLocks noGrp="1"/>
          </p:cNvSpPr>
          <p:nvPr>
            <p:ph idx="13"/>
          </p:nvPr>
        </p:nvSpPr>
        <p:spPr>
          <a:xfrm>
            <a:off x="457200" y="5638800"/>
            <a:ext cx="8229600" cy="457200"/>
          </a:xfrm>
        </p:spPr>
        <p:txBody>
          <a:bodyPr/>
          <a:lstStyle/>
          <a:p>
            <a:pPr marL="0" indent="0">
              <a:buNone/>
            </a:pPr>
            <a:r>
              <a:rPr lang="en-IN" sz="1400" b="1" dirty="0"/>
              <a:t>Source: </a:t>
            </a:r>
            <a:r>
              <a:rPr lang="en-IN" sz="1400" dirty="0"/>
              <a:t>Young Jee Han, Joseph C. Nunes, </a:t>
            </a:r>
            <a:r>
              <a:rPr lang="en-IN" sz="1400" dirty="0" smtClean="0"/>
              <a:t>and Xavier </a:t>
            </a:r>
            <a:r>
              <a:rPr lang="en-IN" sz="1400" dirty="0"/>
              <a:t>Drèze (2010), “Signaling Status with </a:t>
            </a:r>
            <a:r>
              <a:rPr lang="en-IN" sz="1400" dirty="0" smtClean="0"/>
              <a:t>Luxury Goods</a:t>
            </a:r>
            <a:r>
              <a:rPr lang="en-IN" sz="1400" dirty="0"/>
              <a:t>: The Role of Brand Prominence,” </a:t>
            </a:r>
            <a:r>
              <a:rPr lang="en-IN" sz="1400" b="1" dirty="0"/>
              <a:t>Journal </a:t>
            </a:r>
            <a:r>
              <a:rPr lang="en-IN" sz="1400" b="1" dirty="0" smtClean="0"/>
              <a:t>of Marketing </a:t>
            </a:r>
            <a:r>
              <a:rPr lang="en-IN" sz="1400" dirty="0"/>
              <a:t>74 (July), 15–30, from Figures 2 and 3.</a:t>
            </a:r>
          </a:p>
        </p:txBody>
      </p:sp>
    </p:spTree>
    <p:extLst>
      <p:ext uri="{BB962C8B-B14F-4D97-AF65-F5344CB8AC3E}">
        <p14:creationId xmlns:p14="http://schemas.microsoft.com/office/powerpoint/2010/main" val="412799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457"/>
            <a:ext cx="8229600" cy="622828"/>
          </a:xfrm>
        </p:spPr>
        <p:txBody>
          <a:bodyPr anchor="t"/>
          <a:lstStyle/>
          <a:p>
            <a:r>
              <a:rPr lang="en-US" sz="3600" dirty="0">
                <a:latin typeface="+mj-lt"/>
              </a:rPr>
              <a:t>Status Signaling</a:t>
            </a:r>
            <a:endParaRPr lang="en-IN" sz="3600" dirty="0">
              <a:latin typeface="+mj-lt"/>
            </a:endParaRPr>
          </a:p>
        </p:txBody>
      </p:sp>
      <p:sp>
        <p:nvSpPr>
          <p:cNvPr id="3" name="Content Placeholder 2"/>
          <p:cNvSpPr>
            <a:spLocks noGrp="1"/>
          </p:cNvSpPr>
          <p:nvPr>
            <p:ph idx="1"/>
          </p:nvPr>
        </p:nvSpPr>
        <p:spPr>
          <a:xfrm>
            <a:off x="457200" y="1447800"/>
            <a:ext cx="8229600" cy="304800"/>
          </a:xfrm>
        </p:spPr>
        <p:txBody>
          <a:bodyPr/>
          <a:lstStyle/>
          <a:p>
            <a:pPr marL="0" indent="0">
              <a:buNone/>
            </a:pPr>
            <a:r>
              <a:rPr lang="en-IN" sz="1800" b="1" dirty="0"/>
              <a:t>Figure 12.3</a:t>
            </a:r>
            <a:r>
              <a:rPr lang="en-IN" sz="1800" dirty="0"/>
              <a:t> A Typology of Status Signalling</a:t>
            </a:r>
          </a:p>
        </p:txBody>
      </p:sp>
      <p:pic>
        <p:nvPicPr>
          <p:cNvPr id="5" name="Picture 4" descr="The typology of status signaling is represented by a 2-by-2 grid. The horizontal scale represents increasing need for status from left to right, so that the left and right columns of the grid represent low and high need, respectively. The vertical scale represents increasing wealth from bottom to top, so that the top and bottom rows represent haves and have-nots, respectively. For each combination of wealth and need for status, the following list provides the corresponding type and its definition. Combination: Haves and low need. Type: patrician. Definition: Patricians signal to each other. They use quiet signals. Combination: Haves and high need. Type: parvenu. Definition: Parvenus associate with other haves and want to dissociate themselves from have-nots. They use loud signals. Combination: Have-nots and low need. Type: proletarian. Definition: Proletarians do not engage in signaling. Combination: Have-nots and high need. Type: poseur. Definition: Poseurs aspire to be haves. They mimic the parvenus. Disassociations exist between patricians and themselves, parvenu and themselves, parvenu and patricians, parvenu and proletarian, and parvenu and poseur. Associations exist between poseur and patrician, and between poseur and parvenu.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955" y="2019010"/>
            <a:ext cx="4628090" cy="4211631"/>
          </a:xfrm>
          <a:prstGeom prst="rect">
            <a:avLst/>
          </a:prstGeom>
        </p:spPr>
      </p:pic>
    </p:spTree>
    <p:extLst>
      <p:ext uri="{BB962C8B-B14F-4D97-AF65-F5344CB8AC3E}">
        <p14:creationId xmlns:p14="http://schemas.microsoft.com/office/powerpoint/2010/main" val="3526826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12.1</a:t>
            </a:r>
            <a:endParaRPr lang="en-IN" dirty="0"/>
          </a:p>
        </p:txBody>
      </p:sp>
      <p:sp>
        <p:nvSpPr>
          <p:cNvPr id="3" name="Content Placeholder 2"/>
          <p:cNvSpPr>
            <a:spLocks noGrp="1"/>
          </p:cNvSpPr>
          <p:nvPr>
            <p:ph idx="1"/>
          </p:nvPr>
        </p:nvSpPr>
        <p:spPr>
          <a:xfrm>
            <a:off x="457200" y="1600201"/>
            <a:ext cx="8229600" cy="1066800"/>
          </a:xfrm>
        </p:spPr>
        <p:txBody>
          <a:bodyPr/>
          <a:lstStyle/>
          <a:p>
            <a:pPr marL="0" indent="0">
              <a:buNone/>
            </a:pPr>
            <a:r>
              <a:rPr lang="en-US" sz="2400" dirty="0" smtClean="0"/>
              <a:t>Our </a:t>
            </a:r>
            <a:r>
              <a:rPr lang="en-US" sz="2400" dirty="0"/>
              <a:t>confidence in our future, as well as in the </a:t>
            </a:r>
            <a:r>
              <a:rPr lang="en-US" sz="2400" dirty="0" smtClean="0"/>
              <a:t>overall economy</a:t>
            </a:r>
            <a:r>
              <a:rPr lang="en-US" sz="2400" dirty="0"/>
              <a:t>, determines how freely we spend and the types of products we buy.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124200"/>
            <a:ext cx="4266948" cy="2871843"/>
          </a:xfrm>
          <a:prstGeom prst="rect">
            <a:avLst/>
          </a:prstGeom>
        </p:spPr>
      </p:pic>
    </p:spTree>
    <p:extLst>
      <p:ext uri="{BB962C8B-B14F-4D97-AF65-F5344CB8AC3E}">
        <p14:creationId xmlns:p14="http://schemas.microsoft.com/office/powerpoint/2010/main" val="3926363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3)</a:t>
            </a:r>
          </a:p>
        </p:txBody>
      </p:sp>
      <p:sp>
        <p:nvSpPr>
          <p:cNvPr id="3" name="Content Placeholder 2"/>
          <p:cNvSpPr>
            <a:spLocks noGrp="1"/>
          </p:cNvSpPr>
          <p:nvPr>
            <p:ph idx="1"/>
          </p:nvPr>
        </p:nvSpPr>
        <p:spPr/>
        <p:txBody>
          <a:bodyPr/>
          <a:lstStyle/>
          <a:p>
            <a:r>
              <a:rPr lang="en-US" sz="2400" dirty="0"/>
              <a:t>Provide examples of quiet versus loud brand signals used among your reference groups. What do these signals say about social class and lifestyle?</a:t>
            </a:r>
          </a:p>
        </p:txBody>
      </p:sp>
    </p:spTree>
    <p:extLst>
      <p:ext uri="{BB962C8B-B14F-4D97-AF65-F5344CB8AC3E}">
        <p14:creationId xmlns:p14="http://schemas.microsoft.com/office/powerpoint/2010/main" val="2388682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Chapter Summary </a:t>
            </a:r>
            <a:endParaRPr lang="en-IN" sz="2000" b="0" dirty="0">
              <a:latin typeface="+mj-lt"/>
            </a:endParaRPr>
          </a:p>
        </p:txBody>
      </p:sp>
      <p:sp>
        <p:nvSpPr>
          <p:cNvPr id="4" name="Content Placeholder 3"/>
          <p:cNvSpPr>
            <a:spLocks noGrp="1"/>
          </p:cNvSpPr>
          <p:nvPr>
            <p:ph idx="1"/>
          </p:nvPr>
        </p:nvSpPr>
        <p:spPr/>
        <p:txBody>
          <a:bodyPr/>
          <a:lstStyle/>
          <a:p>
            <a:pPr marL="457200" indent="-457200">
              <a:buFont typeface="+mj-lt"/>
              <a:buAutoNum type="arabicPeriod"/>
            </a:pPr>
            <a:r>
              <a:rPr lang="en-US" sz="2400" dirty="0"/>
              <a:t>Both personal and social conditions influence how we spend our money.</a:t>
            </a:r>
          </a:p>
          <a:p>
            <a:pPr marL="457200" indent="-457200">
              <a:buFont typeface="+mj-lt"/>
              <a:buAutoNum type="arabicPeriod"/>
            </a:pPr>
            <a:r>
              <a:rPr lang="en-US" sz="2400" dirty="0"/>
              <a:t>We group consumers into social classes that say a lot about where they stand in society. </a:t>
            </a:r>
          </a:p>
          <a:p>
            <a:pPr marL="457200" indent="-457200">
              <a:buFont typeface="+mj-lt"/>
              <a:buAutoNum type="arabicPeriod"/>
            </a:pPr>
            <a:r>
              <a:rPr lang="en-US" sz="2400" dirty="0"/>
              <a:t>A person’s desire to make a statement about social class influences the products he likes and dislikes.</a:t>
            </a:r>
          </a:p>
          <a:p>
            <a:pPr marL="457200" indent="-457200">
              <a:buFont typeface="+mj-lt"/>
              <a:buAutoNum type="arabicPeriod"/>
            </a:pPr>
            <a:r>
              <a:rPr lang="en-US" sz="2400" dirty="0"/>
              <a:t>Lifestyle is the key to many marketing strategies.</a:t>
            </a:r>
          </a:p>
        </p:txBody>
      </p:sp>
    </p:spTree>
    <p:extLst>
      <p:ext uri="{BB962C8B-B14F-4D97-AF65-F5344CB8AC3E}">
        <p14:creationId xmlns:p14="http://schemas.microsoft.com/office/powerpoint/2010/main" val="3771377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33874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To Spend or Not To Spend</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Discretionary income is the money available to a household over and above what it requires to have a comfortable standard of living.</a:t>
            </a:r>
          </a:p>
          <a:p>
            <a:pPr marL="0" indent="0">
              <a:buNone/>
            </a:pPr>
            <a:r>
              <a:rPr lang="en-US" sz="2400" dirty="0"/>
              <a:t>How we spend varies, based in part on our attitudes toward money.</a:t>
            </a:r>
          </a:p>
          <a:p>
            <a:r>
              <a:rPr lang="en-US" sz="2400" dirty="0"/>
              <a:t>Tightwads</a:t>
            </a:r>
          </a:p>
          <a:p>
            <a:r>
              <a:rPr lang="en-US" sz="2400" dirty="0"/>
              <a:t>Spendthrifts</a:t>
            </a:r>
          </a:p>
        </p:txBody>
      </p:sp>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Consumer Confidence</a:t>
            </a:r>
            <a:endParaRPr lang="en-IN" dirty="0">
              <a:latin typeface="+mj-lt"/>
            </a:endParaRPr>
          </a:p>
        </p:txBody>
      </p:sp>
      <p:sp>
        <p:nvSpPr>
          <p:cNvPr id="3" name="Content Placeholder 2"/>
          <p:cNvSpPr>
            <a:spLocks noGrp="1"/>
          </p:cNvSpPr>
          <p:nvPr>
            <p:ph type="body" idx="4294967295"/>
          </p:nvPr>
        </p:nvSpPr>
        <p:spPr/>
        <p:txBody>
          <a:bodyPr/>
          <a:lstStyle/>
          <a:p>
            <a:pPr marL="0" indent="0">
              <a:buNone/>
            </a:pPr>
            <a:r>
              <a:rPr lang="en-US" sz="2400" dirty="0"/>
              <a:t>Factors affecting savings rate:</a:t>
            </a:r>
          </a:p>
          <a:p>
            <a:r>
              <a:rPr lang="en-US" sz="2400" dirty="0" smtClean="0"/>
              <a:t>Pessimism/optimism</a:t>
            </a:r>
            <a:endParaRPr lang="en-US" sz="2400" dirty="0"/>
          </a:p>
          <a:p>
            <a:r>
              <a:rPr lang="en-US" sz="2400" dirty="0"/>
              <a:t>World events</a:t>
            </a:r>
          </a:p>
          <a:p>
            <a:r>
              <a:rPr lang="en-US" sz="2400" dirty="0"/>
              <a:t>Cultural differences in attitudes toward savings</a:t>
            </a:r>
          </a:p>
        </p:txBody>
      </p:sp>
    </p:spTree>
    <p:extLst>
      <p:ext uri="{BB962C8B-B14F-4D97-AF65-F5344CB8AC3E}">
        <p14:creationId xmlns:p14="http://schemas.microsoft.com/office/powerpoint/2010/main" val="89842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latin typeface="+mj-lt"/>
              </a:rPr>
              <a:t>Income Inequality</a:t>
            </a:r>
            <a:endParaRPr lang="en-IN" dirty="0">
              <a:latin typeface="+mj-lt"/>
            </a:endParaRPr>
          </a:p>
        </p:txBody>
      </p:sp>
      <p:sp>
        <p:nvSpPr>
          <p:cNvPr id="9" name="Content Placeholder 8"/>
          <p:cNvSpPr>
            <a:spLocks noGrp="1"/>
          </p:cNvSpPr>
          <p:nvPr>
            <p:ph idx="1"/>
          </p:nvPr>
        </p:nvSpPr>
        <p:spPr>
          <a:xfrm>
            <a:off x="457200" y="1600201"/>
            <a:ext cx="8229600" cy="453052"/>
          </a:xfrm>
        </p:spPr>
        <p:txBody>
          <a:bodyPr/>
          <a:lstStyle/>
          <a:p>
            <a:r>
              <a:rPr lang="en-US" sz="2600" dirty="0"/>
              <a:t>Plutonomy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438400"/>
            <a:ext cx="4839721" cy="3292044"/>
          </a:xfrm>
          <a:prstGeom prst="rect">
            <a:avLst/>
          </a:prstGeom>
        </p:spPr>
      </p:pic>
    </p:spTree>
    <p:extLst>
      <p:ext uri="{BB962C8B-B14F-4D97-AF65-F5344CB8AC3E}">
        <p14:creationId xmlns:p14="http://schemas.microsoft.com/office/powerpoint/2010/main" val="102970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Social Mobility</a:t>
            </a:r>
            <a:endParaRPr lang="en-IN" dirty="0">
              <a:latin typeface="+mj-lt"/>
            </a:endParaRPr>
          </a:p>
        </p:txBody>
      </p:sp>
      <p:sp>
        <p:nvSpPr>
          <p:cNvPr id="3" name="Content Placeholder 2"/>
          <p:cNvSpPr>
            <a:spLocks noGrp="1"/>
          </p:cNvSpPr>
          <p:nvPr>
            <p:ph type="body" idx="4294967295"/>
          </p:nvPr>
        </p:nvSpPr>
        <p:spPr/>
        <p:txBody>
          <a:bodyPr/>
          <a:lstStyle/>
          <a:p>
            <a:r>
              <a:rPr lang="en-US" sz="2400" dirty="0"/>
              <a:t>Horizontal Mobility</a:t>
            </a:r>
          </a:p>
          <a:p>
            <a:r>
              <a:rPr lang="en-US" sz="2400" dirty="0"/>
              <a:t>Upward Mobility</a:t>
            </a:r>
          </a:p>
          <a:p>
            <a:r>
              <a:rPr lang="en-US" sz="2400" dirty="0"/>
              <a:t>Downward Mobility</a:t>
            </a:r>
          </a:p>
        </p:txBody>
      </p:sp>
    </p:spTree>
    <p:extLst>
      <p:ext uri="{BB962C8B-B14F-4D97-AF65-F5344CB8AC3E}">
        <p14:creationId xmlns:p14="http://schemas.microsoft.com/office/powerpoint/2010/main" val="153575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Income Based Marketing</a:t>
            </a:r>
            <a:endParaRPr lang="en-IN" sz="3600" dirty="0">
              <a:latin typeface="+mj-lt"/>
            </a:endParaRPr>
          </a:p>
        </p:txBody>
      </p:sp>
      <p:sp>
        <p:nvSpPr>
          <p:cNvPr id="3" name="Content Placeholder 2"/>
          <p:cNvSpPr>
            <a:spLocks noGrp="1"/>
          </p:cNvSpPr>
          <p:nvPr>
            <p:ph type="body" idx="4294967295"/>
          </p:nvPr>
        </p:nvSpPr>
        <p:spPr/>
        <p:txBody>
          <a:bodyPr/>
          <a:lstStyle/>
          <a:p>
            <a:pPr marL="0" indent="0">
              <a:buNone/>
            </a:pPr>
            <a:r>
              <a:rPr lang="en-US" sz="2400" dirty="0"/>
              <a:t>Two factors contribute to an (overall) upward income trajectory:</a:t>
            </a:r>
          </a:p>
          <a:p>
            <a:r>
              <a:rPr lang="en-US" sz="2400" dirty="0"/>
              <a:t>A shift in women’s roles</a:t>
            </a:r>
          </a:p>
          <a:p>
            <a:r>
              <a:rPr lang="en-US" sz="2400" dirty="0"/>
              <a:t>Increases in educational attainment</a:t>
            </a:r>
          </a:p>
        </p:txBody>
      </p:sp>
    </p:spTree>
    <p:extLst>
      <p:ext uri="{BB962C8B-B14F-4D97-AF65-F5344CB8AC3E}">
        <p14:creationId xmlns:p14="http://schemas.microsoft.com/office/powerpoint/2010/main" val="2469972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Consumer View of Luxury Goods</a:t>
            </a:r>
            <a:endParaRPr lang="en-US" sz="2000" b="0" dirty="0">
              <a:latin typeface="+mj-lt"/>
            </a:endParaRPr>
          </a:p>
        </p:txBody>
      </p:sp>
      <p:sp>
        <p:nvSpPr>
          <p:cNvPr id="3" name="Content Placeholder 2"/>
          <p:cNvSpPr>
            <a:spLocks noGrp="1"/>
          </p:cNvSpPr>
          <p:nvPr>
            <p:ph idx="1"/>
          </p:nvPr>
        </p:nvSpPr>
        <p:spPr>
          <a:xfrm>
            <a:off x="457200" y="1600200"/>
            <a:ext cx="7620000" cy="1524000"/>
          </a:xfrm>
        </p:spPr>
        <p:txBody>
          <a:bodyPr/>
          <a:lstStyle/>
          <a:p>
            <a:r>
              <a:rPr lang="en-US" sz="2400" dirty="0"/>
              <a:t>Luxury is functional</a:t>
            </a:r>
          </a:p>
          <a:p>
            <a:r>
              <a:rPr lang="en-US" sz="2400" dirty="0"/>
              <a:t>Luxury is a reward</a:t>
            </a:r>
          </a:p>
          <a:p>
            <a:r>
              <a:rPr lang="en-US" sz="2400" dirty="0"/>
              <a:t>Luxury is indulgence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3411748"/>
            <a:ext cx="3583237" cy="2691463"/>
          </a:xfrm>
          <a:prstGeom prst="rect">
            <a:avLst/>
          </a:prstGeom>
        </p:spPr>
      </p:pic>
    </p:spTree>
    <p:extLst>
      <p:ext uri="{BB962C8B-B14F-4D97-AF65-F5344CB8AC3E}">
        <p14:creationId xmlns:p14="http://schemas.microsoft.com/office/powerpoint/2010/main" val="15465080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24b983e7568168c519e6db63c429e63fca995c"/>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12075</TotalTime>
  <Words>3126</Words>
  <Application>Microsoft Office PowerPoint</Application>
  <PresentationFormat>On-screen Show (4:3)</PresentationFormat>
  <Paragraphs>236</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Aharoni</vt:lpstr>
      <vt:lpstr>Arial</vt:lpstr>
      <vt:lpstr>Times New Roman</vt:lpstr>
      <vt:lpstr>Verdana</vt:lpstr>
      <vt:lpstr>Wingdings</vt:lpstr>
      <vt:lpstr>508 Lecture</vt:lpstr>
      <vt:lpstr>Consumer Behavior: Buying, Having, and Being</vt:lpstr>
      <vt:lpstr>Learning Objectives</vt:lpstr>
      <vt:lpstr>Learning Objective 12.1</vt:lpstr>
      <vt:lpstr>To Spend or Not To Spend</vt:lpstr>
      <vt:lpstr>Consumer Confidence</vt:lpstr>
      <vt:lpstr>Income Inequality</vt:lpstr>
      <vt:lpstr>Social Mobility</vt:lpstr>
      <vt:lpstr>Income Based Marketing</vt:lpstr>
      <vt:lpstr>Consumer View of Luxury Goods</vt:lpstr>
      <vt:lpstr>The Income Pyramid</vt:lpstr>
      <vt:lpstr>Figure 12.1 The 4 As</vt:lpstr>
      <vt:lpstr>For Reflection (1 of 3)</vt:lpstr>
      <vt:lpstr>Learning Objective 12.2</vt:lpstr>
      <vt:lpstr>Social Class Structure</vt:lpstr>
      <vt:lpstr>Picking a Pecking Order</vt:lpstr>
      <vt:lpstr>Components of Social Class</vt:lpstr>
      <vt:lpstr>Social Stratification</vt:lpstr>
      <vt:lpstr>Predicting Consumer Behavior</vt:lpstr>
      <vt:lpstr>Problems with Social Class Segmentation</vt:lpstr>
      <vt:lpstr>Social Class around the World</vt:lpstr>
      <vt:lpstr>For Reflection (2 of 3)</vt:lpstr>
      <vt:lpstr>Learning Objective 12.3</vt:lpstr>
      <vt:lpstr>Taste Cultures</vt:lpstr>
      <vt:lpstr>Figure 12.2 Living Room Clusters and Social Class</vt:lpstr>
      <vt:lpstr>Restricted Codes versus Elaborated Codes</vt:lpstr>
      <vt:lpstr>Social and Cultural Capital</vt:lpstr>
      <vt:lpstr>Status Symbols</vt:lpstr>
      <vt:lpstr>How Brand Loyal Consumers Deal with Counterfeiting</vt:lpstr>
      <vt:lpstr>Status Signaling</vt:lpstr>
      <vt:lpstr>For Reflection (3 of 3)</vt:lpstr>
      <vt:lpstr>Chapter Summary </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laser</cp:lastModifiedBy>
  <cp:revision>2472</cp:revision>
  <dcterms:created xsi:type="dcterms:W3CDTF">2014-07-14T20:04:21Z</dcterms:created>
  <dcterms:modified xsi:type="dcterms:W3CDTF">2017-08-03T12:25:13Z</dcterms:modified>
</cp:coreProperties>
</file>