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764" r:id="rId2"/>
    <p:sldId id="647" r:id="rId3"/>
    <p:sldId id="739" r:id="rId4"/>
    <p:sldId id="724" r:id="rId5"/>
    <p:sldId id="646" r:id="rId6"/>
    <p:sldId id="694" r:id="rId7"/>
    <p:sldId id="741" r:id="rId8"/>
    <p:sldId id="742" r:id="rId9"/>
    <p:sldId id="725" r:id="rId10"/>
    <p:sldId id="695" r:id="rId11"/>
    <p:sldId id="743" r:id="rId12"/>
    <p:sldId id="706" r:id="rId13"/>
    <p:sldId id="643" r:id="rId14"/>
    <p:sldId id="746" r:id="rId15"/>
    <p:sldId id="744" r:id="rId16"/>
    <p:sldId id="747" r:id="rId17"/>
    <p:sldId id="605" r:id="rId18"/>
    <p:sldId id="728" r:id="rId19"/>
    <p:sldId id="748" r:id="rId20"/>
    <p:sldId id="749" r:id="rId21"/>
    <p:sldId id="766" r:id="rId22"/>
    <p:sldId id="711" r:id="rId23"/>
    <p:sldId id="752" r:id="rId24"/>
    <p:sldId id="753" r:id="rId25"/>
    <p:sldId id="754" r:id="rId26"/>
    <p:sldId id="755" r:id="rId27"/>
    <p:sldId id="756" r:id="rId28"/>
    <p:sldId id="697" r:id="rId29"/>
    <p:sldId id="727" r:id="rId30"/>
    <p:sldId id="731" r:id="rId31"/>
    <p:sldId id="745" r:id="rId32"/>
    <p:sldId id="732" r:id="rId33"/>
    <p:sldId id="729" r:id="rId34"/>
    <p:sldId id="733" r:id="rId35"/>
    <p:sldId id="714" r:id="rId36"/>
    <p:sldId id="672" r:id="rId37"/>
    <p:sldId id="759" r:id="rId38"/>
    <p:sldId id="760" r:id="rId39"/>
    <p:sldId id="761" r:id="rId40"/>
    <p:sldId id="757" r:id="rId41"/>
    <p:sldId id="762" r:id="rId42"/>
    <p:sldId id="758" r:id="rId43"/>
    <p:sldId id="705" r:id="rId44"/>
    <p:sldId id="763" r:id="rId45"/>
    <p:sldId id="765" r:id="rId46"/>
  </p:sldIdLst>
  <p:sldSz cx="9144000" cy="6858000" type="screen4x3"/>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C2E2C8-8358-4E1D-9A1C-B259230FA4C6}">
          <p14:sldIdLst>
            <p14:sldId id="764"/>
            <p14:sldId id="647"/>
            <p14:sldId id="739"/>
            <p14:sldId id="724"/>
            <p14:sldId id="646"/>
            <p14:sldId id="694"/>
            <p14:sldId id="741"/>
            <p14:sldId id="742"/>
            <p14:sldId id="725"/>
            <p14:sldId id="695"/>
            <p14:sldId id="743"/>
            <p14:sldId id="706"/>
            <p14:sldId id="643"/>
            <p14:sldId id="746"/>
            <p14:sldId id="744"/>
            <p14:sldId id="747"/>
            <p14:sldId id="605"/>
            <p14:sldId id="728"/>
            <p14:sldId id="748"/>
            <p14:sldId id="749"/>
            <p14:sldId id="766"/>
            <p14:sldId id="711"/>
            <p14:sldId id="752"/>
            <p14:sldId id="753"/>
            <p14:sldId id="754"/>
            <p14:sldId id="755"/>
            <p14:sldId id="756"/>
            <p14:sldId id="697"/>
            <p14:sldId id="727"/>
            <p14:sldId id="731"/>
            <p14:sldId id="745"/>
            <p14:sldId id="732"/>
            <p14:sldId id="729"/>
            <p14:sldId id="733"/>
            <p14:sldId id="714"/>
            <p14:sldId id="672"/>
            <p14:sldId id="759"/>
            <p14:sldId id="760"/>
            <p14:sldId id="761"/>
            <p14:sldId id="757"/>
            <p14:sldId id="762"/>
            <p14:sldId id="758"/>
            <p14:sldId id="705"/>
            <p14:sldId id="763"/>
            <p14:sldId id="7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39" autoAdjust="0"/>
    <p:restoredTop sz="86447" autoAdjust="0"/>
  </p:normalViewPr>
  <p:slideViewPr>
    <p:cSldViewPr>
      <p:cViewPr varScale="1">
        <p:scale>
          <a:sx n="96" d="100"/>
          <a:sy n="96" d="100"/>
        </p:scale>
        <p:origin x="864" y="90"/>
      </p:cViewPr>
      <p:guideLst>
        <p:guide orient="horz" pos="2160"/>
        <p:guide pos="2880"/>
      </p:guideLst>
    </p:cSldViewPr>
  </p:slideViewPr>
  <p:outlineViewPr>
    <p:cViewPr>
      <p:scale>
        <a:sx n="75" d="100"/>
        <a:sy n="75" d="100"/>
      </p:scale>
      <p:origin x="0" y="-5778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7/24/2017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7/24/2017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This chapter defines the scope of international business and introduces us to some of its most important topics. </a:t>
            </a:r>
            <a:endParaRPr lang="en-US" sz="1200" dirty="0" smtClean="0">
              <a:cs typeface="Arial"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617513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African Americans represent a significant racial subculture, making up about 12.3% of the U.S. population in the last census. Although African Americans differ in some important ways, they may not be very different from white consumers. With a few exceptions, both groups have the same overall spending patterns. They allocate about two-thirds of their incomes to housing, transportation, and food. </a:t>
            </a: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4101102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Hispanic is an umbrella term that describes people of many different backgrounds. About 60% are from Mexico with the next largest group (from Puerto Rico) making up less than 10%. The phrase Hispanic also captures Central Americans, Dominicans, South Americans, and Cubans. The segment is relatively easy to find with more than 50% living in the major metropolitan areas of Los Angeles, New York, Miami, San Antonio, San Francisco, and Chicago. However, among many Hispanics, there is a relatively low level of acculturation. </a:t>
            </a: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755684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this slide shows, Hispanic Americans differ substantially from Anglo consumers.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000891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reveals many of the distinguishing characteristics of Asian Americans. This group has a great deal of marketing potential but it is also difficult to target. This is because it is made up of many culturally diverse subgroups that use different languages and dialects. The term Asian refers to 20 ethnic groups. </a:t>
            </a: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616524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783457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213382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this slide shows, Hispanic Americans differ substantially from Anglo consumers.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424304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section of this</a:t>
            </a:r>
            <a:r>
              <a:rPr lang="en-US" baseline="0" dirty="0"/>
              <a:t> chapter focuses on subcultures related to ethnicity and race and religion.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77626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Religious subcultures have an impact on consumer variables such as personality, attitudes toward sexuality, birthrates and household formation, income,</a:t>
            </a:r>
            <a:r>
              <a:rPr lang="en-US" baseline="0" dirty="0"/>
              <a:t> and political attitudes. Church leaders may encourage or discourage consumption of some products. </a:t>
            </a:r>
          </a:p>
          <a:p>
            <a:r>
              <a:rPr lang="en-US" baseline="0" dirty="0"/>
              <a:t>Even churches themselves are being marketed. For instance, megachurches actively market themselves to individuals who are born again and/or seeking a different sense of worship. </a:t>
            </a:r>
          </a:p>
          <a:p>
            <a:r>
              <a:rPr lang="en-US" baseline="0" dirty="0"/>
              <a:t>Importantly, </a:t>
            </a:r>
            <a:r>
              <a:rPr lang="en-US" baseline="0" dirty="0" err="1"/>
              <a:t>muslims</a:t>
            </a:r>
            <a:r>
              <a:rPr lang="en-US" baseline="0" dirty="0"/>
              <a:t> will be more than 25% of the Earth’s population by 2030. Marketing to </a:t>
            </a:r>
            <a:r>
              <a:rPr lang="en-US" baseline="0" dirty="0" err="1"/>
              <a:t>muslims</a:t>
            </a:r>
            <a:r>
              <a:rPr lang="en-US" baseline="0" dirty="0"/>
              <a:t> will require a special attentiveness to religious influences.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3512857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Ethnicity</a:t>
            </a:r>
            <a:r>
              <a:rPr lang="en-US" baseline="0" dirty="0"/>
              <a:t> matters when it comes to marketing, whether in a single country or for brands operating globally. For instance, McDonald’s has tailored its menu in different parts of the US and the world to meet the needs of ethnic subcultures.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1316639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181386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1825289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Marketers once avoided religious references but this is changing. Still, marketers have not extensively studied religious</a:t>
            </a:r>
            <a:r>
              <a:rPr lang="en-US" baseline="0" dirty="0"/>
              <a:t> influences on consumer behavior.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952313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extended family used to be the most common family unit. It consists of three generations who live together, and it often includes grandparents, aunts, uncles, and</a:t>
            </a:r>
          </a:p>
          <a:p>
            <a:r>
              <a:rPr lang="en-US" sz="1200" b="0" i="0" u="none" strike="noStrike" kern="1200" baseline="0" dirty="0">
                <a:solidFill>
                  <a:schemeClr val="tx1"/>
                </a:solidFill>
                <a:latin typeface="Arial" charset="0"/>
                <a:ea typeface="+mn-ea"/>
                <a:cs typeface="+mn-cs"/>
              </a:rPr>
              <a:t>cousins.</a:t>
            </a:r>
          </a:p>
          <a:p>
            <a:r>
              <a:rPr lang="en-US" sz="1200" b="0" i="0" u="none" strike="noStrike" kern="1200" baseline="0" dirty="0">
                <a:solidFill>
                  <a:schemeClr val="tx1"/>
                </a:solidFill>
                <a:latin typeface="Arial" charset="0"/>
                <a:ea typeface="+mn-ea"/>
                <a:cs typeface="+mn-cs"/>
              </a:rPr>
              <a:t>Like the Cleavers of Leave It to Beaver and other TV families of the 1950s, the nuclear family—a mother, a father, and one or more children (perhaps with a sheepdog</a:t>
            </a:r>
          </a:p>
          <a:p>
            <a:r>
              <a:rPr lang="en-US" sz="1200" b="0" i="0" u="none" strike="noStrike" kern="1200" baseline="0" dirty="0">
                <a:solidFill>
                  <a:schemeClr val="tx1"/>
                </a:solidFill>
                <a:latin typeface="Arial" charset="0"/>
                <a:ea typeface="+mn-ea"/>
                <a:cs typeface="+mn-cs"/>
              </a:rPr>
              <a:t>thrown in for good measure)—largely replaced the extended family, at least in U.S. society</a:t>
            </a:r>
          </a:p>
          <a:p>
            <a:r>
              <a:rPr lang="en-US" sz="1200" b="0" i="0" u="none" strike="noStrike" kern="1200" baseline="0" dirty="0">
                <a:solidFill>
                  <a:schemeClr val="tx1"/>
                </a:solidFill>
                <a:latin typeface="Arial" charset="0"/>
                <a:ea typeface="+mn-ea"/>
                <a:cs typeface="+mn-cs"/>
              </a:rPr>
              <a:t>The percentage of women of childbearing age who define themselves as voluntarily childless is on the rise. </a:t>
            </a:r>
          </a:p>
          <a:p>
            <a:r>
              <a:rPr lang="en-US" sz="1200" b="0" i="0" u="none" strike="noStrike" kern="1200" baseline="0" dirty="0">
                <a:solidFill>
                  <a:schemeClr val="tx1"/>
                </a:solidFill>
                <a:latin typeface="Arial" charset="0"/>
                <a:ea typeface="+mn-ea"/>
                <a:cs typeface="+mn-cs"/>
              </a:rPr>
              <a:t>So-called DINKS (double income, no kids) couples are better educated on average than are two-income couples with children.</a:t>
            </a:r>
          </a:p>
          <a:p>
            <a:r>
              <a:rPr lang="en-US" sz="1200" b="0" i="0" u="none" strike="noStrike" kern="1200" baseline="0" dirty="0">
                <a:solidFill>
                  <a:schemeClr val="tx1"/>
                </a:solidFill>
                <a:latin typeface="Arial" charset="0"/>
                <a:ea typeface="+mn-ea"/>
                <a:cs typeface="+mn-cs"/>
              </a:rPr>
              <a:t>Children are more likely to live at home after graduating from college rather than taking their own places, they are called boomerang kids- you throw them out and they keep coming back.</a:t>
            </a:r>
          </a:p>
          <a:p>
            <a:r>
              <a:rPr lang="en-US" sz="1200" b="0" i="0" u="none" strike="noStrike" kern="1200" baseline="0" dirty="0">
                <a:solidFill>
                  <a:schemeClr val="tx1"/>
                </a:solidFill>
                <a:latin typeface="Arial" charset="0"/>
                <a:ea typeface="+mn-ea"/>
                <a:cs typeface="+mn-cs"/>
              </a:rPr>
              <a:t>Some label middle-aged people the Sandwich Generation because they must support both the generation above them and the one below them.</a:t>
            </a:r>
          </a:p>
          <a:p>
            <a:r>
              <a:rPr lang="en-US" sz="1200" b="0" i="0" u="none" strike="noStrike" kern="1200" baseline="0" dirty="0">
                <a:solidFill>
                  <a:schemeClr val="tx1"/>
                </a:solidFill>
                <a:latin typeface="Arial" charset="0"/>
                <a:ea typeface="+mn-ea"/>
                <a:cs typeface="+mn-cs"/>
              </a:rPr>
              <a:t>The FLC combines trends in income and family composition with the changes these demands place on this income.</a:t>
            </a:r>
          </a:p>
          <a:p>
            <a:endParaRPr lang="en-US" sz="1200" b="0" i="0" u="none" strike="noStrike" kern="1200" baseline="0" dirty="0">
              <a:solidFill>
                <a:schemeClr val="tx1"/>
              </a:solidFill>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1799172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factors affect what a family spends, including the number of people in the family, their ages, and whether one, two, or more adults work outside the home. Two especially important factors that determine how a couple spends time and money are whether they have children and whether the woman works. The family life cycle concept enables marketers to segment households. </a:t>
            </a: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39775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Researchers over the years have proposed several models to describe family life cycle stages, but with limited effect because most failed to take into account trends like the changing role of women, childless and delayed-child marriages, alternative family styles, and single-parent households. Four variables are used to describe the changes a family undergoes: age, marital status, whether children are in the home, and the ages of children in the home. We also have to consider any couple as a household whether or not they are a traditional husband and wife. </a:t>
            </a:r>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1829710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560133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age is a big part of our identity. We are more likely to have things in common with people close to our age. An age cohort consists of people of similar ages who have similar experiences. They share many common memories about cultural heroes, important historical events, and so on.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805538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there is a general consensus on how analysts describe age cohorts, the exact labels and cutoff dates do vary. These are some approximations for the primary categories. </a:t>
            </a:r>
          </a:p>
          <a:p>
            <a:r>
              <a:rPr lang="en-US" dirty="0"/>
              <a:t>The Interbellum generation describes those who are born at the beginning of the 20th century. The Silent Generation describes those who were born between the two World Wars. The War Baby Generation was born during World War II. The Baby Boom Generation was born between 1946 and 1964. Generation X was born between 1965 and 1985. Generation Y was born between 1986 and 2002. Generation Z was born 2003 and later. </a:t>
            </a:r>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35680954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Teenagers in every culture grapple with fundamental developmental issues when they transition from childhood to adult. Throughout history young people have coped with insecurity, parental authority, and peer pressure. The Saatchi &amp; Saatchi advertising agency identified four basic conflicts common to all teens. These are listed on the slide and described here.</a:t>
            </a:r>
          </a:p>
          <a:p>
            <a:r>
              <a:rPr lang="en-US" dirty="0"/>
              <a:t>Autonomy versus belonging means that teens want to acquire independence so they try to break away from their families. But at the same time, they want to attach themselves to a support structure. Rebellion versus conformity grasps that teens need to rebel against social standards of appearance and behavior but they need to fit in and be accepted by others. Idealism versus pragmatism means that they tend to view adults as hypocrites whereas they see themselves as sincere. Narcissism versus intimacy means that they tend to obsess about their appearance and needs. However, they also feel the desire to connect with each other. </a:t>
            </a:r>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1541640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1260473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3551506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Generation Y also goes by the labels of Millennials and Echo Boomers. They were born between 1984 and 2002.  They may grow up in nontraditional families. Members of Gen Y are jugglers who value being footloose and connected to their “peeps.” Saatchi &amp; Saatchi label this new kind of lifestyle ‘</a:t>
            </a:r>
            <a:r>
              <a:rPr lang="en-US" dirty="0" err="1"/>
              <a:t>connexity</a:t>
            </a:r>
            <a:r>
              <a:rPr lang="en-US" dirty="0"/>
              <a:t>.’</a:t>
            </a:r>
          </a:p>
          <a:p>
            <a:endParaRPr lang="en-US" dirty="0"/>
          </a:p>
          <a:p>
            <a:r>
              <a:rPr lang="en-US" dirty="0"/>
              <a:t>These Millennials are the first generation to grow up with computers at home. They are multitaskers. They truly are digital natives. They use texting and video and create user-generated content.</a:t>
            </a: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1342400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a:r>
            <a:r>
              <a:rPr lang="en-US" baseline="0" dirty="0"/>
              <a:t>e global youth market is massive. It represents about $100 billion in spending power.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17807362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Generation X got a bad reputation unfairly. Originally they were called slackers and baby busters, but since they’ve grown up, they have been responsible for many culture-changing products like Google, YouTube, and Amazon. </a:t>
            </a:r>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9596348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18442232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baby boomer cohort consists of people whose parents established families following the end of World War II and during the 1950s when the peacetime economy was strong and stable. In addition to the direct demand for products and services this group creates, these consumers have also fostered a new baby boom of their own to keep marketers busy in the future. Because it wasn’t as big as the first, we call it a baby </a:t>
            </a:r>
            <a:r>
              <a:rPr lang="en-US" dirty="0" err="1"/>
              <a:t>boomlet</a:t>
            </a:r>
            <a:r>
              <a:rPr lang="en-US" dirty="0"/>
              <a:t>.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14194087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32671598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United Nations says that people older than 60 are the fastest-growing age group on earth. We call this group the</a:t>
            </a:r>
            <a:r>
              <a:rPr lang="en-US" baseline="0" dirty="0"/>
              <a:t> gray market. Older adults control more than 50% of discretionary income.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8068657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Perceived age is how old a person feels and is a better yardstick of age than how old a person is biologically. Researchers measure age by feel-age (how old one feels) and look-age (how old a person looks). Marketers may need to emphasize product benefits rather than age-appropriateness in marketing campaigns for older adults because the older we get, the younger we feel relative to our actual age. </a:t>
            </a:r>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0125984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for marketers to understand the psyche of older people. Researchers point to a set of key values relevant to mature consumers. These include autonomy, connectedness, and altruism. </a:t>
            </a:r>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5000875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289995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Maria</a:t>
            </a:r>
            <a:r>
              <a:rPr lang="en-US" baseline="0" dirty="0"/>
              <a:t>, who is pictured in the slide, lives in Los Angeles, not Mexico City, as you might have guessed. More than one in four Californians are Hispanic and overall the state has more nonwhite than white residents. Maria is an example of how people can build their self identity on the basis of many subcultures. We will cover several of these subcultures in this chapter. </a:t>
            </a:r>
            <a:endParaRPr lang="en-US" dirty="0"/>
          </a:p>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32339952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age-old</a:t>
            </a:r>
            <a:r>
              <a:rPr lang="en-US" baseline="0" dirty="0"/>
              <a:t> saying is the perfect motto for place-based subcultures. A place-based subculture means that people tend to be like those who live in the same areas, types of homes, and types of neighborhoods. They share common consumption patterns and common socio-economic characteristics. Marketers use systems like Nielsen’s PRIZM to identify the clusters of people who are also grouped by </a:t>
            </a:r>
            <a:r>
              <a:rPr lang="en-US" baseline="0" dirty="0" err="1"/>
              <a:t>zipcode</a:t>
            </a:r>
            <a:r>
              <a:rPr lang="en-US" baseline="0" dirty="0"/>
              <a:t>.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5842267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19476277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We’ve reviewed many concepts in this chapter. The key points are noted on this slide and the next. </a:t>
            </a:r>
          </a:p>
          <a:p>
            <a:pPr eaLnBrk="1" hangingPunct="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17514277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916495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memberships within our society-at-large help to define us. A subculture is a group whose members share beliefs and common experiences that set them apart from others. We all belong to many subcultures, depending on our age, race, ethnic background, and place of residence. </a:t>
            </a:r>
          </a:p>
          <a:p>
            <a:r>
              <a:rPr lang="en-US" dirty="0"/>
              <a:t>People who are part of a microculture freely identify with a lifestyle or aesthetic preference. </a:t>
            </a: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481867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important subcultural difference is how abstract or literal a group is. Sociologists make a distinction between high-context cultures and low-context cultures. In a high-context culture, group members are tightly knit and they infer meanings that go beyond the spoken word. Symbols and gestures are used instead of words to carry the weight of the message. In contrast, people in a low-context culture are more literal. Compared to Anglos, many minority cultures are high-context and have strong oral traditions. This means that consumers are more sensitive to nuances in advertising. </a:t>
            </a: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1542947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Acculturation is the process of movement and adaptation to one country’s cultural environment by a person from another country. Acculturation agents are the influences in our environment which affect the process of transitioning from one culture to another that contains components of both the old and new culture. These agents are family and friends, as well as organizations like churches, and even the media. The agents may be from the culture of origin or from the culture of immigration. </a:t>
            </a: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593504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4068070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Some people feel uncomfortable with the notion that marketers should explicitly take into account people’s racial</a:t>
            </a:r>
            <a:r>
              <a:rPr lang="en-US" baseline="0" dirty="0"/>
              <a:t> and ethnic differences when they formulate strategies. Still, we must because ethnicity affects consumers’ behaviors.</a:t>
            </a:r>
            <a:endParaRPr lang="en-US" dirty="0"/>
          </a:p>
          <a:p>
            <a:r>
              <a:rPr lang="en-US" dirty="0"/>
              <a:t>Targeting using such characteristics can be challenging. It’s not always easy to define members of a distinct group and in our society, many people are members of multiple groups. </a:t>
            </a:r>
          </a:p>
          <a:p>
            <a:r>
              <a:rPr lang="en-US" dirty="0"/>
              <a:t>Products that companies market for one ethnic group sometimes gain appeal with others outside the subculture. This is known as </a:t>
            </a:r>
            <a:r>
              <a:rPr lang="en-US" dirty="0" err="1"/>
              <a:t>deethnicization</a:t>
            </a:r>
            <a:r>
              <a:rPr lang="en-US" dirty="0"/>
              <a:t>. There are many food products that are examples of </a:t>
            </a:r>
            <a:r>
              <a:rPr lang="en-US" dirty="0" err="1"/>
              <a:t>deethnicization</a:t>
            </a:r>
            <a:r>
              <a:rPr lang="en-US" dirty="0"/>
              <a:t>, such as bagels.</a:t>
            </a: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3079862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4" name="TextBox 13"/>
          <p:cNvSpPr txBox="1"/>
          <p:nvPr userDrawn="1"/>
        </p:nvSpPr>
        <p:spPr>
          <a:xfrm>
            <a:off x="2667000" y="6429345"/>
            <a:ext cx="60960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7/24/2017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881490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7/24/2017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7/24/2017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2667000" y="6429345"/>
            <a:ext cx="60960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67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7/24/2017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2667000" y="6429345"/>
            <a:ext cx="60960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51" r:id="rId10"/>
    <p:sldLayoutId id="2147483654" r:id="rId11"/>
    <p:sldLayoutId id="2147483655" r:id="rId12"/>
    <p:sldLayoutId id="2147483663" r:id="rId13"/>
  </p:sldLayoutIdLs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s://segmentationsolutions.nielsen.com/mybestsegments/" TargetMode="External"/><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19"/>
            <a:ext cx="8382000" cy="1011381"/>
          </a:xfrm>
        </p:spPr>
        <p:txBody>
          <a:bodyPr anchor="b"/>
          <a:lstStyle/>
          <a:p>
            <a:r>
              <a:rPr lang="en-US" sz="3600" dirty="0">
                <a:latin typeface="+mj-lt"/>
                <a:cs typeface="Aharoni" panose="02010803020104030203" pitchFamily="2" charset="-79"/>
              </a:rPr>
              <a:t>Consumer </a:t>
            </a:r>
            <a:r>
              <a:rPr lang="en-US" sz="3600" dirty="0" smtClean="0">
                <a:latin typeface="+mj-lt"/>
                <a:cs typeface="Aharoni" panose="02010803020104030203" pitchFamily="2" charset="-79"/>
              </a:rPr>
              <a:t>Behavior: </a:t>
            </a:r>
            <a:r>
              <a:rPr lang="en-IN" sz="3600" dirty="0">
                <a:latin typeface="+mj-lt"/>
              </a:rPr>
              <a:t>Buying, </a:t>
            </a:r>
            <a:r>
              <a:rPr lang="en-IN" sz="3600" dirty="0" smtClean="0">
                <a:latin typeface="+mj-lt"/>
              </a:rPr>
              <a:t>Having</a:t>
            </a:r>
            <a:r>
              <a:rPr lang="en-IN" sz="3600" dirty="0">
                <a:latin typeface="+mj-lt"/>
              </a:rPr>
              <a:t>, and Being</a:t>
            </a:r>
          </a:p>
        </p:txBody>
      </p:sp>
      <p:sp>
        <p:nvSpPr>
          <p:cNvPr id="3" name="Text Placeholder 2"/>
          <p:cNvSpPr>
            <a:spLocks noGrp="1"/>
          </p:cNvSpPr>
          <p:nvPr>
            <p:ph type="body" sz="quarter" idx="13"/>
          </p:nvPr>
        </p:nvSpPr>
        <p:spPr>
          <a:xfrm>
            <a:off x="457200" y="1327332"/>
            <a:ext cx="8229600" cy="349068"/>
          </a:xfrm>
        </p:spPr>
        <p:txBody>
          <a:bodyPr/>
          <a:lstStyle/>
          <a:p>
            <a:r>
              <a:rPr lang="en-IN" sz="2400" dirty="0"/>
              <a:t>Twelfth Edition</a:t>
            </a:r>
          </a:p>
        </p:txBody>
      </p:sp>
      <p:sp>
        <p:nvSpPr>
          <p:cNvPr id="4" name="Text Placeholder 3"/>
          <p:cNvSpPr>
            <a:spLocks noGrp="1"/>
          </p:cNvSpPr>
          <p:nvPr>
            <p:ph type="body" sz="quarter" idx="14"/>
          </p:nvPr>
        </p:nvSpPr>
        <p:spPr>
          <a:xfrm>
            <a:off x="4460175" y="2209800"/>
            <a:ext cx="4074224" cy="1075120"/>
          </a:xfrm>
        </p:spPr>
        <p:txBody>
          <a:bodyPr/>
          <a:lstStyle/>
          <a:p>
            <a:pPr algn="ctr"/>
            <a:r>
              <a:rPr lang="en-IN" sz="3600" b="1" dirty="0"/>
              <a:t>Chapter 13</a:t>
            </a:r>
            <a:endParaRPr lang="en-IN" sz="3600" dirty="0"/>
          </a:p>
        </p:txBody>
      </p:sp>
      <p:sp>
        <p:nvSpPr>
          <p:cNvPr id="5" name="Text Placeholder 4"/>
          <p:cNvSpPr>
            <a:spLocks noGrp="1"/>
          </p:cNvSpPr>
          <p:nvPr>
            <p:ph type="body" sz="quarter" idx="15"/>
          </p:nvPr>
        </p:nvSpPr>
        <p:spPr>
          <a:xfrm>
            <a:off x="4460174" y="3598041"/>
            <a:ext cx="4074225" cy="2269360"/>
          </a:xfrm>
        </p:spPr>
        <p:txBody>
          <a:bodyPr/>
          <a:lstStyle/>
          <a:p>
            <a:pPr algn="ctr"/>
            <a:r>
              <a:rPr lang="en-US" sz="3600" dirty="0"/>
              <a:t>Subcultures</a:t>
            </a:r>
            <a:endParaRPr lang="en-US" sz="3600" dirty="0">
              <a:ea typeface="Verdana" panose="020B0604030504040204" pitchFamily="34" charset="0"/>
              <a:cs typeface="Verdana" panose="020B0604030504040204" pitchFamily="34" charset="0"/>
            </a:endParaRPr>
          </a:p>
        </p:txBody>
      </p:sp>
      <p:pic>
        <p:nvPicPr>
          <p:cNvPr id="8" name="Picture 7" descr="Front Cover: Consumer Behavior: Buying, Having, and Being Twelfth Edition by Solom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07" y="1922768"/>
            <a:ext cx="3103047" cy="4170259"/>
          </a:xfrm>
          <a:prstGeom prst="rect">
            <a:avLst/>
          </a:prstGeom>
          <a:ln w="6350">
            <a:solidFill>
              <a:schemeClr val="tx1"/>
            </a:solidFill>
          </a:ln>
        </p:spPr>
      </p:pic>
      <p:sp>
        <p:nvSpPr>
          <p:cNvPr id="11" name="Text Placeholder 3"/>
          <p:cNvSpPr>
            <a:spLocks noGrp="1"/>
          </p:cNvSpPr>
          <p:nvPr>
            <p:ph type="body" sz="quarter" idx="14"/>
          </p:nvPr>
        </p:nvSpPr>
        <p:spPr>
          <a:xfrm>
            <a:off x="2667000" y="6422034"/>
            <a:ext cx="6004810" cy="228600"/>
          </a:xfrm>
        </p:spPr>
        <p:txBody>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a:t>
            </a:r>
            <a:r>
              <a:rPr lang="en-US" sz="1200" dirty="0" smtClean="0">
                <a:latin typeface="Verdana" panose="020B0604030504040204" pitchFamily="34" charset="0"/>
                <a:ea typeface="Verdana" panose="020B0604030504040204" pitchFamily="34" charset="0"/>
                <a:cs typeface="Verdana" panose="020B0604030504040204" pitchFamily="34" charset="0"/>
              </a:rPr>
              <a:t>2017, 2015, 2013 Pearson Education, Inc.</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All Rights Reserved</a:t>
            </a:r>
            <a:r>
              <a:rPr lang="en-US" sz="1200" dirty="0">
                <a:latin typeface="Verdana" panose="020B0604030504040204" pitchFamily="34" charset="0"/>
                <a:ea typeface="Verdana" panose="020B0604030504040204" pitchFamily="34" charset="0"/>
                <a:cs typeface="Verdana" panose="020B0604030504040204" pitchFamily="34" charset="0"/>
              </a:rPr>
              <a:t>.</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88670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African Americans</a:t>
            </a:r>
            <a:endParaRPr lang="en-IN" dirty="0">
              <a:latin typeface="+mj-lt"/>
            </a:endParaRPr>
          </a:p>
        </p:txBody>
      </p:sp>
      <p:sp>
        <p:nvSpPr>
          <p:cNvPr id="3" name="Content Placeholder 2"/>
          <p:cNvSpPr>
            <a:spLocks noGrp="1"/>
          </p:cNvSpPr>
          <p:nvPr>
            <p:ph type="body" idx="4294967295"/>
          </p:nvPr>
        </p:nvSpPr>
        <p:spPr/>
        <p:txBody>
          <a:bodyPr/>
          <a:lstStyle/>
          <a:p>
            <a:r>
              <a:rPr lang="en-US" sz="2400" dirty="0"/>
              <a:t>Overall spending patterns of blacks and whites are roughly similar</a:t>
            </a:r>
          </a:p>
          <a:p>
            <a:r>
              <a:rPr lang="en-US" sz="2400" dirty="0"/>
              <a:t>Household income and educational levels rising for African Americans</a:t>
            </a:r>
          </a:p>
          <a:p>
            <a:r>
              <a:rPr lang="en-US" sz="2400" dirty="0"/>
              <a:t>Differences in consumption behaviors subtle but important</a:t>
            </a:r>
          </a:p>
        </p:txBody>
      </p:sp>
    </p:spTree>
    <p:extLst>
      <p:ext uri="{BB962C8B-B14F-4D97-AF65-F5344CB8AC3E}">
        <p14:creationId xmlns:p14="http://schemas.microsoft.com/office/powerpoint/2010/main" val="1535755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dirty="0">
                <a:latin typeface="+mj-lt"/>
              </a:rPr>
              <a:t>Hispanic Americans</a:t>
            </a:r>
            <a:endParaRPr lang="en-IN" dirty="0">
              <a:latin typeface="+mj-lt"/>
            </a:endParaRPr>
          </a:p>
        </p:txBody>
      </p:sp>
      <p:sp>
        <p:nvSpPr>
          <p:cNvPr id="9" name="Content Placeholder 8"/>
          <p:cNvSpPr>
            <a:spLocks noGrp="1"/>
          </p:cNvSpPr>
          <p:nvPr>
            <p:ph idx="1"/>
          </p:nvPr>
        </p:nvSpPr>
        <p:spPr>
          <a:xfrm>
            <a:off x="457200" y="1600200"/>
            <a:ext cx="4038600" cy="4508522"/>
          </a:xfrm>
        </p:spPr>
        <p:txBody>
          <a:bodyPr/>
          <a:lstStyle/>
          <a:p>
            <a:r>
              <a:rPr lang="en-US" sz="2400" dirty="0"/>
              <a:t>“Hispanic” = many different backgrounds</a:t>
            </a:r>
          </a:p>
          <a:p>
            <a:r>
              <a:rPr lang="en-US" sz="2400" dirty="0"/>
              <a:t>Hispanics are:</a:t>
            </a:r>
          </a:p>
          <a:p>
            <a:pPr lvl="1"/>
            <a:r>
              <a:rPr lang="en-US" sz="2400" dirty="0"/>
              <a:t>Brand loyal</a:t>
            </a:r>
          </a:p>
          <a:p>
            <a:pPr lvl="1"/>
            <a:r>
              <a:rPr lang="en-US" sz="2400" dirty="0"/>
              <a:t>Highly concentrated geographically by country of origin (easy to reach)	</a:t>
            </a:r>
          </a:p>
        </p:txBody>
      </p:sp>
      <p:pic>
        <p:nvPicPr>
          <p:cNvPr id="3" name="Picture 2" descr="An advertisement for Latina magazine shows two magazine covers of women. The advertisement includes a testimonial from a magazine subscriber.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454" y="1680362"/>
            <a:ext cx="3187959" cy="4248809"/>
          </a:xfrm>
          <a:prstGeom prst="rect">
            <a:avLst/>
          </a:prstGeom>
        </p:spPr>
      </p:pic>
    </p:spTree>
    <p:extLst>
      <p:ext uri="{BB962C8B-B14F-4D97-AF65-F5344CB8AC3E}">
        <p14:creationId xmlns:p14="http://schemas.microsoft.com/office/powerpoint/2010/main" val="4211990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Distinguishing Characteristics of the Hispanic Market</a:t>
            </a:r>
            <a:endParaRPr lang="en-IN" sz="3600" dirty="0">
              <a:latin typeface="+mj-lt"/>
            </a:endParaRPr>
          </a:p>
        </p:txBody>
      </p:sp>
      <p:sp>
        <p:nvSpPr>
          <p:cNvPr id="4" name="Content Placeholder 3"/>
          <p:cNvSpPr>
            <a:spLocks noGrp="1"/>
          </p:cNvSpPr>
          <p:nvPr>
            <p:ph idx="1"/>
          </p:nvPr>
        </p:nvSpPr>
        <p:spPr/>
        <p:txBody>
          <a:bodyPr/>
          <a:lstStyle/>
          <a:p>
            <a:r>
              <a:rPr lang="en-US" sz="2400" dirty="0"/>
              <a:t>Looking for spirituality, stronger family ties, and more color in their lives</a:t>
            </a:r>
          </a:p>
          <a:p>
            <a:r>
              <a:rPr lang="en-US" sz="2400" dirty="0"/>
              <a:t>Large family size of Hispanic market</a:t>
            </a:r>
          </a:p>
          <a:p>
            <a:pPr lvl="1"/>
            <a:r>
              <a:rPr lang="en-US" sz="2400" dirty="0"/>
              <a:t>Spend more on groceries</a:t>
            </a:r>
          </a:p>
          <a:p>
            <a:pPr lvl="1"/>
            <a:r>
              <a:rPr lang="en-US" sz="2400" dirty="0"/>
              <a:t>Shopping is a family affair</a:t>
            </a:r>
          </a:p>
          <a:p>
            <a:pPr lvl="1"/>
            <a:r>
              <a:rPr lang="en-US" sz="2400" dirty="0"/>
              <a:t>Regard clothing children well as matter of pride</a:t>
            </a:r>
          </a:p>
          <a:p>
            <a:pPr lvl="1"/>
            <a:r>
              <a:rPr lang="en-US" sz="2400" dirty="0"/>
              <a:t>Convenience/saving time is not important to Hispanic homemaker</a:t>
            </a:r>
          </a:p>
          <a:p>
            <a:pPr marL="0" indent="0">
              <a:buNone/>
            </a:pPr>
            <a:endParaRPr lang="en-IN" dirty="0"/>
          </a:p>
        </p:txBody>
      </p:sp>
    </p:spTree>
    <p:extLst>
      <p:ext uri="{BB962C8B-B14F-4D97-AF65-F5344CB8AC3E}">
        <p14:creationId xmlns:p14="http://schemas.microsoft.com/office/powerpoint/2010/main" val="2469972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Asian Americans</a:t>
            </a:r>
            <a:endParaRPr lang="en-US" sz="2000" b="0" dirty="0">
              <a:latin typeface="+mj-lt"/>
            </a:endParaRPr>
          </a:p>
        </p:txBody>
      </p:sp>
      <p:sp>
        <p:nvSpPr>
          <p:cNvPr id="3" name="Content Placeholder 2"/>
          <p:cNvSpPr>
            <a:spLocks noGrp="1"/>
          </p:cNvSpPr>
          <p:nvPr>
            <p:ph idx="1"/>
          </p:nvPr>
        </p:nvSpPr>
        <p:spPr>
          <a:xfrm>
            <a:off x="457200" y="1600201"/>
            <a:ext cx="8229600" cy="1676400"/>
          </a:xfrm>
        </p:spPr>
        <p:txBody>
          <a:bodyPr/>
          <a:lstStyle/>
          <a:p>
            <a:pPr>
              <a:spcBef>
                <a:spcPts val="600"/>
              </a:spcBef>
            </a:pPr>
            <a:r>
              <a:rPr lang="en-US" sz="2400" dirty="0"/>
              <a:t>Most affluent, best educated</a:t>
            </a:r>
          </a:p>
          <a:p>
            <a:pPr>
              <a:spcBef>
                <a:spcPts val="600"/>
              </a:spcBef>
            </a:pPr>
            <a:r>
              <a:rPr lang="en-US" sz="2400" dirty="0"/>
              <a:t>Most brand-conscious but least brand loyal</a:t>
            </a:r>
          </a:p>
          <a:p>
            <a:pPr>
              <a:spcBef>
                <a:spcPts val="600"/>
              </a:spcBef>
            </a:pPr>
            <a:r>
              <a:rPr lang="en-US" sz="2400" dirty="0"/>
              <a:t>Made up of culturally diverse subgroups that speak many different languages/dialects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9146" y="3496711"/>
            <a:ext cx="3766018" cy="2516089"/>
          </a:xfrm>
          <a:prstGeom prst="rect">
            <a:avLst/>
          </a:prstGeom>
        </p:spPr>
      </p:pic>
    </p:spTree>
    <p:extLst>
      <p:ext uri="{BB962C8B-B14F-4D97-AF65-F5344CB8AC3E}">
        <p14:creationId xmlns:p14="http://schemas.microsoft.com/office/powerpoint/2010/main" val="1546508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For Reflection</a:t>
            </a:r>
            <a:r>
              <a:rPr lang="en-US" sz="3600" dirty="0"/>
              <a:t> </a:t>
            </a:r>
            <a:r>
              <a:rPr lang="en-US" sz="2000" b="0" dirty="0">
                <a:latin typeface="+mj-lt"/>
              </a:rPr>
              <a:t>(1 of 9)</a:t>
            </a:r>
            <a:endParaRPr lang="en-IN" sz="2000" b="0" dirty="0">
              <a:latin typeface="+mj-lt"/>
            </a:endParaRPr>
          </a:p>
        </p:txBody>
      </p:sp>
      <p:sp>
        <p:nvSpPr>
          <p:cNvPr id="3" name="Content Placeholder 2"/>
          <p:cNvSpPr>
            <a:spLocks noGrp="1"/>
          </p:cNvSpPr>
          <p:nvPr>
            <p:ph type="body" idx="4294967295"/>
          </p:nvPr>
        </p:nvSpPr>
        <p:spPr/>
        <p:txBody>
          <a:bodyPr/>
          <a:lstStyle/>
          <a:p>
            <a:r>
              <a:rPr lang="en-US" sz="2400" dirty="0"/>
              <a:t>Identify some of the subcultures to which you belong. How do you identify with these subcultures? </a:t>
            </a:r>
          </a:p>
        </p:txBody>
      </p:sp>
    </p:spTree>
    <p:extLst>
      <p:ext uri="{BB962C8B-B14F-4D97-AF65-F5344CB8AC3E}">
        <p14:creationId xmlns:p14="http://schemas.microsoft.com/office/powerpoint/2010/main" val="3738966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For Reflection</a:t>
            </a:r>
            <a:r>
              <a:rPr lang="en-US" sz="3600" dirty="0"/>
              <a:t> </a:t>
            </a:r>
            <a:r>
              <a:rPr lang="en-US" sz="2000" b="0" dirty="0">
                <a:latin typeface="+mj-lt"/>
              </a:rPr>
              <a:t>(2 of 9)</a:t>
            </a:r>
            <a:endParaRPr lang="en-IN" sz="2000" b="0" dirty="0">
              <a:latin typeface="+mj-lt"/>
            </a:endParaRPr>
          </a:p>
        </p:txBody>
      </p:sp>
      <p:sp>
        <p:nvSpPr>
          <p:cNvPr id="3" name="Content Placeholder 2"/>
          <p:cNvSpPr>
            <a:spLocks noGrp="1"/>
          </p:cNvSpPr>
          <p:nvPr>
            <p:ph type="body" idx="4294967295"/>
          </p:nvPr>
        </p:nvSpPr>
        <p:spPr>
          <a:xfrm>
            <a:off x="457200" y="1600201"/>
            <a:ext cx="4267200" cy="4495799"/>
          </a:xfrm>
        </p:spPr>
        <p:txBody>
          <a:bodyPr/>
          <a:lstStyle/>
          <a:p>
            <a:r>
              <a:rPr lang="en-US" sz="2400" dirty="0"/>
              <a:t>Though the “Big Three” are attractive segments for marketers to reach, why might they be difficult to approach?</a:t>
            </a:r>
          </a:p>
        </p:txBody>
      </p:sp>
      <p:pic>
        <p:nvPicPr>
          <p:cNvPr id="5" name="Picture 4" descr="An advertisement for Latina magazine shows two magazine covers of wom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7605" y="1765236"/>
            <a:ext cx="3128775" cy="4169932"/>
          </a:xfrm>
          <a:prstGeom prst="rect">
            <a:avLst/>
          </a:prstGeom>
        </p:spPr>
      </p:pic>
    </p:spTree>
    <p:extLst>
      <p:ext uri="{BB962C8B-B14F-4D97-AF65-F5344CB8AC3E}">
        <p14:creationId xmlns:p14="http://schemas.microsoft.com/office/powerpoint/2010/main" val="1215972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For Reflection</a:t>
            </a:r>
            <a:r>
              <a:rPr lang="en-US" sz="3600" dirty="0"/>
              <a:t> </a:t>
            </a:r>
            <a:r>
              <a:rPr lang="en-US" sz="2000" b="0" dirty="0">
                <a:latin typeface="+mj-lt"/>
              </a:rPr>
              <a:t>(3 of 9)</a:t>
            </a:r>
            <a:endParaRPr lang="en-IN" sz="2000" b="0" dirty="0">
              <a:latin typeface="+mj-lt"/>
            </a:endParaRPr>
          </a:p>
        </p:txBody>
      </p:sp>
      <p:sp>
        <p:nvSpPr>
          <p:cNvPr id="4" name="Content Placeholder 3"/>
          <p:cNvSpPr>
            <a:spLocks noGrp="1"/>
          </p:cNvSpPr>
          <p:nvPr>
            <p:ph idx="1"/>
          </p:nvPr>
        </p:nvSpPr>
        <p:spPr/>
        <p:txBody>
          <a:bodyPr/>
          <a:lstStyle/>
          <a:p>
            <a:pPr marL="0" indent="0">
              <a:buNone/>
            </a:pPr>
            <a:r>
              <a:rPr lang="en-US" sz="2400" dirty="0"/>
              <a:t>Identify products which have been deethnicized. How should these products be marketed now</a:t>
            </a:r>
            <a:r>
              <a:rPr lang="en-US" sz="2400" dirty="0" smtClean="0"/>
              <a:t>?</a:t>
            </a:r>
            <a:endParaRPr lang="en-US" sz="2400" dirty="0"/>
          </a:p>
        </p:txBody>
      </p:sp>
    </p:spTree>
    <p:extLst>
      <p:ext uri="{BB962C8B-B14F-4D97-AF65-F5344CB8AC3E}">
        <p14:creationId xmlns:p14="http://schemas.microsoft.com/office/powerpoint/2010/main" val="3328814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 </a:t>
            </a:r>
            <a:r>
              <a:rPr lang="en-US" sz="3600" dirty="0" smtClean="0">
                <a:latin typeface="+mj-lt"/>
              </a:rPr>
              <a:t>13.2</a:t>
            </a:r>
            <a:endParaRPr lang="en-IN" sz="2000" b="0" dirty="0">
              <a:latin typeface="+mj-lt"/>
            </a:endParaRPr>
          </a:p>
        </p:txBody>
      </p:sp>
      <p:sp>
        <p:nvSpPr>
          <p:cNvPr id="3" name="Content Placeholder 2"/>
          <p:cNvSpPr>
            <a:spLocks noGrp="1"/>
          </p:cNvSpPr>
          <p:nvPr>
            <p:ph idx="1"/>
          </p:nvPr>
        </p:nvSpPr>
        <p:spPr/>
        <p:txBody>
          <a:bodyPr/>
          <a:lstStyle/>
          <a:p>
            <a:pPr marL="0" indent="0">
              <a:buNone/>
            </a:pPr>
            <a:r>
              <a:rPr lang="en-US" sz="2400" dirty="0"/>
              <a:t>Our memberships in ethnic, racial, and religious subcultures often guide our consumption behaviors.</a:t>
            </a:r>
          </a:p>
        </p:txBody>
      </p:sp>
    </p:spTree>
    <p:extLst>
      <p:ext uri="{BB962C8B-B14F-4D97-AF65-F5344CB8AC3E}">
        <p14:creationId xmlns:p14="http://schemas.microsoft.com/office/powerpoint/2010/main" val="1966192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Religion and Consumption</a:t>
            </a:r>
            <a:endParaRPr lang="en-US" sz="2000" b="0" dirty="0">
              <a:latin typeface="+mj-lt"/>
            </a:endParaRPr>
          </a:p>
        </p:txBody>
      </p:sp>
      <p:sp>
        <p:nvSpPr>
          <p:cNvPr id="3" name="Content Placeholder 2"/>
          <p:cNvSpPr>
            <a:spLocks noGrp="1"/>
          </p:cNvSpPr>
          <p:nvPr>
            <p:ph idx="1"/>
          </p:nvPr>
        </p:nvSpPr>
        <p:spPr>
          <a:xfrm>
            <a:off x="457200" y="1600200"/>
            <a:ext cx="4114800" cy="4559637"/>
          </a:xfrm>
        </p:spPr>
        <p:txBody>
          <a:bodyPr/>
          <a:lstStyle/>
          <a:p>
            <a:r>
              <a:rPr lang="en-US" sz="2400" dirty="0"/>
              <a:t>Organized religion and product choices</a:t>
            </a:r>
          </a:p>
          <a:p>
            <a:r>
              <a:rPr lang="en-US" sz="2400" dirty="0"/>
              <a:t>Born-again consumers</a:t>
            </a:r>
          </a:p>
          <a:p>
            <a:r>
              <a:rPr lang="en-US" sz="2400" dirty="0"/>
              <a:t>Islamic marketing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7922" y="1876407"/>
            <a:ext cx="3321576" cy="4007223"/>
          </a:xfrm>
          <a:prstGeom prst="rect">
            <a:avLst/>
          </a:prstGeom>
        </p:spPr>
      </p:pic>
    </p:spTree>
    <p:extLst>
      <p:ext uri="{BB962C8B-B14F-4D97-AF65-F5344CB8AC3E}">
        <p14:creationId xmlns:p14="http://schemas.microsoft.com/office/powerpoint/2010/main" val="3838748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Ethnic and Racial Subcultures</a:t>
            </a:r>
            <a:endParaRPr lang="en-IN" sz="2000" b="0" dirty="0">
              <a:latin typeface="+mj-lt"/>
            </a:endParaRPr>
          </a:p>
        </p:txBody>
      </p:sp>
      <p:sp>
        <p:nvSpPr>
          <p:cNvPr id="4" name="Content Placeholder 3"/>
          <p:cNvSpPr>
            <a:spLocks noGrp="1"/>
          </p:cNvSpPr>
          <p:nvPr>
            <p:ph idx="1"/>
          </p:nvPr>
        </p:nvSpPr>
        <p:spPr/>
        <p:txBody>
          <a:bodyPr/>
          <a:lstStyle/>
          <a:p>
            <a:r>
              <a:rPr lang="en-US" sz="2400" dirty="0"/>
              <a:t>An ethnic subculture is a self-perpetuating group of consumers who share common cultural or genetic ties where both its members and others recognize it as a distinct category. </a:t>
            </a:r>
          </a:p>
          <a:p>
            <a:r>
              <a:rPr lang="en-US" sz="2400" dirty="0"/>
              <a:t>In countries like Japan, ethnicity is synonymous with the dominant culture because most citizens claim the same cultural ties</a:t>
            </a:r>
            <a:r>
              <a:rPr lang="en-US" sz="2400" dirty="0" smtClean="0"/>
              <a:t>.</a:t>
            </a:r>
            <a:endParaRPr lang="en-US" sz="2400" dirty="0"/>
          </a:p>
        </p:txBody>
      </p:sp>
    </p:spTree>
    <p:extLst>
      <p:ext uri="{BB962C8B-B14F-4D97-AF65-F5344CB8AC3E}">
        <p14:creationId xmlns:p14="http://schemas.microsoft.com/office/powerpoint/2010/main" val="2177839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smtClean="0">
                <a:latin typeface="+mj-lt"/>
              </a:rPr>
              <a:t>Learning </a:t>
            </a:r>
            <a:r>
              <a:rPr lang="en-US" sz="3600" dirty="0">
                <a:latin typeface="+mj-lt"/>
              </a:rPr>
              <a:t>Objectives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0"/>
            <a:ext cx="8229600" cy="4724400"/>
          </a:xfrm>
        </p:spPr>
        <p:txBody>
          <a:bodyPr/>
          <a:lstStyle/>
          <a:p>
            <a:pPr marL="0" indent="0">
              <a:buNone/>
            </a:pPr>
            <a:r>
              <a:rPr lang="en-US" sz="2400" b="1" dirty="0" smtClean="0">
                <a:solidFill>
                  <a:srgbClr val="007FA3"/>
                </a:solidFill>
              </a:rPr>
              <a:t>13.1</a:t>
            </a:r>
            <a:r>
              <a:rPr lang="en-US" sz="2400" dirty="0" smtClean="0"/>
              <a:t> Consumer </a:t>
            </a:r>
            <a:r>
              <a:rPr lang="en-US" sz="2400" dirty="0"/>
              <a:t>identity derives from “we” as well as “I”.</a:t>
            </a:r>
          </a:p>
          <a:p>
            <a:pPr marL="715963" indent="-715963">
              <a:buNone/>
            </a:pPr>
            <a:r>
              <a:rPr lang="en-US" sz="2400" b="1" dirty="0" smtClean="0">
                <a:solidFill>
                  <a:srgbClr val="007FA3"/>
                </a:solidFill>
              </a:rPr>
              <a:t>13.2</a:t>
            </a:r>
            <a:r>
              <a:rPr lang="en-US" sz="2400" dirty="0" smtClean="0"/>
              <a:t> Our </a:t>
            </a:r>
            <a:r>
              <a:rPr lang="en-US" sz="2400" dirty="0"/>
              <a:t>memberships in ethnic, racial, and religious subcultures often play a big role in guiding our consumption behaviors.</a:t>
            </a:r>
            <a:r>
              <a:rPr lang="en-US" sz="2400" dirty="0">
                <a:sym typeface="Wingdings" pitchFamily="2" charset="2"/>
              </a:rPr>
              <a:t> </a:t>
            </a:r>
          </a:p>
          <a:p>
            <a:pPr marL="715963" indent="-715963">
              <a:buNone/>
            </a:pPr>
            <a:r>
              <a:rPr lang="en-US" sz="2400" b="1" dirty="0" smtClean="0">
                <a:solidFill>
                  <a:srgbClr val="007FA3"/>
                </a:solidFill>
              </a:rPr>
              <a:t>13.3</a:t>
            </a:r>
            <a:r>
              <a:rPr lang="en-US" sz="2400" dirty="0" smtClean="0"/>
              <a:t> Marketers </a:t>
            </a:r>
            <a:r>
              <a:rPr lang="en-US" sz="2400" dirty="0"/>
              <a:t>increasingly use religious and spiritual themes when they talk to consumers.</a:t>
            </a:r>
          </a:p>
          <a:p>
            <a:pPr marL="0" indent="0">
              <a:buNone/>
            </a:pPr>
            <a:r>
              <a:rPr lang="en-US" sz="2400" b="1" dirty="0" smtClean="0">
                <a:solidFill>
                  <a:srgbClr val="007FA3"/>
                </a:solidFill>
              </a:rPr>
              <a:t>13.4</a:t>
            </a:r>
            <a:r>
              <a:rPr lang="en-US" sz="2400" b="1" dirty="0" smtClean="0"/>
              <a:t> </a:t>
            </a:r>
            <a:r>
              <a:rPr lang="en-US" sz="2400" dirty="0" smtClean="0"/>
              <a:t>Our </a:t>
            </a:r>
            <a:r>
              <a:rPr lang="en-US" sz="2400" dirty="0"/>
              <a:t>traditional notions about families are outdated.</a:t>
            </a:r>
          </a:p>
          <a:p>
            <a:pPr marL="804863" indent="-804863">
              <a:buNone/>
            </a:pPr>
            <a:r>
              <a:rPr lang="en-US" sz="2400" b="1" dirty="0" smtClean="0">
                <a:solidFill>
                  <a:srgbClr val="007FA3"/>
                </a:solidFill>
              </a:rPr>
              <a:t>13.5</a:t>
            </a:r>
            <a:r>
              <a:rPr lang="en-US" sz="2400" dirty="0" smtClean="0"/>
              <a:t> We </a:t>
            </a:r>
            <a:r>
              <a:rPr lang="en-US" sz="2400" dirty="0"/>
              <a:t>have many things in common with others because they are about the same age.</a:t>
            </a:r>
          </a:p>
        </p:txBody>
      </p:sp>
    </p:spTree>
    <p:extLst>
      <p:ext uri="{BB962C8B-B14F-4D97-AF65-F5344CB8AC3E}">
        <p14:creationId xmlns:p14="http://schemas.microsoft.com/office/powerpoint/2010/main" val="40215791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For Reflection </a:t>
            </a:r>
            <a:r>
              <a:rPr lang="en-US" sz="2000" b="0" dirty="0">
                <a:latin typeface="+mj-lt"/>
              </a:rPr>
              <a:t>(4 of 9)</a:t>
            </a:r>
            <a:endParaRPr lang="en-IN" sz="2000" b="0" dirty="0">
              <a:latin typeface="+mj-lt"/>
            </a:endParaRPr>
          </a:p>
        </p:txBody>
      </p:sp>
      <p:sp>
        <p:nvSpPr>
          <p:cNvPr id="4" name="Content Placeholder 3"/>
          <p:cNvSpPr>
            <a:spLocks noGrp="1"/>
          </p:cNvSpPr>
          <p:nvPr>
            <p:ph idx="1"/>
          </p:nvPr>
        </p:nvSpPr>
        <p:spPr/>
        <p:txBody>
          <a:bodyPr/>
          <a:lstStyle/>
          <a:p>
            <a:pPr marL="0" indent="0">
              <a:buNone/>
            </a:pPr>
            <a:r>
              <a:rPr lang="en-US" sz="2400" dirty="0"/>
              <a:t>Think of an example of a product that is marketed based on religious consumption</a:t>
            </a:r>
            <a:r>
              <a:rPr lang="en-US" sz="2400" dirty="0" smtClean="0"/>
              <a:t>.</a:t>
            </a:r>
            <a:endParaRPr lang="en-US" sz="2400" dirty="0"/>
          </a:p>
        </p:txBody>
      </p:sp>
    </p:spTree>
    <p:extLst>
      <p:ext uri="{BB962C8B-B14F-4D97-AF65-F5344CB8AC3E}">
        <p14:creationId xmlns:p14="http://schemas.microsoft.com/office/powerpoint/2010/main" val="2168338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For Reflection </a:t>
            </a:r>
            <a:r>
              <a:rPr lang="en-US" sz="2000" b="0" dirty="0">
                <a:latin typeface="+mj-lt"/>
              </a:rPr>
              <a:t>(5 of 9)</a:t>
            </a:r>
            <a:endParaRPr lang="en-IN" sz="2000" b="0" dirty="0">
              <a:latin typeface="+mj-lt"/>
            </a:endParaRPr>
          </a:p>
        </p:txBody>
      </p:sp>
      <p:sp>
        <p:nvSpPr>
          <p:cNvPr id="3" name="Content Placeholder 2"/>
          <p:cNvSpPr>
            <a:spLocks noGrp="1"/>
          </p:cNvSpPr>
          <p:nvPr>
            <p:ph idx="1"/>
          </p:nvPr>
        </p:nvSpPr>
        <p:spPr/>
        <p:txBody>
          <a:bodyPr/>
          <a:lstStyle/>
          <a:p>
            <a:r>
              <a:rPr lang="en-US" sz="2400" dirty="0"/>
              <a:t>Should members of a religious group adapt marketing techniques that manufacturers customarily use to increase market share for their products? Why or why not</a:t>
            </a:r>
            <a:r>
              <a:rPr lang="en-US" sz="2400" dirty="0" smtClean="0"/>
              <a:t>?</a:t>
            </a:r>
            <a:endParaRPr lang="en-US" sz="2400" dirty="0"/>
          </a:p>
        </p:txBody>
      </p:sp>
    </p:spTree>
    <p:extLst>
      <p:ext uri="{BB962C8B-B14F-4D97-AF65-F5344CB8AC3E}">
        <p14:creationId xmlns:p14="http://schemas.microsoft.com/office/powerpoint/2010/main" val="2440139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latin typeface="+mj-lt"/>
              </a:rPr>
              <a:t>Learning Objective </a:t>
            </a:r>
            <a:r>
              <a:rPr lang="en-US" sz="3600" dirty="0" smtClean="0">
                <a:latin typeface="+mj-lt"/>
              </a:rPr>
              <a:t>13.3</a:t>
            </a:r>
            <a:endParaRPr lang="en-IN" sz="3600" b="0" dirty="0">
              <a:latin typeface="+mj-lt"/>
            </a:endParaRPr>
          </a:p>
        </p:txBody>
      </p:sp>
      <p:sp>
        <p:nvSpPr>
          <p:cNvPr id="5" name="Content Placeholder 4"/>
          <p:cNvSpPr>
            <a:spLocks noGrp="1"/>
          </p:cNvSpPr>
          <p:nvPr>
            <p:ph idx="1"/>
          </p:nvPr>
        </p:nvSpPr>
        <p:spPr/>
        <p:txBody>
          <a:bodyPr/>
          <a:lstStyle/>
          <a:p>
            <a:pPr marL="0" indent="0">
              <a:buNone/>
            </a:pPr>
            <a:r>
              <a:rPr lang="en-US" sz="2400" dirty="0"/>
              <a:t>Marketers increasingly use religious and spiritual themes when they talk to consumers.</a:t>
            </a:r>
          </a:p>
        </p:txBody>
      </p:sp>
    </p:spTree>
    <p:extLst>
      <p:ext uri="{BB962C8B-B14F-4D97-AF65-F5344CB8AC3E}">
        <p14:creationId xmlns:p14="http://schemas.microsoft.com/office/powerpoint/2010/main" val="1883372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latin typeface="+mj-lt"/>
              </a:rPr>
              <a:t>The Family Unit and Age Subcultures</a:t>
            </a:r>
            <a:endParaRPr lang="en-IN" sz="3600" b="0" dirty="0">
              <a:latin typeface="+mj-lt"/>
            </a:endParaRPr>
          </a:p>
        </p:txBody>
      </p:sp>
      <p:sp>
        <p:nvSpPr>
          <p:cNvPr id="5" name="Content Placeholder 4"/>
          <p:cNvSpPr>
            <a:spLocks noGrp="1"/>
          </p:cNvSpPr>
          <p:nvPr>
            <p:ph idx="1"/>
          </p:nvPr>
        </p:nvSpPr>
        <p:spPr/>
        <p:txBody>
          <a:bodyPr/>
          <a:lstStyle/>
          <a:p>
            <a:r>
              <a:rPr lang="en-US" sz="2400" dirty="0"/>
              <a:t>Family structure</a:t>
            </a:r>
          </a:p>
          <a:p>
            <a:pPr lvl="1"/>
            <a:r>
              <a:rPr lang="en-US" sz="2400" dirty="0"/>
              <a:t>Extended family</a:t>
            </a:r>
          </a:p>
          <a:p>
            <a:pPr lvl="1"/>
            <a:r>
              <a:rPr lang="en-US" sz="2400" dirty="0"/>
              <a:t>Nuclear family</a:t>
            </a:r>
          </a:p>
          <a:p>
            <a:pPr lvl="1"/>
            <a:r>
              <a:rPr lang="en-US" sz="2400" dirty="0"/>
              <a:t>Voluntarily childless</a:t>
            </a:r>
          </a:p>
          <a:p>
            <a:pPr lvl="1"/>
            <a:r>
              <a:rPr lang="en-US" sz="2400" dirty="0"/>
              <a:t>DINKS</a:t>
            </a:r>
          </a:p>
          <a:p>
            <a:pPr lvl="1"/>
            <a:r>
              <a:rPr lang="en-US" sz="2400" dirty="0"/>
              <a:t>Boomerang kids</a:t>
            </a:r>
          </a:p>
          <a:p>
            <a:pPr lvl="1"/>
            <a:r>
              <a:rPr lang="en-US" sz="2400" dirty="0"/>
              <a:t>Sandwich generation</a:t>
            </a:r>
          </a:p>
        </p:txBody>
      </p:sp>
    </p:spTree>
    <p:extLst>
      <p:ext uri="{BB962C8B-B14F-4D97-AF65-F5344CB8AC3E}">
        <p14:creationId xmlns:p14="http://schemas.microsoft.com/office/powerpoint/2010/main" val="39064158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latin typeface="+mj-lt"/>
              </a:rPr>
              <a:t>Family Life Cycle</a:t>
            </a:r>
            <a:endParaRPr lang="en-IN" sz="3600" b="0" dirty="0">
              <a:latin typeface="+mj-lt"/>
            </a:endParaRPr>
          </a:p>
        </p:txBody>
      </p:sp>
      <p:sp>
        <p:nvSpPr>
          <p:cNvPr id="5" name="Content Placeholder 4"/>
          <p:cNvSpPr>
            <a:spLocks noGrp="1"/>
          </p:cNvSpPr>
          <p:nvPr>
            <p:ph idx="1"/>
          </p:nvPr>
        </p:nvSpPr>
        <p:spPr/>
        <p:txBody>
          <a:bodyPr/>
          <a:lstStyle/>
          <a:p>
            <a:pPr marL="0" indent="0">
              <a:spcBef>
                <a:spcPts val="0"/>
              </a:spcBef>
              <a:buNone/>
            </a:pPr>
            <a:r>
              <a:rPr lang="en-US" sz="2400" dirty="0"/>
              <a:t>Factors that determine how couples spend money:</a:t>
            </a:r>
          </a:p>
          <a:p>
            <a:r>
              <a:rPr lang="en-US" sz="2400" dirty="0"/>
              <a:t>Whether they have children</a:t>
            </a:r>
          </a:p>
          <a:p>
            <a:r>
              <a:rPr lang="en-US" sz="2400" dirty="0"/>
              <a:t>Whether both spouses work</a:t>
            </a:r>
          </a:p>
          <a:p>
            <a:pPr marL="741600" indent="-284400">
              <a:spcBef>
                <a:spcPts val="600"/>
              </a:spcBef>
              <a:buFont typeface="Arial" panose="020B0604020202020204" pitchFamily="34" charset="0"/>
              <a:buChar char="−"/>
            </a:pPr>
            <a:r>
              <a:rPr lang="en-US" sz="2400" dirty="0"/>
              <a:t>Family life cycle (FLC) concept combines trends in income and family composition with change in demands placed on income.</a:t>
            </a:r>
          </a:p>
        </p:txBody>
      </p:sp>
    </p:spTree>
    <p:extLst>
      <p:ext uri="{BB962C8B-B14F-4D97-AF65-F5344CB8AC3E}">
        <p14:creationId xmlns:p14="http://schemas.microsoft.com/office/powerpoint/2010/main" val="303758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latin typeface="+mj-lt"/>
              </a:rPr>
              <a:t>Variables Affecting FLC</a:t>
            </a:r>
            <a:endParaRPr lang="en-IN" sz="3600" b="0" dirty="0">
              <a:latin typeface="+mj-lt"/>
            </a:endParaRPr>
          </a:p>
        </p:txBody>
      </p:sp>
      <p:sp>
        <p:nvSpPr>
          <p:cNvPr id="5" name="Content Placeholder 4"/>
          <p:cNvSpPr>
            <a:spLocks noGrp="1"/>
          </p:cNvSpPr>
          <p:nvPr>
            <p:ph idx="1"/>
          </p:nvPr>
        </p:nvSpPr>
        <p:spPr/>
        <p:txBody>
          <a:bodyPr/>
          <a:lstStyle/>
          <a:p>
            <a:r>
              <a:rPr lang="en-US" sz="2400" dirty="0"/>
              <a:t>Age</a:t>
            </a:r>
          </a:p>
          <a:p>
            <a:r>
              <a:rPr lang="en-US" sz="2400" dirty="0"/>
              <a:t>Marital Status</a:t>
            </a:r>
          </a:p>
          <a:p>
            <a:r>
              <a:rPr lang="en-US" sz="2400" dirty="0"/>
              <a:t>Children in the Home</a:t>
            </a:r>
          </a:p>
          <a:p>
            <a:r>
              <a:rPr lang="en-US" sz="2400" dirty="0"/>
              <a:t>Ages of Children in the Home</a:t>
            </a:r>
          </a:p>
        </p:txBody>
      </p:sp>
    </p:spTree>
    <p:extLst>
      <p:ext uri="{BB962C8B-B14F-4D97-AF65-F5344CB8AC3E}">
        <p14:creationId xmlns:p14="http://schemas.microsoft.com/office/powerpoint/2010/main" val="2155719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For Reflection</a:t>
            </a:r>
            <a:r>
              <a:rPr lang="en-US" sz="3600" dirty="0"/>
              <a:t> </a:t>
            </a:r>
            <a:r>
              <a:rPr lang="en-US" sz="2000" b="0" dirty="0">
                <a:latin typeface="+mj-lt"/>
              </a:rPr>
              <a:t>(6 of 9)</a:t>
            </a:r>
            <a:endParaRPr lang="en-IN" sz="2000" b="0" dirty="0">
              <a:latin typeface="+mj-lt"/>
            </a:endParaRPr>
          </a:p>
        </p:txBody>
      </p:sp>
      <p:sp>
        <p:nvSpPr>
          <p:cNvPr id="3" name="Content Placeholder 2"/>
          <p:cNvSpPr>
            <a:spLocks noGrp="1"/>
          </p:cNvSpPr>
          <p:nvPr>
            <p:ph type="body" idx="4294967295"/>
          </p:nvPr>
        </p:nvSpPr>
        <p:spPr/>
        <p:txBody>
          <a:bodyPr/>
          <a:lstStyle/>
          <a:p>
            <a:r>
              <a:rPr lang="en-US" sz="2400" dirty="0"/>
              <a:t>For the following products, discuss how having children or not might affect the choices a couple makes. What do such variations mean for marketers?</a:t>
            </a:r>
          </a:p>
          <a:p>
            <a:pPr lvl="1"/>
            <a:r>
              <a:rPr lang="en-US" sz="2400" dirty="0"/>
              <a:t>Groceries</a:t>
            </a:r>
          </a:p>
          <a:p>
            <a:pPr lvl="1"/>
            <a:r>
              <a:rPr lang="en-US" sz="2400" dirty="0"/>
              <a:t>Cars</a:t>
            </a:r>
          </a:p>
          <a:p>
            <a:pPr lvl="1"/>
            <a:r>
              <a:rPr lang="en-US" sz="2400" dirty="0"/>
              <a:t>Vacations</a:t>
            </a:r>
          </a:p>
        </p:txBody>
      </p:sp>
    </p:spTree>
    <p:extLst>
      <p:ext uri="{BB962C8B-B14F-4D97-AF65-F5344CB8AC3E}">
        <p14:creationId xmlns:p14="http://schemas.microsoft.com/office/powerpoint/2010/main" val="15387004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Learning Objective </a:t>
            </a:r>
            <a:r>
              <a:rPr lang="en-US" sz="3600" dirty="0" smtClean="0">
                <a:latin typeface="+mj-lt"/>
              </a:rPr>
              <a:t>13.5</a:t>
            </a:r>
            <a:endParaRPr lang="en-IN" sz="2000" b="0" dirty="0">
              <a:latin typeface="+mj-lt"/>
            </a:endParaRPr>
          </a:p>
        </p:txBody>
      </p:sp>
      <p:sp>
        <p:nvSpPr>
          <p:cNvPr id="3" name="Content Placeholder 2"/>
          <p:cNvSpPr>
            <a:spLocks noGrp="1"/>
          </p:cNvSpPr>
          <p:nvPr>
            <p:ph type="body" idx="4294967295"/>
          </p:nvPr>
        </p:nvSpPr>
        <p:spPr/>
        <p:txBody>
          <a:bodyPr/>
          <a:lstStyle/>
          <a:p>
            <a:pPr marL="0" indent="0">
              <a:buNone/>
            </a:pPr>
            <a:r>
              <a:rPr lang="en-US" sz="2400" dirty="0"/>
              <a:t>We have many things in common with others because they are about the same age.</a:t>
            </a:r>
          </a:p>
        </p:txBody>
      </p:sp>
    </p:spTree>
    <p:extLst>
      <p:ext uri="{BB962C8B-B14F-4D97-AF65-F5344CB8AC3E}">
        <p14:creationId xmlns:p14="http://schemas.microsoft.com/office/powerpoint/2010/main" val="13443867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Generational Categories</a:t>
            </a:r>
            <a:endParaRPr lang="en-IN" sz="2000" b="0" dirty="0">
              <a:latin typeface="+mj-lt"/>
            </a:endParaRPr>
          </a:p>
        </p:txBody>
      </p:sp>
      <p:sp>
        <p:nvSpPr>
          <p:cNvPr id="3" name="Content Placeholder 2"/>
          <p:cNvSpPr>
            <a:spLocks noGrp="1"/>
          </p:cNvSpPr>
          <p:nvPr>
            <p:ph type="body" idx="4294967295"/>
          </p:nvPr>
        </p:nvSpPr>
        <p:spPr/>
        <p:txBody>
          <a:bodyPr/>
          <a:lstStyle/>
          <a:p>
            <a:r>
              <a:rPr lang="en-US" sz="2400" dirty="0"/>
              <a:t>The Interbellum Generation</a:t>
            </a:r>
          </a:p>
          <a:p>
            <a:r>
              <a:rPr lang="en-US" sz="2400" dirty="0"/>
              <a:t>The Silent Generation</a:t>
            </a:r>
          </a:p>
          <a:p>
            <a:r>
              <a:rPr lang="en-US" sz="2400" dirty="0"/>
              <a:t>The War Baby Generation</a:t>
            </a:r>
          </a:p>
          <a:p>
            <a:r>
              <a:rPr lang="en-US" sz="2400" dirty="0"/>
              <a:t>The Baby Boom Generation</a:t>
            </a:r>
          </a:p>
          <a:p>
            <a:r>
              <a:rPr lang="en-US" sz="2400" dirty="0"/>
              <a:t>Generation X</a:t>
            </a:r>
          </a:p>
          <a:p>
            <a:r>
              <a:rPr lang="en-US" sz="2400" dirty="0"/>
              <a:t>Generation Y</a:t>
            </a:r>
          </a:p>
          <a:p>
            <a:r>
              <a:rPr lang="en-US" sz="2400" dirty="0"/>
              <a:t>Generation Z</a:t>
            </a:r>
          </a:p>
        </p:txBody>
      </p:sp>
    </p:spTree>
    <p:extLst>
      <p:ext uri="{BB962C8B-B14F-4D97-AF65-F5344CB8AC3E}">
        <p14:creationId xmlns:p14="http://schemas.microsoft.com/office/powerpoint/2010/main" val="40315689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Gen Y and Z</a:t>
            </a:r>
            <a:endParaRPr lang="en-IN" sz="2000" b="0" dirty="0">
              <a:latin typeface="+mj-lt"/>
            </a:endParaRPr>
          </a:p>
        </p:txBody>
      </p:sp>
      <p:sp>
        <p:nvSpPr>
          <p:cNvPr id="3" name="Content Placeholder 2"/>
          <p:cNvSpPr>
            <a:spLocks noGrp="1"/>
          </p:cNvSpPr>
          <p:nvPr>
            <p:ph idx="1"/>
          </p:nvPr>
        </p:nvSpPr>
        <p:spPr/>
        <p:txBody>
          <a:bodyPr/>
          <a:lstStyle/>
          <a:p>
            <a:pPr marL="0" indent="0">
              <a:buNone/>
            </a:pPr>
            <a:r>
              <a:rPr lang="en-US" sz="2400" dirty="0"/>
              <a:t>Four basic conflicts are common among all teens:</a:t>
            </a:r>
          </a:p>
          <a:p>
            <a:r>
              <a:rPr lang="en-US" sz="2400" dirty="0"/>
              <a:t>Autonomy versus belonging</a:t>
            </a:r>
          </a:p>
          <a:p>
            <a:r>
              <a:rPr lang="en-US" sz="2400" dirty="0"/>
              <a:t>Rebellion versus conformity</a:t>
            </a:r>
          </a:p>
          <a:p>
            <a:r>
              <a:rPr lang="en-US" sz="2400" dirty="0"/>
              <a:t>Idealism versus pragmatism</a:t>
            </a:r>
          </a:p>
          <a:p>
            <a:r>
              <a:rPr lang="en-US" sz="2400" dirty="0"/>
              <a:t>Narcissism versus intimacy</a:t>
            </a:r>
          </a:p>
        </p:txBody>
      </p:sp>
    </p:spTree>
    <p:extLst>
      <p:ext uri="{BB962C8B-B14F-4D97-AF65-F5344CB8AC3E}">
        <p14:creationId xmlns:p14="http://schemas.microsoft.com/office/powerpoint/2010/main" val="3183450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smtClean="0">
                <a:latin typeface="+mj-lt"/>
              </a:rPr>
              <a:t>Learning </a:t>
            </a:r>
            <a:r>
              <a:rPr lang="en-US" sz="3600" dirty="0">
                <a:latin typeface="+mj-lt"/>
              </a:rPr>
              <a:t>Objectives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0"/>
            <a:ext cx="8229600" cy="4724400"/>
          </a:xfrm>
        </p:spPr>
        <p:txBody>
          <a:bodyPr/>
          <a:lstStyle/>
          <a:p>
            <a:pPr marL="715963" indent="-715963">
              <a:spcBef>
                <a:spcPts val="600"/>
              </a:spcBef>
              <a:buNone/>
            </a:pPr>
            <a:r>
              <a:rPr lang="en-US" sz="2400" b="1" dirty="0" smtClean="0">
                <a:solidFill>
                  <a:srgbClr val="007FA3"/>
                </a:solidFill>
              </a:rPr>
              <a:t>13.6</a:t>
            </a:r>
            <a:r>
              <a:rPr lang="en-US" sz="2400" dirty="0" smtClean="0"/>
              <a:t> Teens </a:t>
            </a:r>
            <a:r>
              <a:rPr lang="en-US" sz="2400" dirty="0"/>
              <a:t>are an important age segment for marketers.</a:t>
            </a:r>
          </a:p>
          <a:p>
            <a:pPr marL="715963" indent="-715963">
              <a:spcBef>
                <a:spcPts val="600"/>
              </a:spcBef>
              <a:buNone/>
            </a:pPr>
            <a:r>
              <a:rPr lang="en-US" sz="2400" b="1" dirty="0" smtClean="0">
                <a:solidFill>
                  <a:srgbClr val="007FA3"/>
                </a:solidFill>
              </a:rPr>
              <a:t>13.7</a:t>
            </a:r>
            <a:r>
              <a:rPr lang="en-US" sz="2400" dirty="0" smtClean="0"/>
              <a:t> Baby </a:t>
            </a:r>
            <a:r>
              <a:rPr lang="en-US" sz="2400" dirty="0"/>
              <a:t>Boomers are the most economically powerful age segment.</a:t>
            </a:r>
          </a:p>
          <a:p>
            <a:pPr marL="715963" indent="-715963">
              <a:spcBef>
                <a:spcPts val="600"/>
              </a:spcBef>
              <a:buNone/>
            </a:pPr>
            <a:r>
              <a:rPr lang="en-US" sz="2400" b="1" dirty="0" smtClean="0">
                <a:solidFill>
                  <a:srgbClr val="007FA3"/>
                </a:solidFill>
              </a:rPr>
              <a:t>13.8</a:t>
            </a:r>
            <a:r>
              <a:rPr lang="en-US" sz="2400" dirty="0" smtClean="0"/>
              <a:t> Seniors </a:t>
            </a:r>
            <a:r>
              <a:rPr lang="en-US" sz="2400" dirty="0"/>
              <a:t>are a more important market segment than many marketers realize.</a:t>
            </a:r>
          </a:p>
          <a:p>
            <a:pPr marL="715963" indent="-715963">
              <a:spcBef>
                <a:spcPts val="600"/>
              </a:spcBef>
              <a:buNone/>
            </a:pPr>
            <a:r>
              <a:rPr lang="en-US" sz="2400" b="1" dirty="0" smtClean="0">
                <a:solidFill>
                  <a:srgbClr val="007FA3"/>
                </a:solidFill>
              </a:rPr>
              <a:t>13.9</a:t>
            </a:r>
            <a:r>
              <a:rPr lang="en-US" sz="2400" dirty="0" smtClean="0"/>
              <a:t> Birds </a:t>
            </a:r>
            <a:r>
              <a:rPr lang="en-US" sz="2400" dirty="0"/>
              <a:t>of a feather flock together in place-based subcultures.</a:t>
            </a:r>
          </a:p>
        </p:txBody>
      </p:sp>
    </p:spTree>
    <p:extLst>
      <p:ext uri="{BB962C8B-B14F-4D97-AF65-F5344CB8AC3E}">
        <p14:creationId xmlns:p14="http://schemas.microsoft.com/office/powerpoint/2010/main" val="16365980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Getting to Know Gen Z</a:t>
            </a:r>
            <a:endParaRPr lang="en-IN" sz="2000" b="0" dirty="0">
              <a:latin typeface="+mj-lt"/>
            </a:endParaRPr>
          </a:p>
        </p:txBody>
      </p:sp>
      <p:sp>
        <p:nvSpPr>
          <p:cNvPr id="3" name="Content Placeholder 2"/>
          <p:cNvSpPr>
            <a:spLocks noGrp="1"/>
          </p:cNvSpPr>
          <p:nvPr>
            <p:ph idx="1"/>
          </p:nvPr>
        </p:nvSpPr>
        <p:spPr/>
        <p:txBody>
          <a:bodyPr/>
          <a:lstStyle/>
          <a:p>
            <a:r>
              <a:rPr lang="en-US" sz="2400" dirty="0"/>
              <a:t>Born in the late 1990’s to early 2000’s</a:t>
            </a:r>
          </a:p>
          <a:p>
            <a:r>
              <a:rPr lang="en-US" sz="2400" dirty="0"/>
              <a:t>Most diverse generation</a:t>
            </a:r>
          </a:p>
          <a:p>
            <a:r>
              <a:rPr lang="en-US" sz="2400" dirty="0"/>
              <a:t>Digital natives</a:t>
            </a:r>
          </a:p>
        </p:txBody>
      </p:sp>
    </p:spTree>
    <p:extLst>
      <p:ext uri="{BB962C8B-B14F-4D97-AF65-F5344CB8AC3E}">
        <p14:creationId xmlns:p14="http://schemas.microsoft.com/office/powerpoint/2010/main" val="577668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Getting to Know Gen Y</a:t>
            </a:r>
            <a:endParaRPr lang="en-IN" sz="2000" b="0" dirty="0">
              <a:latin typeface="+mj-lt"/>
            </a:endParaRPr>
          </a:p>
        </p:txBody>
      </p:sp>
      <p:sp>
        <p:nvSpPr>
          <p:cNvPr id="3" name="Content Placeholder 2"/>
          <p:cNvSpPr>
            <a:spLocks noGrp="1"/>
          </p:cNvSpPr>
          <p:nvPr>
            <p:ph type="body" idx="4294967295"/>
          </p:nvPr>
        </p:nvSpPr>
        <p:spPr/>
        <p:txBody>
          <a:bodyPr/>
          <a:lstStyle/>
          <a:p>
            <a:r>
              <a:rPr lang="en-US" sz="2400" dirty="0"/>
              <a:t>“Echo Boomers” = “millennials” = Gen Yers</a:t>
            </a:r>
          </a:p>
          <a:p>
            <a:r>
              <a:rPr lang="en-US" sz="2400" dirty="0"/>
              <a:t>Make up one-third of U.S. population</a:t>
            </a:r>
          </a:p>
          <a:p>
            <a:r>
              <a:rPr lang="en-US" sz="2400" dirty="0"/>
              <a:t>Spend $170 billion a year</a:t>
            </a:r>
          </a:p>
          <a:p>
            <a:r>
              <a:rPr lang="en-US" sz="2400" dirty="0"/>
              <a:t>First to grow up with computers in their homes, in a 500-channel TV universe</a:t>
            </a:r>
          </a:p>
        </p:txBody>
      </p:sp>
    </p:spTree>
    <p:extLst>
      <p:ext uri="{BB962C8B-B14F-4D97-AF65-F5344CB8AC3E}">
        <p14:creationId xmlns:p14="http://schemas.microsoft.com/office/powerpoint/2010/main" val="34139747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Objective </a:t>
            </a:r>
            <a:r>
              <a:rPr lang="en-US" sz="3600" dirty="0" smtClean="0">
                <a:latin typeface="+mj-lt"/>
              </a:rPr>
              <a:t>13.6</a:t>
            </a:r>
            <a:endParaRPr lang="en-US" sz="2000" b="0" dirty="0">
              <a:latin typeface="+mj-lt"/>
            </a:endParaRPr>
          </a:p>
        </p:txBody>
      </p:sp>
      <p:sp>
        <p:nvSpPr>
          <p:cNvPr id="3" name="Content Placeholder 2"/>
          <p:cNvSpPr>
            <a:spLocks noGrp="1"/>
          </p:cNvSpPr>
          <p:nvPr>
            <p:ph idx="1"/>
          </p:nvPr>
        </p:nvSpPr>
        <p:spPr>
          <a:xfrm>
            <a:off x="457200" y="1600201"/>
            <a:ext cx="8229600" cy="383798"/>
          </a:xfrm>
        </p:spPr>
        <p:txBody>
          <a:bodyPr/>
          <a:lstStyle/>
          <a:p>
            <a:pPr marL="0" indent="0">
              <a:buNone/>
            </a:pPr>
            <a:r>
              <a:rPr lang="en-US" sz="2400" dirty="0"/>
              <a:t>Teens are an important age segment for marketers.</a:t>
            </a:r>
          </a:p>
        </p:txBody>
      </p:sp>
      <p:pic>
        <p:nvPicPr>
          <p:cNvPr id="5" name="Picture 4" descr="An advertisement for Pepsi. A young woman smiles as she holds a bottle of the soda. Tag line: now it’s Pepsi, for those who think you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2294739"/>
            <a:ext cx="2911958" cy="3849710"/>
          </a:xfrm>
          <a:prstGeom prst="rect">
            <a:avLst/>
          </a:prstGeom>
        </p:spPr>
      </p:pic>
    </p:spTree>
    <p:extLst>
      <p:ext uri="{BB962C8B-B14F-4D97-AF65-F5344CB8AC3E}">
        <p14:creationId xmlns:p14="http://schemas.microsoft.com/office/powerpoint/2010/main" val="6660624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Generation X</a:t>
            </a:r>
            <a:endParaRPr lang="en-IN" sz="2000" b="0" dirty="0">
              <a:latin typeface="+mj-lt"/>
            </a:endParaRPr>
          </a:p>
        </p:txBody>
      </p:sp>
      <p:sp>
        <p:nvSpPr>
          <p:cNvPr id="3" name="Content Placeholder 2"/>
          <p:cNvSpPr>
            <a:spLocks noGrp="1"/>
          </p:cNvSpPr>
          <p:nvPr>
            <p:ph idx="1"/>
          </p:nvPr>
        </p:nvSpPr>
        <p:spPr/>
        <p:txBody>
          <a:bodyPr/>
          <a:lstStyle/>
          <a:p>
            <a:pPr>
              <a:spcBef>
                <a:spcPts val="600"/>
              </a:spcBef>
            </a:pPr>
            <a:r>
              <a:rPr lang="en-US" sz="2400" dirty="0"/>
              <a:t>Consumers born between 1966 and 1976</a:t>
            </a:r>
          </a:p>
          <a:p>
            <a:pPr>
              <a:spcBef>
                <a:spcPts val="600"/>
              </a:spcBef>
            </a:pPr>
            <a:r>
              <a:rPr lang="en-US" sz="2400" dirty="0"/>
              <a:t>Today’s Gen Xer is both values-oriented and value-oriented</a:t>
            </a:r>
          </a:p>
          <a:p>
            <a:pPr>
              <a:spcBef>
                <a:spcPts val="600"/>
              </a:spcBef>
            </a:pPr>
            <a:r>
              <a:rPr lang="en-US" sz="2400" dirty="0"/>
              <a:t>Desire stable families, save portion of income, and view home as expression of individuality</a:t>
            </a:r>
          </a:p>
        </p:txBody>
      </p:sp>
    </p:spTree>
    <p:extLst>
      <p:ext uri="{BB962C8B-B14F-4D97-AF65-F5344CB8AC3E}">
        <p14:creationId xmlns:p14="http://schemas.microsoft.com/office/powerpoint/2010/main" val="31777738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Objective </a:t>
            </a:r>
            <a:r>
              <a:rPr lang="en-US" sz="3600" dirty="0" smtClean="0">
                <a:latin typeface="+mj-lt"/>
              </a:rPr>
              <a:t>13.7</a:t>
            </a:r>
            <a:endParaRPr lang="en-US" sz="2000" b="0" dirty="0">
              <a:latin typeface="+mj-lt"/>
            </a:endParaRPr>
          </a:p>
        </p:txBody>
      </p:sp>
      <p:sp>
        <p:nvSpPr>
          <p:cNvPr id="3" name="Content Placeholder 2"/>
          <p:cNvSpPr>
            <a:spLocks noGrp="1"/>
          </p:cNvSpPr>
          <p:nvPr>
            <p:ph idx="1"/>
          </p:nvPr>
        </p:nvSpPr>
        <p:spPr>
          <a:xfrm>
            <a:off x="457200" y="1600200"/>
            <a:ext cx="8229600" cy="864191"/>
          </a:xfrm>
        </p:spPr>
        <p:txBody>
          <a:bodyPr/>
          <a:lstStyle/>
          <a:p>
            <a:pPr marL="0" indent="0">
              <a:buNone/>
            </a:pPr>
            <a:r>
              <a:rPr lang="en-US" sz="2400" dirty="0"/>
              <a:t>Baby boomers continue to be the most powerful age segment economically.</a:t>
            </a:r>
          </a:p>
        </p:txBody>
      </p:sp>
      <p:pic>
        <p:nvPicPr>
          <p:cNvPr id="5" name="Picture 4" descr="An advertisement for f p ay, the sexual health charity. Two men are dressed in 1970s clothing beside an image of a condom. Tagline: remember wearing this? Then remember to wear this!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200" y="2751939"/>
            <a:ext cx="2303487" cy="3250609"/>
          </a:xfrm>
          <a:prstGeom prst="rect">
            <a:avLst/>
          </a:prstGeom>
        </p:spPr>
      </p:pic>
    </p:spTree>
    <p:extLst>
      <p:ext uri="{BB962C8B-B14F-4D97-AF65-F5344CB8AC3E}">
        <p14:creationId xmlns:p14="http://schemas.microsoft.com/office/powerpoint/2010/main" val="8334726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600" dirty="0">
                <a:latin typeface="+mj-lt"/>
              </a:rPr>
              <a:t>Baby Boomers</a:t>
            </a:r>
            <a:endParaRPr lang="en-US" sz="2000" b="0" dirty="0">
              <a:latin typeface="+mj-lt"/>
            </a:endParaRPr>
          </a:p>
        </p:txBody>
      </p:sp>
      <p:sp>
        <p:nvSpPr>
          <p:cNvPr id="3" name="Content Placeholder 2"/>
          <p:cNvSpPr>
            <a:spLocks noGrp="1"/>
          </p:cNvSpPr>
          <p:nvPr>
            <p:ph idx="1"/>
          </p:nvPr>
        </p:nvSpPr>
        <p:spPr/>
        <p:txBody>
          <a:bodyPr/>
          <a:lstStyle/>
          <a:p>
            <a:r>
              <a:rPr lang="en-US" sz="2400" dirty="0"/>
              <a:t>Consumers born between 1946 and 1965</a:t>
            </a:r>
          </a:p>
          <a:p>
            <a:r>
              <a:rPr lang="en-US" sz="2400" dirty="0"/>
              <a:t>Active and physically fit</a:t>
            </a:r>
          </a:p>
          <a:p>
            <a:r>
              <a:rPr lang="en-US" sz="2400" dirty="0"/>
              <a:t>Currently in peak earning years</a:t>
            </a:r>
          </a:p>
          <a:p>
            <a:pPr lvl="1"/>
            <a:r>
              <a:rPr lang="en-US" sz="2400" dirty="0"/>
              <a:t>Food, apparel, and retirement programs</a:t>
            </a:r>
          </a:p>
          <a:p>
            <a:pPr lvl="1"/>
            <a:r>
              <a:rPr lang="en-US" sz="2400" dirty="0"/>
              <a:t>“Midlife crisis” products</a:t>
            </a:r>
          </a:p>
        </p:txBody>
      </p:sp>
    </p:spTree>
    <p:extLst>
      <p:ext uri="{BB962C8B-B14F-4D97-AF65-F5344CB8AC3E}">
        <p14:creationId xmlns:p14="http://schemas.microsoft.com/office/powerpoint/2010/main" val="28853030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(7 of 9)</a:t>
            </a:r>
          </a:p>
        </p:txBody>
      </p:sp>
      <p:sp>
        <p:nvSpPr>
          <p:cNvPr id="3" name="Content Placeholder 2"/>
          <p:cNvSpPr>
            <a:spLocks noGrp="1"/>
          </p:cNvSpPr>
          <p:nvPr>
            <p:ph idx="1"/>
          </p:nvPr>
        </p:nvSpPr>
        <p:spPr/>
        <p:txBody>
          <a:bodyPr/>
          <a:lstStyle/>
          <a:p>
            <a:r>
              <a:rPr lang="en-US" sz="2400" dirty="0"/>
              <a:t>What will happen to the markets for products like Restylane as the Baby Boomers continue to age? </a:t>
            </a:r>
          </a:p>
        </p:txBody>
      </p:sp>
    </p:spTree>
    <p:extLst>
      <p:ext uri="{BB962C8B-B14F-4D97-AF65-F5344CB8AC3E}">
        <p14:creationId xmlns:p14="http://schemas.microsoft.com/office/powerpoint/2010/main" val="23886828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Learning Objective </a:t>
            </a:r>
            <a:r>
              <a:rPr lang="en-US" sz="3600" dirty="0" smtClean="0">
                <a:latin typeface="+mj-lt"/>
              </a:rPr>
              <a:t>13.8</a:t>
            </a:r>
            <a:endParaRPr lang="en-US" sz="2000" b="0" dirty="0">
              <a:latin typeface="+mj-lt"/>
            </a:endParaRPr>
          </a:p>
        </p:txBody>
      </p:sp>
      <p:sp>
        <p:nvSpPr>
          <p:cNvPr id="3" name="Content Placeholder 2"/>
          <p:cNvSpPr>
            <a:spLocks noGrp="1"/>
          </p:cNvSpPr>
          <p:nvPr>
            <p:ph idx="1"/>
          </p:nvPr>
        </p:nvSpPr>
        <p:spPr/>
        <p:txBody>
          <a:bodyPr/>
          <a:lstStyle/>
          <a:p>
            <a:pPr marL="0" indent="0">
              <a:buNone/>
            </a:pPr>
            <a:r>
              <a:rPr lang="en-US" sz="2400" dirty="0"/>
              <a:t>Seniors continue to increase in importance as a market segment.</a:t>
            </a:r>
          </a:p>
        </p:txBody>
      </p:sp>
    </p:spTree>
    <p:extLst>
      <p:ext uri="{BB962C8B-B14F-4D97-AF65-F5344CB8AC3E}">
        <p14:creationId xmlns:p14="http://schemas.microsoft.com/office/powerpoint/2010/main" val="9853245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Perceived </a:t>
            </a:r>
            <a:r>
              <a:rPr lang="en-US" sz="3600" dirty="0" smtClean="0">
                <a:latin typeface="+mj-lt"/>
              </a:rPr>
              <a:t>Age: You’re </a:t>
            </a:r>
            <a:r>
              <a:rPr lang="en-US" sz="3600" dirty="0">
                <a:latin typeface="+mj-lt"/>
              </a:rPr>
              <a:t>Only as Old as You Feel</a:t>
            </a:r>
            <a:endParaRPr lang="en-US" sz="2000" b="0" dirty="0">
              <a:latin typeface="+mj-lt"/>
            </a:endParaRPr>
          </a:p>
        </p:txBody>
      </p:sp>
      <p:sp>
        <p:nvSpPr>
          <p:cNvPr id="3" name="Content Placeholder 2"/>
          <p:cNvSpPr>
            <a:spLocks noGrp="1"/>
          </p:cNvSpPr>
          <p:nvPr>
            <p:ph idx="1"/>
          </p:nvPr>
        </p:nvSpPr>
        <p:spPr/>
        <p:txBody>
          <a:bodyPr/>
          <a:lstStyle/>
          <a:p>
            <a:r>
              <a:rPr lang="en-US" sz="2400" dirty="0"/>
              <a:t>Age is more a state of mind than of body</a:t>
            </a:r>
          </a:p>
          <a:p>
            <a:r>
              <a:rPr lang="en-US" sz="2400" dirty="0"/>
              <a:t>Perceived age: how old a person feels as opposed to his or her chronological age</a:t>
            </a:r>
          </a:p>
          <a:p>
            <a:pPr lvl="1"/>
            <a:r>
              <a:rPr lang="en-US" sz="2400" dirty="0"/>
              <a:t>“Feel-age”</a:t>
            </a:r>
          </a:p>
          <a:p>
            <a:pPr lvl="1"/>
            <a:r>
              <a:rPr lang="en-US" sz="2400" dirty="0"/>
              <a:t>“Look-age”</a:t>
            </a:r>
          </a:p>
          <a:p>
            <a:r>
              <a:rPr lang="en-US" sz="2400" dirty="0"/>
              <a:t>The older we get, the younger we feel relative to actual age</a:t>
            </a:r>
          </a:p>
        </p:txBody>
      </p:sp>
    </p:spTree>
    <p:extLst>
      <p:ext uri="{BB962C8B-B14F-4D97-AF65-F5344CB8AC3E}">
        <p14:creationId xmlns:p14="http://schemas.microsoft.com/office/powerpoint/2010/main" val="18004246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Values of Older Adults</a:t>
            </a:r>
            <a:endParaRPr lang="en-US" sz="2000" b="0" dirty="0">
              <a:latin typeface="+mj-lt"/>
            </a:endParaRPr>
          </a:p>
        </p:txBody>
      </p:sp>
      <p:sp>
        <p:nvSpPr>
          <p:cNvPr id="3" name="Content Placeholder 2"/>
          <p:cNvSpPr>
            <a:spLocks noGrp="1"/>
          </p:cNvSpPr>
          <p:nvPr>
            <p:ph idx="1"/>
          </p:nvPr>
        </p:nvSpPr>
        <p:spPr/>
        <p:txBody>
          <a:bodyPr/>
          <a:lstStyle/>
          <a:p>
            <a:r>
              <a:rPr lang="en-US" sz="2400" dirty="0"/>
              <a:t>Autonomy: want to be self-sufficient</a:t>
            </a:r>
          </a:p>
          <a:p>
            <a:r>
              <a:rPr lang="en-US" sz="2400" dirty="0"/>
              <a:t>Connectedness: value bonds with friends and family</a:t>
            </a:r>
          </a:p>
          <a:p>
            <a:r>
              <a:rPr lang="en-US" sz="2400" dirty="0"/>
              <a:t>Altruism: want to give something back to the world</a:t>
            </a:r>
          </a:p>
        </p:txBody>
      </p:sp>
    </p:spTree>
    <p:extLst>
      <p:ext uri="{BB962C8B-B14F-4D97-AF65-F5344CB8AC3E}">
        <p14:creationId xmlns:p14="http://schemas.microsoft.com/office/powerpoint/2010/main" val="4220462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Objective </a:t>
            </a:r>
            <a:r>
              <a:rPr lang="en-US" sz="3600" dirty="0" smtClean="0">
                <a:latin typeface="+mj-lt"/>
              </a:rPr>
              <a:t>13.1</a:t>
            </a:r>
            <a:endParaRPr lang="en-IN" dirty="0"/>
          </a:p>
        </p:txBody>
      </p:sp>
      <p:sp>
        <p:nvSpPr>
          <p:cNvPr id="3" name="Content Placeholder 2"/>
          <p:cNvSpPr>
            <a:spLocks noGrp="1"/>
          </p:cNvSpPr>
          <p:nvPr>
            <p:ph idx="1"/>
          </p:nvPr>
        </p:nvSpPr>
        <p:spPr>
          <a:xfrm>
            <a:off x="457200" y="1600201"/>
            <a:ext cx="8382000" cy="381000"/>
          </a:xfrm>
        </p:spPr>
        <p:txBody>
          <a:bodyPr/>
          <a:lstStyle/>
          <a:p>
            <a:pPr marL="0" indent="0">
              <a:buNone/>
            </a:pPr>
            <a:r>
              <a:rPr lang="en-US" sz="2600" dirty="0"/>
              <a:t>Consumer identity derives from “we” as well as “I”.</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2295254"/>
            <a:ext cx="2725029" cy="3700603"/>
          </a:xfrm>
          <a:prstGeom prst="rect">
            <a:avLst/>
          </a:prstGeom>
        </p:spPr>
      </p:pic>
    </p:spTree>
    <p:extLst>
      <p:ext uri="{BB962C8B-B14F-4D97-AF65-F5344CB8AC3E}">
        <p14:creationId xmlns:p14="http://schemas.microsoft.com/office/powerpoint/2010/main" val="39263637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(8 of 9)</a:t>
            </a:r>
          </a:p>
        </p:txBody>
      </p:sp>
      <p:sp>
        <p:nvSpPr>
          <p:cNvPr id="3" name="Content Placeholder 2"/>
          <p:cNvSpPr>
            <a:spLocks noGrp="1"/>
          </p:cNvSpPr>
          <p:nvPr>
            <p:ph idx="1"/>
          </p:nvPr>
        </p:nvSpPr>
        <p:spPr/>
        <p:txBody>
          <a:bodyPr/>
          <a:lstStyle/>
          <a:p>
            <a:r>
              <a:rPr lang="en-US" sz="2400" dirty="0"/>
              <a:t>Is it practical to assume that people 60 and over constitute one large consumer market (i.e., the gray market)? How can marketers segment this age subculture?</a:t>
            </a:r>
          </a:p>
        </p:txBody>
      </p:sp>
    </p:spTree>
    <p:extLst>
      <p:ext uri="{BB962C8B-B14F-4D97-AF65-F5344CB8AC3E}">
        <p14:creationId xmlns:p14="http://schemas.microsoft.com/office/powerpoint/2010/main" val="2683099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600" dirty="0">
                <a:latin typeface="+mj-lt"/>
              </a:rPr>
              <a:t>Learning Objective </a:t>
            </a:r>
            <a:r>
              <a:rPr lang="en-US" sz="3600" dirty="0" smtClean="0">
                <a:latin typeface="+mj-lt"/>
              </a:rPr>
              <a:t>13.9</a:t>
            </a:r>
            <a:endParaRPr lang="en-US" sz="2000" b="0" dirty="0">
              <a:latin typeface="+mj-lt"/>
            </a:endParaRPr>
          </a:p>
        </p:txBody>
      </p:sp>
      <p:sp>
        <p:nvSpPr>
          <p:cNvPr id="3" name="Content Placeholder 2"/>
          <p:cNvSpPr>
            <a:spLocks noGrp="1"/>
          </p:cNvSpPr>
          <p:nvPr>
            <p:ph idx="1"/>
          </p:nvPr>
        </p:nvSpPr>
        <p:spPr>
          <a:xfrm>
            <a:off x="457200" y="1600201"/>
            <a:ext cx="8229600" cy="380999"/>
          </a:xfrm>
        </p:spPr>
        <p:txBody>
          <a:bodyPr/>
          <a:lstStyle/>
          <a:p>
            <a:pPr marL="0" indent="0">
              <a:buNone/>
            </a:pPr>
            <a:r>
              <a:rPr lang="en-US" sz="2400" dirty="0"/>
              <a:t>Birds of a feather flock together in place-based subcultures. </a:t>
            </a:r>
          </a:p>
        </p:txBody>
      </p:sp>
      <p:sp>
        <p:nvSpPr>
          <p:cNvPr id="4" name="Content Placeholder 3"/>
          <p:cNvSpPr>
            <a:spLocks noGrp="1"/>
          </p:cNvSpPr>
          <p:nvPr>
            <p:ph idx="14"/>
          </p:nvPr>
        </p:nvSpPr>
        <p:spPr>
          <a:xfrm>
            <a:off x="457200" y="2133600"/>
            <a:ext cx="8229600" cy="304800"/>
          </a:xfrm>
        </p:spPr>
        <p:txBody>
          <a:bodyPr/>
          <a:lstStyle/>
          <a:p>
            <a:pPr marL="0" indent="0">
              <a:buNone/>
            </a:pPr>
            <a:r>
              <a:rPr lang="en-IN" b="1" dirty="0"/>
              <a:t>Table 13.1 </a:t>
            </a:r>
            <a:r>
              <a:rPr lang="en-IN" dirty="0"/>
              <a:t>A Comparison of Two Different Youth-Oriented PRIZM Clusters</a:t>
            </a:r>
          </a:p>
        </p:txBody>
      </p:sp>
      <p:graphicFrame>
        <p:nvGraphicFramePr>
          <p:cNvPr id="9" name="Content Placeholder 8"/>
          <p:cNvGraphicFramePr>
            <a:graphicFrameLocks noGrp="1"/>
          </p:cNvGraphicFramePr>
          <p:nvPr>
            <p:ph idx="15"/>
            <p:extLst>
              <p:ext uri="{D42A27DB-BD31-4B8C-83A1-F6EECF244321}">
                <p14:modId xmlns:p14="http://schemas.microsoft.com/office/powerpoint/2010/main" val="1948805733"/>
              </p:ext>
            </p:extLst>
          </p:nvPr>
        </p:nvGraphicFramePr>
        <p:xfrm>
          <a:off x="457200" y="2623929"/>
          <a:ext cx="8229600" cy="3048000"/>
        </p:xfrm>
        <a:graphic>
          <a:graphicData uri="http://schemas.openxmlformats.org/drawingml/2006/table">
            <a:tbl>
              <a:tblPr firstRow="1" bandRow="1">
                <a:tableStyleId>{3B4B98B0-60AC-42C2-AFA5-B58CD77FA1E5}</a:tableStyleId>
              </a:tblPr>
              <a:tblGrid>
                <a:gridCol w="4038600">
                  <a:extLst>
                    <a:ext uri="{9D8B030D-6E8A-4147-A177-3AD203B41FA5}">
                      <a16:colId xmlns:a16="http://schemas.microsoft.com/office/drawing/2014/main" val="4198694125"/>
                    </a:ext>
                  </a:extLst>
                </a:gridCol>
                <a:gridCol w="4191000">
                  <a:extLst>
                    <a:ext uri="{9D8B030D-6E8A-4147-A177-3AD203B41FA5}">
                      <a16:colId xmlns:a16="http://schemas.microsoft.com/office/drawing/2014/main" val="1389872388"/>
                    </a:ext>
                  </a:extLst>
                </a:gridCol>
              </a:tblGrid>
              <a:tr h="304800">
                <a:tc>
                  <a:txBody>
                    <a:bodyPr/>
                    <a:lstStyle/>
                    <a:p>
                      <a:r>
                        <a:rPr lang="en-IN" sz="1400" b="0" i="0" kern="1200" baseline="0" dirty="0">
                          <a:solidFill>
                            <a:schemeClr val="tx1"/>
                          </a:solidFill>
                          <a:effectLst/>
                          <a:latin typeface="+mn-lt"/>
                          <a:ea typeface="+mn-ea"/>
                          <a:cs typeface="+mn-cs"/>
                        </a:rPr>
                        <a:t>Segment #4: Young Digerati</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Segment #24: Up-and-Comers</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6245558"/>
                  </a:ext>
                </a:extLst>
              </a:tr>
              <a:tr h="370840">
                <a:tc>
                  <a:txBody>
                    <a:bodyPr/>
                    <a:lstStyle/>
                    <a:p>
                      <a:r>
                        <a:rPr lang="en-IN" sz="1400" b="0" i="0" kern="1200" baseline="0" dirty="0">
                          <a:solidFill>
                            <a:schemeClr val="tx1"/>
                          </a:solidFill>
                          <a:effectLst/>
                          <a:latin typeface="+mn-lt"/>
                          <a:ea typeface="+mn-ea"/>
                          <a:cs typeface="+mn-cs"/>
                        </a:rPr>
                        <a:t>Tech-savvy consumers who live in trendy</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urban neighborhoods filled with fitness clubs,</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boutiques, and microbreweries.</a:t>
                      </a:r>
                      <a:r>
                        <a:rPr lang="en-IN" sz="1400" baseline="0" dirty="0"/>
                        <a:t> </a:t>
                      </a:r>
                      <a:br>
                        <a:rPr lang="en-IN" sz="1400" baseline="0" dirty="0"/>
                      </a:b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A transition segment for young, middle-class</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singles before they marry and establish</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families. Primarily live in mid-size cities and</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includes many recent college graduates who</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are into athletic activities, technology, and</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nightlife.</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5772902"/>
                  </a:ext>
                </a:extLst>
              </a:tr>
              <a:tr h="370840">
                <a:tc>
                  <a:txBody>
                    <a:bodyPr/>
                    <a:lstStyle/>
                    <a:p>
                      <a:pPr algn="ctr"/>
                      <a:r>
                        <a:rPr lang="en-IN" sz="1400" b="0" i="0" kern="1200" baseline="0" dirty="0">
                          <a:solidFill>
                            <a:schemeClr val="tx1"/>
                          </a:solidFill>
                          <a:effectLst/>
                          <a:latin typeface="+mn-lt"/>
                          <a:ea typeface="+mn-ea"/>
                          <a:cs typeface="+mn-cs"/>
                        </a:rPr>
                        <a:t>Much more likely than the average consumer to:</a:t>
                      </a:r>
                      <a:r>
                        <a:rPr lang="en-IN" sz="1400" baseline="0" dirty="0"/>
                        <a:t> </a:t>
                      </a:r>
                      <a:br>
                        <a:rPr lang="en-IN" sz="1400" baseline="0" dirty="0"/>
                      </a:br>
                      <a:r>
                        <a:rPr lang="en-IN" sz="1400" b="0" i="0" kern="1200" baseline="0" dirty="0">
                          <a:solidFill>
                            <a:schemeClr val="tx1"/>
                          </a:solidFill>
                          <a:effectLst/>
                          <a:latin typeface="+mn-lt"/>
                          <a:ea typeface="+mn-ea"/>
                          <a:cs typeface="+mn-cs"/>
                        </a:rPr>
                        <a:t>Shop at Bloomingdale’s</a:t>
                      </a:r>
                      <a:r>
                        <a:rPr lang="en-IN" sz="1400" baseline="0" dirty="0"/>
                        <a:t> </a:t>
                      </a:r>
                      <a:br>
                        <a:rPr lang="en-IN" sz="1400" baseline="0" dirty="0"/>
                      </a:br>
                      <a:r>
                        <a:rPr lang="en-IN" sz="1400" b="0" i="0" kern="1200" baseline="0" dirty="0">
                          <a:solidFill>
                            <a:schemeClr val="tx1"/>
                          </a:solidFill>
                          <a:effectLst/>
                          <a:latin typeface="+mn-lt"/>
                          <a:ea typeface="+mn-ea"/>
                          <a:cs typeface="+mn-cs"/>
                        </a:rPr>
                        <a:t>Travel to Asia</a:t>
                      </a:r>
                      <a:r>
                        <a:rPr lang="en-IN" sz="1400" baseline="0" dirty="0"/>
                        <a:t> </a:t>
                      </a:r>
                      <a:br>
                        <a:rPr lang="en-IN" sz="1400" baseline="0" dirty="0"/>
                      </a:br>
                      <a:r>
                        <a:rPr lang="en-IN" sz="1400" b="0" i="0" kern="1200" baseline="0" dirty="0">
                          <a:solidFill>
                            <a:schemeClr val="tx1"/>
                          </a:solidFill>
                          <a:effectLst/>
                          <a:latin typeface="+mn-lt"/>
                          <a:ea typeface="+mn-ea"/>
                          <a:cs typeface="+mn-cs"/>
                        </a:rPr>
                        <a:t>Read </a:t>
                      </a:r>
                      <a:r>
                        <a:rPr lang="en-IN" sz="1400" b="1" i="0" kern="1200" baseline="0" dirty="0">
                          <a:solidFill>
                            <a:schemeClr val="tx1"/>
                          </a:solidFill>
                          <a:effectLst/>
                          <a:latin typeface="+mn-lt"/>
                          <a:ea typeface="+mn-ea"/>
                          <a:cs typeface="+mn-cs"/>
                        </a:rPr>
                        <a:t>Dwell</a:t>
                      </a:r>
                      <a:r>
                        <a:rPr lang="en-IN" sz="1400" baseline="0" dirty="0"/>
                        <a:t> </a:t>
                      </a:r>
                      <a:br>
                        <a:rPr lang="en-IN" sz="1400" baseline="0" dirty="0"/>
                      </a:br>
                      <a:r>
                        <a:rPr lang="en-IN" sz="1400" b="0" i="0" kern="1200" baseline="0" dirty="0">
                          <a:solidFill>
                            <a:schemeClr val="tx1"/>
                          </a:solidFill>
                          <a:effectLst/>
                          <a:latin typeface="+mn-lt"/>
                          <a:ea typeface="+mn-ea"/>
                          <a:cs typeface="+mn-cs"/>
                        </a:rPr>
                        <a:t>Watch Independent Film Channel</a:t>
                      </a:r>
                      <a:r>
                        <a:rPr lang="en-IN" sz="1400" baseline="0" dirty="0"/>
                        <a:t> </a:t>
                      </a:r>
                      <a:br>
                        <a:rPr lang="en-IN" sz="1400" baseline="0" dirty="0"/>
                      </a:br>
                      <a:r>
                        <a:rPr lang="en-IN" sz="1400" b="0" i="0" kern="1200" baseline="0" dirty="0">
                          <a:solidFill>
                            <a:schemeClr val="tx1"/>
                          </a:solidFill>
                          <a:effectLst/>
                          <a:latin typeface="+mn-lt"/>
                          <a:ea typeface="+mn-ea"/>
                          <a:cs typeface="+mn-cs"/>
                        </a:rPr>
                        <a:t>Drive an Audi A3</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Much more likely than the average consumer to:</a:t>
                      </a:r>
                      <a:r>
                        <a:rPr lang="en-IN" sz="1400" baseline="0" dirty="0"/>
                        <a:t> </a:t>
                      </a:r>
                      <a:br>
                        <a:rPr lang="en-IN" sz="1400" baseline="0" dirty="0"/>
                      </a:br>
                      <a:r>
                        <a:rPr lang="en-IN" sz="1400" b="0" i="0" kern="1200" baseline="0" dirty="0">
                          <a:solidFill>
                            <a:schemeClr val="tx1"/>
                          </a:solidFill>
                          <a:effectLst/>
                          <a:latin typeface="+mn-lt"/>
                          <a:ea typeface="+mn-ea"/>
                          <a:cs typeface="+mn-cs"/>
                        </a:rPr>
                        <a:t>Order from Priceline.com</a:t>
                      </a:r>
                      <a:r>
                        <a:rPr lang="en-IN" sz="1400" baseline="0" dirty="0"/>
                        <a:t> </a:t>
                      </a:r>
                      <a:br>
                        <a:rPr lang="en-IN" sz="1400" baseline="0" dirty="0"/>
                      </a:br>
                      <a:r>
                        <a:rPr lang="en-IN" sz="1400" b="0" i="0" kern="1200" baseline="0" dirty="0">
                          <a:solidFill>
                            <a:schemeClr val="tx1"/>
                          </a:solidFill>
                          <a:effectLst/>
                          <a:latin typeface="+mn-lt"/>
                          <a:ea typeface="+mn-ea"/>
                          <a:cs typeface="+mn-cs"/>
                        </a:rPr>
                        <a:t>Travel to South America</a:t>
                      </a:r>
                      <a:r>
                        <a:rPr lang="en-IN" sz="1400" baseline="0" dirty="0"/>
                        <a:t> </a:t>
                      </a:r>
                      <a:br>
                        <a:rPr lang="en-IN" sz="1400" baseline="0" dirty="0"/>
                      </a:br>
                      <a:r>
                        <a:rPr lang="en-IN" sz="1400" b="0" i="0" kern="1200" baseline="0" dirty="0">
                          <a:solidFill>
                            <a:schemeClr val="tx1"/>
                          </a:solidFill>
                          <a:effectLst/>
                          <a:latin typeface="+mn-lt"/>
                          <a:ea typeface="+mn-ea"/>
                          <a:cs typeface="+mn-cs"/>
                        </a:rPr>
                        <a:t>Read </a:t>
                      </a:r>
                      <a:r>
                        <a:rPr lang="en-IN" sz="1400" b="1" i="0" kern="1200" baseline="0" dirty="0">
                          <a:solidFill>
                            <a:schemeClr val="tx1"/>
                          </a:solidFill>
                          <a:effectLst/>
                          <a:latin typeface="+mn-lt"/>
                          <a:ea typeface="+mn-ea"/>
                          <a:cs typeface="+mn-cs"/>
                        </a:rPr>
                        <a:t>Cigar Aficionado</a:t>
                      </a:r>
                      <a:r>
                        <a:rPr lang="en-IN" sz="1400" baseline="0" dirty="0"/>
                        <a:t> </a:t>
                      </a:r>
                      <a:br>
                        <a:rPr lang="en-IN" sz="1400" baseline="0" dirty="0"/>
                      </a:br>
                      <a:r>
                        <a:rPr lang="en-IN" sz="1400" b="0" i="0" kern="1200" baseline="0" dirty="0">
                          <a:solidFill>
                            <a:schemeClr val="tx1"/>
                          </a:solidFill>
                          <a:effectLst/>
                          <a:latin typeface="+mn-lt"/>
                          <a:ea typeface="+mn-ea"/>
                          <a:cs typeface="+mn-cs"/>
                        </a:rPr>
                        <a:t>Watch </a:t>
                      </a:r>
                      <a:r>
                        <a:rPr lang="en-IN" sz="1400" b="1" i="0" kern="1200" baseline="0" dirty="0">
                          <a:solidFill>
                            <a:schemeClr val="tx1"/>
                          </a:solidFill>
                          <a:effectLst/>
                          <a:latin typeface="+mn-lt"/>
                          <a:ea typeface="+mn-ea"/>
                          <a:cs typeface="+mn-cs"/>
                        </a:rPr>
                        <a:t>South Park</a:t>
                      </a:r>
                      <a:r>
                        <a:rPr lang="en-IN" sz="1400" b="1" i="0" baseline="0" dirty="0"/>
                        <a:t> </a:t>
                      </a:r>
                      <a:r>
                        <a:rPr lang="en-IN" sz="1400" baseline="0" dirty="0"/>
                        <a:t/>
                      </a:r>
                      <a:br>
                        <a:rPr lang="en-IN" sz="1400" baseline="0" dirty="0"/>
                      </a:br>
                      <a:r>
                        <a:rPr lang="it-IT" sz="1400" b="0" i="0" kern="1200" baseline="0" dirty="0">
                          <a:solidFill>
                            <a:schemeClr val="tx1"/>
                          </a:solidFill>
                          <a:effectLst/>
                          <a:latin typeface="+mn-lt"/>
                          <a:ea typeface="+mn-ea"/>
                          <a:cs typeface="+mn-cs"/>
                        </a:rPr>
                        <a:t>Drive a Nissan Altima Hybrid</a:t>
                      </a:r>
                      <a:r>
                        <a:rPr lang="it-IT" sz="1400" baseline="0" dirty="0"/>
                        <a:t> </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9906096"/>
                  </a:ext>
                </a:extLst>
              </a:tr>
            </a:tbl>
          </a:graphicData>
        </a:graphic>
      </p:graphicFrame>
      <p:sp>
        <p:nvSpPr>
          <p:cNvPr id="7" name="Content Placeholder 6"/>
          <p:cNvSpPr>
            <a:spLocks noGrp="1"/>
          </p:cNvSpPr>
          <p:nvPr>
            <p:ph idx="16"/>
          </p:nvPr>
        </p:nvSpPr>
        <p:spPr>
          <a:xfrm>
            <a:off x="533400" y="5943600"/>
            <a:ext cx="8229600" cy="381000"/>
          </a:xfrm>
        </p:spPr>
        <p:txBody>
          <a:bodyPr/>
          <a:lstStyle/>
          <a:p>
            <a:pPr marL="0" indent="0">
              <a:buNone/>
            </a:pPr>
            <a:r>
              <a:rPr lang="en-IN" sz="1200" dirty="0"/>
              <a:t>Adapted from “My Best Segments,” Nielsen, </a:t>
            </a:r>
            <a:r>
              <a:rPr lang="en-IN" sz="1200" dirty="0">
                <a:hlinkClick r:id="rId3"/>
              </a:rPr>
              <a:t>http://</a:t>
            </a:r>
            <a:r>
              <a:rPr lang="en-IN" sz="1200" dirty="0" smtClean="0">
                <a:hlinkClick r:id="rId3"/>
              </a:rPr>
              <a:t>www.claritas.com/MyBestSegments/Default.jsp?ID=30&amp;pageName=Segment%2Bexplorer</a:t>
            </a:r>
            <a:r>
              <a:rPr lang="en-IN" sz="1200" dirty="0"/>
              <a:t>, accessed April 21, 2015. </a:t>
            </a:r>
          </a:p>
        </p:txBody>
      </p:sp>
    </p:spTree>
    <p:extLst>
      <p:ext uri="{BB962C8B-B14F-4D97-AF65-F5344CB8AC3E}">
        <p14:creationId xmlns:p14="http://schemas.microsoft.com/office/powerpoint/2010/main" val="24015224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(9 of 9)</a:t>
            </a:r>
          </a:p>
        </p:txBody>
      </p:sp>
      <p:sp>
        <p:nvSpPr>
          <p:cNvPr id="3" name="Content Placeholder 2"/>
          <p:cNvSpPr>
            <a:spLocks noGrp="1"/>
          </p:cNvSpPr>
          <p:nvPr>
            <p:ph idx="1"/>
          </p:nvPr>
        </p:nvSpPr>
        <p:spPr/>
        <p:txBody>
          <a:bodyPr/>
          <a:lstStyle/>
          <a:p>
            <a:r>
              <a:rPr lang="en-US" sz="2400" dirty="0"/>
              <a:t>If you were a marketing researcher assigned to study what products are “cool,” how would you do this?</a:t>
            </a:r>
          </a:p>
          <a:p>
            <a:r>
              <a:rPr lang="en-US" sz="2400" dirty="0"/>
              <a:t>How has the definition of what is cool changed as the generations have aged?</a:t>
            </a:r>
          </a:p>
        </p:txBody>
      </p:sp>
    </p:spTree>
    <p:extLst>
      <p:ext uri="{BB962C8B-B14F-4D97-AF65-F5344CB8AC3E}">
        <p14:creationId xmlns:p14="http://schemas.microsoft.com/office/powerpoint/2010/main" val="4562362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Chapter Summary </a:t>
            </a:r>
            <a:r>
              <a:rPr lang="en-US" sz="2000" b="0" dirty="0">
                <a:latin typeface="+mj-lt"/>
              </a:rPr>
              <a:t>(1 of 2)</a:t>
            </a:r>
            <a:endParaRPr lang="en-IN" sz="2000" b="0" dirty="0">
              <a:latin typeface="+mj-lt"/>
            </a:endParaRPr>
          </a:p>
        </p:txBody>
      </p:sp>
      <p:sp>
        <p:nvSpPr>
          <p:cNvPr id="4" name="Content Placeholder 3"/>
          <p:cNvSpPr>
            <a:spLocks noGrp="1"/>
          </p:cNvSpPr>
          <p:nvPr>
            <p:ph idx="1"/>
          </p:nvPr>
        </p:nvSpPr>
        <p:spPr/>
        <p:txBody>
          <a:bodyPr/>
          <a:lstStyle/>
          <a:p>
            <a:pPr marL="457200" indent="-457200">
              <a:buFont typeface="+mj-lt"/>
              <a:buAutoNum type="arabicPeriod"/>
            </a:pPr>
            <a:r>
              <a:rPr lang="en-US" sz="2400" dirty="0"/>
              <a:t>If you were a marketing researcher assigned to study what products are “cool,” how would you do this?</a:t>
            </a:r>
          </a:p>
          <a:p>
            <a:pPr marL="457200" indent="-457200">
              <a:buFont typeface="+mj-lt"/>
              <a:buAutoNum type="arabicPeriod"/>
            </a:pPr>
            <a:r>
              <a:rPr lang="en-US" sz="2400" dirty="0"/>
              <a:t>How has the definition of what is cool changed as the generations have aged?</a:t>
            </a:r>
          </a:p>
        </p:txBody>
      </p:sp>
    </p:spTree>
    <p:extLst>
      <p:ext uri="{BB962C8B-B14F-4D97-AF65-F5344CB8AC3E}">
        <p14:creationId xmlns:p14="http://schemas.microsoft.com/office/powerpoint/2010/main" val="37713774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Chapter Summary </a:t>
            </a:r>
            <a:r>
              <a:rPr lang="en-US" sz="2000" b="0" dirty="0">
                <a:latin typeface="+mj-lt"/>
              </a:rPr>
              <a:t>(2 of 2)</a:t>
            </a:r>
            <a:endParaRPr lang="en-IN" sz="2000" b="0" dirty="0">
              <a:latin typeface="+mj-lt"/>
            </a:endParaRPr>
          </a:p>
        </p:txBody>
      </p:sp>
      <p:sp>
        <p:nvSpPr>
          <p:cNvPr id="4" name="Content Placeholder 3"/>
          <p:cNvSpPr>
            <a:spLocks noGrp="1"/>
          </p:cNvSpPr>
          <p:nvPr>
            <p:ph idx="1"/>
          </p:nvPr>
        </p:nvSpPr>
        <p:spPr/>
        <p:txBody>
          <a:bodyPr/>
          <a:lstStyle/>
          <a:p>
            <a:pPr marL="457200" indent="-457200">
              <a:buFont typeface="+mj-lt"/>
              <a:buAutoNum type="arabicPeriod" startAt="3"/>
            </a:pPr>
            <a:r>
              <a:rPr lang="en-US" sz="2400" dirty="0"/>
              <a:t>People tend to have things in common with others about their same age.</a:t>
            </a:r>
          </a:p>
          <a:p>
            <a:pPr marL="457200" indent="-457200">
              <a:buFont typeface="+mj-lt"/>
              <a:buAutoNum type="arabicPeriod" startAt="3"/>
            </a:pPr>
            <a:r>
              <a:rPr lang="en-US" sz="2400" dirty="0"/>
              <a:t>Teens, tweens, baby boomers, and seniors are all important markets.</a:t>
            </a:r>
          </a:p>
          <a:p>
            <a:pPr marL="457200" indent="-457200">
              <a:buFont typeface="+mj-lt"/>
              <a:buAutoNum type="arabicPeriod" startAt="3"/>
            </a:pPr>
            <a:r>
              <a:rPr lang="en-US" sz="2400" dirty="0"/>
              <a:t>Even place can play a role in our consumer identity.</a:t>
            </a:r>
          </a:p>
        </p:txBody>
      </p:sp>
    </p:spTree>
    <p:extLst>
      <p:ext uri="{BB962C8B-B14F-4D97-AF65-F5344CB8AC3E}">
        <p14:creationId xmlns:p14="http://schemas.microsoft.com/office/powerpoint/2010/main" val="12272567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219200"/>
            <a:ext cx="2438400" cy="550652"/>
          </a:xfrm>
        </p:spPr>
        <p:txBody>
          <a:bodyPr/>
          <a:lstStyle/>
          <a:p>
            <a:r>
              <a:rPr lang="en-IN" sz="3600" dirty="0" smtClean="0">
                <a:latin typeface="+mj-lt"/>
              </a:rPr>
              <a:t>Copyright</a:t>
            </a:r>
            <a:endParaRPr lang="en-IN" sz="3600" dirty="0">
              <a:latin typeface="+mj-lt"/>
            </a:endParaRPr>
          </a:p>
        </p:txBody>
      </p:sp>
      <p:pic>
        <p:nvPicPr>
          <p:cNvPr id="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990600" y="2423910"/>
            <a:ext cx="7423150" cy="2438400"/>
          </a:xfrm>
          <a:prstGeom prst="rect">
            <a:avLst/>
          </a:prstGeom>
          <a:noFill/>
          <a:ln w="9525">
            <a:noFill/>
            <a:miter lim="800000"/>
            <a:headEnd/>
            <a:tailEnd/>
          </a:ln>
        </p:spPr>
      </p:pic>
    </p:spTree>
    <p:extLst>
      <p:ext uri="{BB962C8B-B14F-4D97-AF65-F5344CB8AC3E}">
        <p14:creationId xmlns:p14="http://schemas.microsoft.com/office/powerpoint/2010/main" val="2203916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Subcultures </a:t>
            </a:r>
            <a:endParaRPr lang="en-US" sz="2000" b="0" dirty="0">
              <a:latin typeface="+mj-lt"/>
            </a:endParaRPr>
          </a:p>
        </p:txBody>
      </p:sp>
      <p:sp>
        <p:nvSpPr>
          <p:cNvPr id="3" name="Content Placeholder 2"/>
          <p:cNvSpPr>
            <a:spLocks noGrp="1"/>
          </p:cNvSpPr>
          <p:nvPr>
            <p:ph idx="1"/>
          </p:nvPr>
        </p:nvSpPr>
        <p:spPr/>
        <p:txBody>
          <a:bodyPr/>
          <a:lstStyle/>
          <a:p>
            <a:r>
              <a:rPr lang="en-US" sz="2400" dirty="0"/>
              <a:t>Social identity is that part of the self that our group memberships define.</a:t>
            </a:r>
          </a:p>
          <a:p>
            <a:r>
              <a:rPr lang="en-US" sz="2400" dirty="0"/>
              <a:t>The categories that matter in establishing our consumer identity are subcultures.</a:t>
            </a:r>
          </a:p>
        </p:txBody>
      </p:sp>
    </p:spTree>
    <p:extLst>
      <p:ext uri="{BB962C8B-B14F-4D97-AF65-F5344CB8AC3E}">
        <p14:creationId xmlns:p14="http://schemas.microsoft.com/office/powerpoint/2010/main" val="2522908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The Context of Culture</a:t>
            </a:r>
            <a:endParaRPr lang="en-IN" dirty="0">
              <a:latin typeface="+mj-lt"/>
            </a:endParaRPr>
          </a:p>
        </p:txBody>
      </p:sp>
      <p:sp>
        <p:nvSpPr>
          <p:cNvPr id="3" name="Content Placeholder 2"/>
          <p:cNvSpPr>
            <a:spLocks noGrp="1"/>
          </p:cNvSpPr>
          <p:nvPr>
            <p:ph type="body" idx="4294967295"/>
          </p:nvPr>
        </p:nvSpPr>
        <p:spPr/>
        <p:txBody>
          <a:bodyPr/>
          <a:lstStyle/>
          <a:p>
            <a:r>
              <a:rPr lang="en-US" sz="2400" dirty="0"/>
              <a:t>High-Context</a:t>
            </a:r>
          </a:p>
          <a:p>
            <a:r>
              <a:rPr lang="en-US" sz="2400" dirty="0"/>
              <a:t>Low-Context</a:t>
            </a:r>
          </a:p>
        </p:txBody>
      </p:sp>
    </p:spTree>
    <p:extLst>
      <p:ext uri="{BB962C8B-B14F-4D97-AF65-F5344CB8AC3E}">
        <p14:creationId xmlns:p14="http://schemas.microsoft.com/office/powerpoint/2010/main" val="898422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What is Acculturation?</a:t>
            </a:r>
            <a:endParaRPr lang="en-IN" dirty="0">
              <a:latin typeface="+mj-lt"/>
            </a:endParaRPr>
          </a:p>
        </p:txBody>
      </p:sp>
      <p:sp>
        <p:nvSpPr>
          <p:cNvPr id="3" name="Content Placeholder 2"/>
          <p:cNvSpPr>
            <a:spLocks noGrp="1"/>
          </p:cNvSpPr>
          <p:nvPr>
            <p:ph type="body" idx="4294967295"/>
          </p:nvPr>
        </p:nvSpPr>
        <p:spPr/>
        <p:txBody>
          <a:bodyPr/>
          <a:lstStyle/>
          <a:p>
            <a:pPr marL="0" indent="0">
              <a:buNone/>
            </a:pPr>
            <a:r>
              <a:rPr lang="en-US" sz="2400" dirty="0"/>
              <a:t>Acculturation occurs, at least in part, with the influence of acculturation agents.</a:t>
            </a:r>
          </a:p>
          <a:p>
            <a:r>
              <a:rPr lang="en-US" sz="2400" dirty="0"/>
              <a:t>Family</a:t>
            </a:r>
          </a:p>
          <a:p>
            <a:r>
              <a:rPr lang="en-US" sz="2400" dirty="0"/>
              <a:t>Friends</a:t>
            </a:r>
          </a:p>
          <a:p>
            <a:r>
              <a:rPr lang="en-US" sz="2400" dirty="0"/>
              <a:t>Church organizations</a:t>
            </a:r>
          </a:p>
          <a:p>
            <a:r>
              <a:rPr lang="en-US" sz="2400" dirty="0"/>
              <a:t>Media</a:t>
            </a:r>
          </a:p>
        </p:txBody>
      </p:sp>
    </p:spTree>
    <p:extLst>
      <p:ext uri="{BB962C8B-B14F-4D97-AF65-F5344CB8AC3E}">
        <p14:creationId xmlns:p14="http://schemas.microsoft.com/office/powerpoint/2010/main" val="3562737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The Progressive Learning Model</a:t>
            </a:r>
            <a:endParaRPr lang="en-IN" dirty="0">
              <a:latin typeface="+mj-lt"/>
            </a:endParaRPr>
          </a:p>
        </p:txBody>
      </p:sp>
      <p:sp>
        <p:nvSpPr>
          <p:cNvPr id="3" name="Content Placeholder 2"/>
          <p:cNvSpPr>
            <a:spLocks noGrp="1"/>
          </p:cNvSpPr>
          <p:nvPr>
            <p:ph type="body" idx="4294967295"/>
          </p:nvPr>
        </p:nvSpPr>
        <p:spPr/>
        <p:txBody>
          <a:bodyPr/>
          <a:lstStyle/>
          <a:p>
            <a:r>
              <a:rPr lang="en-US" sz="2400" dirty="0"/>
              <a:t>Assumes that people gradually learn a new culture as they increasingly come into contact with it</a:t>
            </a:r>
          </a:p>
          <a:p>
            <a:r>
              <a:rPr lang="en-US" sz="2400" dirty="0"/>
              <a:t>When people acculturate they will blend their original culture and the new one</a:t>
            </a:r>
          </a:p>
          <a:p>
            <a:r>
              <a:rPr lang="en-US" sz="2400" dirty="0"/>
              <a:t>Consumers who retain much of their original ethnic identity differ from those who assimilate</a:t>
            </a:r>
          </a:p>
        </p:txBody>
      </p:sp>
    </p:spTree>
    <p:extLst>
      <p:ext uri="{BB962C8B-B14F-4D97-AF65-F5344CB8AC3E}">
        <p14:creationId xmlns:p14="http://schemas.microsoft.com/office/powerpoint/2010/main" val="1770958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dirty="0">
                <a:latin typeface="+mj-lt"/>
              </a:rPr>
              <a:t>Is Ethnicity a Moving Target?</a:t>
            </a:r>
            <a:endParaRPr lang="en-IN" dirty="0">
              <a:latin typeface="+mj-lt"/>
            </a:endParaRPr>
          </a:p>
        </p:txBody>
      </p:sp>
      <p:sp>
        <p:nvSpPr>
          <p:cNvPr id="9" name="Content Placeholder 8"/>
          <p:cNvSpPr>
            <a:spLocks noGrp="1"/>
          </p:cNvSpPr>
          <p:nvPr>
            <p:ph idx="1"/>
          </p:nvPr>
        </p:nvSpPr>
        <p:spPr>
          <a:xfrm>
            <a:off x="457200" y="1600201"/>
            <a:ext cx="8229600" cy="2057400"/>
          </a:xfrm>
        </p:spPr>
        <p:txBody>
          <a:bodyPr/>
          <a:lstStyle/>
          <a:p>
            <a:r>
              <a:rPr lang="en-US" sz="2400" dirty="0"/>
              <a:t>Defining/targeting an ethnic group is not always so easy (“melting pot” society)</a:t>
            </a:r>
          </a:p>
          <a:p>
            <a:r>
              <a:rPr lang="en-US" sz="2400" dirty="0"/>
              <a:t>Deethnicization occurs when a product we associate with a specific ethnic group detaches itself from its roots and appeals to other groups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9124" y="3733800"/>
            <a:ext cx="3315951" cy="2159799"/>
          </a:xfrm>
          <a:prstGeom prst="rect">
            <a:avLst/>
          </a:prstGeom>
        </p:spPr>
      </p:pic>
    </p:spTree>
    <p:extLst>
      <p:ext uri="{BB962C8B-B14F-4D97-AF65-F5344CB8AC3E}">
        <p14:creationId xmlns:p14="http://schemas.microsoft.com/office/powerpoint/2010/main" val="102970127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d560546e7a74cfa0e86de8635cf7aabc43c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12217</TotalTime>
  <Words>3532</Words>
  <Application>Microsoft Office PowerPoint</Application>
  <PresentationFormat>On-screen Show (4:3)</PresentationFormat>
  <Paragraphs>272</Paragraphs>
  <Slides>45</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Aharoni</vt:lpstr>
      <vt:lpstr>Arial</vt:lpstr>
      <vt:lpstr>Times New Roman</vt:lpstr>
      <vt:lpstr>Verdana</vt:lpstr>
      <vt:lpstr>Wingdings</vt:lpstr>
      <vt:lpstr>508 Lecture</vt:lpstr>
      <vt:lpstr>Consumer Behavior: Buying, Having, and Being</vt:lpstr>
      <vt:lpstr>Learning Objectives (1 of 2)</vt:lpstr>
      <vt:lpstr>Learning Objectives (2 of 2)</vt:lpstr>
      <vt:lpstr>Learning Objective 13.1</vt:lpstr>
      <vt:lpstr>Subcultures </vt:lpstr>
      <vt:lpstr>The Context of Culture</vt:lpstr>
      <vt:lpstr>What is Acculturation?</vt:lpstr>
      <vt:lpstr>The Progressive Learning Model</vt:lpstr>
      <vt:lpstr>Is Ethnicity a Moving Target?</vt:lpstr>
      <vt:lpstr>African Americans</vt:lpstr>
      <vt:lpstr>Hispanic Americans</vt:lpstr>
      <vt:lpstr>Distinguishing Characteristics of the Hispanic Market</vt:lpstr>
      <vt:lpstr>Asian Americans</vt:lpstr>
      <vt:lpstr>For Reflection (1 of 9)</vt:lpstr>
      <vt:lpstr>For Reflection (2 of 9)</vt:lpstr>
      <vt:lpstr>For Reflection (3 of 9)</vt:lpstr>
      <vt:lpstr>Learning Objective 13.2</vt:lpstr>
      <vt:lpstr>Religion and Consumption</vt:lpstr>
      <vt:lpstr>Ethnic and Racial Subcultures</vt:lpstr>
      <vt:lpstr>For Reflection (4 of 9)</vt:lpstr>
      <vt:lpstr>For Reflection (5 of 9)</vt:lpstr>
      <vt:lpstr>Learning Objective 13.3</vt:lpstr>
      <vt:lpstr>The Family Unit and Age Subcultures</vt:lpstr>
      <vt:lpstr>Family Life Cycle</vt:lpstr>
      <vt:lpstr>Variables Affecting FLC</vt:lpstr>
      <vt:lpstr>For Reflection (6 of 9)</vt:lpstr>
      <vt:lpstr>Learning Objective 13.5</vt:lpstr>
      <vt:lpstr>Generational Categories</vt:lpstr>
      <vt:lpstr>Gen Y and Z</vt:lpstr>
      <vt:lpstr>Getting to Know Gen Z</vt:lpstr>
      <vt:lpstr>Getting to Know Gen Y</vt:lpstr>
      <vt:lpstr>Learning Objective 13.6</vt:lpstr>
      <vt:lpstr>Generation X</vt:lpstr>
      <vt:lpstr>Learning Objective 13.7</vt:lpstr>
      <vt:lpstr>Baby Boomers</vt:lpstr>
      <vt:lpstr>For Reflection (7 of 9)</vt:lpstr>
      <vt:lpstr>Learning Objective 13.8</vt:lpstr>
      <vt:lpstr>Perceived Age: You’re Only as Old as You Feel</vt:lpstr>
      <vt:lpstr>Values of Older Adults</vt:lpstr>
      <vt:lpstr>For Reflection (8 of 9)</vt:lpstr>
      <vt:lpstr>Learning Objective 13.9</vt:lpstr>
      <vt:lpstr>For Reflection (9 of 9)</vt:lpstr>
      <vt:lpstr>Chapter Summary (1 of 2)</vt:lpstr>
      <vt:lpstr>Chapter Summary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Behavior: Buying, Having, and Being, Twelfth Edition</dc:title>
  <dc:subject>Business</dc:subject>
  <dc:creator>Solomon</dc:creator>
  <cp:keywords>Consumer Behavior</cp:keywords>
  <cp:lastModifiedBy>R, Nithiyanandhan</cp:lastModifiedBy>
  <cp:revision>2522</cp:revision>
  <dcterms:created xsi:type="dcterms:W3CDTF">2014-07-14T20:04:21Z</dcterms:created>
  <dcterms:modified xsi:type="dcterms:W3CDTF">2017-07-24T13:42:32Z</dcterms:modified>
</cp:coreProperties>
</file>