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791" r:id="rId2"/>
    <p:sldId id="647" r:id="rId3"/>
    <p:sldId id="766" r:id="rId4"/>
    <p:sldId id="739" r:id="rId5"/>
    <p:sldId id="767" r:id="rId6"/>
    <p:sldId id="724" r:id="rId7"/>
    <p:sldId id="646" r:id="rId8"/>
    <p:sldId id="694" r:id="rId9"/>
    <p:sldId id="741" r:id="rId10"/>
    <p:sldId id="725" r:id="rId11"/>
    <p:sldId id="768" r:id="rId12"/>
    <p:sldId id="695" r:id="rId13"/>
    <p:sldId id="743" r:id="rId14"/>
    <p:sldId id="746" r:id="rId15"/>
    <p:sldId id="605" r:id="rId16"/>
    <p:sldId id="769" r:id="rId17"/>
    <p:sldId id="749" r:id="rId18"/>
    <p:sldId id="770" r:id="rId19"/>
    <p:sldId id="771" r:id="rId20"/>
    <p:sldId id="751" r:id="rId21"/>
    <p:sldId id="711" r:id="rId22"/>
    <p:sldId id="755" r:id="rId23"/>
    <p:sldId id="753" r:id="rId24"/>
    <p:sldId id="754" r:id="rId25"/>
    <p:sldId id="756" r:id="rId26"/>
    <p:sldId id="697" r:id="rId27"/>
    <p:sldId id="727" r:id="rId28"/>
    <p:sldId id="731" r:id="rId29"/>
    <p:sldId id="745" r:id="rId30"/>
    <p:sldId id="672" r:id="rId31"/>
    <p:sldId id="733" r:id="rId32"/>
    <p:sldId id="714" r:id="rId33"/>
    <p:sldId id="759" r:id="rId34"/>
    <p:sldId id="760" r:id="rId35"/>
    <p:sldId id="757" r:id="rId36"/>
    <p:sldId id="772" r:id="rId37"/>
    <p:sldId id="773" r:id="rId38"/>
    <p:sldId id="790" r:id="rId39"/>
    <p:sldId id="758" r:id="rId40"/>
    <p:sldId id="705" r:id="rId41"/>
    <p:sldId id="776" r:id="rId42"/>
    <p:sldId id="777" r:id="rId43"/>
    <p:sldId id="778" r:id="rId44"/>
    <p:sldId id="779" r:id="rId45"/>
    <p:sldId id="780" r:id="rId46"/>
    <p:sldId id="774" r:id="rId47"/>
    <p:sldId id="775" r:id="rId48"/>
    <p:sldId id="781" r:id="rId49"/>
    <p:sldId id="782" r:id="rId50"/>
    <p:sldId id="783" r:id="rId51"/>
    <p:sldId id="784" r:id="rId52"/>
    <p:sldId id="785" r:id="rId53"/>
    <p:sldId id="786" r:id="rId54"/>
    <p:sldId id="787" r:id="rId55"/>
    <p:sldId id="788" r:id="rId56"/>
    <p:sldId id="789" r:id="rId57"/>
    <p:sldId id="792" r:id="rId58"/>
  </p:sldIdLst>
  <p:sldSz cx="9144000" cy="6858000" type="screen4x3"/>
  <p:notesSz cx="6858000" cy="9144000"/>
  <p:custDataLst>
    <p:tags r:id="rId6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C2E2C8-8358-4E1D-9A1C-B259230FA4C6}">
          <p14:sldIdLst>
            <p14:sldId id="791"/>
            <p14:sldId id="647"/>
            <p14:sldId id="766"/>
            <p14:sldId id="739"/>
            <p14:sldId id="767"/>
            <p14:sldId id="724"/>
            <p14:sldId id="646"/>
            <p14:sldId id="694"/>
            <p14:sldId id="741"/>
            <p14:sldId id="725"/>
            <p14:sldId id="768"/>
            <p14:sldId id="695"/>
            <p14:sldId id="743"/>
            <p14:sldId id="746"/>
            <p14:sldId id="605"/>
            <p14:sldId id="769"/>
            <p14:sldId id="749"/>
            <p14:sldId id="770"/>
            <p14:sldId id="771"/>
            <p14:sldId id="751"/>
            <p14:sldId id="711"/>
            <p14:sldId id="755"/>
            <p14:sldId id="753"/>
            <p14:sldId id="754"/>
            <p14:sldId id="756"/>
            <p14:sldId id="697"/>
            <p14:sldId id="727"/>
            <p14:sldId id="731"/>
            <p14:sldId id="745"/>
            <p14:sldId id="672"/>
            <p14:sldId id="733"/>
            <p14:sldId id="714"/>
            <p14:sldId id="759"/>
            <p14:sldId id="760"/>
            <p14:sldId id="757"/>
            <p14:sldId id="772"/>
            <p14:sldId id="773"/>
            <p14:sldId id="790"/>
            <p14:sldId id="758"/>
            <p14:sldId id="705"/>
            <p14:sldId id="776"/>
            <p14:sldId id="777"/>
            <p14:sldId id="778"/>
            <p14:sldId id="779"/>
            <p14:sldId id="780"/>
            <p14:sldId id="774"/>
            <p14:sldId id="775"/>
            <p14:sldId id="781"/>
            <p14:sldId id="782"/>
            <p14:sldId id="783"/>
            <p14:sldId id="784"/>
            <p14:sldId id="785"/>
            <p14:sldId id="786"/>
            <p14:sldId id="787"/>
            <p14:sldId id="788"/>
            <p14:sldId id="789"/>
            <p14:sldId id="79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39" autoAdjust="0"/>
    <p:restoredTop sz="86447" autoAdjust="0"/>
  </p:normalViewPr>
  <p:slideViewPr>
    <p:cSldViewPr>
      <p:cViewPr varScale="1">
        <p:scale>
          <a:sx n="81" d="100"/>
          <a:sy n="81" d="100"/>
        </p:scale>
        <p:origin x="90" y="426"/>
      </p:cViewPr>
      <p:guideLst>
        <p:guide orient="horz" pos="2160"/>
        <p:guide pos="2880"/>
      </p:guideLst>
    </p:cSldViewPr>
  </p:slideViewPr>
  <p:outlineViewPr>
    <p:cViewPr>
      <p:scale>
        <a:sx n="75" d="100"/>
        <a:sy n="75"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7/24/2017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7/24/2017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This chapter defines the scope of international business and introduces us to some of its most important topics. </a:t>
            </a:r>
            <a:endParaRPr lang="en-US" sz="1200" dirty="0" smtClean="0">
              <a:cs typeface="Arial"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4039506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Mainstream culture can modify symbols associated with subcultures so they are appealing to larger audiences. This is known as cooptation. It means that outsiders transform the original meanings of the objects. </a:t>
            </a:r>
          </a:p>
          <a:p>
            <a:r>
              <a:rPr lang="en-US" dirty="0"/>
              <a:t>Cultural meanings can be created from everyday products and these meanings then move through society. The</a:t>
            </a:r>
            <a:r>
              <a:rPr lang="en-US" baseline="0" dirty="0"/>
              <a:t> figure </a:t>
            </a:r>
            <a:r>
              <a:rPr lang="en-US" dirty="0"/>
              <a:t>shows that advertising and fashion play a key role in this process. </a:t>
            </a:r>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307986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we might feel that we have too many choices but really at any point in time we might actually have just a small fraction of the total set of possibilities. The</a:t>
            </a:r>
            <a:r>
              <a:rPr lang="en-US" baseline="0" dirty="0"/>
              <a:t> figure </a:t>
            </a:r>
            <a:r>
              <a:rPr lang="en-US" dirty="0"/>
              <a:t>shows that when we select certain alternatives over others, our choice actually is only the culmination of a complex filtration process that resembles a funnel. Possibilities compete for adoption but then most drop out as they make their way down the path from conception to consumption. This winnowing process is called cultural selection. </a:t>
            </a:r>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888904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single person or company can create popular culture. Instead, many people and organizations contribute to each new trend. A culture production system (CPS) is this set of people and organizations who create cultural meaning. The system has three major subsystems.</a:t>
            </a:r>
          </a:p>
          <a:p>
            <a:r>
              <a:rPr lang="en-US" dirty="0"/>
              <a:t> The creative subsystem generates new symbols and products. </a:t>
            </a:r>
          </a:p>
          <a:p>
            <a:r>
              <a:rPr lang="en-US" dirty="0"/>
              <a:t>The managerial subsystem selects, makes, produces, and manages the distribution of new symbols and products. </a:t>
            </a:r>
          </a:p>
          <a:p>
            <a:r>
              <a:rPr lang="en-US" dirty="0"/>
              <a:t>A communications subsystem gives meaning to the new product and provide it with a symbolic set of attributes. </a:t>
            </a:r>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4101102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though inner-city teens represent only 8% of all people in that age group and have incomes lower than their white suburban counterparts, their influence on young people’s music and fashion tastes is great. Popular culture can arise from many sources and become symbolically connected to others. </a:t>
            </a:r>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755684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783457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value is a belief that some condition is preferable to its opposite. A person’s set of values plays a very important role in consumption activities. Consumers purchase many products and services because they believe these products will help to attain a value-related goal. </a:t>
            </a:r>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77626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 culture can create popularity for high and low art and for arts and crafts, there are some basic distinctions. </a:t>
            </a:r>
          </a:p>
          <a:p>
            <a:r>
              <a:rPr lang="en-US" dirty="0"/>
              <a:t>A piece of art is original, subtle, and valuable and it is typically associated with society’s elite. A craft tends to follow a formula that permits rapid production. Mass culture products seek to please the average taste of the average audience. Many popular art forms follow a sort of formula for success as we discuss further on the next slide. </a:t>
            </a:r>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043922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1825289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1721971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of us know a variety of myths that we grew up hearing but we may not know their origins. Typically myths came about to serve as a guide for the listeners. From hearing the story, we can learn right from wrong and how to deal with wrong when we face it. The origins of myths can be surprising. For instance, the original Little Red Riding Hood told the story of a girl who meets a werewolf on the way to her granny’s house. The werewolf has killed granny, and stored her flesh and blood. Red Riding Hood snacks on granny’s remains and then sleeps with the wolf! Some versions even suggest that the wolf was grandpa. Thus, Little Red Riding Hood is a myth that guides the reader from partaking in incest and loose behavior.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4272596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181386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Myths serve four interrelated functions in a culture. These are noted on the slide.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36547452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Myths are very popular. One example is the popularity of Disney weddings. Brides dress as princesses and ride to the wedding pavilion in a horse-drawn carriage complete with footmen. </a:t>
            </a:r>
          </a:p>
          <a:p>
            <a:r>
              <a:rPr lang="en-US" dirty="0"/>
              <a:t>Some fictional figures embody such fundamental properties that they become a monomyth. A monomyth is a myth that is common to many cultures. For instance, Superman is a monomyth. Many famous movies and television shows build on mythic themes. Gone With the Wind builds upon the romance of war and illustrates a lost era where man and nature existed in harmony. E.T. represents a familiar myth of messianic visitation. Star Trek builds on the story of the New England Puritans who explored the final frontier. Even ads can represent mythic themes. </a:t>
            </a:r>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952313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56013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397750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hear the word, ritual, you may think of something formal and serious like the ritual of taking communion at church. In reality, consumers have many ritualistic activities. Having Sunday brunch, going daily to Starbucks, and tailgating before football games are all examples of commonplace rituals. </a:t>
            </a:r>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18297107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our ongoing traditions</a:t>
            </a:r>
            <a:r>
              <a:rPr lang="en-US" baseline="0" dirty="0"/>
              <a:t> contain rituals. For instance, when you get ready for work or school each day, you likely have things you always do as part of getting ready. In giving gifts, you may have rituals. For instance, you might always give a certain type of gift or card. During the holidays, families typically have set rituals for who will start the meal, and so on. Lastly, during rites of passage like weddings and graduations, we typically have rituals we follow.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8055382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Gift-giving</a:t>
            </a:r>
            <a:r>
              <a:rPr lang="en-US" baseline="0" dirty="0"/>
              <a:t> has three distinct stages. During gestation, the giver procures an item to mark some event. The event might be structural, meaning that is culturally dictated such as Christmas, or it may be emergent. The second stage is presentation which is the actual stage of gift exchange. The final stage is reformulation, in which the giver and receiver redefine the bond of the relationship based on the impact of the gift exchange.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35680954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rite of passage consists</a:t>
            </a:r>
            <a:r>
              <a:rPr lang="en-US" baseline="0" dirty="0"/>
              <a:t> of three phases. The first phase is separation. In this phase, the consumer distances him or herself from the past. The middle stage is liminality which represents a limbo stage. The final stage is aggregation.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15416403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also differentiate between the sacred and profane when considering our cultural consumption patterns. Sacred consumption occurs when we set apart objects and events from normal activities and treat them with respect and awe. Note that sacred in this case does not mean religious. Profane consumption describes objects and events that are ordinary and everyday. They are not special like the sacred objects. For instance, a wedding dress is sacred but a dress for work is profane.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1260473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Anything can become sacred. Troy Aikman’s shoes sold for nearly $2,000 because fans had turned the shoes from the profane to the sacred. Contamination just means that the objects we associate with sacred events become sacred in their own right. For instance, we use ornaments and lights to celebrate the sacred event of Christmas and these ornaments may become sacred. Some people collect things that are sacred to them. Anything can be collected, it seems. Collecting involves a rational and an emotional component. Some researchers feel that collectors acquire their collections to gratify materialism in a socially acceptable way. </a:t>
            </a:r>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1342400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4521716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study found that Valentine’s Day has five familiar rituals including exchanging gifts, showing affection, going out, preparing and consuming food and drink, and dressing</a:t>
            </a:r>
            <a:r>
              <a:rPr lang="en-US" baseline="0" dirty="0"/>
              <a:t> up. What rituals are associated with holidays you usually spend with your family?</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32671598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18442232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14194087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Tourism is an example of a sacred experience. People occupy sacred time and space when they travel on vacation. The desire of travelers to capture these sacred experiences in objects is the basis for the souvenir industry. In addition to personal mementos, there are several common types of sacred souvenir icons. </a:t>
            </a:r>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8068657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as objects can shift from the profane to the sacred, they can shift from the sacred to the profane. There are numerous examples including reproductions of sacred symbols like the American flag on a t-shirt or the image of the Mona Lisa. </a:t>
            </a:r>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0125984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289995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33135377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diffusion of innovation refers to the process whereby a new product, service, or idea spreads through a population. An innovation is any product or service that consumers perceive to be new. Marketers may need to encourage adoption of new products.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9707987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figure shows the process of diffusion and the categories of people who adopt at various stages in the process. Innovators and early adopters are quick to adopt products. Laggards are very slow. The early majority and late adopters are in the middle. Early adopters are similar to innovators but they are different in their degree of concern for social acceptance. </a:t>
            </a:r>
          </a:p>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11777017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categorize innovations by the degree to which they demand adopters to change their behavior. A continuous innovation is a modification of an existing product such as when Levi’s promotes a new cut of jeans. The company makes a small change to an existing product. Most product innovations are of this type. When a consumer adopts this kind of new product, she only has to make minor changes in her habits. A dynamically continuous innovation is a significant change to an existing product. A discontinuous innovation creates really big changes in the way we live. Major inventions such as the airplane, the car, the computer, and the television all changed modern lifestyles.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1947627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35515067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successful innovation, no matter how much we have to change in order to adopt it, should possess certain attributes. To the extent that the product innovation meets these five criteria, it will be adopted. </a:t>
            </a:r>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17514277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7779259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41346443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we might think of fashion as clothing, it really includes all types of cultural phenomena including music, art, architecture, and science. We can think of fashion as a code or a language that helps us to decipher meaning. Unlike language, though, fashion is context-dependent. Different consumers can interpret the same style differently. Fashion products are undercoded too. That means that there is no one precise meaning but rather potentially different meanings for each person perceiving the fashion.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15783326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meanings we give products reflect the underlying cultural categories that correspond to the basic ways we characterize the world. Our culture distinguishes between different times of day, between leisure and work, and between genders. </a:t>
            </a:r>
          </a:p>
          <a:p>
            <a:r>
              <a:rPr lang="en-US" dirty="0"/>
              <a:t>Fashion is very complex and operates on many levels. It can affect us as a society and as an individual. </a:t>
            </a:r>
          </a:p>
          <a:p>
            <a:r>
              <a:rPr lang="en-US" dirty="0"/>
              <a:t>Psychological factors can help us to explain what motivates us to be fashionable. </a:t>
            </a:r>
          </a:p>
          <a:p>
            <a:r>
              <a:rPr lang="en-US" dirty="0"/>
              <a:t>Economists approach fashion in terms of supply and demand. </a:t>
            </a:r>
          </a:p>
          <a:p>
            <a:r>
              <a:rPr lang="en-US" dirty="0"/>
              <a:t>The sociological perspective focuses on a subculture’s adoption of a fashion. The trickle-down theory states that there are two conflicting forces that drive fashion change. First, subordinate groups adopt the status symbols of the groups above them as they attempt to climb up the ladder of social mobility. Dominant styles originate with the upper classes and trickle down to those below. Meme theory explains how something becomes popular seemingly all of a sudden. A meme is an idea or product that enters the consciousness of people over time. Memes spread among consumers in a geometric progression just as a virus starts off small and steadily infects increasing numbers of people until it becomes an epidemic. </a:t>
            </a:r>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17861144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19122650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a:t>
            </a:r>
            <a:r>
              <a:rPr lang="en-US" baseline="0" dirty="0"/>
              <a:t> 14.4 illustrates that fashions begin slowly, but if they “make it” they diffuse rapidly through a market, peak, and then retreat into obscurity. Different classes of fashion have difference acceptance cycles. A classic is a fashion with an extremely long acceptance cycle. A fad is a very short-lived fashion.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22105975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40506450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48</a:t>
            </a:fld>
            <a:endParaRPr lang="en-US" dirty="0"/>
          </a:p>
        </p:txBody>
      </p:sp>
    </p:spTree>
    <p:extLst>
      <p:ext uri="{BB962C8B-B14F-4D97-AF65-F5344CB8AC3E}">
        <p14:creationId xmlns:p14="http://schemas.microsoft.com/office/powerpoint/2010/main" val="16723544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49</a:t>
            </a:fld>
            <a:endParaRPr lang="en-US" dirty="0"/>
          </a:p>
        </p:txBody>
      </p:sp>
    </p:spTree>
    <p:extLst>
      <p:ext uri="{BB962C8B-B14F-4D97-AF65-F5344CB8AC3E}">
        <p14:creationId xmlns:p14="http://schemas.microsoft.com/office/powerpoint/2010/main" val="1430574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7507592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50</a:t>
            </a:fld>
            <a:endParaRPr lang="en-US" dirty="0"/>
          </a:p>
        </p:txBody>
      </p:sp>
    </p:spTree>
    <p:extLst>
      <p:ext uri="{BB962C8B-B14F-4D97-AF65-F5344CB8AC3E}">
        <p14:creationId xmlns:p14="http://schemas.microsoft.com/office/powerpoint/2010/main" val="4091556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Disney’s experience supports the view of marketers who endorse an emic perspective that stresses variations across cultures. They feel that each culture is unique, with its</a:t>
            </a:r>
          </a:p>
          <a:p>
            <a:r>
              <a:rPr lang="en-US" sz="1200" b="0" i="0" u="none" strike="noStrike" kern="1200" baseline="0" dirty="0">
                <a:solidFill>
                  <a:schemeClr val="tx1"/>
                </a:solidFill>
                <a:latin typeface="Arial" charset="0"/>
                <a:ea typeface="+mn-ea"/>
                <a:cs typeface="+mn-cs"/>
              </a:rPr>
              <a:t>own value system, conventions, and regulations. This perspective argues that each country has a national character, a distinctive set of behavior and personality characteristics.</a:t>
            </a:r>
          </a:p>
          <a:p>
            <a:r>
              <a:rPr lang="en-US" sz="1200" b="0" i="0" u="none" strike="noStrike" kern="1200" baseline="0" dirty="0">
                <a:solidFill>
                  <a:schemeClr val="tx1"/>
                </a:solidFill>
                <a:latin typeface="Arial" charset="0"/>
                <a:ea typeface="+mn-ea"/>
                <a:cs typeface="+mn-cs"/>
              </a:rPr>
              <a:t>Consumer style: A pattern of behaviors, attitudes, and opinions that influences all of a person’s consumption activities—including attitudes toward advertising, preferred channels of information and purchase, brand loyalty, and price consciousness.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51</a:t>
            </a:fld>
            <a:endParaRPr lang="en-US" dirty="0"/>
          </a:p>
        </p:txBody>
      </p:sp>
    </p:spTree>
    <p:extLst>
      <p:ext uri="{BB962C8B-B14F-4D97-AF65-F5344CB8AC3E}">
        <p14:creationId xmlns:p14="http://schemas.microsoft.com/office/powerpoint/2010/main" val="14351847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Hofstede’s dimensions are among the most widely used measures for understanding cross-cultural values.</a:t>
            </a:r>
          </a:p>
          <a:p>
            <a:r>
              <a:rPr lang="en-US" dirty="0"/>
              <a:t>Power distance is the extent to which the less powerful members of organizations and institutions (like the family) accept and expect that power is distributed unequally. Individualism is the degree to which individuals are integrated into groups. Masculinity is the distribution of roles between the genders. Uncertainty avoidance is a society’s tolerance for uncertainty and ambiguity. Long-term orientation refers to values associated with Long-Term Orientation are thrift and perseverance; values associated with Short-Term Orientation are respect for tradition, fulfilling social obligations, and protecting one’s “face.” Indulgence versus restraint is the extent to which a society allows relatively free gratification of basic and natural human drives related to enjoying life and having fun. A culture high on restraint suppresses gratification of needs and regulates it by means of strict social norms.</a:t>
            </a:r>
          </a:p>
          <a:p>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52</a:t>
            </a:fld>
            <a:endParaRPr lang="en-US" dirty="0"/>
          </a:p>
        </p:txBody>
      </p:sp>
    </p:spTree>
    <p:extLst>
      <p:ext uri="{BB962C8B-B14F-4D97-AF65-F5344CB8AC3E}">
        <p14:creationId xmlns:p14="http://schemas.microsoft.com/office/powerpoint/2010/main" val="28756053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 Global citizens—The largest segment (55 percent of consumers) uses the global success of a company as a signal of quality and innovation. At the same time, they are</a:t>
            </a:r>
          </a:p>
          <a:p>
            <a:r>
              <a:rPr lang="en-US" sz="1200" b="0" i="0" u="none" strike="noStrike" kern="1200" baseline="0" dirty="0">
                <a:solidFill>
                  <a:schemeClr val="tx1"/>
                </a:solidFill>
                <a:latin typeface="Arial" charset="0"/>
                <a:ea typeface="+mn-ea"/>
                <a:cs typeface="+mn-cs"/>
              </a:rPr>
              <a:t>concerned about whether companies behave responsibly on issues such as consumer health, the environment, and worker rights.</a:t>
            </a:r>
          </a:p>
          <a:p>
            <a:r>
              <a:rPr lang="en-US" sz="1200" b="0" i="0" u="none" strike="noStrike" kern="1200" baseline="0" dirty="0">
                <a:solidFill>
                  <a:schemeClr val="tx1"/>
                </a:solidFill>
                <a:latin typeface="Arial" charset="0"/>
                <a:ea typeface="+mn-ea"/>
                <a:cs typeface="+mn-cs"/>
              </a:rPr>
              <a:t>●● Global dreamers—The second-largest segment, at 23 percent, consists of consumers who see global brands as quality products and readily buy into the myths they author.</a:t>
            </a:r>
          </a:p>
          <a:p>
            <a:r>
              <a:rPr lang="en-US" sz="1200" b="0" i="0" u="none" strike="noStrike" kern="1200" baseline="0" dirty="0">
                <a:solidFill>
                  <a:schemeClr val="tx1"/>
                </a:solidFill>
                <a:latin typeface="Arial" charset="0"/>
                <a:ea typeface="+mn-ea"/>
                <a:cs typeface="+mn-cs"/>
              </a:rPr>
              <a:t>They aren’t nearly as concerned with social responsibility as are the global citizens.</a:t>
            </a:r>
          </a:p>
          <a:p>
            <a:r>
              <a:rPr lang="en-US" sz="1200" b="0" i="0" u="none" strike="noStrike" kern="1200" baseline="0" dirty="0">
                <a:solidFill>
                  <a:schemeClr val="tx1"/>
                </a:solidFill>
                <a:latin typeface="Arial" charset="0"/>
                <a:ea typeface="+mn-ea"/>
                <a:cs typeface="+mn-cs"/>
              </a:rPr>
              <a:t>●● </a:t>
            </a:r>
            <a:r>
              <a:rPr lang="en-US" sz="1200" b="0" i="0" u="none" strike="noStrike" kern="1200" baseline="0" dirty="0" err="1">
                <a:solidFill>
                  <a:schemeClr val="tx1"/>
                </a:solidFill>
                <a:latin typeface="Arial" charset="0"/>
                <a:ea typeface="+mn-ea"/>
                <a:cs typeface="+mn-cs"/>
              </a:rPr>
              <a:t>Antiglobals</a:t>
            </a:r>
            <a:r>
              <a:rPr lang="en-US" sz="1200" b="0" i="0" u="none" strike="noStrike" kern="1200" baseline="0" dirty="0">
                <a:solidFill>
                  <a:schemeClr val="tx1"/>
                </a:solidFill>
                <a:latin typeface="Arial" charset="0"/>
                <a:ea typeface="+mn-ea"/>
                <a:cs typeface="+mn-cs"/>
              </a:rPr>
              <a:t>—Thirteen percent of consumers are skeptical that transnational companies deliver higher-quality goods. They dislike brands that preach U.S. values, and</a:t>
            </a:r>
          </a:p>
          <a:p>
            <a:r>
              <a:rPr lang="en-US" sz="1200" b="0" i="0" u="none" strike="noStrike" kern="1200" baseline="0" dirty="0">
                <a:solidFill>
                  <a:schemeClr val="tx1"/>
                </a:solidFill>
                <a:latin typeface="Arial" charset="0"/>
                <a:ea typeface="+mn-ea"/>
                <a:cs typeface="+mn-cs"/>
              </a:rPr>
              <a:t>they don’t trust global companies to behave responsibly. They try to avoid doing business with transnational firms.</a:t>
            </a:r>
          </a:p>
          <a:p>
            <a:r>
              <a:rPr lang="en-US" sz="1200" b="0" i="0" u="none" strike="noStrike" kern="1200" baseline="0" dirty="0">
                <a:solidFill>
                  <a:schemeClr val="tx1"/>
                </a:solidFill>
                <a:latin typeface="Arial" charset="0"/>
                <a:ea typeface="+mn-ea"/>
                <a:cs typeface="+mn-cs"/>
              </a:rPr>
              <a:t>●● Global agnostics—The remaining 9 percent of consumers don’t base purchase decisions on a brand’s global attributes. Instead, they evaluate a global product by the</a:t>
            </a:r>
          </a:p>
          <a:p>
            <a:r>
              <a:rPr lang="en-US" sz="1200" b="0" i="0" u="none" strike="noStrike" kern="1200" baseline="0" dirty="0">
                <a:solidFill>
                  <a:schemeClr val="tx1"/>
                </a:solidFill>
                <a:latin typeface="Arial" charset="0"/>
                <a:ea typeface="+mn-ea"/>
                <a:cs typeface="+mn-cs"/>
              </a:rPr>
              <a:t>same criteria they use to judge local brands and don’t regard its global nature as meriting special consideration.</a:t>
            </a:r>
            <a:endParaRPr lang="en-US" b="0" dirty="0"/>
          </a:p>
        </p:txBody>
      </p:sp>
      <p:sp>
        <p:nvSpPr>
          <p:cNvPr id="4" name="Slide Number Placeholder 3"/>
          <p:cNvSpPr>
            <a:spLocks noGrp="1"/>
          </p:cNvSpPr>
          <p:nvPr>
            <p:ph type="sldNum" sz="quarter" idx="10"/>
          </p:nvPr>
        </p:nvSpPr>
        <p:spPr/>
        <p:txBody>
          <a:bodyPr/>
          <a:lstStyle/>
          <a:p>
            <a:fld id="{A73D6722-9B4D-4E29-B226-C325925A8118}" type="slidenum">
              <a:rPr lang="en-US" smtClean="0"/>
              <a:t>53</a:t>
            </a:fld>
            <a:endParaRPr lang="en-US" dirty="0"/>
          </a:p>
        </p:txBody>
      </p:sp>
    </p:spTree>
    <p:extLst>
      <p:ext uri="{BB962C8B-B14F-4D97-AF65-F5344CB8AC3E}">
        <p14:creationId xmlns:p14="http://schemas.microsoft.com/office/powerpoint/2010/main" val="910754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covered many concepts related to culture and consumer behavior in this chapter. We learned the meaning of culture. We studied how values matter to consumers. We discussed the differences in high and low culture. We saw how marketers can use culture especially</a:t>
            </a:r>
            <a:r>
              <a:rPr lang="en-US" baseline="0" dirty="0"/>
              <a:t> in product placements and </a:t>
            </a:r>
            <a:r>
              <a:rPr lang="en-US" baseline="0" dirty="0" err="1"/>
              <a:t>advergames</a:t>
            </a:r>
            <a:r>
              <a:rPr lang="en-US" baseline="0" dirty="0"/>
              <a: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54</a:t>
            </a:fld>
            <a:endParaRPr lang="en-US" dirty="0"/>
          </a:p>
        </p:txBody>
      </p:sp>
    </p:spTree>
    <p:extLst>
      <p:ext uri="{BB962C8B-B14F-4D97-AF65-F5344CB8AC3E}">
        <p14:creationId xmlns:p14="http://schemas.microsoft.com/office/powerpoint/2010/main" val="20075906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learned how stories and rituals influence our buying behavior. </a:t>
            </a:r>
          </a:p>
          <a:p>
            <a:pPr eaLnBrk="1" hangingPunct="1"/>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55</a:t>
            </a:fld>
            <a:endParaRPr lang="en-US" dirty="0"/>
          </a:p>
        </p:txBody>
      </p:sp>
    </p:spTree>
    <p:extLst>
      <p:ext uri="{BB962C8B-B14F-4D97-AF65-F5344CB8AC3E}">
        <p14:creationId xmlns:p14="http://schemas.microsoft.com/office/powerpoint/2010/main" val="18393517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56</a:t>
            </a:fld>
            <a:endParaRPr lang="en-US" dirty="0"/>
          </a:p>
        </p:txBody>
      </p:sp>
    </p:spTree>
    <p:extLst>
      <p:ext uri="{BB962C8B-B14F-4D97-AF65-F5344CB8AC3E}">
        <p14:creationId xmlns:p14="http://schemas.microsoft.com/office/powerpoint/2010/main" val="3110427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learning o</a:t>
            </a:r>
            <a:r>
              <a:rPr lang="en-US" baseline="0" dirty="0"/>
              <a:t>bjective sets the stage for our understanding of culture. We simply can’t understand consumption unless we understand its cultural context. Culture is like a lens through which people view products.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3233995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Culture includes abstract ideas such as values and ethics and material objects like cars and clothing. It is the shared meaning of our rituals, norms, and traditions among members of a society or organization. The effects of culture on consumer behavior can be so powerful that it’s sometimes difficult to grasp the importance and relevance of culture. We typically notice cultural effects the most when we are immersed in a different one and feel the effects of culture shock. </a:t>
            </a:r>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481867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Consumers are more likely to want products that resonate with a culture’s priorities at any given time. The slide lists some examples of products that became successful because they reflected the dominant values at the time. </a:t>
            </a:r>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1542947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Culture is not static. It continually evolves. Old ideas are merged with new ones. A cultural system consists of three functional areas, as noted in the slide.</a:t>
            </a:r>
          </a:p>
          <a:p>
            <a:r>
              <a:rPr lang="en-US" dirty="0"/>
              <a:t> Ecology refers to the way a system adapts to its habitat. The technology a culture uses to obtain and distribute resources shapes its ecology.</a:t>
            </a:r>
          </a:p>
          <a:p>
            <a:r>
              <a:rPr lang="en-US" dirty="0"/>
              <a:t> Social structure refers to the way people maintain an orderly social life. This includes the domestic and political groups that dominate the culture. </a:t>
            </a:r>
          </a:p>
          <a:p>
            <a:r>
              <a:rPr lang="en-US" dirty="0"/>
              <a:t>Ideology refers to the mental characteristics of a people and the way they relate to their environment and social groups. This relates to the idea of a common worldview. Members of a culture tend to share ideas about principles of order and fairness. </a:t>
            </a:r>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5935047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4" name="TextBox 13"/>
          <p:cNvSpPr txBox="1"/>
          <p:nvPr userDrawn="1"/>
        </p:nvSpPr>
        <p:spPr>
          <a:xfrm>
            <a:off x="2590800" y="6429345"/>
            <a:ext cx="61722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7/24/2017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2667000" y="6429345"/>
            <a:ext cx="60960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7/24/2017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812370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7/24/2017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7/24/2017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7/24/2017</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7/24/2017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2667000" y="6429345"/>
            <a:ext cx="60960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679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7/24/2017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7/24/2017</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2590800" y="6429345"/>
            <a:ext cx="61722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51" r:id="rId10"/>
    <p:sldLayoutId id="2147483654" r:id="rId11"/>
    <p:sldLayoutId id="2147483655" r:id="rId12"/>
    <p:sldLayoutId id="2147483663" r:id="rId13"/>
  </p:sldLayoutIdLs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819"/>
            <a:ext cx="8382000" cy="1011381"/>
          </a:xfrm>
        </p:spPr>
        <p:txBody>
          <a:bodyPr anchor="b"/>
          <a:lstStyle/>
          <a:p>
            <a:r>
              <a:rPr lang="en-US" sz="3600" dirty="0">
                <a:latin typeface="+mj-lt"/>
                <a:cs typeface="Aharoni" panose="02010803020104030203" pitchFamily="2" charset="-79"/>
              </a:rPr>
              <a:t>Consumer </a:t>
            </a:r>
            <a:r>
              <a:rPr lang="en-US" sz="3600" dirty="0" smtClean="0">
                <a:latin typeface="+mj-lt"/>
                <a:cs typeface="Aharoni" panose="02010803020104030203" pitchFamily="2" charset="-79"/>
              </a:rPr>
              <a:t>Behavior: </a:t>
            </a:r>
            <a:r>
              <a:rPr lang="en-IN" sz="3600" dirty="0">
                <a:latin typeface="+mj-lt"/>
              </a:rPr>
              <a:t>Buying, </a:t>
            </a:r>
            <a:r>
              <a:rPr lang="en-IN" sz="3600" dirty="0" smtClean="0">
                <a:latin typeface="+mj-lt"/>
              </a:rPr>
              <a:t>Having</a:t>
            </a:r>
            <a:r>
              <a:rPr lang="en-IN" sz="3600" dirty="0">
                <a:latin typeface="+mj-lt"/>
              </a:rPr>
              <a:t>, and Being</a:t>
            </a:r>
          </a:p>
        </p:txBody>
      </p:sp>
      <p:sp>
        <p:nvSpPr>
          <p:cNvPr id="3" name="Text Placeholder 2"/>
          <p:cNvSpPr>
            <a:spLocks noGrp="1"/>
          </p:cNvSpPr>
          <p:nvPr>
            <p:ph type="body" sz="quarter" idx="13"/>
          </p:nvPr>
        </p:nvSpPr>
        <p:spPr>
          <a:xfrm>
            <a:off x="457200" y="1327332"/>
            <a:ext cx="8229600" cy="349068"/>
          </a:xfrm>
        </p:spPr>
        <p:txBody>
          <a:bodyPr/>
          <a:lstStyle/>
          <a:p>
            <a:r>
              <a:rPr lang="en-IN" sz="2400" dirty="0"/>
              <a:t>Twelfth Edition</a:t>
            </a:r>
          </a:p>
        </p:txBody>
      </p:sp>
      <p:sp>
        <p:nvSpPr>
          <p:cNvPr id="4" name="Text Placeholder 3"/>
          <p:cNvSpPr>
            <a:spLocks noGrp="1"/>
          </p:cNvSpPr>
          <p:nvPr>
            <p:ph type="body" sz="quarter" idx="14"/>
          </p:nvPr>
        </p:nvSpPr>
        <p:spPr>
          <a:xfrm>
            <a:off x="4460175" y="2209800"/>
            <a:ext cx="4074224" cy="1075120"/>
          </a:xfrm>
        </p:spPr>
        <p:txBody>
          <a:bodyPr/>
          <a:lstStyle/>
          <a:p>
            <a:pPr algn="ctr"/>
            <a:r>
              <a:rPr lang="en-IN" sz="3600" b="1" dirty="0"/>
              <a:t>Chapter 14</a:t>
            </a:r>
            <a:endParaRPr lang="en-IN" sz="3600" dirty="0"/>
          </a:p>
        </p:txBody>
      </p:sp>
      <p:sp>
        <p:nvSpPr>
          <p:cNvPr id="5" name="Text Placeholder 4"/>
          <p:cNvSpPr>
            <a:spLocks noGrp="1"/>
          </p:cNvSpPr>
          <p:nvPr>
            <p:ph type="body" sz="quarter" idx="15"/>
          </p:nvPr>
        </p:nvSpPr>
        <p:spPr>
          <a:xfrm>
            <a:off x="4460174" y="3598041"/>
            <a:ext cx="4074225" cy="2269360"/>
          </a:xfrm>
        </p:spPr>
        <p:txBody>
          <a:bodyPr/>
          <a:lstStyle/>
          <a:p>
            <a:pPr algn="ctr"/>
            <a:r>
              <a:rPr lang="en-US" sz="3600" dirty="0"/>
              <a:t>Culture</a:t>
            </a:r>
            <a:endParaRPr lang="en-US" sz="3600" dirty="0">
              <a:ea typeface="Verdana" panose="020B0604030504040204" pitchFamily="34" charset="0"/>
              <a:cs typeface="Verdana" panose="020B0604030504040204" pitchFamily="34" charset="0"/>
            </a:endParaRPr>
          </a:p>
        </p:txBody>
      </p:sp>
      <p:pic>
        <p:nvPicPr>
          <p:cNvPr id="8" name="Picture 7" descr="Front Cover: Consumer Behavior: Buying, Having, and Being Twelfth Edition by Solom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907" y="1922768"/>
            <a:ext cx="3103047" cy="4170259"/>
          </a:xfrm>
          <a:prstGeom prst="rect">
            <a:avLst/>
          </a:prstGeom>
          <a:ln w="6350">
            <a:solidFill>
              <a:schemeClr val="tx1"/>
            </a:solidFill>
          </a:ln>
        </p:spPr>
      </p:pic>
      <p:sp>
        <p:nvSpPr>
          <p:cNvPr id="11" name="Text Placeholder 3"/>
          <p:cNvSpPr>
            <a:spLocks noGrp="1"/>
          </p:cNvSpPr>
          <p:nvPr>
            <p:ph type="body" sz="quarter" idx="14"/>
          </p:nvPr>
        </p:nvSpPr>
        <p:spPr>
          <a:xfrm>
            <a:off x="2667000" y="6422034"/>
            <a:ext cx="6004810" cy="228600"/>
          </a:xfrm>
        </p:spPr>
        <p:txBody>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a:t>
            </a:r>
            <a:r>
              <a:rPr lang="en-US" sz="1200" dirty="0" smtClean="0">
                <a:latin typeface="Verdana" panose="020B0604030504040204" pitchFamily="34" charset="0"/>
                <a:ea typeface="Verdana" panose="020B0604030504040204" pitchFamily="34" charset="0"/>
                <a:cs typeface="Verdana" panose="020B0604030504040204" pitchFamily="34" charset="0"/>
              </a:rPr>
              <a:t>2017, 2015, 2013 Pearson Education, Inc.</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All Rights Reserved</a:t>
            </a:r>
            <a:r>
              <a:rPr lang="en-US" sz="1200" dirty="0">
                <a:latin typeface="Verdana" panose="020B0604030504040204" pitchFamily="34" charset="0"/>
                <a:ea typeface="Verdana" panose="020B0604030504040204" pitchFamily="34" charset="0"/>
                <a:cs typeface="Verdana" panose="020B0604030504040204" pitchFamily="34" charset="0"/>
              </a:rPr>
              <a:t>.</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86725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mj-lt"/>
              </a:rPr>
              <a:t>Figure 14.1 The Movement of Meaning</a:t>
            </a:r>
            <a:endParaRPr lang="en-IN" dirty="0">
              <a:latin typeface="+mj-lt"/>
            </a:endParaRPr>
          </a:p>
        </p:txBody>
      </p:sp>
      <p:pic>
        <p:nvPicPr>
          <p:cNvPr id="3" name="Picture 2" descr="Instruments of movement: advertising and fashion systems, and consumption rituals. Destinations of movement: cultural values and symbols, which influence consumer goods, which influences the individual consumer.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661092"/>
            <a:ext cx="6924522" cy="4456818"/>
          </a:xfrm>
          <a:prstGeom prst="rect">
            <a:avLst/>
          </a:prstGeom>
        </p:spPr>
      </p:pic>
    </p:spTree>
    <p:extLst>
      <p:ext uri="{BB962C8B-B14F-4D97-AF65-F5344CB8AC3E}">
        <p14:creationId xmlns:p14="http://schemas.microsoft.com/office/powerpoint/2010/main" val="10297012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mj-lt"/>
              </a:rPr>
              <a:t>Figure 14.2 Culture Production Process </a:t>
            </a:r>
            <a:endParaRPr lang="en-IN" dirty="0">
              <a:latin typeface="+mj-lt"/>
            </a:endParaRPr>
          </a:p>
        </p:txBody>
      </p:sp>
      <p:pic>
        <p:nvPicPr>
          <p:cNvPr id="3" name="Picture 2" descr="The culture production process begins at the symbol pool, which passes through three subsystems: creative, managerial, and culture production. This then filters through the communications subsystem to the two types of cultural gatekeepers, formal and informal. Formal gatekeepers: casting directors, radio programmers, textbook authors, retail buyers, and restaurant reviewers. Informal gatekeepers: opinion leaders, friends, spouse, family members, and neighbors. Once past the cultural gatekeepers, the consumer is reached, and the process repeats.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91" y="1524000"/>
            <a:ext cx="3458087" cy="4731003"/>
          </a:xfrm>
          <a:prstGeom prst="rect">
            <a:avLst/>
          </a:prstGeom>
        </p:spPr>
      </p:pic>
    </p:spTree>
    <p:extLst>
      <p:ext uri="{BB962C8B-B14F-4D97-AF65-F5344CB8AC3E}">
        <p14:creationId xmlns:p14="http://schemas.microsoft.com/office/powerpoint/2010/main" val="29258673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z="3600" dirty="0">
                <a:latin typeface="+mj-lt"/>
              </a:rPr>
              <a:t>Culture Production System</a:t>
            </a:r>
            <a:endParaRPr lang="en-IN" dirty="0">
              <a:latin typeface="+mj-lt"/>
            </a:endParaRPr>
          </a:p>
        </p:txBody>
      </p:sp>
      <p:sp>
        <p:nvSpPr>
          <p:cNvPr id="3" name="Content Placeholder 2"/>
          <p:cNvSpPr>
            <a:spLocks noGrp="1"/>
          </p:cNvSpPr>
          <p:nvPr>
            <p:ph type="body" idx="4294967295"/>
          </p:nvPr>
        </p:nvSpPr>
        <p:spPr/>
        <p:txBody>
          <a:bodyPr/>
          <a:lstStyle/>
          <a:p>
            <a:pPr marL="0" indent="0">
              <a:buNone/>
            </a:pPr>
            <a:r>
              <a:rPr lang="en-US" sz="2400" dirty="0"/>
              <a:t>A culture production system is the set of individuals and organizations that create and market a cultural product.</a:t>
            </a:r>
          </a:p>
          <a:p>
            <a:pPr marL="0" indent="0">
              <a:buNone/>
            </a:pPr>
            <a:r>
              <a:rPr lang="en-US" sz="2400" dirty="0"/>
              <a:t>It has three major subsystems:</a:t>
            </a:r>
          </a:p>
          <a:p>
            <a:r>
              <a:rPr lang="en-US" sz="2400" dirty="0"/>
              <a:t>Creative</a:t>
            </a:r>
          </a:p>
          <a:p>
            <a:r>
              <a:rPr lang="en-US" sz="2400" dirty="0"/>
              <a:t>Managerial</a:t>
            </a:r>
          </a:p>
          <a:p>
            <a:r>
              <a:rPr lang="en-US" sz="2400" dirty="0"/>
              <a:t>Communications</a:t>
            </a:r>
          </a:p>
        </p:txBody>
      </p:sp>
    </p:spTree>
    <p:extLst>
      <p:ext uri="{BB962C8B-B14F-4D97-AF65-F5344CB8AC3E}">
        <p14:creationId xmlns:p14="http://schemas.microsoft.com/office/powerpoint/2010/main" val="15357557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600" dirty="0">
                <a:latin typeface="+mj-lt"/>
              </a:rPr>
              <a:t>Where Does Culture Come From?</a:t>
            </a:r>
            <a:endParaRPr lang="en-IN" dirty="0">
              <a:latin typeface="+mj-lt"/>
            </a:endParaRPr>
          </a:p>
        </p:txBody>
      </p:sp>
      <p:sp>
        <p:nvSpPr>
          <p:cNvPr id="9" name="Content Placeholder 8"/>
          <p:cNvSpPr>
            <a:spLocks noGrp="1"/>
          </p:cNvSpPr>
          <p:nvPr>
            <p:ph idx="1"/>
          </p:nvPr>
        </p:nvSpPr>
        <p:spPr/>
        <p:txBody>
          <a:bodyPr/>
          <a:lstStyle/>
          <a:p>
            <a:r>
              <a:rPr lang="en-US" sz="2400" dirty="0"/>
              <a:t>Influence of inner-city teens</a:t>
            </a:r>
          </a:p>
          <a:p>
            <a:r>
              <a:rPr lang="en-US" sz="2400" dirty="0"/>
              <a:t>Hip-hop/black urban culture</a:t>
            </a:r>
          </a:p>
          <a:p>
            <a:r>
              <a:rPr lang="en-US" sz="2400" dirty="0"/>
              <a:t>Outsider heroes, anti-oppression messages, and alienation of blacks</a:t>
            </a:r>
          </a:p>
          <a:p>
            <a:r>
              <a:rPr lang="en-US" sz="2400" dirty="0"/>
              <a:t>“Flavor” on the streets</a:t>
            </a:r>
          </a:p>
        </p:txBody>
      </p:sp>
    </p:spTree>
    <p:extLst>
      <p:ext uri="{BB962C8B-B14F-4D97-AF65-F5344CB8AC3E}">
        <p14:creationId xmlns:p14="http://schemas.microsoft.com/office/powerpoint/2010/main" val="42119903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For Reflection</a:t>
            </a:r>
            <a:r>
              <a:rPr lang="en-US" sz="3600" dirty="0"/>
              <a:t> </a:t>
            </a:r>
            <a:r>
              <a:rPr lang="en-US" sz="2000" b="0" dirty="0">
                <a:latin typeface="+mj-lt"/>
              </a:rPr>
              <a:t>(1 of 7)</a:t>
            </a:r>
            <a:endParaRPr lang="en-IN" sz="2000" b="0" dirty="0">
              <a:latin typeface="+mj-lt"/>
            </a:endParaRPr>
          </a:p>
        </p:txBody>
      </p:sp>
      <p:sp>
        <p:nvSpPr>
          <p:cNvPr id="4" name="Content Placeholder 3"/>
          <p:cNvSpPr>
            <a:spLocks noGrp="1"/>
          </p:cNvSpPr>
          <p:nvPr>
            <p:ph idx="1"/>
          </p:nvPr>
        </p:nvSpPr>
        <p:spPr/>
        <p:txBody>
          <a:bodyPr/>
          <a:lstStyle/>
          <a:p>
            <a:pPr marL="0" indent="0">
              <a:buNone/>
            </a:pPr>
            <a:r>
              <a:rPr lang="en-US" sz="2400" dirty="0"/>
              <a:t>How have cultural values influenced the items that you feel have value? </a:t>
            </a:r>
          </a:p>
        </p:txBody>
      </p:sp>
    </p:spTree>
    <p:extLst>
      <p:ext uri="{BB962C8B-B14F-4D97-AF65-F5344CB8AC3E}">
        <p14:creationId xmlns:p14="http://schemas.microsoft.com/office/powerpoint/2010/main" val="37389662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Learning </a:t>
            </a:r>
            <a:r>
              <a:rPr lang="en-US" sz="3600" dirty="0" smtClean="0">
                <a:latin typeface="+mj-lt"/>
              </a:rPr>
              <a:t>Objective 14.2</a:t>
            </a:r>
            <a:endParaRPr lang="en-IN" sz="2000" b="0" dirty="0">
              <a:latin typeface="+mj-lt"/>
            </a:endParaRPr>
          </a:p>
        </p:txBody>
      </p:sp>
      <p:sp>
        <p:nvSpPr>
          <p:cNvPr id="3" name="Content Placeholder 2"/>
          <p:cNvSpPr>
            <a:spLocks noGrp="1"/>
          </p:cNvSpPr>
          <p:nvPr>
            <p:ph idx="1"/>
          </p:nvPr>
        </p:nvSpPr>
        <p:spPr/>
        <p:txBody>
          <a:bodyPr/>
          <a:lstStyle/>
          <a:p>
            <a:pPr marL="0" indent="0">
              <a:buNone/>
            </a:pPr>
            <a:r>
              <a:rPr lang="en-US" sz="2400" dirty="0">
                <a:sym typeface="Wingdings" pitchFamily="2" charset="2"/>
              </a:rPr>
              <a:t>We distinguish between high culture and low culture.</a:t>
            </a:r>
          </a:p>
        </p:txBody>
      </p:sp>
    </p:spTree>
    <p:extLst>
      <p:ext uri="{BB962C8B-B14F-4D97-AF65-F5344CB8AC3E}">
        <p14:creationId xmlns:p14="http://schemas.microsoft.com/office/powerpoint/2010/main" val="19661920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High Culture and Popular Culture</a:t>
            </a:r>
            <a:endParaRPr lang="en-IN" sz="2000" b="0" dirty="0">
              <a:latin typeface="+mj-lt"/>
            </a:endParaRPr>
          </a:p>
        </p:txBody>
      </p:sp>
      <p:sp>
        <p:nvSpPr>
          <p:cNvPr id="3" name="Content Placeholder 2"/>
          <p:cNvSpPr>
            <a:spLocks noGrp="1"/>
          </p:cNvSpPr>
          <p:nvPr>
            <p:ph idx="1"/>
          </p:nvPr>
        </p:nvSpPr>
        <p:spPr/>
        <p:txBody>
          <a:bodyPr/>
          <a:lstStyle/>
          <a:p>
            <a:r>
              <a:rPr lang="en-US" sz="2400" dirty="0"/>
              <a:t>An art product is an object we admire for its beauty and our emotional response</a:t>
            </a:r>
          </a:p>
          <a:p>
            <a:r>
              <a:rPr lang="en-US" sz="2400" dirty="0"/>
              <a:t>A craft product is admired because of the beauty with which it forms a function</a:t>
            </a:r>
          </a:p>
          <a:p>
            <a:r>
              <a:rPr lang="en-US" sz="2400" dirty="0"/>
              <a:t>Mass culture creates products for a mass market</a:t>
            </a:r>
            <a:endParaRPr lang="en-US" sz="2400" dirty="0">
              <a:sym typeface="Wingdings" pitchFamily="2" charset="2"/>
            </a:endParaRPr>
          </a:p>
        </p:txBody>
      </p:sp>
    </p:spTree>
    <p:extLst>
      <p:ext uri="{BB962C8B-B14F-4D97-AF65-F5344CB8AC3E}">
        <p14:creationId xmlns:p14="http://schemas.microsoft.com/office/powerpoint/2010/main" val="34279067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For Reflection</a:t>
            </a:r>
            <a:r>
              <a:rPr lang="en-US" sz="3600" dirty="0"/>
              <a:t> </a:t>
            </a:r>
            <a:r>
              <a:rPr lang="en-US" sz="2000" b="0" dirty="0">
                <a:latin typeface="+mj-lt"/>
              </a:rPr>
              <a:t>(2 of 7)</a:t>
            </a:r>
            <a:endParaRPr lang="en-IN" sz="2000" b="0" dirty="0">
              <a:latin typeface="+mj-lt"/>
            </a:endParaRPr>
          </a:p>
        </p:txBody>
      </p:sp>
      <p:sp>
        <p:nvSpPr>
          <p:cNvPr id="4" name="Content Placeholder 3"/>
          <p:cNvSpPr>
            <a:spLocks noGrp="1"/>
          </p:cNvSpPr>
          <p:nvPr>
            <p:ph idx="1"/>
          </p:nvPr>
        </p:nvSpPr>
        <p:spPr/>
        <p:txBody>
          <a:bodyPr/>
          <a:lstStyle/>
          <a:p>
            <a:r>
              <a:rPr lang="en-US" sz="2400" dirty="0"/>
              <a:t>If your culture were a person, how would you describe its personality traits?</a:t>
            </a:r>
          </a:p>
          <a:p>
            <a:r>
              <a:rPr lang="en-US" sz="2400" dirty="0"/>
              <a:t>Now, select another culture you’re familiar with. How would those personality traits differ from your own</a:t>
            </a:r>
            <a:r>
              <a:rPr lang="en-US" sz="2400" dirty="0" smtClean="0"/>
              <a:t>?</a:t>
            </a:r>
            <a:endParaRPr lang="en-US" sz="2400" dirty="0"/>
          </a:p>
        </p:txBody>
      </p:sp>
    </p:spTree>
    <p:extLst>
      <p:ext uri="{BB962C8B-B14F-4D97-AF65-F5344CB8AC3E}">
        <p14:creationId xmlns:p14="http://schemas.microsoft.com/office/powerpoint/2010/main" val="2168338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Learning Objective </a:t>
            </a:r>
            <a:r>
              <a:rPr lang="en-US" sz="3600" dirty="0" smtClean="0">
                <a:latin typeface="+mj-lt"/>
              </a:rPr>
              <a:t>14.3</a:t>
            </a:r>
            <a:endParaRPr lang="en-IN" sz="2000" b="0" dirty="0">
              <a:latin typeface="+mj-lt"/>
            </a:endParaRPr>
          </a:p>
        </p:txBody>
      </p:sp>
      <p:sp>
        <p:nvSpPr>
          <p:cNvPr id="4" name="Content Placeholder 3"/>
          <p:cNvSpPr>
            <a:spLocks noGrp="1"/>
          </p:cNvSpPr>
          <p:nvPr>
            <p:ph idx="1"/>
          </p:nvPr>
        </p:nvSpPr>
        <p:spPr/>
        <p:txBody>
          <a:bodyPr/>
          <a:lstStyle/>
          <a:p>
            <a:pPr marL="0" indent="0">
              <a:buNone/>
            </a:pPr>
            <a:r>
              <a:rPr lang="en-US" sz="2400" dirty="0"/>
              <a:t>Myths are stories that express a culture’s values, and in modern times marketing messages convey these values to members of the culture</a:t>
            </a:r>
            <a:r>
              <a:rPr lang="en-US" sz="2400" dirty="0" smtClean="0"/>
              <a:t>.</a:t>
            </a:r>
            <a:endParaRPr lang="en-US" sz="2400" dirty="0"/>
          </a:p>
        </p:txBody>
      </p:sp>
    </p:spTree>
    <p:extLst>
      <p:ext uri="{BB962C8B-B14F-4D97-AF65-F5344CB8AC3E}">
        <p14:creationId xmlns:p14="http://schemas.microsoft.com/office/powerpoint/2010/main" val="2768843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Myths</a:t>
            </a:r>
            <a:endParaRPr lang="en-IN" sz="2000" b="0" dirty="0">
              <a:latin typeface="+mj-lt"/>
            </a:endParaRPr>
          </a:p>
        </p:txBody>
      </p:sp>
      <p:sp>
        <p:nvSpPr>
          <p:cNvPr id="4" name="Content Placeholder 3"/>
          <p:cNvSpPr>
            <a:spLocks noGrp="1"/>
          </p:cNvSpPr>
          <p:nvPr>
            <p:ph idx="1"/>
          </p:nvPr>
        </p:nvSpPr>
        <p:spPr/>
        <p:txBody>
          <a:bodyPr/>
          <a:lstStyle/>
          <a:p>
            <a:pPr marL="0" indent="0">
              <a:buNone/>
            </a:pPr>
            <a:r>
              <a:rPr lang="en-US" sz="2400" dirty="0"/>
              <a:t>Myths are stories with symbolic elements that represent the shared emotions/ideals of a culture.</a:t>
            </a:r>
          </a:p>
          <a:p>
            <a:pPr marL="0" indent="0">
              <a:buNone/>
            </a:pPr>
            <a:r>
              <a:rPr lang="en-US" sz="2400" dirty="0"/>
              <a:t>Story characteristics:</a:t>
            </a:r>
          </a:p>
          <a:p>
            <a:r>
              <a:rPr lang="en-US" sz="2400" dirty="0"/>
              <a:t>Conflict between opposing forces</a:t>
            </a:r>
          </a:p>
          <a:p>
            <a:r>
              <a:rPr lang="en-US" sz="2400" dirty="0"/>
              <a:t>Outcome is moral guide for people</a:t>
            </a:r>
          </a:p>
          <a:p>
            <a:r>
              <a:rPr lang="en-US" sz="2400" dirty="0"/>
              <a:t>Myth reduces anxiety by providing </a:t>
            </a:r>
            <a:r>
              <a:rPr lang="en-US" sz="2400" dirty="0" smtClean="0"/>
              <a:t>guidelines</a:t>
            </a:r>
            <a:endParaRPr lang="en-US" sz="2400" dirty="0"/>
          </a:p>
        </p:txBody>
      </p:sp>
    </p:spTree>
    <p:extLst>
      <p:ext uri="{BB962C8B-B14F-4D97-AF65-F5344CB8AC3E}">
        <p14:creationId xmlns:p14="http://schemas.microsoft.com/office/powerpoint/2010/main" val="3856592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smtClean="0">
                <a:latin typeface="+mj-lt"/>
              </a:rPr>
              <a:t>Learning </a:t>
            </a:r>
            <a:r>
              <a:rPr lang="en-US" sz="3600" dirty="0">
                <a:latin typeface="+mj-lt"/>
              </a:rPr>
              <a:t>Objectives </a:t>
            </a:r>
            <a:r>
              <a:rPr lang="en-US" sz="2000" b="0" dirty="0">
                <a:latin typeface="+mj-lt"/>
              </a:rPr>
              <a:t>(1 of 4)</a:t>
            </a:r>
            <a:endParaRPr lang="en-IN" sz="2000" b="0" dirty="0">
              <a:latin typeface="+mj-lt"/>
            </a:endParaRPr>
          </a:p>
        </p:txBody>
      </p:sp>
      <p:sp>
        <p:nvSpPr>
          <p:cNvPr id="3" name="Content Placeholder 2"/>
          <p:cNvSpPr>
            <a:spLocks noGrp="1"/>
          </p:cNvSpPr>
          <p:nvPr>
            <p:ph idx="1"/>
          </p:nvPr>
        </p:nvSpPr>
        <p:spPr>
          <a:xfrm>
            <a:off x="457200" y="1600200"/>
            <a:ext cx="8229600" cy="4724400"/>
          </a:xfrm>
        </p:spPr>
        <p:txBody>
          <a:bodyPr/>
          <a:lstStyle/>
          <a:p>
            <a:pPr marL="0" indent="0">
              <a:buNone/>
            </a:pPr>
            <a:r>
              <a:rPr lang="en-US" sz="2400" b="1" dirty="0" smtClean="0">
                <a:solidFill>
                  <a:schemeClr val="bg2"/>
                </a:solidFill>
              </a:rPr>
              <a:t>14.1</a:t>
            </a:r>
            <a:r>
              <a:rPr lang="en-US" sz="2400" dirty="0" smtClean="0"/>
              <a:t> A </a:t>
            </a:r>
            <a:r>
              <a:rPr lang="en-US" sz="2400" dirty="0"/>
              <a:t>culture is a society’s personality.</a:t>
            </a:r>
            <a:r>
              <a:rPr lang="en-US" sz="2400" dirty="0">
                <a:sym typeface="Wingdings" pitchFamily="2" charset="2"/>
              </a:rPr>
              <a:t> </a:t>
            </a:r>
          </a:p>
          <a:p>
            <a:pPr marL="715963" indent="-715963">
              <a:buNone/>
            </a:pPr>
            <a:r>
              <a:rPr lang="en-US" sz="2400" b="1" dirty="0" smtClean="0">
                <a:solidFill>
                  <a:schemeClr val="bg2"/>
                </a:solidFill>
              </a:rPr>
              <a:t>14.2</a:t>
            </a:r>
            <a:r>
              <a:rPr lang="en-US" sz="2400" dirty="0" smtClean="0"/>
              <a:t> We </a:t>
            </a:r>
            <a:r>
              <a:rPr lang="en-US" sz="2400" dirty="0"/>
              <a:t>distinguish between high culture and low culture.</a:t>
            </a:r>
          </a:p>
          <a:p>
            <a:pPr marL="715963" indent="-715963">
              <a:buNone/>
            </a:pPr>
            <a:r>
              <a:rPr lang="en-US" sz="2400" b="1" dirty="0" smtClean="0">
                <a:solidFill>
                  <a:schemeClr val="bg2"/>
                </a:solidFill>
              </a:rPr>
              <a:t>14.3</a:t>
            </a:r>
            <a:r>
              <a:rPr lang="en-US" sz="2400" b="1" dirty="0" smtClean="0"/>
              <a:t> </a:t>
            </a:r>
            <a:r>
              <a:rPr lang="en-US" sz="2400" dirty="0" smtClean="0"/>
              <a:t>Myths </a:t>
            </a:r>
            <a:r>
              <a:rPr lang="en-US" sz="2400" dirty="0"/>
              <a:t>are stories that express a culture’s values, and in modern times marketing messages convey these values to members of the culture.</a:t>
            </a:r>
          </a:p>
          <a:p>
            <a:pPr marL="715963" indent="-715963">
              <a:buNone/>
            </a:pPr>
            <a:r>
              <a:rPr lang="en-US" sz="2400" b="1" dirty="0" smtClean="0">
                <a:solidFill>
                  <a:schemeClr val="bg2"/>
                </a:solidFill>
              </a:rPr>
              <a:t>14.4</a:t>
            </a:r>
            <a:r>
              <a:rPr lang="en-US" sz="2400" dirty="0" smtClean="0"/>
              <a:t> Many </a:t>
            </a:r>
            <a:r>
              <a:rPr lang="en-US" sz="2400" dirty="0"/>
              <a:t>of our consumption activities – including holiday observances, grooming, and gift </a:t>
            </a:r>
            <a:r>
              <a:rPr lang="en-US" sz="2400" dirty="0" smtClean="0"/>
              <a:t>giving </a:t>
            </a:r>
            <a:r>
              <a:rPr lang="en-US" sz="2400" dirty="0"/>
              <a:t>– relate to rituals.</a:t>
            </a:r>
          </a:p>
        </p:txBody>
      </p:sp>
    </p:spTree>
    <p:extLst>
      <p:ext uri="{BB962C8B-B14F-4D97-AF65-F5344CB8AC3E}">
        <p14:creationId xmlns:p14="http://schemas.microsoft.com/office/powerpoint/2010/main" val="40215791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z="3600" dirty="0">
                <a:latin typeface="+mj-lt"/>
              </a:rPr>
              <a:t>Functions of Myths</a:t>
            </a:r>
            <a:endParaRPr lang="en-IN" sz="2000" b="0" dirty="0">
              <a:latin typeface="+mj-lt"/>
            </a:endParaRPr>
          </a:p>
        </p:txBody>
      </p:sp>
      <p:sp>
        <p:nvSpPr>
          <p:cNvPr id="3" name="Content Placeholder 2"/>
          <p:cNvSpPr>
            <a:spLocks noGrp="1"/>
          </p:cNvSpPr>
          <p:nvPr>
            <p:ph type="body" idx="4294967295"/>
          </p:nvPr>
        </p:nvSpPr>
        <p:spPr>
          <a:xfrm>
            <a:off x="457200" y="1600200"/>
            <a:ext cx="8229600" cy="4724400"/>
          </a:xfrm>
        </p:spPr>
        <p:txBody>
          <a:bodyPr/>
          <a:lstStyle/>
          <a:p>
            <a:pPr marL="0" indent="0">
              <a:buNone/>
            </a:pPr>
            <a:r>
              <a:rPr lang="en-US" sz="2200" b="1" dirty="0"/>
              <a:t>Metaphysical</a:t>
            </a:r>
          </a:p>
          <a:p>
            <a:r>
              <a:rPr lang="en-IN" sz="2200" dirty="0"/>
              <a:t>Help explain origins of existence</a:t>
            </a:r>
          </a:p>
          <a:p>
            <a:pPr marL="0" indent="0">
              <a:buNone/>
            </a:pPr>
            <a:r>
              <a:rPr lang="en-US" sz="2200" b="1" dirty="0"/>
              <a:t>Cosmological</a:t>
            </a:r>
          </a:p>
          <a:p>
            <a:r>
              <a:rPr lang="en-IN" sz="2200" dirty="0"/>
              <a:t>Emphasize that all components of the universe are part of a single picture</a:t>
            </a:r>
          </a:p>
          <a:p>
            <a:pPr marL="0" indent="0">
              <a:buNone/>
            </a:pPr>
            <a:r>
              <a:rPr lang="en-US" sz="2200" b="1" dirty="0"/>
              <a:t>Sociological</a:t>
            </a:r>
          </a:p>
          <a:p>
            <a:r>
              <a:rPr lang="en-IN" sz="2200" dirty="0"/>
              <a:t>Maintain social order by authorizing a social code to be followed by members of a culture</a:t>
            </a:r>
          </a:p>
          <a:p>
            <a:pPr marL="0" indent="0">
              <a:buNone/>
            </a:pPr>
            <a:r>
              <a:rPr lang="en-US" sz="2200" b="1" dirty="0"/>
              <a:t>Psychological</a:t>
            </a:r>
          </a:p>
          <a:p>
            <a:r>
              <a:rPr lang="en-IN" sz="2200" dirty="0"/>
              <a:t>Provide models for personal conduct</a:t>
            </a:r>
            <a:endParaRPr lang="en-US" sz="2200" dirty="0"/>
          </a:p>
        </p:txBody>
      </p:sp>
    </p:spTree>
    <p:extLst>
      <p:ext uri="{BB962C8B-B14F-4D97-AF65-F5344CB8AC3E}">
        <p14:creationId xmlns:p14="http://schemas.microsoft.com/office/powerpoint/2010/main" val="14261704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200" dirty="0">
                <a:latin typeface="+mj-lt"/>
              </a:rPr>
              <a:t>Myths Abound in Modern Popular Culture</a:t>
            </a:r>
            <a:endParaRPr lang="en-IN" sz="3200" b="0" dirty="0">
              <a:latin typeface="+mj-lt"/>
            </a:endParaRPr>
          </a:p>
        </p:txBody>
      </p:sp>
      <p:sp>
        <p:nvSpPr>
          <p:cNvPr id="5" name="Content Placeholder 4"/>
          <p:cNvSpPr>
            <a:spLocks noGrp="1"/>
          </p:cNvSpPr>
          <p:nvPr>
            <p:ph idx="1"/>
          </p:nvPr>
        </p:nvSpPr>
        <p:spPr/>
        <p:txBody>
          <a:bodyPr/>
          <a:lstStyle/>
          <a:p>
            <a:r>
              <a:rPr lang="en-US" sz="2400" dirty="0"/>
              <a:t>Myths are often found in comic books, movies, holidays, and commercials</a:t>
            </a:r>
          </a:p>
          <a:p>
            <a:r>
              <a:rPr lang="en-US" sz="2400" dirty="0"/>
              <a:t>Monomyths: a myth that is common to many cultures (e.g., Spiderman and Superman)</a:t>
            </a:r>
          </a:p>
          <a:p>
            <a:r>
              <a:rPr lang="en-US" sz="2400" dirty="0"/>
              <a:t>Many movies/commercials present characters and plot structures that follow mythic patterns</a:t>
            </a:r>
          </a:p>
        </p:txBody>
      </p:sp>
    </p:spTree>
    <p:extLst>
      <p:ext uri="{BB962C8B-B14F-4D97-AF65-F5344CB8AC3E}">
        <p14:creationId xmlns:p14="http://schemas.microsoft.com/office/powerpoint/2010/main" val="18833721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For Reflection</a:t>
            </a:r>
            <a:r>
              <a:rPr lang="en-US" sz="3600" dirty="0"/>
              <a:t> </a:t>
            </a:r>
            <a:r>
              <a:rPr lang="en-US" sz="2000" b="0" dirty="0">
                <a:latin typeface="+mj-lt"/>
              </a:rPr>
              <a:t>(3 of 7)</a:t>
            </a:r>
            <a:endParaRPr lang="en-IN" sz="2000" b="0" dirty="0">
              <a:latin typeface="+mj-lt"/>
            </a:endParaRPr>
          </a:p>
        </p:txBody>
      </p:sp>
      <p:sp>
        <p:nvSpPr>
          <p:cNvPr id="4" name="Content Placeholder 3"/>
          <p:cNvSpPr>
            <a:spLocks noGrp="1"/>
          </p:cNvSpPr>
          <p:nvPr>
            <p:ph idx="1"/>
          </p:nvPr>
        </p:nvSpPr>
        <p:spPr/>
        <p:txBody>
          <a:bodyPr/>
          <a:lstStyle/>
          <a:p>
            <a:r>
              <a:rPr lang="en-US" sz="2400" dirty="0"/>
              <a:t>Identify modern day myths that corporations create. </a:t>
            </a:r>
          </a:p>
          <a:p>
            <a:r>
              <a:rPr lang="en-US" sz="2400" dirty="0"/>
              <a:t>How do they communicate these stories to consumers</a:t>
            </a:r>
            <a:r>
              <a:rPr lang="en-US" sz="2400" dirty="0" smtClean="0"/>
              <a:t>?</a:t>
            </a:r>
            <a:endParaRPr lang="en-US" sz="2400" dirty="0"/>
          </a:p>
        </p:txBody>
      </p:sp>
    </p:spTree>
    <p:extLst>
      <p:ext uri="{BB962C8B-B14F-4D97-AF65-F5344CB8AC3E}">
        <p14:creationId xmlns:p14="http://schemas.microsoft.com/office/powerpoint/2010/main" val="15387004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600" dirty="0">
                <a:latin typeface="+mj-lt"/>
              </a:rPr>
              <a:t>Learning Objective </a:t>
            </a:r>
            <a:r>
              <a:rPr lang="en-US" sz="3600" dirty="0" smtClean="0">
                <a:latin typeface="+mj-lt"/>
              </a:rPr>
              <a:t>14.4</a:t>
            </a:r>
            <a:endParaRPr lang="en-IN" sz="3600" b="0" dirty="0">
              <a:latin typeface="+mj-lt"/>
            </a:endParaRPr>
          </a:p>
        </p:txBody>
      </p:sp>
      <p:sp>
        <p:nvSpPr>
          <p:cNvPr id="5" name="Content Placeholder 4"/>
          <p:cNvSpPr>
            <a:spLocks noGrp="1"/>
          </p:cNvSpPr>
          <p:nvPr>
            <p:ph idx="1"/>
          </p:nvPr>
        </p:nvSpPr>
        <p:spPr/>
        <p:txBody>
          <a:bodyPr/>
          <a:lstStyle/>
          <a:p>
            <a:pPr marL="0" indent="0">
              <a:spcBef>
                <a:spcPts val="0"/>
              </a:spcBef>
              <a:buNone/>
            </a:pPr>
            <a:r>
              <a:rPr lang="en-US" sz="2400" dirty="0"/>
              <a:t>Many of our consumption activities- including holiday observances, grooming, and gift-giving- relate to rituals.</a:t>
            </a:r>
          </a:p>
        </p:txBody>
      </p:sp>
    </p:spTree>
    <p:extLst>
      <p:ext uri="{BB962C8B-B14F-4D97-AF65-F5344CB8AC3E}">
        <p14:creationId xmlns:p14="http://schemas.microsoft.com/office/powerpoint/2010/main" val="3037583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3600" dirty="0">
                <a:latin typeface="+mj-lt"/>
              </a:rPr>
              <a:t>Rituals</a:t>
            </a:r>
            <a:endParaRPr lang="en-IN" sz="3600" b="0" dirty="0">
              <a:latin typeface="+mj-lt"/>
            </a:endParaRPr>
          </a:p>
        </p:txBody>
      </p:sp>
      <p:sp>
        <p:nvSpPr>
          <p:cNvPr id="5" name="Content Placeholder 4"/>
          <p:cNvSpPr>
            <a:spLocks noGrp="1"/>
          </p:cNvSpPr>
          <p:nvPr>
            <p:ph idx="1"/>
          </p:nvPr>
        </p:nvSpPr>
        <p:spPr/>
        <p:txBody>
          <a:bodyPr/>
          <a:lstStyle/>
          <a:p>
            <a:pPr marL="0" indent="0">
              <a:buNone/>
            </a:pPr>
            <a:r>
              <a:rPr lang="en-US" sz="2400" dirty="0"/>
              <a:t>Rituals are sets of multiple, symbolic behaviors that occur in a fixed sequence and that tend to be repeated periodically.</a:t>
            </a:r>
          </a:p>
          <a:p>
            <a:pPr marL="0" indent="0">
              <a:buNone/>
            </a:pPr>
            <a:r>
              <a:rPr lang="en-US" sz="2400" dirty="0"/>
              <a:t>Many consumer activities are ritualistic.</a:t>
            </a:r>
          </a:p>
          <a:p>
            <a:r>
              <a:rPr lang="en-US" sz="2400" dirty="0"/>
              <a:t>Trips to Starbucks</a:t>
            </a:r>
          </a:p>
          <a:p>
            <a:r>
              <a:rPr lang="en-US" sz="2400" dirty="0"/>
              <a:t>Sunday brunch</a:t>
            </a:r>
          </a:p>
        </p:txBody>
      </p:sp>
    </p:spTree>
    <p:extLst>
      <p:ext uri="{BB962C8B-B14F-4D97-AF65-F5344CB8AC3E}">
        <p14:creationId xmlns:p14="http://schemas.microsoft.com/office/powerpoint/2010/main" val="21557191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Common Rituals</a:t>
            </a:r>
            <a:endParaRPr lang="en-IN" sz="2000" b="0" dirty="0">
              <a:latin typeface="+mj-lt"/>
            </a:endParaRPr>
          </a:p>
        </p:txBody>
      </p:sp>
      <p:sp>
        <p:nvSpPr>
          <p:cNvPr id="4" name="Content Placeholder 3"/>
          <p:cNvSpPr>
            <a:spLocks noGrp="1"/>
          </p:cNvSpPr>
          <p:nvPr>
            <p:ph idx="1"/>
          </p:nvPr>
        </p:nvSpPr>
        <p:spPr/>
        <p:txBody>
          <a:bodyPr/>
          <a:lstStyle/>
          <a:p>
            <a:r>
              <a:rPr lang="en-US" sz="2400" dirty="0"/>
              <a:t>Grooming</a:t>
            </a:r>
          </a:p>
          <a:p>
            <a:r>
              <a:rPr lang="en-US" sz="2400" dirty="0"/>
              <a:t>Gift-giving</a:t>
            </a:r>
          </a:p>
          <a:p>
            <a:r>
              <a:rPr lang="en-US" sz="2400" dirty="0"/>
              <a:t>Holiday</a:t>
            </a:r>
          </a:p>
          <a:p>
            <a:r>
              <a:rPr lang="en-US" sz="2400" dirty="0"/>
              <a:t>Rites of </a:t>
            </a:r>
            <a:r>
              <a:rPr lang="en-US" sz="2400" dirty="0" smtClean="0"/>
              <a:t>passage</a:t>
            </a:r>
            <a:endParaRPr lang="en-US" sz="2400" dirty="0"/>
          </a:p>
        </p:txBody>
      </p:sp>
    </p:spTree>
    <p:extLst>
      <p:ext uri="{BB962C8B-B14F-4D97-AF65-F5344CB8AC3E}">
        <p14:creationId xmlns:p14="http://schemas.microsoft.com/office/powerpoint/2010/main" val="13443867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Gift-Giving Stages</a:t>
            </a:r>
            <a:endParaRPr lang="en-IN" sz="2000" b="0" dirty="0">
              <a:latin typeface="+mj-lt"/>
            </a:endParaRPr>
          </a:p>
        </p:txBody>
      </p:sp>
      <p:sp>
        <p:nvSpPr>
          <p:cNvPr id="4" name="Content Placeholder 3"/>
          <p:cNvSpPr>
            <a:spLocks noGrp="1"/>
          </p:cNvSpPr>
          <p:nvPr>
            <p:ph idx="1"/>
          </p:nvPr>
        </p:nvSpPr>
        <p:spPr/>
        <p:txBody>
          <a:bodyPr/>
          <a:lstStyle/>
          <a:p>
            <a:r>
              <a:rPr lang="en-US" sz="2400" dirty="0"/>
              <a:t>Gestation</a:t>
            </a:r>
          </a:p>
          <a:p>
            <a:r>
              <a:rPr lang="en-US" sz="2400" dirty="0"/>
              <a:t>Presentation</a:t>
            </a:r>
          </a:p>
          <a:p>
            <a:r>
              <a:rPr lang="en-US" sz="2400" dirty="0" smtClean="0"/>
              <a:t>Reformulation</a:t>
            </a:r>
            <a:endParaRPr lang="en-US" sz="2400" dirty="0"/>
          </a:p>
        </p:txBody>
      </p:sp>
    </p:spTree>
    <p:extLst>
      <p:ext uri="{BB962C8B-B14F-4D97-AF65-F5344CB8AC3E}">
        <p14:creationId xmlns:p14="http://schemas.microsoft.com/office/powerpoint/2010/main" val="40315689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Rites of Passage</a:t>
            </a:r>
            <a:endParaRPr lang="en-IN" sz="2000" b="0" dirty="0">
              <a:latin typeface="+mj-lt"/>
            </a:endParaRPr>
          </a:p>
        </p:txBody>
      </p:sp>
      <p:sp>
        <p:nvSpPr>
          <p:cNvPr id="3" name="Content Placeholder 2"/>
          <p:cNvSpPr>
            <a:spLocks noGrp="1"/>
          </p:cNvSpPr>
          <p:nvPr>
            <p:ph idx="1"/>
          </p:nvPr>
        </p:nvSpPr>
        <p:spPr/>
        <p:txBody>
          <a:bodyPr/>
          <a:lstStyle/>
          <a:p>
            <a:pPr fontAlgn="base">
              <a:spcAft>
                <a:spcPct val="0"/>
              </a:spcAft>
              <a:buSzTx/>
            </a:pPr>
            <a:r>
              <a:rPr lang="en-US" sz="2400" dirty="0"/>
              <a:t>Separation</a:t>
            </a:r>
          </a:p>
          <a:p>
            <a:pPr fontAlgn="base">
              <a:spcAft>
                <a:spcPct val="0"/>
              </a:spcAft>
              <a:buSzTx/>
            </a:pPr>
            <a:r>
              <a:rPr lang="en-US" sz="2400" dirty="0"/>
              <a:t>Liminality</a:t>
            </a:r>
          </a:p>
          <a:p>
            <a:pPr fontAlgn="base">
              <a:spcAft>
                <a:spcPct val="0"/>
              </a:spcAft>
              <a:buSzTx/>
            </a:pPr>
            <a:r>
              <a:rPr lang="en-US" sz="2400" dirty="0"/>
              <a:t>Aggregation</a:t>
            </a:r>
          </a:p>
        </p:txBody>
      </p:sp>
    </p:spTree>
    <p:extLst>
      <p:ext uri="{BB962C8B-B14F-4D97-AF65-F5344CB8AC3E}">
        <p14:creationId xmlns:p14="http://schemas.microsoft.com/office/powerpoint/2010/main" val="31834505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Sacred and Profane Consumption</a:t>
            </a:r>
            <a:endParaRPr lang="en-IN" sz="2000" b="0" dirty="0">
              <a:latin typeface="+mj-lt"/>
            </a:endParaRPr>
          </a:p>
        </p:txBody>
      </p:sp>
      <p:sp>
        <p:nvSpPr>
          <p:cNvPr id="3" name="Content Placeholder 2"/>
          <p:cNvSpPr>
            <a:spLocks noGrp="1"/>
          </p:cNvSpPr>
          <p:nvPr>
            <p:ph idx="1"/>
          </p:nvPr>
        </p:nvSpPr>
        <p:spPr/>
        <p:txBody>
          <a:bodyPr/>
          <a:lstStyle/>
          <a:p>
            <a:r>
              <a:rPr lang="en-US" sz="2400" dirty="0"/>
              <a:t>Sacred consumption: involves objects and events that are set apart from normal activities that are treated with respect or awe</a:t>
            </a:r>
          </a:p>
          <a:p>
            <a:r>
              <a:rPr lang="en-US" sz="2400" dirty="0"/>
              <a:t>Profane consumption: involves consumer objects and events that are ordinary and not special</a:t>
            </a:r>
          </a:p>
        </p:txBody>
      </p:sp>
    </p:spTree>
    <p:extLst>
      <p:ext uri="{BB962C8B-B14F-4D97-AF65-F5344CB8AC3E}">
        <p14:creationId xmlns:p14="http://schemas.microsoft.com/office/powerpoint/2010/main" val="577668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sz="3600" dirty="0">
                <a:latin typeface="+mj-lt"/>
              </a:rPr>
              <a:t>Sacralization</a:t>
            </a:r>
            <a:endParaRPr lang="en-IN" sz="2000" b="0" dirty="0">
              <a:latin typeface="+mj-lt"/>
            </a:endParaRPr>
          </a:p>
        </p:txBody>
      </p:sp>
      <p:sp>
        <p:nvSpPr>
          <p:cNvPr id="3" name="Content Placeholder 2"/>
          <p:cNvSpPr>
            <a:spLocks noGrp="1"/>
          </p:cNvSpPr>
          <p:nvPr>
            <p:ph type="body" idx="4294967295"/>
          </p:nvPr>
        </p:nvSpPr>
        <p:spPr/>
        <p:txBody>
          <a:bodyPr/>
          <a:lstStyle/>
          <a:p>
            <a:r>
              <a:rPr lang="en-US" sz="2400" dirty="0"/>
              <a:t>Sacralization occurs when ordinary objects, events, and even people take on sacred meaning</a:t>
            </a:r>
          </a:p>
          <a:p>
            <a:r>
              <a:rPr lang="en-US" sz="2400" dirty="0"/>
              <a:t>Objectification occurs when we attribute sacred qualities to mundane items, through processes like contamination</a:t>
            </a:r>
          </a:p>
          <a:p>
            <a:r>
              <a:rPr lang="en-US" sz="2400" dirty="0"/>
              <a:t>Collecting is the systematic acquisition of a particular object or set of objects</a:t>
            </a:r>
          </a:p>
        </p:txBody>
      </p:sp>
    </p:spTree>
    <p:extLst>
      <p:ext uri="{BB962C8B-B14F-4D97-AF65-F5344CB8AC3E}">
        <p14:creationId xmlns:p14="http://schemas.microsoft.com/office/powerpoint/2010/main" val="3413974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smtClean="0">
                <a:latin typeface="+mj-lt"/>
              </a:rPr>
              <a:t>Learning </a:t>
            </a:r>
            <a:r>
              <a:rPr lang="en-US" sz="3600" dirty="0">
                <a:latin typeface="+mj-lt"/>
              </a:rPr>
              <a:t>Objectives </a:t>
            </a:r>
            <a:r>
              <a:rPr lang="en-US" sz="2000" b="0" dirty="0">
                <a:latin typeface="+mj-lt"/>
              </a:rPr>
              <a:t>(2 of 4)</a:t>
            </a:r>
            <a:endParaRPr lang="en-IN" sz="2000" b="0" dirty="0">
              <a:latin typeface="+mj-lt"/>
            </a:endParaRPr>
          </a:p>
        </p:txBody>
      </p:sp>
      <p:sp>
        <p:nvSpPr>
          <p:cNvPr id="3" name="Content Placeholder 2"/>
          <p:cNvSpPr>
            <a:spLocks noGrp="1"/>
          </p:cNvSpPr>
          <p:nvPr>
            <p:ph idx="1"/>
          </p:nvPr>
        </p:nvSpPr>
        <p:spPr>
          <a:xfrm>
            <a:off x="457200" y="1600200"/>
            <a:ext cx="8229600" cy="4724400"/>
          </a:xfrm>
        </p:spPr>
        <p:txBody>
          <a:bodyPr/>
          <a:lstStyle/>
          <a:p>
            <a:pPr marL="715963" indent="-715963">
              <a:buNone/>
            </a:pPr>
            <a:r>
              <a:rPr lang="en-US" sz="2400" b="1" dirty="0" smtClean="0">
                <a:solidFill>
                  <a:schemeClr val="bg2"/>
                </a:solidFill>
              </a:rPr>
              <a:t>14.5</a:t>
            </a:r>
            <a:r>
              <a:rPr lang="en-US" sz="2400" dirty="0" smtClean="0"/>
              <a:t> We </a:t>
            </a:r>
            <a:r>
              <a:rPr lang="en-US" sz="2400" dirty="0"/>
              <a:t>describe products as either sacred or profane and it’s not unusual for some products to move back and forth between the two categories.</a:t>
            </a:r>
          </a:p>
          <a:p>
            <a:pPr marL="715963" indent="-715963">
              <a:buNone/>
            </a:pPr>
            <a:r>
              <a:rPr lang="en-US" sz="2400" b="1" dirty="0" smtClean="0">
                <a:solidFill>
                  <a:schemeClr val="bg2"/>
                </a:solidFill>
              </a:rPr>
              <a:t>14.6</a:t>
            </a:r>
            <a:r>
              <a:rPr lang="en-US" sz="2400" dirty="0" smtClean="0"/>
              <a:t> New </a:t>
            </a:r>
            <a:r>
              <a:rPr lang="en-US" sz="2400" dirty="0"/>
              <a:t>products, services, and ideas spread through a population over time. Different types of people are more or less likely to adopt them during this diffusion process.</a:t>
            </a:r>
          </a:p>
        </p:txBody>
      </p:sp>
    </p:spTree>
    <p:extLst>
      <p:ext uri="{BB962C8B-B14F-4D97-AF65-F5344CB8AC3E}">
        <p14:creationId xmlns:p14="http://schemas.microsoft.com/office/powerpoint/2010/main" val="4181472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For Reflection </a:t>
            </a:r>
            <a:r>
              <a:rPr lang="en-US" sz="2000" b="0" dirty="0">
                <a:latin typeface="+mj-lt"/>
              </a:rPr>
              <a:t>(4 of 7)</a:t>
            </a:r>
          </a:p>
        </p:txBody>
      </p:sp>
      <p:sp>
        <p:nvSpPr>
          <p:cNvPr id="3" name="Content Placeholder 2"/>
          <p:cNvSpPr>
            <a:spLocks noGrp="1"/>
          </p:cNvSpPr>
          <p:nvPr>
            <p:ph idx="1"/>
          </p:nvPr>
        </p:nvSpPr>
        <p:spPr/>
        <p:txBody>
          <a:bodyPr/>
          <a:lstStyle/>
          <a:p>
            <a:r>
              <a:rPr lang="en-US" sz="2400" dirty="0"/>
              <a:t>Explain some of your own family holiday traditions. How do they affect your behavior as consumers?</a:t>
            </a:r>
          </a:p>
        </p:txBody>
      </p:sp>
    </p:spTree>
    <p:extLst>
      <p:ext uri="{BB962C8B-B14F-4D97-AF65-F5344CB8AC3E}">
        <p14:creationId xmlns:p14="http://schemas.microsoft.com/office/powerpoint/2010/main" val="23886828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Learning Objective </a:t>
            </a:r>
            <a:r>
              <a:rPr lang="en-US" sz="3600" dirty="0" smtClean="0">
                <a:latin typeface="+mj-lt"/>
              </a:rPr>
              <a:t>14.5</a:t>
            </a:r>
            <a:endParaRPr lang="en-US" sz="2000" b="0" dirty="0">
              <a:latin typeface="+mj-lt"/>
            </a:endParaRPr>
          </a:p>
        </p:txBody>
      </p:sp>
      <p:sp>
        <p:nvSpPr>
          <p:cNvPr id="3" name="Content Placeholder 2"/>
          <p:cNvSpPr>
            <a:spLocks noGrp="1"/>
          </p:cNvSpPr>
          <p:nvPr>
            <p:ph idx="1"/>
          </p:nvPr>
        </p:nvSpPr>
        <p:spPr/>
        <p:txBody>
          <a:bodyPr/>
          <a:lstStyle/>
          <a:p>
            <a:pPr marL="0" indent="0">
              <a:buNone/>
            </a:pPr>
            <a:r>
              <a:rPr lang="en-US" sz="2400" dirty="0"/>
              <a:t>We describe products as either sacred or profane, and it’s not unusual for some products to move back and forth between the two categories. </a:t>
            </a:r>
          </a:p>
        </p:txBody>
      </p:sp>
    </p:spTree>
    <p:extLst>
      <p:ext uri="{BB962C8B-B14F-4D97-AF65-F5344CB8AC3E}">
        <p14:creationId xmlns:p14="http://schemas.microsoft.com/office/powerpoint/2010/main" val="8334726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600" dirty="0">
                <a:latin typeface="+mj-lt"/>
              </a:rPr>
              <a:t>Domains of Sacred Consumption</a:t>
            </a:r>
            <a:endParaRPr lang="en-US" sz="2000" b="0" dirty="0">
              <a:latin typeface="+mj-lt"/>
            </a:endParaRPr>
          </a:p>
        </p:txBody>
      </p:sp>
      <p:sp>
        <p:nvSpPr>
          <p:cNvPr id="3" name="Content Placeholder 2"/>
          <p:cNvSpPr>
            <a:spLocks noGrp="1"/>
          </p:cNvSpPr>
          <p:nvPr>
            <p:ph idx="1"/>
          </p:nvPr>
        </p:nvSpPr>
        <p:spPr/>
        <p:txBody>
          <a:bodyPr/>
          <a:lstStyle/>
          <a:p>
            <a:r>
              <a:rPr lang="en-US" sz="2400" dirty="0"/>
              <a:t>Sacred places: religious/mystical and country heritage, such as Stonehenge, Mecca, Ground Zero in New York City</a:t>
            </a:r>
          </a:p>
          <a:p>
            <a:r>
              <a:rPr lang="en-US" sz="2400" dirty="0"/>
              <a:t>Sacred people: celebrities, royalty</a:t>
            </a:r>
          </a:p>
          <a:p>
            <a:r>
              <a:rPr lang="en-US" sz="2400" dirty="0"/>
              <a:t>Sacred events: athletic events, religious ceremonies</a:t>
            </a:r>
          </a:p>
        </p:txBody>
      </p:sp>
    </p:spTree>
    <p:extLst>
      <p:ext uri="{BB962C8B-B14F-4D97-AF65-F5344CB8AC3E}">
        <p14:creationId xmlns:p14="http://schemas.microsoft.com/office/powerpoint/2010/main" val="28853030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Sacred Souvenir Icons</a:t>
            </a:r>
            <a:endParaRPr lang="en-US" sz="2000" b="0" dirty="0">
              <a:latin typeface="+mj-lt"/>
            </a:endParaRPr>
          </a:p>
        </p:txBody>
      </p:sp>
      <p:sp>
        <p:nvSpPr>
          <p:cNvPr id="3" name="Content Placeholder 2"/>
          <p:cNvSpPr>
            <a:spLocks noGrp="1"/>
          </p:cNvSpPr>
          <p:nvPr>
            <p:ph idx="1"/>
          </p:nvPr>
        </p:nvSpPr>
        <p:spPr/>
        <p:txBody>
          <a:bodyPr/>
          <a:lstStyle/>
          <a:p>
            <a:r>
              <a:rPr lang="en-US" sz="2400" dirty="0"/>
              <a:t>Local products (e.g., regional wine)</a:t>
            </a:r>
          </a:p>
          <a:p>
            <a:r>
              <a:rPr lang="en-US" sz="2400" dirty="0"/>
              <a:t>Pictorial images (e.g., postcards, photos)</a:t>
            </a:r>
          </a:p>
          <a:p>
            <a:r>
              <a:rPr lang="en-US" sz="2400" dirty="0"/>
              <a:t>‘Piece of the rock’ (e.g., seashells)</a:t>
            </a:r>
          </a:p>
          <a:p>
            <a:r>
              <a:rPr lang="en-US" sz="2400" dirty="0"/>
              <a:t>Literal representations (e.g., mini icons)</a:t>
            </a:r>
          </a:p>
          <a:p>
            <a:r>
              <a:rPr lang="en-US" sz="2400" dirty="0"/>
              <a:t>Markers (e.g., logo-oriented t-shirts)</a:t>
            </a:r>
          </a:p>
        </p:txBody>
      </p:sp>
    </p:spTree>
    <p:extLst>
      <p:ext uri="{BB962C8B-B14F-4D97-AF65-F5344CB8AC3E}">
        <p14:creationId xmlns:p14="http://schemas.microsoft.com/office/powerpoint/2010/main" val="9853245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Desacralization</a:t>
            </a:r>
            <a:endParaRPr lang="en-US" sz="2000" b="0" dirty="0">
              <a:latin typeface="+mj-lt"/>
            </a:endParaRPr>
          </a:p>
        </p:txBody>
      </p:sp>
      <p:sp>
        <p:nvSpPr>
          <p:cNvPr id="3" name="Content Placeholder 2"/>
          <p:cNvSpPr>
            <a:spLocks noGrp="1"/>
          </p:cNvSpPr>
          <p:nvPr>
            <p:ph idx="1"/>
          </p:nvPr>
        </p:nvSpPr>
        <p:spPr/>
        <p:txBody>
          <a:bodyPr/>
          <a:lstStyle/>
          <a:p>
            <a:pPr marL="0" indent="0">
              <a:buNone/>
            </a:pPr>
            <a:r>
              <a:rPr lang="en-US" sz="2400" dirty="0"/>
              <a:t>Desacralization: when a sacred item/symbol is removed from its special place or is duplicated in mass quantities (becomes profane</a:t>
            </a:r>
            <a:r>
              <a:rPr lang="en-US" sz="2400" dirty="0" smtClean="0"/>
              <a:t>).</a:t>
            </a:r>
            <a:endParaRPr lang="en-US" sz="2400" dirty="0"/>
          </a:p>
          <a:p>
            <a:pPr marL="0" indent="0">
              <a:buNone/>
            </a:pPr>
            <a:r>
              <a:rPr lang="en-US" sz="2400" dirty="0"/>
              <a:t>Religion has somewhat become desacralized; Christmas and Ramadan celebrated more as secular, materialistic occasions.</a:t>
            </a:r>
          </a:p>
        </p:txBody>
      </p:sp>
    </p:spTree>
    <p:extLst>
      <p:ext uri="{BB962C8B-B14F-4D97-AF65-F5344CB8AC3E}">
        <p14:creationId xmlns:p14="http://schemas.microsoft.com/office/powerpoint/2010/main" val="18004246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For Reflection </a:t>
            </a:r>
            <a:r>
              <a:rPr lang="en-US" sz="2000" b="0" dirty="0">
                <a:latin typeface="+mj-lt"/>
              </a:rPr>
              <a:t>(5 of 7)</a:t>
            </a:r>
          </a:p>
        </p:txBody>
      </p:sp>
      <p:sp>
        <p:nvSpPr>
          <p:cNvPr id="3" name="Content Placeholder 2"/>
          <p:cNvSpPr>
            <a:spLocks noGrp="1"/>
          </p:cNvSpPr>
          <p:nvPr>
            <p:ph idx="1"/>
          </p:nvPr>
        </p:nvSpPr>
        <p:spPr/>
        <p:txBody>
          <a:bodyPr/>
          <a:lstStyle/>
          <a:p>
            <a:r>
              <a:rPr lang="en-US" sz="2400" dirty="0"/>
              <a:t>Give examples of items that were once sacred but are now materialized and marketed. What are the implications in the shift in reverence to the items in question?</a:t>
            </a:r>
          </a:p>
        </p:txBody>
      </p:sp>
    </p:spTree>
    <p:extLst>
      <p:ext uri="{BB962C8B-B14F-4D97-AF65-F5344CB8AC3E}">
        <p14:creationId xmlns:p14="http://schemas.microsoft.com/office/powerpoint/2010/main" val="2683099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Learning Objective </a:t>
            </a:r>
            <a:r>
              <a:rPr lang="en-US" sz="3600" dirty="0" smtClean="0">
                <a:latin typeface="+mj-lt"/>
              </a:rPr>
              <a:t>14.6</a:t>
            </a:r>
            <a:endParaRPr lang="en-US" sz="2000" b="0" dirty="0">
              <a:latin typeface="+mj-lt"/>
            </a:endParaRPr>
          </a:p>
        </p:txBody>
      </p:sp>
      <p:sp>
        <p:nvSpPr>
          <p:cNvPr id="3" name="Content Placeholder 2"/>
          <p:cNvSpPr>
            <a:spLocks noGrp="1"/>
          </p:cNvSpPr>
          <p:nvPr>
            <p:ph idx="1"/>
          </p:nvPr>
        </p:nvSpPr>
        <p:spPr/>
        <p:txBody>
          <a:bodyPr/>
          <a:lstStyle/>
          <a:p>
            <a:pPr marL="0" indent="0">
              <a:buNone/>
            </a:pPr>
            <a:r>
              <a:rPr lang="en-US" sz="2400" dirty="0"/>
              <a:t>New products, services, and ideas spread through a population over time.  Different types of people are more or less likely to adopt them during this diffusion process.</a:t>
            </a:r>
          </a:p>
        </p:txBody>
      </p:sp>
    </p:spTree>
    <p:extLst>
      <p:ext uri="{BB962C8B-B14F-4D97-AF65-F5344CB8AC3E}">
        <p14:creationId xmlns:p14="http://schemas.microsoft.com/office/powerpoint/2010/main" val="28807978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The Diffusion of Innovations</a:t>
            </a:r>
            <a:endParaRPr lang="en-US" sz="2000" b="0" dirty="0">
              <a:latin typeface="+mj-lt"/>
            </a:endParaRPr>
          </a:p>
        </p:txBody>
      </p:sp>
      <p:sp>
        <p:nvSpPr>
          <p:cNvPr id="3" name="Content Placeholder 2"/>
          <p:cNvSpPr>
            <a:spLocks noGrp="1"/>
          </p:cNvSpPr>
          <p:nvPr>
            <p:ph idx="1"/>
          </p:nvPr>
        </p:nvSpPr>
        <p:spPr>
          <a:xfrm>
            <a:off x="457200" y="1600200"/>
            <a:ext cx="8229600" cy="4724400"/>
          </a:xfrm>
        </p:spPr>
        <p:txBody>
          <a:bodyPr/>
          <a:lstStyle/>
          <a:p>
            <a:pPr marL="0" indent="0">
              <a:spcBef>
                <a:spcPts val="0"/>
              </a:spcBef>
              <a:buNone/>
            </a:pPr>
            <a:r>
              <a:rPr lang="en-US" sz="2400" dirty="0"/>
              <a:t>Innovation: any product that consumers perceive to be new</a:t>
            </a:r>
          </a:p>
          <a:p>
            <a:r>
              <a:rPr lang="en-US" sz="2400" dirty="0"/>
              <a:t>New manufacturing technique</a:t>
            </a:r>
          </a:p>
          <a:p>
            <a:r>
              <a:rPr lang="en-US" sz="2400" dirty="0"/>
              <a:t>New product variation</a:t>
            </a:r>
          </a:p>
          <a:p>
            <a:r>
              <a:rPr lang="en-US" sz="2400" dirty="0"/>
              <a:t>New way to deliver product</a:t>
            </a:r>
          </a:p>
          <a:p>
            <a:r>
              <a:rPr lang="en-US" sz="2400" dirty="0"/>
              <a:t>New way to package product</a:t>
            </a:r>
          </a:p>
          <a:p>
            <a:pPr marL="0" indent="0">
              <a:buNone/>
            </a:pPr>
            <a:r>
              <a:rPr lang="en-US" sz="2400" dirty="0"/>
              <a:t>Diffusion of innovation</a:t>
            </a:r>
          </a:p>
          <a:p>
            <a:r>
              <a:rPr lang="en-US" sz="2400" dirty="0"/>
              <a:t>Successful innovations spread through the population at various rates</a:t>
            </a:r>
          </a:p>
        </p:txBody>
      </p:sp>
    </p:spTree>
    <p:extLst>
      <p:ext uri="{BB962C8B-B14F-4D97-AF65-F5344CB8AC3E}">
        <p14:creationId xmlns:p14="http://schemas.microsoft.com/office/powerpoint/2010/main" val="33081505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600" dirty="0">
                <a:latin typeface="+mj-lt"/>
              </a:rPr>
              <a:t>Figure 14.3 Types of Adopters</a:t>
            </a:r>
            <a:endParaRPr lang="en-IN" sz="3600" dirty="0">
              <a:latin typeface="+mj-lt"/>
            </a:endParaRPr>
          </a:p>
        </p:txBody>
      </p:sp>
      <p:pic>
        <p:nvPicPr>
          <p:cNvPr id="5" name="Picture 4" descr="Percentages of product adopters along the life cycle of a product. At the product introduction, it is adopted 2.5% by innovators and early adopters, and increases to 13.5% as the product grows. It rises to 34% when the early majority of adopters become involved and the product matures, then plateaus. As the product enters its early declination stage, the late majority of adopters become involved, with 34% adopting. Once the product enters decline, laggards join the adoption process but percentages drop to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10" y="2055999"/>
            <a:ext cx="7876180" cy="2746001"/>
          </a:xfrm>
          <a:prstGeom prst="rect">
            <a:avLst/>
          </a:prstGeom>
        </p:spPr>
      </p:pic>
    </p:spTree>
    <p:extLst>
      <p:ext uri="{BB962C8B-B14F-4D97-AF65-F5344CB8AC3E}">
        <p14:creationId xmlns:p14="http://schemas.microsoft.com/office/powerpoint/2010/main" val="329583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Behavioral Demands of Innovations</a:t>
            </a:r>
            <a:endParaRPr lang="en-US" sz="2000" b="0" dirty="0">
              <a:latin typeface="+mj-lt"/>
            </a:endParaRPr>
          </a:p>
        </p:txBody>
      </p:sp>
      <p:sp>
        <p:nvSpPr>
          <p:cNvPr id="3" name="Content Placeholder 2"/>
          <p:cNvSpPr>
            <a:spLocks noGrp="1"/>
          </p:cNvSpPr>
          <p:nvPr>
            <p:ph idx="1"/>
          </p:nvPr>
        </p:nvSpPr>
        <p:spPr/>
        <p:txBody>
          <a:bodyPr/>
          <a:lstStyle/>
          <a:p>
            <a:pPr marL="255600" lvl="1" indent="-255600">
              <a:spcBef>
                <a:spcPts val="1500"/>
              </a:spcBef>
              <a:buFont typeface="Arial" panose="020B0604020202020204" pitchFamily="34" charset="0"/>
              <a:buChar char="•"/>
            </a:pPr>
            <a:r>
              <a:rPr lang="en-US" sz="2400" dirty="0"/>
              <a:t>Continuous innovation</a:t>
            </a:r>
          </a:p>
          <a:p>
            <a:pPr marL="741600" lvl="2" indent="-284400">
              <a:buFont typeface="Arial" panose="020B0604020202020204" pitchFamily="34" charset="0"/>
              <a:buChar char="‒"/>
            </a:pPr>
            <a:r>
              <a:rPr lang="en-US" sz="2400" dirty="0"/>
              <a:t>Evolutionary rather than revolutionary</a:t>
            </a:r>
          </a:p>
          <a:p>
            <a:pPr marL="255600" lvl="2" indent="-255600">
              <a:spcBef>
                <a:spcPts val="1500"/>
              </a:spcBef>
              <a:buFont typeface="Arial" panose="020B0604020202020204" pitchFamily="34" charset="0"/>
              <a:buChar char="•"/>
            </a:pPr>
            <a:r>
              <a:rPr lang="en-US" sz="2400" dirty="0"/>
              <a:t>Dynamically continuous innovation</a:t>
            </a:r>
          </a:p>
          <a:p>
            <a:pPr marL="741600" lvl="3" indent="-284400">
              <a:buFont typeface="Arial" panose="020B0604020202020204" pitchFamily="34" charset="0"/>
              <a:buChar char="‒"/>
            </a:pPr>
            <a:r>
              <a:rPr lang="en-US" sz="2400" dirty="0"/>
              <a:t>More pronounced change to existing product</a:t>
            </a:r>
          </a:p>
          <a:p>
            <a:pPr marL="255600" lvl="1" indent="-255600">
              <a:spcBef>
                <a:spcPts val="1500"/>
              </a:spcBef>
              <a:buFont typeface="Arial" panose="020B0604020202020204" pitchFamily="34" charset="0"/>
              <a:buChar char="•"/>
            </a:pPr>
            <a:r>
              <a:rPr lang="en-US" sz="2400" dirty="0"/>
              <a:t>Discontinuous innovation</a:t>
            </a:r>
          </a:p>
          <a:p>
            <a:pPr marL="741600" lvl="2" indent="-284400">
              <a:buFont typeface="Arial" panose="020B0604020202020204" pitchFamily="34" charset="0"/>
              <a:buChar char="‒"/>
            </a:pPr>
            <a:r>
              <a:rPr lang="en-US" sz="2400" dirty="0"/>
              <a:t>Creates major changes in the way we live</a:t>
            </a:r>
          </a:p>
        </p:txBody>
      </p:sp>
    </p:spTree>
    <p:extLst>
      <p:ext uri="{BB962C8B-B14F-4D97-AF65-F5344CB8AC3E}">
        <p14:creationId xmlns:p14="http://schemas.microsoft.com/office/powerpoint/2010/main" val="456236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smtClean="0">
                <a:latin typeface="+mj-lt"/>
              </a:rPr>
              <a:t>Learning </a:t>
            </a:r>
            <a:r>
              <a:rPr lang="en-US" sz="3600" dirty="0">
                <a:latin typeface="+mj-lt"/>
              </a:rPr>
              <a:t>Objectives </a:t>
            </a:r>
            <a:r>
              <a:rPr lang="en-US" sz="2000" b="0" dirty="0">
                <a:latin typeface="+mj-lt"/>
              </a:rPr>
              <a:t>(3 of 4)</a:t>
            </a:r>
            <a:endParaRPr lang="en-IN" sz="2000" b="0" dirty="0">
              <a:latin typeface="+mj-lt"/>
            </a:endParaRPr>
          </a:p>
        </p:txBody>
      </p:sp>
      <p:sp>
        <p:nvSpPr>
          <p:cNvPr id="3" name="Content Placeholder 2"/>
          <p:cNvSpPr>
            <a:spLocks noGrp="1"/>
          </p:cNvSpPr>
          <p:nvPr>
            <p:ph idx="1"/>
          </p:nvPr>
        </p:nvSpPr>
        <p:spPr>
          <a:xfrm>
            <a:off x="457200" y="1600200"/>
            <a:ext cx="8229600" cy="4724400"/>
          </a:xfrm>
        </p:spPr>
        <p:txBody>
          <a:bodyPr/>
          <a:lstStyle/>
          <a:p>
            <a:pPr marL="715963" indent="-715963">
              <a:buNone/>
            </a:pPr>
            <a:r>
              <a:rPr lang="en-US" sz="2400" b="1" dirty="0" smtClean="0">
                <a:solidFill>
                  <a:schemeClr val="bg2"/>
                </a:solidFill>
              </a:rPr>
              <a:t>14.7</a:t>
            </a:r>
            <a:r>
              <a:rPr lang="en-US" sz="2400" dirty="0" smtClean="0"/>
              <a:t> Many </a:t>
            </a:r>
            <a:r>
              <a:rPr lang="en-US" sz="2400" dirty="0"/>
              <a:t>people and organizations play a role in the fashion system that creates and communicates symbolic meanings to consumers.</a:t>
            </a:r>
          </a:p>
          <a:p>
            <a:pPr marL="715963" indent="-715963">
              <a:buNone/>
            </a:pPr>
            <a:r>
              <a:rPr lang="en-US" sz="2400" b="1" dirty="0" smtClean="0">
                <a:solidFill>
                  <a:schemeClr val="bg2"/>
                </a:solidFill>
              </a:rPr>
              <a:t>14.8</a:t>
            </a:r>
            <a:r>
              <a:rPr lang="en-US" sz="2400" dirty="0" smtClean="0"/>
              <a:t> Fashions </a:t>
            </a:r>
            <a:r>
              <a:rPr lang="en-US" sz="2400" dirty="0"/>
              <a:t>follow cycles and reflect cultural dynamics.</a:t>
            </a:r>
          </a:p>
          <a:p>
            <a:pPr marL="715963" indent="-715963">
              <a:buNone/>
            </a:pPr>
            <a:r>
              <a:rPr lang="en-US" sz="2400" b="1" dirty="0" smtClean="0">
                <a:solidFill>
                  <a:schemeClr val="bg2"/>
                </a:solidFill>
              </a:rPr>
              <a:t>14.9</a:t>
            </a:r>
            <a:r>
              <a:rPr lang="en-US" sz="2400" dirty="0" smtClean="0"/>
              <a:t> Western </a:t>
            </a:r>
            <a:r>
              <a:rPr lang="en-US" sz="2400" dirty="0"/>
              <a:t>(and particularly U.S.) culture has a huge impact around the world, although people in other countries don’t necessarily ascribe the same meanings to products as we do.</a:t>
            </a:r>
          </a:p>
        </p:txBody>
      </p:sp>
    </p:spTree>
    <p:extLst>
      <p:ext uri="{BB962C8B-B14F-4D97-AF65-F5344CB8AC3E}">
        <p14:creationId xmlns:p14="http://schemas.microsoft.com/office/powerpoint/2010/main" val="16365980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dirty="0">
                <a:latin typeface="+mj-lt"/>
              </a:rPr>
              <a:t>Prerequisites for Successful Adoption</a:t>
            </a:r>
            <a:endParaRPr lang="en-IN" b="0" dirty="0">
              <a:latin typeface="+mj-lt"/>
            </a:endParaRPr>
          </a:p>
        </p:txBody>
      </p:sp>
      <p:sp>
        <p:nvSpPr>
          <p:cNvPr id="4" name="Content Placeholder 3"/>
          <p:cNvSpPr>
            <a:spLocks noGrp="1"/>
          </p:cNvSpPr>
          <p:nvPr>
            <p:ph idx="1"/>
          </p:nvPr>
        </p:nvSpPr>
        <p:spPr>
          <a:xfrm>
            <a:off x="457200" y="1600200"/>
            <a:ext cx="8229600" cy="4724400"/>
          </a:xfrm>
        </p:spPr>
        <p:txBody>
          <a:bodyPr/>
          <a:lstStyle/>
          <a:p>
            <a:pPr marL="0" indent="0">
              <a:buNone/>
            </a:pPr>
            <a:r>
              <a:rPr lang="en-US" sz="1800" b="1" dirty="0"/>
              <a:t>Compatibility</a:t>
            </a:r>
          </a:p>
          <a:p>
            <a:r>
              <a:rPr lang="en-IN" sz="1800" dirty="0"/>
              <a:t>Innovation should be compatible with consumers’ lifestyles</a:t>
            </a:r>
          </a:p>
          <a:p>
            <a:pPr marL="0" indent="0">
              <a:buNone/>
            </a:pPr>
            <a:r>
              <a:rPr lang="en-US" sz="1800" b="1" dirty="0"/>
              <a:t>Trialability</a:t>
            </a:r>
          </a:p>
          <a:p>
            <a:r>
              <a:rPr lang="en-IN" sz="1800" dirty="0"/>
              <a:t>People are more likely to adopt an innovation if they can experiment with it prior to purchase</a:t>
            </a:r>
          </a:p>
          <a:p>
            <a:pPr marL="0" indent="0">
              <a:buNone/>
            </a:pPr>
            <a:r>
              <a:rPr lang="en-US" sz="1800" b="1" dirty="0"/>
              <a:t>Complexity</a:t>
            </a:r>
          </a:p>
          <a:p>
            <a:r>
              <a:rPr lang="en-IN" sz="1800" dirty="0"/>
              <a:t>A product that is easy to understand will be chosen over competitors</a:t>
            </a:r>
          </a:p>
          <a:p>
            <a:pPr marL="0" indent="0">
              <a:buNone/>
            </a:pPr>
            <a:r>
              <a:rPr lang="en-IN" sz="1800" b="1" dirty="0"/>
              <a:t>Observability</a:t>
            </a:r>
          </a:p>
          <a:p>
            <a:r>
              <a:rPr lang="en-IN" sz="1800" dirty="0"/>
              <a:t>Innovations that are easily observable are more likely to spread</a:t>
            </a:r>
          </a:p>
          <a:p>
            <a:pPr marL="0" indent="0">
              <a:buNone/>
            </a:pPr>
            <a:r>
              <a:rPr lang="en-US" sz="1800" b="1" dirty="0"/>
              <a:t>Relative Advantage</a:t>
            </a:r>
          </a:p>
          <a:p>
            <a:r>
              <a:rPr lang="en-IN" sz="1800" dirty="0"/>
              <a:t>Product should offer relative advantage over other alternatives</a:t>
            </a:r>
            <a:endParaRPr lang="en-US" sz="1800" dirty="0"/>
          </a:p>
        </p:txBody>
      </p:sp>
    </p:spTree>
    <p:extLst>
      <p:ext uri="{BB962C8B-B14F-4D97-AF65-F5344CB8AC3E}">
        <p14:creationId xmlns:p14="http://schemas.microsoft.com/office/powerpoint/2010/main" val="37713774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8229600" cy="1097280"/>
          </a:xfrm>
        </p:spPr>
        <p:txBody>
          <a:bodyPr/>
          <a:lstStyle/>
          <a:p>
            <a:r>
              <a:rPr lang="en-US" sz="3600" dirty="0">
                <a:latin typeface="+mj-lt"/>
              </a:rPr>
              <a:t>For Reflection </a:t>
            </a:r>
            <a:r>
              <a:rPr lang="en-US" sz="2000" b="0" dirty="0">
                <a:latin typeface="+mj-lt"/>
              </a:rPr>
              <a:t>(6 of 7)</a:t>
            </a:r>
          </a:p>
        </p:txBody>
      </p:sp>
      <p:sp>
        <p:nvSpPr>
          <p:cNvPr id="3" name="Content Placeholder 2"/>
          <p:cNvSpPr>
            <a:spLocks noGrp="1"/>
          </p:cNvSpPr>
          <p:nvPr>
            <p:ph idx="1"/>
          </p:nvPr>
        </p:nvSpPr>
        <p:spPr/>
        <p:txBody>
          <a:bodyPr/>
          <a:lstStyle/>
          <a:p>
            <a:r>
              <a:rPr lang="en-US" sz="2400" dirty="0"/>
              <a:t>Name an example of continuous innovation, dynamically continuous innovation, and discontinuous innovation.</a:t>
            </a:r>
          </a:p>
        </p:txBody>
      </p:sp>
    </p:spTree>
    <p:extLst>
      <p:ext uri="{BB962C8B-B14F-4D97-AF65-F5344CB8AC3E}">
        <p14:creationId xmlns:p14="http://schemas.microsoft.com/office/powerpoint/2010/main" val="33691968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Learning Objective </a:t>
            </a:r>
            <a:r>
              <a:rPr lang="en-US" sz="3600" dirty="0" smtClean="0">
                <a:latin typeface="+mj-lt"/>
              </a:rPr>
              <a:t>14.7</a:t>
            </a:r>
            <a:endParaRPr lang="en-US" sz="2000" b="0" dirty="0">
              <a:latin typeface="+mj-lt"/>
            </a:endParaRPr>
          </a:p>
        </p:txBody>
      </p:sp>
      <p:sp>
        <p:nvSpPr>
          <p:cNvPr id="3" name="Content Placeholder 2"/>
          <p:cNvSpPr>
            <a:spLocks noGrp="1"/>
          </p:cNvSpPr>
          <p:nvPr>
            <p:ph idx="1"/>
          </p:nvPr>
        </p:nvSpPr>
        <p:spPr/>
        <p:txBody>
          <a:bodyPr/>
          <a:lstStyle/>
          <a:p>
            <a:pPr marL="0" indent="0">
              <a:buNone/>
            </a:pPr>
            <a:r>
              <a:rPr lang="en-US" sz="2400" dirty="0"/>
              <a:t>Many people and organizations play a role in the fashion system that creates and communicates symbolic meanings to consumers.</a:t>
            </a:r>
          </a:p>
        </p:txBody>
      </p:sp>
    </p:spTree>
    <p:extLst>
      <p:ext uri="{BB962C8B-B14F-4D97-AF65-F5344CB8AC3E}">
        <p14:creationId xmlns:p14="http://schemas.microsoft.com/office/powerpoint/2010/main" val="6092360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The Fashion System</a:t>
            </a:r>
            <a:endParaRPr lang="en-US" sz="2000" b="0" dirty="0">
              <a:latin typeface="+mj-lt"/>
            </a:endParaRPr>
          </a:p>
        </p:txBody>
      </p:sp>
      <p:sp>
        <p:nvSpPr>
          <p:cNvPr id="3" name="Content Placeholder 2"/>
          <p:cNvSpPr>
            <a:spLocks noGrp="1"/>
          </p:cNvSpPr>
          <p:nvPr>
            <p:ph idx="1"/>
          </p:nvPr>
        </p:nvSpPr>
        <p:spPr/>
        <p:txBody>
          <a:bodyPr/>
          <a:lstStyle/>
          <a:p>
            <a:pPr marL="0" indent="0">
              <a:buNone/>
            </a:pPr>
            <a:r>
              <a:rPr lang="en-US" sz="2400" dirty="0"/>
              <a:t>The fashion system includes all those people and organizations involved in creating symbolic meanings  and transferring these meanings to cultural goods.</a:t>
            </a:r>
          </a:p>
          <a:p>
            <a:r>
              <a:rPr lang="en-US" sz="2400" dirty="0"/>
              <a:t>Fashion is code</a:t>
            </a:r>
          </a:p>
          <a:p>
            <a:r>
              <a:rPr lang="en-US" sz="2400" dirty="0"/>
              <a:t>Fashion is context-dependent</a:t>
            </a:r>
          </a:p>
          <a:p>
            <a:r>
              <a:rPr lang="en-US" sz="2400" dirty="0"/>
              <a:t>Fashion is undercoded</a:t>
            </a:r>
          </a:p>
        </p:txBody>
      </p:sp>
    </p:spTree>
    <p:extLst>
      <p:ext uri="{BB962C8B-B14F-4D97-AF65-F5344CB8AC3E}">
        <p14:creationId xmlns:p14="http://schemas.microsoft.com/office/powerpoint/2010/main" val="32861520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Behavioral Science Perspectives </a:t>
            </a:r>
            <a:r>
              <a:rPr lang="en-US" sz="3600" dirty="0" smtClean="0">
                <a:latin typeface="+mj-lt"/>
              </a:rPr>
              <a:t>and </a:t>
            </a:r>
            <a:r>
              <a:rPr lang="en-US" sz="3600" dirty="0">
                <a:latin typeface="+mj-lt"/>
              </a:rPr>
              <a:t>Models of Fashion</a:t>
            </a:r>
            <a:endParaRPr lang="en-IN" dirty="0">
              <a:latin typeface="+mj-lt"/>
            </a:endParaRPr>
          </a:p>
        </p:txBody>
      </p:sp>
      <p:sp>
        <p:nvSpPr>
          <p:cNvPr id="3" name="Content Placeholder 2"/>
          <p:cNvSpPr>
            <a:spLocks noGrp="1"/>
          </p:cNvSpPr>
          <p:nvPr>
            <p:ph idx="1"/>
          </p:nvPr>
        </p:nvSpPr>
        <p:spPr>
          <a:xfrm>
            <a:off x="457200" y="1600200"/>
            <a:ext cx="3276600" cy="4415599"/>
          </a:xfrm>
        </p:spPr>
        <p:txBody>
          <a:bodyPr/>
          <a:lstStyle/>
          <a:p>
            <a:r>
              <a:rPr lang="en-US" sz="2400" dirty="0"/>
              <a:t>Psychological</a:t>
            </a:r>
          </a:p>
          <a:p>
            <a:r>
              <a:rPr lang="en-US" sz="2400" dirty="0"/>
              <a:t>Economic</a:t>
            </a:r>
          </a:p>
          <a:p>
            <a:r>
              <a:rPr lang="en-US" sz="2400" dirty="0"/>
              <a:t>Sociological</a:t>
            </a:r>
          </a:p>
          <a:p>
            <a:r>
              <a:rPr lang="en-US" sz="2400" dirty="0"/>
              <a:t>Medical</a:t>
            </a:r>
          </a:p>
          <a:p>
            <a:pPr>
              <a:buFont typeface="Arial"/>
              <a:buChar char="•"/>
            </a:pPr>
            <a:r>
              <a:rPr lang="en-US" sz="2400" dirty="0" smtClean="0"/>
              <a:t>Meme3</a:t>
            </a:r>
            <a:endParaRPr lang="en-US" sz="2400" dirty="0"/>
          </a:p>
        </p:txBody>
      </p:sp>
      <p:pic>
        <p:nvPicPr>
          <p:cNvPr id="5" name="Picture 4" descr="An advertisement for Maidenform. The busts of four women are shown with the tagline, isn’t it nice to live in a time when women aren’t being pushed around so much anymore?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3467" y="1600200"/>
            <a:ext cx="3422333" cy="4366760"/>
          </a:xfrm>
          <a:prstGeom prst="rect">
            <a:avLst/>
          </a:prstGeom>
        </p:spPr>
      </p:pic>
    </p:spTree>
    <p:extLst>
      <p:ext uri="{BB962C8B-B14F-4D97-AF65-F5344CB8AC3E}">
        <p14:creationId xmlns:p14="http://schemas.microsoft.com/office/powerpoint/2010/main" val="21763428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Learning Objective </a:t>
            </a:r>
            <a:r>
              <a:rPr lang="en-US" sz="3600" dirty="0" smtClean="0">
                <a:latin typeface="+mj-lt"/>
              </a:rPr>
              <a:t>14.8</a:t>
            </a:r>
            <a:endParaRPr lang="en-US" sz="2000" b="0" dirty="0">
              <a:latin typeface="+mj-lt"/>
            </a:endParaRPr>
          </a:p>
        </p:txBody>
      </p:sp>
      <p:sp>
        <p:nvSpPr>
          <p:cNvPr id="3" name="Content Placeholder 2"/>
          <p:cNvSpPr>
            <a:spLocks noGrp="1"/>
          </p:cNvSpPr>
          <p:nvPr>
            <p:ph idx="1"/>
          </p:nvPr>
        </p:nvSpPr>
        <p:spPr/>
        <p:txBody>
          <a:bodyPr/>
          <a:lstStyle/>
          <a:p>
            <a:pPr marL="0" indent="0">
              <a:buNone/>
            </a:pPr>
            <a:r>
              <a:rPr lang="en-US" sz="2400" dirty="0"/>
              <a:t>Fashions follow cycles and reflect cultural dynamics.</a:t>
            </a:r>
          </a:p>
        </p:txBody>
      </p:sp>
    </p:spTree>
    <p:extLst>
      <p:ext uri="{BB962C8B-B14F-4D97-AF65-F5344CB8AC3E}">
        <p14:creationId xmlns:p14="http://schemas.microsoft.com/office/powerpoint/2010/main" val="29230008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600" dirty="0">
                <a:latin typeface="+mj-lt"/>
              </a:rPr>
              <a:t>Figure 14.4 Comparison of </a:t>
            </a:r>
            <a:r>
              <a:rPr lang="en-US" sz="3600" dirty="0" smtClean="0">
                <a:latin typeface="+mj-lt"/>
              </a:rPr>
              <a:t>Acceptance </a:t>
            </a:r>
            <a:r>
              <a:rPr lang="en-US" sz="3600" dirty="0">
                <a:latin typeface="+mj-lt"/>
              </a:rPr>
              <a:t>Cycles</a:t>
            </a:r>
            <a:endParaRPr lang="en-IN" sz="3600" dirty="0">
              <a:latin typeface="+mj-lt"/>
            </a:endParaRPr>
          </a:p>
        </p:txBody>
      </p:sp>
      <p:pic>
        <p:nvPicPr>
          <p:cNvPr id="5" name="Picture 4" descr="A fad has an early number of adopters, but a very short lifecycle. Fashion has an average lifecycle and both a slow growth and slow decline in number of adopters. A classic style has a very slow growth period, but plateaus and does not have a lifecycle that enters declin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7294" y="1578944"/>
            <a:ext cx="6369410" cy="4606937"/>
          </a:xfrm>
          <a:prstGeom prst="rect">
            <a:avLst/>
          </a:prstGeom>
        </p:spPr>
      </p:pic>
    </p:spTree>
    <p:extLst>
      <p:ext uri="{BB962C8B-B14F-4D97-AF65-F5344CB8AC3E}">
        <p14:creationId xmlns:p14="http://schemas.microsoft.com/office/powerpoint/2010/main" val="35460993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Global Consumer Culture</a:t>
            </a:r>
            <a:endParaRPr lang="en-IN" sz="2000" b="0" dirty="0">
              <a:latin typeface="+mj-lt"/>
            </a:endParaRPr>
          </a:p>
        </p:txBody>
      </p:sp>
      <p:sp>
        <p:nvSpPr>
          <p:cNvPr id="4" name="Content Placeholder 3"/>
          <p:cNvSpPr>
            <a:spLocks noGrp="1"/>
          </p:cNvSpPr>
          <p:nvPr>
            <p:ph idx="1"/>
          </p:nvPr>
        </p:nvSpPr>
        <p:spPr/>
        <p:txBody>
          <a:bodyPr/>
          <a:lstStyle/>
          <a:p>
            <a:r>
              <a:rPr lang="en-US" sz="2400" dirty="0"/>
              <a:t>What drives consumers in other cultures?</a:t>
            </a:r>
          </a:p>
          <a:p>
            <a:r>
              <a:rPr lang="en-US" sz="2400" dirty="0"/>
              <a:t>Global consumer culture – unites consumers around the world by their common devotion to brand-name consumer goods, movie stars, celebrities, and leisure activities.</a:t>
            </a:r>
          </a:p>
        </p:txBody>
      </p:sp>
    </p:spTree>
    <p:extLst>
      <p:ext uri="{BB962C8B-B14F-4D97-AF65-F5344CB8AC3E}">
        <p14:creationId xmlns:p14="http://schemas.microsoft.com/office/powerpoint/2010/main" val="12101416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For Reflection </a:t>
            </a:r>
            <a:r>
              <a:rPr lang="en-US" sz="2000" b="0" dirty="0">
                <a:latin typeface="+mj-lt"/>
              </a:rPr>
              <a:t>(7 of 7)</a:t>
            </a:r>
            <a:endParaRPr lang="en-IN" sz="2000" b="0" dirty="0">
              <a:latin typeface="+mj-lt"/>
            </a:endParaRPr>
          </a:p>
        </p:txBody>
      </p:sp>
      <p:sp>
        <p:nvSpPr>
          <p:cNvPr id="4" name="Content Placeholder 3"/>
          <p:cNvSpPr>
            <a:spLocks noGrp="1"/>
          </p:cNvSpPr>
          <p:nvPr>
            <p:ph idx="1"/>
          </p:nvPr>
        </p:nvSpPr>
        <p:spPr/>
        <p:txBody>
          <a:bodyPr/>
          <a:lstStyle/>
          <a:p>
            <a:r>
              <a:rPr lang="en-US" sz="2400" dirty="0"/>
              <a:t>What is and what should be the role of fashion in our society? How important is it for people to be in style? What are the pros and cons of keeping up with the latest fashions?</a:t>
            </a:r>
          </a:p>
        </p:txBody>
      </p:sp>
    </p:spTree>
    <p:extLst>
      <p:ext uri="{BB962C8B-B14F-4D97-AF65-F5344CB8AC3E}">
        <p14:creationId xmlns:p14="http://schemas.microsoft.com/office/powerpoint/2010/main" val="3546529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Learning Objective </a:t>
            </a:r>
            <a:r>
              <a:rPr lang="en-US" sz="3600" dirty="0" smtClean="0">
                <a:latin typeface="+mj-lt"/>
              </a:rPr>
              <a:t>14.9</a:t>
            </a:r>
            <a:endParaRPr lang="en-IN" sz="2000" b="0" dirty="0">
              <a:latin typeface="+mj-lt"/>
            </a:endParaRPr>
          </a:p>
        </p:txBody>
      </p:sp>
      <p:sp>
        <p:nvSpPr>
          <p:cNvPr id="4" name="Content Placeholder 3"/>
          <p:cNvSpPr>
            <a:spLocks noGrp="1"/>
          </p:cNvSpPr>
          <p:nvPr>
            <p:ph idx="1"/>
          </p:nvPr>
        </p:nvSpPr>
        <p:spPr/>
        <p:txBody>
          <a:bodyPr/>
          <a:lstStyle/>
          <a:p>
            <a:pPr marL="0" indent="0">
              <a:buNone/>
            </a:pPr>
            <a:r>
              <a:rPr lang="en-US" sz="2400" dirty="0"/>
              <a:t>Western (and particularly U.S.) culture has a huge impact around the world, although people in other countries don’t necessarily ascribe the same meanings to products as we do.</a:t>
            </a:r>
          </a:p>
        </p:txBody>
      </p:sp>
    </p:spTree>
    <p:extLst>
      <p:ext uri="{BB962C8B-B14F-4D97-AF65-F5344CB8AC3E}">
        <p14:creationId xmlns:p14="http://schemas.microsoft.com/office/powerpoint/2010/main" val="23604835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smtClean="0">
                <a:latin typeface="+mj-lt"/>
              </a:rPr>
              <a:t>Learning </a:t>
            </a:r>
            <a:r>
              <a:rPr lang="en-US" sz="3600" dirty="0">
                <a:latin typeface="+mj-lt"/>
              </a:rPr>
              <a:t>Objectives </a:t>
            </a:r>
            <a:r>
              <a:rPr lang="en-US" sz="2000" b="0" dirty="0">
                <a:latin typeface="+mj-lt"/>
              </a:rPr>
              <a:t>(4 of 4)</a:t>
            </a:r>
            <a:endParaRPr lang="en-IN" sz="2000" b="0" dirty="0">
              <a:latin typeface="+mj-lt"/>
            </a:endParaRPr>
          </a:p>
        </p:txBody>
      </p:sp>
      <p:sp>
        <p:nvSpPr>
          <p:cNvPr id="3" name="Content Placeholder 2"/>
          <p:cNvSpPr>
            <a:spLocks noGrp="1"/>
          </p:cNvSpPr>
          <p:nvPr>
            <p:ph idx="1"/>
          </p:nvPr>
        </p:nvSpPr>
        <p:spPr>
          <a:xfrm>
            <a:off x="457200" y="1600200"/>
            <a:ext cx="8229600" cy="4724400"/>
          </a:xfrm>
        </p:spPr>
        <p:txBody>
          <a:bodyPr/>
          <a:lstStyle/>
          <a:p>
            <a:pPr marL="893763" indent="-893763">
              <a:buNone/>
            </a:pPr>
            <a:r>
              <a:rPr lang="en-US" sz="2400" b="1" dirty="0" smtClean="0">
                <a:solidFill>
                  <a:schemeClr val="bg2"/>
                </a:solidFill>
              </a:rPr>
              <a:t>14.10</a:t>
            </a:r>
            <a:r>
              <a:rPr lang="en-US" sz="2400" dirty="0" smtClean="0"/>
              <a:t> Products </a:t>
            </a:r>
            <a:r>
              <a:rPr lang="en-US" sz="2400" dirty="0"/>
              <a:t>that succeed in one culture may fail in another if marketers fail to understand the differences among consumers in each place.</a:t>
            </a:r>
          </a:p>
        </p:txBody>
      </p:sp>
    </p:spTree>
    <p:extLst>
      <p:ext uri="{BB962C8B-B14F-4D97-AF65-F5344CB8AC3E}">
        <p14:creationId xmlns:p14="http://schemas.microsoft.com/office/powerpoint/2010/main" val="18331871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Learning Objective </a:t>
            </a:r>
            <a:r>
              <a:rPr lang="en-US" sz="3600" dirty="0" smtClean="0">
                <a:latin typeface="+mj-lt"/>
              </a:rPr>
              <a:t>14.10</a:t>
            </a:r>
            <a:endParaRPr lang="en-IN" sz="2000" b="0" dirty="0">
              <a:latin typeface="+mj-lt"/>
            </a:endParaRPr>
          </a:p>
        </p:txBody>
      </p:sp>
      <p:sp>
        <p:nvSpPr>
          <p:cNvPr id="4" name="Content Placeholder 3"/>
          <p:cNvSpPr>
            <a:spLocks noGrp="1"/>
          </p:cNvSpPr>
          <p:nvPr>
            <p:ph idx="1"/>
          </p:nvPr>
        </p:nvSpPr>
        <p:spPr/>
        <p:txBody>
          <a:bodyPr/>
          <a:lstStyle/>
          <a:p>
            <a:pPr marL="0" indent="0">
              <a:spcBef>
                <a:spcPts val="0"/>
              </a:spcBef>
              <a:buClr>
                <a:srgbClr val="002060"/>
              </a:buClr>
              <a:buNone/>
            </a:pPr>
            <a:r>
              <a:rPr lang="en-US" sz="2400" dirty="0"/>
              <a:t>Products that succeed in one culture may fail in another if marketers fail to understand the differences among consumers in each place.</a:t>
            </a:r>
          </a:p>
        </p:txBody>
      </p:sp>
    </p:spTree>
    <p:extLst>
      <p:ext uri="{BB962C8B-B14F-4D97-AF65-F5344CB8AC3E}">
        <p14:creationId xmlns:p14="http://schemas.microsoft.com/office/powerpoint/2010/main" val="41947583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Adopt a Standardized Strategy</a:t>
            </a:r>
            <a:endParaRPr lang="en-IN" sz="2000" b="0" dirty="0">
              <a:latin typeface="+mj-lt"/>
            </a:endParaRPr>
          </a:p>
        </p:txBody>
      </p:sp>
      <p:sp>
        <p:nvSpPr>
          <p:cNvPr id="4" name="Content Placeholder 3"/>
          <p:cNvSpPr>
            <a:spLocks noGrp="1"/>
          </p:cNvSpPr>
          <p:nvPr>
            <p:ph idx="1"/>
          </p:nvPr>
        </p:nvSpPr>
        <p:spPr/>
        <p:txBody>
          <a:bodyPr/>
          <a:lstStyle/>
          <a:p>
            <a:r>
              <a:rPr lang="en-US" sz="2400" dirty="0"/>
              <a:t>Emic perspective</a:t>
            </a:r>
          </a:p>
          <a:p>
            <a:r>
              <a:rPr lang="en-US" sz="2400" dirty="0"/>
              <a:t>National character</a:t>
            </a:r>
          </a:p>
          <a:p>
            <a:r>
              <a:rPr lang="en-US" sz="2400" dirty="0"/>
              <a:t>Consumer style</a:t>
            </a:r>
          </a:p>
        </p:txBody>
      </p:sp>
    </p:spTree>
    <p:extLst>
      <p:ext uri="{BB962C8B-B14F-4D97-AF65-F5344CB8AC3E}">
        <p14:creationId xmlns:p14="http://schemas.microsoft.com/office/powerpoint/2010/main" val="9983203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200" dirty="0">
                <a:latin typeface="+mj-lt"/>
              </a:rPr>
              <a:t>Hofstede Dimensions of National Culture</a:t>
            </a:r>
            <a:endParaRPr lang="en-IN" sz="3200" b="0" dirty="0">
              <a:latin typeface="+mj-lt"/>
            </a:endParaRPr>
          </a:p>
        </p:txBody>
      </p:sp>
      <p:sp>
        <p:nvSpPr>
          <p:cNvPr id="4" name="Content Placeholder 3"/>
          <p:cNvSpPr>
            <a:spLocks noGrp="1"/>
          </p:cNvSpPr>
          <p:nvPr>
            <p:ph idx="1"/>
          </p:nvPr>
        </p:nvSpPr>
        <p:spPr/>
        <p:txBody>
          <a:bodyPr/>
          <a:lstStyle/>
          <a:p>
            <a:r>
              <a:rPr lang="en-US" sz="2400" dirty="0"/>
              <a:t>Power distance</a:t>
            </a:r>
          </a:p>
          <a:p>
            <a:r>
              <a:rPr lang="en-US" sz="2400" dirty="0"/>
              <a:t>Individualism</a:t>
            </a:r>
          </a:p>
          <a:p>
            <a:r>
              <a:rPr lang="en-US" sz="2400" dirty="0"/>
              <a:t>Masculinity</a:t>
            </a:r>
          </a:p>
          <a:p>
            <a:r>
              <a:rPr lang="en-US" sz="2400" dirty="0"/>
              <a:t>Uncertainty avoidance</a:t>
            </a:r>
          </a:p>
          <a:p>
            <a:r>
              <a:rPr lang="en-US" sz="2400" dirty="0"/>
              <a:t>Long-term orientation</a:t>
            </a:r>
          </a:p>
          <a:p>
            <a:r>
              <a:rPr lang="en-US" sz="2400" dirty="0"/>
              <a:t>Indulgence versus restraint</a:t>
            </a:r>
          </a:p>
        </p:txBody>
      </p:sp>
    </p:spTree>
    <p:extLst>
      <p:ext uri="{BB962C8B-B14F-4D97-AF65-F5344CB8AC3E}">
        <p14:creationId xmlns:p14="http://schemas.microsoft.com/office/powerpoint/2010/main" val="26446652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Global Marketing</a:t>
            </a:r>
            <a:endParaRPr lang="en-IN" sz="2000" b="0" dirty="0">
              <a:latin typeface="+mj-lt"/>
            </a:endParaRPr>
          </a:p>
        </p:txBody>
      </p:sp>
      <p:sp>
        <p:nvSpPr>
          <p:cNvPr id="4" name="Content Placeholder 3"/>
          <p:cNvSpPr>
            <a:spLocks noGrp="1"/>
          </p:cNvSpPr>
          <p:nvPr>
            <p:ph idx="1"/>
          </p:nvPr>
        </p:nvSpPr>
        <p:spPr/>
        <p:txBody>
          <a:bodyPr/>
          <a:lstStyle/>
          <a:p>
            <a:r>
              <a:rPr lang="en-US" sz="2400" dirty="0"/>
              <a:t>Global citizens</a:t>
            </a:r>
          </a:p>
          <a:p>
            <a:r>
              <a:rPr lang="en-US" sz="2400" dirty="0"/>
              <a:t>Global dreamers</a:t>
            </a:r>
          </a:p>
          <a:p>
            <a:r>
              <a:rPr lang="en-US" sz="2400" dirty="0"/>
              <a:t>Antiglobals</a:t>
            </a:r>
          </a:p>
          <a:p>
            <a:r>
              <a:rPr lang="en-US" sz="2400" dirty="0"/>
              <a:t>Global agnostics</a:t>
            </a:r>
          </a:p>
        </p:txBody>
      </p:sp>
    </p:spTree>
    <p:extLst>
      <p:ext uri="{BB962C8B-B14F-4D97-AF65-F5344CB8AC3E}">
        <p14:creationId xmlns:p14="http://schemas.microsoft.com/office/powerpoint/2010/main" val="7180665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For Review </a:t>
            </a:r>
            <a:r>
              <a:rPr lang="en-US" sz="2000" b="0" dirty="0">
                <a:latin typeface="+mj-lt"/>
              </a:rPr>
              <a:t>(1 of 3)</a:t>
            </a:r>
            <a:endParaRPr lang="en-IN" sz="2000" b="0" dirty="0">
              <a:latin typeface="+mj-lt"/>
            </a:endParaRPr>
          </a:p>
        </p:txBody>
      </p:sp>
      <p:sp>
        <p:nvSpPr>
          <p:cNvPr id="4" name="Content Placeholder 3"/>
          <p:cNvSpPr>
            <a:spLocks noGrp="1"/>
          </p:cNvSpPr>
          <p:nvPr>
            <p:ph idx="1"/>
          </p:nvPr>
        </p:nvSpPr>
        <p:spPr/>
        <p:txBody>
          <a:bodyPr/>
          <a:lstStyle/>
          <a:p>
            <a:pPr marL="432000" indent="-432000">
              <a:buFont typeface="+mj-lt"/>
              <a:buAutoNum type="arabicPeriod"/>
            </a:pPr>
            <a:r>
              <a:rPr lang="en-US" sz="2400" dirty="0"/>
              <a:t>A culture is a society’s personality; it shapes our identities as individuals.</a:t>
            </a:r>
            <a:r>
              <a:rPr lang="en-US" sz="2400" dirty="0">
                <a:sym typeface="Wingdings" pitchFamily="2" charset="2"/>
              </a:rPr>
              <a:t> </a:t>
            </a:r>
          </a:p>
          <a:p>
            <a:pPr marL="432000" indent="-432000">
              <a:buFont typeface="+mj-lt"/>
              <a:buAutoNum type="arabicPeriod"/>
            </a:pPr>
            <a:r>
              <a:rPr lang="en-US" sz="2400" dirty="0"/>
              <a:t>We distinguish between high culture and low culture.</a:t>
            </a:r>
          </a:p>
        </p:txBody>
      </p:sp>
    </p:spTree>
    <p:extLst>
      <p:ext uri="{BB962C8B-B14F-4D97-AF65-F5344CB8AC3E}">
        <p14:creationId xmlns:p14="http://schemas.microsoft.com/office/powerpoint/2010/main" val="25753688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For Review </a:t>
            </a:r>
            <a:r>
              <a:rPr lang="en-US" sz="2000" b="0" dirty="0">
                <a:latin typeface="+mj-lt"/>
              </a:rPr>
              <a:t>(2 of 3)</a:t>
            </a:r>
            <a:endParaRPr lang="en-IN" sz="2000" b="0" dirty="0">
              <a:latin typeface="+mj-lt"/>
            </a:endParaRPr>
          </a:p>
        </p:txBody>
      </p:sp>
      <p:sp>
        <p:nvSpPr>
          <p:cNvPr id="4" name="Content Placeholder 3"/>
          <p:cNvSpPr>
            <a:spLocks noGrp="1"/>
          </p:cNvSpPr>
          <p:nvPr>
            <p:ph idx="1"/>
          </p:nvPr>
        </p:nvSpPr>
        <p:spPr/>
        <p:txBody>
          <a:bodyPr/>
          <a:lstStyle/>
          <a:p>
            <a:pPr marL="432000" indent="-432000">
              <a:buAutoNum type="arabicPeriod" startAt="4"/>
            </a:pPr>
            <a:r>
              <a:rPr lang="en-US" sz="2400" dirty="0"/>
              <a:t>Myths are stories that express a culture’s </a:t>
            </a:r>
            <a:r>
              <a:rPr lang="en-US" sz="2400" dirty="0" smtClean="0"/>
              <a:t>values</a:t>
            </a:r>
            <a:r>
              <a:rPr lang="en-US" sz="2400" dirty="0"/>
              <a:t>, and in modern times marketing messages convey these values.</a:t>
            </a:r>
          </a:p>
          <a:p>
            <a:pPr marL="432000" indent="-432000">
              <a:buAutoNum type="arabicPeriod" startAt="4"/>
            </a:pPr>
            <a:r>
              <a:rPr lang="en-US" sz="2400" dirty="0"/>
              <a:t>Many of our consumption activities including holiday observances, grooming, and gift giving are rituals.</a:t>
            </a:r>
            <a:r>
              <a:rPr lang="en-US" sz="2400" dirty="0">
                <a:sym typeface="Wingdings" pitchFamily="2" charset="2"/>
              </a:rPr>
              <a:t> </a:t>
            </a:r>
          </a:p>
          <a:p>
            <a:pPr marL="432000" indent="-432000">
              <a:buAutoNum type="arabicPeriod" startAt="4"/>
            </a:pPr>
            <a:r>
              <a:rPr lang="en-US" sz="2400" dirty="0"/>
              <a:t>We describe products as either sacred or profane.</a:t>
            </a:r>
          </a:p>
        </p:txBody>
      </p:sp>
    </p:spTree>
    <p:extLst>
      <p:ext uri="{BB962C8B-B14F-4D97-AF65-F5344CB8AC3E}">
        <p14:creationId xmlns:p14="http://schemas.microsoft.com/office/powerpoint/2010/main" val="9675258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a:latin typeface="+mj-lt"/>
              </a:rPr>
              <a:t>For Review </a:t>
            </a:r>
            <a:r>
              <a:rPr lang="en-US" sz="2000" b="0" dirty="0">
                <a:latin typeface="+mj-lt"/>
              </a:rPr>
              <a:t>(3 of 3)</a:t>
            </a:r>
            <a:endParaRPr lang="en-IN" sz="2000" b="0" dirty="0">
              <a:latin typeface="+mj-lt"/>
            </a:endParaRPr>
          </a:p>
        </p:txBody>
      </p:sp>
      <p:sp>
        <p:nvSpPr>
          <p:cNvPr id="4" name="Content Placeholder 3"/>
          <p:cNvSpPr>
            <a:spLocks noGrp="1"/>
          </p:cNvSpPr>
          <p:nvPr>
            <p:ph idx="1"/>
          </p:nvPr>
        </p:nvSpPr>
        <p:spPr/>
        <p:txBody>
          <a:bodyPr/>
          <a:lstStyle/>
          <a:p>
            <a:pPr marL="432000" indent="-432000">
              <a:buAutoNum type="arabicPeriod" startAt="7"/>
            </a:pPr>
            <a:r>
              <a:rPr lang="en-US" sz="2400" dirty="0"/>
              <a:t>Products that succeed in one culture may  fail in another if marketers fail to understand the differences among consumers in each place.</a:t>
            </a:r>
            <a:r>
              <a:rPr lang="en-US" sz="2400" dirty="0">
                <a:sym typeface="Wingdings" pitchFamily="2" charset="2"/>
              </a:rPr>
              <a:t> </a:t>
            </a:r>
          </a:p>
          <a:p>
            <a:pPr marL="432000" indent="-432000">
              <a:buAutoNum type="arabicPeriod" startAt="7"/>
            </a:pPr>
            <a:r>
              <a:rPr lang="en-US" sz="2400" dirty="0">
                <a:sym typeface="Wingdings" pitchFamily="2" charset="2"/>
              </a:rPr>
              <a:t>Western culture has a huge impact around the world, although people in other countries don’t necessarily ascribe the same meanings to products as we do.</a:t>
            </a:r>
          </a:p>
        </p:txBody>
      </p:sp>
    </p:spTree>
    <p:extLst>
      <p:ext uri="{BB962C8B-B14F-4D97-AF65-F5344CB8AC3E}">
        <p14:creationId xmlns:p14="http://schemas.microsoft.com/office/powerpoint/2010/main" val="13103514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219200"/>
            <a:ext cx="2438400" cy="550652"/>
          </a:xfrm>
        </p:spPr>
        <p:txBody>
          <a:bodyPr/>
          <a:lstStyle/>
          <a:p>
            <a:r>
              <a:rPr lang="en-IN" sz="3600" dirty="0" smtClean="0">
                <a:latin typeface="+mj-lt"/>
              </a:rPr>
              <a:t>Copyright</a:t>
            </a:r>
            <a:endParaRPr lang="en-IN" sz="3600" dirty="0">
              <a:latin typeface="+mj-lt"/>
            </a:endParaRPr>
          </a:p>
        </p:txBody>
      </p:sp>
      <p:pic>
        <p:nvPicPr>
          <p:cNvPr id="5"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990600" y="2423910"/>
            <a:ext cx="7423150" cy="2438400"/>
          </a:xfrm>
          <a:prstGeom prst="rect">
            <a:avLst/>
          </a:prstGeom>
          <a:noFill/>
          <a:ln w="9525">
            <a:noFill/>
            <a:miter lim="800000"/>
            <a:headEnd/>
            <a:tailEnd/>
          </a:ln>
        </p:spPr>
      </p:pic>
    </p:spTree>
    <p:extLst>
      <p:ext uri="{BB962C8B-B14F-4D97-AF65-F5344CB8AC3E}">
        <p14:creationId xmlns:p14="http://schemas.microsoft.com/office/powerpoint/2010/main" val="3991545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Learning </a:t>
            </a:r>
            <a:r>
              <a:rPr lang="en-US" sz="3600" dirty="0" smtClean="0">
                <a:latin typeface="+mj-lt"/>
              </a:rPr>
              <a:t>Objective 14.1</a:t>
            </a:r>
            <a:endParaRPr lang="en-IN" dirty="0"/>
          </a:p>
        </p:txBody>
      </p:sp>
      <p:sp>
        <p:nvSpPr>
          <p:cNvPr id="3" name="Content Placeholder 2"/>
          <p:cNvSpPr>
            <a:spLocks noGrp="1"/>
          </p:cNvSpPr>
          <p:nvPr>
            <p:ph idx="1"/>
          </p:nvPr>
        </p:nvSpPr>
        <p:spPr>
          <a:xfrm>
            <a:off x="457200" y="1600201"/>
            <a:ext cx="8534400" cy="381000"/>
          </a:xfrm>
        </p:spPr>
        <p:txBody>
          <a:bodyPr/>
          <a:lstStyle/>
          <a:p>
            <a:pPr marL="0" indent="0">
              <a:buNone/>
            </a:pPr>
            <a:r>
              <a:rPr lang="en-US" sz="2400" dirty="0"/>
              <a:t>A culture is a society’s personality.</a:t>
            </a:r>
            <a:endParaRPr lang="en-US" sz="2400" dirty="0">
              <a:sym typeface="Wingdings" pitchFamily="2" charset="2"/>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3415" y="2209800"/>
            <a:ext cx="4757385" cy="3175963"/>
          </a:xfrm>
          <a:prstGeom prst="rect">
            <a:avLst/>
          </a:prstGeom>
        </p:spPr>
      </p:pic>
    </p:spTree>
    <p:extLst>
      <p:ext uri="{BB962C8B-B14F-4D97-AF65-F5344CB8AC3E}">
        <p14:creationId xmlns:p14="http://schemas.microsoft.com/office/powerpoint/2010/main" val="39263637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What is Culture?</a:t>
            </a:r>
            <a:endParaRPr lang="en-US" sz="2000" b="0" dirty="0">
              <a:latin typeface="+mj-lt"/>
            </a:endParaRPr>
          </a:p>
        </p:txBody>
      </p:sp>
      <p:sp>
        <p:nvSpPr>
          <p:cNvPr id="3" name="Content Placeholder 2"/>
          <p:cNvSpPr>
            <a:spLocks noGrp="1"/>
          </p:cNvSpPr>
          <p:nvPr>
            <p:ph idx="1"/>
          </p:nvPr>
        </p:nvSpPr>
        <p:spPr/>
        <p:txBody>
          <a:bodyPr/>
          <a:lstStyle/>
          <a:p>
            <a:r>
              <a:rPr lang="en-US" sz="2400" dirty="0"/>
              <a:t>Culture is the accumulation of shared meanings, rituals, norms, and traditions</a:t>
            </a:r>
          </a:p>
          <a:p>
            <a:r>
              <a:rPr lang="en-US" sz="2400" dirty="0"/>
              <a:t>Culture is a society’s personality</a:t>
            </a:r>
          </a:p>
        </p:txBody>
      </p:sp>
    </p:spTree>
    <p:extLst>
      <p:ext uri="{BB962C8B-B14F-4D97-AF65-F5344CB8AC3E}">
        <p14:creationId xmlns:p14="http://schemas.microsoft.com/office/powerpoint/2010/main" val="2522908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Understanding Culture</a:t>
            </a:r>
            <a:endParaRPr lang="en-IN" dirty="0">
              <a:latin typeface="+mj-lt"/>
            </a:endParaRPr>
          </a:p>
        </p:txBody>
      </p:sp>
      <p:sp>
        <p:nvSpPr>
          <p:cNvPr id="4" name="Content Placeholder 3"/>
          <p:cNvSpPr>
            <a:spLocks noGrp="1"/>
          </p:cNvSpPr>
          <p:nvPr>
            <p:ph idx="1"/>
          </p:nvPr>
        </p:nvSpPr>
        <p:spPr/>
        <p:txBody>
          <a:bodyPr/>
          <a:lstStyle/>
          <a:p>
            <a:pPr marL="0" indent="0">
              <a:buNone/>
            </a:pPr>
            <a:r>
              <a:rPr lang="en-US" sz="2400" dirty="0"/>
              <a:t>Products can reflect underlying cultural processes of a particular period:</a:t>
            </a:r>
          </a:p>
          <a:p>
            <a:r>
              <a:rPr lang="en-US" sz="2400" dirty="0"/>
              <a:t>The TV dinner for the United States</a:t>
            </a:r>
          </a:p>
          <a:p>
            <a:r>
              <a:rPr lang="en-US" sz="2400" dirty="0"/>
              <a:t>Cosmetics made of natural materials without animal testing</a:t>
            </a:r>
          </a:p>
          <a:p>
            <a:r>
              <a:rPr lang="en-US" sz="2400" dirty="0"/>
              <a:t>Pastel carrying cases for </a:t>
            </a:r>
            <a:r>
              <a:rPr lang="en-US" sz="2400" dirty="0" smtClean="0"/>
              <a:t>condoms</a:t>
            </a:r>
            <a:endParaRPr lang="en-US" sz="2400" dirty="0"/>
          </a:p>
        </p:txBody>
      </p:sp>
    </p:spTree>
    <p:extLst>
      <p:ext uri="{BB962C8B-B14F-4D97-AF65-F5344CB8AC3E}">
        <p14:creationId xmlns:p14="http://schemas.microsoft.com/office/powerpoint/2010/main" val="898422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Functional Areas in a Cultural System</a:t>
            </a:r>
            <a:endParaRPr lang="en-IN" dirty="0">
              <a:latin typeface="+mj-lt"/>
            </a:endParaRPr>
          </a:p>
        </p:txBody>
      </p:sp>
      <p:sp>
        <p:nvSpPr>
          <p:cNvPr id="4" name="Content Placeholder 3"/>
          <p:cNvSpPr>
            <a:spLocks noGrp="1"/>
          </p:cNvSpPr>
          <p:nvPr>
            <p:ph idx="1"/>
          </p:nvPr>
        </p:nvSpPr>
        <p:spPr/>
        <p:txBody>
          <a:bodyPr/>
          <a:lstStyle/>
          <a:p>
            <a:r>
              <a:rPr lang="en-US" sz="2400" dirty="0"/>
              <a:t>Ecology</a:t>
            </a:r>
          </a:p>
          <a:p>
            <a:r>
              <a:rPr lang="en-US" sz="2400" dirty="0"/>
              <a:t>Social structure</a:t>
            </a:r>
          </a:p>
          <a:p>
            <a:r>
              <a:rPr lang="en-US" sz="2400" dirty="0" smtClean="0"/>
              <a:t>Ideology</a:t>
            </a:r>
            <a:endParaRPr lang="en-US" sz="2400" dirty="0"/>
          </a:p>
        </p:txBody>
      </p:sp>
    </p:spTree>
    <p:extLst>
      <p:ext uri="{BB962C8B-B14F-4D97-AF65-F5344CB8AC3E}">
        <p14:creationId xmlns:p14="http://schemas.microsoft.com/office/powerpoint/2010/main" val="356273732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fa8f671e6c850305438fc7214211e4bf2b431c"/>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12668</TotalTime>
  <Words>4581</Words>
  <Application>Microsoft Office PowerPoint</Application>
  <PresentationFormat>On-screen Show (4:3)</PresentationFormat>
  <Paragraphs>329</Paragraphs>
  <Slides>57</Slides>
  <Notes>56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Aharoni</vt:lpstr>
      <vt:lpstr>Arial</vt:lpstr>
      <vt:lpstr>Times New Roman</vt:lpstr>
      <vt:lpstr>Verdana</vt:lpstr>
      <vt:lpstr>Wingdings</vt:lpstr>
      <vt:lpstr>508 Lecture</vt:lpstr>
      <vt:lpstr>Consumer Behavior: Buying, Having, and Being</vt:lpstr>
      <vt:lpstr>Learning Objectives (1 of 4)</vt:lpstr>
      <vt:lpstr>Learning Objectives (2 of 4)</vt:lpstr>
      <vt:lpstr>Learning Objectives (3 of 4)</vt:lpstr>
      <vt:lpstr>Learning Objectives (4 of 4)</vt:lpstr>
      <vt:lpstr>Learning Objective 14.1</vt:lpstr>
      <vt:lpstr>What is Culture?</vt:lpstr>
      <vt:lpstr>Understanding Culture</vt:lpstr>
      <vt:lpstr>Functional Areas in a Cultural System</vt:lpstr>
      <vt:lpstr>Figure 14.1 The Movement of Meaning</vt:lpstr>
      <vt:lpstr>Figure 14.2 Culture Production Process </vt:lpstr>
      <vt:lpstr>Culture Production System</vt:lpstr>
      <vt:lpstr>Where Does Culture Come From?</vt:lpstr>
      <vt:lpstr>For Reflection (1 of 7)</vt:lpstr>
      <vt:lpstr>Learning Objective 14.2</vt:lpstr>
      <vt:lpstr>High Culture and Popular Culture</vt:lpstr>
      <vt:lpstr>For Reflection (2 of 7)</vt:lpstr>
      <vt:lpstr>Learning Objective 14.3</vt:lpstr>
      <vt:lpstr>Myths</vt:lpstr>
      <vt:lpstr>Functions of Myths</vt:lpstr>
      <vt:lpstr>Myths Abound in Modern Popular Culture</vt:lpstr>
      <vt:lpstr>For Reflection (3 of 7)</vt:lpstr>
      <vt:lpstr>Learning Objective 14.4</vt:lpstr>
      <vt:lpstr>Rituals</vt:lpstr>
      <vt:lpstr>Common Rituals</vt:lpstr>
      <vt:lpstr>Gift-Giving Stages</vt:lpstr>
      <vt:lpstr>Rites of Passage</vt:lpstr>
      <vt:lpstr>Sacred and Profane Consumption</vt:lpstr>
      <vt:lpstr>Sacralization</vt:lpstr>
      <vt:lpstr>For Reflection (4 of 7)</vt:lpstr>
      <vt:lpstr>Learning Objective 14.5</vt:lpstr>
      <vt:lpstr>Domains of Sacred Consumption</vt:lpstr>
      <vt:lpstr>Sacred Souvenir Icons</vt:lpstr>
      <vt:lpstr>Desacralization</vt:lpstr>
      <vt:lpstr>For Reflection (5 of 7)</vt:lpstr>
      <vt:lpstr>Learning Objective 14.6</vt:lpstr>
      <vt:lpstr>The Diffusion of Innovations</vt:lpstr>
      <vt:lpstr>Figure 14.3 Types of Adopters</vt:lpstr>
      <vt:lpstr>Behavioral Demands of Innovations</vt:lpstr>
      <vt:lpstr>Prerequisites for Successful Adoption</vt:lpstr>
      <vt:lpstr>For Reflection (6 of 7)</vt:lpstr>
      <vt:lpstr>Learning Objective 14.7</vt:lpstr>
      <vt:lpstr>The Fashion System</vt:lpstr>
      <vt:lpstr>Behavioral Science Perspectives and Models of Fashion</vt:lpstr>
      <vt:lpstr>Learning Objective 14.8</vt:lpstr>
      <vt:lpstr>Figure 14.4 Comparison of Acceptance Cycles</vt:lpstr>
      <vt:lpstr>Global Consumer Culture</vt:lpstr>
      <vt:lpstr>For Reflection (7 of 7)</vt:lpstr>
      <vt:lpstr>Learning Objective 14.9</vt:lpstr>
      <vt:lpstr>Learning Objective 14.10</vt:lpstr>
      <vt:lpstr>Adopt a Standardized Strategy</vt:lpstr>
      <vt:lpstr>Hofstede Dimensions of National Culture</vt:lpstr>
      <vt:lpstr>Global Marketing</vt:lpstr>
      <vt:lpstr>For Review (1 of 3)</vt:lpstr>
      <vt:lpstr>For Review (2 of 3)</vt:lpstr>
      <vt:lpstr>For Review (3 of 3)</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Behavior: Buying, Having, and Being, Twelfth Edition</dc:title>
  <dc:subject>Business</dc:subject>
  <dc:creator>Solomon</dc:creator>
  <cp:keywords>Consumer Behavior</cp:keywords>
  <cp:lastModifiedBy>R, Nithiyanandhan</cp:lastModifiedBy>
  <cp:revision>2583</cp:revision>
  <dcterms:created xsi:type="dcterms:W3CDTF">2014-07-14T20:04:21Z</dcterms:created>
  <dcterms:modified xsi:type="dcterms:W3CDTF">2017-07-24T13:46:34Z</dcterms:modified>
</cp:coreProperties>
</file>