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8"/>
  </p:notesMasterIdLst>
  <p:handoutMasterIdLst>
    <p:handoutMasterId r:id="rId39"/>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41" r:id="rId25"/>
    <p:sldId id="329" r:id="rId26"/>
    <p:sldId id="330" r:id="rId27"/>
    <p:sldId id="331" r:id="rId28"/>
    <p:sldId id="332" r:id="rId29"/>
    <p:sldId id="333" r:id="rId30"/>
    <p:sldId id="334" r:id="rId31"/>
    <p:sldId id="335" r:id="rId32"/>
    <p:sldId id="336" r:id="rId33"/>
    <p:sldId id="337" r:id="rId34"/>
    <p:sldId id="338" r:id="rId35"/>
    <p:sldId id="339" r:id="rId36"/>
    <p:sldId id="306"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8" autoAdjust="0"/>
    <p:restoredTop sz="94364" autoAdjust="0"/>
  </p:normalViewPr>
  <p:slideViewPr>
    <p:cSldViewPr snapToGrid="0" snapToObjects="1">
      <p:cViewPr varScale="1">
        <p:scale>
          <a:sx n="66" d="100"/>
          <a:sy n="66" d="100"/>
        </p:scale>
        <p:origin x="864" y="60"/>
      </p:cViewPr>
      <p:guideLst>
        <p:guide orient="horz" pos="2160"/>
        <p:guide pos="2880"/>
      </p:guideLst>
    </p:cSldViewPr>
  </p:slideViewPr>
  <p:outlineViewPr>
    <p:cViewPr>
      <p:scale>
        <a:sx n="33" d="100"/>
        <a:sy n="33" d="100"/>
      </p:scale>
      <p:origin x="0" y="-2851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1152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549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a:t>
            </a:r>
            <a:r>
              <a:rPr lang="en-US" altLang="en-US" sz="1200" baseline="0" dirty="0" smtClean="0">
                <a:solidFill>
                  <a:schemeClr val="tx1"/>
                </a:solidFill>
                <a:latin typeface="Verdana"/>
                <a:ea typeface="Verdana" panose="020B0604030504040204" pitchFamily="34" charset="0"/>
                <a:cs typeface="Verdana" panose="020B0604030504040204" pitchFamily="34" charset="0"/>
              </a:rPr>
              <a:t> 2013</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smtClean="0">
                <a:latin typeface="+mn-lt"/>
              </a:rPr>
              <a:t>Chapter 2 </a:t>
            </a:r>
            <a:endParaRPr lang="en-US" b="1" dirty="0">
              <a:latin typeface="+mn-lt"/>
            </a:endParaRPr>
          </a:p>
        </p:txBody>
      </p:sp>
      <p:sp>
        <p:nvSpPr>
          <p:cNvPr id="5" name="Text Placeholder 4"/>
          <p:cNvSpPr>
            <a:spLocks noGrp="1"/>
          </p:cNvSpPr>
          <p:nvPr>
            <p:ph type="body" idx="3"/>
          </p:nvPr>
        </p:nvSpPr>
        <p:spPr>
          <a:xfrm>
            <a:off x="5029200" y="3114461"/>
            <a:ext cx="3657600" cy="935025"/>
          </a:xfrm>
        </p:spPr>
        <p:txBody>
          <a:bodyPr/>
          <a:lstStyle/>
          <a:p>
            <a:pPr algn="ctr"/>
            <a:r>
              <a:rPr lang="en-US" dirty="0">
                <a:latin typeface="+mn-lt"/>
              </a:rPr>
              <a:t>Achieving Strategic </a:t>
            </a:r>
            <a:r>
              <a:rPr lang="en-US" dirty="0" smtClean="0">
                <a:latin typeface="+mn-lt"/>
              </a:rPr>
              <a:t>Fit in </a:t>
            </a:r>
            <a:r>
              <a:rPr lang="en-US" dirty="0">
                <a:latin typeface="+mn-lt"/>
              </a:rPr>
              <a:t>a Supply Chain </a:t>
            </a: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Step 1: Understanding the Customer and Supply Chain Uncertainty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9298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Demand uncertainty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uncertainty of customer demand for a product</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Implied demand uncertainty </a:t>
            </a:r>
            <a:r>
              <a:rPr lang="en-US" sz="2400" kern="1200" dirty="0">
                <a:solidFill>
                  <a:srgbClr val="000000"/>
                </a:solidFill>
                <a:latin typeface="Arial (Body)"/>
                <a:ea typeface="+mn-ea"/>
                <a:cs typeface="+mn-cs"/>
              </a:rPr>
              <a:t>– resulting uncertainty for only the portion of the demand that the supply chain plans to satisfy based on the attributes the customer </a:t>
            </a:r>
            <a:r>
              <a:rPr lang="en-US" sz="2400" kern="1200" dirty="0" smtClean="0">
                <a:solidFill>
                  <a:srgbClr val="000000"/>
                </a:solidFill>
                <a:latin typeface="Arial (Body)"/>
                <a:ea typeface="+mn-ea"/>
                <a:cs typeface="+mn-cs"/>
              </a:rPr>
              <a:t>desires</a:t>
            </a:r>
          </a:p>
        </p:txBody>
      </p:sp>
    </p:spTree>
    <p:extLst>
      <p:ext uri="{BB962C8B-B14F-4D97-AF65-F5344CB8AC3E}">
        <p14:creationId xmlns:p14="http://schemas.microsoft.com/office/powerpoint/2010/main" val="306798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Customer Needs and Implied Demand Uncertainty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29101"/>
          </a:xfrm>
        </p:spPr>
        <p:txBody>
          <a:bodyPr/>
          <a:lstStyle/>
          <a:p>
            <a:pPr marL="0" indent="0">
              <a:buNone/>
            </a:pPr>
            <a:r>
              <a:rPr lang="en-US" sz="2400" b="1" dirty="0" smtClean="0">
                <a:latin typeface="+mn-lt"/>
              </a:rPr>
              <a:t>Table 2-1</a:t>
            </a:r>
            <a:r>
              <a:rPr lang="en-US" sz="2400" dirty="0" smtClean="0">
                <a:latin typeface="+mn-lt"/>
              </a:rPr>
              <a:t> Impact </a:t>
            </a:r>
            <a:r>
              <a:rPr lang="en-US" sz="2400" dirty="0">
                <a:latin typeface="+mn-lt"/>
              </a:rPr>
              <a:t>of Customer Needs on Implied Demand Uncertainty </a:t>
            </a:r>
          </a:p>
        </p:txBody>
      </p:sp>
      <p:graphicFrame>
        <p:nvGraphicFramePr>
          <p:cNvPr id="5" name="Table 4"/>
          <p:cNvGraphicFramePr>
            <a:graphicFrameLocks noGrp="1"/>
          </p:cNvGraphicFramePr>
          <p:nvPr>
            <p:extLst>
              <p:ext uri="{D42A27DB-BD31-4B8C-83A1-F6EECF244321}">
                <p14:modId xmlns:p14="http://schemas.microsoft.com/office/powerpoint/2010/main" val="32824566"/>
              </p:ext>
            </p:extLst>
          </p:nvPr>
        </p:nvGraphicFramePr>
        <p:xfrm>
          <a:off x="501552" y="2597278"/>
          <a:ext cx="8185248" cy="3413760"/>
        </p:xfrm>
        <a:graphic>
          <a:graphicData uri="http://schemas.openxmlformats.org/drawingml/2006/table">
            <a:tbl>
              <a:tblPr firstRow="1">
                <a:tableStyleId>{5940675A-B579-460E-94D1-54222C63F5DA}</a:tableStyleId>
              </a:tblPr>
              <a:tblGrid>
                <a:gridCol w="3302148">
                  <a:extLst>
                    <a:ext uri="{9D8B030D-6E8A-4147-A177-3AD203B41FA5}">
                      <a16:colId xmlns:a16="http://schemas.microsoft.com/office/drawing/2014/main" val="20000"/>
                    </a:ext>
                  </a:extLst>
                </a:gridCol>
                <a:gridCol w="4883100">
                  <a:extLst>
                    <a:ext uri="{9D8B030D-6E8A-4147-A177-3AD203B41FA5}">
                      <a16:colId xmlns:a16="http://schemas.microsoft.com/office/drawing/2014/main" val="20001"/>
                    </a:ext>
                  </a:extLst>
                </a:gridCol>
              </a:tblGrid>
              <a:tr h="130957">
                <a:tc>
                  <a:txBody>
                    <a:bodyPr/>
                    <a:lstStyle/>
                    <a:p>
                      <a:r>
                        <a:rPr lang="en-US" sz="1400" b="1" dirty="0" smtClean="0"/>
                        <a:t>Customer Need</a:t>
                      </a:r>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t>Causes Implied Demand Uncertainty to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2627">
                <a:tc>
                  <a:txBody>
                    <a:bodyPr/>
                    <a:lstStyle/>
                    <a:p>
                      <a:r>
                        <a:rPr lang="en-US" sz="1400" dirty="0" smtClean="0"/>
                        <a:t>Range of quantity required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Increase because a wider range of the quantity required implies greater variance in demand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2627">
                <a:tc>
                  <a:txBody>
                    <a:bodyPr/>
                    <a:lstStyle/>
                    <a:p>
                      <a:r>
                        <a:rPr lang="en-US" sz="1400" kern="1200" dirty="0" smtClean="0">
                          <a:solidFill>
                            <a:schemeClr val="tx1"/>
                          </a:solidFill>
                          <a:latin typeface="+mn-lt"/>
                          <a:ea typeface="+mn-ea"/>
                          <a:cs typeface="+mn-cs"/>
                        </a:rPr>
                        <a:t>Lead time decreases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there is less time in which to react to orders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2627">
                <a:tc>
                  <a:txBody>
                    <a:bodyPr/>
                    <a:lstStyle/>
                    <a:p>
                      <a:r>
                        <a:rPr lang="en-US" sz="1400" kern="1200" dirty="0" smtClean="0">
                          <a:solidFill>
                            <a:schemeClr val="tx1"/>
                          </a:solidFill>
                          <a:latin typeface="+mn-lt"/>
                          <a:ea typeface="+mn-ea"/>
                          <a:cs typeface="+mn-cs"/>
                        </a:rPr>
                        <a:t>Variety of products required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demand per product becomes less predictable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22627">
                <a:tc>
                  <a:txBody>
                    <a:bodyPr/>
                    <a:lstStyle/>
                    <a:p>
                      <a:r>
                        <a:rPr lang="en-US" sz="1400" kern="1200" dirty="0" smtClean="0">
                          <a:solidFill>
                            <a:schemeClr val="tx1"/>
                          </a:solidFill>
                          <a:latin typeface="+mn-lt"/>
                          <a:ea typeface="+mn-ea"/>
                          <a:cs typeface="+mn-cs"/>
                        </a:rPr>
                        <a:t>Required service level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the firm now has to handle unusual surges in demand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2627">
                <a:tc>
                  <a:txBody>
                    <a:bodyPr/>
                    <a:lstStyle/>
                    <a:p>
                      <a:r>
                        <a:rPr lang="en-US" sz="1400" kern="1200" dirty="0" smtClean="0">
                          <a:solidFill>
                            <a:schemeClr val="tx1"/>
                          </a:solidFill>
                          <a:latin typeface="+mn-lt"/>
                          <a:ea typeface="+mn-ea"/>
                          <a:cs typeface="+mn-cs"/>
                        </a:rPr>
                        <a:t>Rate of innovation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new products tend to have more uncertain demand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22627">
                <a:tc>
                  <a:txBody>
                    <a:bodyPr/>
                    <a:lstStyle/>
                    <a:p>
                      <a:r>
                        <a:rPr lang="en-US" sz="1400" kern="1200" dirty="0" smtClean="0">
                          <a:solidFill>
                            <a:schemeClr val="tx1"/>
                          </a:solidFill>
                          <a:latin typeface="+mn-lt"/>
                          <a:ea typeface="+mn-ea"/>
                          <a:cs typeface="+mn-cs"/>
                        </a:rPr>
                        <a:t>Number of channels through which product may be acquired increases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smtClean="0">
                          <a:solidFill>
                            <a:schemeClr val="tx1"/>
                          </a:solidFill>
                          <a:latin typeface="+mn-lt"/>
                          <a:ea typeface="+mn-ea"/>
                          <a:cs typeface="+mn-cs"/>
                        </a:rPr>
                        <a:t>Increase because the total customer demand per channel</a:t>
                      </a:r>
                      <a:r>
                        <a:rPr lang="en-US" sz="1400" kern="1200" baseline="0" dirty="0" smtClean="0">
                          <a:solidFill>
                            <a:schemeClr val="tx1"/>
                          </a:solidFill>
                          <a:latin typeface="+mn-lt"/>
                          <a:ea typeface="+mn-ea"/>
                          <a:cs typeface="+mn-cs"/>
                        </a:rPr>
                        <a:t> becomes less predictable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3066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7400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Implied Uncertainty and Other Attributes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24367"/>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Products with uncertain demand are often less mature and have less direct competition. As a result, margins tend to be high.</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Forecasting is more accurate when demand has less uncertainty.</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Increased implied demand uncertainty leads to increased difficulty in matching supply with demand. For a given product, this dynamic can lead to either a stockout or an oversupply </a:t>
            </a:r>
            <a:r>
              <a:rPr lang="en-US" sz="2400" kern="1200" dirty="0" smtClean="0">
                <a:solidFill>
                  <a:srgbClr val="000000"/>
                </a:solidFill>
                <a:latin typeface="Arial (Body)"/>
                <a:ea typeface="+mn-ea"/>
                <a:cs typeface="+mn-cs"/>
              </a:rPr>
              <a:t>situation.</a:t>
            </a:r>
            <a:endParaRPr lang="en-US" sz="2400" kern="1200" dirty="0">
              <a:solidFill>
                <a:srgbClr val="000000"/>
              </a:solidFill>
              <a:latin typeface="Arial (Body)"/>
              <a:ea typeface="+mn-ea"/>
              <a:cs typeface="+mn-cs"/>
            </a:endParaRP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Markdowns are high for products with greater implied demand uncertainty because oversupply often results</a:t>
            </a:r>
            <a:r>
              <a:rPr lang="en-US" sz="2400" kern="1200" dirty="0" smtClean="0">
                <a:solidFill>
                  <a:srgbClr val="000000"/>
                </a:solidFill>
                <a:latin typeface="Arial (Body)"/>
                <a:ea typeface="+mn-ea"/>
                <a:cs typeface="+mn-cs"/>
              </a:rPr>
              <a:t>.</a:t>
            </a:r>
          </a:p>
        </p:txBody>
      </p:sp>
    </p:spTree>
    <p:extLst>
      <p:ext uri="{BB962C8B-B14F-4D97-AF65-F5344CB8AC3E}">
        <p14:creationId xmlns:p14="http://schemas.microsoft.com/office/powerpoint/2010/main" val="373126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17543"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Implied Uncertainty and Other Attributes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924636"/>
          </a:xfrm>
        </p:spPr>
        <p:txBody>
          <a:bodyPr/>
          <a:lstStyle/>
          <a:p>
            <a:pPr marL="0" indent="0">
              <a:buNone/>
            </a:pPr>
            <a:r>
              <a:rPr lang="en-US" sz="2400" b="1" dirty="0" smtClean="0">
                <a:latin typeface="+mn-lt"/>
              </a:rPr>
              <a:t>Table 2-2 </a:t>
            </a:r>
            <a:r>
              <a:rPr lang="en-US" sz="2400" dirty="0" smtClean="0">
                <a:latin typeface="+mn-lt"/>
              </a:rPr>
              <a:t>Correlation </a:t>
            </a:r>
            <a:r>
              <a:rPr lang="en-US" sz="2400" dirty="0">
                <a:latin typeface="+mn-lt"/>
              </a:rPr>
              <a:t>Between Implied Demand Uncertainty </a:t>
            </a:r>
            <a:r>
              <a:rPr lang="en-US" sz="2400" dirty="0" smtClean="0">
                <a:latin typeface="+mn-lt"/>
              </a:rPr>
              <a:t>and Other Attributes</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534409406"/>
              </p:ext>
            </p:extLst>
          </p:nvPr>
        </p:nvGraphicFramePr>
        <p:xfrm>
          <a:off x="457200" y="2716457"/>
          <a:ext cx="8229601" cy="2269698"/>
        </p:xfrm>
        <a:graphic>
          <a:graphicData uri="http://schemas.openxmlformats.org/drawingml/2006/table">
            <a:tbl>
              <a:tblPr firstRow="1">
                <a:tableStyleId>{5940675A-B579-460E-94D1-54222C63F5DA}</a:tableStyleId>
              </a:tblPr>
              <a:tblGrid>
                <a:gridCol w="4297993">
                  <a:extLst>
                    <a:ext uri="{9D8B030D-6E8A-4147-A177-3AD203B41FA5}">
                      <a16:colId xmlns:a16="http://schemas.microsoft.com/office/drawing/2014/main" val="20000"/>
                    </a:ext>
                  </a:extLst>
                </a:gridCol>
                <a:gridCol w="1965804">
                  <a:extLst>
                    <a:ext uri="{9D8B030D-6E8A-4147-A177-3AD203B41FA5}">
                      <a16:colId xmlns:a16="http://schemas.microsoft.com/office/drawing/2014/main" val="20001"/>
                    </a:ext>
                  </a:extLst>
                </a:gridCol>
                <a:gridCol w="1965804">
                  <a:extLst>
                    <a:ext uri="{9D8B030D-6E8A-4147-A177-3AD203B41FA5}">
                      <a16:colId xmlns:a16="http://schemas.microsoft.com/office/drawing/2014/main" val="20002"/>
                    </a:ext>
                  </a:extLst>
                </a:gridCol>
              </a:tblGrid>
              <a:tr h="532338">
                <a:tc>
                  <a:txBody>
                    <a:bodyPr/>
                    <a:lstStyle/>
                    <a:p>
                      <a:r>
                        <a:rPr lang="en-US" sz="1800" b="1" dirty="0" smtClean="0">
                          <a:solidFill>
                            <a:srgbClr val="FFFFFF"/>
                          </a:solidFill>
                        </a:rPr>
                        <a:t>Blank</a:t>
                      </a:r>
                      <a:endParaRPr lang="en-US" sz="1800" b="1" dirty="0">
                        <a:solidFill>
                          <a:srgbClr val="FFFFFF"/>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b="1" kern="1200" dirty="0" smtClean="0">
                          <a:solidFill>
                            <a:schemeClr val="tx1"/>
                          </a:solidFill>
                          <a:latin typeface="+mn-lt"/>
                          <a:ea typeface="+mn-ea"/>
                          <a:cs typeface="+mn-cs"/>
                        </a:rPr>
                        <a:t>Low Implied Uncertainty</a:t>
                      </a:r>
                      <a:endParaRPr lang="en-US" sz="1800" b="1" dirty="0"/>
                    </a:p>
                  </a:txBody>
                  <a:tcP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b="1" kern="1200" dirty="0" smtClean="0">
                          <a:solidFill>
                            <a:schemeClr val="tx1"/>
                          </a:solidFill>
                          <a:latin typeface="+mn-lt"/>
                          <a:ea typeface="+mn-ea"/>
                          <a:cs typeface="+mn-cs"/>
                        </a:rPr>
                        <a:t>High Implied Uncertainty</a:t>
                      </a:r>
                      <a:endParaRPr lang="en-US" sz="1800" b="1" dirty="0"/>
                    </a:p>
                  </a:txBody>
                  <a:tcP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04193">
                <a:tc>
                  <a:txBody>
                    <a:bodyPr/>
                    <a:lstStyle/>
                    <a:p>
                      <a:r>
                        <a:rPr lang="en-US" sz="1800" kern="1200" dirty="0" smtClean="0">
                          <a:solidFill>
                            <a:schemeClr val="tx1"/>
                          </a:solidFill>
                          <a:latin typeface="+mn-lt"/>
                          <a:ea typeface="+mn-ea"/>
                          <a:cs typeface="+mn-cs"/>
                        </a:rPr>
                        <a:t>Product margin</a:t>
                      </a:r>
                      <a:endParaRPr lang="en-US" sz="1800" dirty="0"/>
                    </a:p>
                  </a:txBody>
                  <a:tcPr>
                    <a:lnL w="12700" cmpd="sng">
                      <a:noFill/>
                    </a:lnL>
                    <a:lnR w="12700" cmpd="sng">
                      <a:noFill/>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Low</a:t>
                      </a:r>
                      <a:endParaRPr lang="en-US" sz="1800" dirty="0"/>
                    </a:p>
                  </a:txBody>
                  <a:tcPr>
                    <a:lnL w="12700" cmpd="sng">
                      <a:noFill/>
                    </a:lnL>
                    <a:lnR w="12700" cmpd="sng">
                      <a:noFill/>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High</a:t>
                      </a:r>
                      <a:endParaRPr lang="en-US" sz="1800" dirty="0"/>
                    </a:p>
                  </a:txBody>
                  <a:tcPr>
                    <a:lnL w="12700" cmpd="sng">
                      <a:noFill/>
                    </a:lnL>
                    <a:lnR w="12700" cmpd="sng">
                      <a:noFill/>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04193">
                <a:tc>
                  <a:txBody>
                    <a:bodyPr/>
                    <a:lstStyle/>
                    <a:p>
                      <a:r>
                        <a:rPr lang="en-US" sz="1800" kern="1200" dirty="0" smtClean="0">
                          <a:solidFill>
                            <a:schemeClr val="tx1"/>
                          </a:solidFill>
                          <a:latin typeface="+mn-lt"/>
                          <a:ea typeface="+mn-ea"/>
                          <a:cs typeface="+mn-cs"/>
                        </a:rPr>
                        <a:t>Average forecast error</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10%</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40% to 100%</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04193">
                <a:tc>
                  <a:txBody>
                    <a:bodyPr/>
                    <a:lstStyle/>
                    <a:p>
                      <a:r>
                        <a:rPr lang="en-US" sz="1800" kern="1200" dirty="0" smtClean="0">
                          <a:solidFill>
                            <a:schemeClr val="tx1"/>
                          </a:solidFill>
                          <a:latin typeface="+mn-lt"/>
                          <a:ea typeface="+mn-ea"/>
                          <a:cs typeface="+mn-cs"/>
                        </a:rPr>
                        <a:t>Average stockout rate</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1% to 2%</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10% to 40%</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32338">
                <a:tc>
                  <a:txBody>
                    <a:bodyPr/>
                    <a:lstStyle/>
                    <a:p>
                      <a:r>
                        <a:rPr lang="en-US" sz="1800" kern="1200" dirty="0" smtClean="0">
                          <a:solidFill>
                            <a:schemeClr val="tx1"/>
                          </a:solidFill>
                          <a:latin typeface="+mn-lt"/>
                          <a:ea typeface="+mn-ea"/>
                          <a:cs typeface="+mn-cs"/>
                        </a:rPr>
                        <a:t>Average forced season-end markdown</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0%</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dirty="0" smtClean="0"/>
                        <a:t>10% to 25%</a:t>
                      </a:r>
                      <a:endParaRPr lang="en-US" sz="1800" dirty="0"/>
                    </a:p>
                  </a:txBody>
                  <a:tcPr>
                    <a:lnL w="12700" cmpd="sng">
                      <a:noFill/>
                    </a:lnL>
                    <a:lnR w="12700" cmpd="sng">
                      <a:noFill/>
                    </a:lnR>
                    <a:lnT w="12700" cap="flat" cmpd="sng" algn="ctr">
                      <a:solidFill>
                        <a:scrgbClr r="0" g="0" b="0"/>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971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Impact of Supply Source Capability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23863"/>
            <a:ext cx="8229600" cy="846381"/>
          </a:xfrm>
        </p:spPr>
        <p:txBody>
          <a:bodyPr/>
          <a:lstStyle/>
          <a:p>
            <a:pPr marL="0" indent="0">
              <a:buNone/>
            </a:pPr>
            <a:r>
              <a:rPr lang="en-US" sz="2400" b="1" dirty="0" smtClean="0">
                <a:latin typeface="+mn-lt"/>
              </a:rPr>
              <a:t>Table 2-3</a:t>
            </a:r>
            <a:r>
              <a:rPr lang="en-US" sz="2400" dirty="0" smtClean="0">
                <a:latin typeface="+mn-lt"/>
              </a:rPr>
              <a:t> Impact </a:t>
            </a:r>
            <a:r>
              <a:rPr lang="en-US" sz="2400" dirty="0">
                <a:latin typeface="+mn-lt"/>
              </a:rPr>
              <a:t>of Supply Source Capability on Supply </a:t>
            </a:r>
            <a:r>
              <a:rPr lang="en-US" sz="2400" dirty="0" smtClean="0">
                <a:latin typeface="+mn-lt"/>
              </a:rPr>
              <a:t>Uncertainty</a:t>
            </a:r>
            <a:endParaRPr lang="en-US" sz="24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776827193"/>
              </p:ext>
            </p:extLst>
          </p:nvPr>
        </p:nvGraphicFramePr>
        <p:xfrm>
          <a:off x="457200" y="2928794"/>
          <a:ext cx="8229600" cy="2769388"/>
        </p:xfrm>
        <a:graphic>
          <a:graphicData uri="http://schemas.openxmlformats.org/drawingml/2006/table">
            <a:tbl>
              <a:tblPr firstRow="1" bandRow="1">
                <a:tableStyleId>{2D5ABB26-0587-4C30-8999-92F81FD0307C}</a:tableStyleId>
              </a:tblPr>
              <a:tblGrid>
                <a:gridCol w="4419851">
                  <a:extLst>
                    <a:ext uri="{9D8B030D-6E8A-4147-A177-3AD203B41FA5}">
                      <a16:colId xmlns:a16="http://schemas.microsoft.com/office/drawing/2014/main" val="20000"/>
                    </a:ext>
                  </a:extLst>
                </a:gridCol>
                <a:gridCol w="3809749">
                  <a:extLst>
                    <a:ext uri="{9D8B030D-6E8A-4147-A177-3AD203B41FA5}">
                      <a16:colId xmlns:a16="http://schemas.microsoft.com/office/drawing/2014/main" val="20001"/>
                    </a:ext>
                  </a:extLst>
                </a:gridCol>
              </a:tblGrid>
              <a:tr h="574828">
                <a:tc>
                  <a:txBody>
                    <a:bodyPr/>
                    <a:lstStyle/>
                    <a:p>
                      <a:r>
                        <a:rPr lang="en-US" sz="1800" b="1" kern="1200" dirty="0" smtClean="0">
                          <a:solidFill>
                            <a:schemeClr val="tx1"/>
                          </a:solidFill>
                          <a:latin typeface="+mn-lt"/>
                          <a:ea typeface="+mn-ea"/>
                          <a:cs typeface="+mn-cs"/>
                        </a:rPr>
                        <a:t>Supply Source Capability</a:t>
                      </a:r>
                      <a:endParaRPr lang="en-US" b="1" dirty="0"/>
                    </a:p>
                  </a:txBody>
                  <a:tcP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1" kern="1200" dirty="0" smtClean="0">
                          <a:solidFill>
                            <a:schemeClr val="tx1"/>
                          </a:solidFill>
                          <a:latin typeface="+mn-lt"/>
                          <a:ea typeface="+mn-ea"/>
                          <a:cs typeface="+mn-cs"/>
                        </a:rPr>
                        <a:t>Causes Supply Uncertainty to...</a:t>
                      </a:r>
                      <a:endParaRPr lang="en-US" b="1" dirty="0"/>
                    </a:p>
                  </a:txBody>
                  <a:tcP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3035">
                <a:tc>
                  <a:txBody>
                    <a:bodyPr/>
                    <a:lstStyle/>
                    <a:p>
                      <a:r>
                        <a:rPr lang="en-US" sz="1800" kern="1200" dirty="0" smtClean="0">
                          <a:solidFill>
                            <a:schemeClr val="tx1"/>
                          </a:solidFill>
                          <a:latin typeface="+mn-lt"/>
                          <a:ea typeface="+mn-ea"/>
                          <a:cs typeface="+mn-cs"/>
                        </a:rPr>
                        <a:t>Frequent breakdowns</a:t>
                      </a:r>
                      <a:endParaRPr lang="en-US" dirty="0"/>
                    </a:p>
                  </a:txBody>
                  <a:tcPr>
                    <a:lnL>
                      <a:noFill/>
                    </a:lnL>
                    <a:lnR>
                      <a:noFill/>
                    </a:lnR>
                    <a:lnT w="28575" cap="flat" cmpd="sng" algn="ctr">
                      <a:solidFill>
                        <a:prstClr val="black"/>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kern="1200" dirty="0" smtClean="0">
                          <a:solidFill>
                            <a:schemeClr val="tx1"/>
                          </a:solidFill>
                          <a:latin typeface="+mn-lt"/>
                          <a:ea typeface="+mn-ea"/>
                          <a:cs typeface="+mn-cs"/>
                        </a:rPr>
                        <a:t>Increase</a:t>
                      </a:r>
                      <a:endParaRPr lang="en-US" dirty="0"/>
                    </a:p>
                  </a:txBody>
                  <a:tcPr>
                    <a:lnL>
                      <a:noFill/>
                    </a:lnL>
                    <a:lnR>
                      <a:noFill/>
                    </a:lnR>
                    <a:lnT w="28575" cap="flat" cmpd="sng" algn="ctr">
                      <a:solidFill>
                        <a:prstClr val="black"/>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30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Unpredictable and low yields</a:t>
                      </a:r>
                      <a:endParaRPr lang="en-US" dirty="0" smtClean="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kern="1200" dirty="0" smtClean="0">
                          <a:solidFill>
                            <a:schemeClr val="tx1"/>
                          </a:solidFill>
                          <a:latin typeface="+mn-lt"/>
                          <a:ea typeface="+mn-ea"/>
                          <a:cs typeface="+mn-cs"/>
                        </a:rPr>
                        <a:t>Increase</a:t>
                      </a: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3035">
                <a:tc>
                  <a:txBody>
                    <a:bodyPr/>
                    <a:lstStyle/>
                    <a:p>
                      <a:r>
                        <a:rPr lang="en-US" sz="1800" kern="1200" dirty="0" smtClean="0">
                          <a:solidFill>
                            <a:schemeClr val="tx1"/>
                          </a:solidFill>
                          <a:latin typeface="+mn-lt"/>
                          <a:ea typeface="+mn-ea"/>
                          <a:cs typeface="+mn-cs"/>
                        </a:rPr>
                        <a:t>Poor quality</a:t>
                      </a: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kern="1200" dirty="0" smtClean="0">
                          <a:solidFill>
                            <a:schemeClr val="tx1"/>
                          </a:solidFill>
                          <a:latin typeface="+mn-lt"/>
                          <a:ea typeface="+mn-ea"/>
                          <a:cs typeface="+mn-cs"/>
                        </a:rPr>
                        <a:t>Increase</a:t>
                      </a: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30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Limited supply capacity</a:t>
                      </a:r>
                      <a:endParaRPr lang="en-US" dirty="0" smtClean="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kern="1200" dirty="0" smtClean="0">
                          <a:solidFill>
                            <a:schemeClr val="tx1"/>
                          </a:solidFill>
                          <a:latin typeface="+mn-lt"/>
                          <a:ea typeface="+mn-ea"/>
                          <a:cs typeface="+mn-cs"/>
                        </a:rPr>
                        <a:t>Increase</a:t>
                      </a: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30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Inflexible supply capacity</a:t>
                      </a:r>
                      <a:endParaRPr lang="en-US" dirty="0" smtClean="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kern="1200" dirty="0" smtClean="0">
                          <a:solidFill>
                            <a:schemeClr val="tx1"/>
                          </a:solidFill>
                          <a:latin typeface="+mn-lt"/>
                          <a:ea typeface="+mn-ea"/>
                          <a:cs typeface="+mn-cs"/>
                        </a:rPr>
                        <a:t>Increase</a:t>
                      </a:r>
                      <a:endParaRPr lang="en-US" dirty="0"/>
                    </a:p>
                  </a:txBody>
                  <a:tcPr>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30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Evolving production process</a:t>
                      </a:r>
                      <a:endParaRPr lang="en-US" dirty="0" smtClean="0"/>
                    </a:p>
                  </a:txBody>
                  <a:tcPr>
                    <a:lnL>
                      <a:noFill/>
                    </a:lnL>
                    <a:lnR>
                      <a:noFill/>
                    </a:lnR>
                    <a:lnT w="12700" cap="flat" cmpd="sng" algn="ctr">
                      <a:solidFill>
                        <a:scrgbClr r="0" g="0" b="0"/>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kern="1200" dirty="0" smtClean="0">
                          <a:solidFill>
                            <a:schemeClr val="tx1"/>
                          </a:solidFill>
                          <a:latin typeface="+mn-lt"/>
                          <a:ea typeface="+mn-ea"/>
                          <a:cs typeface="+mn-cs"/>
                        </a:rPr>
                        <a:t>Increase</a:t>
                      </a:r>
                      <a:endParaRPr lang="en-US" dirty="0"/>
                    </a:p>
                  </a:txBody>
                  <a:tcPr>
                    <a:lnL>
                      <a:noFill/>
                    </a:lnL>
                    <a:lnR>
                      <a:noFill/>
                    </a:lnR>
                    <a:lnT w="12700" cap="flat" cmpd="sng" algn="ctr">
                      <a:solidFill>
                        <a:scrgbClr r="0" g="0" b="0"/>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2915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Implied Uncertainty (Demand and Supply) Spectrum</a:t>
            </a:r>
            <a:endParaRPr lang="en-US" kern="1200" dirty="0">
              <a:latin typeface="Times New Roman" panose="02020603050405020304" pitchFamily="18" charset="0"/>
              <a:ea typeface="+mj-ea"/>
              <a:cs typeface="+mj-cs"/>
            </a:endParaRPr>
          </a:p>
        </p:txBody>
      </p:sp>
      <p:pic>
        <p:nvPicPr>
          <p:cNvPr id="5" name="Picture 4" descr="The implied uncertainty spectrum for demand and supply goes from left to right as follows. Predictable supply and demand: salt at a supermarket. Predictable supply and uncertain demand, or uncertain supply and predictable demand, or somewhat uncertain supply and demand: an existing automobile mode. • Highly uncertain supply and demand: a new communication device."/>
          <p:cNvPicPr>
            <a:picLocks noChangeAspect="1"/>
          </p:cNvPicPr>
          <p:nvPr/>
        </p:nvPicPr>
        <p:blipFill>
          <a:blip r:embed="rId2"/>
          <a:stretch>
            <a:fillRect/>
          </a:stretch>
        </p:blipFill>
        <p:spPr>
          <a:xfrm>
            <a:off x="601623" y="2443998"/>
            <a:ext cx="7940755" cy="2067905"/>
          </a:xfrm>
          <a:prstGeom prst="rect">
            <a:avLst/>
          </a:prstGeom>
        </p:spPr>
      </p:pic>
      <p:sp>
        <p:nvSpPr>
          <p:cNvPr id="3" name="Text Placeholder 2"/>
          <p:cNvSpPr>
            <a:spLocks noGrp="1"/>
          </p:cNvSpPr>
          <p:nvPr>
            <p:ph type="body" idx="1"/>
          </p:nvPr>
        </p:nvSpPr>
        <p:spPr>
          <a:xfrm>
            <a:off x="457200" y="5718557"/>
            <a:ext cx="8229600" cy="469932"/>
          </a:xfrm>
        </p:spPr>
        <p:txBody>
          <a:bodyPr/>
          <a:lstStyle/>
          <a:p>
            <a:pPr marL="0" indent="0">
              <a:buNone/>
            </a:pPr>
            <a:r>
              <a:rPr lang="en-IN" sz="2000" b="1" dirty="0">
                <a:latin typeface="+mn-lt"/>
              </a:rPr>
              <a:t>Figure 2-2 </a:t>
            </a:r>
            <a:r>
              <a:rPr lang="en-IN" sz="2000" dirty="0">
                <a:latin typeface="+mn-lt"/>
              </a:rPr>
              <a:t>The Implied Uncertainty (Demand and Supply) </a:t>
            </a:r>
            <a:r>
              <a:rPr lang="en-IN" sz="2000" dirty="0" smtClean="0">
                <a:latin typeface="+mn-lt"/>
              </a:rPr>
              <a:t>Spectrum</a:t>
            </a:r>
          </a:p>
        </p:txBody>
      </p:sp>
    </p:spTree>
    <p:extLst>
      <p:ext uri="{BB962C8B-B14F-4D97-AF65-F5344CB8AC3E}">
        <p14:creationId xmlns:p14="http://schemas.microsoft.com/office/powerpoint/2010/main" val="404927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IN" kern="1200" dirty="0">
                <a:latin typeface="Times New Roman" panose="02020603050405020304" pitchFamily="18" charset="0"/>
                <a:ea typeface="+mj-ea"/>
                <a:cs typeface="+mj-cs"/>
              </a:rPr>
              <a:t>Step 2: Understanding Supply Chain </a:t>
            </a:r>
            <a:r>
              <a:rPr lang="en-IN" kern="1200" dirty="0" smtClean="0">
                <a:latin typeface="Times New Roman" panose="02020603050405020304" pitchFamily="18" charset="0"/>
                <a:ea typeface="+mj-ea"/>
                <a:cs typeface="+mj-cs"/>
              </a:rPr>
              <a:t>Capabilities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9331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How does the firm best meet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Supply chain responsiveness is the ability to</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Respond to wide ranges of quantities demanded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Meet short lead times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Handle a large variety of products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Build highly innovative products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Meet a high service level</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Handle supply </a:t>
            </a:r>
            <a:r>
              <a:rPr lang="en-US" sz="2400" kern="1200" dirty="0" smtClean="0">
                <a:solidFill>
                  <a:srgbClr val="000000"/>
                </a:solidFill>
                <a:latin typeface="Arial (Body)"/>
                <a:ea typeface="+mn-ea"/>
                <a:cs typeface="+mn-cs"/>
              </a:rPr>
              <a:t>uncertainty</a:t>
            </a:r>
          </a:p>
        </p:txBody>
      </p:sp>
    </p:spTree>
    <p:extLst>
      <p:ext uri="{BB962C8B-B14F-4D97-AF65-F5344CB8AC3E}">
        <p14:creationId xmlns:p14="http://schemas.microsoft.com/office/powerpoint/2010/main" val="2892230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Step 2: Understanding Supply Chain Capabilities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Responsiveness comes at a cost</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Supply chain efficiency </a:t>
            </a:r>
            <a:r>
              <a:rPr lang="en-US" sz="2400" kern="1200" dirty="0">
                <a:solidFill>
                  <a:srgbClr val="000000"/>
                </a:solidFill>
                <a:latin typeface="Arial (Body)"/>
                <a:ea typeface="+mn-ea"/>
                <a:cs typeface="+mn-cs"/>
              </a:rPr>
              <a:t>is the inverse to the cost of making and delivering the product to the customer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cost-responsiveness efficient frontier </a:t>
            </a:r>
            <a:r>
              <a:rPr lang="en-US" sz="2400" kern="1200" dirty="0">
                <a:solidFill>
                  <a:srgbClr val="000000"/>
                </a:solidFill>
                <a:latin typeface="Arial (Body)"/>
                <a:ea typeface="+mn-ea"/>
                <a:cs typeface="+mn-cs"/>
              </a:rPr>
              <a:t>curve shows the lowest possible cost for a given level of </a:t>
            </a:r>
            <a:r>
              <a:rPr lang="en-US" sz="2400" kern="1200" dirty="0" smtClean="0">
                <a:solidFill>
                  <a:srgbClr val="000000"/>
                </a:solidFill>
                <a:latin typeface="Arial (Body)"/>
                <a:ea typeface="+mn-ea"/>
                <a:cs typeface="+mn-cs"/>
              </a:rPr>
              <a:t>responsiveness</a:t>
            </a:r>
          </a:p>
        </p:txBody>
      </p:sp>
    </p:spTree>
    <p:extLst>
      <p:ext uri="{BB962C8B-B14F-4D97-AF65-F5344CB8AC3E}">
        <p14:creationId xmlns:p14="http://schemas.microsoft.com/office/powerpoint/2010/main" val="157337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tIns="91425" anchor="b">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Cost-Responsiveness Efficient Frontier</a:t>
            </a:r>
            <a:endParaRPr lang="en-US" kern="1200" dirty="0">
              <a:latin typeface="Times New Roman" panose="02020603050405020304" pitchFamily="18" charset="0"/>
              <a:ea typeface="+mj-ea"/>
              <a:cs typeface="+mj-cs"/>
            </a:endParaRPr>
          </a:p>
        </p:txBody>
      </p:sp>
      <p:pic>
        <p:nvPicPr>
          <p:cNvPr id="5" name="Picture 4" descr="The cost responsiveness efficient frontier is a graph that plots cost from high to low versus responsiveness from low to high. The graph is shaped like the upper right quadrant of a circle. Low cost yields low responsiveness. High cost yields high responsiveness."/>
          <p:cNvPicPr>
            <a:picLocks noChangeAspect="1"/>
          </p:cNvPicPr>
          <p:nvPr/>
        </p:nvPicPr>
        <p:blipFill>
          <a:blip r:embed="rId2"/>
          <a:stretch>
            <a:fillRect/>
          </a:stretch>
        </p:blipFill>
        <p:spPr>
          <a:xfrm>
            <a:off x="1561794" y="1522090"/>
            <a:ext cx="6040284" cy="3860800"/>
          </a:xfrm>
          <a:prstGeom prst="rect">
            <a:avLst/>
          </a:prstGeom>
        </p:spPr>
      </p:pic>
      <p:sp>
        <p:nvSpPr>
          <p:cNvPr id="3" name="Text Placeholder 2"/>
          <p:cNvSpPr>
            <a:spLocks noGrp="1"/>
          </p:cNvSpPr>
          <p:nvPr>
            <p:ph type="body" idx="1"/>
          </p:nvPr>
        </p:nvSpPr>
        <p:spPr>
          <a:xfrm>
            <a:off x="457200" y="5838092"/>
            <a:ext cx="8229600" cy="469932"/>
          </a:xfrm>
        </p:spPr>
        <p:txBody>
          <a:bodyPr/>
          <a:lstStyle/>
          <a:p>
            <a:pPr marL="0" indent="0">
              <a:buNone/>
            </a:pPr>
            <a:r>
              <a:rPr lang="en-IN" sz="2000" b="1" dirty="0">
                <a:latin typeface="+mn-lt"/>
              </a:rPr>
              <a:t>Figure 2-3 </a:t>
            </a:r>
            <a:r>
              <a:rPr lang="en-IN" sz="2000" dirty="0">
                <a:latin typeface="+mn-lt"/>
              </a:rPr>
              <a:t>Cost-Responsiveness Efficient Frontier</a:t>
            </a:r>
          </a:p>
        </p:txBody>
      </p:sp>
    </p:spTree>
    <p:extLst>
      <p:ext uri="{BB962C8B-B14F-4D97-AF65-F5344CB8AC3E}">
        <p14:creationId xmlns:p14="http://schemas.microsoft.com/office/powerpoint/2010/main" val="83411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tIns="91425" anchor="b">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Responsiveness Spectrum</a:t>
            </a:r>
            <a:endParaRPr lang="en-US" kern="1200" dirty="0">
              <a:latin typeface="Times New Roman" panose="02020603050405020304" pitchFamily="18" charset="0"/>
              <a:ea typeface="+mj-ea"/>
              <a:cs typeface="+mj-cs"/>
            </a:endParaRPr>
          </a:p>
        </p:txBody>
      </p:sp>
      <p:pic>
        <p:nvPicPr>
          <p:cNvPr id="5" name="Picture 4" descr="The responsiveness spectrum goes from left to right as follows. Highly efficient. Integrated steel mills: production scheduled weeks or months in advance with little variety or flexibility. Somewhat efficient. Hanes apparel: a traditional make to stock manufacturer with production lead time of several weeks. Somewhat responsive. Most automotive production: delivering a large variety of products in a few weeks. Highly responsive. Seven Eleven Japan: changing merchandise mix by location and time of day."/>
          <p:cNvPicPr>
            <a:picLocks noChangeAspect="1"/>
          </p:cNvPicPr>
          <p:nvPr/>
        </p:nvPicPr>
        <p:blipFill>
          <a:blip r:embed="rId2"/>
          <a:stretch>
            <a:fillRect/>
          </a:stretch>
        </p:blipFill>
        <p:spPr>
          <a:xfrm>
            <a:off x="851502" y="2075457"/>
            <a:ext cx="7452297" cy="2510455"/>
          </a:xfrm>
          <a:prstGeom prst="rect">
            <a:avLst/>
          </a:prstGeom>
        </p:spPr>
      </p:pic>
      <p:sp>
        <p:nvSpPr>
          <p:cNvPr id="3" name="Text Placeholder 2"/>
          <p:cNvSpPr>
            <a:spLocks noGrp="1"/>
          </p:cNvSpPr>
          <p:nvPr>
            <p:ph type="body" idx="1"/>
          </p:nvPr>
        </p:nvSpPr>
        <p:spPr>
          <a:xfrm>
            <a:off x="457200" y="5795889"/>
            <a:ext cx="8229600" cy="427729"/>
          </a:xfrm>
        </p:spPr>
        <p:txBody>
          <a:bodyPr/>
          <a:lstStyle/>
          <a:p>
            <a:pPr marL="0" indent="0">
              <a:buNone/>
            </a:pPr>
            <a:r>
              <a:rPr lang="en-IN" sz="2000" b="1" dirty="0">
                <a:latin typeface="+mn-lt"/>
              </a:rPr>
              <a:t>Figure 2-4 </a:t>
            </a:r>
            <a:r>
              <a:rPr lang="en-IN" sz="2000" dirty="0">
                <a:latin typeface="+mn-lt"/>
              </a:rPr>
              <a:t>The Responsiveness Spectrum</a:t>
            </a:r>
          </a:p>
        </p:txBody>
      </p:sp>
    </p:spTree>
    <p:extLst>
      <p:ext uri="{BB962C8B-B14F-4D97-AF65-F5344CB8AC3E}">
        <p14:creationId xmlns:p14="http://schemas.microsoft.com/office/powerpoint/2010/main" val="245325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2.1</a:t>
            </a:r>
            <a:r>
              <a:rPr lang="en-US" sz="2400" kern="1200" dirty="0">
                <a:solidFill>
                  <a:srgbClr val="000000"/>
                </a:solidFill>
                <a:latin typeface="Arial (Body)"/>
                <a:ea typeface="+mn-ea"/>
                <a:cs typeface="+mn-cs"/>
              </a:rPr>
              <a:t>	Explain why achieving strategic fit is critical to a company’s </a:t>
            </a:r>
            <a:r>
              <a:rPr lang="en-US" sz="2400" kern="1200" dirty="0" smtClean="0">
                <a:solidFill>
                  <a:srgbClr val="000000"/>
                </a:solidFill>
                <a:latin typeface="Arial (Body)"/>
                <a:ea typeface="+mn-ea"/>
                <a:cs typeface="+mn-cs"/>
              </a:rPr>
              <a:t>overall success.</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a:solidFill>
                  <a:schemeClr val="tx2"/>
                </a:solidFill>
                <a:latin typeface="Arial (Body)"/>
                <a:ea typeface="+mn-ea"/>
                <a:cs typeface="+mn-cs"/>
              </a:rPr>
              <a:t>2.2</a:t>
            </a:r>
            <a:r>
              <a:rPr lang="en-US" sz="2400" kern="1200" dirty="0">
                <a:solidFill>
                  <a:srgbClr val="000000"/>
                </a:solidFill>
                <a:latin typeface="Arial (Body)"/>
                <a:ea typeface="+mn-ea"/>
                <a:cs typeface="+mn-cs"/>
              </a:rPr>
              <a:t>	Describe how a company achieves strategic fit between its </a:t>
            </a:r>
            <a:r>
              <a:rPr lang="en-US" sz="2400" kern="1200" dirty="0" smtClean="0">
                <a:solidFill>
                  <a:srgbClr val="000000"/>
                </a:solidFill>
                <a:latin typeface="Arial (Body)"/>
                <a:ea typeface="+mn-ea"/>
                <a:cs typeface="+mn-cs"/>
              </a:rPr>
              <a:t>	supply </a:t>
            </a:r>
            <a:r>
              <a:rPr lang="en-US" sz="2400" kern="1200" dirty="0">
                <a:solidFill>
                  <a:srgbClr val="000000"/>
                </a:solidFill>
                <a:latin typeface="Arial (Body)"/>
                <a:ea typeface="+mn-ea"/>
                <a:cs typeface="+mn-cs"/>
              </a:rPr>
              <a:t>chain strategy and its competitive strategy.</a:t>
            </a:r>
          </a:p>
          <a:p>
            <a:pPr marL="0" lvl="0" indent="0" defTabSz="457200">
              <a:spcAft>
                <a:spcPct val="0"/>
              </a:spcAft>
              <a:buSzPct val="100000"/>
              <a:buNone/>
            </a:pPr>
            <a:r>
              <a:rPr lang="en-US" sz="2400" b="1" kern="1200" dirty="0">
                <a:solidFill>
                  <a:schemeClr val="tx2"/>
                </a:solidFill>
                <a:latin typeface="Arial (Body)"/>
                <a:ea typeface="+mn-ea"/>
                <a:cs typeface="+mn-cs"/>
              </a:rPr>
              <a:t>2.3</a:t>
            </a:r>
            <a:r>
              <a:rPr lang="en-US" sz="2400" kern="1200" dirty="0">
                <a:solidFill>
                  <a:srgbClr val="000000"/>
                </a:solidFill>
                <a:latin typeface="Arial (Body)"/>
                <a:ea typeface="+mn-ea"/>
                <a:cs typeface="+mn-cs"/>
              </a:rPr>
              <a:t>	Identify the main levers to deal with uncertainty in a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a:solidFill>
                  <a:schemeClr val="tx2"/>
                </a:solidFill>
                <a:latin typeface="Arial (Body)"/>
                <a:ea typeface="+mn-ea"/>
                <a:cs typeface="+mn-cs"/>
              </a:rPr>
              <a:t>2.4</a:t>
            </a:r>
            <a:r>
              <a:rPr lang="en-US" sz="2400" kern="1200" dirty="0">
                <a:solidFill>
                  <a:srgbClr val="000000"/>
                </a:solidFill>
                <a:latin typeface="Arial (Body)"/>
                <a:ea typeface="+mn-ea"/>
                <a:cs typeface="+mn-cs"/>
              </a:rPr>
              <a:t>	Discuss the importance of expanding the scope of strategic </a:t>
            </a:r>
            <a:r>
              <a:rPr lang="en-US" sz="2400" kern="1200" dirty="0" smtClean="0">
                <a:solidFill>
                  <a:srgbClr val="000000"/>
                </a:solidFill>
                <a:latin typeface="Arial (Body)"/>
                <a:ea typeface="+mn-ea"/>
                <a:cs typeface="+mn-cs"/>
              </a:rPr>
              <a:t>fit </a:t>
            </a:r>
            <a:r>
              <a:rPr lang="en-US" sz="2400" kern="1200" dirty="0">
                <a:solidFill>
                  <a:srgbClr val="000000"/>
                </a:solidFill>
                <a:latin typeface="Arial (Body)"/>
                <a:ea typeface="+mn-ea"/>
                <a:cs typeface="+mn-cs"/>
              </a:rPr>
              <a:t>across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27452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Step 3: Achieving Strategic Fit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Ensure that the degree of supply chain responsiveness is consistent with the implied uncertainty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Assign roles to different stages of the supply chain that ensure the appropriate level of responsiveness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Ensure that all functions maintain consistent strategies that support the competitive </a:t>
            </a:r>
            <a:r>
              <a:rPr lang="en-US" sz="2400" kern="1200" dirty="0" smtClean="0">
                <a:solidFill>
                  <a:srgbClr val="000000"/>
                </a:solidFill>
                <a:latin typeface="Arial (Body)"/>
                <a:ea typeface="+mn-ea"/>
                <a:cs typeface="+mn-cs"/>
              </a:rPr>
              <a:t>strategy</a:t>
            </a:r>
          </a:p>
        </p:txBody>
      </p:sp>
    </p:spTree>
    <p:extLst>
      <p:ext uri="{BB962C8B-B14F-4D97-AF65-F5344CB8AC3E}">
        <p14:creationId xmlns:p14="http://schemas.microsoft.com/office/powerpoint/2010/main" val="94325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tIns="91425" anchor="b">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Zone of Strategic Fit</a:t>
            </a:r>
            <a:endParaRPr lang="en-US" kern="1200" dirty="0">
              <a:latin typeface="Times New Roman" panose="02020603050405020304" pitchFamily="18" charset="0"/>
              <a:ea typeface="+mj-ea"/>
              <a:cs typeface="+mj-cs"/>
            </a:endParaRPr>
          </a:p>
        </p:txBody>
      </p:sp>
      <p:pic>
        <p:nvPicPr>
          <p:cNvPr id="5" name="Picture 4" descr="The finding the zone of strategic fit graph plots the responsiveness spectrum versus the implied uncertainty spectrum. On the y axis, the responsiveness spectrum goes from efficient supply chain to responsive supply chain. The implied uncertainty spectrum, on the x axis goes from certain demand to uncertain demand. The zone of strategic fit is a band increasing in a straight line at a 45 degree angle from the origin"/>
          <p:cNvPicPr>
            <a:picLocks noChangeAspect="1"/>
          </p:cNvPicPr>
          <p:nvPr/>
        </p:nvPicPr>
        <p:blipFill>
          <a:blip r:embed="rId2"/>
          <a:stretch>
            <a:fillRect/>
          </a:stretch>
        </p:blipFill>
        <p:spPr>
          <a:xfrm>
            <a:off x="2319965" y="1791669"/>
            <a:ext cx="4499439" cy="3544455"/>
          </a:xfrm>
          <a:prstGeom prst="rect">
            <a:avLst/>
          </a:prstGeom>
        </p:spPr>
      </p:pic>
      <p:sp>
        <p:nvSpPr>
          <p:cNvPr id="3" name="Text Placeholder 2"/>
          <p:cNvSpPr>
            <a:spLocks noGrp="1"/>
          </p:cNvSpPr>
          <p:nvPr>
            <p:ph type="body" idx="1"/>
          </p:nvPr>
        </p:nvSpPr>
        <p:spPr>
          <a:xfrm>
            <a:off x="457200" y="5832394"/>
            <a:ext cx="8229600" cy="469932"/>
          </a:xfrm>
        </p:spPr>
        <p:txBody>
          <a:bodyPr/>
          <a:lstStyle/>
          <a:p>
            <a:pPr marL="0" indent="0">
              <a:buNone/>
            </a:pPr>
            <a:r>
              <a:rPr lang="en-IN" sz="2000" b="1" dirty="0">
                <a:latin typeface="+mn-lt"/>
              </a:rPr>
              <a:t>Figure 2-5 </a:t>
            </a:r>
            <a:r>
              <a:rPr lang="en-IN" sz="2000" dirty="0">
                <a:latin typeface="+mn-lt"/>
              </a:rPr>
              <a:t>Finding the Zone of Strategic </a:t>
            </a:r>
            <a:r>
              <a:rPr lang="en-IN" sz="2000" dirty="0" smtClean="0">
                <a:latin typeface="+mn-lt"/>
              </a:rPr>
              <a:t>Fit</a:t>
            </a:r>
            <a:endParaRPr lang="en-IN" sz="2000" dirty="0">
              <a:latin typeface="+mn-lt"/>
            </a:endParaRPr>
          </a:p>
        </p:txBody>
      </p:sp>
    </p:spTree>
    <p:extLst>
      <p:ext uri="{BB962C8B-B14F-4D97-AF65-F5344CB8AC3E}">
        <p14:creationId xmlns:p14="http://schemas.microsoft.com/office/powerpoint/2010/main" val="765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tIns="91425" anchor="b">
            <a:spAutoFit/>
          </a:bodyPr>
          <a:lstStyle/>
          <a:p>
            <a:pPr lvl="0" defTabSz="457200">
              <a:lnSpc>
                <a:spcPct val="90000"/>
              </a:lnSpc>
              <a:spcBef>
                <a:spcPct val="0"/>
              </a:spcBef>
              <a:buClrTx/>
            </a:pPr>
            <a:r>
              <a:rPr lang="en-US" kern="1200" dirty="0">
                <a:latin typeface="Times New Roman" panose="02020603050405020304" pitchFamily="18" charset="0"/>
                <a:ea typeface="+mj-ea"/>
                <a:cs typeface="+mj-cs"/>
              </a:rPr>
              <a:t>Roles and Allocations</a:t>
            </a:r>
          </a:p>
        </p:txBody>
      </p:sp>
      <p:pic>
        <p:nvPicPr>
          <p:cNvPr id="5" name="Picture 4" descr="Different roles and allocations of implied uncertainty for a given level of supply chain responsiveness.The diagram can be divided into 3 sections. The center is labeled extent of implied uncertainty for the supply chain. On either side of this are 3 different length segments. One is small, one is large, and the third is medium sized. • At the top is supply chain 1, made up of the supplier, manufacturer, and retailer. The supplier absorbs the least implied uncertainty and must be very efficient. An arrow goes from the supplier to the smallest segment above the center section. The manufacturer absorbs less implied uncertainty and must be somewhat efficient. An arrow goes from the manufacturer to the medium length segment above the center. The retailer absorbs most of the implied uncertainty and must be very responsive. The retailer’s arrow points to the longest segment above the center.• At the bottom is supply chain 2. In this supply chain, the supplier absorbs less implied uncertainty and must be somewhat efficient. An arrow goes from the supplier to the medium length segment below the center. The manufacturer absorbs most of the implied uncertainty and must be very responsive. An arrow goes from the manufacturer to the longest segment below the center. The retailer absorbs the least implied uncertainty and must very efficient. An arrow goes from the retailer to the smallest segment below the center."/>
          <p:cNvPicPr>
            <a:picLocks noChangeAspect="1"/>
          </p:cNvPicPr>
          <p:nvPr/>
        </p:nvPicPr>
        <p:blipFill>
          <a:blip r:embed="rId2"/>
          <a:stretch>
            <a:fillRect/>
          </a:stretch>
        </p:blipFill>
        <p:spPr>
          <a:xfrm>
            <a:off x="2309918" y="1702013"/>
            <a:ext cx="4533875" cy="3479821"/>
          </a:xfrm>
          <a:prstGeom prst="rect">
            <a:avLst/>
          </a:prstGeom>
        </p:spPr>
      </p:pic>
      <p:sp>
        <p:nvSpPr>
          <p:cNvPr id="3" name="Text Placeholder 2"/>
          <p:cNvSpPr>
            <a:spLocks noGrp="1"/>
          </p:cNvSpPr>
          <p:nvPr>
            <p:ph type="body" idx="1"/>
          </p:nvPr>
        </p:nvSpPr>
        <p:spPr>
          <a:xfrm>
            <a:off x="457200" y="5588448"/>
            <a:ext cx="8229600" cy="666880"/>
          </a:xfrm>
        </p:spPr>
        <p:txBody>
          <a:bodyPr/>
          <a:lstStyle/>
          <a:p>
            <a:pPr marL="0" indent="0">
              <a:buNone/>
            </a:pPr>
            <a:r>
              <a:rPr lang="en-IN" sz="2000" b="1" dirty="0">
                <a:latin typeface="+mn-lt"/>
              </a:rPr>
              <a:t>Figure 2-6</a:t>
            </a:r>
            <a:r>
              <a:rPr lang="en-IN" sz="2000" dirty="0">
                <a:latin typeface="+mn-lt"/>
              </a:rPr>
              <a:t> Different Roles and Allocations of Implied Uncertainty for a Given Level of Supply Chain Responsiveness</a:t>
            </a:r>
          </a:p>
        </p:txBody>
      </p:sp>
    </p:spTree>
    <p:extLst>
      <p:ext uri="{BB962C8B-B14F-4D97-AF65-F5344CB8AC3E}">
        <p14:creationId xmlns:p14="http://schemas.microsoft.com/office/powerpoint/2010/main" val="393653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Efficient and Responsive Supply Chains</a:t>
            </a:r>
            <a:endParaRPr lang="en-US" kern="1200" dirty="0">
              <a:latin typeface="Times New Roman" panose="02020603050405020304" pitchFamily="18" charset="0"/>
              <a:ea typeface="+mj-ea"/>
              <a:cs typeface="+mj-cs"/>
            </a:endParaRPr>
          </a:p>
        </p:txBody>
      </p:sp>
      <p:sp>
        <p:nvSpPr>
          <p:cNvPr id="7" name="Text Placeholder 6"/>
          <p:cNvSpPr>
            <a:spLocks noGrp="1"/>
          </p:cNvSpPr>
          <p:nvPr>
            <p:ph type="body" idx="1"/>
          </p:nvPr>
        </p:nvSpPr>
        <p:spPr>
          <a:xfrm>
            <a:off x="457200" y="1631733"/>
            <a:ext cx="8229600" cy="543910"/>
          </a:xfrm>
        </p:spPr>
        <p:txBody>
          <a:bodyPr/>
          <a:lstStyle/>
          <a:p>
            <a:pPr marL="0" lvl="0" indent="0">
              <a:buNone/>
            </a:pPr>
            <a:r>
              <a:rPr lang="en-US" sz="2000" b="1" dirty="0" smtClean="0">
                <a:latin typeface="+mn-lt"/>
              </a:rPr>
              <a:t>Table 2-4</a:t>
            </a:r>
            <a:r>
              <a:rPr lang="en-US" sz="2000" b="1" dirty="0" smtClean="0">
                <a:solidFill>
                  <a:schemeClr val="tx1"/>
                </a:solidFill>
                <a:latin typeface="+mn-lt"/>
              </a:rPr>
              <a:t> </a:t>
            </a:r>
            <a:r>
              <a:rPr lang="en-US" sz="2000" dirty="0" smtClean="0">
                <a:solidFill>
                  <a:schemeClr val="tx1"/>
                </a:solidFill>
                <a:latin typeface="+mn-lt"/>
              </a:rPr>
              <a:t>Comparison </a:t>
            </a:r>
            <a:r>
              <a:rPr lang="en-US" sz="2000" dirty="0">
                <a:solidFill>
                  <a:schemeClr val="tx1"/>
                </a:solidFill>
                <a:latin typeface="+mn-lt"/>
              </a:rPr>
              <a:t>of Efficient and Responsive Supply </a:t>
            </a:r>
            <a:r>
              <a:rPr lang="en-US" sz="2000" dirty="0" smtClean="0">
                <a:solidFill>
                  <a:schemeClr val="tx1"/>
                </a:solidFill>
                <a:latin typeface="+mn-lt"/>
              </a:rPr>
              <a:t>Chains</a:t>
            </a:r>
            <a:endParaRPr lang="en-US" sz="20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600373554"/>
              </p:ext>
            </p:extLst>
          </p:nvPr>
        </p:nvGraphicFramePr>
        <p:xfrm>
          <a:off x="470848" y="2308587"/>
          <a:ext cx="8229600" cy="4004093"/>
        </p:xfrm>
        <a:graphic>
          <a:graphicData uri="http://schemas.openxmlformats.org/drawingml/2006/table">
            <a:tbl>
              <a:tblPr firstRow="1" bandRow="1">
                <a:tableStyleId>{40F9630F-82C1-40B7-BC3A-925EFCFF5E92}</a:tableStyleId>
              </a:tblPr>
              <a:tblGrid>
                <a:gridCol w="2053988">
                  <a:extLst>
                    <a:ext uri="{9D8B030D-6E8A-4147-A177-3AD203B41FA5}">
                      <a16:colId xmlns:a16="http://schemas.microsoft.com/office/drawing/2014/main" val="2598089295"/>
                    </a:ext>
                  </a:extLst>
                </a:gridCol>
                <a:gridCol w="2852382">
                  <a:extLst>
                    <a:ext uri="{9D8B030D-6E8A-4147-A177-3AD203B41FA5}">
                      <a16:colId xmlns:a16="http://schemas.microsoft.com/office/drawing/2014/main" val="3386884625"/>
                    </a:ext>
                  </a:extLst>
                </a:gridCol>
                <a:gridCol w="3323230">
                  <a:extLst>
                    <a:ext uri="{9D8B030D-6E8A-4147-A177-3AD203B41FA5}">
                      <a16:colId xmlns:a16="http://schemas.microsoft.com/office/drawing/2014/main" val="2223636527"/>
                    </a:ext>
                  </a:extLst>
                </a:gridCol>
              </a:tblGrid>
              <a:tr h="370840">
                <a:tc>
                  <a:txBody>
                    <a:bodyPr/>
                    <a:lstStyle/>
                    <a:p>
                      <a:r>
                        <a:rPr lang="en-IN" b="1" dirty="0" smtClean="0">
                          <a:solidFill>
                            <a:schemeClr val="bg1"/>
                          </a:solidFill>
                        </a:rPr>
                        <a:t>Blank</a:t>
                      </a:r>
                      <a:endParaRPr lang="en-IN" b="1"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cap="none" normalizeH="0" baseline="0" dirty="0" smtClean="0">
                          <a:ln>
                            <a:noFill/>
                          </a:ln>
                          <a:solidFill>
                            <a:schemeClr val="tx1"/>
                          </a:solidFill>
                          <a:effectLst/>
                          <a:latin typeface="Arial"/>
                          <a:ea typeface="Arial"/>
                          <a:cs typeface="Arial"/>
                          <a:sym typeface="Arial"/>
                        </a:rPr>
                        <a:t>Efficient Supply Chains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cap="none" normalizeH="0" baseline="0" dirty="0" smtClean="0">
                          <a:ln>
                            <a:noFill/>
                          </a:ln>
                          <a:solidFill>
                            <a:schemeClr val="tx1"/>
                          </a:solidFill>
                          <a:effectLst/>
                          <a:latin typeface="Arial"/>
                          <a:ea typeface="Arial"/>
                          <a:cs typeface="Arial"/>
                          <a:sym typeface="Arial"/>
                        </a:rPr>
                        <a:t>Responsive Supply Chains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4470894"/>
                  </a:ext>
                </a:extLst>
              </a:tr>
              <a:tr h="45956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Primary goal</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dirty="0" smtClean="0">
                          <a:solidFill>
                            <a:schemeClr val="tx1"/>
                          </a:solidFill>
                          <a:latin typeface="+mn-lt"/>
                          <a:ea typeface="+mn-ea"/>
                          <a:cs typeface="+mn-cs"/>
                        </a:rPr>
                        <a:t>Supply demand at the lowest cost</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dirty="0" smtClean="0">
                          <a:solidFill>
                            <a:schemeClr val="tx1"/>
                          </a:solidFill>
                          <a:latin typeface="+mn-lt"/>
                          <a:ea typeface="+mn-ea"/>
                          <a:cs typeface="+mn-cs"/>
                        </a:rPr>
                        <a:t>Respond quickly to demand</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5856735"/>
                  </a:ext>
                </a:extLst>
              </a:tr>
              <a:tr h="582833">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Product design strategy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Maximize performance at a minimum product cost</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Create </a:t>
                      </a:r>
                      <a:r>
                        <a:rPr lang="en-US" sz="1400" b="1" i="0" kern="1200" dirty="0" smtClean="0">
                          <a:solidFill>
                            <a:schemeClr val="tx1"/>
                          </a:solidFill>
                          <a:latin typeface="+mn-lt"/>
                          <a:ea typeface="+mn-ea"/>
                          <a:cs typeface="+mn-cs"/>
                        </a:rPr>
                        <a:t>modularity</a:t>
                      </a:r>
                      <a:r>
                        <a:rPr lang="en-US" sz="1400" kern="1200" dirty="0" smtClean="0">
                          <a:solidFill>
                            <a:schemeClr val="tx1"/>
                          </a:solidFill>
                          <a:latin typeface="+mn-lt"/>
                          <a:ea typeface="+mn-ea"/>
                          <a:cs typeface="+mn-cs"/>
                        </a:rPr>
                        <a:t> to allow postponement of product differentiation</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311083"/>
                  </a:ext>
                </a:extLst>
              </a:tr>
              <a:tr h="37084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Pricing strategy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Lower margins because price is a prime customer driver</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Higher margins because price is not a prime customer driver</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3120614"/>
                  </a:ext>
                </a:extLst>
              </a:tr>
              <a:tr h="37084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Manufacturing strategy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Lower costs through high utilization</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Maintain capacity flexibility to buffer against demand/supply uncertainty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0884962"/>
                  </a:ext>
                </a:extLst>
              </a:tr>
              <a:tr h="37084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Inventory strategy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dirty="0" smtClean="0">
                          <a:solidFill>
                            <a:schemeClr val="tx1"/>
                          </a:solidFill>
                          <a:latin typeface="+mn-lt"/>
                          <a:ea typeface="+mn-ea"/>
                          <a:cs typeface="+mn-cs"/>
                        </a:rPr>
                        <a:t>Minimize inventory to lower cost</a:t>
                      </a:r>
                      <a:endParaRPr lang="en-US" sz="1400" dirty="0"/>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Maintain </a:t>
                      </a:r>
                      <a:r>
                        <a:rPr lang="en-US" sz="1400" b="1" i="0" kern="1200" dirty="0" smtClean="0">
                          <a:solidFill>
                            <a:schemeClr val="tx1"/>
                          </a:solidFill>
                          <a:latin typeface="+mn-lt"/>
                          <a:ea typeface="+mn-ea"/>
                          <a:cs typeface="+mn-cs"/>
                        </a:rPr>
                        <a:t>buffer inventory </a:t>
                      </a:r>
                      <a:r>
                        <a:rPr lang="en-US" sz="1400" kern="1200" dirty="0" smtClean="0">
                          <a:solidFill>
                            <a:schemeClr val="tx1"/>
                          </a:solidFill>
                          <a:latin typeface="+mn-lt"/>
                          <a:ea typeface="+mn-ea"/>
                          <a:cs typeface="+mn-cs"/>
                        </a:rPr>
                        <a:t>to deal with demand/supply uncertainty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6298145"/>
                  </a:ext>
                </a:extLst>
              </a:tr>
              <a:tr h="37084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Lead-time strategy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Reduce, but not at the expense of costs</a:t>
                      </a:r>
                      <a:endParaRPr lang="en-US" sz="1400" dirty="0" smtClean="0"/>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Reduce aggressively, even if the costs are significant</a:t>
                      </a:r>
                      <a:endParaRPr lang="en-US" sz="1400" dirty="0" smtClean="0"/>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6978680"/>
                  </a:ext>
                </a:extLst>
              </a:tr>
              <a:tr h="37084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smtClean="0">
                          <a:ln>
                            <a:noFill/>
                          </a:ln>
                          <a:solidFill>
                            <a:schemeClr val="tx1"/>
                          </a:solidFill>
                          <a:effectLst/>
                          <a:latin typeface="+mn-lt"/>
                        </a:rPr>
                        <a:t>Supplier strategy</a:t>
                      </a:r>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Select based on cost and quality</a:t>
                      </a:r>
                      <a:endParaRPr lang="en-US" sz="1400" dirty="0" smtClean="0"/>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dirty="0" smtClean="0">
                          <a:solidFill>
                            <a:schemeClr val="tx1"/>
                          </a:solidFill>
                          <a:latin typeface="+mn-lt"/>
                          <a:ea typeface="+mn-ea"/>
                          <a:cs typeface="+mn-cs"/>
                        </a:rPr>
                        <a:t>Select based on speed, flexibility, reliability, and quality</a:t>
                      </a:r>
                      <a:endParaRPr lang="en-US" sz="1400" dirty="0"/>
                    </a:p>
                  </a:txBody>
                  <a:tcPr marT="45726" marB="45726" anchor="ct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8008070"/>
                  </a:ext>
                </a:extLst>
              </a:tr>
            </a:tbl>
          </a:graphicData>
        </a:graphic>
      </p:graphicFrame>
    </p:spTree>
    <p:extLst>
      <p:ext uri="{BB962C8B-B14F-4D97-AF65-F5344CB8AC3E}">
        <p14:creationId xmlns:p14="http://schemas.microsoft.com/office/powerpoint/2010/main" val="525040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Tailoring the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2365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Achieve strategic fit while serving many customer segments with a variety of products across multiple channels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Requires sharing operations for some links in the supply chain, while having separate operations for other </a:t>
            </a:r>
            <a:r>
              <a:rPr lang="en-US" sz="2400" kern="1200" dirty="0" smtClean="0">
                <a:solidFill>
                  <a:srgbClr val="000000"/>
                </a:solidFill>
                <a:latin typeface="Arial (Body)"/>
                <a:ea typeface="+mn-ea"/>
                <a:cs typeface="+mn-cs"/>
              </a:rPr>
              <a:t>links</a:t>
            </a:r>
          </a:p>
        </p:txBody>
      </p:sp>
    </p:spTree>
    <p:extLst>
      <p:ext uri="{BB962C8B-B14F-4D97-AF65-F5344CB8AC3E}">
        <p14:creationId xmlns:p14="http://schemas.microsoft.com/office/powerpoint/2010/main" val="4098711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Changes over Product Life Cycle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Beginning </a:t>
            </a:r>
            <a:r>
              <a:rPr lang="en-US" sz="2400" kern="1200" dirty="0" smtClean="0">
                <a:solidFill>
                  <a:srgbClr val="000000"/>
                </a:solidFill>
                <a:latin typeface="Arial (Body)"/>
                <a:ea typeface="+mn-ea"/>
                <a:cs typeface="+mn-cs"/>
              </a:rPr>
              <a:t>stages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36998"/>
            <a:ext cx="8229600" cy="2607954"/>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Demand is very uncertain, and supply may be unpredictable</a:t>
            </a:r>
          </a:p>
          <a:p>
            <a:pPr marL="741553" lvl="1" indent="-428371" defTabSz="457200">
              <a:spcAft>
                <a:spcPct val="0"/>
              </a:spcAft>
              <a:buSzPts val="2400"/>
              <a:buFont typeface="+mj-lt"/>
              <a:buAutoNum type="arabicPeriod"/>
            </a:pPr>
            <a:r>
              <a:rPr lang="en-US" sz="2400" kern="1200" dirty="0">
                <a:solidFill>
                  <a:srgbClr val="000000"/>
                </a:solidFill>
                <a:latin typeface="Arial (Body)"/>
              </a:rPr>
              <a:t>Margins are often high, and time is crucial to gaining sales</a:t>
            </a:r>
          </a:p>
          <a:p>
            <a:pPr marL="741553" lvl="1" indent="-428371" defTabSz="457200">
              <a:spcAft>
                <a:spcPct val="0"/>
              </a:spcAft>
              <a:buSzPts val="2400"/>
              <a:buFont typeface="+mj-lt"/>
              <a:buAutoNum type="arabicPeriod"/>
            </a:pPr>
            <a:r>
              <a:rPr lang="en-US" sz="2400" kern="1200" dirty="0">
                <a:solidFill>
                  <a:srgbClr val="000000"/>
                </a:solidFill>
                <a:latin typeface="Arial (Body)"/>
              </a:rPr>
              <a:t>Product availability is crucial to capturing the market</a:t>
            </a:r>
          </a:p>
          <a:p>
            <a:pPr marL="741553" lvl="1" indent="-428371" defTabSz="457200">
              <a:spcAft>
                <a:spcPct val="0"/>
              </a:spcAft>
              <a:buSzPts val="2400"/>
              <a:buFont typeface="+mj-lt"/>
              <a:buAutoNum type="arabicPeriod"/>
            </a:pPr>
            <a:r>
              <a:rPr lang="en-US" sz="2400" kern="1200" dirty="0">
                <a:solidFill>
                  <a:srgbClr val="000000"/>
                </a:solidFill>
                <a:latin typeface="Arial (Body)"/>
              </a:rPr>
              <a:t>Cost is often a secondary </a:t>
            </a:r>
            <a:r>
              <a:rPr lang="en-US" sz="2400" kern="1200" dirty="0" smtClean="0">
                <a:solidFill>
                  <a:srgbClr val="000000"/>
                </a:solidFill>
                <a:latin typeface="Arial (Body)"/>
              </a:rPr>
              <a:t>consideration</a:t>
            </a:r>
            <a:endParaRPr lang="en-US" sz="2400" kern="1200" dirty="0">
              <a:solidFill>
                <a:srgbClr val="000000"/>
              </a:solidFill>
              <a:latin typeface="Arial (Body)"/>
            </a:endParaRPr>
          </a:p>
        </p:txBody>
      </p:sp>
    </p:spTree>
    <p:extLst>
      <p:ext uri="{BB962C8B-B14F-4D97-AF65-F5344CB8AC3E}">
        <p14:creationId xmlns:p14="http://schemas.microsoft.com/office/powerpoint/2010/main" val="298895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Changes over Product Life Cycle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Later </a:t>
            </a:r>
            <a:r>
              <a:rPr lang="en-US" sz="2400" kern="1200" dirty="0" smtClean="0">
                <a:solidFill>
                  <a:srgbClr val="000000"/>
                </a:solidFill>
                <a:latin typeface="Arial (Body)"/>
                <a:ea typeface="+mn-ea"/>
                <a:cs typeface="+mn-cs"/>
              </a:rPr>
              <a:t>stages</a:t>
            </a:r>
            <a:endParaRPr lang="en-US" sz="2400" kern="1200" dirty="0">
              <a:solidFill>
                <a:srgbClr val="000000"/>
              </a:solidFill>
              <a:latin typeface="Arial (Body)"/>
              <a:ea typeface="+mn-ea"/>
              <a:cs typeface="+mn-cs"/>
            </a:endParaRPr>
          </a:p>
        </p:txBody>
      </p:sp>
      <p:sp>
        <p:nvSpPr>
          <p:cNvPr id="6" name="Text Placeholder 5"/>
          <p:cNvSpPr>
            <a:spLocks noGrp="1"/>
          </p:cNvSpPr>
          <p:nvPr>
            <p:ph type="body" idx="2"/>
          </p:nvPr>
        </p:nvSpPr>
        <p:spPr>
          <a:xfrm>
            <a:off x="457200" y="2242782"/>
            <a:ext cx="8229600" cy="216376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Demand has become more certain, and supply is predictable</a:t>
            </a:r>
          </a:p>
          <a:p>
            <a:pPr marL="741553" lvl="1" indent="-428371" defTabSz="457200">
              <a:spcAft>
                <a:spcPct val="0"/>
              </a:spcAft>
              <a:buSzPts val="2400"/>
              <a:buFont typeface="+mj-lt"/>
              <a:buAutoNum type="arabicPeriod"/>
            </a:pPr>
            <a:r>
              <a:rPr lang="en-US" sz="2400" kern="1200" dirty="0">
                <a:solidFill>
                  <a:srgbClr val="000000"/>
                </a:solidFill>
                <a:latin typeface="Arial (Body)"/>
              </a:rPr>
              <a:t>Margins are lower as a result of an increase in competitive pressure</a:t>
            </a:r>
          </a:p>
          <a:p>
            <a:pPr marL="741553" lvl="1" indent="-428371" defTabSz="457200">
              <a:spcAft>
                <a:spcPct val="0"/>
              </a:spcAft>
              <a:buSzPts val="2400"/>
              <a:buFont typeface="+mj-lt"/>
              <a:buAutoNum type="arabicPeriod"/>
            </a:pPr>
            <a:r>
              <a:rPr lang="en-US" sz="2400" kern="1200" dirty="0">
                <a:solidFill>
                  <a:srgbClr val="000000"/>
                </a:solidFill>
                <a:latin typeface="Arial (Body)"/>
              </a:rPr>
              <a:t>Price becomes a significant factor in customer </a:t>
            </a:r>
            <a:r>
              <a:rPr lang="en-US" sz="2400" kern="1200" dirty="0" smtClean="0">
                <a:solidFill>
                  <a:srgbClr val="000000"/>
                </a:solidFill>
                <a:latin typeface="Arial (Body)"/>
              </a:rPr>
              <a:t>choice</a:t>
            </a:r>
            <a:endParaRPr lang="en-US" sz="2400" kern="1200" dirty="0">
              <a:solidFill>
                <a:srgbClr val="000000"/>
              </a:solidFill>
              <a:latin typeface="Arial (Body)"/>
            </a:endParaRPr>
          </a:p>
        </p:txBody>
      </p:sp>
    </p:spTree>
    <p:extLst>
      <p:ext uri="{BB962C8B-B14F-4D97-AF65-F5344CB8AC3E}">
        <p14:creationId xmlns:p14="http://schemas.microsoft.com/office/powerpoint/2010/main" val="348585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403252"/>
            <a:ext cx="8229600" cy="4985950"/>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To achieve strategic fit, a company must first understand the needs of the customers being served and the capabilities of all supply sources. Both the needs and the capabilities should be used to identify the implied uncertainty that the supply chain must absorb. The second step is to understand the supply chain’s capabilities in terms of efficiency and responsiveness. The key to strategic fit is ensuring that supply chain responsiveness is consistent with customer needs, supply capabilities, and the resulting implied uncertainty. Tailoring the supply chain is essential to achieving strategic fit when supplying a wide variety of customers with many products through different </a:t>
            </a:r>
            <a:r>
              <a:rPr lang="en-US" sz="2400" kern="1200" dirty="0" smtClean="0">
                <a:solidFill>
                  <a:srgbClr val="000000"/>
                </a:solidFill>
                <a:latin typeface="Arial (Body)"/>
                <a:ea typeface="+mn-ea"/>
                <a:cs typeface="+mn-cs"/>
              </a:rPr>
              <a:t>channels.</a:t>
            </a:r>
          </a:p>
        </p:txBody>
      </p:sp>
    </p:spTree>
    <p:extLst>
      <p:ext uri="{BB962C8B-B14F-4D97-AF65-F5344CB8AC3E}">
        <p14:creationId xmlns:p14="http://schemas.microsoft.com/office/powerpoint/2010/main" val="514253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Supply Chain Levers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3200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Five basic levers to deal with uncertainty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Capacity, combination of excess capacity and flexible capacity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one of the most common levers used in practice to deal with uncertainty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Time, combination of speedy supply and the willingness of customers to wait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 appropriate information can help a supply chain reduce uncertainty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Price, prices of products and services that vary over </a:t>
            </a:r>
            <a:r>
              <a:rPr lang="en-US" sz="2400" kern="1200" dirty="0" smtClean="0">
                <a:solidFill>
                  <a:srgbClr val="000000"/>
                </a:solidFill>
                <a:latin typeface="Arial (Body)"/>
                <a:ea typeface="+mn-ea"/>
                <a:cs typeface="+mn-cs"/>
              </a:rPr>
              <a:t>time</a:t>
            </a:r>
          </a:p>
        </p:txBody>
      </p:sp>
    </p:spTree>
    <p:extLst>
      <p:ext uri="{BB962C8B-B14F-4D97-AF65-F5344CB8AC3E}">
        <p14:creationId xmlns:p14="http://schemas.microsoft.com/office/powerpoint/2010/main" val="329661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dirty="0"/>
              <a:t>Supply Chain Uncertainty</a:t>
            </a:r>
            <a:endParaRPr lang="en-IN" dirty="0"/>
          </a:p>
        </p:txBody>
      </p:sp>
      <p:pic>
        <p:nvPicPr>
          <p:cNvPr id="5" name="Picture 4" descr="Five key levers to deal with supply chain uncertainty. The figure, titled supply chain uncertainty, is a balanced seesaw with the following components. Capacity, inventory, time, information, price."/>
          <p:cNvPicPr>
            <a:picLocks noChangeAspect="1"/>
          </p:cNvPicPr>
          <p:nvPr/>
        </p:nvPicPr>
        <p:blipFill>
          <a:blip r:embed="rId2"/>
          <a:stretch>
            <a:fillRect/>
          </a:stretch>
        </p:blipFill>
        <p:spPr>
          <a:xfrm>
            <a:off x="1141991" y="1722545"/>
            <a:ext cx="6860018" cy="3590290"/>
          </a:xfrm>
          <a:prstGeom prst="rect">
            <a:avLst/>
          </a:prstGeom>
        </p:spPr>
      </p:pic>
      <p:sp>
        <p:nvSpPr>
          <p:cNvPr id="10" name="Text Placeholder 9"/>
          <p:cNvSpPr>
            <a:spLocks noGrp="1"/>
          </p:cNvSpPr>
          <p:nvPr>
            <p:ph type="body" idx="1"/>
          </p:nvPr>
        </p:nvSpPr>
        <p:spPr>
          <a:xfrm>
            <a:off x="457200" y="5513694"/>
            <a:ext cx="8229600" cy="430125"/>
          </a:xfrm>
        </p:spPr>
        <p:txBody>
          <a:bodyPr/>
          <a:lstStyle/>
          <a:p>
            <a:r>
              <a:rPr lang="en-IN" sz="2000" b="1" dirty="0">
                <a:latin typeface="+mn-lt"/>
              </a:rPr>
              <a:t>Figure 2-7 </a:t>
            </a:r>
            <a:r>
              <a:rPr lang="en-IN" sz="2000" dirty="0">
                <a:latin typeface="+mn-lt"/>
              </a:rPr>
              <a:t>Five Key Levers to Deal with Supply Chain Uncertainty</a:t>
            </a:r>
          </a:p>
        </p:txBody>
      </p:sp>
    </p:spTree>
    <p:extLst>
      <p:ext uri="{BB962C8B-B14F-4D97-AF65-F5344CB8AC3E}">
        <p14:creationId xmlns:p14="http://schemas.microsoft.com/office/powerpoint/2010/main" val="172118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IN" kern="1200" dirty="0">
                <a:latin typeface="Times New Roman" panose="02020603050405020304" pitchFamily="18" charset="0"/>
                <a:ea typeface="+mj-ea"/>
                <a:cs typeface="+mj-cs"/>
              </a:rPr>
              <a:t>Competitive and Supply Chain Strategies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4739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000" b="1" kern="1200" dirty="0">
                <a:solidFill>
                  <a:srgbClr val="000000"/>
                </a:solidFill>
                <a:latin typeface="Arial (Body)"/>
                <a:ea typeface="+mn-ea"/>
                <a:cs typeface="+mn-cs"/>
              </a:rPr>
              <a:t>Competitive strategy </a:t>
            </a:r>
            <a:r>
              <a:rPr lang="en-US" sz="2000" kern="1200" dirty="0">
                <a:solidFill>
                  <a:srgbClr val="000000"/>
                </a:solidFill>
                <a:latin typeface="Arial (Body)"/>
                <a:ea typeface="+mn-ea"/>
                <a:cs typeface="+mn-cs"/>
              </a:rPr>
              <a:t>defines the set of customer needs a company seeks to satisfy through its products and services</a:t>
            </a:r>
          </a:p>
          <a:p>
            <a:pPr marL="255651" lvl="0" indent="-255651" defTabSz="457200">
              <a:spcAft>
                <a:spcPct val="0"/>
              </a:spcAft>
              <a:buFont typeface="Arial" panose="020B0604020202020204" pitchFamily="34" charset="0"/>
              <a:buChar char="•"/>
              <a:tabLst/>
            </a:pPr>
            <a:r>
              <a:rPr lang="en-US" sz="2000" b="1" kern="1200" dirty="0">
                <a:solidFill>
                  <a:srgbClr val="000000"/>
                </a:solidFill>
                <a:latin typeface="Arial (Body)"/>
                <a:ea typeface="+mn-ea"/>
                <a:cs typeface="+mn-cs"/>
              </a:rPr>
              <a:t>Product development </a:t>
            </a:r>
            <a:r>
              <a:rPr lang="en-US" sz="2000" kern="1200" dirty="0">
                <a:solidFill>
                  <a:srgbClr val="000000"/>
                </a:solidFill>
                <a:latin typeface="Arial (Body)"/>
                <a:ea typeface="+mn-ea"/>
                <a:cs typeface="+mn-cs"/>
              </a:rPr>
              <a:t>strategy specifies the portfolio of new products that the company will try to develop</a:t>
            </a:r>
          </a:p>
          <a:p>
            <a:pPr marL="255651" lvl="0" indent="-255651" defTabSz="457200">
              <a:spcAft>
                <a:spcPct val="0"/>
              </a:spcAft>
              <a:buFont typeface="Arial" panose="020B0604020202020204" pitchFamily="34" charset="0"/>
              <a:buChar char="•"/>
              <a:tabLst/>
            </a:pPr>
            <a:r>
              <a:rPr lang="en-US" sz="2000" b="1" kern="1200" dirty="0" smtClean="0">
                <a:solidFill>
                  <a:srgbClr val="000000"/>
                </a:solidFill>
                <a:latin typeface="Arial (Body)"/>
                <a:ea typeface="+mn-ea"/>
                <a:cs typeface="+mn-cs"/>
              </a:rPr>
              <a:t>Marketing and sales </a:t>
            </a:r>
            <a:r>
              <a:rPr lang="en-US" sz="2000" kern="1200" dirty="0" smtClean="0">
                <a:solidFill>
                  <a:srgbClr val="000000"/>
                </a:solidFill>
                <a:latin typeface="Arial (Body)"/>
                <a:ea typeface="+mn-ea"/>
                <a:cs typeface="+mn-cs"/>
              </a:rPr>
              <a:t>strategy specifies how the market will be segmented and product positioned, priced, and promoted</a:t>
            </a:r>
          </a:p>
          <a:p>
            <a:pPr marL="255651" lvl="0" indent="-255651" defTabSz="457200">
              <a:spcAft>
                <a:spcPct val="0"/>
              </a:spcAft>
              <a:buFont typeface="Arial" panose="020B0604020202020204" pitchFamily="34" charset="0"/>
              <a:buChar char="•"/>
              <a:tabLst/>
            </a:pPr>
            <a:r>
              <a:rPr lang="en-US" sz="2000" b="1" kern="1200" dirty="0" smtClean="0">
                <a:solidFill>
                  <a:srgbClr val="000000"/>
                </a:solidFill>
                <a:latin typeface="Arial (Body)"/>
                <a:ea typeface="+mn-ea"/>
                <a:cs typeface="+mn-cs"/>
              </a:rPr>
              <a:t>Supply chain </a:t>
            </a:r>
            <a:r>
              <a:rPr lang="en-US" sz="2000" kern="1200" dirty="0" smtClean="0">
                <a:solidFill>
                  <a:srgbClr val="000000"/>
                </a:solidFill>
                <a:latin typeface="Arial (Body)"/>
                <a:ea typeface="+mn-ea"/>
                <a:cs typeface="+mn-cs"/>
              </a:rPr>
              <a:t>strategy determines the nature of material procurement, transportation of materials, manufacture of product or creation of service, distribution of product, follow-up service, whether processes will be in-house or outsourced</a:t>
            </a:r>
          </a:p>
          <a:p>
            <a:pPr marL="255651" lvl="0" indent="-255651" defTabSz="457200">
              <a:spcAft>
                <a:spcPct val="0"/>
              </a:spcAft>
              <a:buFont typeface="Arial" panose="020B0604020202020204" pitchFamily="34" charset="0"/>
              <a:buChar char="•"/>
              <a:tabLst/>
            </a:pPr>
            <a:r>
              <a:rPr lang="en-US" sz="2000" kern="1200" dirty="0" smtClean="0">
                <a:solidFill>
                  <a:srgbClr val="000000"/>
                </a:solidFill>
                <a:latin typeface="Arial (Body)"/>
                <a:ea typeface="+mn-ea"/>
                <a:cs typeface="+mn-cs"/>
              </a:rPr>
              <a:t>All </a:t>
            </a:r>
            <a:r>
              <a:rPr lang="en-US" sz="2000" kern="1200" dirty="0">
                <a:solidFill>
                  <a:srgbClr val="000000"/>
                </a:solidFill>
                <a:latin typeface="Arial (Body)"/>
                <a:ea typeface="+mn-ea"/>
                <a:cs typeface="+mn-cs"/>
              </a:rPr>
              <a:t>functional strategies must support one another and the competitive strategy</a:t>
            </a:r>
          </a:p>
        </p:txBody>
      </p:sp>
    </p:spTree>
    <p:extLst>
      <p:ext uri="{BB962C8B-B14F-4D97-AF65-F5344CB8AC3E}">
        <p14:creationId xmlns:p14="http://schemas.microsoft.com/office/powerpoint/2010/main" val="3409574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50862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implied uncertainty that a supply chain needs to absorb depends on the needs of the customer segment(s) targeted. Capacity, inventory, time, information, and price are the five levers that a supply chain can use to deal with this uncertainty. Investing more in one lever generally allows the supply chain to invest less in one or more of the other levers. To achieve strategic fit, a supply chain must find the right balance between investments in the five levers to effectively serve the target customer </a:t>
            </a:r>
            <a:r>
              <a:rPr lang="en-US" sz="2400" kern="1200" dirty="0" smtClean="0">
                <a:solidFill>
                  <a:srgbClr val="000000"/>
                </a:solidFill>
                <a:latin typeface="Arial (Body)"/>
                <a:ea typeface="+mn-ea"/>
                <a:cs typeface="+mn-cs"/>
              </a:rPr>
              <a:t>segment(s).</a:t>
            </a:r>
          </a:p>
        </p:txBody>
      </p:sp>
    </p:spTree>
    <p:extLst>
      <p:ext uri="{BB962C8B-B14F-4D97-AF65-F5344CB8AC3E}">
        <p14:creationId xmlns:p14="http://schemas.microsoft.com/office/powerpoint/2010/main" val="69304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Expanding Strategic Scope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6993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Scope of strategic fit </a:t>
            </a:r>
            <a:r>
              <a:rPr lang="en-US" sz="2400" kern="1200" dirty="0">
                <a:solidFill>
                  <a:srgbClr val="000000"/>
                </a:solidFill>
                <a:latin typeface="Arial (Body)"/>
                <a:ea typeface="+mn-ea"/>
                <a:cs typeface="+mn-cs"/>
              </a:rPr>
              <a:t>– the functions within the firm and stages across the supply chain that devise an integrated strategy with an aligned objective</a:t>
            </a:r>
          </a:p>
          <a:p>
            <a:pPr marL="255600" lvl="1" indent="-255600" defTabSz="457200">
              <a:spcBef>
                <a:spcPts val="1500"/>
              </a:spcBef>
              <a:spcAft>
                <a:spcPct val="0"/>
              </a:spcAft>
              <a:buFont typeface="Arial" panose="020B0604020202020204" pitchFamily="34" charset="0"/>
              <a:buChar char="•"/>
            </a:pPr>
            <a:r>
              <a:rPr lang="en-US" sz="2400" kern="1200" dirty="0" smtClean="0">
                <a:solidFill>
                  <a:srgbClr val="000000"/>
                </a:solidFill>
                <a:latin typeface="Arial (Body)"/>
                <a:ea typeface="+mn-ea"/>
                <a:cs typeface="+mn-cs"/>
              </a:rPr>
              <a:t>Intraoperation </a:t>
            </a:r>
            <a:r>
              <a:rPr lang="en-US" sz="2400" kern="1200" dirty="0">
                <a:solidFill>
                  <a:srgbClr val="000000"/>
                </a:solidFill>
                <a:latin typeface="Arial (Body)"/>
                <a:ea typeface="+mn-ea"/>
                <a:cs typeface="+mn-cs"/>
              </a:rPr>
              <a:t>Scope: Minimizing Local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Each stage of the supply chain devises strategy </a:t>
            </a:r>
            <a:r>
              <a:rPr lang="en-US" sz="2400" kern="1200" dirty="0" smtClean="0">
                <a:solidFill>
                  <a:srgbClr val="000000"/>
                </a:solidFill>
                <a:latin typeface="Arial (Body)"/>
                <a:ea typeface="+mn-ea"/>
                <a:cs typeface="+mn-cs"/>
              </a:rPr>
              <a:t>independently</a:t>
            </a:r>
          </a:p>
        </p:txBody>
      </p:sp>
    </p:spTree>
    <p:extLst>
      <p:ext uri="{BB962C8B-B14F-4D97-AF65-F5344CB8AC3E}">
        <p14:creationId xmlns:p14="http://schemas.microsoft.com/office/powerpoint/2010/main" val="9700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Expanding Strategic Scope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37754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Intrafunctional</a:t>
            </a:r>
            <a:r>
              <a:rPr lang="en-US" sz="2400" i="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Scope: Minimizing Functional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Firms align all operations within a function</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Interfunctional </a:t>
            </a:r>
            <a:r>
              <a:rPr lang="en-US" sz="2400" kern="1200" dirty="0">
                <a:solidFill>
                  <a:srgbClr val="000000"/>
                </a:solidFill>
                <a:latin typeface="Arial (Body)"/>
                <a:ea typeface="+mn-ea"/>
                <a:cs typeface="+mn-cs"/>
              </a:rPr>
              <a:t>Scope: Maximizing Company Profit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Functional strategies are developed to align with one another and with the competitive </a:t>
            </a:r>
            <a:r>
              <a:rPr lang="en-US" sz="2400" kern="1200" dirty="0" smtClean="0">
                <a:solidFill>
                  <a:srgbClr val="000000"/>
                </a:solidFill>
                <a:latin typeface="Arial (Body)"/>
                <a:ea typeface="+mn-ea"/>
                <a:cs typeface="+mn-cs"/>
              </a:rPr>
              <a:t>strategy</a:t>
            </a:r>
          </a:p>
        </p:txBody>
      </p:sp>
    </p:spTree>
    <p:extLst>
      <p:ext uri="{BB962C8B-B14F-4D97-AF65-F5344CB8AC3E}">
        <p14:creationId xmlns:p14="http://schemas.microsoft.com/office/powerpoint/2010/main" val="4258168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Expanding Strategic Scope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Intercompany Scope: Maximizing Supply Chain Surplus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Supplier and customer work together and share information to reduce total cost and increase supply chain surplus</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Agile </a:t>
            </a:r>
            <a:r>
              <a:rPr lang="en-US" sz="2400" kern="1200" dirty="0">
                <a:solidFill>
                  <a:srgbClr val="000000"/>
                </a:solidFill>
                <a:latin typeface="Arial (Body)"/>
                <a:ea typeface="+mn-ea"/>
                <a:cs typeface="+mn-cs"/>
              </a:rPr>
              <a:t>Intercompany Scope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 firm’s ability to achieve strategic fit when partnering with supply chain stages that change over </a:t>
            </a:r>
            <a:r>
              <a:rPr lang="en-US" sz="2400" kern="1200" dirty="0" smtClean="0">
                <a:solidFill>
                  <a:srgbClr val="000000"/>
                </a:solidFill>
                <a:latin typeface="Arial (Body)"/>
                <a:ea typeface="+mn-ea"/>
                <a:cs typeface="+mn-cs"/>
              </a:rPr>
              <a:t>time</a:t>
            </a:r>
          </a:p>
        </p:txBody>
      </p:sp>
    </p:spTree>
    <p:extLst>
      <p:ext uri="{BB962C8B-B14F-4D97-AF65-F5344CB8AC3E}">
        <p14:creationId xmlns:p14="http://schemas.microsoft.com/office/powerpoint/2010/main" val="690951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77954"/>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scope of strategic fit refers to the functions and stages within a supply chain that coordinate strategy and target a common goal. When the scope is narrow, individual functions try to optimize their performance based on their own goals. This practice often results in conflicting actions that reduce the supply chain surplus. As the scope of strategic fit is enlarged to include the entire supply chain, actions are evaluated based on their impact on overall supply chain performance, which helps increase supply chain </a:t>
            </a:r>
            <a:r>
              <a:rPr lang="en-US" sz="2400" kern="1200" dirty="0" smtClean="0">
                <a:solidFill>
                  <a:srgbClr val="000000"/>
                </a:solidFill>
                <a:latin typeface="Arial (Body)"/>
                <a:ea typeface="+mn-ea"/>
                <a:cs typeface="+mn-cs"/>
              </a:rPr>
              <a:t>surplus.</a:t>
            </a:r>
          </a:p>
        </p:txBody>
      </p:sp>
    </p:spTree>
    <p:extLst>
      <p:ext uri="{BB962C8B-B14F-4D97-AF65-F5344CB8AC3E}">
        <p14:creationId xmlns:p14="http://schemas.microsoft.com/office/powerpoint/2010/main" val="180851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 </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tIns="91425" anchor="b">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The Value Chain</a:t>
            </a:r>
            <a:endParaRPr lang="en-US" kern="1200" dirty="0">
              <a:latin typeface="Times New Roman" panose="02020603050405020304" pitchFamily="18" charset="0"/>
              <a:ea typeface="+mj-ea"/>
              <a:cs typeface="+mj-cs"/>
            </a:endParaRPr>
          </a:p>
        </p:txBody>
      </p:sp>
      <p:pic>
        <p:nvPicPr>
          <p:cNvPr id="3" name="Picture 2" descr="The value chain in a company is as follows. New product development, marketing and sales, operations, distribution, service. Finance, accounting, information technology, and human resources support and facilitate these processes."/>
          <p:cNvPicPr>
            <a:picLocks noChangeAspect="1"/>
          </p:cNvPicPr>
          <p:nvPr/>
        </p:nvPicPr>
        <p:blipFill>
          <a:blip r:embed="rId2"/>
          <a:stretch>
            <a:fillRect/>
          </a:stretch>
        </p:blipFill>
        <p:spPr>
          <a:xfrm>
            <a:off x="795200" y="2275250"/>
            <a:ext cx="7553599" cy="2194750"/>
          </a:xfrm>
          <a:prstGeom prst="rect">
            <a:avLst/>
          </a:prstGeom>
        </p:spPr>
      </p:pic>
      <p:sp>
        <p:nvSpPr>
          <p:cNvPr id="4" name="Text Placeholder 3"/>
          <p:cNvSpPr>
            <a:spLocks noGrp="1"/>
          </p:cNvSpPr>
          <p:nvPr>
            <p:ph type="body" idx="1"/>
          </p:nvPr>
        </p:nvSpPr>
        <p:spPr>
          <a:xfrm>
            <a:off x="457200" y="5562151"/>
            <a:ext cx="8229600" cy="457422"/>
          </a:xfrm>
        </p:spPr>
        <p:txBody>
          <a:bodyPr/>
          <a:lstStyle/>
          <a:p>
            <a:r>
              <a:rPr lang="en-IN" sz="2000" b="1" dirty="0">
                <a:latin typeface="+mn-lt"/>
              </a:rPr>
              <a:t>Figure 2-1 </a:t>
            </a:r>
            <a:r>
              <a:rPr lang="en-IN" sz="2000" dirty="0">
                <a:latin typeface="+mn-lt"/>
              </a:rPr>
              <a:t>The Value Chain in a Company</a:t>
            </a:r>
          </a:p>
        </p:txBody>
      </p:sp>
    </p:spTree>
    <p:extLst>
      <p:ext uri="{BB962C8B-B14F-4D97-AF65-F5344CB8AC3E}">
        <p14:creationId xmlns:p14="http://schemas.microsoft.com/office/powerpoint/2010/main" val="351465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Achieving Strategic Fit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9298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Strategic fit  </a:t>
            </a:r>
            <a:r>
              <a:rPr lang="en-US" sz="2400" kern="1200" dirty="0">
                <a:solidFill>
                  <a:srgbClr val="000000"/>
                </a:solidFill>
                <a:latin typeface="Arial (Body)"/>
                <a:ea typeface="+mn-ea"/>
                <a:cs typeface="+mn-cs"/>
              </a:rPr>
              <a:t>– competitive and supply chain strategies have aligned goals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 company may fail because of a lack of strategic fit or because its overall supply chain design, processes, and resources do not provide the capabilities to support the desired </a:t>
            </a:r>
            <a:r>
              <a:rPr lang="en-US" sz="2400" kern="1200" dirty="0" smtClean="0">
                <a:solidFill>
                  <a:srgbClr val="000000"/>
                </a:solidFill>
                <a:latin typeface="Arial (Body)"/>
                <a:ea typeface="+mn-ea"/>
                <a:cs typeface="+mn-cs"/>
              </a:rPr>
              <a:t>strategy</a:t>
            </a:r>
          </a:p>
        </p:txBody>
      </p:sp>
    </p:spTree>
    <p:extLst>
      <p:ext uri="{BB962C8B-B14F-4D97-AF65-F5344CB8AC3E}">
        <p14:creationId xmlns:p14="http://schemas.microsoft.com/office/powerpoint/2010/main" val="426305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Achieving Strategic Fit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360313"/>
            <a:ext cx="8229600" cy="4632007"/>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The competitive strategy and all functional strategies must fit together to form a coordinated overall strategy. Each functional strategy must support other functional strategies and help a firm reach its competitive strategy goal.</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The different functions in a company must appropriately structure their processes and resources to be able to execute these strategies successfully.</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The design of the overall supply chain and the role of each stage must be aligned to support the supply chain strategy.</a:t>
            </a:r>
          </a:p>
        </p:txBody>
      </p:sp>
    </p:spTree>
    <p:extLst>
      <p:ext uri="{BB962C8B-B14F-4D97-AF65-F5344CB8AC3E}">
        <p14:creationId xmlns:p14="http://schemas.microsoft.com/office/powerpoint/2010/main" val="113237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139291"/>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Strategic fit requires that all functions within a firm and stages in the supply chain target the same goal—one that is consistent with customer needs. A lack of strategic fit between the competitive and supply chain strategies can result in the supply chain taking actions that are not consistent with customer needs, leading to a reduction in supply chain surplus and a decrease in supply chain </a:t>
            </a:r>
            <a:r>
              <a:rPr lang="en-US" sz="2400" kern="1200" dirty="0" smtClean="0">
                <a:solidFill>
                  <a:srgbClr val="000000"/>
                </a:solidFill>
                <a:latin typeface="Arial (Body)"/>
                <a:ea typeface="+mn-ea"/>
                <a:cs typeface="+mn-cs"/>
              </a:rPr>
              <a:t>profitability.</a:t>
            </a:r>
          </a:p>
        </p:txBody>
      </p:sp>
    </p:spTree>
    <p:extLst>
      <p:ext uri="{BB962C8B-B14F-4D97-AF65-F5344CB8AC3E}">
        <p14:creationId xmlns:p14="http://schemas.microsoft.com/office/powerpoint/2010/main" val="152874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How Is Strategic Fit Achieved?</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Understanding the customer and supply chain uncertainty</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Understanding the supply chain capabilities</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Achieving strategic </a:t>
            </a:r>
            <a:r>
              <a:rPr lang="en-US" sz="2400" kern="1200" dirty="0" smtClean="0">
                <a:solidFill>
                  <a:srgbClr val="000000"/>
                </a:solidFill>
                <a:latin typeface="Arial (Body)"/>
                <a:ea typeface="+mn-ea"/>
                <a:cs typeface="+mn-cs"/>
              </a:rPr>
              <a:t>fit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1775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Step 1: Understanding the Customer and Supply Chain Uncertainty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Quantity of product needed in each lot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Response time customers are willing to tolerate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Variety of products needed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Service level required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Price of the product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Desired rate of innovation in the </a:t>
            </a:r>
            <a:r>
              <a:rPr lang="en-US" sz="2400" kern="1200" dirty="0" smtClean="0">
                <a:solidFill>
                  <a:srgbClr val="000000"/>
                </a:solidFill>
                <a:latin typeface="Arial (Body)"/>
                <a:ea typeface="+mn-ea"/>
                <a:cs typeface="+mn-cs"/>
              </a:rPr>
              <a:t>product</a:t>
            </a:r>
          </a:p>
        </p:txBody>
      </p:sp>
    </p:spTree>
    <p:extLst>
      <p:ext uri="{BB962C8B-B14F-4D97-AF65-F5344CB8AC3E}">
        <p14:creationId xmlns:p14="http://schemas.microsoft.com/office/powerpoint/2010/main" val="169902445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8012</TotalTime>
  <Words>1889</Words>
  <Application>Microsoft Office PowerPoint</Application>
  <PresentationFormat>On-screen Show (4:3)</PresentationFormat>
  <Paragraphs>197</Paragraphs>
  <Slides>35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Arial (Body)</vt:lpstr>
      <vt:lpstr>Monotype Sorts</vt:lpstr>
      <vt:lpstr>Noto Sans Symbols</vt:lpstr>
      <vt:lpstr>Times New Roman</vt:lpstr>
      <vt:lpstr>Verdana</vt:lpstr>
      <vt:lpstr>508 Lecture</vt:lpstr>
      <vt:lpstr>1_508 Lecture</vt:lpstr>
      <vt:lpstr>Supply Chain Management: Strategy, Planning, and Operation</vt:lpstr>
      <vt:lpstr>Learning Objectives</vt:lpstr>
      <vt:lpstr>Competitive and Supply Chain Strategies</vt:lpstr>
      <vt:lpstr>The Value Chain</vt:lpstr>
      <vt:lpstr>Achieving Strategic Fit (1 of 2)</vt:lpstr>
      <vt:lpstr>Achieving Strategic Fit (2 of 2)</vt:lpstr>
      <vt:lpstr>Summary of Learning Objective 1</vt:lpstr>
      <vt:lpstr>How Is Strategic Fit Achieved?</vt:lpstr>
      <vt:lpstr>Step 1: Understanding the Customer and Supply Chain Uncertainty (1 of 2)</vt:lpstr>
      <vt:lpstr>Step 1: Understanding the Customer and Supply Chain Uncertainty (2 of 2)</vt:lpstr>
      <vt:lpstr>Customer Needs and Implied Demand Uncertainty</vt:lpstr>
      <vt:lpstr>Implied Uncertainty and Other Attributes (1 of 2)</vt:lpstr>
      <vt:lpstr>Implied Uncertainty and Other Attributes (2 of 2)</vt:lpstr>
      <vt:lpstr>Impact of Supply Source Capability</vt:lpstr>
      <vt:lpstr>Implied Uncertainty (Demand and Supply) Spectrum</vt:lpstr>
      <vt:lpstr>Step 2: Understanding Supply Chain Capabilities (1 of 2)</vt:lpstr>
      <vt:lpstr>Step 2: Understanding Supply Chain Capabilities (2 of 2)</vt:lpstr>
      <vt:lpstr>Cost-Responsiveness Efficient Frontier</vt:lpstr>
      <vt:lpstr>Responsiveness Spectrum</vt:lpstr>
      <vt:lpstr>Step 3: Achieving Strategic Fit</vt:lpstr>
      <vt:lpstr>Zone of Strategic Fit</vt:lpstr>
      <vt:lpstr>Roles and Allocations</vt:lpstr>
      <vt:lpstr>Efficient and Responsive Supply Chains</vt:lpstr>
      <vt:lpstr>Tailoring the Supply Chain</vt:lpstr>
      <vt:lpstr>Changes over Product Life Cycle (1 of 2)</vt:lpstr>
      <vt:lpstr>Changes over Product Life Cycle (2 of 2)</vt:lpstr>
      <vt:lpstr>Summary of Learning Objective 2</vt:lpstr>
      <vt:lpstr>Supply Chain Levers</vt:lpstr>
      <vt:lpstr>Supply Chain Uncertainty</vt:lpstr>
      <vt:lpstr>Summary of Learning Objective 3</vt:lpstr>
      <vt:lpstr>Expanding Strategic Scope (1 of 3)</vt:lpstr>
      <vt:lpstr>Expanding Strategic Scope (2 of 3)</vt:lpstr>
      <vt:lpstr>Expanding Strategic Scope (3 of 3)</vt:lpstr>
      <vt:lpstr>Summary of Learning Objective 4</vt:lpstr>
      <vt:lpstr>Copyright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Soundhar L</cp:lastModifiedBy>
  <cp:revision>739</cp:revision>
  <dcterms:modified xsi:type="dcterms:W3CDTF">2018-01-17T09:07:21Z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