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6"/>
  </p:notesMasterIdLst>
  <p:handoutMasterIdLst>
    <p:handoutMasterId r:id="rId67"/>
  </p:handoutMasterIdLst>
  <p:sldIdLst>
    <p:sldId id="301" r:id="rId3"/>
    <p:sldId id="307" r:id="rId4"/>
    <p:sldId id="308" r:id="rId5"/>
    <p:sldId id="309" r:id="rId6"/>
    <p:sldId id="310" r:id="rId7"/>
    <p:sldId id="311" r:id="rId8"/>
    <p:sldId id="312" r:id="rId9"/>
    <p:sldId id="365" r:id="rId10"/>
    <p:sldId id="366" r:id="rId11"/>
    <p:sldId id="367" r:id="rId12"/>
    <p:sldId id="313" r:id="rId13"/>
    <p:sldId id="368"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06"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1" autoAdjust="0"/>
    <p:restoredTop sz="94364" autoAdjust="0"/>
  </p:normalViewPr>
  <p:slideViewPr>
    <p:cSldViewPr snapToGrid="0" snapToObjects="1">
      <p:cViewPr varScale="1">
        <p:scale>
          <a:sx n="66" d="100"/>
          <a:sy n="66" d="100"/>
        </p:scale>
        <p:origin x="612" y="60"/>
      </p:cViewPr>
      <p:guideLst>
        <p:guide orient="horz" pos="2160"/>
        <p:guide pos="2880"/>
      </p:guideLst>
    </p:cSldViewPr>
  </p:slideViewPr>
  <p:outlineViewPr>
    <p:cViewPr>
      <p:scale>
        <a:sx n="33" d="100"/>
        <a:sy n="33" d="100"/>
      </p:scale>
      <p:origin x="0" y="-400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6140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1497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8.bin"/><Relationship Id="rId1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17" Type="http://schemas.openxmlformats.org/officeDocument/2006/relationships/oleObject" Target="../embeddings/oleObject10.bin"/><Relationship Id="rId2" Type="http://schemas.openxmlformats.org/officeDocument/2006/relationships/slideLayout" Target="../slideLayouts/slideLayout3.xml"/><Relationship Id="rId16" Type="http://schemas.openxmlformats.org/officeDocument/2006/relationships/image" Target="../media/image11.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18" Type="http://schemas.openxmlformats.org/officeDocument/2006/relationships/image" Target="../media/image20.wmf"/><Relationship Id="rId26" Type="http://schemas.openxmlformats.org/officeDocument/2006/relationships/image" Target="../media/image24.wmf"/><Relationship Id="rId3" Type="http://schemas.openxmlformats.org/officeDocument/2006/relationships/oleObject" Target="../embeddings/oleObject11.bin"/><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17.wmf"/><Relationship Id="rId17" Type="http://schemas.openxmlformats.org/officeDocument/2006/relationships/oleObject" Target="../embeddings/oleObject18.bin"/><Relationship Id="rId25" Type="http://schemas.openxmlformats.org/officeDocument/2006/relationships/oleObject" Target="../embeddings/oleObject22.bin"/><Relationship Id="rId2" Type="http://schemas.openxmlformats.org/officeDocument/2006/relationships/slideLayout" Target="../slideLayouts/slideLayout3.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5.bin"/><Relationship Id="rId24" Type="http://schemas.openxmlformats.org/officeDocument/2006/relationships/image" Target="../media/image23.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10" Type="http://schemas.openxmlformats.org/officeDocument/2006/relationships/image" Target="../media/image16.wmf"/><Relationship Id="rId19" Type="http://schemas.openxmlformats.org/officeDocument/2006/relationships/oleObject" Target="../embeddings/oleObject19.bin"/><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 Id="rId22"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a:t>
            </a:r>
            <a:r>
              <a:rPr lang="en-US" dirty="0" smtClean="0"/>
              <a:t>Management</a:t>
            </a:r>
            <a:r>
              <a:rPr lang="en-US" dirty="0"/>
              <a: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5029200" y="3114461"/>
            <a:ext cx="3657600" cy="765208"/>
          </a:xfrm>
        </p:spPr>
        <p:txBody>
          <a:bodyPr/>
          <a:lstStyle/>
          <a:p>
            <a:pPr algn="ctr"/>
            <a:r>
              <a:rPr lang="en-IN" dirty="0">
                <a:latin typeface="+mn-lt"/>
              </a:rPr>
              <a:t>Supply Chain Drivers and Metrics</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15983"/>
          </a:xfrm>
        </p:spPr>
        <p:txBody>
          <a:bodyPr/>
          <a:lstStyle/>
          <a:p>
            <a:pPr marL="0" indent="0">
              <a:buNone/>
            </a:pPr>
            <a:r>
              <a:rPr lang="en-IN" sz="2400" b="1" dirty="0">
                <a:latin typeface="+mn-lt"/>
              </a:rPr>
              <a:t>Table 3-1 [Continued</a:t>
            </a:r>
            <a:r>
              <a:rPr lang="en-IN" sz="2400" b="1" dirty="0" smtClean="0">
                <a:latin typeface="+mn-lt"/>
              </a:rPr>
              <a:t>]</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542624526"/>
              </p:ext>
            </p:extLst>
          </p:nvPr>
        </p:nvGraphicFramePr>
        <p:xfrm>
          <a:off x="457200" y="2253342"/>
          <a:ext cx="8229600" cy="301752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0">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0">
                <a:tc>
                  <a:txBody>
                    <a:bodyPr/>
                    <a:lstStyle/>
                    <a:p>
                      <a:r>
                        <a:rPr lang="en-IN" sz="1600" b="0" i="0" u="none" strike="noStrike" cap="none" baseline="0" dirty="0" smtClean="0">
                          <a:solidFill>
                            <a:schemeClr val="dk1"/>
                          </a:solidFill>
                          <a:latin typeface="+mn-lt"/>
                          <a:ea typeface="Arial"/>
                          <a:cs typeface="Arial"/>
                          <a:sym typeface="Arial"/>
                        </a:rPr>
                        <a:t>Short-/Current Long-Term Debt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8484271"/>
                  </a:ext>
                </a:extLst>
              </a:tr>
              <a:tr h="0">
                <a:tc>
                  <a:txBody>
                    <a:bodyPr/>
                    <a:lstStyle/>
                    <a:p>
                      <a:r>
                        <a:rPr lang="en-IN" sz="1600" b="0" i="0" u="none" strike="noStrike" cap="none" baseline="0" dirty="0" smtClean="0">
                          <a:solidFill>
                            <a:schemeClr val="dk1"/>
                          </a:solidFill>
                          <a:latin typeface="+mn-lt"/>
                          <a:ea typeface="Arial"/>
                          <a:cs typeface="Arial"/>
                          <a:sym typeface="Arial"/>
                        </a:rPr>
                        <a:t>Other Current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1,159,000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7821395"/>
                  </a:ext>
                </a:extLst>
              </a:tr>
              <a:tr h="0">
                <a:tc>
                  <a:txBody>
                    <a:bodyPr/>
                    <a:lstStyle/>
                    <a:p>
                      <a:r>
                        <a:rPr lang="en-IN" sz="1600" b="0" i="0" u="none" strike="noStrike" cap="none" baseline="0" dirty="0" smtClean="0">
                          <a:solidFill>
                            <a:schemeClr val="dk1"/>
                          </a:solidFill>
                          <a:latin typeface="+mn-lt"/>
                          <a:ea typeface="Arial"/>
                          <a:cs typeface="Arial"/>
                          <a:sym typeface="Arial"/>
                        </a:rPr>
                        <a:t>Long-Term Debt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3,191,000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3,124,000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7508930"/>
                  </a:ext>
                </a:extLst>
              </a:tr>
              <a:tr h="0">
                <a:tc>
                  <a:txBody>
                    <a:bodyPr/>
                    <a:lstStyle/>
                    <a:p>
                      <a:r>
                        <a:rPr lang="en-IN" sz="1600" b="0" i="0" u="none" strike="noStrike" cap="none" baseline="0" dirty="0" smtClean="0">
                          <a:solidFill>
                            <a:schemeClr val="dk1"/>
                          </a:solidFill>
                          <a:latin typeface="+mn-lt"/>
                          <a:ea typeface="Arial"/>
                          <a:cs typeface="Arial"/>
                          <a:sym typeface="Arial"/>
                        </a:rPr>
                        <a:t>Other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4,242,000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341,000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0">
                <a:tc>
                  <a:txBody>
                    <a:bodyPr/>
                    <a:lstStyle/>
                    <a:p>
                      <a:r>
                        <a:rPr lang="en-IN" sz="1600" b="0" i="0" u="none" strike="noStrike" cap="none" baseline="0" dirty="0" smtClean="0">
                          <a:solidFill>
                            <a:schemeClr val="dk1"/>
                          </a:solidFill>
                          <a:latin typeface="+mn-lt"/>
                          <a:ea typeface="Arial"/>
                          <a:cs typeface="Arial"/>
                          <a:sym typeface="Arial"/>
                        </a:rPr>
                        <a:t>Deferred Long-Term Liability Charges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0">
                <a:tc>
                  <a:txBody>
                    <a:bodyPr/>
                    <a:lstStyle/>
                    <a:p>
                      <a:r>
                        <a:rPr lang="en-IN" sz="1600" b="1" i="0" u="none" strike="noStrike" cap="none" baseline="0" dirty="0" smtClean="0">
                          <a:solidFill>
                            <a:schemeClr val="dk1"/>
                          </a:solidFill>
                          <a:latin typeface="+mn-lt"/>
                          <a:ea typeface="Arial"/>
                          <a:cs typeface="Arial"/>
                          <a:sym typeface="Arial"/>
                        </a:rPr>
                        <a:t>Total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30,413,000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6,176,000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0">
                <a:tc>
                  <a:txBody>
                    <a:bodyPr/>
                    <a:lstStyle/>
                    <a:p>
                      <a:r>
                        <a:rPr lang="en-IN" sz="1600" b="1" i="0" u="none" strike="noStrike" cap="none" baseline="0" dirty="0" smtClean="0">
                          <a:solidFill>
                            <a:schemeClr val="dk1"/>
                          </a:solidFill>
                          <a:latin typeface="+mn-lt"/>
                          <a:ea typeface="Arial"/>
                          <a:cs typeface="Arial"/>
                          <a:sym typeface="Arial"/>
                        </a:rPr>
                        <a:t>Total Stockholder Equity</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9,746,000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bl>
          </a:graphicData>
        </a:graphic>
      </p:graphicFrame>
    </p:spTree>
    <p:extLst>
      <p:ext uri="{BB962C8B-B14F-4D97-AF65-F5344CB8AC3E}">
        <p14:creationId xmlns:p14="http://schemas.microsoft.com/office/powerpoint/2010/main" val="2982654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67973"/>
          </a:xfrm>
        </p:spPr>
        <p:txBody>
          <a:bodyPr/>
          <a:lstStyle/>
          <a:p>
            <a:pPr marL="0" indent="0">
              <a:buNone/>
            </a:pPr>
            <a:r>
              <a:rPr lang="en-IN" sz="2400" b="1" dirty="0" smtClean="0">
                <a:latin typeface="+mn-lt"/>
              </a:rPr>
              <a:t>Table 3-2 </a:t>
            </a:r>
            <a:r>
              <a:rPr lang="en-IN" sz="2400" dirty="0">
                <a:latin typeface="+mn-lt"/>
              </a:rPr>
              <a:t>A Comparison of Financial Metrics for Amazon.com and Nordstrom Inc.</a:t>
            </a:r>
          </a:p>
        </p:txBody>
      </p:sp>
      <p:graphicFrame>
        <p:nvGraphicFramePr>
          <p:cNvPr id="5" name="Table 4"/>
          <p:cNvGraphicFramePr>
            <a:graphicFrameLocks noGrp="1"/>
          </p:cNvGraphicFramePr>
          <p:nvPr>
            <p:extLst>
              <p:ext uri="{D42A27DB-BD31-4B8C-83A1-F6EECF244321}">
                <p14:modId xmlns:p14="http://schemas.microsoft.com/office/powerpoint/2010/main" val="3562808831"/>
              </p:ext>
            </p:extLst>
          </p:nvPr>
        </p:nvGraphicFramePr>
        <p:xfrm>
          <a:off x="457200" y="2794727"/>
          <a:ext cx="8229600" cy="3167980"/>
        </p:xfrm>
        <a:graphic>
          <a:graphicData uri="http://schemas.openxmlformats.org/drawingml/2006/table">
            <a:tbl>
              <a:tblPr firstRow="1" bandRow="1">
                <a:tableStyleId>{40F9630F-82C1-40B7-BC3A-925EFCFF5E92}</a:tableStyleId>
              </a:tblPr>
              <a:tblGrid>
                <a:gridCol w="1685109">
                  <a:extLst>
                    <a:ext uri="{9D8B030D-6E8A-4147-A177-3AD203B41FA5}">
                      <a16:colId xmlns:a16="http://schemas.microsoft.com/office/drawing/2014/main" val="1308519256"/>
                    </a:ext>
                  </a:extLst>
                </a:gridCol>
                <a:gridCol w="3291840">
                  <a:extLst>
                    <a:ext uri="{9D8B030D-6E8A-4147-A177-3AD203B41FA5}">
                      <a16:colId xmlns:a16="http://schemas.microsoft.com/office/drawing/2014/main" val="3499085256"/>
                    </a:ext>
                  </a:extLst>
                </a:gridCol>
                <a:gridCol w="3252651">
                  <a:extLst>
                    <a:ext uri="{9D8B030D-6E8A-4147-A177-3AD203B41FA5}">
                      <a16:colId xmlns:a16="http://schemas.microsoft.com/office/drawing/2014/main" val="1584643704"/>
                    </a:ext>
                  </a:extLst>
                </a:gridCol>
              </a:tblGrid>
              <a:tr h="314233">
                <a:tc>
                  <a:txBody>
                    <a:bodyPr/>
                    <a:lstStyle/>
                    <a:p>
                      <a:r>
                        <a:rPr lang="en-IN" sz="1400" b="1" i="0" u="none" strike="noStrike" cap="none" baseline="0" dirty="0" smtClean="0">
                          <a:solidFill>
                            <a:schemeClr val="dk1"/>
                          </a:solidFill>
                          <a:latin typeface="+mn-lt"/>
                          <a:ea typeface="Arial"/>
                          <a:cs typeface="Arial"/>
                          <a:sym typeface="Arial"/>
                        </a:rPr>
                        <a:t>Metric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Amazon.com</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Nordstrom Inc.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9097747"/>
                  </a:ext>
                </a:extLst>
              </a:tr>
              <a:tr h="568355">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E</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over 9,746 end fraction = 2.81%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over 1,913 end fraction = 38.42%</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7030"/>
                  </a:ext>
                </a:extLst>
              </a:tr>
              <a:tr h="568355">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+ 141 times left parenthesis 1 minus 0.35 right parenthesis over 40,159 end fraction = 0.91%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+ 160 times left parenthesis 1 minus 0.35 over 8,089 = 10.37%</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9342397"/>
                  </a:ext>
                </a:extLst>
              </a:tr>
              <a:tr h="408217">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F</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smtClean="0">
                          <a:latin typeface="+mn-lt"/>
                        </a:rPr>
                        <a:t>1.90%</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smtClean="0">
                          <a:latin typeface="+mn-lt"/>
                        </a:rPr>
                        <a:t>28.05%</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54511"/>
                  </a:ext>
                </a:extLst>
              </a:tr>
              <a:tr h="668740">
                <a:tc>
                  <a:txBody>
                    <a:bodyPr/>
                    <a:lstStyle/>
                    <a:p>
                      <a:r>
                        <a:rPr lang="en-IN" sz="1400" b="0" i="0" u="none" strike="noStrike" cap="none" baseline="0" dirty="0" smtClean="0">
                          <a:solidFill>
                            <a:schemeClr val="dk1"/>
                          </a:solidFill>
                          <a:latin typeface="+mn-lt"/>
                          <a:ea typeface="Arial"/>
                          <a:cs typeface="Arial"/>
                          <a:sym typeface="Arial"/>
                        </a:rPr>
                        <a:t>Profit Margin</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+ 141 times left parenthesis 1 minus 0.35 right parenthesis over 74,452 end fraction = 0.49%</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+ 160 times left parenthesis 1 minus 0.35 over 12,148 = 6.91%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2135500"/>
                  </a:ext>
                </a:extLst>
              </a:tr>
              <a:tr h="568355">
                <a:tc>
                  <a:txBody>
                    <a:bodyPr/>
                    <a:lstStyle/>
                    <a:p>
                      <a:r>
                        <a:rPr lang="en-IN" sz="1400" b="0" i="0" u="none" strike="noStrike" cap="none" baseline="0" dirty="0" smtClean="0">
                          <a:solidFill>
                            <a:schemeClr val="dk1"/>
                          </a:solidFill>
                          <a:latin typeface="+mn-lt"/>
                          <a:ea typeface="Arial"/>
                          <a:cs typeface="Arial"/>
                          <a:sym typeface="Arial"/>
                        </a:rPr>
                        <a:t>Asset Turnover</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40,159 end fraction = 1.85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8,089 end fraction = 1.50</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5698120"/>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2081407"/>
              </p:ext>
            </p:extLst>
          </p:nvPr>
        </p:nvGraphicFramePr>
        <p:xfrm>
          <a:off x="2207366" y="3162924"/>
          <a:ext cx="1260094" cy="507111"/>
        </p:xfrm>
        <a:graphic>
          <a:graphicData uri="http://schemas.openxmlformats.org/presentationml/2006/ole">
            <mc:AlternateContent xmlns:mc="http://schemas.openxmlformats.org/markup-compatibility/2006">
              <mc:Choice xmlns:v="urn:schemas-microsoft-com:vml" Requires="v">
                <p:oleObj spid="_x0000_s11583" name="Equation" r:id="rId3" imgW="1041120" imgH="419040" progId="Equation.DSMT4">
                  <p:embed/>
                </p:oleObj>
              </mc:Choice>
              <mc:Fallback>
                <p:oleObj name="Equation" r:id="rId3" imgW="1041120" imgH="419040" progId="Equation.DSMT4">
                  <p:embed/>
                  <p:pic>
                    <p:nvPicPr>
                      <p:cNvPr id="0" name=""/>
                      <p:cNvPicPr/>
                      <p:nvPr/>
                    </p:nvPicPr>
                    <p:blipFill>
                      <a:blip r:embed="rId4"/>
                      <a:stretch>
                        <a:fillRect/>
                      </a:stretch>
                    </p:blipFill>
                    <p:spPr>
                      <a:xfrm>
                        <a:off x="2207366" y="3162924"/>
                        <a:ext cx="1260094" cy="50711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43805156"/>
              </p:ext>
            </p:extLst>
          </p:nvPr>
        </p:nvGraphicFramePr>
        <p:xfrm>
          <a:off x="5491390" y="3172140"/>
          <a:ext cx="1289050" cy="477837"/>
        </p:xfrm>
        <a:graphic>
          <a:graphicData uri="http://schemas.openxmlformats.org/presentationml/2006/ole">
            <mc:AlternateContent xmlns:mc="http://schemas.openxmlformats.org/markup-compatibility/2006">
              <mc:Choice xmlns:v="urn:schemas-microsoft-com:vml" Requires="v">
                <p:oleObj spid="_x0000_s11584" name="Equation" r:id="rId5" imgW="1066680" imgH="393480" progId="Equation.DSMT4">
                  <p:embed/>
                </p:oleObj>
              </mc:Choice>
              <mc:Fallback>
                <p:oleObj name="Equation" r:id="rId5" imgW="1066680" imgH="393480" progId="Equation.DSMT4">
                  <p:embed/>
                  <p:pic>
                    <p:nvPicPr>
                      <p:cNvPr id="6" name="Object 5"/>
                      <p:cNvPicPr/>
                      <p:nvPr/>
                    </p:nvPicPr>
                    <p:blipFill>
                      <a:blip r:embed="rId6"/>
                      <a:stretch>
                        <a:fillRect/>
                      </a:stretch>
                    </p:blipFill>
                    <p:spPr>
                      <a:xfrm>
                        <a:off x="5491390" y="3172140"/>
                        <a:ext cx="1289050" cy="4778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05075585"/>
              </p:ext>
            </p:extLst>
          </p:nvPr>
        </p:nvGraphicFramePr>
        <p:xfrm>
          <a:off x="2209936" y="3716880"/>
          <a:ext cx="2395537" cy="539750"/>
        </p:xfrm>
        <a:graphic>
          <a:graphicData uri="http://schemas.openxmlformats.org/presentationml/2006/ole">
            <mc:AlternateContent xmlns:mc="http://schemas.openxmlformats.org/markup-compatibility/2006">
              <mc:Choice xmlns:v="urn:schemas-microsoft-com:vml" Requires="v">
                <p:oleObj spid="_x0000_s11585" name="Equation" r:id="rId7" imgW="1981080" imgH="444240" progId="Equation.DSMT4">
                  <p:embed/>
                </p:oleObj>
              </mc:Choice>
              <mc:Fallback>
                <p:oleObj name="Equation" r:id="rId7" imgW="1981080" imgH="444240" progId="Equation.DSMT4">
                  <p:embed/>
                  <p:pic>
                    <p:nvPicPr>
                      <p:cNvPr id="6" name="Object 5"/>
                      <p:cNvPicPr/>
                      <p:nvPr/>
                    </p:nvPicPr>
                    <p:blipFill>
                      <a:blip r:embed="rId8"/>
                      <a:stretch>
                        <a:fillRect/>
                      </a:stretch>
                    </p:blipFill>
                    <p:spPr>
                      <a:xfrm>
                        <a:off x="2209936" y="3716880"/>
                        <a:ext cx="2395537" cy="5397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93589210"/>
              </p:ext>
            </p:extLst>
          </p:nvPr>
        </p:nvGraphicFramePr>
        <p:xfrm>
          <a:off x="5457327" y="3698875"/>
          <a:ext cx="2501900" cy="539750"/>
        </p:xfrm>
        <a:graphic>
          <a:graphicData uri="http://schemas.openxmlformats.org/presentationml/2006/ole">
            <mc:AlternateContent xmlns:mc="http://schemas.openxmlformats.org/markup-compatibility/2006">
              <mc:Choice xmlns:v="urn:schemas-microsoft-com:vml" Requires="v">
                <p:oleObj spid="_x0000_s11586" name="Equation" r:id="rId9" imgW="2070000" imgH="444240" progId="Equation.DSMT4">
                  <p:embed/>
                </p:oleObj>
              </mc:Choice>
              <mc:Fallback>
                <p:oleObj name="Equation" r:id="rId9" imgW="2070000" imgH="444240" progId="Equation.DSMT4">
                  <p:embed/>
                  <p:pic>
                    <p:nvPicPr>
                      <p:cNvPr id="8" name="Object 7"/>
                      <p:cNvPicPr/>
                      <p:nvPr/>
                    </p:nvPicPr>
                    <p:blipFill>
                      <a:blip r:embed="rId10"/>
                      <a:stretch>
                        <a:fillRect/>
                      </a:stretch>
                    </p:blipFill>
                    <p:spPr>
                      <a:xfrm>
                        <a:off x="5457327" y="3698875"/>
                        <a:ext cx="2501900" cy="539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3285111"/>
              </p:ext>
            </p:extLst>
          </p:nvPr>
        </p:nvGraphicFramePr>
        <p:xfrm>
          <a:off x="2189163" y="4756481"/>
          <a:ext cx="2457450" cy="539750"/>
        </p:xfrm>
        <a:graphic>
          <a:graphicData uri="http://schemas.openxmlformats.org/presentationml/2006/ole">
            <mc:AlternateContent xmlns:mc="http://schemas.openxmlformats.org/markup-compatibility/2006">
              <mc:Choice xmlns:v="urn:schemas-microsoft-com:vml" Requires="v">
                <p:oleObj spid="_x0000_s11587" name="Equation" r:id="rId11" imgW="2031840" imgH="444240" progId="Equation.DSMT4">
                  <p:embed/>
                </p:oleObj>
              </mc:Choice>
              <mc:Fallback>
                <p:oleObj name="Equation" r:id="rId11" imgW="2031840" imgH="444240" progId="Equation.DSMT4">
                  <p:embed/>
                  <p:pic>
                    <p:nvPicPr>
                      <p:cNvPr id="8" name="Object 7"/>
                      <p:cNvPicPr/>
                      <p:nvPr/>
                    </p:nvPicPr>
                    <p:blipFill>
                      <a:blip r:embed="rId12"/>
                      <a:stretch>
                        <a:fillRect/>
                      </a:stretch>
                    </p:blipFill>
                    <p:spPr>
                      <a:xfrm>
                        <a:off x="2189163" y="4756481"/>
                        <a:ext cx="2457450" cy="5397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19862931"/>
              </p:ext>
            </p:extLst>
          </p:nvPr>
        </p:nvGraphicFramePr>
        <p:xfrm>
          <a:off x="5499100" y="4778375"/>
          <a:ext cx="2409825" cy="539750"/>
        </p:xfrm>
        <a:graphic>
          <a:graphicData uri="http://schemas.openxmlformats.org/presentationml/2006/ole">
            <mc:AlternateContent xmlns:mc="http://schemas.openxmlformats.org/markup-compatibility/2006">
              <mc:Choice xmlns:v="urn:schemas-microsoft-com:vml" Requires="v">
                <p:oleObj spid="_x0000_s11588" name="Equation" r:id="rId13" imgW="1993680" imgH="444240" progId="Equation.DSMT4">
                  <p:embed/>
                </p:oleObj>
              </mc:Choice>
              <mc:Fallback>
                <p:oleObj name="Equation" r:id="rId13" imgW="1993680" imgH="444240" progId="Equation.DSMT4">
                  <p:embed/>
                  <p:pic>
                    <p:nvPicPr>
                      <p:cNvPr id="9" name="Object 8"/>
                      <p:cNvPicPr/>
                      <p:nvPr/>
                    </p:nvPicPr>
                    <p:blipFill>
                      <a:blip r:embed="rId14"/>
                      <a:stretch>
                        <a:fillRect/>
                      </a:stretch>
                    </p:blipFill>
                    <p:spPr>
                      <a:xfrm>
                        <a:off x="5499100" y="4778375"/>
                        <a:ext cx="2409825" cy="5397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76067798"/>
              </p:ext>
            </p:extLst>
          </p:nvPr>
        </p:nvGraphicFramePr>
        <p:xfrm>
          <a:off x="2233613" y="5392738"/>
          <a:ext cx="1198562" cy="506412"/>
        </p:xfrm>
        <a:graphic>
          <a:graphicData uri="http://schemas.openxmlformats.org/presentationml/2006/ole">
            <mc:AlternateContent xmlns:mc="http://schemas.openxmlformats.org/markup-compatibility/2006">
              <mc:Choice xmlns:v="urn:schemas-microsoft-com:vml" Requires="v">
                <p:oleObj spid="_x0000_s11589" name="Equation" r:id="rId15" imgW="990360" imgH="419040" progId="Equation.DSMT4">
                  <p:embed/>
                </p:oleObj>
              </mc:Choice>
              <mc:Fallback>
                <p:oleObj name="Equation" r:id="rId15" imgW="990360" imgH="419040" progId="Equation.DSMT4">
                  <p:embed/>
                  <p:pic>
                    <p:nvPicPr>
                      <p:cNvPr id="6" name="Object 5"/>
                      <p:cNvPicPr/>
                      <p:nvPr/>
                    </p:nvPicPr>
                    <p:blipFill>
                      <a:blip r:embed="rId16"/>
                      <a:stretch>
                        <a:fillRect/>
                      </a:stretch>
                    </p:blipFill>
                    <p:spPr>
                      <a:xfrm>
                        <a:off x="2233613" y="5392738"/>
                        <a:ext cx="1198562" cy="5064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55530437"/>
              </p:ext>
            </p:extLst>
          </p:nvPr>
        </p:nvGraphicFramePr>
        <p:xfrm>
          <a:off x="5508625" y="5400675"/>
          <a:ext cx="1168400" cy="506413"/>
        </p:xfrm>
        <a:graphic>
          <a:graphicData uri="http://schemas.openxmlformats.org/presentationml/2006/ole">
            <mc:AlternateContent xmlns:mc="http://schemas.openxmlformats.org/markup-compatibility/2006">
              <mc:Choice xmlns:v="urn:schemas-microsoft-com:vml" Requires="v">
                <p:oleObj spid="_x0000_s11590" name="Equation" r:id="rId17" imgW="965160" imgH="419040" progId="Equation.DSMT4">
                  <p:embed/>
                </p:oleObj>
              </mc:Choice>
              <mc:Fallback>
                <p:oleObj name="Equation" r:id="rId17" imgW="965160" imgH="419040" progId="Equation.DSMT4">
                  <p:embed/>
                  <p:pic>
                    <p:nvPicPr>
                      <p:cNvPr id="12" name="Object 11"/>
                      <p:cNvPicPr/>
                      <p:nvPr/>
                    </p:nvPicPr>
                    <p:blipFill>
                      <a:blip r:embed="rId18"/>
                      <a:stretch>
                        <a:fillRect/>
                      </a:stretch>
                    </p:blipFill>
                    <p:spPr>
                      <a:xfrm>
                        <a:off x="5508625" y="5400675"/>
                        <a:ext cx="1168400" cy="506413"/>
                      </a:xfrm>
                      <a:prstGeom prst="rect">
                        <a:avLst/>
                      </a:prstGeom>
                    </p:spPr>
                  </p:pic>
                </p:oleObj>
              </mc:Fallback>
            </mc:AlternateContent>
          </a:graphicData>
        </a:graphic>
      </p:graphicFrame>
    </p:spTree>
    <p:extLst>
      <p:ext uri="{BB962C8B-B14F-4D97-AF65-F5344CB8AC3E}">
        <p14:creationId xmlns:p14="http://schemas.microsoft.com/office/powerpoint/2010/main" val="3605584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26" name="Text Placeholder 2"/>
          <p:cNvSpPr>
            <a:spLocks noGrp="1"/>
          </p:cNvSpPr>
          <p:nvPr>
            <p:ph type="body" idx="1"/>
          </p:nvPr>
        </p:nvSpPr>
        <p:spPr>
          <a:xfrm>
            <a:off x="457200" y="1600200"/>
            <a:ext cx="8229600" cy="487589"/>
          </a:xfrm>
        </p:spPr>
        <p:txBody>
          <a:bodyPr/>
          <a:lstStyle/>
          <a:p>
            <a:pPr marL="0" indent="0">
              <a:buNone/>
            </a:pPr>
            <a:r>
              <a:rPr lang="en-IN" sz="2400" b="1" dirty="0" smtClean="0">
                <a:latin typeface="+mn-lt"/>
              </a:rPr>
              <a:t>Table 3-2 [Continued]</a:t>
            </a:r>
            <a:endParaRPr lang="en-IN" sz="24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073678965"/>
              </p:ext>
            </p:extLst>
          </p:nvPr>
        </p:nvGraphicFramePr>
        <p:xfrm>
          <a:off x="457200" y="2336781"/>
          <a:ext cx="8229600" cy="3978968"/>
        </p:xfrm>
        <a:graphic>
          <a:graphicData uri="http://schemas.openxmlformats.org/drawingml/2006/table">
            <a:tbl>
              <a:tblPr firstRow="1" bandRow="1">
                <a:tableStyleId>{40F9630F-82C1-40B7-BC3A-925EFCFF5E92}</a:tableStyleId>
              </a:tblPr>
              <a:tblGrid>
                <a:gridCol w="1685109">
                  <a:extLst>
                    <a:ext uri="{9D8B030D-6E8A-4147-A177-3AD203B41FA5}">
                      <a16:colId xmlns:a16="http://schemas.microsoft.com/office/drawing/2014/main" val="1308519256"/>
                    </a:ext>
                  </a:extLst>
                </a:gridCol>
                <a:gridCol w="3291840">
                  <a:extLst>
                    <a:ext uri="{9D8B030D-6E8A-4147-A177-3AD203B41FA5}">
                      <a16:colId xmlns:a16="http://schemas.microsoft.com/office/drawing/2014/main" val="3499085256"/>
                    </a:ext>
                  </a:extLst>
                </a:gridCol>
                <a:gridCol w="3252651">
                  <a:extLst>
                    <a:ext uri="{9D8B030D-6E8A-4147-A177-3AD203B41FA5}">
                      <a16:colId xmlns:a16="http://schemas.microsoft.com/office/drawing/2014/main" val="1584643704"/>
                    </a:ext>
                  </a:extLst>
                </a:gridCol>
              </a:tblGrid>
              <a:tr h="314233">
                <a:tc>
                  <a:txBody>
                    <a:bodyPr/>
                    <a:lstStyle/>
                    <a:p>
                      <a:r>
                        <a:rPr lang="en-IN" sz="1400" b="1" i="0" u="none" strike="noStrike" cap="none" baseline="0" dirty="0" smtClean="0">
                          <a:solidFill>
                            <a:schemeClr val="dk1"/>
                          </a:solidFill>
                          <a:latin typeface="+mn-lt"/>
                          <a:ea typeface="Arial"/>
                          <a:cs typeface="Arial"/>
                          <a:sym typeface="Arial"/>
                        </a:rPr>
                        <a:t>Metric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Amazon.com</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Nordstrom Inc.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9097747"/>
                  </a:ext>
                </a:extLst>
              </a:tr>
              <a:tr h="568355">
                <a:tc>
                  <a:txBody>
                    <a:bodyPr/>
                    <a:lstStyle/>
                    <a:p>
                      <a:r>
                        <a:rPr lang="en-IN" sz="1400" b="0" i="0" u="none" strike="noStrike" cap="none" baseline="0" dirty="0" smtClean="0">
                          <a:solidFill>
                            <a:schemeClr val="dk1"/>
                          </a:solidFill>
                          <a:latin typeface="+mn-lt"/>
                          <a:ea typeface="Arial"/>
                          <a:cs typeface="Arial"/>
                          <a:sym typeface="Arial"/>
                        </a:rPr>
                        <a:t>A</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b="0" i="0" u="none" strike="noStrike" cap="none" dirty="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54,181 over 21,821 end fraction = 2.48</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7,432 over 1,011 end fraction = 7.35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7030"/>
                  </a:ext>
                </a:extLst>
              </a:tr>
              <a:tr h="568355">
                <a:tc>
                  <a:txBody>
                    <a:bodyPr/>
                    <a:lstStyle/>
                    <a:p>
                      <a:r>
                        <a:rPr lang="en-IN" sz="1400" b="0" i="0" u="none" strike="noStrike" cap="none" baseline="0" dirty="0" smtClean="0">
                          <a:solidFill>
                            <a:schemeClr val="dk1"/>
                          </a:solidFill>
                          <a:latin typeface="+mn-lt"/>
                          <a:ea typeface="Arial"/>
                          <a:cs typeface="Arial"/>
                          <a:sym typeface="Arial"/>
                        </a:rPr>
                        <a:t>A</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4,767 end fraction = 15.62</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2,129 end fraction = 5.71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9342397"/>
                  </a:ext>
                </a:extLst>
              </a:tr>
              <a:tr h="568355">
                <a:tc>
                  <a:txBody>
                    <a:bodyPr/>
                    <a:lstStyle/>
                    <a:p>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V</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b="0" i="0" u="none" strike="noStrike" cap="none" dirty="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54,181 over 7,411 end fraction = 7.31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7,432 over 1,360 end fraction = 5.46</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54511"/>
                  </a:ext>
                </a:extLst>
              </a:tr>
              <a:tr h="568355">
                <a:tc>
                  <a:txBody>
                    <a:bodyPr/>
                    <a:lstStyle/>
                    <a:p>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E</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10,949 end fraction = 6.80</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2,579 end fraction = 4.71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2135500"/>
                  </a:ext>
                </a:extLst>
              </a:tr>
              <a:tr h="787749">
                <a:tc>
                  <a:txBody>
                    <a:bodyPr/>
                    <a:lstStyle/>
                    <a:p>
                      <a:r>
                        <a:rPr lang="en-IN" sz="1400" b="0" i="0" u="none" strike="noStrike" cap="none" baseline="0" dirty="0" smtClean="0">
                          <a:solidFill>
                            <a:schemeClr val="dk1"/>
                          </a:solidFill>
                          <a:latin typeface="+mn-lt"/>
                          <a:ea typeface="Arial"/>
                          <a:cs typeface="Arial"/>
                          <a:sym typeface="Arial"/>
                        </a:rPr>
                        <a:t>C</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2</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negative 1 over 2.48 end fraction + start fraction 1 over 15.62 end fraction + start fraction 1 over 7.31 end fraction = negative 0.20 years = negative 10.53 weeks</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negative 1 over 7.35 end fraction + start fraction 1 over 15.71 end fraction + start fraction 1 over 5.46 end fraction = 0.22 years = 11.56 weeks</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5698120"/>
                  </a:ext>
                </a:extLst>
              </a:tr>
              <a:tr h="568355">
                <a:tc>
                  <a:txBody>
                    <a:bodyPr/>
                    <a:lstStyle/>
                    <a:p>
                      <a:r>
                        <a:rPr lang="en-IN" sz="1400" b="0" i="0" u="none" strike="noStrike" cap="none" baseline="0" dirty="0" smtClean="0">
                          <a:solidFill>
                            <a:schemeClr val="dk1"/>
                          </a:solidFill>
                          <a:latin typeface="+mn-lt"/>
                          <a:ea typeface="Arial"/>
                          <a:cs typeface="Arial"/>
                          <a:sym typeface="Arial"/>
                        </a:rPr>
                        <a:t>S</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G</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&amp;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 / Revenue</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 start fraction 19,526 over 74,452 end fraction = 26.23%</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3,371 over 12,148 end fraction = 27.75%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647693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71620734"/>
              </p:ext>
            </p:extLst>
          </p:nvPr>
        </p:nvGraphicFramePr>
        <p:xfrm>
          <a:off x="2203819" y="2682768"/>
          <a:ext cx="1183259" cy="507111"/>
        </p:xfrm>
        <a:graphic>
          <a:graphicData uri="http://schemas.openxmlformats.org/presentationml/2006/ole">
            <mc:AlternateContent xmlns:mc="http://schemas.openxmlformats.org/markup-compatibility/2006">
              <mc:Choice xmlns:v="urn:schemas-microsoft-com:vml" Requires="v">
                <p:oleObj spid="_x0000_s11240" name="Equation" r:id="rId3" imgW="977760" imgH="419040" progId="Equation.DSMT4">
                  <p:embed/>
                </p:oleObj>
              </mc:Choice>
              <mc:Fallback>
                <p:oleObj name="Equation" r:id="rId3" imgW="977760" imgH="419040" progId="Equation.DSMT4">
                  <p:embed/>
                  <p:pic>
                    <p:nvPicPr>
                      <p:cNvPr id="0" name=""/>
                      <p:cNvPicPr/>
                      <p:nvPr/>
                    </p:nvPicPr>
                    <p:blipFill>
                      <a:blip r:embed="rId4"/>
                      <a:stretch>
                        <a:fillRect/>
                      </a:stretch>
                    </p:blipFill>
                    <p:spPr>
                      <a:xfrm>
                        <a:off x="2203819" y="2682768"/>
                        <a:ext cx="1183259" cy="507111"/>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562825527"/>
              </p:ext>
            </p:extLst>
          </p:nvPr>
        </p:nvGraphicFramePr>
        <p:xfrm>
          <a:off x="5567363" y="2666134"/>
          <a:ext cx="1108075" cy="506412"/>
        </p:xfrm>
        <a:graphic>
          <a:graphicData uri="http://schemas.openxmlformats.org/presentationml/2006/ole">
            <mc:AlternateContent xmlns:mc="http://schemas.openxmlformats.org/markup-compatibility/2006">
              <mc:Choice xmlns:v="urn:schemas-microsoft-com:vml" Requires="v">
                <p:oleObj spid="_x0000_s11241" name="Equation" r:id="rId5" imgW="914400" imgH="419040" progId="Equation.DSMT4">
                  <p:embed/>
                </p:oleObj>
              </mc:Choice>
              <mc:Fallback>
                <p:oleObj name="Equation" r:id="rId5" imgW="914400" imgH="419040" progId="Equation.DSMT4">
                  <p:embed/>
                  <p:pic>
                    <p:nvPicPr>
                      <p:cNvPr id="4" name="Object 3"/>
                      <p:cNvPicPr/>
                      <p:nvPr/>
                    </p:nvPicPr>
                    <p:blipFill>
                      <a:blip r:embed="rId6"/>
                      <a:stretch>
                        <a:fillRect/>
                      </a:stretch>
                    </p:blipFill>
                    <p:spPr>
                      <a:xfrm>
                        <a:off x="5567363" y="2666134"/>
                        <a:ext cx="1108075" cy="506412"/>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96996559"/>
              </p:ext>
            </p:extLst>
          </p:nvPr>
        </p:nvGraphicFramePr>
        <p:xfrm>
          <a:off x="2202285" y="3231404"/>
          <a:ext cx="1290828" cy="507111"/>
        </p:xfrm>
        <a:graphic>
          <a:graphicData uri="http://schemas.openxmlformats.org/presentationml/2006/ole">
            <mc:AlternateContent xmlns:mc="http://schemas.openxmlformats.org/markup-compatibility/2006">
              <mc:Choice xmlns:v="urn:schemas-microsoft-com:vml" Requires="v">
                <p:oleObj spid="_x0000_s11242" name="Equation" r:id="rId7" imgW="1066680" imgH="419040" progId="Equation.DSMT4">
                  <p:embed/>
                </p:oleObj>
              </mc:Choice>
              <mc:Fallback>
                <p:oleObj name="Equation" r:id="rId7" imgW="1066680" imgH="419040" progId="Equation.DSMT4">
                  <p:embed/>
                  <p:pic>
                    <p:nvPicPr>
                      <p:cNvPr id="0" name=""/>
                      <p:cNvPicPr/>
                      <p:nvPr/>
                    </p:nvPicPr>
                    <p:blipFill>
                      <a:blip r:embed="rId8"/>
                      <a:stretch>
                        <a:fillRect/>
                      </a:stretch>
                    </p:blipFill>
                    <p:spPr>
                      <a:xfrm>
                        <a:off x="2202285" y="3231404"/>
                        <a:ext cx="1290828" cy="507111"/>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22920936"/>
              </p:ext>
            </p:extLst>
          </p:nvPr>
        </p:nvGraphicFramePr>
        <p:xfrm>
          <a:off x="5531121" y="3253509"/>
          <a:ext cx="1154113" cy="506412"/>
        </p:xfrm>
        <a:graphic>
          <a:graphicData uri="http://schemas.openxmlformats.org/presentationml/2006/ole">
            <mc:AlternateContent xmlns:mc="http://schemas.openxmlformats.org/markup-compatibility/2006">
              <mc:Choice xmlns:v="urn:schemas-microsoft-com:vml" Requires="v">
                <p:oleObj spid="_x0000_s11243" name="Equation" r:id="rId9" imgW="952200" imgH="419040" progId="Equation.DSMT4">
                  <p:embed/>
                </p:oleObj>
              </mc:Choice>
              <mc:Fallback>
                <p:oleObj name="Equation" r:id="rId9" imgW="952200" imgH="419040" progId="Equation.DSMT4">
                  <p:embed/>
                  <p:pic>
                    <p:nvPicPr>
                      <p:cNvPr id="15" name="Object 14"/>
                      <p:cNvPicPr/>
                      <p:nvPr/>
                    </p:nvPicPr>
                    <p:blipFill>
                      <a:blip r:embed="rId10"/>
                      <a:stretch>
                        <a:fillRect/>
                      </a:stretch>
                    </p:blipFill>
                    <p:spPr>
                      <a:xfrm>
                        <a:off x="5531121" y="3253509"/>
                        <a:ext cx="1154113" cy="50641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033515478"/>
              </p:ext>
            </p:extLst>
          </p:nvPr>
        </p:nvGraphicFramePr>
        <p:xfrm>
          <a:off x="2214563" y="3793259"/>
          <a:ext cx="1136650" cy="506412"/>
        </p:xfrm>
        <a:graphic>
          <a:graphicData uri="http://schemas.openxmlformats.org/presentationml/2006/ole">
            <mc:AlternateContent xmlns:mc="http://schemas.openxmlformats.org/markup-compatibility/2006">
              <mc:Choice xmlns:v="urn:schemas-microsoft-com:vml" Requires="v">
                <p:oleObj spid="_x0000_s11244" name="Equation" r:id="rId11" imgW="939600" imgH="419040" progId="Equation.DSMT4">
                  <p:embed/>
                </p:oleObj>
              </mc:Choice>
              <mc:Fallback>
                <p:oleObj name="Equation" r:id="rId11" imgW="939600" imgH="419040" progId="Equation.DSMT4">
                  <p:embed/>
                  <p:pic>
                    <p:nvPicPr>
                      <p:cNvPr id="0" name=""/>
                      <p:cNvPicPr/>
                      <p:nvPr/>
                    </p:nvPicPr>
                    <p:blipFill>
                      <a:blip r:embed="rId12"/>
                      <a:stretch>
                        <a:fillRect/>
                      </a:stretch>
                    </p:blipFill>
                    <p:spPr>
                      <a:xfrm>
                        <a:off x="2214563" y="3793259"/>
                        <a:ext cx="1136650" cy="506412"/>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22175229"/>
              </p:ext>
            </p:extLst>
          </p:nvPr>
        </p:nvGraphicFramePr>
        <p:xfrm>
          <a:off x="5567363" y="3832946"/>
          <a:ext cx="1106487" cy="506413"/>
        </p:xfrm>
        <a:graphic>
          <a:graphicData uri="http://schemas.openxmlformats.org/presentationml/2006/ole">
            <mc:AlternateContent xmlns:mc="http://schemas.openxmlformats.org/markup-compatibility/2006">
              <mc:Choice xmlns:v="urn:schemas-microsoft-com:vml" Requires="v">
                <p:oleObj spid="_x0000_s11245" name="Equation" r:id="rId13" imgW="914400" imgH="419040" progId="Equation.DSMT4">
                  <p:embed/>
                </p:oleObj>
              </mc:Choice>
              <mc:Fallback>
                <p:oleObj name="Equation" r:id="rId13" imgW="914400" imgH="419040" progId="Equation.DSMT4">
                  <p:embed/>
                  <p:pic>
                    <p:nvPicPr>
                      <p:cNvPr id="17" name="Object 16"/>
                      <p:cNvPicPr/>
                      <p:nvPr/>
                    </p:nvPicPr>
                    <p:blipFill>
                      <a:blip r:embed="rId14"/>
                      <a:stretch>
                        <a:fillRect/>
                      </a:stretch>
                    </p:blipFill>
                    <p:spPr>
                      <a:xfrm>
                        <a:off x="5567363" y="3832946"/>
                        <a:ext cx="1106487" cy="506413"/>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521343884"/>
              </p:ext>
            </p:extLst>
          </p:nvPr>
        </p:nvGraphicFramePr>
        <p:xfrm>
          <a:off x="2201518" y="4367884"/>
          <a:ext cx="1213993" cy="507111"/>
        </p:xfrm>
        <a:graphic>
          <a:graphicData uri="http://schemas.openxmlformats.org/presentationml/2006/ole">
            <mc:AlternateContent xmlns:mc="http://schemas.openxmlformats.org/markup-compatibility/2006">
              <mc:Choice xmlns:v="urn:schemas-microsoft-com:vml" Requires="v">
                <p:oleObj spid="_x0000_s11246" name="Equation" r:id="rId15" imgW="1002960" imgH="419040" progId="Equation.DSMT4">
                  <p:embed/>
                </p:oleObj>
              </mc:Choice>
              <mc:Fallback>
                <p:oleObj name="Equation" r:id="rId15" imgW="1002960" imgH="419040" progId="Equation.DSMT4">
                  <p:embed/>
                  <p:pic>
                    <p:nvPicPr>
                      <p:cNvPr id="0" name=""/>
                      <p:cNvPicPr/>
                      <p:nvPr/>
                    </p:nvPicPr>
                    <p:blipFill>
                      <a:blip r:embed="rId16"/>
                      <a:stretch>
                        <a:fillRect/>
                      </a:stretch>
                    </p:blipFill>
                    <p:spPr>
                      <a:xfrm>
                        <a:off x="2201518" y="4367884"/>
                        <a:ext cx="1213993" cy="507111"/>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322217458"/>
              </p:ext>
            </p:extLst>
          </p:nvPr>
        </p:nvGraphicFramePr>
        <p:xfrm>
          <a:off x="5610225" y="4363171"/>
          <a:ext cx="1152525" cy="508000"/>
        </p:xfrm>
        <a:graphic>
          <a:graphicData uri="http://schemas.openxmlformats.org/presentationml/2006/ole">
            <mc:AlternateContent xmlns:mc="http://schemas.openxmlformats.org/markup-compatibility/2006">
              <mc:Choice xmlns:v="urn:schemas-microsoft-com:vml" Requires="v">
                <p:oleObj spid="_x0000_s11247" name="Equation" r:id="rId17" imgW="952200" imgH="419040" progId="Equation.DSMT4">
                  <p:embed/>
                </p:oleObj>
              </mc:Choice>
              <mc:Fallback>
                <p:oleObj name="Equation" r:id="rId17" imgW="952200" imgH="419040" progId="Equation.DSMT4">
                  <p:embed/>
                  <p:pic>
                    <p:nvPicPr>
                      <p:cNvPr id="19" name="Object 18"/>
                      <p:cNvPicPr/>
                      <p:nvPr/>
                    </p:nvPicPr>
                    <p:blipFill>
                      <a:blip r:embed="rId18"/>
                      <a:stretch>
                        <a:fillRect/>
                      </a:stretch>
                    </p:blipFill>
                    <p:spPr>
                      <a:xfrm>
                        <a:off x="5610225" y="4363171"/>
                        <a:ext cx="1152525" cy="5080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36045158"/>
              </p:ext>
            </p:extLst>
          </p:nvPr>
        </p:nvGraphicFramePr>
        <p:xfrm>
          <a:off x="2179638" y="4917209"/>
          <a:ext cx="2487612" cy="768350"/>
        </p:xfrm>
        <a:graphic>
          <a:graphicData uri="http://schemas.openxmlformats.org/presentationml/2006/ole">
            <mc:AlternateContent xmlns:mc="http://schemas.openxmlformats.org/markup-compatibility/2006">
              <mc:Choice xmlns:v="urn:schemas-microsoft-com:vml" Requires="v">
                <p:oleObj spid="_x0000_s11248" name="Equation" r:id="rId19" imgW="2057400" imgH="634680" progId="Equation.DSMT4">
                  <p:embed/>
                </p:oleObj>
              </mc:Choice>
              <mc:Fallback>
                <p:oleObj name="Equation" r:id="rId19" imgW="2057400" imgH="634680" progId="Equation.DSMT4">
                  <p:embed/>
                  <p:pic>
                    <p:nvPicPr>
                      <p:cNvPr id="0" name=""/>
                      <p:cNvPicPr/>
                      <p:nvPr/>
                    </p:nvPicPr>
                    <p:blipFill>
                      <a:blip r:embed="rId20"/>
                      <a:stretch>
                        <a:fillRect/>
                      </a:stretch>
                    </p:blipFill>
                    <p:spPr>
                      <a:xfrm>
                        <a:off x="2179638" y="4917209"/>
                        <a:ext cx="2487612" cy="76835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797358216"/>
              </p:ext>
            </p:extLst>
          </p:nvPr>
        </p:nvGraphicFramePr>
        <p:xfrm>
          <a:off x="5619523" y="4912446"/>
          <a:ext cx="2259012" cy="768350"/>
        </p:xfrm>
        <a:graphic>
          <a:graphicData uri="http://schemas.openxmlformats.org/presentationml/2006/ole">
            <mc:AlternateContent xmlns:mc="http://schemas.openxmlformats.org/markup-compatibility/2006">
              <mc:Choice xmlns:v="urn:schemas-microsoft-com:vml" Requires="v">
                <p:oleObj spid="_x0000_s11249" name="Equation" r:id="rId21" imgW="1866600" imgH="634680" progId="Equation.DSMT4">
                  <p:embed/>
                </p:oleObj>
              </mc:Choice>
              <mc:Fallback>
                <p:oleObj name="Equation" r:id="rId21" imgW="1866600" imgH="634680" progId="Equation.DSMT4">
                  <p:embed/>
                  <p:pic>
                    <p:nvPicPr>
                      <p:cNvPr id="21" name="Object 20"/>
                      <p:cNvPicPr/>
                      <p:nvPr/>
                    </p:nvPicPr>
                    <p:blipFill>
                      <a:blip r:embed="rId22"/>
                      <a:stretch>
                        <a:fillRect/>
                      </a:stretch>
                    </p:blipFill>
                    <p:spPr>
                      <a:xfrm>
                        <a:off x="5619523" y="4912446"/>
                        <a:ext cx="2259012" cy="76835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901792399"/>
              </p:ext>
            </p:extLst>
          </p:nvPr>
        </p:nvGraphicFramePr>
        <p:xfrm>
          <a:off x="2214588" y="5739486"/>
          <a:ext cx="1475232" cy="507111"/>
        </p:xfrm>
        <a:graphic>
          <a:graphicData uri="http://schemas.openxmlformats.org/presentationml/2006/ole">
            <mc:AlternateContent xmlns:mc="http://schemas.openxmlformats.org/markup-compatibility/2006">
              <mc:Choice xmlns:v="urn:schemas-microsoft-com:vml" Requires="v">
                <p:oleObj spid="_x0000_s11250" name="Equation" r:id="rId23" imgW="1218960" imgH="419040" progId="Equation.DSMT4">
                  <p:embed/>
                </p:oleObj>
              </mc:Choice>
              <mc:Fallback>
                <p:oleObj name="Equation" r:id="rId23" imgW="1218960" imgH="419040" progId="Equation.DSMT4">
                  <p:embed/>
                  <p:pic>
                    <p:nvPicPr>
                      <p:cNvPr id="0" name=""/>
                      <p:cNvPicPr/>
                      <p:nvPr/>
                    </p:nvPicPr>
                    <p:blipFill>
                      <a:blip r:embed="rId24"/>
                      <a:stretch>
                        <a:fillRect/>
                      </a:stretch>
                    </p:blipFill>
                    <p:spPr>
                      <a:xfrm>
                        <a:off x="2214588" y="5739486"/>
                        <a:ext cx="1475232" cy="50711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870504571"/>
              </p:ext>
            </p:extLst>
          </p:nvPr>
        </p:nvGraphicFramePr>
        <p:xfrm>
          <a:off x="5699125" y="5747471"/>
          <a:ext cx="1444625" cy="508000"/>
        </p:xfrm>
        <a:graphic>
          <a:graphicData uri="http://schemas.openxmlformats.org/presentationml/2006/ole">
            <mc:AlternateContent xmlns:mc="http://schemas.openxmlformats.org/markup-compatibility/2006">
              <mc:Choice xmlns:v="urn:schemas-microsoft-com:vml" Requires="v">
                <p:oleObj spid="_x0000_s11251" name="Equation" r:id="rId25" imgW="1193760" imgH="419040" progId="Equation.DSMT4">
                  <p:embed/>
                </p:oleObj>
              </mc:Choice>
              <mc:Fallback>
                <p:oleObj name="Equation" r:id="rId25" imgW="1193760" imgH="419040" progId="Equation.DSMT4">
                  <p:embed/>
                  <p:pic>
                    <p:nvPicPr>
                      <p:cNvPr id="23" name="Object 22"/>
                      <p:cNvPicPr/>
                      <p:nvPr/>
                    </p:nvPicPr>
                    <p:blipFill>
                      <a:blip r:embed="rId26"/>
                      <a:stretch>
                        <a:fillRect/>
                      </a:stretch>
                    </p:blipFill>
                    <p:spPr>
                      <a:xfrm>
                        <a:off x="5699125" y="5747471"/>
                        <a:ext cx="1444625" cy="508000"/>
                      </a:xfrm>
                      <a:prstGeom prst="rect">
                        <a:avLst/>
                      </a:prstGeom>
                    </p:spPr>
                  </p:pic>
                </p:oleObj>
              </mc:Fallback>
            </mc:AlternateContent>
          </a:graphicData>
        </a:graphic>
      </p:graphicFrame>
    </p:spTree>
    <p:extLst>
      <p:ext uri="{BB962C8B-B14F-4D97-AF65-F5344CB8AC3E}">
        <p14:creationId xmlns:p14="http://schemas.microsoft.com/office/powerpoint/2010/main" val="107022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(3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An important ratio that defines financial leverage is accounts payable turnover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endParaRPr lang="en-US" sz="2400" kern="1200" dirty="0">
              <a:solidFill>
                <a:srgbClr val="000000"/>
              </a:solidFill>
              <a:latin typeface="Arial (Body)"/>
              <a:ea typeface="+mn-ea"/>
              <a:cs typeface="+mn-cs"/>
            </a:endParaRPr>
          </a:p>
        </p:txBody>
      </p:sp>
      <p:graphicFrame>
        <p:nvGraphicFramePr>
          <p:cNvPr id="5" name="Object 4" descr="A P T = start fraction, cost of goods sold, over, accounts payable, end fraction"/>
          <p:cNvGraphicFramePr>
            <a:graphicFrameLocks noChangeAspect="1"/>
          </p:cNvGraphicFramePr>
          <p:nvPr>
            <p:extLst>
              <p:ext uri="{D42A27DB-BD31-4B8C-83A1-F6EECF244321}">
                <p14:modId xmlns:p14="http://schemas.microsoft.com/office/powerpoint/2010/main" val="2189943828"/>
              </p:ext>
            </p:extLst>
          </p:nvPr>
        </p:nvGraphicFramePr>
        <p:xfrm>
          <a:off x="2862090" y="2912990"/>
          <a:ext cx="3419821" cy="742460"/>
        </p:xfrm>
        <a:graphic>
          <a:graphicData uri="http://schemas.openxmlformats.org/presentationml/2006/ole">
            <mc:AlternateContent xmlns:mc="http://schemas.openxmlformats.org/markup-compatibility/2006">
              <mc:Choice xmlns:v="urn:schemas-microsoft-com:vml" Requires="v">
                <p:oleObj spid="_x0000_s2221" name="Equation" r:id="rId3" imgW="1930320" imgH="419040" progId="Equation.DSMT4">
                  <p:embed/>
                </p:oleObj>
              </mc:Choice>
              <mc:Fallback>
                <p:oleObj name="Equation" r:id="rId3" imgW="1930320" imgH="419040" progId="Equation.DSMT4">
                  <p:embed/>
                  <p:pic>
                    <p:nvPicPr>
                      <p:cNvPr id="5" name="Object 4"/>
                      <p:cNvPicPr/>
                      <p:nvPr/>
                    </p:nvPicPr>
                    <p:blipFill>
                      <a:blip r:embed="rId4"/>
                      <a:stretch>
                        <a:fillRect/>
                      </a:stretch>
                    </p:blipFill>
                    <p:spPr>
                      <a:xfrm>
                        <a:off x="2862090" y="2912990"/>
                        <a:ext cx="3419821" cy="742460"/>
                      </a:xfrm>
                      <a:prstGeom prst="rect">
                        <a:avLst/>
                      </a:prstGeom>
                    </p:spPr>
                  </p:pic>
                </p:oleObj>
              </mc:Fallback>
            </mc:AlternateContent>
          </a:graphicData>
        </a:graphic>
      </p:graphicFrame>
    </p:spTree>
    <p:extLst>
      <p:ext uri="{BB962C8B-B14F-4D97-AF65-F5344CB8AC3E}">
        <p14:creationId xmlns:p14="http://schemas.microsoft.com/office/powerpoint/2010/main" val="2846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(4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can </a:t>
            </a:r>
            <a:r>
              <a:rPr lang="en-US" sz="2400" kern="1200" dirty="0">
                <a:solidFill>
                  <a:srgbClr val="000000"/>
                </a:solidFill>
                <a:latin typeface="Arial (Body)"/>
                <a:ea typeface="+mn-ea"/>
                <a:cs typeface="+mn-cs"/>
              </a:rPr>
              <a:t>be written as the product of two ratios – profit margin and asset </a:t>
            </a:r>
            <a:r>
              <a:rPr lang="en-US" sz="2400" kern="1200" dirty="0" smtClean="0">
                <a:solidFill>
                  <a:srgbClr val="000000"/>
                </a:solidFill>
                <a:latin typeface="Arial (Body)"/>
                <a:ea typeface="+mn-ea"/>
                <a:cs typeface="+mn-cs"/>
              </a:rPr>
              <a:t>turnover</a:t>
            </a:r>
            <a:endParaRPr lang="en-US" sz="2400" kern="1200" dirty="0">
              <a:solidFill>
                <a:srgbClr val="000000"/>
              </a:solidFill>
              <a:latin typeface="Arial (Body)"/>
              <a:ea typeface="+mn-ea"/>
              <a:cs typeface="+mn-cs"/>
            </a:endParaRPr>
          </a:p>
        </p:txBody>
      </p:sp>
      <p:graphicFrame>
        <p:nvGraphicFramePr>
          <p:cNvPr id="8" name="Object 7" descr="R O A = start fraction earnings before interest over sales revenue, end fraction, times start fraction sales revenue, over total assets, end fraction &#10;= profit margin times asset turnover"/>
          <p:cNvGraphicFramePr>
            <a:graphicFrameLocks noChangeAspect="1"/>
          </p:cNvGraphicFramePr>
          <p:nvPr>
            <p:extLst>
              <p:ext uri="{D42A27DB-BD31-4B8C-83A1-F6EECF244321}">
                <p14:modId xmlns:p14="http://schemas.microsoft.com/office/powerpoint/2010/main" val="1400905996"/>
              </p:ext>
            </p:extLst>
          </p:nvPr>
        </p:nvGraphicFramePr>
        <p:xfrm>
          <a:off x="1260366" y="2861663"/>
          <a:ext cx="6623269" cy="1213052"/>
        </p:xfrm>
        <a:graphic>
          <a:graphicData uri="http://schemas.openxmlformats.org/presentationml/2006/ole">
            <mc:AlternateContent xmlns:mc="http://schemas.openxmlformats.org/markup-compatibility/2006">
              <mc:Choice xmlns:v="urn:schemas-microsoft-com:vml" Requires="v">
                <p:oleObj spid="_x0000_s3250" name="Equation" r:id="rId3" imgW="3466800" imgH="634680" progId="Equation.DSMT4">
                  <p:embed/>
                </p:oleObj>
              </mc:Choice>
              <mc:Fallback>
                <p:oleObj name="Equation" r:id="rId3" imgW="3466800" imgH="634680" progId="Equation.DSMT4">
                  <p:embed/>
                  <p:pic>
                    <p:nvPicPr>
                      <p:cNvPr id="0" name=""/>
                      <p:cNvPicPr/>
                      <p:nvPr/>
                    </p:nvPicPr>
                    <p:blipFill>
                      <a:blip r:embed="rId4"/>
                      <a:stretch>
                        <a:fillRect/>
                      </a:stretch>
                    </p:blipFill>
                    <p:spPr>
                      <a:xfrm>
                        <a:off x="1260366" y="2861663"/>
                        <a:ext cx="6623269" cy="1213052"/>
                      </a:xfrm>
                      <a:prstGeom prst="rect">
                        <a:avLst/>
                      </a:prstGeom>
                    </p:spPr>
                  </p:pic>
                </p:oleObj>
              </mc:Fallback>
            </mc:AlternateContent>
          </a:graphicData>
        </a:graphic>
      </p:graphicFrame>
    </p:spTree>
    <p:extLst>
      <p:ext uri="{BB962C8B-B14F-4D97-AF65-F5344CB8AC3E}">
        <p14:creationId xmlns:p14="http://schemas.microsoft.com/office/powerpoint/2010/main" val="1197477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(5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Key components of asset turnover are accounts receivable turnover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inventory turnover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and property, plant, and equipment turnover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endParaRPr lang="en-US" sz="2400" kern="1200" dirty="0">
              <a:solidFill>
                <a:srgbClr val="000000"/>
              </a:solidFill>
              <a:latin typeface="Arial (Body)"/>
              <a:ea typeface="+mn-ea"/>
              <a:cs typeface="+mn-cs"/>
            </a:endParaRPr>
          </a:p>
        </p:txBody>
      </p:sp>
      <p:graphicFrame>
        <p:nvGraphicFramePr>
          <p:cNvPr id="7" name="Object 6" descr="A R T = start fraction, sales revenue over accounts receivable, end fraction. I N V T = start fraction cost of good sold, over inventories, end fraction &#10;P P E T = start fraction sales revenue over P P and E, end fraction"/>
          <p:cNvGraphicFramePr>
            <a:graphicFrameLocks noChangeAspect="1"/>
          </p:cNvGraphicFramePr>
          <p:nvPr>
            <p:extLst>
              <p:ext uri="{D42A27DB-BD31-4B8C-83A1-F6EECF244321}">
                <p14:modId xmlns:p14="http://schemas.microsoft.com/office/powerpoint/2010/main" val="3937606437"/>
              </p:ext>
            </p:extLst>
          </p:nvPr>
        </p:nvGraphicFramePr>
        <p:xfrm>
          <a:off x="739174" y="3390889"/>
          <a:ext cx="7665652" cy="1468867"/>
        </p:xfrm>
        <a:graphic>
          <a:graphicData uri="http://schemas.openxmlformats.org/presentationml/2006/ole">
            <mc:AlternateContent xmlns:mc="http://schemas.openxmlformats.org/markup-compatibility/2006">
              <mc:Choice xmlns:v="urn:schemas-microsoft-com:vml" Requires="v">
                <p:oleObj spid="_x0000_s4275" name="Equation" r:id="rId3" imgW="4241520" imgH="812520" progId="Equation.DSMT4">
                  <p:embed/>
                </p:oleObj>
              </mc:Choice>
              <mc:Fallback>
                <p:oleObj name="Equation" r:id="rId3" imgW="4241520" imgH="812520" progId="Equation.DSMT4">
                  <p:embed/>
                  <p:pic>
                    <p:nvPicPr>
                      <p:cNvPr id="4" name="Object 3"/>
                      <p:cNvPicPr/>
                      <p:nvPr/>
                    </p:nvPicPr>
                    <p:blipFill>
                      <a:blip r:embed="rId4"/>
                      <a:stretch>
                        <a:fillRect/>
                      </a:stretch>
                    </p:blipFill>
                    <p:spPr>
                      <a:xfrm>
                        <a:off x="739174" y="3390889"/>
                        <a:ext cx="7665652" cy="1468867"/>
                      </a:xfrm>
                      <a:prstGeom prst="rect">
                        <a:avLst/>
                      </a:prstGeom>
                    </p:spPr>
                  </p:pic>
                </p:oleObj>
              </mc:Fallback>
            </mc:AlternateContent>
          </a:graphicData>
        </a:graphic>
      </p:graphicFrame>
    </p:spTree>
    <p:extLst>
      <p:ext uri="{BB962C8B-B14F-4D97-AF65-F5344CB8AC3E}">
        <p14:creationId xmlns:p14="http://schemas.microsoft.com/office/powerpoint/2010/main" val="480754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(6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Cash-to-cash (C2C) cycle roughly measures the average amount time from when cash enters the process as cost to when it returns as collected </a:t>
            </a:r>
            <a:r>
              <a:rPr lang="en-US" sz="2400" kern="1200" dirty="0" smtClean="0">
                <a:solidFill>
                  <a:srgbClr val="000000"/>
                </a:solidFill>
                <a:latin typeface="Arial (Body)"/>
                <a:ea typeface="+mn-ea"/>
                <a:cs typeface="+mn-cs"/>
              </a:rPr>
              <a:t>revenue</a:t>
            </a:r>
            <a:endParaRPr lang="en-US" sz="2400" kern="1200" dirty="0">
              <a:solidFill>
                <a:srgbClr val="000000"/>
              </a:solidFill>
              <a:latin typeface="Arial (Body)"/>
              <a:ea typeface="+mn-ea"/>
              <a:cs typeface="+mn-cs"/>
            </a:endParaRPr>
          </a:p>
        </p:txBody>
      </p:sp>
      <p:graphicFrame>
        <p:nvGraphicFramePr>
          <p:cNvPr id="6" name="Object 5" descr="C 2 C = minus weeks payable, left parenthesis 1 backslash A P T right parenthesis. + weeks in inventory, left parenthesis 1 backslash I N V T right parenthesis.  + weeks receivable, left parenthesis 1 backslash A R T right parenthesis"/>
          <p:cNvGraphicFramePr>
            <a:graphicFrameLocks noChangeAspect="1"/>
          </p:cNvGraphicFramePr>
          <p:nvPr>
            <p:extLst>
              <p:ext uri="{D42A27DB-BD31-4B8C-83A1-F6EECF244321}">
                <p14:modId xmlns:p14="http://schemas.microsoft.com/office/powerpoint/2010/main" val="3209368947"/>
              </p:ext>
            </p:extLst>
          </p:nvPr>
        </p:nvGraphicFramePr>
        <p:xfrm>
          <a:off x="2253988" y="3135613"/>
          <a:ext cx="4636024" cy="2546210"/>
        </p:xfrm>
        <a:graphic>
          <a:graphicData uri="http://schemas.openxmlformats.org/presentationml/2006/ole">
            <mc:AlternateContent xmlns:mc="http://schemas.openxmlformats.org/markup-compatibility/2006">
              <mc:Choice xmlns:v="urn:schemas-microsoft-com:vml" Requires="v">
                <p:oleObj spid="_x0000_s8359" name="Equation" r:id="rId3" imgW="2450880" imgH="1346040" progId="Equation.DSMT4">
                  <p:embed/>
                </p:oleObj>
              </mc:Choice>
              <mc:Fallback>
                <p:oleObj name="Equation" r:id="rId3" imgW="2450880" imgH="1346040" progId="Equation.DSMT4">
                  <p:embed/>
                  <p:pic>
                    <p:nvPicPr>
                      <p:cNvPr id="0" name=""/>
                      <p:cNvPicPr/>
                      <p:nvPr/>
                    </p:nvPicPr>
                    <p:blipFill>
                      <a:blip r:embed="rId4"/>
                      <a:stretch>
                        <a:fillRect/>
                      </a:stretch>
                    </p:blipFill>
                    <p:spPr>
                      <a:xfrm>
                        <a:off x="2253988" y="3135613"/>
                        <a:ext cx="4636024" cy="2546210"/>
                      </a:xfrm>
                      <a:prstGeom prst="rect">
                        <a:avLst/>
                      </a:prstGeom>
                    </p:spPr>
                  </p:pic>
                </p:oleObj>
              </mc:Fallback>
            </mc:AlternateContent>
          </a:graphicData>
        </a:graphic>
      </p:graphicFrame>
    </p:spTree>
    <p:extLst>
      <p:ext uri="{BB962C8B-B14F-4D97-AF65-F5344CB8AC3E}">
        <p14:creationId xmlns:p14="http://schemas.microsoft.com/office/powerpoint/2010/main" val="1374908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Selected Financial Metrics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29101"/>
          </a:xfrm>
        </p:spPr>
        <p:txBody>
          <a:bodyPr/>
          <a:lstStyle/>
          <a:p>
            <a:pPr marL="0" indent="0">
              <a:buNone/>
            </a:pPr>
            <a:r>
              <a:rPr lang="en-IN" sz="2400" b="1" dirty="0" smtClean="0">
                <a:latin typeface="+mn-lt"/>
              </a:rPr>
              <a:t>Table 3-3 </a:t>
            </a:r>
            <a:r>
              <a:rPr lang="en-IN" sz="2400" dirty="0">
                <a:latin typeface="+mn-lt"/>
              </a:rPr>
              <a:t>Selected Financial Metrics Across Industries, 2000–2012</a:t>
            </a:r>
          </a:p>
        </p:txBody>
      </p:sp>
      <p:graphicFrame>
        <p:nvGraphicFramePr>
          <p:cNvPr id="9" name="Table 8"/>
          <p:cNvGraphicFramePr>
            <a:graphicFrameLocks noGrp="1"/>
          </p:cNvGraphicFramePr>
          <p:nvPr>
            <p:extLst>
              <p:ext uri="{D42A27DB-BD31-4B8C-83A1-F6EECF244321}">
                <p14:modId xmlns:p14="http://schemas.microsoft.com/office/powerpoint/2010/main" val="338579036"/>
              </p:ext>
            </p:extLst>
          </p:nvPr>
        </p:nvGraphicFramePr>
        <p:xfrm>
          <a:off x="464457" y="2559594"/>
          <a:ext cx="8222342" cy="3505200"/>
        </p:xfrm>
        <a:graphic>
          <a:graphicData uri="http://schemas.openxmlformats.org/drawingml/2006/table">
            <a:tbl>
              <a:tblPr firstRow="1" bandRow="1">
                <a:tableStyleId>{40F9630F-82C1-40B7-BC3A-925EFCFF5E92}</a:tableStyleId>
              </a:tblPr>
              <a:tblGrid>
                <a:gridCol w="2962655">
                  <a:extLst>
                    <a:ext uri="{9D8B030D-6E8A-4147-A177-3AD203B41FA5}">
                      <a16:colId xmlns:a16="http://schemas.microsoft.com/office/drawing/2014/main" val="3904956153"/>
                    </a:ext>
                  </a:extLst>
                </a:gridCol>
                <a:gridCol w="1292081">
                  <a:extLst>
                    <a:ext uri="{9D8B030D-6E8A-4147-A177-3AD203B41FA5}">
                      <a16:colId xmlns:a16="http://schemas.microsoft.com/office/drawing/2014/main" val="1871074406"/>
                    </a:ext>
                  </a:extLst>
                </a:gridCol>
                <a:gridCol w="1279031">
                  <a:extLst>
                    <a:ext uri="{9D8B030D-6E8A-4147-A177-3AD203B41FA5}">
                      <a16:colId xmlns:a16="http://schemas.microsoft.com/office/drawing/2014/main" val="3114484460"/>
                    </a:ext>
                  </a:extLst>
                </a:gridCol>
                <a:gridCol w="1161570">
                  <a:extLst>
                    <a:ext uri="{9D8B030D-6E8A-4147-A177-3AD203B41FA5}">
                      <a16:colId xmlns:a16="http://schemas.microsoft.com/office/drawing/2014/main" val="1088523816"/>
                    </a:ext>
                  </a:extLst>
                </a:gridCol>
                <a:gridCol w="1527005">
                  <a:extLst>
                    <a:ext uri="{9D8B030D-6E8A-4147-A177-3AD203B41FA5}">
                      <a16:colId xmlns:a16="http://schemas.microsoft.com/office/drawing/2014/main" val="2195864482"/>
                    </a:ext>
                  </a:extLst>
                </a:gridCol>
              </a:tblGrid>
              <a:tr h="137580">
                <a:tc>
                  <a:txBody>
                    <a:bodyPr/>
                    <a:lstStyle/>
                    <a:p>
                      <a:r>
                        <a:rPr lang="en-IN" sz="1600" b="1" i="0" u="none" strike="noStrike" cap="none" baseline="0" dirty="0" smtClean="0">
                          <a:solidFill>
                            <a:schemeClr val="dk1"/>
                          </a:solidFill>
                          <a:latin typeface="+mn-lt"/>
                          <a:ea typeface="Arial"/>
                          <a:cs typeface="Arial"/>
                          <a:sym typeface="Arial"/>
                        </a:rPr>
                        <a:t>Industry</a:t>
                      </a:r>
                      <a:endParaRPr lang="en-IN" sz="1600" dirty="0">
                        <a:latin typeface="+mn-lt"/>
                      </a:endParaRPr>
                    </a:p>
                  </a:txBody>
                  <a:tcPr anchor="b">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Operating</a:t>
                      </a:r>
                    </a:p>
                    <a:p>
                      <a:r>
                        <a:rPr lang="en-IN" sz="1600" b="1" i="0" u="none" strike="noStrike" cap="none" baseline="0" dirty="0" smtClean="0">
                          <a:solidFill>
                            <a:schemeClr val="dk1"/>
                          </a:solidFill>
                          <a:latin typeface="+mn-lt"/>
                          <a:ea typeface="Arial"/>
                          <a:cs typeface="Arial"/>
                          <a:sym typeface="Arial"/>
                        </a:rPr>
                        <a:t>Margin</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C</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2</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C Cycle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Inventory</a:t>
                      </a:r>
                    </a:p>
                    <a:p>
                      <a:r>
                        <a:rPr lang="en-IN" sz="1600" b="1" i="0" u="none" strike="noStrike" cap="none" baseline="0" dirty="0" smtClean="0">
                          <a:solidFill>
                            <a:schemeClr val="dk1"/>
                          </a:solidFill>
                          <a:latin typeface="+mn-lt"/>
                          <a:ea typeface="Arial"/>
                          <a:cs typeface="Arial"/>
                          <a:sym typeface="Arial"/>
                        </a:rPr>
                        <a:t>Turns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S</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G</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&amp;</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A Cost/</a:t>
                      </a:r>
                    </a:p>
                    <a:p>
                      <a:r>
                        <a:rPr lang="en-IN" sz="1600" b="1" i="0" u="none" strike="noStrike" cap="none" baseline="0" dirty="0" smtClean="0">
                          <a:solidFill>
                            <a:schemeClr val="dk1"/>
                          </a:solidFill>
                          <a:latin typeface="+mn-lt"/>
                          <a:ea typeface="Arial"/>
                          <a:cs typeface="Arial"/>
                          <a:sym typeface="Arial"/>
                        </a:rPr>
                        <a:t>Revenue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1220035"/>
                  </a:ext>
                </a:extLst>
              </a:tr>
              <a:tr h="0">
                <a:tc>
                  <a:txBody>
                    <a:bodyPr/>
                    <a:lstStyle/>
                    <a:p>
                      <a:r>
                        <a:rPr lang="en-IN" sz="1600" b="0" i="0" u="none" strike="noStrike" cap="none" baseline="0" dirty="0" smtClean="0">
                          <a:solidFill>
                            <a:schemeClr val="dk1"/>
                          </a:solidFill>
                          <a:latin typeface="+mn-lt"/>
                          <a:ea typeface="Arial"/>
                          <a:cs typeface="Arial"/>
                          <a:sym typeface="Arial"/>
                        </a:rPr>
                        <a:t>Pharmaceutical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0.25</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190.3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9989467"/>
                  </a:ext>
                </a:extLst>
              </a:tr>
              <a:tr h="0">
                <a:tc>
                  <a:txBody>
                    <a:bodyPr/>
                    <a:lstStyle/>
                    <a:p>
                      <a:r>
                        <a:rPr lang="en-IN" sz="1600" b="0" i="0" u="none" strike="noStrike" cap="none" baseline="0" dirty="0" smtClean="0">
                          <a:solidFill>
                            <a:schemeClr val="dk1"/>
                          </a:solidFill>
                          <a:latin typeface="+mn-lt"/>
                          <a:ea typeface="Arial"/>
                          <a:cs typeface="Arial"/>
                          <a:sym typeface="Arial"/>
                        </a:rPr>
                        <a:t>Medical device manufacturers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0.18</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211.6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5037414"/>
                  </a:ext>
                </a:extLst>
              </a:tr>
              <a:tr h="0">
                <a:tc>
                  <a:txBody>
                    <a:bodyPr/>
                    <a:lstStyle/>
                    <a:p>
                      <a:r>
                        <a:rPr lang="en-IN" sz="1600" b="0" i="0" u="none" strike="noStrike" cap="none" baseline="0" dirty="0" smtClean="0">
                          <a:solidFill>
                            <a:schemeClr val="dk1"/>
                          </a:solidFill>
                          <a:latin typeface="+mn-lt"/>
                          <a:ea typeface="Arial"/>
                          <a:cs typeface="Arial"/>
                          <a:sym typeface="Arial"/>
                        </a:rPr>
                        <a:t>Consumer packaged goods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0.17</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28.3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5.6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5958664"/>
                  </a:ext>
                </a:extLst>
              </a:tr>
              <a:tr h="0">
                <a:tc>
                  <a:txBody>
                    <a:bodyPr/>
                    <a:lstStyle/>
                    <a:p>
                      <a:r>
                        <a:rPr lang="en-IN" sz="1600" b="0" i="0" u="none" strike="noStrike" cap="none" baseline="0" dirty="0" smtClean="0">
                          <a:solidFill>
                            <a:schemeClr val="dk1"/>
                          </a:solidFill>
                          <a:latin typeface="+mn-lt"/>
                          <a:ea typeface="Arial"/>
                          <a:cs typeface="Arial"/>
                          <a:sym typeface="Arial"/>
                        </a:rPr>
                        <a:t>Food</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37.4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6.2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0.23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8697855"/>
                  </a:ext>
                </a:extLst>
              </a:tr>
              <a:tr h="0">
                <a:tc>
                  <a:txBody>
                    <a:bodyPr/>
                    <a:lstStyle/>
                    <a:p>
                      <a:r>
                        <a:rPr lang="en-IN" sz="1600" b="0" i="0" u="none" strike="noStrike" cap="none" baseline="0" dirty="0" smtClean="0">
                          <a:solidFill>
                            <a:schemeClr val="dk1"/>
                          </a:solidFill>
                          <a:latin typeface="+mn-lt"/>
                          <a:ea typeface="Arial"/>
                          <a:cs typeface="Arial"/>
                          <a:sym typeface="Arial"/>
                        </a:rPr>
                        <a:t>Consumer electronics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177800" algn="ctr"/>
                      <a:r>
                        <a:rPr lang="en-IN" sz="1600" b="0" i="0" u="none" strike="noStrike" cap="none" baseline="0" dirty="0" smtClean="0">
                          <a:solidFill>
                            <a:schemeClr val="dk1"/>
                          </a:solidFill>
                          <a:latin typeface="+mn-lt"/>
                          <a:ea typeface="Arial"/>
                          <a:cs typeface="Arial"/>
                          <a:sym typeface="Arial"/>
                        </a:rPr>
                        <a:t>9.3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43.8</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3439598"/>
                  </a:ext>
                </a:extLst>
              </a:tr>
              <a:tr h="0">
                <a:tc>
                  <a:txBody>
                    <a:bodyPr/>
                    <a:lstStyle/>
                    <a:p>
                      <a:r>
                        <a:rPr lang="en-IN" sz="1600" b="0" i="0" u="none" strike="noStrike" cap="none" baseline="0" dirty="0" smtClean="0">
                          <a:solidFill>
                            <a:schemeClr val="dk1"/>
                          </a:solidFill>
                          <a:latin typeface="+mn-lt"/>
                          <a:ea typeface="Arial"/>
                          <a:cs typeface="Arial"/>
                          <a:sym typeface="Arial"/>
                        </a:rPr>
                        <a:t>Apparel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r>
                        <a:rPr lang="en-IN" sz="1600" b="0" i="0" u="none" strike="noStrike" cap="none" baseline="0" dirty="0" smtClean="0">
                          <a:solidFill>
                            <a:schemeClr val="dk1"/>
                          </a:solidFill>
                          <a:latin typeface="+mn-lt"/>
                          <a:ea typeface="Arial"/>
                          <a:cs typeface="Arial"/>
                          <a:sym typeface="Arial"/>
                        </a:rPr>
                        <a:t>127.7</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3.2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0.35</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4775357"/>
                  </a:ext>
                </a:extLst>
              </a:tr>
              <a:tr h="0">
                <a:tc>
                  <a:txBody>
                    <a:bodyPr/>
                    <a:lstStyle/>
                    <a:p>
                      <a:r>
                        <a:rPr lang="en-IN" sz="1600" b="0" i="0" u="none" strike="noStrike" cap="none" baseline="0" dirty="0" smtClean="0">
                          <a:solidFill>
                            <a:schemeClr val="dk1"/>
                          </a:solidFill>
                          <a:latin typeface="+mn-lt"/>
                          <a:ea typeface="Arial"/>
                          <a:cs typeface="Arial"/>
                          <a:sym typeface="Arial"/>
                        </a:rPr>
                        <a:t>Chemical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78.1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5.3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9520"/>
                  </a:ext>
                </a:extLst>
              </a:tr>
              <a:tr h="0">
                <a:tc>
                  <a:txBody>
                    <a:bodyPr/>
                    <a:lstStyle/>
                    <a:p>
                      <a:r>
                        <a:rPr lang="en-IN" sz="1600" b="0" i="0" u="none" strike="noStrike" cap="none" baseline="0" dirty="0" smtClean="0">
                          <a:solidFill>
                            <a:schemeClr val="dk1"/>
                          </a:solidFill>
                          <a:latin typeface="+mn-lt"/>
                          <a:ea typeface="Arial"/>
                          <a:cs typeface="Arial"/>
                          <a:sym typeface="Arial"/>
                        </a:rPr>
                        <a:t>Automotive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75.9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9.9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435280"/>
                  </a:ext>
                </a:extLst>
              </a:tr>
            </a:tbl>
          </a:graphicData>
        </a:graphic>
      </p:graphicFrame>
    </p:spTree>
    <p:extLst>
      <p:ext uri="{BB962C8B-B14F-4D97-AF65-F5344CB8AC3E}">
        <p14:creationId xmlns:p14="http://schemas.microsoft.com/office/powerpoint/2010/main" val="4150922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(7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To measures not part of financial statements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Markdowns</a:t>
            </a:r>
            <a:r>
              <a:rPr lang="en-US" sz="2400" kern="1200" dirty="0">
                <a:solidFill>
                  <a:srgbClr val="000000"/>
                </a:solidFill>
                <a:latin typeface="Arial (Body)"/>
                <a:ea typeface="+mn-ea"/>
                <a:cs typeface="+mn-cs"/>
              </a:rPr>
              <a:t>: discounts required to convince customers to buy excess </a:t>
            </a:r>
            <a:r>
              <a:rPr lang="en-US" sz="2400" kern="1200" dirty="0" smtClean="0">
                <a:solidFill>
                  <a:srgbClr val="000000"/>
                </a:solidFill>
                <a:latin typeface="Arial (Body)"/>
                <a:ea typeface="+mn-ea"/>
                <a:cs typeface="+mn-cs"/>
              </a:rPr>
              <a:t>inventory</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Lost sales</a:t>
            </a:r>
            <a:r>
              <a:rPr lang="en-US" sz="2400" kern="1200" dirty="0">
                <a:solidFill>
                  <a:srgbClr val="000000"/>
                </a:solidFill>
                <a:latin typeface="Arial (Body)"/>
                <a:ea typeface="+mn-ea"/>
                <a:cs typeface="+mn-cs"/>
              </a:rPr>
              <a:t>:</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represent customer sales that did not materialize because of the absence of products the customer wanted to </a:t>
            </a:r>
            <a:r>
              <a:rPr lang="en-US" sz="2400" kern="1200" dirty="0" smtClean="0">
                <a:solidFill>
                  <a:srgbClr val="000000"/>
                </a:solidFill>
                <a:latin typeface="Arial (Body)"/>
                <a:ea typeface="+mn-ea"/>
                <a:cs typeface="+mn-cs"/>
              </a:rPr>
              <a:t>buy</a:t>
            </a:r>
          </a:p>
        </p:txBody>
      </p:sp>
    </p:spTree>
    <p:extLst>
      <p:ext uri="{BB962C8B-B14F-4D97-AF65-F5344CB8AC3E}">
        <p14:creationId xmlns:p14="http://schemas.microsoft.com/office/powerpoint/2010/main" val="2201252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769959"/>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key financial metrics of firm performance include return on equity; return on assets; accounts payable turnover; profit margin; asset turnover; accounts receivable turnover; inventory turns; property, plant, and equipment turns; cash-to-cash cycle; and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&amp;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 </a:t>
            </a:r>
            <a:r>
              <a:rPr lang="en-US" sz="2400" kern="1200" dirty="0">
                <a:solidFill>
                  <a:srgbClr val="000000"/>
                </a:solidFill>
                <a:latin typeface="Arial (Body)"/>
                <a:ea typeface="+mn-ea"/>
                <a:cs typeface="+mn-cs"/>
              </a:rPr>
              <a:t>revenue. Markdowns and lost sales are two important financial measures of supply chain performance that are not recorded in financial </a:t>
            </a:r>
            <a:r>
              <a:rPr lang="en-US" sz="2400" kern="1200" dirty="0" smtClean="0">
                <a:solidFill>
                  <a:srgbClr val="000000"/>
                </a:solidFill>
                <a:latin typeface="Arial (Body)"/>
                <a:ea typeface="+mn-ea"/>
                <a:cs typeface="+mn-cs"/>
              </a:rPr>
              <a:t>statements.</a:t>
            </a:r>
          </a:p>
        </p:txBody>
      </p:sp>
    </p:spTree>
    <p:extLst>
      <p:ext uri="{BB962C8B-B14F-4D97-AF65-F5344CB8AC3E}">
        <p14:creationId xmlns:p14="http://schemas.microsoft.com/office/powerpoint/2010/main" val="308559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416016"/>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3.1</a:t>
            </a:r>
            <a:r>
              <a:rPr lang="en-US" sz="2400" kern="1200" dirty="0" smtClean="0">
                <a:solidFill>
                  <a:srgbClr val="000000"/>
                </a:solidFill>
                <a:latin typeface="Arial (Body)"/>
                <a:ea typeface="+mn-ea"/>
                <a:cs typeface="+mn-cs"/>
              </a:rPr>
              <a:t> Describe </a:t>
            </a:r>
            <a:r>
              <a:rPr lang="en-US" sz="2400" kern="1200" dirty="0">
                <a:solidFill>
                  <a:srgbClr val="000000"/>
                </a:solidFill>
                <a:latin typeface="Arial (Body)"/>
                <a:ea typeface="+mn-ea"/>
                <a:cs typeface="+mn-cs"/>
              </a:rPr>
              <a:t>key financial measures of firm performance.</a:t>
            </a:r>
          </a:p>
          <a:p>
            <a:pPr marL="0" lvl="0" indent="0" defTabSz="457200">
              <a:spcAft>
                <a:spcPct val="0"/>
              </a:spcAft>
              <a:buSzPct val="100000"/>
              <a:buNone/>
            </a:pPr>
            <a:r>
              <a:rPr lang="en-US" sz="2400" b="1" kern="1200" dirty="0" smtClean="0">
                <a:solidFill>
                  <a:schemeClr val="tx2"/>
                </a:solidFill>
                <a:latin typeface="Arial (Body)"/>
                <a:ea typeface="+mn-ea"/>
                <a:cs typeface="+mn-cs"/>
              </a:rPr>
              <a:t>3.2</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Identify </a:t>
            </a:r>
            <a:r>
              <a:rPr lang="en-US" sz="2400" kern="1200" dirty="0">
                <a:solidFill>
                  <a:srgbClr val="000000"/>
                </a:solidFill>
                <a:latin typeface="Arial (Body)"/>
                <a:ea typeface="+mn-ea"/>
                <a:cs typeface="+mn-cs"/>
              </a:rPr>
              <a:t>the major drivers of supply chain performance.</a:t>
            </a:r>
          </a:p>
          <a:p>
            <a:pPr marL="0" lvl="0" indent="0" defTabSz="457200">
              <a:spcAft>
                <a:spcPct val="0"/>
              </a:spcAft>
              <a:buSzPct val="100000"/>
              <a:buNone/>
            </a:pPr>
            <a:r>
              <a:rPr lang="en-US" sz="2400" b="1" kern="1200" dirty="0" smtClean="0">
                <a:solidFill>
                  <a:schemeClr val="tx2"/>
                </a:solidFill>
                <a:latin typeface="Arial (Body)"/>
                <a:ea typeface="+mn-ea"/>
                <a:cs typeface="+mn-cs"/>
              </a:rPr>
              <a:t>3.3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facilities and discuss their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51611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Framework for Supply Chain Decisions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pic>
        <p:nvPicPr>
          <p:cNvPr id="5" name="Picture 4" descr="The supply chain decision making frame work diagram is structured as follows. At the top is competitive strategy, then supply chain strategy. These lead to supply chain structure. The supply chain structure spectrum goes from efficiency on the left to responsiveness on the left. From the supply chain structure, the decision can go in 1 of 2 directions. On the left, the efficiency end, the line leads to logistical drivers. Logistical drivers are facilities, inventory, and transportation. On the right, the responsiveness end, are the cross functional drivers. Cross functional drivers are information, sourcing, and pricing."/>
          <p:cNvPicPr>
            <a:picLocks noChangeAspect="1"/>
          </p:cNvPicPr>
          <p:nvPr/>
        </p:nvPicPr>
        <p:blipFill>
          <a:blip r:embed="rId2"/>
          <a:stretch>
            <a:fillRect/>
          </a:stretch>
        </p:blipFill>
        <p:spPr>
          <a:xfrm>
            <a:off x="791707" y="1734395"/>
            <a:ext cx="7560587" cy="3198710"/>
          </a:xfrm>
          <a:prstGeom prst="rect">
            <a:avLst/>
          </a:prstGeom>
        </p:spPr>
      </p:pic>
      <p:sp>
        <p:nvSpPr>
          <p:cNvPr id="3" name="Text Placeholder 2"/>
          <p:cNvSpPr>
            <a:spLocks noGrp="1"/>
          </p:cNvSpPr>
          <p:nvPr>
            <p:ph type="body" idx="1"/>
          </p:nvPr>
        </p:nvSpPr>
        <p:spPr>
          <a:xfrm>
            <a:off x="457200" y="5615965"/>
            <a:ext cx="8229600" cy="495611"/>
          </a:xfrm>
        </p:spPr>
        <p:txBody>
          <a:bodyPr/>
          <a:lstStyle/>
          <a:p>
            <a:pPr marL="0" indent="0">
              <a:buNone/>
            </a:pPr>
            <a:r>
              <a:rPr lang="en-IN" sz="2000" b="1" dirty="0">
                <a:latin typeface="+mn-lt"/>
              </a:rPr>
              <a:t>Figure 3-1</a:t>
            </a:r>
            <a:r>
              <a:rPr lang="en-IN" sz="2000" dirty="0">
                <a:latin typeface="+mn-lt"/>
              </a:rPr>
              <a:t> Supply Chain Decision-Making Frame work</a:t>
            </a:r>
          </a:p>
        </p:txBody>
      </p:sp>
    </p:spTree>
    <p:extLst>
      <p:ext uri="{BB962C8B-B14F-4D97-AF65-F5344CB8AC3E}">
        <p14:creationId xmlns:p14="http://schemas.microsoft.com/office/powerpoint/2010/main" val="3033227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22376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Framework for Supply Chain Decisions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5500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Logistical Drivers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Transportation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Cross-Functional Drivers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Sourcing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Interactions determine overall supply chain </a:t>
            </a:r>
            <a:r>
              <a:rPr lang="en-US" sz="2400" kern="1200" dirty="0" smtClean="0">
                <a:solidFill>
                  <a:srgbClr val="000000"/>
                </a:solidFill>
                <a:latin typeface="Arial (Body)"/>
                <a:ea typeface="+mn-ea"/>
                <a:cs typeface="+mn-cs"/>
              </a:rPr>
              <a:t>performance</a:t>
            </a:r>
          </a:p>
        </p:txBody>
      </p:sp>
    </p:spTree>
    <p:extLst>
      <p:ext uri="{BB962C8B-B14F-4D97-AF65-F5344CB8AC3E}">
        <p14:creationId xmlns:p14="http://schemas.microsoft.com/office/powerpoint/2010/main" val="4012640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769959"/>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drivers of supply chain performance are facilities, inventory, transportation, information, sourcing, and pricing. Each driver affects the balance between responsiveness and efficiency and the resulting strategic fit. Thus, it is important for supply chain designers to structure the six drivers appropriately to achieve strategic </a:t>
            </a:r>
            <a:r>
              <a:rPr lang="en-US" sz="2400" kern="1200" dirty="0" smtClean="0">
                <a:solidFill>
                  <a:srgbClr val="000000"/>
                </a:solidFill>
                <a:latin typeface="Arial (Body)"/>
                <a:ea typeface="+mn-ea"/>
                <a:cs typeface="+mn-cs"/>
              </a:rPr>
              <a:t>fit.</a:t>
            </a:r>
          </a:p>
        </p:txBody>
      </p:sp>
    </p:spTree>
    <p:extLst>
      <p:ext uri="{BB962C8B-B14F-4D97-AF65-F5344CB8AC3E}">
        <p14:creationId xmlns:p14="http://schemas.microsoft.com/office/powerpoint/2010/main" val="988602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Drivers of Supply Chain Performance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physical locations in the supply chain network where product is stored, assembled, or fabricated</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 raw materials, work in process, and finished goods within a supply chain</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Transportation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Moving inventory from point to point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1627323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Drivers of Supply Chain Performance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Data and analysis concerning facilities, inventory, transportation, costs, prices, and customers throughout the supply chain</a:t>
            </a:r>
          </a:p>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Sourcing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Who will perform a particular supply chain </a:t>
            </a:r>
            <a:r>
              <a:rPr lang="en-US" sz="2400" kern="1200" dirty="0" smtClean="0">
                <a:solidFill>
                  <a:srgbClr val="000000"/>
                </a:solidFill>
                <a:latin typeface="Arial (Body)"/>
                <a:ea typeface="+mn-ea"/>
                <a:cs typeface="+mn-cs"/>
              </a:rPr>
              <a:t>activity</a:t>
            </a:r>
            <a:endParaRPr lang="en-US" sz="2400" kern="1200" dirty="0">
              <a:solidFill>
                <a:srgbClr val="000000"/>
              </a:solidFill>
              <a:latin typeface="Arial (Body)"/>
              <a:ea typeface="+mn-ea"/>
              <a:cs typeface="+mn-cs"/>
            </a:endParaRPr>
          </a:p>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How much a firm will charge for the goods and services that it makes available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369361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8518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Production sites and storage sites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Increase responsiveness by increasing the number of facilities, making them more flexible, or increasing </a:t>
            </a:r>
            <a:r>
              <a:rPr lang="en-US" sz="2400" kern="1200" dirty="0" smtClean="0">
                <a:solidFill>
                  <a:srgbClr val="000000"/>
                </a:solidFill>
                <a:latin typeface="Arial (Body)"/>
                <a:ea typeface="+mn-ea"/>
                <a:cs typeface="+mn-cs"/>
              </a:rPr>
              <a:t>capacity</a:t>
            </a:r>
          </a:p>
        </p:txBody>
      </p:sp>
    </p:spTree>
    <p:extLst>
      <p:ext uri="{BB962C8B-B14F-4D97-AF65-F5344CB8AC3E}">
        <p14:creationId xmlns:p14="http://schemas.microsoft.com/office/powerpoint/2010/main" val="1199013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93179"/>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Tradeoffs </a:t>
            </a:r>
            <a:r>
              <a:rPr lang="en-US" sz="2400" kern="1200" dirty="0">
                <a:solidFill>
                  <a:srgbClr val="000000"/>
                </a:solidFill>
                <a:latin typeface="Arial (Body)"/>
                <a:ea typeface="+mn-ea"/>
                <a:cs typeface="+mn-cs"/>
              </a:rPr>
              <a:t>between facility, inventory, and transportation costs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Increasing number of facilities increases facility and inventory costs, decreases transportation costs and reduces response time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Increasing the flexibility or capacity of a facility increases facility costs but decreases inventory costs and response </a:t>
            </a:r>
            <a:r>
              <a:rPr lang="en-US" sz="2400" kern="1200" dirty="0" smtClean="0">
                <a:solidFill>
                  <a:srgbClr val="000000"/>
                </a:solidFill>
                <a:latin typeface="Arial (Body)"/>
                <a:ea typeface="+mn-ea"/>
                <a:cs typeface="+mn-cs"/>
              </a:rPr>
              <a:t>time</a:t>
            </a:r>
          </a:p>
        </p:txBody>
      </p:sp>
    </p:spTree>
    <p:extLst>
      <p:ext uri="{BB962C8B-B14F-4D97-AF65-F5344CB8AC3E}">
        <p14:creationId xmlns:p14="http://schemas.microsoft.com/office/powerpoint/2010/main" val="2928404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8589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Components of facilities decisions</a:t>
            </a:r>
          </a:p>
          <a:p>
            <a:pPr marL="741553" lvl="1" indent="-284353" defTabSz="457200">
              <a:spcAft>
                <a:spcPct val="0"/>
              </a:spcAft>
              <a:buFont typeface="Arial" panose="020B0604020202020204" pitchFamily="34" charset="0"/>
            </a:pPr>
            <a:r>
              <a:rPr lang="en-US" sz="2200" b="1" kern="1200" dirty="0">
                <a:solidFill>
                  <a:srgbClr val="000000"/>
                </a:solidFill>
                <a:latin typeface="Arial (Body)"/>
                <a:ea typeface="+mn-ea"/>
                <a:cs typeface="+mn-cs"/>
              </a:rPr>
              <a:t>Capability</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Flexible, dedicated, or a combination of the two</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Product focus or a functional focus</a:t>
            </a:r>
          </a:p>
          <a:p>
            <a:pPr marL="741553" lvl="1" indent="-284353" defTabSz="457200">
              <a:spcAft>
                <a:spcPct val="0"/>
              </a:spcAft>
              <a:buFont typeface="Arial" panose="020B0604020202020204" pitchFamily="34" charset="0"/>
            </a:pPr>
            <a:r>
              <a:rPr lang="en-US" sz="2200" b="1" kern="1200" dirty="0">
                <a:solidFill>
                  <a:srgbClr val="000000"/>
                </a:solidFill>
                <a:latin typeface="Arial (Body)"/>
                <a:ea typeface="+mn-ea"/>
                <a:cs typeface="+mn-cs"/>
              </a:rPr>
              <a:t>Location</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Where a company will locate its facilities</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Centralize for economies of scale, decentralize for responsiveness</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Consider macroeconomic factors, quality of workers, cost of workers and facility, availability of infrastructure, proximity to customers, location of other facilities, tax </a:t>
            </a:r>
            <a:r>
              <a:rPr lang="en-US" sz="2200" kern="1200" dirty="0" smtClean="0">
                <a:solidFill>
                  <a:srgbClr val="000000"/>
                </a:solidFill>
                <a:latin typeface="Arial (Body)"/>
                <a:ea typeface="+mn-ea"/>
                <a:cs typeface="+mn-cs"/>
              </a:rPr>
              <a:t>effects</a:t>
            </a:r>
          </a:p>
        </p:txBody>
      </p:sp>
    </p:spTree>
    <p:extLst>
      <p:ext uri="{BB962C8B-B14F-4D97-AF65-F5344CB8AC3E}">
        <p14:creationId xmlns:p14="http://schemas.microsoft.com/office/powerpoint/2010/main" val="3118728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970287"/>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Capacity</a:t>
            </a:r>
            <a:endParaRPr lang="en-US" sz="2400" b="1" kern="1200" dirty="0">
              <a:solidFill>
                <a:srgbClr val="000000"/>
              </a:solidFill>
              <a:latin typeface="Arial (Body)"/>
              <a:ea typeface="+mn-ea"/>
              <a:cs typeface="+mn-cs"/>
            </a:endParaRP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 facility’s capacity to perform its intended function or functions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Excess capacity – responsive, costly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Little excess capacity – more efficient, less responsive</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Demand Allocation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Markets each facility will serve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Revisited as conditions change</a:t>
            </a:r>
          </a:p>
        </p:txBody>
      </p:sp>
    </p:spTree>
    <p:extLst>
      <p:ext uri="{BB962C8B-B14F-4D97-AF65-F5344CB8AC3E}">
        <p14:creationId xmlns:p14="http://schemas.microsoft.com/office/powerpoint/2010/main" val="2994178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Facility-Related </a:t>
            </a:r>
            <a:r>
              <a:rPr lang="en-US" sz="2400" b="1" kern="1200" dirty="0">
                <a:solidFill>
                  <a:srgbClr val="000000"/>
                </a:solidFill>
                <a:latin typeface="Arial (Body)"/>
                <a:ea typeface="+mn-ea"/>
                <a:cs typeface="+mn-cs"/>
              </a:rPr>
              <a:t>Metrics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Capacity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Utilization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Processing/setup/down/idle time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Quality losses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Production cost per unit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Theoretical flow/cycle time of production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Actual average flow/cycle time</a:t>
            </a:r>
          </a:p>
        </p:txBody>
      </p:sp>
    </p:spTree>
    <p:extLst>
      <p:ext uri="{BB962C8B-B14F-4D97-AF65-F5344CB8AC3E}">
        <p14:creationId xmlns:p14="http://schemas.microsoft.com/office/powerpoint/2010/main" val="1639444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592987"/>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3.4</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inventory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3.5</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transportation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0851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1144778" lvl="2" indent="-230378" defTabSz="457200">
              <a:spcAft>
                <a:spcPct val="0"/>
              </a:spcAft>
              <a:buFont typeface="Wingdings" panose="05000000000000000000" pitchFamily="2" charset="2"/>
              <a:buChar char="§"/>
            </a:pPr>
            <a:r>
              <a:rPr lang="en-US" sz="2400" kern="1200" dirty="0" smtClean="0">
                <a:solidFill>
                  <a:srgbClr val="000000"/>
                </a:solidFill>
                <a:latin typeface="Arial (Body)"/>
                <a:ea typeface="+mn-ea"/>
                <a:cs typeface="+mn-cs"/>
              </a:rPr>
              <a:t>Product </a:t>
            </a:r>
            <a:r>
              <a:rPr lang="en-US" sz="2400" kern="1200" dirty="0">
                <a:solidFill>
                  <a:srgbClr val="000000"/>
                </a:solidFill>
                <a:latin typeface="Arial (Body)"/>
                <a:ea typeface="+mn-ea"/>
                <a:cs typeface="+mn-cs"/>
              </a:rPr>
              <a:t>variety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Volume contribution of top 20 percent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K</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and </a:t>
            </a:r>
            <a:r>
              <a:rPr lang="en-US" sz="2400" kern="1200" dirty="0">
                <a:solidFill>
                  <a:srgbClr val="000000"/>
                </a:solidFill>
                <a:latin typeface="Arial (Body)"/>
                <a:ea typeface="+mn-ea"/>
                <a:cs typeface="+mn-cs"/>
              </a:rPr>
              <a:t>customers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production batch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Production service level</a:t>
            </a:r>
          </a:p>
        </p:txBody>
      </p:sp>
    </p:spTree>
    <p:extLst>
      <p:ext uri="{BB962C8B-B14F-4D97-AF65-F5344CB8AC3E}">
        <p14:creationId xmlns:p14="http://schemas.microsoft.com/office/powerpoint/2010/main" val="2013821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facility related decisions include identifying the number of facilities, the extent of flexibility, the level of capacity, and the markets served by each facility. Increasing the number of facilities, their flexibility, or their excess capacity increases responsiveness but hurts efficiency. Key facility-related metrics are capacity, utilization, processing/setup/down/idle time, quality, theoretical flow/cycle time of production, actual flow/cycle time, product variety, volume contribution of top 20 percent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K</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s/customers</a:t>
            </a:r>
            <a:r>
              <a:rPr lang="en-US" sz="2400" kern="1200" dirty="0">
                <a:solidFill>
                  <a:srgbClr val="000000"/>
                </a:solidFill>
                <a:latin typeface="Arial (Body)"/>
                <a:ea typeface="+mn-ea"/>
                <a:cs typeface="+mn-cs"/>
              </a:rPr>
              <a:t>, average production batch size, and service </a:t>
            </a:r>
            <a:r>
              <a:rPr lang="en-US" sz="2400" kern="1200" dirty="0" smtClean="0">
                <a:solidFill>
                  <a:srgbClr val="000000"/>
                </a:solidFill>
                <a:latin typeface="Arial (Body)"/>
                <a:ea typeface="+mn-ea"/>
                <a:cs typeface="+mn-cs"/>
              </a:rPr>
              <a:t>level.</a:t>
            </a:r>
          </a:p>
        </p:txBody>
      </p:sp>
    </p:spTree>
    <p:extLst>
      <p:ext uri="{BB962C8B-B14F-4D97-AF65-F5344CB8AC3E}">
        <p14:creationId xmlns:p14="http://schemas.microsoft.com/office/powerpoint/2010/main" val="829561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Mismatch between supply and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Exploit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assets, costs, responsiveness, material flow time</a:t>
            </a:r>
          </a:p>
        </p:txBody>
      </p:sp>
    </p:spTree>
    <p:extLst>
      <p:ext uri="{BB962C8B-B14F-4D97-AF65-F5344CB8AC3E}">
        <p14:creationId xmlns:p14="http://schemas.microsoft.com/office/powerpoint/2010/main" val="2675409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Overall Trade-Off</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Increasing inventory generally makes the supply chain more responsive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 higher level of inventory facilitates a reduction in production and transportation costs because of improved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holding costs increase</a:t>
            </a:r>
          </a:p>
        </p:txBody>
      </p:sp>
    </p:spTree>
    <p:extLst>
      <p:ext uri="{BB962C8B-B14F-4D97-AF65-F5344CB8AC3E}">
        <p14:creationId xmlns:p14="http://schemas.microsoft.com/office/powerpoint/2010/main" val="4047196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Material flow time, </a:t>
            </a:r>
            <a:r>
              <a:rPr lang="en-US" sz="2400" kern="1200" dirty="0">
                <a:solidFill>
                  <a:srgbClr val="000000"/>
                </a:solidFill>
                <a:latin typeface="Arial (Body)"/>
                <a:ea typeface="+mn-ea"/>
                <a:cs typeface="+mn-cs"/>
              </a:rPr>
              <a:t>the time that elapses between the point at which material enters the supply chain to the point at which it exits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Throughput</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the rate at which sales occur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Little’s </a:t>
            </a:r>
            <a:r>
              <a:rPr lang="en-US" sz="2400" kern="1200" dirty="0" smtClean="0">
                <a:solidFill>
                  <a:srgbClr val="000000"/>
                </a:solidFill>
                <a:latin typeface="Arial (Body)"/>
                <a:ea typeface="+mn-ea"/>
                <a:cs typeface="+mn-cs"/>
              </a:rPr>
              <a:t>law</a:t>
            </a:r>
          </a:p>
          <a:p>
            <a:pPr marL="457200" lvl="1" indent="0" algn="ctr" defTabSz="457200">
              <a:spcAft>
                <a:spcPct val="0"/>
              </a:spcAft>
              <a:buNone/>
            </a:pPr>
            <a:r>
              <a:rPr lang="en-US" sz="2400" i="1" kern="1200" dirty="0">
                <a:solidFill>
                  <a:srgbClr val="000000"/>
                </a:solidFill>
                <a:latin typeface="Arial (Body)"/>
                <a:ea typeface="+mn-ea"/>
                <a:cs typeface="+mn-cs"/>
              </a:rPr>
              <a:t>I</a:t>
            </a:r>
            <a:r>
              <a:rPr lang="en-US" sz="2400" kern="1200" dirty="0">
                <a:solidFill>
                  <a:srgbClr val="000000"/>
                </a:solidFill>
                <a:latin typeface="Arial (Body)"/>
                <a:ea typeface="+mn-ea"/>
                <a:cs typeface="+mn-cs"/>
              </a:rPr>
              <a:t> = </a:t>
            </a:r>
            <a:r>
              <a:rPr lang="en-US" sz="2400" i="1" kern="1200" dirty="0" smtClean="0">
                <a:solidFill>
                  <a:srgbClr val="000000"/>
                </a:solidFill>
                <a:latin typeface="Arial (Body)"/>
                <a:ea typeface="+mn-ea"/>
                <a:cs typeface="+mn-cs"/>
              </a:rPr>
              <a:t>D</a:t>
            </a:r>
            <a:r>
              <a:rPr lang="en-US" sz="100" i="1" kern="1200" dirty="0" smtClean="0">
                <a:solidFill>
                  <a:srgbClr val="000000"/>
                </a:solidFill>
                <a:latin typeface="Arial (Body)"/>
                <a:ea typeface="+mn-ea"/>
                <a:cs typeface="+mn-cs"/>
              </a:rPr>
              <a:t> </a:t>
            </a:r>
            <a:r>
              <a:rPr lang="en-US" sz="2400" i="1" kern="1200" dirty="0" smtClean="0">
                <a:solidFill>
                  <a:srgbClr val="000000"/>
                </a:solidFill>
                <a:latin typeface="Arial (Body)"/>
                <a:ea typeface="+mn-ea"/>
                <a:cs typeface="+mn-cs"/>
              </a:rPr>
              <a:t>T</a:t>
            </a:r>
            <a:endParaRPr lang="en-US" sz="2400" i="1" kern="1200" dirty="0">
              <a:solidFill>
                <a:srgbClr val="000000"/>
              </a:solidFill>
              <a:latin typeface="Arial (Body)"/>
              <a:ea typeface="+mn-ea"/>
              <a:cs typeface="+mn-cs"/>
            </a:endParaRPr>
          </a:p>
          <a:p>
            <a:pPr marL="457200" lvl="1" indent="0" defTabSz="457200">
              <a:spcAft>
                <a:spcPct val="0"/>
              </a:spcAft>
              <a:buNone/>
            </a:pPr>
            <a:r>
              <a:rPr lang="en-US" sz="2400" kern="1200" dirty="0">
                <a:solidFill>
                  <a:srgbClr val="000000"/>
                </a:solidFill>
                <a:latin typeface="Arial (Body)"/>
                <a:ea typeface="+mn-ea"/>
                <a:cs typeface="+mn-cs"/>
              </a:rPr>
              <a:t>where</a:t>
            </a:r>
          </a:p>
          <a:p>
            <a:pPr marL="457200" lvl="1" indent="0" algn="ctr" defTabSz="457200">
              <a:spcAft>
                <a:spcPct val="0"/>
              </a:spcAft>
              <a:buNone/>
            </a:pPr>
            <a:r>
              <a:rPr lang="en-US" sz="2400" i="1" kern="1200" dirty="0">
                <a:solidFill>
                  <a:srgbClr val="000000"/>
                </a:solidFill>
                <a:latin typeface="Arial (Body)"/>
                <a:ea typeface="+mn-ea"/>
                <a:cs typeface="+mn-cs"/>
              </a:rPr>
              <a:t>I</a:t>
            </a:r>
            <a:r>
              <a:rPr lang="en-US" sz="2400" kern="1200" dirty="0">
                <a:solidFill>
                  <a:srgbClr val="000000"/>
                </a:solidFill>
                <a:latin typeface="Arial (Body)"/>
                <a:ea typeface="+mn-ea"/>
                <a:cs typeface="+mn-cs"/>
              </a:rPr>
              <a:t> = flow time, </a:t>
            </a:r>
            <a:r>
              <a:rPr lang="en-US" sz="2400" i="1" kern="1200" dirty="0">
                <a:solidFill>
                  <a:srgbClr val="000000"/>
                </a:solidFill>
                <a:latin typeface="Arial (Body)"/>
                <a:ea typeface="+mn-ea"/>
                <a:cs typeface="+mn-cs"/>
              </a:rPr>
              <a:t>T</a:t>
            </a:r>
            <a:r>
              <a:rPr lang="en-US" sz="2400" kern="1200" dirty="0">
                <a:solidFill>
                  <a:srgbClr val="000000"/>
                </a:solidFill>
                <a:latin typeface="Arial (Body)"/>
                <a:ea typeface="+mn-ea"/>
                <a:cs typeface="+mn-cs"/>
              </a:rPr>
              <a:t> = throughput, </a:t>
            </a:r>
            <a:r>
              <a:rPr lang="en-US" sz="2400" i="1" kern="1200" dirty="0">
                <a:solidFill>
                  <a:srgbClr val="000000"/>
                </a:solidFill>
                <a:latin typeface="Arial (Body)"/>
                <a:ea typeface="+mn-ea"/>
                <a:cs typeface="+mn-cs"/>
              </a:rPr>
              <a:t>D</a:t>
            </a:r>
            <a:r>
              <a:rPr lang="en-US" sz="2400" kern="1200" dirty="0">
                <a:solidFill>
                  <a:srgbClr val="000000"/>
                </a:solidFill>
                <a:latin typeface="Arial (Body)"/>
                <a:ea typeface="+mn-ea"/>
                <a:cs typeface="+mn-cs"/>
              </a:rPr>
              <a:t> = demand</a:t>
            </a:r>
          </a:p>
        </p:txBody>
      </p:sp>
    </p:spTree>
    <p:extLst>
      <p:ext uri="{BB962C8B-B14F-4D97-AF65-F5344CB8AC3E}">
        <p14:creationId xmlns:p14="http://schemas.microsoft.com/office/powerpoint/2010/main" val="911440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Cycle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amount of inventory used to satisfy demand between supplier shipments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Function of lot size decisions</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held in case demand exceeds expectations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Costs of carrying too much inventory versus cost of losing sales</a:t>
            </a:r>
          </a:p>
        </p:txBody>
      </p:sp>
    </p:spTree>
    <p:extLst>
      <p:ext uri="{BB962C8B-B14F-4D97-AF65-F5344CB8AC3E}">
        <p14:creationId xmlns:p14="http://schemas.microsoft.com/office/powerpoint/2010/main" val="1802695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Seasonal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built up to counter predictable variability in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Cost of carrying additional inventory versus cost of flexible production</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Level of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fraction of demand that is served on time from product held in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Trade off between customer service and cost</a:t>
            </a:r>
          </a:p>
        </p:txBody>
      </p:sp>
    </p:spTree>
    <p:extLst>
      <p:ext uri="{BB962C8B-B14F-4D97-AF65-F5344CB8AC3E}">
        <p14:creationId xmlns:p14="http://schemas.microsoft.com/office/powerpoint/2010/main" val="3459663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Inventory-Related Metrics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2</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a:t>
            </a:r>
            <a:r>
              <a:rPr lang="en-US" sz="2400" kern="1200" dirty="0">
                <a:solidFill>
                  <a:srgbClr val="000000"/>
                </a:solidFill>
                <a:latin typeface="Arial (Body)"/>
                <a:ea typeface="+mn-ea"/>
                <a:cs typeface="+mn-cs"/>
              </a:rPr>
              <a:t>cycle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turns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Products with more than a specified number of days of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replenishment batch size</a:t>
            </a:r>
          </a:p>
        </p:txBody>
      </p:sp>
    </p:spTree>
    <p:extLst>
      <p:ext uri="{BB962C8B-B14F-4D97-AF65-F5344CB8AC3E}">
        <p14:creationId xmlns:p14="http://schemas.microsoft.com/office/powerpoint/2010/main" val="467036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Average </a:t>
            </a:r>
            <a:r>
              <a:rPr lang="en-US" sz="2400" kern="1200" dirty="0">
                <a:solidFill>
                  <a:srgbClr val="000000"/>
                </a:solidFill>
                <a:latin typeface="Arial (Body)"/>
                <a:ea typeface="+mn-ea"/>
                <a:cs typeface="+mn-cs"/>
              </a:rPr>
              <a:t>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Seasonal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Fill rate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Fraction of time out of stock</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Obsolete inventory</a:t>
            </a:r>
          </a:p>
        </p:txBody>
      </p:sp>
    </p:spTree>
    <p:extLst>
      <p:ext uri="{BB962C8B-B14F-4D97-AF65-F5344CB8AC3E}">
        <p14:creationId xmlns:p14="http://schemas.microsoft.com/office/powerpoint/2010/main" val="1581385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616618"/>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inventory related decisions include identifying the batch size, the safety inventory, the seasonal inventory, and the level of product availability. Increasing the safety inventory and level of product availability increases responsiveness but hurts efficiency. Increasing the batch size and seasonal inventory increases holding costs but may decrease production, transportation, and purchasing costs. Key inventory-related metrics are average inventory, turns, products with more than a specified number of days of inventory, average replenishment batch size, average safety inventory, seasonal inventory, fill rate, and fraction of time out of </a:t>
            </a:r>
            <a:r>
              <a:rPr lang="en-US" sz="2400" kern="1200" dirty="0" smtClean="0">
                <a:solidFill>
                  <a:srgbClr val="000000"/>
                </a:solidFill>
                <a:latin typeface="Arial (Body)"/>
                <a:ea typeface="+mn-ea"/>
                <a:cs typeface="+mn-cs"/>
              </a:rPr>
              <a:t>stock.</a:t>
            </a:r>
          </a:p>
        </p:txBody>
      </p:sp>
    </p:spTree>
    <p:extLst>
      <p:ext uri="{BB962C8B-B14F-4D97-AF65-F5344CB8AC3E}">
        <p14:creationId xmlns:p14="http://schemas.microsoft.com/office/powerpoint/2010/main" val="306530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(3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93343"/>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3.6</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the key performance metrics for information and discuss its role in creating strategic fit between the supply chain strategy and the competitive strategy.</a:t>
            </a:r>
          </a:p>
          <a:p>
            <a:pPr marL="0" lvl="0" indent="0" defTabSz="457200">
              <a:spcAft>
                <a:spcPct val="0"/>
              </a:spcAft>
              <a:buSzPct val="100000"/>
              <a:buNone/>
            </a:pPr>
            <a:r>
              <a:rPr lang="en-US" sz="2400" b="1" kern="1200" dirty="0" smtClean="0">
                <a:solidFill>
                  <a:schemeClr val="tx2"/>
                </a:solidFill>
                <a:latin typeface="Arial (Body)"/>
                <a:ea typeface="+mn-ea"/>
                <a:cs typeface="+mn-cs"/>
              </a:rPr>
              <a:t>3.7</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sourcing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3.8</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pricing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37769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9334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Moves inventory between stages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responsiveness and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Faster transportation allows greater responsiveness but lower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Also affects inventory and 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Allows a firm to adjust the location of its facilities and inventory to find the right balance between responsiveness and efficiency</a:t>
            </a:r>
          </a:p>
        </p:txBody>
      </p:sp>
    </p:spTree>
    <p:extLst>
      <p:ext uri="{BB962C8B-B14F-4D97-AF65-F5344CB8AC3E}">
        <p14:creationId xmlns:p14="http://schemas.microsoft.com/office/powerpoint/2010/main" val="3035080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0840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Components of Transportation Decisions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Design of transportation network</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Modes, locations, and routes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Direct or with intermediate consolidation points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One or multiple supply or demand points in a single run</a:t>
            </a:r>
          </a:p>
        </p:txBody>
      </p:sp>
    </p:spTree>
    <p:extLst>
      <p:ext uri="{BB962C8B-B14F-4D97-AF65-F5344CB8AC3E}">
        <p14:creationId xmlns:p14="http://schemas.microsoft.com/office/powerpoint/2010/main" val="39050276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Choice </a:t>
            </a:r>
            <a:r>
              <a:rPr lang="en-US" sz="2400" b="1" kern="1200" dirty="0">
                <a:solidFill>
                  <a:srgbClr val="000000"/>
                </a:solidFill>
                <a:latin typeface="Arial (Body)"/>
                <a:ea typeface="+mn-ea"/>
                <a:cs typeface="+mn-cs"/>
              </a:rPr>
              <a:t>of transportation mode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Air, truck, rail, sea, and pipeline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Information goods via the Internet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Different speed, size of shipments, cost of shipping, and flexibility</a:t>
            </a:r>
          </a:p>
        </p:txBody>
      </p:sp>
    </p:spTree>
    <p:extLst>
      <p:ext uri="{BB962C8B-B14F-4D97-AF65-F5344CB8AC3E}">
        <p14:creationId xmlns:p14="http://schemas.microsoft.com/office/powerpoint/2010/main" val="424326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Transportation-Related Metrics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inbound transportation cost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income shipment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inbound transportation cost per shipment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transportation cost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shipment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transportation cost per shipment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Fraction transported by mode</a:t>
            </a:r>
          </a:p>
        </p:txBody>
      </p:sp>
    </p:spTree>
    <p:extLst>
      <p:ext uri="{BB962C8B-B14F-4D97-AF65-F5344CB8AC3E}">
        <p14:creationId xmlns:p14="http://schemas.microsoft.com/office/powerpoint/2010/main" val="180283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Overall Trade-off: Responsiveness Versus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cost of transporting a given product (efficiency) and the speed with which that product is transported (responsiveness)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Using fast modes of transport raises responsiveness and transportation cost but lowers the inventory holding cost</a:t>
            </a:r>
          </a:p>
        </p:txBody>
      </p:sp>
    </p:spTree>
    <p:extLst>
      <p:ext uri="{BB962C8B-B14F-4D97-AF65-F5344CB8AC3E}">
        <p14:creationId xmlns:p14="http://schemas.microsoft.com/office/powerpoint/2010/main" val="32806400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transportation related decisions include designing the transportation network and selecting the transportation mode. Faster modes of transport are more expensive but can improve responsiveness while helping decrease inventory and facility costs. Key transportation-related metrics are average inbound transportation cost, average incoming shipment size, average inbound transportation cost per shipment, average outbound transportation cost, average outbound shipment size, average outbound transportation cost per shipment, and fraction transported by </a:t>
            </a:r>
            <a:r>
              <a:rPr lang="en-US" sz="2400" kern="1200" dirty="0" smtClean="0">
                <a:solidFill>
                  <a:srgbClr val="000000"/>
                </a:solidFill>
                <a:latin typeface="Arial (Body)"/>
                <a:ea typeface="+mn-ea"/>
                <a:cs typeface="+mn-cs"/>
              </a:rPr>
              <a:t>mode.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8297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Information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 the utilization of supply chain assets and the coordination of supply chain flows to increase responsiveness and reduce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 is a key driver that can be used to provide higher responsiveness while simultaneously improving </a:t>
            </a:r>
            <a:r>
              <a:rPr lang="en-US" sz="2400" kern="1200" dirty="0" smtClean="0">
                <a:solidFill>
                  <a:srgbClr val="000000"/>
                </a:solidFill>
                <a:latin typeface="Arial (Body)"/>
                <a:ea typeface="+mn-ea"/>
                <a:cs typeface="+mn-cs"/>
              </a:rPr>
              <a:t>efficiency</a:t>
            </a:r>
          </a:p>
        </p:txBody>
      </p:sp>
    </p:spTree>
    <p:extLst>
      <p:ext uri="{BB962C8B-B14F-4D97-AF65-F5344CB8AC3E}">
        <p14:creationId xmlns:p14="http://schemas.microsoft.com/office/powerpoint/2010/main" val="1164615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Information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Competitive Strategy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Improves visibility of transactions and coordination of decisions across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Right information can help a supply chain better meet customer needs at lower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More information increases complexity and cost of both infrastructure and analysis exponentially while marginal value diminishes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Share the minimum amount of information required to achieve coordination</a:t>
            </a:r>
          </a:p>
        </p:txBody>
      </p:sp>
    </p:spTree>
    <p:extLst>
      <p:ext uri="{BB962C8B-B14F-4D97-AF65-F5344CB8AC3E}">
        <p14:creationId xmlns:p14="http://schemas.microsoft.com/office/powerpoint/2010/main" val="21532643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Demand Planning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Best estimate of future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Include estimation of forecast error</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Coordination and Information Sharing</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Supply chain coordination, </a:t>
            </a:r>
            <a:r>
              <a:rPr lang="en-US" sz="2400" kern="1200" dirty="0">
                <a:solidFill>
                  <a:srgbClr val="000000"/>
                </a:solidFill>
                <a:latin typeface="Arial (Body)"/>
                <a:ea typeface="+mn-ea"/>
                <a:cs typeface="+mn-cs"/>
              </a:rPr>
              <a:t>all stages of a supply chain work toward the objective of maximizing total supply chain profitability based on shared 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Critical for success</a:t>
            </a:r>
          </a:p>
        </p:txBody>
      </p:sp>
    </p:spTree>
    <p:extLst>
      <p:ext uri="{BB962C8B-B14F-4D97-AF65-F5344CB8AC3E}">
        <p14:creationId xmlns:p14="http://schemas.microsoft.com/office/powerpoint/2010/main" val="406226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Sales and Operations Planning</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&amp;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process of creating an overall supply plan (production and inventories) to meet the anticipated level of demand (sales)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Can be used to plan supply chain needs and project revenues and profits</a:t>
            </a:r>
          </a:p>
        </p:txBody>
      </p:sp>
    </p:spTree>
    <p:extLst>
      <p:ext uri="{BB962C8B-B14F-4D97-AF65-F5344CB8AC3E}">
        <p14:creationId xmlns:p14="http://schemas.microsoft.com/office/powerpoint/2010/main" val="221354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(1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From a shareholder perspective, return on equity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E) </a:t>
            </a:r>
            <a:r>
              <a:rPr lang="en-US" sz="2400" kern="1200" dirty="0">
                <a:solidFill>
                  <a:srgbClr val="000000"/>
                </a:solidFill>
                <a:latin typeface="Arial (Body)"/>
                <a:ea typeface="+mn-ea"/>
                <a:cs typeface="+mn-cs"/>
              </a:rPr>
              <a:t>is the main summary measure of a firm’s </a:t>
            </a:r>
            <a:r>
              <a:rPr lang="en-US" sz="2400" kern="1200" dirty="0" smtClean="0">
                <a:solidFill>
                  <a:srgbClr val="000000"/>
                </a:solidFill>
                <a:latin typeface="Arial (Body)"/>
                <a:ea typeface="+mn-ea"/>
                <a:cs typeface="+mn-cs"/>
              </a:rPr>
              <a:t>performance</a:t>
            </a:r>
            <a:endParaRPr lang="en-US" sz="2400" kern="1200" dirty="0">
              <a:solidFill>
                <a:srgbClr val="000000"/>
              </a:solidFill>
              <a:latin typeface="Arial (Body)"/>
              <a:ea typeface="+mn-ea"/>
              <a:cs typeface="+mn-cs"/>
            </a:endParaRPr>
          </a:p>
        </p:txBody>
      </p:sp>
      <p:graphicFrame>
        <p:nvGraphicFramePr>
          <p:cNvPr id="4" name="Object 3" descr="R O E = start fraction net income, over average shareholder equity, end fraction"/>
          <p:cNvGraphicFramePr>
            <a:graphicFrameLocks noChangeAspect="1"/>
          </p:cNvGraphicFramePr>
          <p:nvPr>
            <p:extLst>
              <p:ext uri="{D42A27DB-BD31-4B8C-83A1-F6EECF244321}">
                <p14:modId xmlns:p14="http://schemas.microsoft.com/office/powerpoint/2010/main" val="1667824328"/>
              </p:ext>
            </p:extLst>
          </p:nvPr>
        </p:nvGraphicFramePr>
        <p:xfrm>
          <a:off x="2060006" y="3046773"/>
          <a:ext cx="5023988" cy="816706"/>
        </p:xfrm>
        <a:graphic>
          <a:graphicData uri="http://schemas.openxmlformats.org/presentationml/2006/ole">
            <mc:AlternateContent xmlns:mc="http://schemas.openxmlformats.org/markup-compatibility/2006">
              <mc:Choice xmlns:v="urn:schemas-microsoft-com:vml" Requires="v">
                <p:oleObj spid="_x0000_s5290" name="Equation" r:id="rId3" imgW="2577960" imgH="419040" progId="Equation.DSMT4">
                  <p:embed/>
                </p:oleObj>
              </mc:Choice>
              <mc:Fallback>
                <p:oleObj name="Equation" r:id="rId3" imgW="2577960" imgH="419040" progId="Equation.DSMT4">
                  <p:embed/>
                  <p:pic>
                    <p:nvPicPr>
                      <p:cNvPr id="0" name=""/>
                      <p:cNvPicPr/>
                      <p:nvPr/>
                    </p:nvPicPr>
                    <p:blipFill>
                      <a:blip r:embed="rId4"/>
                      <a:stretch>
                        <a:fillRect/>
                      </a:stretch>
                    </p:blipFill>
                    <p:spPr>
                      <a:xfrm>
                        <a:off x="2060006" y="3046773"/>
                        <a:ext cx="5023988" cy="816706"/>
                      </a:xfrm>
                      <a:prstGeom prst="rect">
                        <a:avLst/>
                      </a:prstGeom>
                    </p:spPr>
                  </p:pic>
                </p:oleObj>
              </mc:Fallback>
            </mc:AlternateContent>
          </a:graphicData>
        </a:graphic>
      </p:graphicFrame>
    </p:spTree>
    <p:extLst>
      <p:ext uri="{BB962C8B-B14F-4D97-AF65-F5344CB8AC3E}">
        <p14:creationId xmlns:p14="http://schemas.microsoft.com/office/powerpoint/2010/main" val="4078977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Information-Related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Forecast horizon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Frequency of update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Forecast error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Variance from plan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Ratio of demand variability to order variability</a:t>
            </a:r>
          </a:p>
        </p:txBody>
      </p:sp>
    </p:spTree>
    <p:extLst>
      <p:ext uri="{BB962C8B-B14F-4D97-AF65-F5344CB8AC3E}">
        <p14:creationId xmlns:p14="http://schemas.microsoft.com/office/powerpoint/2010/main" val="2520038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information related decisions include coming up with a demand plan as well as a sales &amp; operations plan that optimally matches supply and demand. It is important that information is shared across the supply chain to ensure that plans at different stages are coordinated. Key information-related metrics are forecast horizon, forecast error, variance from plan, and ratio of demand variability to order </a:t>
            </a:r>
            <a:r>
              <a:rPr lang="en-US" sz="2400" kern="1200" dirty="0" smtClean="0">
                <a:solidFill>
                  <a:srgbClr val="000000"/>
                </a:solidFill>
                <a:latin typeface="Arial (Body)"/>
                <a:ea typeface="+mn-ea"/>
                <a:cs typeface="+mn-cs"/>
              </a:rPr>
              <a:t>variability.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57235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Sourcing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Set of business processes required to purchase goods and services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Will tasks be performed by a source internal to the company or a third party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Should increase the size of the total surplus to be shared across the supply chain</a:t>
            </a:r>
          </a:p>
        </p:txBody>
      </p:sp>
    </p:spTree>
    <p:extLst>
      <p:ext uri="{BB962C8B-B14F-4D97-AF65-F5344CB8AC3E}">
        <p14:creationId xmlns:p14="http://schemas.microsoft.com/office/powerpoint/2010/main" val="3940570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Sourcing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Competitive Strategy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Sourcing decisions are crucial because they affect the level of efficiency and responsiveness in a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Outsource to responsive third parties if it is too expensive to develop their </a:t>
            </a:r>
            <a:r>
              <a:rPr lang="en-US" sz="2400" kern="1200" dirty="0" smtClean="0">
                <a:solidFill>
                  <a:srgbClr val="000000"/>
                </a:solidFill>
                <a:latin typeface="Arial (Body)"/>
                <a:ea typeface="+mn-ea"/>
                <a:cs typeface="+mn-cs"/>
              </a:rPr>
              <a:t>own</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Keep responsive process in-house to maintain control</a:t>
            </a:r>
          </a:p>
        </p:txBody>
      </p:sp>
    </p:spTree>
    <p:extLst>
      <p:ext uri="{BB962C8B-B14F-4D97-AF65-F5344CB8AC3E}">
        <p14:creationId xmlns:p14="http://schemas.microsoft.com/office/powerpoint/2010/main" val="32420127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In-House or Outsource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Perform a task in-house or outsource it to a third party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Outsource if it raises the supply chain surplus more than the firm can on its own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Keep function in-house if the third party cannot increase the supply chain surplus or if the outsourcing risk is significant</a:t>
            </a:r>
          </a:p>
        </p:txBody>
      </p:sp>
    </p:spTree>
    <p:extLst>
      <p:ext uri="{BB962C8B-B14F-4D97-AF65-F5344CB8AC3E}">
        <p14:creationId xmlns:p14="http://schemas.microsoft.com/office/powerpoint/2010/main" val="18002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9315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Supplier Selection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Number of suppliers, criteria for evaluation and selection</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Procurement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Obtain goods and service within a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Goal is to decrease total cost of ownership and increase supply chain surplus</a:t>
            </a:r>
          </a:p>
        </p:txBody>
      </p:sp>
    </p:spTree>
    <p:extLst>
      <p:ext uri="{BB962C8B-B14F-4D97-AF65-F5344CB8AC3E}">
        <p14:creationId xmlns:p14="http://schemas.microsoft.com/office/powerpoint/2010/main" val="4072375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Sourcing-Related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Days payable outstanding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purchase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purchase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purchase quantity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Supply quality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Supply lead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Percentage of on-time deliveries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Supplier reliability</a:t>
            </a:r>
          </a:p>
        </p:txBody>
      </p:sp>
    </p:spTree>
    <p:extLst>
      <p:ext uri="{BB962C8B-B14F-4D97-AF65-F5344CB8AC3E}">
        <p14:creationId xmlns:p14="http://schemas.microsoft.com/office/powerpoint/2010/main" val="14058058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7</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sourcing related decisions include deciding whether an activity will be insourced or outsourced, identifying key factors in supplier selection, and selecting the supplier port- folio. Key sourcing-related metrics are days payable outstanding, average purchase price, range of purchase price, average purchase quantity, percentage on-time deliveries, supply quality, and supply lead </a:t>
            </a:r>
            <a:r>
              <a:rPr lang="en-US" sz="2400" kern="1200" dirty="0" smtClean="0">
                <a:solidFill>
                  <a:srgbClr val="000000"/>
                </a:solidFill>
                <a:latin typeface="Arial (Body)"/>
                <a:ea typeface="+mn-ea"/>
                <a:cs typeface="+mn-cs"/>
              </a:rPr>
              <a:t>time.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32909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Pricing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4879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 determines the amount to charge customers for goods and services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the supply chain level of responsiveness required and the demand profile the supply chain attempts to serve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 strategies can be used to match demand and supply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Objective should be to increase firm </a:t>
            </a:r>
            <a:r>
              <a:rPr lang="en-US" sz="2400" kern="1200" dirty="0" smtClean="0">
                <a:solidFill>
                  <a:srgbClr val="000000"/>
                </a:solidFill>
                <a:latin typeface="Arial (Body)"/>
                <a:ea typeface="+mn-ea"/>
                <a:cs typeface="+mn-cs"/>
              </a:rPr>
              <a:t>profit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089138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Pricing and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provider of the activity must decide how to price it appropriately to reflect economies of scale</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Everyday Low Pricing Versus High-Low 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Different pricing strategies lead to different demand profiles that the supply chain must serve</a:t>
            </a:r>
          </a:p>
        </p:txBody>
      </p:sp>
    </p:spTree>
    <p:extLst>
      <p:ext uri="{BB962C8B-B14F-4D97-AF65-F5344CB8AC3E}">
        <p14:creationId xmlns:p14="http://schemas.microsoft.com/office/powerpoint/2010/main" val="918518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(2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Return on assets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a:t>
            </a:r>
            <a:r>
              <a:rPr lang="en-US" sz="2400" kern="1200" dirty="0">
                <a:solidFill>
                  <a:srgbClr val="000000"/>
                </a:solidFill>
                <a:latin typeface="Arial (Body)"/>
                <a:ea typeface="+mn-ea"/>
                <a:cs typeface="+mn-cs"/>
              </a:rPr>
              <a:t>measures the return earned on each dollar invested by the firm in </a:t>
            </a:r>
            <a:r>
              <a:rPr lang="en-US" sz="2400" kern="1200" dirty="0" smtClean="0">
                <a:solidFill>
                  <a:srgbClr val="000000"/>
                </a:solidFill>
                <a:latin typeface="Arial (Body)"/>
                <a:ea typeface="+mn-ea"/>
                <a:cs typeface="+mn-cs"/>
              </a:rPr>
              <a:t>assets</a:t>
            </a:r>
            <a:endParaRPr lang="en-US" sz="2400" kern="1200" dirty="0">
              <a:solidFill>
                <a:srgbClr val="000000"/>
              </a:solidFill>
              <a:latin typeface="Arial (Body)"/>
              <a:ea typeface="+mn-ea"/>
              <a:cs typeface="+mn-cs"/>
            </a:endParaRPr>
          </a:p>
        </p:txBody>
      </p:sp>
      <p:graphicFrame>
        <p:nvGraphicFramePr>
          <p:cNvPr id="4" name="Object 3" descr="R O A = start fraction earnings before interest over average total assets, end fraction&#10; = start fraction, net income + left bracket interest expense times, left parenthesis 1 minus tax rate right parenthesis, right bracket, over, average total assets, end fraction "/>
          <p:cNvGraphicFramePr>
            <a:graphicFrameLocks noChangeAspect="1"/>
          </p:cNvGraphicFramePr>
          <p:nvPr>
            <p:extLst>
              <p:ext uri="{D42A27DB-BD31-4B8C-83A1-F6EECF244321}">
                <p14:modId xmlns:p14="http://schemas.microsoft.com/office/powerpoint/2010/main" val="3525448607"/>
              </p:ext>
            </p:extLst>
          </p:nvPr>
        </p:nvGraphicFramePr>
        <p:xfrm>
          <a:off x="773073" y="2824055"/>
          <a:ext cx="7597854" cy="1732410"/>
        </p:xfrm>
        <a:graphic>
          <a:graphicData uri="http://schemas.openxmlformats.org/presentationml/2006/ole">
            <mc:AlternateContent xmlns:mc="http://schemas.openxmlformats.org/markup-compatibility/2006">
              <mc:Choice xmlns:v="urn:schemas-microsoft-com:vml" Requires="v">
                <p:oleObj spid="_x0000_s1199" name="Equation" r:id="rId3" imgW="3898800" imgH="888840" progId="Equation.DSMT4">
                  <p:embed/>
                </p:oleObj>
              </mc:Choice>
              <mc:Fallback>
                <p:oleObj name="Equation" r:id="rId3" imgW="3898800" imgH="888840" progId="Equation.DSMT4">
                  <p:embed/>
                  <p:pic>
                    <p:nvPicPr>
                      <p:cNvPr id="0" name=""/>
                      <p:cNvPicPr/>
                      <p:nvPr/>
                    </p:nvPicPr>
                    <p:blipFill>
                      <a:blip r:embed="rId4"/>
                      <a:stretch>
                        <a:fillRect/>
                      </a:stretch>
                    </p:blipFill>
                    <p:spPr>
                      <a:xfrm>
                        <a:off x="773073" y="2824055"/>
                        <a:ext cx="7597854" cy="1732410"/>
                      </a:xfrm>
                      <a:prstGeom prst="rect">
                        <a:avLst/>
                      </a:prstGeom>
                    </p:spPr>
                  </p:pic>
                </p:oleObj>
              </mc:Fallback>
            </mc:AlternateContent>
          </a:graphicData>
        </a:graphic>
      </p:graphicFrame>
    </p:spTree>
    <p:extLst>
      <p:ext uri="{BB962C8B-B14F-4D97-AF65-F5344CB8AC3E}">
        <p14:creationId xmlns:p14="http://schemas.microsoft.com/office/powerpoint/2010/main" val="914105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Fixed Price Versus Menu 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If marginal supply chain costs or the value to the customer vary significantly along some attribute, it is often effective to have a pricing menu</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Can lead to customer behavior that has a negative impact on profits</a:t>
            </a:r>
          </a:p>
        </p:txBody>
      </p:sp>
    </p:spTree>
    <p:extLst>
      <p:ext uri="{BB962C8B-B14F-4D97-AF65-F5344CB8AC3E}">
        <p14:creationId xmlns:p14="http://schemas.microsoft.com/office/powerpoint/2010/main" val="894457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17638"/>
            <a:ext cx="8229600" cy="41241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Pricing-Related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Profit margin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Days sales outstanding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Incremental fixed cost per order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Incremental variable cost per unit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sale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order size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sale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periodic sales</a:t>
            </a:r>
          </a:p>
        </p:txBody>
      </p:sp>
    </p:spTree>
    <p:extLst>
      <p:ext uri="{BB962C8B-B14F-4D97-AF65-F5344CB8AC3E}">
        <p14:creationId xmlns:p14="http://schemas.microsoft.com/office/powerpoint/2010/main" val="30018660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8</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pricing related decisions include deciding whether the firm will offer quantity discounts, whether it will offer everyday low pricing or prices that vary over time, and whether it will offer a fixed price or a menu of prices that vary along some dimension such as response time. Pricing-related metrics are profit margin, days sales outstanding, incremental fixed cost per order, incremental variable cost per unit, average sale price, average order size, range of sale price, and range of periodic </a:t>
            </a:r>
            <a:r>
              <a:rPr lang="en-US" sz="2400" kern="1200" dirty="0" smtClean="0">
                <a:solidFill>
                  <a:srgbClr val="000000"/>
                </a:solidFill>
                <a:latin typeface="Arial (Body)"/>
                <a:ea typeface="+mn-ea"/>
                <a:cs typeface="+mn-cs"/>
              </a:rPr>
              <a:t>sales.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673878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42749"/>
          </a:xfrm>
        </p:spPr>
        <p:txBody>
          <a:bodyPr/>
          <a:lstStyle/>
          <a:p>
            <a:pPr marL="0" indent="0">
              <a:buNone/>
            </a:pPr>
            <a:r>
              <a:rPr lang="en-IN" sz="2400" b="1" dirty="0" smtClean="0">
                <a:latin typeface="+mn-lt"/>
              </a:rPr>
              <a:t>Table 3-1 </a:t>
            </a:r>
            <a:r>
              <a:rPr lang="en-IN" sz="2400" dirty="0">
                <a:latin typeface="+mn-lt"/>
              </a:rPr>
              <a:t>Selected Financial Data for Amazon.com and Nordstrom Inc.</a:t>
            </a:r>
          </a:p>
        </p:txBody>
      </p:sp>
      <p:graphicFrame>
        <p:nvGraphicFramePr>
          <p:cNvPr id="9" name="Table 8"/>
          <p:cNvGraphicFramePr>
            <a:graphicFrameLocks noGrp="1"/>
          </p:cNvGraphicFramePr>
          <p:nvPr>
            <p:extLst>
              <p:ext uri="{D42A27DB-BD31-4B8C-83A1-F6EECF244321}">
                <p14:modId xmlns:p14="http://schemas.microsoft.com/office/powerpoint/2010/main" val="3205033497"/>
              </p:ext>
            </p:extLst>
          </p:nvPr>
        </p:nvGraphicFramePr>
        <p:xfrm>
          <a:off x="457200" y="2625802"/>
          <a:ext cx="8229600" cy="370840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370840">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370840">
                <a:tc>
                  <a:txBody>
                    <a:bodyPr/>
                    <a:lstStyle/>
                    <a:p>
                      <a:r>
                        <a:rPr lang="en-IN" sz="1600" b="1" i="0" u="none" strike="noStrike" cap="none" baseline="0" dirty="0" smtClean="0">
                          <a:solidFill>
                            <a:schemeClr val="dk1"/>
                          </a:solidFill>
                          <a:latin typeface="+mn-lt"/>
                          <a:ea typeface="Arial"/>
                          <a:cs typeface="Arial"/>
                          <a:sym typeface="Arial"/>
                        </a:rPr>
                        <a:t>Total Revenue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74,452,000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12,148,000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370840">
                <a:tc>
                  <a:txBody>
                    <a:bodyPr/>
                    <a:lstStyle/>
                    <a:p>
                      <a:r>
                        <a:rPr lang="en-IN" sz="1600" b="0" i="0" u="none" strike="noStrike" cap="none" baseline="0" dirty="0" smtClean="0">
                          <a:solidFill>
                            <a:schemeClr val="dk1"/>
                          </a:solidFill>
                          <a:latin typeface="+mn-lt"/>
                          <a:ea typeface="Arial"/>
                          <a:cs typeface="Arial"/>
                          <a:sym typeface="Arial"/>
                        </a:rPr>
                        <a:t>Cost of Goods Sold</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54,181,000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7,432,000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370840">
                <a:tc>
                  <a:txBody>
                    <a:bodyPr/>
                    <a:lstStyle/>
                    <a:p>
                      <a:r>
                        <a:rPr lang="en-IN" sz="1600" b="1" i="0" u="none" strike="noStrike" cap="none" baseline="0" dirty="0" smtClean="0">
                          <a:solidFill>
                            <a:schemeClr val="dk1"/>
                          </a:solidFill>
                          <a:latin typeface="+mn-lt"/>
                          <a:ea typeface="Arial"/>
                          <a:cs typeface="Arial"/>
                          <a:sym typeface="Arial"/>
                        </a:rPr>
                        <a:t>Gross Profit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20,271,000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4,716,000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370840">
                <a:tc>
                  <a:txBody>
                    <a:bodyPr/>
                    <a:lstStyle/>
                    <a:p>
                      <a:r>
                        <a:rPr lang="en-IN" sz="1600" b="0" i="0" u="none" strike="noStrike" cap="none" baseline="0" dirty="0" smtClean="0">
                          <a:solidFill>
                            <a:schemeClr val="dk1"/>
                          </a:solidFill>
                          <a:latin typeface="+mn-lt"/>
                          <a:ea typeface="Arial"/>
                          <a:cs typeface="Arial"/>
                          <a:sym typeface="Arial"/>
                        </a:rPr>
                        <a:t>Selling, General, and Administrative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19,526,000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3,371,000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370840">
                <a:tc>
                  <a:txBody>
                    <a:bodyPr/>
                    <a:lstStyle/>
                    <a:p>
                      <a:r>
                        <a:rPr lang="en-IN" sz="1600" b="1" i="0" u="none" strike="noStrike" cap="none" baseline="0" dirty="0" smtClean="0">
                          <a:solidFill>
                            <a:schemeClr val="dk1"/>
                          </a:solidFill>
                          <a:latin typeface="+mn-lt"/>
                          <a:ea typeface="Arial"/>
                          <a:cs typeface="Arial"/>
                          <a:sym typeface="Arial"/>
                        </a:rPr>
                        <a:t>Operating Income or Loss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0511581"/>
                  </a:ext>
                </a:extLst>
              </a:tr>
              <a:tr h="370840">
                <a:tc>
                  <a:txBody>
                    <a:bodyPr/>
                    <a:lstStyle/>
                    <a:p>
                      <a:r>
                        <a:rPr lang="en-IN" sz="1600" b="0" i="0" u="none" strike="noStrike" cap="none" baseline="0" dirty="0" smtClean="0">
                          <a:solidFill>
                            <a:schemeClr val="dk1"/>
                          </a:solidFill>
                          <a:latin typeface="+mn-lt"/>
                          <a:ea typeface="Arial"/>
                          <a:cs typeface="Arial"/>
                          <a:sym typeface="Arial"/>
                        </a:rPr>
                        <a:t>Total Other Income/Expenses Net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–98,000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370840">
                <a:tc>
                  <a:txBody>
                    <a:bodyPr/>
                    <a:lstStyle/>
                    <a:p>
                      <a:r>
                        <a:rPr lang="en-IN" sz="1600" b="0" i="0" u="none" strike="noStrike" cap="none" baseline="0" dirty="0" smtClean="0">
                          <a:solidFill>
                            <a:schemeClr val="dk1"/>
                          </a:solidFill>
                          <a:latin typeface="+mn-lt"/>
                          <a:ea typeface="Arial"/>
                          <a:cs typeface="Arial"/>
                          <a:sym typeface="Arial"/>
                        </a:rPr>
                        <a:t>Earnings Before Interest and Taxes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647,000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5409527"/>
                  </a:ext>
                </a:extLst>
              </a:tr>
              <a:tr h="370840">
                <a:tc>
                  <a:txBody>
                    <a:bodyPr/>
                    <a:lstStyle/>
                    <a:p>
                      <a:r>
                        <a:rPr lang="en-IN" sz="1600" b="0" i="0" u="none" strike="noStrike" cap="none" baseline="0" dirty="0" smtClean="0">
                          <a:solidFill>
                            <a:schemeClr val="dk1"/>
                          </a:solidFill>
                          <a:latin typeface="+mn-lt"/>
                          <a:ea typeface="Arial"/>
                          <a:cs typeface="Arial"/>
                          <a:sym typeface="Arial"/>
                        </a:rPr>
                        <a:t>Interest Expense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141,000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160,000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188386"/>
                  </a:ext>
                </a:extLst>
              </a:tr>
            </a:tbl>
          </a:graphicData>
        </a:graphic>
      </p:graphicFrame>
    </p:spTree>
    <p:extLst>
      <p:ext uri="{BB962C8B-B14F-4D97-AF65-F5344CB8AC3E}">
        <p14:creationId xmlns:p14="http://schemas.microsoft.com/office/powerpoint/2010/main" val="3050349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589316"/>
            <a:ext cx="8229600" cy="518886"/>
          </a:xfrm>
        </p:spPr>
        <p:txBody>
          <a:bodyPr/>
          <a:lstStyle/>
          <a:p>
            <a:pPr marL="0" indent="0">
              <a:buNone/>
            </a:pPr>
            <a:r>
              <a:rPr lang="en-IN" sz="2400" b="1" dirty="0" smtClean="0">
                <a:latin typeface="+mn-lt"/>
              </a:rPr>
              <a:t>Table 3-1 [Continued]</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596322669"/>
              </p:ext>
            </p:extLst>
          </p:nvPr>
        </p:nvGraphicFramePr>
        <p:xfrm>
          <a:off x="457200" y="2272211"/>
          <a:ext cx="8229600" cy="368808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141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141778">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141778">
                <a:tc>
                  <a:txBody>
                    <a:bodyPr/>
                    <a:lstStyle/>
                    <a:p>
                      <a:r>
                        <a:rPr lang="en-IN" sz="1600" b="0" i="0" u="none" strike="noStrike" cap="none" baseline="0" dirty="0" smtClean="0">
                          <a:solidFill>
                            <a:schemeClr val="dk1"/>
                          </a:solidFill>
                          <a:latin typeface="+mn-lt"/>
                          <a:ea typeface="Arial"/>
                          <a:cs typeface="Arial"/>
                          <a:sym typeface="Arial"/>
                        </a:rPr>
                        <a:t>Income Before Tax</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506,000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1,185,000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141778">
                <a:tc>
                  <a:txBody>
                    <a:bodyPr/>
                    <a:lstStyle/>
                    <a:p>
                      <a:r>
                        <a:rPr lang="en-IN" sz="1600" b="0" i="0" u="none" strike="noStrike" cap="none" baseline="0" dirty="0" smtClean="0">
                          <a:solidFill>
                            <a:schemeClr val="dk1"/>
                          </a:solidFill>
                          <a:latin typeface="+mn-lt"/>
                          <a:ea typeface="Arial"/>
                          <a:cs typeface="Arial"/>
                          <a:sym typeface="Arial"/>
                        </a:rPr>
                        <a:t>Income Tax Expense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161,000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450,000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141778">
                <a:tc>
                  <a:txBody>
                    <a:bodyPr/>
                    <a:lstStyle/>
                    <a:p>
                      <a:r>
                        <a:rPr lang="en-IN" sz="1600" b="0" i="0" u="none" strike="noStrike" cap="none" baseline="0" dirty="0" smtClean="0">
                          <a:solidFill>
                            <a:schemeClr val="dk1"/>
                          </a:solidFill>
                          <a:latin typeface="+mn-lt"/>
                          <a:ea typeface="Arial"/>
                          <a:cs typeface="Arial"/>
                          <a:sym typeface="Arial"/>
                        </a:rPr>
                        <a:t>Minority Interest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141778">
                <a:tc>
                  <a:txBody>
                    <a:bodyPr/>
                    <a:lstStyle/>
                    <a:p>
                      <a:r>
                        <a:rPr lang="en-IN" sz="1600" b="1" i="0" u="none" strike="noStrike" cap="none" baseline="0" dirty="0" smtClean="0">
                          <a:solidFill>
                            <a:schemeClr val="dk1"/>
                          </a:solidFill>
                          <a:latin typeface="+mn-lt"/>
                          <a:ea typeface="Arial"/>
                          <a:cs typeface="Arial"/>
                          <a:sym typeface="Arial"/>
                        </a:rPr>
                        <a:t>Net Income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274,000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141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smtClean="0">
                          <a:solidFill>
                            <a:schemeClr val="dk1"/>
                          </a:solidFill>
                          <a:latin typeface="+mn-lt"/>
                          <a:ea typeface="Arial"/>
                          <a:cs typeface="Arial"/>
                          <a:sym typeface="Arial"/>
                        </a:rPr>
                        <a:t>Assets</a:t>
                      </a:r>
                      <a:endParaRPr lang="en-IN" sz="1600" b="0" i="0" u="none" strike="noStrike" cap="none" dirty="0" smtClean="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371632"/>
                  </a:ext>
                </a:extLst>
              </a:tr>
              <a:tr h="141778">
                <a:tc>
                  <a:txBody>
                    <a:bodyPr/>
                    <a:lstStyle/>
                    <a:p>
                      <a:r>
                        <a:rPr lang="en-IN" sz="1600" b="0" i="0" u="none" strike="noStrike" cap="none" baseline="0" dirty="0" smtClean="0">
                          <a:solidFill>
                            <a:schemeClr val="dk1"/>
                          </a:solidFill>
                          <a:latin typeface="+mn-lt"/>
                          <a:ea typeface="Arial"/>
                          <a:cs typeface="Arial"/>
                          <a:sym typeface="Arial"/>
                        </a:rPr>
                        <a:t>Cash and Cash Equivalents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8,658,000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1,285,000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141778">
                <a:tc>
                  <a:txBody>
                    <a:bodyPr/>
                    <a:lstStyle/>
                    <a:p>
                      <a:r>
                        <a:rPr lang="en-IN" sz="1600" b="0" i="0" u="none" strike="noStrike" cap="none" baseline="0" dirty="0" smtClean="0">
                          <a:solidFill>
                            <a:schemeClr val="dk1"/>
                          </a:solidFill>
                          <a:latin typeface="+mn-lt"/>
                          <a:ea typeface="Arial"/>
                          <a:cs typeface="Arial"/>
                          <a:sym typeface="Arial"/>
                        </a:rPr>
                        <a:t>Short-Term Investments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3,789,000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5409527"/>
                  </a:ext>
                </a:extLst>
              </a:tr>
              <a:tr h="141778">
                <a:tc>
                  <a:txBody>
                    <a:bodyPr/>
                    <a:lstStyle/>
                    <a:p>
                      <a:r>
                        <a:rPr lang="en-IN" sz="1600" b="0" i="0" u="none" strike="noStrike" cap="none" baseline="0" dirty="0" smtClean="0">
                          <a:solidFill>
                            <a:schemeClr val="dk1"/>
                          </a:solidFill>
                          <a:latin typeface="+mn-lt"/>
                          <a:ea typeface="Arial"/>
                          <a:cs typeface="Arial"/>
                          <a:sym typeface="Arial"/>
                        </a:rPr>
                        <a:t>Net Receivables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4,767,000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2,356,000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188386"/>
                  </a:ext>
                </a:extLst>
              </a:tr>
              <a:tr h="141778">
                <a:tc>
                  <a:txBody>
                    <a:bodyPr/>
                    <a:lstStyle/>
                    <a:p>
                      <a:r>
                        <a:rPr lang="en-IN" sz="1600" b="0" i="0" u="none" strike="noStrike" cap="none" baseline="0" dirty="0" smtClean="0">
                          <a:solidFill>
                            <a:schemeClr val="dk1"/>
                          </a:solidFill>
                          <a:latin typeface="+mn-lt"/>
                          <a:ea typeface="Arial"/>
                          <a:cs typeface="Arial"/>
                          <a:sym typeface="Arial"/>
                        </a:rPr>
                        <a:t>Inventory</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7,411,000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1,360,000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2777214"/>
                  </a:ext>
                </a:extLst>
              </a:tr>
            </a:tbl>
          </a:graphicData>
        </a:graphic>
      </p:graphicFrame>
    </p:spTree>
    <p:extLst>
      <p:ext uri="{BB962C8B-B14F-4D97-AF65-F5344CB8AC3E}">
        <p14:creationId xmlns:p14="http://schemas.microsoft.com/office/powerpoint/2010/main" val="29874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731"/>
          </a:xfrm>
        </p:spPr>
        <p:txBody>
          <a:bodyPr/>
          <a:lstStyle/>
          <a:p>
            <a:pPr marL="0" indent="0">
              <a:buNone/>
            </a:pPr>
            <a:r>
              <a:rPr lang="en-IN" sz="2400" b="1" dirty="0">
                <a:latin typeface="+mn-lt"/>
              </a:rPr>
              <a:t>Table 3-1 [Continued</a:t>
            </a:r>
            <a:r>
              <a:rPr lang="en-IN" sz="2400" b="1" dirty="0" smtClean="0">
                <a:latin typeface="+mn-lt"/>
              </a:rPr>
              <a:t>]</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1692619541"/>
              </p:ext>
            </p:extLst>
          </p:nvPr>
        </p:nvGraphicFramePr>
        <p:xfrm>
          <a:off x="457200" y="2266407"/>
          <a:ext cx="8229602" cy="335280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8">
                  <a:extLst>
                    <a:ext uri="{9D8B030D-6E8A-4147-A177-3AD203B41FA5}">
                      <a16:colId xmlns:a16="http://schemas.microsoft.com/office/drawing/2014/main" val="838923896"/>
                    </a:ext>
                  </a:extLst>
                </a:gridCol>
                <a:gridCol w="1933304">
                  <a:extLst>
                    <a:ext uri="{9D8B030D-6E8A-4147-A177-3AD203B41FA5}">
                      <a16:colId xmlns:a16="http://schemas.microsoft.com/office/drawing/2014/main" val="3863223750"/>
                    </a:ext>
                  </a:extLst>
                </a:gridCol>
              </a:tblGrid>
              <a:tr h="136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136216">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136216">
                <a:tc>
                  <a:txBody>
                    <a:bodyPr/>
                    <a:lstStyle/>
                    <a:p>
                      <a:r>
                        <a:rPr lang="en-IN" sz="1600" b="0" i="0" u="none" strike="noStrike" cap="none" baseline="0" dirty="0" smtClean="0">
                          <a:solidFill>
                            <a:schemeClr val="dk1"/>
                          </a:solidFill>
                          <a:latin typeface="+mn-lt"/>
                          <a:ea typeface="Arial"/>
                          <a:cs typeface="Arial"/>
                          <a:sym typeface="Arial"/>
                        </a:rPr>
                        <a:t>Other Current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4231598"/>
                  </a:ext>
                </a:extLst>
              </a:tr>
              <a:tr h="136216">
                <a:tc>
                  <a:txBody>
                    <a:bodyPr/>
                    <a:lstStyle/>
                    <a:p>
                      <a:r>
                        <a:rPr lang="en-IN" sz="1600" b="1" i="0" u="none" strike="noStrike" cap="none" baseline="0" dirty="0" smtClean="0">
                          <a:solidFill>
                            <a:schemeClr val="dk1"/>
                          </a:solidFill>
                          <a:latin typeface="+mn-lt"/>
                          <a:ea typeface="Arial"/>
                          <a:cs typeface="Arial"/>
                          <a:sym typeface="Arial"/>
                        </a:rPr>
                        <a:t>Total Current Assets</a:t>
                      </a:r>
                      <a:endParaRPr lang="en-IN" sz="1600" b="1"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24,625,000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5,081,000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136216">
                <a:tc>
                  <a:txBody>
                    <a:bodyPr/>
                    <a:lstStyle/>
                    <a:p>
                      <a:r>
                        <a:rPr lang="en-IN" sz="1600" b="0" i="0" u="none" strike="noStrike" cap="none" baseline="0" dirty="0" smtClean="0">
                          <a:solidFill>
                            <a:schemeClr val="dk1"/>
                          </a:solidFill>
                          <a:latin typeface="+mn-lt"/>
                          <a:ea typeface="Arial"/>
                          <a:cs typeface="Arial"/>
                          <a:sym typeface="Arial"/>
                        </a:rPr>
                        <a:t>Property, Plant, and Equipment (P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&amp;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10,949,000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2,579,000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136216">
                <a:tc>
                  <a:txBody>
                    <a:bodyPr/>
                    <a:lstStyle/>
                    <a:p>
                      <a:r>
                        <a:rPr lang="en-IN" sz="1600" b="0" i="0" u="none" strike="noStrike" cap="none" baseline="0" dirty="0" smtClean="0">
                          <a:solidFill>
                            <a:schemeClr val="dk1"/>
                          </a:solidFill>
                          <a:latin typeface="+mn-lt"/>
                          <a:ea typeface="Arial"/>
                          <a:cs typeface="Arial"/>
                          <a:sym typeface="Arial"/>
                        </a:rPr>
                        <a:t>Goodwill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2,655,000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175,000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136216">
                <a:tc>
                  <a:txBody>
                    <a:bodyPr/>
                    <a:lstStyle/>
                    <a:p>
                      <a:r>
                        <a:rPr lang="en-IN" sz="1600" b="0" i="0" u="none" strike="noStrike" cap="none" baseline="0" dirty="0" smtClean="0">
                          <a:solidFill>
                            <a:schemeClr val="dk1"/>
                          </a:solidFill>
                          <a:latin typeface="+mn-lt"/>
                          <a:ea typeface="Arial"/>
                          <a:cs typeface="Arial"/>
                          <a:sym typeface="Arial"/>
                        </a:rPr>
                        <a:t>Other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1,930,000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254,000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136216">
                <a:tc>
                  <a:txBody>
                    <a:bodyPr/>
                    <a:lstStyle/>
                    <a:p>
                      <a:r>
                        <a:rPr lang="en-IN" sz="1600" b="1" i="0" u="none" strike="noStrike" cap="none" baseline="0" dirty="0" smtClean="0">
                          <a:solidFill>
                            <a:schemeClr val="dk1"/>
                          </a:solidFill>
                          <a:latin typeface="+mn-lt"/>
                          <a:ea typeface="Arial"/>
                          <a:cs typeface="Arial"/>
                          <a:sym typeface="Arial"/>
                        </a:rPr>
                        <a:t>Total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40,159,000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8,089,000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136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smtClean="0">
                          <a:solidFill>
                            <a:schemeClr val="dk1"/>
                          </a:solidFill>
                          <a:latin typeface="+mn-lt"/>
                          <a:ea typeface="Arial"/>
                          <a:cs typeface="Arial"/>
                          <a:sym typeface="Arial"/>
                        </a:rPr>
                        <a:t>Liabilities and Stockholder Equity</a:t>
                      </a:r>
                      <a:endParaRPr lang="en-IN" sz="1600" b="0" i="0" u="none" strike="noStrike" cap="none" dirty="0" smtClean="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dirty="0" smtClean="0">
                          <a:solidFill>
                            <a:schemeClr val="bg1"/>
                          </a:solidFill>
                          <a:latin typeface="+mn-lt"/>
                        </a:rPr>
                        <a:t>Blank</a:t>
                      </a:r>
                      <a:endParaRPr lang="en-IN" sz="16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dirty="0" smtClean="0">
                          <a:solidFill>
                            <a:schemeClr val="bg1"/>
                          </a:solidFill>
                          <a:latin typeface="+mn-lt"/>
                          <a:ea typeface="Arial"/>
                          <a:cs typeface="Arial"/>
                          <a:sym typeface="Arial"/>
                        </a:rPr>
                        <a:t>Blank</a:t>
                      </a:r>
                      <a:endParaRPr lang="en-IN" sz="1600" b="0" i="0" u="none" strike="noStrike" cap="none" dirty="0">
                        <a:solidFill>
                          <a:schemeClr val="bg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3694416"/>
                  </a:ext>
                </a:extLst>
              </a:tr>
              <a:tr h="136216">
                <a:tc>
                  <a:txBody>
                    <a:bodyPr/>
                    <a:lstStyle/>
                    <a:p>
                      <a:r>
                        <a:rPr lang="en-IN" sz="1600" b="0" i="0" u="none" strike="noStrike" cap="none" baseline="0" dirty="0" smtClean="0">
                          <a:solidFill>
                            <a:schemeClr val="dk1"/>
                          </a:solidFill>
                          <a:latin typeface="+mn-lt"/>
                          <a:ea typeface="Arial"/>
                          <a:cs typeface="Arial"/>
                          <a:sym typeface="Arial"/>
                        </a:rPr>
                        <a:t>Accounts Payable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21,821,000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1,415,000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84642"/>
                  </a:ext>
                </a:extLst>
              </a:tr>
            </a:tbl>
          </a:graphicData>
        </a:graphic>
      </p:graphicFrame>
    </p:spTree>
    <p:extLst>
      <p:ext uri="{BB962C8B-B14F-4D97-AF65-F5344CB8AC3E}">
        <p14:creationId xmlns:p14="http://schemas.microsoft.com/office/powerpoint/2010/main" val="999143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8214</TotalTime>
  <Words>3500</Words>
  <Application>Microsoft Office PowerPoint</Application>
  <PresentationFormat>On-screen Show (4:3)</PresentationFormat>
  <Paragraphs>505</Paragraphs>
  <Slides>63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72" baseType="lpstr">
      <vt:lpstr>Arial</vt:lpstr>
      <vt:lpstr>Arial (Body)</vt:lpstr>
      <vt:lpstr>Noto Sans Symbols</vt:lpstr>
      <vt:lpstr>Times New Roman</vt:lpstr>
      <vt:lpstr>Verdana</vt:lpstr>
      <vt:lpstr>Wingdings</vt:lpstr>
      <vt:lpstr>508 Lecture</vt:lpstr>
      <vt:lpstr>1_508 Lecture</vt:lpstr>
      <vt:lpstr>Equation</vt:lpstr>
      <vt:lpstr>Supply Chain Management: Strategy, Planning, and Operation</vt:lpstr>
      <vt:lpstr>Learning Objectives (1 of 3)</vt:lpstr>
      <vt:lpstr>Learning Objectives (2 of 3)</vt:lpstr>
      <vt:lpstr>Learning Objectives (3 of 3)</vt:lpstr>
      <vt:lpstr>Financial Measures of Performance (1 of 7)</vt:lpstr>
      <vt:lpstr>Financial Measures of Performance (2 of 7)</vt:lpstr>
      <vt:lpstr>Financial Data for Amazon and Nordstrom (1 of 6)</vt:lpstr>
      <vt:lpstr>Financial Data for Amazon and Nordstrom (2 of 6)</vt:lpstr>
      <vt:lpstr>Financial Data for Amazon and Nordstrom (3 of 6)</vt:lpstr>
      <vt:lpstr>Financial Data for Amazon and Nordstrom (4 of 6)</vt:lpstr>
      <vt:lpstr>Financial Data for Amazon and Nordstrom (5 of 6)</vt:lpstr>
      <vt:lpstr>Financial Data for Amazon and Nordstrom (6 of 6)</vt:lpstr>
      <vt:lpstr>Financial Measures of Performance (3 of 7)</vt:lpstr>
      <vt:lpstr>Financial Measures of Performance (4 of 7)</vt:lpstr>
      <vt:lpstr>Financial Measures of Performance (5 of 7)</vt:lpstr>
      <vt:lpstr>Financial Measures of Performance (6 of 7)</vt:lpstr>
      <vt:lpstr>Selected Financial Metrics</vt:lpstr>
      <vt:lpstr>Financial Measures of Performance (7 of 7)</vt:lpstr>
      <vt:lpstr>Summary of Learning Objective 1</vt:lpstr>
      <vt:lpstr>Framework for Supply Chain Decisions (1 of 2)</vt:lpstr>
      <vt:lpstr>Framework for Supply Chain Decisions (2 of 2)</vt:lpstr>
      <vt:lpstr>Summary of Learning Objective 2</vt:lpstr>
      <vt:lpstr>Drivers of Supply Chain Performance (1 of 2)</vt:lpstr>
      <vt:lpstr>Drivers of Supply Chain Performance (2 of 2)</vt:lpstr>
      <vt:lpstr>Facilities (1 of 6)</vt:lpstr>
      <vt:lpstr>Facilities (2 of 6)</vt:lpstr>
      <vt:lpstr>Facilities (3 of 6)</vt:lpstr>
      <vt:lpstr>Facilities (4 of 6)</vt:lpstr>
      <vt:lpstr>Facilities (5 of 6)</vt:lpstr>
      <vt:lpstr>Facilities (6 of 6)</vt:lpstr>
      <vt:lpstr>Summary of Learning Objective 3</vt:lpstr>
      <vt:lpstr>Inventory (1 of 3)</vt:lpstr>
      <vt:lpstr>Inventory (2 of 3)</vt:lpstr>
      <vt:lpstr>Inventory (3 of 3)</vt:lpstr>
      <vt:lpstr>Components of Inventory Decisions (1 of 4)</vt:lpstr>
      <vt:lpstr>Components of Inventory Decisions (2 of 4)</vt:lpstr>
      <vt:lpstr>Components of Inventory Decisions (3 of 4)</vt:lpstr>
      <vt:lpstr>Components of Inventory Decisions (4 of 4)</vt:lpstr>
      <vt:lpstr>Summary of Learning Objective 4</vt:lpstr>
      <vt:lpstr>Transportation (1 of 5)</vt:lpstr>
      <vt:lpstr>Transportation (2 of 5)</vt:lpstr>
      <vt:lpstr>Transportation (3 of 5)</vt:lpstr>
      <vt:lpstr>Transportation (4 of 5)</vt:lpstr>
      <vt:lpstr>Transportation (5 of 5)</vt:lpstr>
      <vt:lpstr>Summary of Learning Objective 5</vt:lpstr>
      <vt:lpstr>Information (1 of 2)</vt:lpstr>
      <vt:lpstr>Information (2 of 2)</vt:lpstr>
      <vt:lpstr>Components of Information Decisions (1 of 3)</vt:lpstr>
      <vt:lpstr>Components of Information Decisions (2 of 3)</vt:lpstr>
      <vt:lpstr>Components of Information Decisions (3 of 3)</vt:lpstr>
      <vt:lpstr>Summary of Learning Objective 6</vt:lpstr>
      <vt:lpstr>Sourcing (1 of 2)</vt:lpstr>
      <vt:lpstr>Sourcing (2 of 2)</vt:lpstr>
      <vt:lpstr>Components of Sourcing Decisions (1 of 3)</vt:lpstr>
      <vt:lpstr>Components of Sourcing Decisions (2 of 3)</vt:lpstr>
      <vt:lpstr>Components of Sourcing Decisions (3 of 3)</vt:lpstr>
      <vt:lpstr>Summary of Learning Objective 7</vt:lpstr>
      <vt:lpstr>Pricing</vt:lpstr>
      <vt:lpstr>Components of Pricing Decisions (1 of 3)</vt:lpstr>
      <vt:lpstr>Components of Pricing Decisions (2 of 3)</vt:lpstr>
      <vt:lpstr>Components of Pricing Decisions (3 of 3)</vt:lpstr>
      <vt:lpstr>Summary of Learning Objective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PAVITHRAN M</cp:lastModifiedBy>
  <cp:revision>751</cp:revision>
  <dcterms:modified xsi:type="dcterms:W3CDTF">2017-12-08T08:24:28Z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