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8"/>
  </p:notesMasterIdLst>
  <p:handoutMasterIdLst>
    <p:handoutMasterId r:id="rId79"/>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82" r:id="rId15"/>
    <p:sldId id="319" r:id="rId16"/>
    <p:sldId id="320" r:id="rId17"/>
    <p:sldId id="383" r:id="rId18"/>
    <p:sldId id="322" r:id="rId19"/>
    <p:sldId id="323" r:id="rId20"/>
    <p:sldId id="324" r:id="rId21"/>
    <p:sldId id="325" r:id="rId22"/>
    <p:sldId id="326" r:id="rId23"/>
    <p:sldId id="327" r:id="rId24"/>
    <p:sldId id="328" r:id="rId25"/>
    <p:sldId id="329" r:id="rId26"/>
    <p:sldId id="330" r:id="rId27"/>
    <p:sldId id="384" r:id="rId28"/>
    <p:sldId id="331" r:id="rId29"/>
    <p:sldId id="333" r:id="rId30"/>
    <p:sldId id="334" r:id="rId31"/>
    <p:sldId id="335" r:id="rId32"/>
    <p:sldId id="336" r:id="rId33"/>
    <p:sldId id="337" r:id="rId34"/>
    <p:sldId id="338" r:id="rId35"/>
    <p:sldId id="339" r:id="rId36"/>
    <p:sldId id="340" r:id="rId37"/>
    <p:sldId id="341" r:id="rId38"/>
    <p:sldId id="392" r:id="rId39"/>
    <p:sldId id="342" r:id="rId40"/>
    <p:sldId id="343" r:id="rId41"/>
    <p:sldId id="344" r:id="rId42"/>
    <p:sldId id="345" r:id="rId43"/>
    <p:sldId id="346" r:id="rId44"/>
    <p:sldId id="347" r:id="rId45"/>
    <p:sldId id="348" r:id="rId46"/>
    <p:sldId id="393" r:id="rId47"/>
    <p:sldId id="349" r:id="rId48"/>
    <p:sldId id="350" r:id="rId49"/>
    <p:sldId id="351" r:id="rId50"/>
    <p:sldId id="352" r:id="rId51"/>
    <p:sldId id="353" r:id="rId52"/>
    <p:sldId id="354" r:id="rId53"/>
    <p:sldId id="388" r:id="rId54"/>
    <p:sldId id="356" r:id="rId55"/>
    <p:sldId id="375" r:id="rId56"/>
    <p:sldId id="387" r:id="rId57"/>
    <p:sldId id="358" r:id="rId58"/>
    <p:sldId id="359" r:id="rId59"/>
    <p:sldId id="360" r:id="rId60"/>
    <p:sldId id="361" r:id="rId61"/>
    <p:sldId id="389" r:id="rId62"/>
    <p:sldId id="362" r:id="rId63"/>
    <p:sldId id="363" r:id="rId64"/>
    <p:sldId id="364" r:id="rId65"/>
    <p:sldId id="365" r:id="rId66"/>
    <p:sldId id="366" r:id="rId67"/>
    <p:sldId id="367" r:id="rId68"/>
    <p:sldId id="368" r:id="rId69"/>
    <p:sldId id="390" r:id="rId70"/>
    <p:sldId id="380" r:id="rId71"/>
    <p:sldId id="370" r:id="rId72"/>
    <p:sldId id="371" r:id="rId73"/>
    <p:sldId id="391" r:id="rId74"/>
    <p:sldId id="372" r:id="rId75"/>
    <p:sldId id="373" r:id="rId76"/>
    <p:sldId id="306"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24" autoAdjust="0"/>
    <p:restoredTop sz="86364" autoAdjust="0"/>
  </p:normalViewPr>
  <p:slideViewPr>
    <p:cSldViewPr snapToGrid="0" snapToObjects="1">
      <p:cViewPr varScale="1">
        <p:scale>
          <a:sx n="70" d="100"/>
          <a:sy n="70" d="100"/>
        </p:scale>
        <p:origin x="948" y="60"/>
      </p:cViewPr>
      <p:guideLst>
        <p:guide orient="horz" pos="2160"/>
        <p:guide pos="2880"/>
      </p:guideLst>
    </p:cSldViewPr>
  </p:slideViewPr>
  <p:outlineViewPr>
    <p:cViewPr>
      <p:scale>
        <a:sx n="33" d="100"/>
        <a:sy n="33" d="100"/>
      </p:scale>
      <p:origin x="0" y="-773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30616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18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05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218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6">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0.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0.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17.vml"/><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6</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t>Designing </a:t>
            </a:r>
            <a:r>
              <a:rPr lang="en-US" dirty="0" smtClean="0"/>
              <a:t>Global</a:t>
            </a:r>
            <a:r>
              <a:rPr lang="en-US" baseline="0" dirty="0" smtClean="0"/>
              <a:t> </a:t>
            </a:r>
            <a:r>
              <a:rPr lang="en-US" dirty="0" smtClean="0"/>
              <a:t>Supply </a:t>
            </a:r>
            <a:r>
              <a:rPr lang="en-US" dirty="0"/>
              <a:t>Chain Networks</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It is critical that global sourcing decisions be made while accounting for total cost. Besides unit cost, total cost should include the impact of global sourcing on freight, inventories, lead time, quality, on-time delivery, minimum order quantity, working capital, and stock- outs. Other factors to be considered include the impact on supply chain visibility, order communication, invoicing errors, and the need for currency hedging. Offshoring typically lowers labor and fixed costs but increases risk, freight costs, and working </a:t>
            </a:r>
            <a:r>
              <a:rPr lang="en-US" sz="2400" kern="1200" dirty="0" smtClean="0">
                <a:solidFill>
                  <a:srgbClr val="000000"/>
                </a:solidFill>
                <a:latin typeface="Arial (Body)"/>
                <a:ea typeface="+mn-ea"/>
                <a:cs typeface="+mn-cs"/>
              </a:rPr>
              <a:t>capital.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77615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017"/>
            <a:ext cx="8229600" cy="738633"/>
          </a:xfrm>
        </p:spPr>
        <p:txBody>
          <a:bodyPr tIns="91425">
            <a:spAutoFit/>
          </a:bodyPr>
          <a:lstStyle/>
          <a:p>
            <a:pPr lvl="0" defTabSz="457200">
              <a:lnSpc>
                <a:spcPct val="90000"/>
              </a:lnSpc>
              <a:spcBef>
                <a:spcPct val="0"/>
              </a:spcBef>
              <a:buClrTx/>
            </a:pPr>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Risks include supply disruption, supply delays, demand fluctuations, price fluctuations, and exchange-rate fluctuations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Critical for global supply chains to be aware of the relevant risk factors and build in suitable mitigation strategies</a:t>
            </a:r>
          </a:p>
        </p:txBody>
      </p:sp>
    </p:spTree>
    <p:extLst>
      <p:ext uri="{BB962C8B-B14F-4D97-AF65-F5344CB8AC3E}">
        <p14:creationId xmlns:p14="http://schemas.microsoft.com/office/powerpoint/2010/main" val="2232254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6)</a:t>
            </a:r>
            <a:endParaRPr lang="en-US" sz="2000" dirty="0"/>
          </a:p>
        </p:txBody>
      </p:sp>
      <p:sp>
        <p:nvSpPr>
          <p:cNvPr id="6" name="Text Placeholder 5"/>
          <p:cNvSpPr>
            <a:spLocks noGrp="1"/>
          </p:cNvSpPr>
          <p:nvPr>
            <p:ph type="body" idx="1"/>
          </p:nvPr>
        </p:nvSpPr>
        <p:spPr>
          <a:xfrm>
            <a:off x="457200" y="1600200"/>
            <a:ext cx="8229600" cy="733097"/>
          </a:xfrm>
        </p:spPr>
        <p:txBody>
          <a:bodyPr/>
          <a:lstStyle/>
          <a:p>
            <a:pPr marL="0" indent="0">
              <a:buNone/>
            </a:pPr>
            <a:r>
              <a:rPr lang="en-US" sz="2000" b="1" kern="1200" dirty="0" smtClean="0">
                <a:solidFill>
                  <a:schemeClr val="tx1"/>
                </a:solidFill>
                <a:latin typeface="+mn-lt"/>
              </a:rPr>
              <a:t>Table 6-3 </a:t>
            </a:r>
            <a:r>
              <a:rPr lang="en-US" sz="2000" kern="1200" dirty="0" smtClean="0">
                <a:solidFill>
                  <a:schemeClr val="tx1"/>
                </a:solidFill>
                <a:latin typeface="+mn-lt"/>
              </a:rPr>
              <a:t>Supply </a:t>
            </a:r>
            <a:r>
              <a:rPr lang="en-US" sz="2000" kern="1200" dirty="0">
                <a:solidFill>
                  <a:schemeClr val="tx1"/>
                </a:solidFill>
                <a:latin typeface="+mn-lt"/>
              </a:rPr>
              <a:t>Chain Risks to Be Considered During Network </a:t>
            </a:r>
            <a:r>
              <a:rPr lang="en-US" sz="2000" kern="1200" dirty="0" smtClean="0">
                <a:solidFill>
                  <a:schemeClr val="tx1"/>
                </a:solidFill>
                <a:latin typeface="+mn-lt"/>
              </a:rPr>
              <a:t>Design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2716873"/>
              </p:ext>
            </p:extLst>
          </p:nvPr>
        </p:nvGraphicFramePr>
        <p:xfrm>
          <a:off x="457200" y="2759721"/>
          <a:ext cx="8229600" cy="3322312"/>
        </p:xfrm>
        <a:graphic>
          <a:graphicData uri="http://schemas.openxmlformats.org/drawingml/2006/table">
            <a:tbl>
              <a:tblPr firstRow="1" bandRow="1">
                <a:tableStyleId>{2D5ABB26-0587-4C30-8999-92F81FD0307C}</a:tableStyleId>
              </a:tblPr>
              <a:tblGrid>
                <a:gridCol w="3255512">
                  <a:extLst>
                    <a:ext uri="{9D8B030D-6E8A-4147-A177-3AD203B41FA5}">
                      <a16:colId xmlns:a16="http://schemas.microsoft.com/office/drawing/2014/main" val="20000"/>
                    </a:ext>
                  </a:extLst>
                </a:gridCol>
                <a:gridCol w="4974088">
                  <a:extLst>
                    <a:ext uri="{9D8B030D-6E8A-4147-A177-3AD203B41FA5}">
                      <a16:colId xmlns:a16="http://schemas.microsoft.com/office/drawing/2014/main" val="20001"/>
                    </a:ext>
                  </a:extLst>
                </a:gridCol>
              </a:tblGrid>
              <a:tr h="290155">
                <a:tc>
                  <a:txBody>
                    <a:bodyPr/>
                    <a:lstStyle/>
                    <a:p>
                      <a:r>
                        <a:rPr lang="en-US" sz="1600" b="1" kern="1200" dirty="0" smtClean="0">
                          <a:solidFill>
                            <a:schemeClr val="tx1"/>
                          </a:solidFill>
                          <a:latin typeface="+mn-lt"/>
                          <a:ea typeface="+mn-ea"/>
                          <a:cs typeface="+mn-cs"/>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b="1" kern="1200" dirty="0" smtClean="0">
                          <a:solidFill>
                            <a:schemeClr val="tx1"/>
                          </a:solidFill>
                          <a:latin typeface="+mn-lt"/>
                          <a:ea typeface="+mn-ea"/>
                          <a:cs typeface="+mn-cs"/>
                        </a:rPr>
                        <a:t>Risk Drivers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696371">
                <a:tc>
                  <a:txBody>
                    <a:bodyPr/>
                    <a:lstStyle/>
                    <a:p>
                      <a:r>
                        <a:rPr lang="en-US" sz="1600" kern="1200" dirty="0" smtClean="0">
                          <a:solidFill>
                            <a:schemeClr val="tx1"/>
                          </a:solidFill>
                          <a:latin typeface="+mn-lt"/>
                          <a:ea typeface="+mn-ea"/>
                          <a:cs typeface="+mn-cs"/>
                        </a:rPr>
                        <a:t>Disruptions</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Natural disaster, war, terrorism Labor disputes</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Supplier bankruptcy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96371">
                <a:tc>
                  <a:txBody>
                    <a:bodyPr/>
                    <a:lstStyle/>
                    <a:p>
                      <a:r>
                        <a:rPr lang="en-US" sz="1600" kern="1200" dirty="0" smtClean="0">
                          <a:solidFill>
                            <a:schemeClr val="tx1"/>
                          </a:solidFill>
                          <a:latin typeface="+mn-lt"/>
                          <a:ea typeface="+mn-ea"/>
                          <a:cs typeface="+mn-cs"/>
                        </a:rPr>
                        <a:t>Delays</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High capacity utilization at supply source Inflexibility of supply source Poor quality or yield at supply source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6381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Systems risk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Information infrastructure breakdown System integration or extent of systems being networked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829570">
                <a:tc>
                  <a:txBody>
                    <a:bodyPr/>
                    <a:lstStyle/>
                    <a:p>
                      <a:r>
                        <a:rPr lang="en-US" sz="1600" kern="1200" dirty="0" smtClean="0">
                          <a:solidFill>
                            <a:schemeClr val="tx1"/>
                          </a:solidFill>
                          <a:latin typeface="+mn-lt"/>
                          <a:ea typeface="+mn-ea"/>
                          <a:cs typeface="+mn-cs"/>
                        </a:rPr>
                        <a:t>Forecast risk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Inaccurate forecasts due to long lead times, seasonality, product variety, short life cycles, small customer base Information distortion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161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6</a:t>
            </a:r>
            <a:r>
              <a:rPr lang="en-US" sz="2000" b="0" kern="1200" dirty="0" smtClean="0">
                <a:latin typeface="Times New Roman" panose="02020603050405020304" pitchFamily="18" charset="0"/>
              </a:rPr>
              <a:t>)</a:t>
            </a:r>
            <a:endParaRPr lang="en-US" sz="2000" dirty="0"/>
          </a:p>
        </p:txBody>
      </p:sp>
      <p:sp>
        <p:nvSpPr>
          <p:cNvPr id="6" name="Text Placeholder 5"/>
          <p:cNvSpPr>
            <a:spLocks noGrp="1"/>
          </p:cNvSpPr>
          <p:nvPr>
            <p:ph type="body" idx="1"/>
          </p:nvPr>
        </p:nvSpPr>
        <p:spPr>
          <a:xfrm>
            <a:off x="457200" y="1600201"/>
            <a:ext cx="8229600" cy="543910"/>
          </a:xfrm>
        </p:spPr>
        <p:txBody>
          <a:bodyPr/>
          <a:lstStyle/>
          <a:p>
            <a:pPr marL="0" indent="0">
              <a:buNone/>
            </a:pPr>
            <a:r>
              <a:rPr lang="en-US" sz="2000" b="1" kern="1200" dirty="0" smtClean="0">
                <a:solidFill>
                  <a:schemeClr val="tx1"/>
                </a:solidFill>
                <a:latin typeface="+mn-lt"/>
              </a:rPr>
              <a:t>Table 6-3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5941645"/>
              </p:ext>
            </p:extLst>
          </p:nvPr>
        </p:nvGraphicFramePr>
        <p:xfrm>
          <a:off x="457200" y="2475455"/>
          <a:ext cx="8229600" cy="3371196"/>
        </p:xfrm>
        <a:graphic>
          <a:graphicData uri="http://schemas.openxmlformats.org/drawingml/2006/table">
            <a:tbl>
              <a:tblPr firstRow="1" bandRow="1">
                <a:tableStyleId>{2D5ABB26-0587-4C30-8999-92F81FD0307C}</a:tableStyleId>
              </a:tblPr>
              <a:tblGrid>
                <a:gridCol w="3255512">
                  <a:extLst>
                    <a:ext uri="{9D8B030D-6E8A-4147-A177-3AD203B41FA5}">
                      <a16:colId xmlns:a16="http://schemas.microsoft.com/office/drawing/2014/main" val="20000"/>
                    </a:ext>
                  </a:extLst>
                </a:gridCol>
                <a:gridCol w="4974088">
                  <a:extLst>
                    <a:ext uri="{9D8B030D-6E8A-4147-A177-3AD203B41FA5}">
                      <a16:colId xmlns:a16="http://schemas.microsoft.com/office/drawing/2014/main" val="20001"/>
                    </a:ext>
                  </a:extLst>
                </a:gridCol>
              </a:tblGrid>
              <a:tr h="315213">
                <a:tc>
                  <a:txBody>
                    <a:bodyPr/>
                    <a:lstStyle/>
                    <a:p>
                      <a:pPr algn="l"/>
                      <a:r>
                        <a:rPr lang="en-US" sz="1600" b="1" kern="1200" dirty="0" smtClean="0">
                          <a:solidFill>
                            <a:schemeClr val="tx1"/>
                          </a:solidFill>
                          <a:latin typeface="+mn-lt"/>
                          <a:ea typeface="+mn-ea"/>
                          <a:cs typeface="+mn-cs"/>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600" b="1" kern="1200" dirty="0" smtClean="0">
                          <a:solidFill>
                            <a:schemeClr val="tx1"/>
                          </a:solidFill>
                          <a:latin typeface="+mn-lt"/>
                          <a:ea typeface="+mn-ea"/>
                          <a:cs typeface="+mn-cs"/>
                        </a:rPr>
                        <a:t>Risk Drivers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444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Intellectual property risk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Vertical integration of supply chain</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Global outsourcing and markets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773706">
                <a:tc>
                  <a:txBody>
                    <a:bodyPr/>
                    <a:lstStyle/>
                    <a:p>
                      <a:pPr algn="l"/>
                      <a:r>
                        <a:rPr lang="en-US" sz="1600" kern="1200" dirty="0" smtClean="0">
                          <a:solidFill>
                            <a:schemeClr val="tx1"/>
                          </a:solidFill>
                          <a:latin typeface="+mn-lt"/>
                          <a:ea typeface="+mn-ea"/>
                          <a:cs typeface="+mn-cs"/>
                        </a:rPr>
                        <a:t>Procurement risk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Exchange-rate risk</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Price of inputs Fraction purchased from a single source Industry-wide capacity utilization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9267540"/>
                  </a:ext>
                </a:extLst>
              </a:tr>
              <a:tr h="5444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Receivables risk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Number of customers</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Financial strength of customers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544460">
                <a:tc>
                  <a:txBody>
                    <a:bodyPr/>
                    <a:lstStyle/>
                    <a:p>
                      <a:pPr algn="l"/>
                      <a:r>
                        <a:rPr lang="en-US" sz="1600" kern="1200" dirty="0" smtClean="0">
                          <a:solidFill>
                            <a:schemeClr val="tx1"/>
                          </a:solidFill>
                          <a:latin typeface="+mn-lt"/>
                          <a:ea typeface="+mn-ea"/>
                          <a:cs typeface="+mn-cs"/>
                        </a:rPr>
                        <a:t>Inventory risk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Rate of product obsolescence Inventory holding cost Product value Demand and supply uncertainty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755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Capacity risk</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Cost of capacity</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Capacity flexibility</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74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461"/>
            <a:ext cx="8229600" cy="800189"/>
          </a:xfrm>
        </p:spPr>
        <p:txBody>
          <a:bodyPr tIns="91425">
            <a:spAutoFit/>
          </a:bodyPr>
          <a:lstStyle/>
          <a:p>
            <a:pPr lvl="0" defTabSz="457200">
              <a:spcBef>
                <a:spcPct val="0"/>
              </a:spcBef>
              <a:buClrTx/>
            </a:pPr>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Good network design can play a significant role in mitigating supply chain risk</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Every mitigation strategy comes at a price and may increase other risks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Global supply chains should generally use a combination of rigorously evaluated mitigation strategies along with financial strategies to hedge uncovered risks</a:t>
            </a:r>
          </a:p>
        </p:txBody>
      </p:sp>
    </p:spTree>
    <p:extLst>
      <p:ext uri="{BB962C8B-B14F-4D97-AF65-F5344CB8AC3E}">
        <p14:creationId xmlns:p14="http://schemas.microsoft.com/office/powerpoint/2010/main" val="292452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461"/>
            <a:ext cx="8229600" cy="800189"/>
          </a:xfrm>
        </p:spPr>
        <p:txBody>
          <a:bodyPr tIns="91425">
            <a:spAutoFit/>
          </a:bodyPr>
          <a:lstStyle/>
          <a:p>
            <a:pPr lvl="0" defTabSz="457200">
              <a:spcBef>
                <a:spcPct val="0"/>
              </a:spcBef>
              <a:buClrTx/>
            </a:pPr>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(5 </a:t>
            </a:r>
            <a:r>
              <a:rPr lang="en-US" sz="2000" b="0" kern="1200" dirty="0">
                <a:latin typeface="Times New Roman" panose="02020603050405020304" pitchFamily="18" charset="0"/>
              </a:rPr>
              <a:t>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49317"/>
          </a:xfrm>
        </p:spPr>
        <p:txBody>
          <a:bodyPr/>
          <a:lstStyle/>
          <a:p>
            <a:pPr marL="0" indent="0">
              <a:buNone/>
            </a:pPr>
            <a:r>
              <a:rPr lang="en-US" sz="2000" b="1" kern="1200" dirty="0" smtClean="0">
                <a:solidFill>
                  <a:schemeClr val="tx1"/>
                </a:solidFill>
                <a:latin typeface="+mn-lt"/>
              </a:rPr>
              <a:t>Table 6-4 </a:t>
            </a:r>
            <a:r>
              <a:rPr lang="en-US" sz="2000" kern="1200" dirty="0" smtClean="0">
                <a:solidFill>
                  <a:schemeClr val="tx1"/>
                </a:solidFill>
                <a:latin typeface="+mn-lt"/>
              </a:rPr>
              <a:t>Tailored </a:t>
            </a:r>
            <a:r>
              <a:rPr lang="en-US" sz="2000" kern="1200" dirty="0">
                <a:solidFill>
                  <a:schemeClr val="tx1"/>
                </a:solidFill>
                <a:latin typeface="+mn-lt"/>
              </a:rPr>
              <a:t>Risk Mitigation Strategies During Network </a:t>
            </a:r>
            <a:r>
              <a:rPr lang="en-US" sz="2000" kern="1200" dirty="0" smtClean="0">
                <a:solidFill>
                  <a:schemeClr val="tx1"/>
                </a:solidFill>
                <a:latin typeface="+mn-lt"/>
              </a:rPr>
              <a:t>Design</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618451670"/>
              </p:ext>
            </p:extLst>
          </p:nvPr>
        </p:nvGraphicFramePr>
        <p:xfrm>
          <a:off x="457200" y="2309211"/>
          <a:ext cx="8229600" cy="3816951"/>
        </p:xfrm>
        <a:graphic>
          <a:graphicData uri="http://schemas.openxmlformats.org/drawingml/2006/table">
            <a:tbl>
              <a:tblPr firstRow="1" bandRow="1">
                <a:tableStyleId>{2D5ABB26-0587-4C30-8999-92F81FD0307C}</a:tableStyleId>
              </a:tblPr>
              <a:tblGrid>
                <a:gridCol w="3255512">
                  <a:extLst>
                    <a:ext uri="{9D8B030D-6E8A-4147-A177-3AD203B41FA5}">
                      <a16:colId xmlns:a16="http://schemas.microsoft.com/office/drawing/2014/main" val="20000"/>
                    </a:ext>
                  </a:extLst>
                </a:gridCol>
                <a:gridCol w="4974088">
                  <a:extLst>
                    <a:ext uri="{9D8B030D-6E8A-4147-A177-3AD203B41FA5}">
                      <a16:colId xmlns:a16="http://schemas.microsoft.com/office/drawing/2014/main" val="20001"/>
                    </a:ext>
                  </a:extLst>
                </a:gridCol>
              </a:tblGrid>
              <a:tr h="381695">
                <a:tc>
                  <a:txBody>
                    <a:bodyPr/>
                    <a:lstStyle/>
                    <a:p>
                      <a:r>
                        <a:rPr lang="en-US" sz="1600" b="1" kern="1200" dirty="0" smtClean="0">
                          <a:solidFill>
                            <a:schemeClr val="tx1"/>
                          </a:solidFill>
                          <a:latin typeface="+mn-lt"/>
                          <a:ea typeface="+mn-ea"/>
                          <a:cs typeface="+mn-cs"/>
                        </a:rPr>
                        <a:t>Risk Mitigation Strategy</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b="1" kern="1200" dirty="0" smtClean="0">
                          <a:solidFill>
                            <a:schemeClr val="tx1"/>
                          </a:solidFill>
                          <a:latin typeface="+mn-lt"/>
                          <a:ea typeface="+mn-ea"/>
                          <a:cs typeface="+mn-cs"/>
                        </a:rPr>
                        <a:t>Tailored Strategies</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40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Increase capacity</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Focus on low-cost, decentralized capacity for predictable demand. Build centralized capacity for unpredictable demand. Increase decentralization as cost of capacity drops.</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40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Get redundant suppliers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More redundant supply for high-volume products, less redundancy for low-volume products. Centralize redundancy for low-volume products in a few flexible suppliers.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54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Increase responsiveness</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Favor cost over responsiveness for commodity products. Favor responsiveness over cost for short–life cycle products.</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30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461"/>
            <a:ext cx="8229600" cy="800189"/>
          </a:xfrm>
        </p:spPr>
        <p:txBody>
          <a:bodyPr tIns="91425">
            <a:spAutoFit/>
          </a:bodyPr>
          <a:lstStyle/>
          <a:p>
            <a:pPr lvl="0" defTabSz="457200">
              <a:spcBef>
                <a:spcPct val="0"/>
              </a:spcBef>
              <a:buClrTx/>
            </a:pPr>
            <a:r>
              <a:rPr lang="en-US" sz="3000" kern="1200" dirty="0">
                <a:latin typeface="Times New Roman" panose="02020603050405020304" pitchFamily="18" charset="0"/>
              </a:rPr>
              <a:t>Risk Management in Global Supply Chains</a:t>
            </a:r>
            <a:r>
              <a:rPr lang="en-US" sz="4000" kern="1200" dirty="0">
                <a:latin typeface="Times New Roman" panose="02020603050405020304" pitchFamily="18" charset="0"/>
              </a:rPr>
              <a:t> </a:t>
            </a:r>
            <a:r>
              <a:rPr lang="en-US" sz="2000" b="0" kern="1200" dirty="0" smtClean="0">
                <a:latin typeface="Times New Roman" panose="02020603050405020304" pitchFamily="18" charset="0"/>
              </a:rPr>
              <a:t>(6 </a:t>
            </a:r>
            <a:r>
              <a:rPr lang="en-US" sz="2000" b="0" kern="1200" dirty="0">
                <a:latin typeface="Times New Roman" panose="02020603050405020304" pitchFamily="18" charset="0"/>
              </a:rPr>
              <a:t>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17786"/>
          </a:xfrm>
        </p:spPr>
        <p:txBody>
          <a:bodyPr/>
          <a:lstStyle/>
          <a:p>
            <a:pPr marL="0" indent="0">
              <a:buNone/>
            </a:pPr>
            <a:r>
              <a:rPr lang="en-US" sz="2000" b="1" kern="1200" dirty="0" smtClean="0">
                <a:solidFill>
                  <a:schemeClr val="tx1"/>
                </a:solidFill>
                <a:latin typeface="+mn-lt"/>
              </a:rPr>
              <a:t>Table 6-4 [Continued]</a:t>
            </a:r>
            <a:endParaRPr lang="en-US" sz="20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4028737206"/>
              </p:ext>
            </p:extLst>
          </p:nvPr>
        </p:nvGraphicFramePr>
        <p:xfrm>
          <a:off x="457201" y="2289217"/>
          <a:ext cx="8229599" cy="3699249"/>
        </p:xfrm>
        <a:graphic>
          <a:graphicData uri="http://schemas.openxmlformats.org/drawingml/2006/table">
            <a:tbl>
              <a:tblPr firstRow="1" bandRow="1">
                <a:tableStyleId>{2D5ABB26-0587-4C30-8999-92F81FD0307C}</a:tableStyleId>
              </a:tblPr>
              <a:tblGrid>
                <a:gridCol w="3255512">
                  <a:extLst>
                    <a:ext uri="{9D8B030D-6E8A-4147-A177-3AD203B41FA5}">
                      <a16:colId xmlns:a16="http://schemas.microsoft.com/office/drawing/2014/main" val="148266082"/>
                    </a:ext>
                  </a:extLst>
                </a:gridCol>
                <a:gridCol w="4974087">
                  <a:extLst>
                    <a:ext uri="{9D8B030D-6E8A-4147-A177-3AD203B41FA5}">
                      <a16:colId xmlns:a16="http://schemas.microsoft.com/office/drawing/2014/main" val="4018457573"/>
                    </a:ext>
                  </a:extLst>
                </a:gridCol>
              </a:tblGrid>
              <a:tr h="323065">
                <a:tc>
                  <a:txBody>
                    <a:bodyPr/>
                    <a:lstStyle/>
                    <a:p>
                      <a:r>
                        <a:rPr lang="en-US" sz="1600" b="1" kern="1200" dirty="0" smtClean="0">
                          <a:solidFill>
                            <a:schemeClr val="tx1"/>
                          </a:solidFill>
                          <a:latin typeface="+mn-lt"/>
                          <a:ea typeface="+mn-ea"/>
                          <a:cs typeface="+mn-cs"/>
                        </a:rPr>
                        <a:t>Risk Mitigation Strategy</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b="1" kern="1200" dirty="0" smtClean="0">
                          <a:solidFill>
                            <a:schemeClr val="tx1"/>
                          </a:solidFill>
                          <a:latin typeface="+mn-lt"/>
                          <a:ea typeface="+mn-ea"/>
                          <a:cs typeface="+mn-cs"/>
                        </a:rPr>
                        <a:t>Tailored Strategies</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285569024"/>
                  </a:ext>
                </a:extLst>
              </a:tr>
              <a:tr h="807663">
                <a:tc>
                  <a:txBody>
                    <a:bodyPr/>
                    <a:lstStyle/>
                    <a:p>
                      <a:r>
                        <a:rPr lang="en-US" sz="1600" kern="1200" dirty="0" smtClean="0">
                          <a:solidFill>
                            <a:schemeClr val="tx1"/>
                          </a:solidFill>
                          <a:latin typeface="+mn-lt"/>
                          <a:ea typeface="+mn-ea"/>
                          <a:cs typeface="+mn-cs"/>
                        </a:rPr>
                        <a:t>Increase inventory</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Decentralize inventory of predictable, lower value products. Centralize inventory of less predictable, higher value products.</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2683351216"/>
                  </a:ext>
                </a:extLst>
              </a:tr>
              <a:tr h="1049962">
                <a:tc>
                  <a:txBody>
                    <a:bodyPr/>
                    <a:lstStyle/>
                    <a:p>
                      <a:r>
                        <a:rPr lang="en-US" sz="1600" kern="1200" dirty="0" smtClean="0">
                          <a:solidFill>
                            <a:schemeClr val="tx1"/>
                          </a:solidFill>
                          <a:latin typeface="+mn-lt"/>
                          <a:ea typeface="+mn-ea"/>
                          <a:cs typeface="+mn-cs"/>
                        </a:rPr>
                        <a:t>Increase flexibility</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Favor cost over flexibility for predictable, high-volume products. Favor flexibility for unpredictable, low-volume products. Centralize flexibility in a few locations if it is expensive.</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414936540"/>
                  </a:ext>
                </a:extLst>
              </a:tr>
              <a:tr h="4074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Pool or aggregate demand</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Increase aggregation as unpredictability grows.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3192424"/>
                  </a:ext>
                </a:extLst>
              </a:tr>
              <a:tr h="1049962">
                <a:tc>
                  <a:txBody>
                    <a:bodyPr/>
                    <a:lstStyle/>
                    <a:p>
                      <a:r>
                        <a:rPr lang="en-US" sz="1600" kern="1200" dirty="0" smtClean="0">
                          <a:solidFill>
                            <a:schemeClr val="tx1"/>
                          </a:solidFill>
                          <a:latin typeface="+mn-lt"/>
                          <a:ea typeface="+mn-ea"/>
                          <a:cs typeface="+mn-cs"/>
                        </a:rPr>
                        <a:t>Increase source capability</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Prefer capability over cost for high-value, high-risk products. Favor cost over capability for low-value commodity products. Centralize high capability in flexible source if possible.</a:t>
                      </a:r>
                      <a:endParaRPr lang="en-US" sz="16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100309766"/>
                  </a:ext>
                </a:extLst>
              </a:tr>
            </a:tbl>
          </a:graphicData>
        </a:graphic>
      </p:graphicFrame>
    </p:spTree>
    <p:extLst>
      <p:ext uri="{BB962C8B-B14F-4D97-AF65-F5344CB8AC3E}">
        <p14:creationId xmlns:p14="http://schemas.microsoft.com/office/powerpoint/2010/main" val="1116642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Flexibility, Chaining, and Containment</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broad categories of flexibility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New product flexibility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Ability to introduce new products into the market at a rapid rate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Mix flexibility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Ability to produce a variety of products within a short period of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Volume flexibility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Ability to operate profitably at different levels of output</a:t>
            </a:r>
          </a:p>
        </p:txBody>
      </p:sp>
    </p:spTree>
    <p:extLst>
      <p:ext uri="{BB962C8B-B14F-4D97-AF65-F5344CB8AC3E}">
        <p14:creationId xmlns:p14="http://schemas.microsoft.com/office/powerpoint/2010/main" val="3758088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Flexibility, Chaining, and Containment</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pic>
        <p:nvPicPr>
          <p:cNvPr id="10" name="Picture 9" descr="Different flexibility configurations in network. The figure shows 4 different flexibility configurations in network. They are as follows. Dedicated network. Fully flexible network. Chained network with one long chain. Chained network with 2 short chains. Each example shows 8 entities within their specific communication network in 2 columns of 4. The dedicated network. There is a connection between each entity on the left with the corresponding entity on the right. In the fully flexible network, each entity on the left is connected to all four entities on the right and vice versa. In the chained network with one long chain. The chain begins at the top right, goes down to the bottom left, across to the bottom right, and then zigzags back up to the top right, completing the configuration. The chained network with 2 short chains has 2 separate chains. Each begins at the bottom right entity of a set of 4. From there, it goes diagonally up to the top left, across to the top right, down diagonally to the bottom left, and back across to the bottom left completing the chain."/>
          <p:cNvPicPr>
            <a:picLocks noChangeAspect="1"/>
          </p:cNvPicPr>
          <p:nvPr/>
        </p:nvPicPr>
        <p:blipFill>
          <a:blip r:embed="rId2"/>
          <a:stretch>
            <a:fillRect/>
          </a:stretch>
        </p:blipFill>
        <p:spPr>
          <a:xfrm>
            <a:off x="884497" y="2269163"/>
            <a:ext cx="7375007" cy="2557462"/>
          </a:xfrm>
          <a:prstGeom prst="rect">
            <a:avLst/>
          </a:prstGeom>
        </p:spPr>
      </p:pic>
      <p:sp>
        <p:nvSpPr>
          <p:cNvPr id="9" name="Text Placeholder 8"/>
          <p:cNvSpPr>
            <a:spLocks noGrp="1"/>
          </p:cNvSpPr>
          <p:nvPr>
            <p:ph type="body" idx="1"/>
          </p:nvPr>
        </p:nvSpPr>
        <p:spPr>
          <a:xfrm>
            <a:off x="457200" y="5391807"/>
            <a:ext cx="8229600" cy="734356"/>
          </a:xfrm>
        </p:spPr>
        <p:txBody>
          <a:bodyPr/>
          <a:lstStyle/>
          <a:p>
            <a:pPr marL="0" indent="0">
              <a:buNone/>
            </a:pPr>
            <a:r>
              <a:rPr lang="en-US" sz="2000" b="1" dirty="0">
                <a:latin typeface="+mn-lt"/>
              </a:rPr>
              <a:t>Figure 6-1 </a:t>
            </a:r>
            <a:r>
              <a:rPr lang="en-US" sz="2000" dirty="0">
                <a:latin typeface="+mn-lt"/>
              </a:rPr>
              <a:t>Different Flexibility Configurations in Network</a:t>
            </a:r>
          </a:p>
        </p:txBody>
      </p:sp>
    </p:spTree>
    <p:extLst>
      <p:ext uri="{BB962C8B-B14F-4D97-AF65-F5344CB8AC3E}">
        <p14:creationId xmlns:p14="http://schemas.microsoft.com/office/powerpoint/2010/main" val="3654789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Flexibility, Chaining, and Containment</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As flexibility is increased, the marginal benefit derived from the increased flexibility decreases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With demand uncertainty, longer chains pool available capacity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Long chains may have higher fixed cost than multiple smaller chains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Coordination more difficult across with a single long chain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Flexibility and chaining are effective when dealing with demand fluctuation but less effective when dealing with supply disruption</a:t>
            </a:r>
          </a:p>
        </p:txBody>
      </p:sp>
    </p:spTree>
    <p:extLst>
      <p:ext uri="{BB962C8B-B14F-4D97-AF65-F5344CB8AC3E}">
        <p14:creationId xmlns:p14="http://schemas.microsoft.com/office/powerpoint/2010/main" val="694397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6" name="Text Placeholder 5"/>
          <p:cNvSpPr>
            <a:spLocks noGrp="1"/>
          </p:cNvSpPr>
          <p:nvPr>
            <p:ph idx="1"/>
          </p:nvPr>
        </p:nvSpPr>
        <p:spPr/>
        <p:txBody>
          <a:bodyPr/>
          <a:lstStyle/>
          <a:p>
            <a:pPr marL="0" lvl="0" indent="0" defTabSz="457200">
              <a:spcAft>
                <a:spcPct val="0"/>
              </a:spcAft>
              <a:buNone/>
            </a:pPr>
            <a:r>
              <a:rPr lang="en-US" sz="2400" b="1" kern="1200" dirty="0" smtClean="0">
                <a:solidFill>
                  <a:schemeClr val="tx2"/>
                </a:solidFill>
                <a:latin typeface="Arial (Body)"/>
              </a:rPr>
              <a:t>6.1</a:t>
            </a:r>
            <a:r>
              <a:rPr lang="en-US" sz="2400" kern="1200" dirty="0" smtClean="0">
                <a:solidFill>
                  <a:srgbClr val="000000"/>
                </a:solidFill>
                <a:latin typeface="Arial (Body)"/>
              </a:rPr>
              <a:t> Identify </a:t>
            </a:r>
            <a:r>
              <a:rPr lang="en-US" sz="2400" kern="1200" dirty="0">
                <a:solidFill>
                  <a:srgbClr val="000000"/>
                </a:solidFill>
                <a:latin typeface="Arial (Body)"/>
              </a:rPr>
              <a:t>factors that need to be included in total cost when making global sourcing decisions.</a:t>
            </a:r>
          </a:p>
          <a:p>
            <a:pPr marL="0" lvl="0" indent="0" defTabSz="457200">
              <a:spcAft>
                <a:spcPct val="0"/>
              </a:spcAft>
              <a:buNone/>
            </a:pPr>
            <a:r>
              <a:rPr lang="en-US" sz="2400" b="1" kern="1200" dirty="0" smtClean="0">
                <a:solidFill>
                  <a:schemeClr val="tx2"/>
                </a:solidFill>
                <a:latin typeface="Arial (Body)"/>
              </a:rPr>
              <a:t>6.2</a:t>
            </a:r>
            <a:r>
              <a:rPr lang="en-US" sz="2400" kern="1200" dirty="0" smtClean="0">
                <a:solidFill>
                  <a:srgbClr val="000000"/>
                </a:solidFill>
                <a:latin typeface="Arial (Body)"/>
              </a:rPr>
              <a:t> Define </a:t>
            </a:r>
            <a:r>
              <a:rPr lang="en-US" sz="2400" kern="1200" dirty="0">
                <a:solidFill>
                  <a:srgbClr val="000000"/>
                </a:solidFill>
                <a:latin typeface="Arial (Body)"/>
              </a:rPr>
              <a:t>relevant risks and explain different strategies that may be used to mitigate risk in global supply chains.</a:t>
            </a:r>
          </a:p>
          <a:p>
            <a:pPr marL="0" lvl="0" indent="0" defTabSz="457200">
              <a:spcAft>
                <a:spcPct val="0"/>
              </a:spcAft>
              <a:buNone/>
            </a:pPr>
            <a:r>
              <a:rPr lang="en-US" sz="2400" b="1" kern="1200" dirty="0" smtClean="0">
                <a:solidFill>
                  <a:schemeClr val="tx2"/>
                </a:solidFill>
                <a:latin typeface="Arial (Body)"/>
              </a:rPr>
              <a:t>6.3</a:t>
            </a:r>
            <a:r>
              <a:rPr lang="en-US" sz="2400" kern="1200" dirty="0" smtClean="0">
                <a:solidFill>
                  <a:srgbClr val="000000"/>
                </a:solidFill>
                <a:latin typeface="Arial (Body)"/>
              </a:rPr>
              <a:t> Understand </a:t>
            </a:r>
            <a:r>
              <a:rPr lang="en-US" sz="2400" kern="1200" dirty="0">
                <a:solidFill>
                  <a:srgbClr val="000000"/>
                </a:solidFill>
                <a:latin typeface="Arial (Body)"/>
              </a:rPr>
              <a:t>decision tree methodologies used to evaluate supply chain design decisions under uncertainty.</a:t>
            </a:r>
          </a:p>
          <a:p>
            <a:pPr marL="0" lvl="0" indent="0" defTabSz="457200">
              <a:spcAft>
                <a:spcPct val="0"/>
              </a:spcAft>
              <a:buNone/>
            </a:pPr>
            <a:r>
              <a:rPr lang="en-US" sz="2400" b="1" kern="1200" dirty="0" smtClean="0">
                <a:solidFill>
                  <a:schemeClr val="tx2"/>
                </a:solidFill>
                <a:latin typeface="Arial (Body)"/>
              </a:rPr>
              <a:t>6.4</a:t>
            </a:r>
            <a:r>
              <a:rPr lang="en-US" sz="2400" kern="1200" dirty="0" smtClean="0">
                <a:solidFill>
                  <a:srgbClr val="000000"/>
                </a:solidFill>
                <a:latin typeface="Arial (Body)"/>
              </a:rPr>
              <a:t> Use </a:t>
            </a:r>
            <a:r>
              <a:rPr lang="en-US" sz="2400" kern="1200" dirty="0">
                <a:solidFill>
                  <a:srgbClr val="000000"/>
                </a:solidFill>
                <a:latin typeface="Arial (Body)"/>
              </a:rPr>
              <a:t>decision tree methodologies to value flexibility and make onshoring/offshoring decisions under uncertainty</a:t>
            </a:r>
            <a:r>
              <a:rPr lang="en-US" sz="2400" kern="1200" dirty="0" smtClean="0">
                <a:solidFill>
                  <a:srgbClr val="000000"/>
                </a:solidFill>
                <a:latin typeface="Arial (Body)"/>
              </a:rPr>
              <a:t>.</a:t>
            </a:r>
            <a:endParaRPr lang="en-US" sz="2400" dirty="0"/>
          </a:p>
        </p:txBody>
      </p:sp>
    </p:spTree>
    <p:extLst>
      <p:ext uri="{BB962C8B-B14F-4D97-AF65-F5344CB8AC3E}">
        <p14:creationId xmlns:p14="http://schemas.microsoft.com/office/powerpoint/2010/main" val="697296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The performance of a global supply chain is affected by risk and uncertainty in a number of input factors such as supply, demand, price, exchange rates, and other economic factors. These risks can be mitigated by building suitable flexibility in the supply chain network. Operational strategies that help mitigate risk in global supply chains include carrying excess capacity and inventory, flexible capacity, redundant suppliers, improved responsiveness, and aggregation of demand. Hedging fuel costs and currencies are financial strategies that can help mitigate risk. It is important to keep in mind that no risk mitigation strategy will always pay off. These mitigation strategies are designed to guard against certain extreme states of the world that may arise in an uncertain global </a:t>
            </a:r>
            <a:r>
              <a:rPr lang="en-US" sz="2200" kern="1200" dirty="0" smtClean="0">
                <a:solidFill>
                  <a:srgbClr val="000000"/>
                </a:solidFill>
                <a:latin typeface="Arial (Body)"/>
                <a:ea typeface="+mn-ea"/>
                <a:cs typeface="+mn-cs"/>
              </a:rPr>
              <a:t>environment.</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361730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Using Decision Trees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Several different decisions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Should the firm sign a long-term contract for warehousing space or get space from the spot market as needed?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What should the firm’s mix of long-term and spot market be in the portfolio of transportation capacity?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How much capacity should various facilities have? What fraction of this capacity should be flexible?</a:t>
            </a:r>
          </a:p>
        </p:txBody>
      </p:sp>
    </p:spTree>
    <p:extLst>
      <p:ext uri="{BB962C8B-B14F-4D97-AF65-F5344CB8AC3E}">
        <p14:creationId xmlns:p14="http://schemas.microsoft.com/office/powerpoint/2010/main" val="3782642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Using Decision Trees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Executives need a methodology that allows them to estimate global currency instability, unpredictable commodities costs, uncertainty about customer demand, political or social unrest in key markets, and potential changes in government regulations the uncertainty in demand and price forecast</a:t>
            </a:r>
          </a:p>
        </p:txBody>
      </p:sp>
    </p:spTree>
    <p:extLst>
      <p:ext uri="{BB962C8B-B14F-4D97-AF65-F5344CB8AC3E}">
        <p14:creationId xmlns:p14="http://schemas.microsoft.com/office/powerpoint/2010/main" val="1981223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Discounted Cash Flows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Supply chain decisions should be evaluated as a sequence of cash flows over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Discounted cash flow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F) </a:t>
            </a:r>
            <a:r>
              <a:rPr lang="en-US" sz="2400" kern="1200" dirty="0">
                <a:solidFill>
                  <a:srgbClr val="000000"/>
                </a:solidFill>
                <a:latin typeface="Arial (Body)"/>
                <a:ea typeface="+mn-ea"/>
                <a:cs typeface="+mn-cs"/>
              </a:rPr>
              <a:t>analysis evaluates the present value of any stream of future cash flows and allows managers to compare different cash flow streams in terms of their financial value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Based on the time value of money – a dollar today is worth more than a dollar </a:t>
            </a:r>
            <a:r>
              <a:rPr lang="en-US" sz="2400" kern="1200" dirty="0" smtClean="0">
                <a:solidFill>
                  <a:srgbClr val="000000"/>
                </a:solidFill>
                <a:latin typeface="Arial (Body)"/>
                <a:ea typeface="+mn-ea"/>
                <a:cs typeface="+mn-cs"/>
              </a:rPr>
              <a:t>tomorrow</a:t>
            </a:r>
          </a:p>
        </p:txBody>
      </p:sp>
    </p:spTree>
    <p:extLst>
      <p:ext uri="{BB962C8B-B14F-4D97-AF65-F5344CB8AC3E}">
        <p14:creationId xmlns:p14="http://schemas.microsoft.com/office/powerpoint/2010/main" val="3272160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Discounted Cash Flow Analysis</a:t>
            </a:r>
            <a:endParaRPr lang="en-US" kern="1200" dirty="0">
              <a:latin typeface="Times New Roman" panose="02020603050405020304" pitchFamily="18" charset="0"/>
              <a:ea typeface="+mj-ea"/>
              <a:cs typeface="+mj-cs"/>
            </a:endParaRPr>
          </a:p>
        </p:txBody>
      </p:sp>
      <p:graphicFrame>
        <p:nvGraphicFramePr>
          <p:cNvPr id="6" name="Object 5" descr="discount factor = start fraction 1 over 1 + k end fraction. N P V = C sub 0 + sum from t = 1 to T of left parenthesis start fraction 1 over 1 + k end fraction right parenthesis to the t power C sub t"/>
          <p:cNvGraphicFramePr>
            <a:graphicFrameLocks noChangeAspect="1"/>
          </p:cNvGraphicFramePr>
          <p:nvPr>
            <p:extLst>
              <p:ext uri="{D42A27DB-BD31-4B8C-83A1-F6EECF244321}">
                <p14:modId xmlns:p14="http://schemas.microsoft.com/office/powerpoint/2010/main" val="1365567302"/>
              </p:ext>
            </p:extLst>
          </p:nvPr>
        </p:nvGraphicFramePr>
        <p:xfrm>
          <a:off x="3103563" y="1759843"/>
          <a:ext cx="2936875" cy="1524000"/>
        </p:xfrm>
        <a:graphic>
          <a:graphicData uri="http://schemas.openxmlformats.org/presentationml/2006/ole">
            <mc:AlternateContent xmlns:mc="http://schemas.openxmlformats.org/markup-compatibility/2006">
              <mc:Choice xmlns:v="urn:schemas-microsoft-com:vml" Requires="v">
                <p:oleObj spid="_x0000_s2038" name="Equation" r:id="rId3" imgW="1663560" imgH="863280" progId="Equation.DSMT4">
                  <p:embed/>
                </p:oleObj>
              </mc:Choice>
              <mc:Fallback>
                <p:oleObj name="Equation" r:id="rId3" imgW="1663560" imgH="863280" progId="Equation.DSMT4">
                  <p:embed/>
                  <p:pic>
                    <p:nvPicPr>
                      <p:cNvPr id="3" name="Object 2"/>
                      <p:cNvPicPr/>
                      <p:nvPr/>
                    </p:nvPicPr>
                    <p:blipFill>
                      <a:blip r:embed="rId4"/>
                      <a:stretch>
                        <a:fillRect/>
                      </a:stretch>
                    </p:blipFill>
                    <p:spPr>
                      <a:xfrm>
                        <a:off x="3103563" y="1759843"/>
                        <a:ext cx="2936875" cy="1524000"/>
                      </a:xfrm>
                      <a:prstGeom prst="rect">
                        <a:avLst/>
                      </a:prstGeom>
                    </p:spPr>
                  </p:pic>
                </p:oleObj>
              </mc:Fallback>
            </mc:AlternateContent>
          </a:graphicData>
        </a:graphic>
      </p:graphicFrame>
      <p:sp>
        <p:nvSpPr>
          <p:cNvPr id="5" name="Text Placeholder 4"/>
          <p:cNvSpPr>
            <a:spLocks noGrp="1"/>
          </p:cNvSpPr>
          <p:nvPr>
            <p:ph type="body" idx="1"/>
          </p:nvPr>
        </p:nvSpPr>
        <p:spPr>
          <a:xfrm>
            <a:off x="457200" y="3404713"/>
            <a:ext cx="8229600" cy="2673515"/>
          </a:xfrm>
        </p:spPr>
        <p:txBody>
          <a:bodyPr/>
          <a:lstStyle/>
          <a:p>
            <a:pPr marL="0" indent="0">
              <a:buNone/>
            </a:pPr>
            <a:r>
              <a:rPr lang="en-US" sz="1800" dirty="0" smtClean="0">
                <a:latin typeface="+mn-lt"/>
              </a:rPr>
              <a:t>Where</a:t>
            </a:r>
          </a:p>
          <a:p>
            <a:pPr marL="1339850" indent="0">
              <a:buNone/>
            </a:pPr>
            <a:r>
              <a:rPr lang="en-US" sz="1800" i="1" dirty="0" smtClean="0">
                <a:latin typeface="+mn-lt"/>
                <a:cs typeface="Times New Roman"/>
              </a:rPr>
              <a:t>C</a:t>
            </a:r>
            <a:r>
              <a:rPr lang="en-US" sz="1800" baseline="-25000" dirty="0" smtClean="0">
                <a:latin typeface="+mn-lt"/>
                <a:cs typeface="Times New Roman"/>
              </a:rPr>
              <a:t>0</a:t>
            </a:r>
            <a:r>
              <a:rPr lang="en-US" sz="1800" dirty="0">
                <a:latin typeface="+mn-lt"/>
              </a:rPr>
              <a:t>, </a:t>
            </a:r>
            <a:r>
              <a:rPr lang="en-US" sz="1800" i="1" dirty="0">
                <a:latin typeface="+mn-lt"/>
                <a:cs typeface="Times New Roman"/>
              </a:rPr>
              <a:t>C</a:t>
            </a:r>
            <a:r>
              <a:rPr lang="en-US" sz="1800" baseline="-25000" dirty="0">
                <a:latin typeface="+mn-lt"/>
                <a:cs typeface="Times New Roman"/>
              </a:rPr>
              <a:t>1</a:t>
            </a:r>
            <a:r>
              <a:rPr lang="en-US" sz="1800" dirty="0">
                <a:latin typeface="+mn-lt"/>
              </a:rPr>
              <a:t>,…,</a:t>
            </a:r>
            <a:r>
              <a:rPr lang="en-US" sz="1800" i="1" dirty="0">
                <a:latin typeface="+mn-lt"/>
                <a:cs typeface="Times New Roman"/>
              </a:rPr>
              <a:t>C</a:t>
            </a:r>
            <a:r>
              <a:rPr lang="en-US" sz="1800" i="1" baseline="-25000" dirty="0">
                <a:latin typeface="+mn-lt"/>
                <a:cs typeface="Times New Roman"/>
              </a:rPr>
              <a:t>T</a:t>
            </a:r>
            <a:r>
              <a:rPr lang="en-US" sz="1800" dirty="0">
                <a:latin typeface="+mn-lt"/>
              </a:rPr>
              <a:t> is stream of cash flows over </a:t>
            </a:r>
            <a:r>
              <a:rPr lang="en-US" sz="1800" i="1" dirty="0">
                <a:latin typeface="+mn-lt"/>
                <a:cs typeface="Times New Roman"/>
              </a:rPr>
              <a:t>T</a:t>
            </a:r>
            <a:r>
              <a:rPr lang="en-US" sz="1800" dirty="0">
                <a:latin typeface="+mn-lt"/>
              </a:rPr>
              <a:t> </a:t>
            </a:r>
            <a:r>
              <a:rPr lang="en-US" sz="1800" dirty="0" smtClean="0">
                <a:latin typeface="+mn-lt"/>
              </a:rPr>
              <a:t>periods</a:t>
            </a:r>
          </a:p>
          <a:p>
            <a:pPr marL="1339850" indent="0">
              <a:buNone/>
            </a:pPr>
            <a:r>
              <a:rPr lang="en-US" sz="1800" dirty="0" smtClean="0">
                <a:latin typeface="+mn-lt"/>
              </a:rPr>
              <a:t>N</a:t>
            </a:r>
            <a:r>
              <a:rPr lang="en-US" sz="100" dirty="0" smtClean="0">
                <a:latin typeface="+mn-lt"/>
              </a:rPr>
              <a:t> </a:t>
            </a:r>
            <a:r>
              <a:rPr lang="en-US" sz="1800" dirty="0" smtClean="0">
                <a:latin typeface="+mn-lt"/>
              </a:rPr>
              <a:t>P</a:t>
            </a:r>
            <a:r>
              <a:rPr lang="en-US" sz="100" dirty="0" smtClean="0">
                <a:latin typeface="+mn-lt"/>
              </a:rPr>
              <a:t> </a:t>
            </a:r>
            <a:r>
              <a:rPr lang="en-US" sz="1800" dirty="0" smtClean="0">
                <a:latin typeface="+mn-lt"/>
              </a:rPr>
              <a:t>V  = </a:t>
            </a:r>
            <a:r>
              <a:rPr lang="en-US" sz="1800" dirty="0">
                <a:latin typeface="+mn-lt"/>
              </a:rPr>
              <a:t>net present value of this stream</a:t>
            </a:r>
          </a:p>
          <a:p>
            <a:pPr marL="1797050" indent="-93663">
              <a:buNone/>
              <a:tabLst>
                <a:tab pos="533400" algn="r"/>
                <a:tab pos="723900" algn="l"/>
              </a:tabLst>
            </a:pPr>
            <a:r>
              <a:rPr lang="en-US" sz="1800" i="1" dirty="0" smtClean="0">
                <a:latin typeface="+mn-lt"/>
                <a:cs typeface="Times New Roman"/>
              </a:rPr>
              <a:t>K </a:t>
            </a:r>
            <a:r>
              <a:rPr lang="en-US" sz="1800" dirty="0" smtClean="0">
                <a:latin typeface="+mn-lt"/>
              </a:rPr>
              <a:t>= </a:t>
            </a:r>
            <a:r>
              <a:rPr lang="en-US" sz="1800" dirty="0">
                <a:latin typeface="+mn-lt"/>
              </a:rPr>
              <a:t>rate of </a:t>
            </a:r>
            <a:r>
              <a:rPr lang="en-US" sz="1800" dirty="0" smtClean="0">
                <a:latin typeface="+mn-lt"/>
              </a:rPr>
              <a:t>return</a:t>
            </a:r>
          </a:p>
          <a:p>
            <a:pPr>
              <a:buSzPct val="150000"/>
              <a:buFontTx/>
              <a:buChar char="•"/>
            </a:pPr>
            <a:r>
              <a:rPr lang="en-US" sz="1800" dirty="0">
                <a:latin typeface="+mn-lt"/>
              </a:rPr>
              <a:t>Compare </a:t>
            </a:r>
            <a:r>
              <a:rPr lang="en-US" sz="1800" dirty="0" smtClean="0">
                <a:latin typeface="+mn-lt"/>
              </a:rPr>
              <a:t>N</a:t>
            </a:r>
            <a:r>
              <a:rPr lang="en-US" sz="100" dirty="0" smtClean="0">
                <a:latin typeface="+mn-lt"/>
              </a:rPr>
              <a:t> </a:t>
            </a:r>
            <a:r>
              <a:rPr lang="en-US" sz="1800" dirty="0" smtClean="0">
                <a:latin typeface="+mn-lt"/>
              </a:rPr>
              <a:t>P</a:t>
            </a:r>
            <a:r>
              <a:rPr lang="en-US" sz="100" dirty="0" smtClean="0">
                <a:latin typeface="+mn-lt"/>
              </a:rPr>
              <a:t> </a:t>
            </a:r>
            <a:r>
              <a:rPr lang="en-US" sz="1800" dirty="0" smtClean="0">
                <a:latin typeface="+mn-lt"/>
              </a:rPr>
              <a:t>V </a:t>
            </a:r>
            <a:r>
              <a:rPr lang="en-US" sz="1800" dirty="0">
                <a:latin typeface="+mn-lt"/>
              </a:rPr>
              <a:t>of different supply chain design options</a:t>
            </a:r>
          </a:p>
          <a:p>
            <a:pPr>
              <a:buSzPct val="150000"/>
              <a:buFontTx/>
              <a:buChar char="•"/>
            </a:pPr>
            <a:r>
              <a:rPr lang="en-US" sz="1800" dirty="0">
                <a:latin typeface="+mn-lt"/>
              </a:rPr>
              <a:t>The option with the highest </a:t>
            </a:r>
            <a:r>
              <a:rPr lang="en-US" sz="1800" dirty="0" smtClean="0">
                <a:latin typeface="+mn-lt"/>
              </a:rPr>
              <a:t>N</a:t>
            </a:r>
            <a:r>
              <a:rPr lang="en-US" sz="100" dirty="0" smtClean="0">
                <a:latin typeface="+mn-lt"/>
              </a:rPr>
              <a:t> </a:t>
            </a:r>
            <a:r>
              <a:rPr lang="en-US" sz="1800" dirty="0" smtClean="0">
                <a:latin typeface="+mn-lt"/>
              </a:rPr>
              <a:t>P</a:t>
            </a:r>
            <a:r>
              <a:rPr lang="en-US" sz="100" dirty="0" smtClean="0">
                <a:latin typeface="+mn-lt"/>
              </a:rPr>
              <a:t> </a:t>
            </a:r>
            <a:r>
              <a:rPr lang="en-US" sz="1800" dirty="0" smtClean="0">
                <a:latin typeface="+mn-lt"/>
              </a:rPr>
              <a:t>V </a:t>
            </a:r>
            <a:r>
              <a:rPr lang="en-US" sz="1800" dirty="0">
                <a:latin typeface="+mn-lt"/>
              </a:rPr>
              <a:t>will provide the greatest financial </a:t>
            </a:r>
            <a:r>
              <a:rPr lang="en-US" sz="1800" dirty="0" smtClean="0">
                <a:latin typeface="+mn-lt"/>
              </a:rPr>
              <a:t>return</a:t>
            </a:r>
            <a:endParaRPr lang="en-US" sz="1800" dirty="0">
              <a:latin typeface="+mn-lt"/>
            </a:endParaRPr>
          </a:p>
        </p:txBody>
      </p:sp>
    </p:spTree>
    <p:extLst>
      <p:ext uri="{BB962C8B-B14F-4D97-AF65-F5344CB8AC3E}">
        <p14:creationId xmlns:p14="http://schemas.microsoft.com/office/powerpoint/2010/main" val="40265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Trips Logistics Example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Demand = 100,000 units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1,000 sq. ft. of space for every 1,000 units of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Revenue = $1.22 per unit of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Sign a three-year lease or obtain warehousing space on the spot market?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Three-year lease cost = $1 per sq. ft.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Spot market cost = $1.20 per sq. ft.</a:t>
            </a:r>
          </a:p>
          <a:p>
            <a:pPr marL="255651" lvl="0" indent="-255651" defTabSz="457200">
              <a:spcAft>
                <a:spcPct val="0"/>
              </a:spcAft>
              <a:buFont typeface="Arial" panose="020B0604020202020204" pitchFamily="34" charset="0"/>
              <a:buChar char="•"/>
              <a:tabLst/>
            </a:pPr>
            <a:r>
              <a:rPr lang="en-US" sz="2400" i="1" kern="1200" dirty="0">
                <a:solidFill>
                  <a:srgbClr val="000000"/>
                </a:solidFill>
                <a:latin typeface="Arial (Body)"/>
                <a:ea typeface="+mn-ea"/>
                <a:cs typeface="Times New Roman"/>
              </a:rPr>
              <a:t>k</a:t>
            </a:r>
            <a:r>
              <a:rPr lang="en-US" sz="2400" kern="1200" dirty="0">
                <a:solidFill>
                  <a:srgbClr val="000000"/>
                </a:solidFill>
                <a:latin typeface="Arial (Body)"/>
                <a:ea typeface="+mn-ea"/>
                <a:cs typeface="+mn-cs"/>
              </a:rPr>
              <a:t> = 0.1</a:t>
            </a:r>
          </a:p>
        </p:txBody>
      </p:sp>
    </p:spTree>
    <p:extLst>
      <p:ext uri="{BB962C8B-B14F-4D97-AF65-F5344CB8AC3E}">
        <p14:creationId xmlns:p14="http://schemas.microsoft.com/office/powerpoint/2010/main" val="2167320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Trips Logistics Example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graphicFrame>
        <p:nvGraphicFramePr>
          <p:cNvPr id="9" name="Table 8"/>
          <p:cNvGraphicFramePr>
            <a:graphicFrameLocks noGrp="1"/>
          </p:cNvGraphicFramePr>
          <p:nvPr>
            <p:extLst>
              <p:ext uri="{D42A27DB-BD31-4B8C-83A1-F6EECF244321}">
                <p14:modId xmlns:p14="http://schemas.microsoft.com/office/powerpoint/2010/main" val="745326583"/>
              </p:ext>
            </p:extLst>
          </p:nvPr>
        </p:nvGraphicFramePr>
        <p:xfrm>
          <a:off x="457200" y="1845045"/>
          <a:ext cx="8229600" cy="1097280"/>
        </p:xfrm>
        <a:graphic>
          <a:graphicData uri="http://schemas.openxmlformats.org/drawingml/2006/table">
            <a:tbl>
              <a:tblPr firstRow="1" bandRow="1">
                <a:tableStyleId>{2D5ABB26-0587-4C30-8999-92F81FD0307C}</a:tableStyleId>
              </a:tblPr>
              <a:tblGrid>
                <a:gridCol w="3984171">
                  <a:extLst>
                    <a:ext uri="{9D8B030D-6E8A-4147-A177-3AD203B41FA5}">
                      <a16:colId xmlns:a16="http://schemas.microsoft.com/office/drawing/2014/main" val="3409168780"/>
                    </a:ext>
                  </a:extLst>
                </a:gridCol>
                <a:gridCol w="969530">
                  <a:extLst>
                    <a:ext uri="{9D8B030D-6E8A-4147-A177-3AD203B41FA5}">
                      <a16:colId xmlns:a16="http://schemas.microsoft.com/office/drawing/2014/main" val="1470881263"/>
                    </a:ext>
                  </a:extLst>
                </a:gridCol>
                <a:gridCol w="3275899">
                  <a:extLst>
                    <a:ext uri="{9D8B030D-6E8A-4147-A177-3AD203B41FA5}">
                      <a16:colId xmlns:a16="http://schemas.microsoft.com/office/drawing/2014/main" val="6573876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Expected annual profit if Warehousing space is obtained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(100,000 × $1.22)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 (100,000 × $1.20)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7195140"/>
                  </a:ext>
                </a:extLst>
              </a:tr>
              <a:tr h="370840">
                <a:tc>
                  <a:txBody>
                    <a:bodyPr/>
                    <a:lstStyle/>
                    <a:p>
                      <a:pPr marL="441325" indent="-441325"/>
                      <a:r>
                        <a:rPr lang="en-US" sz="2000" dirty="0" smtClean="0"/>
                        <a:t>from spot market</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$2,000</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0933888"/>
                  </a:ext>
                </a:extLst>
              </a:tr>
            </a:tbl>
          </a:graphicData>
        </a:graphic>
      </p:graphicFrame>
      <p:graphicFrame>
        <p:nvGraphicFramePr>
          <p:cNvPr id="10" name="Object 9" descr="NPV of no lease = c sub 0 + start fraction c sub 1 over 1 + k end fraction + start fraction C sub 2 over left parenthesis 1 + k right parenthesis squared end fraction."/>
          <p:cNvGraphicFramePr>
            <a:graphicFrameLocks noChangeAspect="1"/>
          </p:cNvGraphicFramePr>
          <p:nvPr>
            <p:extLst>
              <p:ext uri="{D42A27DB-BD31-4B8C-83A1-F6EECF244321}">
                <p14:modId xmlns:p14="http://schemas.microsoft.com/office/powerpoint/2010/main" val="725829530"/>
              </p:ext>
            </p:extLst>
          </p:nvPr>
        </p:nvGraphicFramePr>
        <p:xfrm>
          <a:off x="709541" y="3744010"/>
          <a:ext cx="4190466" cy="842529"/>
        </p:xfrm>
        <a:graphic>
          <a:graphicData uri="http://schemas.openxmlformats.org/presentationml/2006/ole">
            <mc:AlternateContent xmlns:mc="http://schemas.openxmlformats.org/markup-compatibility/2006">
              <mc:Choice xmlns:v="urn:schemas-microsoft-com:vml" Requires="v">
                <p:oleObj spid="_x0000_s27146" name="Equation" r:id="rId3" imgW="2400120" imgH="482400" progId="Equation.DSMT4">
                  <p:embed/>
                </p:oleObj>
              </mc:Choice>
              <mc:Fallback>
                <p:oleObj name="Equation" r:id="rId3" imgW="2400120" imgH="482400" progId="Equation.DSMT4">
                  <p:embed/>
                  <p:pic>
                    <p:nvPicPr>
                      <p:cNvPr id="10" name="Object 9"/>
                      <p:cNvPicPr/>
                      <p:nvPr/>
                    </p:nvPicPr>
                    <p:blipFill>
                      <a:blip r:embed="rId4"/>
                      <a:stretch>
                        <a:fillRect/>
                      </a:stretch>
                    </p:blipFill>
                    <p:spPr>
                      <a:xfrm>
                        <a:off x="709541" y="3744010"/>
                        <a:ext cx="4190466" cy="842529"/>
                      </a:xfrm>
                      <a:prstGeom prst="rect">
                        <a:avLst/>
                      </a:prstGeom>
                    </p:spPr>
                  </p:pic>
                </p:oleObj>
              </mc:Fallback>
            </mc:AlternateContent>
          </a:graphicData>
        </a:graphic>
      </p:graphicFrame>
      <p:graphicFrame>
        <p:nvGraphicFramePr>
          <p:cNvPr id="4" name="Object 3" descr="Equals 2,000 + start fraction 2,000 over 1.1 end fraction + start fraction 2,000 over 1.1 squared end fraction = $5,471."/>
          <p:cNvGraphicFramePr>
            <a:graphicFrameLocks noChangeAspect="1"/>
          </p:cNvGraphicFramePr>
          <p:nvPr>
            <p:extLst>
              <p:ext uri="{D42A27DB-BD31-4B8C-83A1-F6EECF244321}">
                <p14:modId xmlns:p14="http://schemas.microsoft.com/office/powerpoint/2010/main" val="751423167"/>
              </p:ext>
            </p:extLst>
          </p:nvPr>
        </p:nvGraphicFramePr>
        <p:xfrm>
          <a:off x="2876523" y="4852637"/>
          <a:ext cx="4106825" cy="715228"/>
        </p:xfrm>
        <a:graphic>
          <a:graphicData uri="http://schemas.openxmlformats.org/presentationml/2006/ole">
            <mc:AlternateContent xmlns:mc="http://schemas.openxmlformats.org/markup-compatibility/2006">
              <mc:Choice xmlns:v="urn:schemas-microsoft-com:vml" Requires="v">
                <p:oleObj spid="_x0000_s27147" name="Equation" r:id="rId5" imgW="2260440" imgH="393480" progId="Equation.DSMT4">
                  <p:embed/>
                </p:oleObj>
              </mc:Choice>
              <mc:Fallback>
                <p:oleObj name="Equation" r:id="rId5" imgW="2260440" imgH="393480" progId="Equation.DSMT4">
                  <p:embed/>
                  <p:pic>
                    <p:nvPicPr>
                      <p:cNvPr id="0" name=""/>
                      <p:cNvPicPr/>
                      <p:nvPr/>
                    </p:nvPicPr>
                    <p:blipFill>
                      <a:blip r:embed="rId6"/>
                      <a:stretch>
                        <a:fillRect/>
                      </a:stretch>
                    </p:blipFill>
                    <p:spPr>
                      <a:xfrm>
                        <a:off x="2876523" y="4852637"/>
                        <a:ext cx="4106825" cy="715228"/>
                      </a:xfrm>
                      <a:prstGeom prst="rect">
                        <a:avLst/>
                      </a:prstGeom>
                    </p:spPr>
                  </p:pic>
                </p:oleObj>
              </mc:Fallback>
            </mc:AlternateContent>
          </a:graphicData>
        </a:graphic>
      </p:graphicFrame>
    </p:spTree>
    <p:extLst>
      <p:ext uri="{BB962C8B-B14F-4D97-AF65-F5344CB8AC3E}">
        <p14:creationId xmlns:p14="http://schemas.microsoft.com/office/powerpoint/2010/main" val="1211704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Trips Logistics Example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2592515395"/>
              </p:ext>
            </p:extLst>
          </p:nvPr>
        </p:nvGraphicFramePr>
        <p:xfrm>
          <a:off x="457200" y="1729752"/>
          <a:ext cx="8229600" cy="1097280"/>
        </p:xfrm>
        <a:graphic>
          <a:graphicData uri="http://schemas.openxmlformats.org/drawingml/2006/table">
            <a:tbl>
              <a:tblPr firstRow="1" bandRow="1">
                <a:tableStyleId>{2D5ABB26-0587-4C30-8999-92F81FD0307C}</a:tableStyleId>
              </a:tblPr>
              <a:tblGrid>
                <a:gridCol w="3519714">
                  <a:extLst>
                    <a:ext uri="{9D8B030D-6E8A-4147-A177-3AD203B41FA5}">
                      <a16:colId xmlns:a16="http://schemas.microsoft.com/office/drawing/2014/main" val="4077877148"/>
                    </a:ext>
                  </a:extLst>
                </a:gridCol>
                <a:gridCol w="863100">
                  <a:extLst>
                    <a:ext uri="{9D8B030D-6E8A-4147-A177-3AD203B41FA5}">
                      <a16:colId xmlns:a16="http://schemas.microsoft.com/office/drawing/2014/main" val="292429529"/>
                    </a:ext>
                  </a:extLst>
                </a:gridCol>
                <a:gridCol w="3846786">
                  <a:extLst>
                    <a:ext uri="{9D8B030D-6E8A-4147-A177-3AD203B41FA5}">
                      <a16:colId xmlns:a16="http://schemas.microsoft.com/office/drawing/2014/main" val="13274339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baseline="0" dirty="0" smtClean="0">
                          <a:solidFill>
                            <a:schemeClr val="tx1"/>
                          </a:solidFill>
                          <a:latin typeface="+mn-lt"/>
                          <a:ea typeface="+mn-ea"/>
                          <a:cs typeface="+mn-cs"/>
                          <a:sym typeface="Arial"/>
                        </a:rPr>
                        <a:t>Expected annual profit with Three year lease</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baseline="0" dirty="0" smtClean="0">
                          <a:solidFill>
                            <a:schemeClr val="tx1"/>
                          </a:solidFill>
                          <a:latin typeface="+mn-lt"/>
                          <a:ea typeface="+mn-ea"/>
                          <a:cs typeface="+mn-cs"/>
                          <a:sym typeface="Arial"/>
                        </a:rPr>
                        <a:t>(100,000 × $1.22)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baseline="0" dirty="0" smtClean="0">
                          <a:solidFill>
                            <a:schemeClr val="tx1"/>
                          </a:solidFill>
                          <a:latin typeface="+mn-lt"/>
                          <a:ea typeface="+mn-ea"/>
                          <a:cs typeface="+mn-cs"/>
                          <a:sym typeface="Arial"/>
                        </a:rPr>
                        <a:t>− (100,000 × $1.00)</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846421"/>
                  </a:ext>
                </a:extLst>
              </a:tr>
              <a:tr h="370840">
                <a:tc>
                  <a:txBody>
                    <a:bodyPr/>
                    <a:lstStyle/>
                    <a:p>
                      <a:pPr marL="441325" indent="-441325" algn="l"/>
                      <a:r>
                        <a:rPr lang="en-US" sz="2000" dirty="0" smtClean="0">
                          <a:solidFill>
                            <a:schemeClr val="bg1"/>
                          </a:solidFill>
                        </a:rPr>
                        <a:t>Blank</a:t>
                      </a:r>
                      <a:endParaRPr lang="en-US" sz="20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baseline="0" dirty="0" smtClean="0">
                          <a:solidFill>
                            <a:schemeClr val="tx1"/>
                          </a:solidFill>
                          <a:latin typeface="+mn-lt"/>
                          <a:ea typeface="+mn-ea"/>
                          <a:cs typeface="+mn-cs"/>
                          <a:sym typeface="Arial"/>
                        </a:rPr>
                        <a:t>$22,000</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9419122"/>
                  </a:ext>
                </a:extLst>
              </a:tr>
            </a:tbl>
          </a:graphicData>
        </a:graphic>
      </p:graphicFrame>
      <p:graphicFrame>
        <p:nvGraphicFramePr>
          <p:cNvPr id="6" name="Object 5" descr="NPV of lease = c sub 0 + start fraction c sub 1 over 1 + k end fraction + start fraction C sub 2 over left parenthesis 1 + k right parenthesis squared end fraction."/>
          <p:cNvGraphicFramePr>
            <a:graphicFrameLocks noChangeAspect="1"/>
          </p:cNvGraphicFramePr>
          <p:nvPr>
            <p:extLst>
              <p:ext uri="{D42A27DB-BD31-4B8C-83A1-F6EECF244321}">
                <p14:modId xmlns:p14="http://schemas.microsoft.com/office/powerpoint/2010/main" val="567865782"/>
              </p:ext>
            </p:extLst>
          </p:nvPr>
        </p:nvGraphicFramePr>
        <p:xfrm>
          <a:off x="647700" y="3236913"/>
          <a:ext cx="4733925" cy="1028700"/>
        </p:xfrm>
        <a:graphic>
          <a:graphicData uri="http://schemas.openxmlformats.org/presentationml/2006/ole">
            <mc:AlternateContent xmlns:mc="http://schemas.openxmlformats.org/markup-compatibility/2006">
              <mc:Choice xmlns:v="urn:schemas-microsoft-com:vml" Requires="v">
                <p:oleObj spid="_x0000_s28850" name="Equation" r:id="rId3" imgW="2222280" imgH="482400" progId="Equation.DSMT4">
                  <p:embed/>
                </p:oleObj>
              </mc:Choice>
              <mc:Fallback>
                <p:oleObj name="Equation" r:id="rId3" imgW="2222280" imgH="482400" progId="Equation.DSMT4">
                  <p:embed/>
                  <p:pic>
                    <p:nvPicPr>
                      <p:cNvPr id="10" name="Object 9"/>
                      <p:cNvPicPr/>
                      <p:nvPr/>
                    </p:nvPicPr>
                    <p:blipFill>
                      <a:blip r:embed="rId4"/>
                      <a:stretch>
                        <a:fillRect/>
                      </a:stretch>
                    </p:blipFill>
                    <p:spPr>
                      <a:xfrm>
                        <a:off x="647700" y="3236913"/>
                        <a:ext cx="4733925" cy="1028700"/>
                      </a:xfrm>
                      <a:prstGeom prst="rect">
                        <a:avLst/>
                      </a:prstGeom>
                    </p:spPr>
                  </p:pic>
                </p:oleObj>
              </mc:Fallback>
            </mc:AlternateContent>
          </a:graphicData>
        </a:graphic>
      </p:graphicFrame>
      <p:graphicFrame>
        <p:nvGraphicFramePr>
          <p:cNvPr id="7" name="Object 6" descr="Equals 22,000 + start fraction 22,000 over 1.1 end fraction + start fraction 22,000 over 1.1 squared end fraction = $60,182."/>
          <p:cNvGraphicFramePr>
            <a:graphicFrameLocks noChangeAspect="1"/>
          </p:cNvGraphicFramePr>
          <p:nvPr>
            <p:extLst>
              <p:ext uri="{D42A27DB-BD31-4B8C-83A1-F6EECF244321}">
                <p14:modId xmlns:p14="http://schemas.microsoft.com/office/powerpoint/2010/main" val="3120021242"/>
              </p:ext>
            </p:extLst>
          </p:nvPr>
        </p:nvGraphicFramePr>
        <p:xfrm>
          <a:off x="2483592" y="4336832"/>
          <a:ext cx="5244523" cy="793750"/>
        </p:xfrm>
        <a:graphic>
          <a:graphicData uri="http://schemas.openxmlformats.org/presentationml/2006/ole">
            <mc:AlternateContent xmlns:mc="http://schemas.openxmlformats.org/markup-compatibility/2006">
              <mc:Choice xmlns:v="urn:schemas-microsoft-com:vml" Requires="v">
                <p:oleObj spid="_x0000_s28851" name="Equation" r:id="rId5" imgW="2603160" imgH="393480" progId="Equation.DSMT4">
                  <p:embed/>
                </p:oleObj>
              </mc:Choice>
              <mc:Fallback>
                <p:oleObj name="Equation" r:id="rId5" imgW="2603160" imgH="393480" progId="Equation.DSMT4">
                  <p:embed/>
                  <p:pic>
                    <p:nvPicPr>
                      <p:cNvPr id="4" name="Object 3"/>
                      <p:cNvPicPr/>
                      <p:nvPr/>
                    </p:nvPicPr>
                    <p:blipFill>
                      <a:blip r:embed="rId6"/>
                      <a:stretch>
                        <a:fillRect/>
                      </a:stretch>
                    </p:blipFill>
                    <p:spPr>
                      <a:xfrm>
                        <a:off x="2483592" y="4336832"/>
                        <a:ext cx="5244523" cy="793750"/>
                      </a:xfrm>
                      <a:prstGeom prst="rect">
                        <a:avLst/>
                      </a:prstGeom>
                    </p:spPr>
                  </p:pic>
                </p:oleObj>
              </mc:Fallback>
            </mc:AlternateContent>
          </a:graphicData>
        </a:graphic>
      </p:graphicFrame>
      <p:sp>
        <p:nvSpPr>
          <p:cNvPr id="12" name="Content Placeholder 11"/>
          <p:cNvSpPr>
            <a:spLocks noGrp="1"/>
          </p:cNvSpPr>
          <p:nvPr>
            <p:ph idx="14"/>
          </p:nvPr>
        </p:nvSpPr>
        <p:spPr>
          <a:xfrm>
            <a:off x="457200" y="5220854"/>
            <a:ext cx="8229600" cy="919336"/>
          </a:xfrm>
        </p:spPr>
        <p:txBody>
          <a:bodyPr/>
          <a:lstStyle/>
          <a:p>
            <a:pPr indent="-255600"/>
            <a:r>
              <a:rPr lang="en-US" sz="2200" dirty="0" smtClean="0">
                <a:latin typeface="+mn-lt"/>
              </a:rPr>
              <a:t>N</a:t>
            </a:r>
            <a:r>
              <a:rPr lang="en-US" sz="100" dirty="0" smtClean="0">
                <a:latin typeface="+mn-lt"/>
              </a:rPr>
              <a:t> </a:t>
            </a:r>
            <a:r>
              <a:rPr lang="en-US" sz="2200" dirty="0" smtClean="0">
                <a:latin typeface="+mn-lt"/>
              </a:rPr>
              <a:t>P</a:t>
            </a:r>
            <a:r>
              <a:rPr lang="en-US" sz="100" dirty="0" smtClean="0">
                <a:latin typeface="+mn-lt"/>
              </a:rPr>
              <a:t> </a:t>
            </a:r>
            <a:r>
              <a:rPr lang="en-US" sz="2200" dirty="0" smtClean="0">
                <a:latin typeface="+mn-lt"/>
              </a:rPr>
              <a:t>V </a:t>
            </a:r>
            <a:r>
              <a:rPr lang="en-US" sz="2200" dirty="0">
                <a:latin typeface="+mn-lt"/>
              </a:rPr>
              <a:t>of signing lease is $60,182 </a:t>
            </a:r>
            <a:r>
              <a:rPr lang="en-US" sz="2200" dirty="0" smtClean="0">
                <a:latin typeface="+mn-lt"/>
              </a:rPr>
              <a:t>− </a:t>
            </a:r>
            <a:r>
              <a:rPr lang="en-US" sz="2200" dirty="0">
                <a:latin typeface="+mn-lt"/>
              </a:rPr>
              <a:t>$5,471 = $54,711 higher than spot market</a:t>
            </a:r>
          </a:p>
        </p:txBody>
      </p:sp>
    </p:spTree>
    <p:extLst>
      <p:ext uri="{BB962C8B-B14F-4D97-AF65-F5344CB8AC3E}">
        <p14:creationId xmlns:p14="http://schemas.microsoft.com/office/powerpoint/2010/main" val="3730333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Basics of Decision Tree Analysis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 </a:t>
            </a:r>
            <a:r>
              <a:rPr lang="en-US" sz="2400" b="1" kern="1200" dirty="0">
                <a:solidFill>
                  <a:srgbClr val="000000"/>
                </a:solidFill>
                <a:latin typeface="Arial (Body)"/>
                <a:ea typeface="+mn-ea"/>
                <a:cs typeface="+mn-cs"/>
              </a:rPr>
              <a:t>decision tree </a:t>
            </a:r>
            <a:r>
              <a:rPr lang="en-US" sz="2400" kern="1200" dirty="0">
                <a:solidFill>
                  <a:srgbClr val="000000"/>
                </a:solidFill>
                <a:latin typeface="Arial (Body)"/>
                <a:ea typeface="+mn-ea"/>
                <a:cs typeface="+mn-cs"/>
              </a:rPr>
              <a:t>is a graphic device used to evaluate decisions under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Identify the number and duration of time periods that will be considered (</a:t>
            </a:r>
            <a:r>
              <a:rPr lang="en-US" sz="2400" i="1" kern="1200" dirty="0">
                <a:solidFill>
                  <a:srgbClr val="000000"/>
                </a:solidFill>
                <a:latin typeface="Arial (Body)"/>
                <a:ea typeface="+mn-ea"/>
                <a:cs typeface="Times New Roman"/>
              </a:rPr>
              <a:t>T</a:t>
            </a:r>
            <a:r>
              <a:rPr lang="en-US" sz="2400" kern="1200" dirty="0">
                <a:solidFill>
                  <a:srgbClr val="000000"/>
                </a:solidFill>
                <a:latin typeface="Arial (Body)"/>
                <a:ea typeface="+mn-ea"/>
                <a:cs typeface="+mn-cs"/>
              </a:rPr>
              <a: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Identify factors that will affect the value of the decision and are likely to fluctuate over the next </a:t>
            </a:r>
            <a:r>
              <a:rPr lang="en-US" sz="2400" i="1" kern="1200" dirty="0">
                <a:solidFill>
                  <a:srgbClr val="000000"/>
                </a:solidFill>
                <a:latin typeface="Arial (Body)"/>
                <a:ea typeface="+mn-ea"/>
                <a:cs typeface="Times New Roman"/>
              </a:rPr>
              <a:t>T</a:t>
            </a:r>
            <a:r>
              <a:rPr lang="en-US" sz="2400" kern="1200" dirty="0">
                <a:solidFill>
                  <a:srgbClr val="000000"/>
                </a:solidFill>
                <a:latin typeface="Arial (Body)"/>
                <a:ea typeface="+mn-ea"/>
                <a:cs typeface="+mn-cs"/>
              </a:rPr>
              <a:t> periods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Evaluate decision using a decision tree</a:t>
            </a:r>
          </a:p>
        </p:txBody>
      </p:sp>
    </p:spTree>
    <p:extLst>
      <p:ext uri="{BB962C8B-B14F-4D97-AF65-F5344CB8AC3E}">
        <p14:creationId xmlns:p14="http://schemas.microsoft.com/office/powerpoint/2010/main" val="126917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Methodology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24203"/>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000" kern="1200" dirty="0">
                <a:solidFill>
                  <a:srgbClr val="000000"/>
                </a:solidFill>
                <a:latin typeface="Arial (Body)"/>
                <a:ea typeface="+mn-ea"/>
                <a:cs typeface="+mn-cs"/>
              </a:rPr>
              <a:t>Identify the duration of each period (month, quarter, etc.) and the number of periods </a:t>
            </a:r>
            <a:r>
              <a:rPr lang="en-US" sz="2000" i="1" kern="1200" dirty="0">
                <a:solidFill>
                  <a:srgbClr val="000000"/>
                </a:solidFill>
                <a:latin typeface="Arial (Body)"/>
                <a:ea typeface="+mn-ea"/>
                <a:cs typeface="Times New Roman"/>
              </a:rPr>
              <a:t>T</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over which the decision is to be evaluated</a:t>
            </a:r>
          </a:p>
          <a:p>
            <a:pPr marL="432054" lvl="0" indent="-432054" defTabSz="457200">
              <a:spcAft>
                <a:spcPct val="0"/>
              </a:spcAft>
              <a:buSzPts val="2400"/>
              <a:buFont typeface="+mj-lt"/>
              <a:buAutoNum type="arabicPeriod"/>
              <a:tabLst/>
            </a:pPr>
            <a:r>
              <a:rPr lang="en-US" sz="2000" kern="1200" dirty="0">
                <a:solidFill>
                  <a:srgbClr val="000000"/>
                </a:solidFill>
                <a:latin typeface="Arial (Body)"/>
                <a:ea typeface="+mn-ea"/>
                <a:cs typeface="+mn-cs"/>
              </a:rPr>
              <a:t>Identify factors whose fluctuation will be considered</a:t>
            </a:r>
          </a:p>
          <a:p>
            <a:pPr marL="432054" lvl="0" indent="-432054" defTabSz="457200">
              <a:spcAft>
                <a:spcPct val="0"/>
              </a:spcAft>
              <a:buSzPts val="2400"/>
              <a:buFont typeface="+mj-lt"/>
              <a:buAutoNum type="arabicPeriod"/>
              <a:tabLst/>
            </a:pPr>
            <a:r>
              <a:rPr lang="en-US" sz="2000" kern="1200" dirty="0">
                <a:solidFill>
                  <a:srgbClr val="000000"/>
                </a:solidFill>
                <a:latin typeface="Arial (Body)"/>
                <a:ea typeface="+mn-ea"/>
                <a:cs typeface="+mn-cs"/>
              </a:rPr>
              <a:t>Identify representations of uncertainty for each factor</a:t>
            </a:r>
          </a:p>
          <a:p>
            <a:pPr marL="432054" lvl="0" indent="-432054" defTabSz="457200">
              <a:spcAft>
                <a:spcPct val="0"/>
              </a:spcAft>
              <a:buSzPts val="2400"/>
              <a:buFont typeface="+mj-lt"/>
              <a:buAutoNum type="arabicPeriod"/>
              <a:tabLst/>
            </a:pPr>
            <a:r>
              <a:rPr lang="en-US" sz="2000" kern="1200" dirty="0">
                <a:solidFill>
                  <a:srgbClr val="000000"/>
                </a:solidFill>
                <a:latin typeface="Arial (Body)"/>
                <a:ea typeface="+mn-ea"/>
                <a:cs typeface="+mn-cs"/>
              </a:rPr>
              <a:t>Identify the periodic discount rate </a:t>
            </a:r>
            <a:r>
              <a:rPr lang="en-US" sz="2000" i="1" kern="1200" dirty="0">
                <a:solidFill>
                  <a:srgbClr val="000000"/>
                </a:solidFill>
                <a:latin typeface="Arial (Body)"/>
                <a:ea typeface="+mn-ea"/>
                <a:cs typeface="Times New Roman"/>
              </a:rPr>
              <a:t>k</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for each period</a:t>
            </a:r>
          </a:p>
          <a:p>
            <a:pPr marL="432054" lvl="0" indent="-432054" defTabSz="457200">
              <a:spcAft>
                <a:spcPct val="0"/>
              </a:spcAft>
              <a:buSzPts val="2400"/>
              <a:buFont typeface="+mj-lt"/>
              <a:buAutoNum type="arabicPeriod"/>
              <a:tabLst/>
            </a:pPr>
            <a:r>
              <a:rPr lang="en-US" sz="2000" kern="1200" dirty="0">
                <a:solidFill>
                  <a:srgbClr val="000000"/>
                </a:solidFill>
                <a:latin typeface="Arial (Body)"/>
                <a:ea typeface="+mn-ea"/>
                <a:cs typeface="+mn-cs"/>
              </a:rPr>
              <a:t>Represent the decision tree with defined states in each period as well as the transition probabilities between states in successive </a:t>
            </a:r>
            <a:r>
              <a:rPr lang="en-US" sz="2000" kern="1200" dirty="0" smtClean="0">
                <a:solidFill>
                  <a:srgbClr val="000000"/>
                </a:solidFill>
                <a:latin typeface="Arial (Body)"/>
                <a:ea typeface="+mn-ea"/>
                <a:cs typeface="+mn-cs"/>
              </a:rPr>
              <a:t>periods</a:t>
            </a:r>
          </a:p>
          <a:p>
            <a:pPr marL="432054" lvl="0" indent="-432054" defTabSz="457200">
              <a:spcAft>
                <a:spcPct val="0"/>
              </a:spcAft>
              <a:buSzPts val="2400"/>
              <a:buFont typeface="+mj-lt"/>
              <a:buAutoNum type="arabicPeriod"/>
              <a:tabLst/>
            </a:pPr>
            <a:r>
              <a:rPr lang="en-US" sz="2000" kern="1200" dirty="0" smtClean="0">
                <a:solidFill>
                  <a:srgbClr val="000000"/>
                </a:solidFill>
                <a:latin typeface="Arial (Body)"/>
                <a:ea typeface="+mn-ea"/>
                <a:cs typeface="+mn-cs"/>
              </a:rPr>
              <a:t>Starting </a:t>
            </a:r>
            <a:r>
              <a:rPr lang="en-US" sz="2000" kern="1200" dirty="0">
                <a:solidFill>
                  <a:srgbClr val="000000"/>
                </a:solidFill>
                <a:latin typeface="Arial (Body)"/>
                <a:ea typeface="+mn-ea"/>
                <a:cs typeface="+mn-cs"/>
              </a:rPr>
              <a:t>at period </a:t>
            </a:r>
            <a:r>
              <a:rPr lang="en-US" sz="2000" i="1" kern="1200" dirty="0">
                <a:solidFill>
                  <a:srgbClr val="000000"/>
                </a:solidFill>
                <a:latin typeface="Arial (Body)"/>
                <a:ea typeface="+mn-ea"/>
                <a:cs typeface="Times New Roman"/>
              </a:rPr>
              <a:t>T</a:t>
            </a:r>
            <a:r>
              <a:rPr lang="en-US" sz="2000" kern="1200" dirty="0">
                <a:solidFill>
                  <a:srgbClr val="000000"/>
                </a:solidFill>
                <a:latin typeface="Arial (Body)"/>
                <a:ea typeface="+mn-ea"/>
                <a:cs typeface="+mn-cs"/>
              </a:rPr>
              <a:t>, work back to Period 0, identifying the optimal decision and the expected cash flows at each step</a:t>
            </a:r>
          </a:p>
        </p:txBody>
      </p:sp>
    </p:spTree>
    <p:extLst>
      <p:ext uri="{BB962C8B-B14F-4D97-AF65-F5344CB8AC3E}">
        <p14:creationId xmlns:p14="http://schemas.microsoft.com/office/powerpoint/2010/main" val="228229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Globalization on Supply Chain Networks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Opportunities to simultaneously increase revenues and decrease costs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Accompanied by significant additional risk and uncertainty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Difference between success and failure often the ability to incorporate suitable risk mitigation into supply chain </a:t>
            </a:r>
            <a:r>
              <a:rPr lang="en-US" sz="2400" kern="1200" dirty="0" smtClean="0">
                <a:solidFill>
                  <a:srgbClr val="000000"/>
                </a:solidFill>
                <a:latin typeface="Arial (Body)"/>
                <a:ea typeface="+mn-ea"/>
                <a:cs typeface="+mn-cs"/>
              </a:rPr>
              <a:t>design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Uncertainty of demand and price drives the value of building flexible production capacity</a:t>
            </a:r>
          </a:p>
        </p:txBody>
      </p:sp>
    </p:spTree>
    <p:extLst>
      <p:ext uri="{BB962C8B-B14F-4D97-AF65-F5344CB8AC3E}">
        <p14:creationId xmlns:p14="http://schemas.microsoft.com/office/powerpoint/2010/main" val="1907238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 Trips Logistics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Three warehouse lease </a:t>
            </a:r>
            <a:r>
              <a:rPr lang="en-US" sz="2400" kern="1200" dirty="0" smtClean="0">
                <a:solidFill>
                  <a:srgbClr val="000000"/>
                </a:solidFill>
                <a:latin typeface="+mn-lt"/>
                <a:ea typeface="+mn-ea"/>
                <a:cs typeface="+mn-cs"/>
              </a:rPr>
              <a:t>options</a:t>
            </a:r>
            <a:endParaRPr lang="en-US" sz="2400" kern="1200" dirty="0">
              <a:solidFill>
                <a:srgbClr val="000000"/>
              </a:solidFill>
              <a:latin typeface="+mn-lt"/>
              <a:ea typeface="+mn-ea"/>
              <a:cs typeface="+mn-cs"/>
            </a:endParaRPr>
          </a:p>
        </p:txBody>
      </p:sp>
      <p:sp>
        <p:nvSpPr>
          <p:cNvPr id="4" name="Text Placeholder 3"/>
          <p:cNvSpPr>
            <a:spLocks noGrp="1"/>
          </p:cNvSpPr>
          <p:nvPr>
            <p:ph type="body" idx="2"/>
          </p:nvPr>
        </p:nvSpPr>
        <p:spPr>
          <a:xfrm>
            <a:off x="457200" y="2206171"/>
            <a:ext cx="8229600" cy="3178629"/>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mn-lt"/>
              </a:rPr>
              <a:t>Get all warehousing space from the spot market as needed</a:t>
            </a:r>
          </a:p>
          <a:p>
            <a:pPr marL="741553" lvl="1" indent="-428371" defTabSz="457200">
              <a:spcAft>
                <a:spcPct val="0"/>
              </a:spcAft>
              <a:buSzPts val="2400"/>
              <a:buFont typeface="+mj-lt"/>
              <a:buAutoNum type="arabicPeriod"/>
            </a:pPr>
            <a:r>
              <a:rPr lang="en-US" sz="2400" kern="1200" dirty="0">
                <a:solidFill>
                  <a:srgbClr val="000000"/>
                </a:solidFill>
                <a:latin typeface="+mn-lt"/>
              </a:rPr>
              <a:t>Sign a three-year lease for a fixed amount of warehouse space and get additional requirements from the spot market</a:t>
            </a:r>
          </a:p>
          <a:p>
            <a:pPr marL="741553" lvl="1" indent="-428371" defTabSz="457200">
              <a:spcAft>
                <a:spcPct val="0"/>
              </a:spcAft>
              <a:buSzPts val="2400"/>
              <a:buFont typeface="+mj-lt"/>
              <a:buAutoNum type="arabicPeriod"/>
            </a:pPr>
            <a:r>
              <a:rPr lang="en-US" sz="2400" kern="1200" dirty="0">
                <a:solidFill>
                  <a:srgbClr val="000000"/>
                </a:solidFill>
                <a:latin typeface="+mn-lt"/>
              </a:rPr>
              <a:t>Sign a flexible lease with a minimum charge that allows variable usage of warehouse space up to a limit, with additional requirement from the spot </a:t>
            </a:r>
            <a:r>
              <a:rPr lang="en-US" sz="2400" kern="1200" dirty="0" smtClean="0">
                <a:solidFill>
                  <a:srgbClr val="000000"/>
                </a:solidFill>
                <a:latin typeface="+mn-lt"/>
              </a:rPr>
              <a:t>market</a:t>
            </a:r>
            <a:endParaRPr lang="en-US" sz="2400" kern="1200" dirty="0">
              <a:solidFill>
                <a:srgbClr val="000000"/>
              </a:solidFill>
              <a:latin typeface="+mn-lt"/>
            </a:endParaRPr>
          </a:p>
        </p:txBody>
      </p:sp>
    </p:spTree>
    <p:extLst>
      <p:ext uri="{BB962C8B-B14F-4D97-AF65-F5344CB8AC3E}">
        <p14:creationId xmlns:p14="http://schemas.microsoft.com/office/powerpoint/2010/main" val="1249365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 Trips Logistics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1000 sq. ft. of warehouse space needed for 1000 units of demand</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Current demand = 100,000 units per year</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Binomial uncertainty: Demand can go up by 20% with </a:t>
            </a:r>
            <a:br>
              <a:rPr lang="en-US" sz="2000" kern="1200" dirty="0">
                <a:solidFill>
                  <a:srgbClr val="000000"/>
                </a:solidFill>
                <a:latin typeface="Arial (Body)"/>
                <a:ea typeface="+mn-ea"/>
                <a:cs typeface="+mn-cs"/>
              </a:rPr>
            </a:br>
            <a:r>
              <a:rPr lang="en-US" sz="2000" i="1" kern="1200" dirty="0">
                <a:solidFill>
                  <a:srgbClr val="000000"/>
                </a:solidFill>
                <a:latin typeface="Arial (Body)"/>
                <a:ea typeface="+mn-ea"/>
                <a:cs typeface="Times New Roman"/>
              </a:rPr>
              <a:t>p</a:t>
            </a:r>
            <a:r>
              <a:rPr lang="en-US" sz="2000" kern="1200" dirty="0">
                <a:solidFill>
                  <a:srgbClr val="000000"/>
                </a:solidFill>
                <a:latin typeface="Arial (Body)"/>
                <a:ea typeface="+mn-ea"/>
                <a:cs typeface="+mn-cs"/>
              </a:rPr>
              <a:t> = 0.5 or down by 20% with 1 </a:t>
            </a:r>
            <a:r>
              <a:rPr lang="en-US" sz="2000" kern="1200" dirty="0" smtClean="0">
                <a:solidFill>
                  <a:srgbClr val="000000"/>
                </a:solidFill>
                <a:latin typeface="Arial (Body)"/>
                <a:ea typeface="+mn-ea"/>
                <a:cs typeface="+mn-cs"/>
              </a:rPr>
              <a:t>− </a:t>
            </a:r>
            <a:r>
              <a:rPr lang="en-US" sz="2000" i="1" kern="1200" dirty="0">
                <a:solidFill>
                  <a:srgbClr val="000000"/>
                </a:solidFill>
                <a:latin typeface="Arial (Body)"/>
                <a:ea typeface="+mn-ea"/>
                <a:cs typeface="Times New Roman"/>
              </a:rPr>
              <a:t>p</a:t>
            </a:r>
            <a:r>
              <a:rPr lang="en-US" sz="2000" kern="1200" dirty="0">
                <a:solidFill>
                  <a:srgbClr val="000000"/>
                </a:solidFill>
                <a:latin typeface="Arial (Body)"/>
                <a:ea typeface="+mn-ea"/>
                <a:cs typeface="+mn-cs"/>
              </a:rPr>
              <a:t> = 0.5</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Lease price = $1.00 per sq. ft. per year</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Spot market price = $1.20 per sq. ft. per year</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Spot prices can go up by 10% with </a:t>
            </a:r>
            <a:r>
              <a:rPr lang="en-US" sz="2000" i="1" kern="1200" dirty="0">
                <a:solidFill>
                  <a:srgbClr val="000000"/>
                </a:solidFill>
                <a:latin typeface="Arial (Body)"/>
                <a:ea typeface="+mn-ea"/>
                <a:cs typeface="Times New Roman"/>
              </a:rPr>
              <a:t>p</a:t>
            </a:r>
            <a:r>
              <a:rPr lang="en-US" sz="2000" kern="1200" dirty="0">
                <a:solidFill>
                  <a:srgbClr val="000000"/>
                </a:solidFill>
                <a:latin typeface="Arial (Body)"/>
                <a:ea typeface="+mn-ea"/>
                <a:cs typeface="+mn-cs"/>
              </a:rPr>
              <a:t> = 0.5 or down by 10% with </a:t>
            </a:r>
            <a:r>
              <a:rPr lang="en-US" sz="2000" kern="1200" dirty="0" smtClean="0">
                <a:solidFill>
                  <a:srgbClr val="000000"/>
                </a:solidFill>
                <a:latin typeface="Arial (Body)"/>
                <a:ea typeface="+mn-ea"/>
                <a:cs typeface="+mn-cs"/>
              </a:rPr>
              <a:t>1 − </a:t>
            </a:r>
            <a:r>
              <a:rPr lang="en-US" sz="2000" i="1" kern="1200" dirty="0">
                <a:solidFill>
                  <a:srgbClr val="000000"/>
                </a:solidFill>
                <a:latin typeface="Arial (Body)"/>
                <a:ea typeface="+mn-ea"/>
                <a:cs typeface="Times New Roman"/>
              </a:rPr>
              <a:t>p</a:t>
            </a:r>
            <a:r>
              <a:rPr lang="en-US" sz="2000" kern="1200" dirty="0">
                <a:solidFill>
                  <a:srgbClr val="000000"/>
                </a:solidFill>
                <a:latin typeface="Arial (Body)"/>
                <a:ea typeface="+mn-ea"/>
                <a:cs typeface="+mn-cs"/>
              </a:rPr>
              <a:t> = 0.5</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Revenue = $1.22 per unit of demand</a:t>
            </a:r>
          </a:p>
          <a:p>
            <a:pPr marL="255651" lvl="0" indent="-255651" defTabSz="457200">
              <a:spcAft>
                <a:spcPct val="0"/>
              </a:spcAft>
              <a:buFont typeface="Arial" panose="020B0604020202020204" pitchFamily="34" charset="0"/>
              <a:buChar char="•"/>
              <a:tabLst/>
            </a:pPr>
            <a:r>
              <a:rPr lang="en-US" sz="2000" i="1" kern="1200" dirty="0">
                <a:solidFill>
                  <a:srgbClr val="000000"/>
                </a:solidFill>
                <a:latin typeface="Arial (Body)"/>
                <a:ea typeface="+mn-ea"/>
                <a:cs typeface="Times New Roman"/>
              </a:rPr>
              <a:t>k</a:t>
            </a:r>
            <a:r>
              <a:rPr lang="en-US" sz="2000" kern="1200" dirty="0">
                <a:solidFill>
                  <a:srgbClr val="000000"/>
                </a:solidFill>
                <a:latin typeface="Arial (Body)"/>
                <a:ea typeface="+mn-ea"/>
                <a:cs typeface="+mn-cs"/>
              </a:rPr>
              <a:t> = 0.1</a:t>
            </a:r>
          </a:p>
        </p:txBody>
      </p:sp>
    </p:spTree>
    <p:extLst>
      <p:ext uri="{BB962C8B-B14F-4D97-AF65-F5344CB8AC3E}">
        <p14:creationId xmlns:p14="http://schemas.microsoft.com/office/powerpoint/2010/main" val="2366298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263"/>
            <a:ext cx="8229600" cy="758918"/>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pic>
        <p:nvPicPr>
          <p:cNvPr id="9" name="Picture 8" descr="The decision tree for trips logistics has 3 periods. Period 0, period 1, and period 2. Period 0 has 1 circle. Demand = 100, and price fluctuation = $1.20. Period 1 has 4 circles. Arrows go from the circle in period 0 to each of the circles in period 1. Each arrow is labeled with the coefficient 0.25. In period 1, the 4 circles with demand and price fluctuation are as follows from the top. Circle 1. D = 120. p = $1.32. Circle 2. D = 120. p = $1.08. Circle 3. D = 80. p = $1.32. Circle 4. D = 80. p = $1.08. Period 2 has 9 circles with arrows from period 1 connected to them. Beginning at the top, circle 1, period 1, is connected to circles 1, 2, 3, and 5 in period 2. Circle 2 from period 1 is connected to circles 2, 4, 5, and 6 in period 2. Circle 3, period 1, is connected to circles 3, 5, 7, and 8 in period 2. Circle 4, period 1 is connected to circles 5, 6, 8, and 9, period 2. Each arrow has a coefficient of 0.25. Demand and price fluctuation for circles in period 2 are as follows. Circle 1. D = 144. p = $1.45. Circle 2. D = 144. p = $1.19. Circle 3. D = 96. p = $1.45. Circle 4. D = 144. p = $0.97. Circle 5. D = 96. p = $1.19. Circle 6. D = 96. p = $0.97. Circle 7. D = 64. p = $1.45. Circle 8. D = 64. p = $1.19. Circle 9. D = 64. p = $0.97."/>
          <p:cNvPicPr>
            <a:picLocks noChangeAspect="1"/>
          </p:cNvPicPr>
          <p:nvPr/>
        </p:nvPicPr>
        <p:blipFill>
          <a:blip r:embed="rId2"/>
          <a:stretch>
            <a:fillRect/>
          </a:stretch>
        </p:blipFill>
        <p:spPr>
          <a:xfrm>
            <a:off x="2627459" y="1639003"/>
            <a:ext cx="3392040" cy="3654879"/>
          </a:xfrm>
          <a:prstGeom prst="rect">
            <a:avLst/>
          </a:prstGeom>
        </p:spPr>
      </p:pic>
      <p:sp>
        <p:nvSpPr>
          <p:cNvPr id="4" name="Text Placeholder 3"/>
          <p:cNvSpPr>
            <a:spLocks noGrp="1"/>
          </p:cNvSpPr>
          <p:nvPr>
            <p:ph type="body" idx="1"/>
          </p:nvPr>
        </p:nvSpPr>
        <p:spPr>
          <a:xfrm>
            <a:off x="457199" y="5594704"/>
            <a:ext cx="8031708" cy="707052"/>
          </a:xfrm>
        </p:spPr>
        <p:txBody>
          <a:bodyPr/>
          <a:lstStyle/>
          <a:p>
            <a:pPr marL="0" indent="0">
              <a:buNone/>
            </a:pPr>
            <a:r>
              <a:rPr lang="en-US" sz="2000" b="1" dirty="0">
                <a:latin typeface="+mn-lt"/>
              </a:rPr>
              <a:t>Figure 6-2 </a:t>
            </a:r>
            <a:r>
              <a:rPr lang="en-US" sz="2000" dirty="0">
                <a:latin typeface="+mn-lt"/>
              </a:rPr>
              <a:t>Decision Tree for Trips Logistics, Considering Demand and Price Fluctuation</a:t>
            </a:r>
          </a:p>
        </p:txBody>
      </p:sp>
    </p:spTree>
    <p:extLst>
      <p:ext uri="{BB962C8B-B14F-4D97-AF65-F5344CB8AC3E}">
        <p14:creationId xmlns:p14="http://schemas.microsoft.com/office/powerpoint/2010/main" val="2528945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(1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9254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Analyze the option of not signing a lease and using the spot </a:t>
            </a:r>
            <a:r>
              <a:rPr lang="en-US" sz="2000" kern="1200" dirty="0" smtClean="0">
                <a:solidFill>
                  <a:srgbClr val="000000"/>
                </a:solidFill>
                <a:latin typeface="Arial (Body)"/>
                <a:ea typeface="+mn-ea"/>
                <a:cs typeface="+mn-cs"/>
              </a:rPr>
              <a:t>market</a:t>
            </a:r>
          </a:p>
          <a:p>
            <a:pPr marL="255651" lvl="0" indent="-255651" defTabSz="457200">
              <a:spcAft>
                <a:spcPct val="0"/>
              </a:spcAft>
              <a:buFont typeface="Arial" panose="020B0604020202020204" pitchFamily="34" charset="0"/>
              <a:buChar char="•"/>
              <a:tabLst/>
            </a:pPr>
            <a:r>
              <a:rPr lang="en-US" sz="2000" kern="1200" dirty="0" smtClean="0">
                <a:solidFill>
                  <a:srgbClr val="000000"/>
                </a:solidFill>
                <a:latin typeface="Arial (Body)"/>
                <a:ea typeface="+mn-ea"/>
                <a:cs typeface="+mn-cs"/>
              </a:rPr>
              <a:t>Start </a:t>
            </a:r>
            <a:r>
              <a:rPr lang="en-US" sz="2000" kern="1200" dirty="0">
                <a:solidFill>
                  <a:srgbClr val="000000"/>
                </a:solidFill>
                <a:latin typeface="Arial (Body)"/>
                <a:ea typeface="+mn-ea"/>
                <a:cs typeface="+mn-cs"/>
              </a:rPr>
              <a:t>with Period 2 and calculate the profit at each </a:t>
            </a:r>
            <a:r>
              <a:rPr lang="en-US" sz="2000" kern="1200" dirty="0" smtClean="0">
                <a:solidFill>
                  <a:srgbClr val="000000"/>
                </a:solidFill>
                <a:latin typeface="Arial (Body)"/>
                <a:ea typeface="+mn-ea"/>
                <a:cs typeface="+mn-cs"/>
              </a:rPr>
              <a:t>node</a:t>
            </a:r>
          </a:p>
        </p:txBody>
      </p:sp>
      <p:sp>
        <p:nvSpPr>
          <p:cNvPr id="4" name="Text Placeholder 3"/>
          <p:cNvSpPr>
            <a:spLocks noGrp="1"/>
          </p:cNvSpPr>
          <p:nvPr>
            <p:ph type="body" idx="2"/>
          </p:nvPr>
        </p:nvSpPr>
        <p:spPr>
          <a:xfrm>
            <a:off x="457200" y="2838992"/>
            <a:ext cx="8229600" cy="3496494"/>
          </a:xfrm>
        </p:spPr>
        <p:txBody>
          <a:bodyPr/>
          <a:lstStyle/>
          <a:p>
            <a:pPr marL="898525" lvl="0" indent="0" defTabSz="457200">
              <a:spcAft>
                <a:spcPct val="0"/>
              </a:spcAft>
              <a:buNone/>
              <a:tabLst>
                <a:tab pos="95250" algn="l"/>
                <a:tab pos="4127500" algn="l"/>
              </a:tabLst>
            </a:pPr>
            <a:r>
              <a:rPr lang="en-US" sz="2000" kern="1200" dirty="0">
                <a:solidFill>
                  <a:srgbClr val="000000"/>
                </a:solidFill>
                <a:latin typeface="+mn-lt"/>
              </a:rPr>
              <a:t>For </a:t>
            </a:r>
            <a:r>
              <a:rPr lang="en-US" sz="2000" i="1" kern="1200" dirty="0">
                <a:solidFill>
                  <a:srgbClr val="000000"/>
                </a:solidFill>
                <a:latin typeface="+mn-lt"/>
                <a:cs typeface="Times New Roman"/>
              </a:rPr>
              <a:t>D</a:t>
            </a:r>
            <a:r>
              <a:rPr lang="en-US" sz="2000" kern="1200" dirty="0">
                <a:solidFill>
                  <a:srgbClr val="000000"/>
                </a:solidFill>
                <a:latin typeface="+mn-lt"/>
              </a:rPr>
              <a:t> = 144, </a:t>
            </a:r>
            <a:r>
              <a:rPr lang="en-US" sz="2000" kern="1200" dirty="0">
                <a:solidFill>
                  <a:srgbClr val="000000"/>
                </a:solidFill>
                <a:latin typeface="+mn-lt"/>
                <a:cs typeface="Times New Roman"/>
              </a:rPr>
              <a:t>p</a:t>
            </a:r>
            <a:r>
              <a:rPr lang="en-US" sz="2000" kern="1200" dirty="0">
                <a:solidFill>
                  <a:srgbClr val="000000"/>
                </a:solidFill>
                <a:latin typeface="+mn-lt"/>
              </a:rPr>
              <a:t> = $1.45, in Period 2:</a:t>
            </a:r>
          </a:p>
          <a:p>
            <a:pPr marL="1435100" lvl="0" indent="0" defTabSz="457200">
              <a:spcAft>
                <a:spcPct val="0"/>
              </a:spcAft>
              <a:buNone/>
              <a:tabLst>
                <a:tab pos="901700" algn="l"/>
                <a:tab pos="4127500" algn="l"/>
              </a:tabLst>
            </a:pPr>
            <a:r>
              <a:rPr lang="en-US" sz="2000" i="1" kern="1200" dirty="0">
                <a:solidFill>
                  <a:srgbClr val="000000"/>
                </a:solidFill>
                <a:latin typeface="+mn-lt"/>
                <a:cs typeface="Times New Roman"/>
              </a:rPr>
              <a:t>C</a:t>
            </a:r>
            <a:r>
              <a:rPr lang="en-US" sz="2000" kern="1200" dirty="0">
                <a:solidFill>
                  <a:srgbClr val="000000"/>
                </a:solidFill>
                <a:latin typeface="+mn-lt"/>
              </a:rPr>
              <a:t>(</a:t>
            </a:r>
            <a:r>
              <a:rPr lang="en-US" sz="2000" i="1" kern="1200" dirty="0">
                <a:solidFill>
                  <a:srgbClr val="000000"/>
                </a:solidFill>
                <a:latin typeface="+mn-lt"/>
                <a:cs typeface="Times New Roman"/>
              </a:rPr>
              <a:t>D</a:t>
            </a:r>
            <a:r>
              <a:rPr lang="en-US" sz="2000" kern="1200" dirty="0">
                <a:solidFill>
                  <a:srgbClr val="000000"/>
                </a:solidFill>
                <a:latin typeface="+mn-lt"/>
              </a:rPr>
              <a:t> = 144, </a:t>
            </a:r>
            <a:r>
              <a:rPr lang="en-US" sz="2000" i="1" kern="1200" dirty="0">
                <a:solidFill>
                  <a:srgbClr val="000000"/>
                </a:solidFill>
                <a:latin typeface="+mn-lt"/>
                <a:cs typeface="Times New Roman"/>
              </a:rPr>
              <a:t>p</a:t>
            </a:r>
            <a:r>
              <a:rPr lang="en-US" sz="2000" kern="1200" dirty="0">
                <a:solidFill>
                  <a:srgbClr val="000000"/>
                </a:solidFill>
                <a:latin typeface="+mn-lt"/>
              </a:rPr>
              <a:t> = 1.45,2) = 144,000 × 1.45</a:t>
            </a:r>
          </a:p>
          <a:p>
            <a:pPr marL="4130675" lvl="0" indent="0" defTabSz="457200">
              <a:spcAft>
                <a:spcPct val="0"/>
              </a:spcAft>
              <a:buNone/>
              <a:tabLst>
                <a:tab pos="901700" algn="l"/>
                <a:tab pos="4127500" algn="l"/>
              </a:tabLst>
            </a:pPr>
            <a:r>
              <a:rPr lang="en-US" sz="2000" kern="1200" dirty="0">
                <a:solidFill>
                  <a:srgbClr val="000000"/>
                </a:solidFill>
                <a:latin typeface="+mn-lt"/>
              </a:rPr>
              <a:t>= $208,800</a:t>
            </a:r>
          </a:p>
          <a:p>
            <a:pPr marL="1435100" lvl="0" indent="0" defTabSz="457200">
              <a:spcAft>
                <a:spcPct val="0"/>
              </a:spcAft>
              <a:buNone/>
              <a:tabLst>
                <a:tab pos="901700" algn="l"/>
                <a:tab pos="4127500" algn="l"/>
              </a:tabLst>
            </a:pPr>
            <a:r>
              <a:rPr lang="en-US" sz="2000" i="1" kern="1200" dirty="0">
                <a:solidFill>
                  <a:srgbClr val="000000"/>
                </a:solidFill>
                <a:latin typeface="+mn-lt"/>
                <a:cs typeface="Times New Roman"/>
              </a:rPr>
              <a:t>P</a:t>
            </a:r>
            <a:r>
              <a:rPr lang="en-US" sz="2000" kern="1200" dirty="0">
                <a:solidFill>
                  <a:srgbClr val="000000"/>
                </a:solidFill>
                <a:latin typeface="+mn-lt"/>
              </a:rPr>
              <a:t>(</a:t>
            </a:r>
            <a:r>
              <a:rPr lang="en-US" sz="2000" i="1" kern="1200" dirty="0">
                <a:solidFill>
                  <a:srgbClr val="000000"/>
                </a:solidFill>
                <a:latin typeface="+mn-lt"/>
                <a:cs typeface="Times New Roman"/>
              </a:rPr>
              <a:t>D</a:t>
            </a:r>
            <a:r>
              <a:rPr lang="en-US" sz="2000" kern="1200" dirty="0">
                <a:solidFill>
                  <a:srgbClr val="000000"/>
                </a:solidFill>
                <a:latin typeface="+mn-lt"/>
              </a:rPr>
              <a:t> = 144, </a:t>
            </a:r>
            <a:r>
              <a:rPr lang="en-US" sz="2000" i="1" kern="1200" dirty="0">
                <a:solidFill>
                  <a:srgbClr val="000000"/>
                </a:solidFill>
                <a:latin typeface="+mn-lt"/>
                <a:cs typeface="Times New Roman"/>
              </a:rPr>
              <a:t>p</a:t>
            </a:r>
            <a:r>
              <a:rPr lang="en-US" sz="2000" kern="1200" dirty="0">
                <a:solidFill>
                  <a:srgbClr val="000000"/>
                </a:solidFill>
                <a:latin typeface="+mn-lt"/>
              </a:rPr>
              <a:t> = 1.45,2) = 144,000 × 1.22</a:t>
            </a:r>
          </a:p>
          <a:p>
            <a:pPr marL="0" lvl="0" indent="4398963" defTabSz="457200">
              <a:spcAft>
                <a:spcPct val="0"/>
              </a:spcAft>
              <a:buNone/>
              <a:tabLst>
                <a:tab pos="901700" algn="l"/>
                <a:tab pos="4398963" algn="l"/>
              </a:tabLst>
            </a:pPr>
            <a:r>
              <a:rPr lang="en-US" sz="2000" kern="1200" dirty="0">
                <a:solidFill>
                  <a:srgbClr val="000000"/>
                </a:solidFill>
                <a:latin typeface="+mn-lt"/>
              </a:rPr>
              <a:t>− </a:t>
            </a:r>
            <a:r>
              <a:rPr lang="en-US" sz="2000" i="1" kern="1200" dirty="0">
                <a:solidFill>
                  <a:srgbClr val="000000"/>
                </a:solidFill>
                <a:latin typeface="+mn-lt"/>
                <a:cs typeface="Times New Roman"/>
              </a:rPr>
              <a:t>C</a:t>
            </a:r>
            <a:r>
              <a:rPr lang="en-US" sz="2000" kern="1200" dirty="0">
                <a:solidFill>
                  <a:srgbClr val="000000"/>
                </a:solidFill>
                <a:latin typeface="+mn-lt"/>
              </a:rPr>
              <a:t>(</a:t>
            </a:r>
            <a:r>
              <a:rPr lang="en-US" sz="2000" i="1" kern="1200" dirty="0">
                <a:solidFill>
                  <a:srgbClr val="000000"/>
                </a:solidFill>
                <a:latin typeface="+mn-lt"/>
                <a:cs typeface="Times New Roman"/>
              </a:rPr>
              <a:t>D</a:t>
            </a:r>
            <a:r>
              <a:rPr lang="en-US" sz="2000" kern="1200" dirty="0">
                <a:solidFill>
                  <a:srgbClr val="000000"/>
                </a:solidFill>
                <a:latin typeface="+mn-lt"/>
              </a:rPr>
              <a:t> = 144, </a:t>
            </a:r>
            <a:r>
              <a:rPr lang="en-US" sz="2000" i="1" kern="1200" dirty="0">
                <a:solidFill>
                  <a:srgbClr val="000000"/>
                </a:solidFill>
                <a:latin typeface="+mn-lt"/>
                <a:cs typeface="Times New Roman"/>
              </a:rPr>
              <a:t>p</a:t>
            </a:r>
            <a:r>
              <a:rPr lang="en-US" sz="2000" kern="1200" dirty="0">
                <a:solidFill>
                  <a:srgbClr val="000000"/>
                </a:solidFill>
                <a:latin typeface="+mn-lt"/>
              </a:rPr>
              <a:t> = 1.45, 2)</a:t>
            </a:r>
          </a:p>
          <a:p>
            <a:pPr marL="4130675" lvl="0" indent="0" defTabSz="457200">
              <a:spcAft>
                <a:spcPct val="0"/>
              </a:spcAft>
              <a:buNone/>
              <a:tabLst>
                <a:tab pos="901700" algn="l"/>
                <a:tab pos="4127500" algn="l"/>
              </a:tabLst>
            </a:pPr>
            <a:r>
              <a:rPr lang="en-US" sz="2000" kern="1200" dirty="0">
                <a:solidFill>
                  <a:srgbClr val="000000"/>
                </a:solidFill>
                <a:latin typeface="+mn-lt"/>
              </a:rPr>
              <a:t>= 175,680 − 208,800</a:t>
            </a:r>
          </a:p>
          <a:p>
            <a:pPr marL="4130675" lvl="0" indent="0" defTabSz="457200">
              <a:spcAft>
                <a:spcPct val="0"/>
              </a:spcAft>
              <a:buNone/>
              <a:tabLst>
                <a:tab pos="901700" algn="l"/>
                <a:tab pos="4127500" algn="l"/>
              </a:tabLst>
            </a:pPr>
            <a:r>
              <a:rPr lang="en-US" sz="2000" kern="1200" dirty="0">
                <a:solidFill>
                  <a:srgbClr val="000000"/>
                </a:solidFill>
                <a:latin typeface="+mn-lt"/>
              </a:rPr>
              <a:t>= −$</a:t>
            </a:r>
            <a:r>
              <a:rPr lang="en-US" sz="2000" kern="1200" dirty="0" smtClean="0">
                <a:solidFill>
                  <a:srgbClr val="000000"/>
                </a:solidFill>
                <a:latin typeface="+mn-lt"/>
              </a:rPr>
              <a:t>33,120</a:t>
            </a:r>
            <a:endParaRPr lang="en-US" sz="2000" kern="1200" dirty="0">
              <a:solidFill>
                <a:srgbClr val="000000"/>
              </a:solidFill>
              <a:latin typeface="+mn-lt"/>
            </a:endParaRPr>
          </a:p>
        </p:txBody>
      </p:sp>
    </p:spTree>
    <p:extLst>
      <p:ext uri="{BB962C8B-B14F-4D97-AF65-F5344CB8AC3E}">
        <p14:creationId xmlns:p14="http://schemas.microsoft.com/office/powerpoint/2010/main" val="2212846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(2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80848"/>
          </a:xfrm>
        </p:spPr>
        <p:txBody>
          <a:bodyPr/>
          <a:lstStyle/>
          <a:p>
            <a:pPr marL="0" indent="0">
              <a:buNone/>
            </a:pPr>
            <a:r>
              <a:rPr lang="en-US" sz="2200" b="1" dirty="0" smtClean="0">
                <a:latin typeface="+mn-lt"/>
              </a:rPr>
              <a:t>Table 6-5 </a:t>
            </a:r>
            <a:r>
              <a:rPr lang="en-US" sz="2200" dirty="0" smtClean="0">
                <a:latin typeface="+mn-lt"/>
              </a:rPr>
              <a:t>Period </a:t>
            </a:r>
            <a:r>
              <a:rPr lang="en-US" sz="2200" dirty="0">
                <a:latin typeface="+mn-lt"/>
              </a:rPr>
              <a:t>2 Calculations for Spot Market </a:t>
            </a:r>
            <a:r>
              <a:rPr lang="en-US" sz="2200" dirty="0" smtClean="0">
                <a:latin typeface="+mn-lt"/>
              </a:rPr>
              <a:t>Option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48305964"/>
              </p:ext>
            </p:extLst>
          </p:nvPr>
        </p:nvGraphicFramePr>
        <p:xfrm>
          <a:off x="457200" y="2368600"/>
          <a:ext cx="8229600" cy="3787575"/>
        </p:xfrm>
        <a:graphic>
          <a:graphicData uri="http://schemas.openxmlformats.org/drawingml/2006/table">
            <a:tbl>
              <a:tblPr firstRow="1" bandRow="1">
                <a:tableStyleId>{2D5ABB26-0587-4C30-8999-92F81FD0307C}</a:tableStyleId>
              </a:tblPr>
              <a:tblGrid>
                <a:gridCol w="2036860">
                  <a:extLst>
                    <a:ext uri="{9D8B030D-6E8A-4147-A177-3AD203B41FA5}">
                      <a16:colId xmlns:a16="http://schemas.microsoft.com/office/drawing/2014/main" val="20000"/>
                    </a:ext>
                  </a:extLst>
                </a:gridCol>
                <a:gridCol w="2071094">
                  <a:extLst>
                    <a:ext uri="{9D8B030D-6E8A-4147-A177-3AD203B41FA5}">
                      <a16:colId xmlns:a16="http://schemas.microsoft.com/office/drawing/2014/main" val="20001"/>
                    </a:ext>
                  </a:extLst>
                </a:gridCol>
                <a:gridCol w="2081362">
                  <a:extLst>
                    <a:ext uri="{9D8B030D-6E8A-4147-A177-3AD203B41FA5}">
                      <a16:colId xmlns:a16="http://schemas.microsoft.com/office/drawing/2014/main" val="20002"/>
                    </a:ext>
                  </a:extLst>
                </a:gridCol>
                <a:gridCol w="2040284">
                  <a:extLst>
                    <a:ext uri="{9D8B030D-6E8A-4147-A177-3AD203B41FA5}">
                      <a16:colId xmlns:a16="http://schemas.microsoft.com/office/drawing/2014/main" val="20003"/>
                    </a:ext>
                  </a:extLst>
                </a:gridCol>
              </a:tblGrid>
              <a:tr h="398925">
                <a:tc>
                  <a:txBody>
                    <a:bodyPr/>
                    <a:lstStyle/>
                    <a:p>
                      <a:pPr algn="l"/>
                      <a:r>
                        <a:rPr lang="en-US" sz="1600" b="1" dirty="0" smtClean="0">
                          <a:solidFill>
                            <a:srgbClr val="FFFFFF"/>
                          </a:solidFill>
                          <a:latin typeface="+mn-lt"/>
                        </a:rPr>
                        <a:t>Blank</a:t>
                      </a:r>
                      <a:endParaRPr lang="en-US" sz="1600" b="1" dirty="0">
                        <a:solidFill>
                          <a:srgbClr val="FFFFFF"/>
                        </a:solidFill>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kern="1200" dirty="0" smtClean="0">
                          <a:solidFill>
                            <a:schemeClr val="tx1"/>
                          </a:solidFill>
                          <a:latin typeface="+mn-lt"/>
                          <a:ea typeface="+mn-ea"/>
                          <a:cs typeface="+mn-cs"/>
                        </a:rPr>
                        <a:t>Revenue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600" b="1" kern="1200" dirty="0" smtClean="0">
                          <a:solidFill>
                            <a:schemeClr val="tx1"/>
                          </a:solidFill>
                          <a:latin typeface="+mn-lt"/>
                          <a:ea typeface="+mn-ea"/>
                          <a:cs typeface="+mn-cs"/>
                        </a:rPr>
                        <a:t>Cost</a:t>
                      </a:r>
                    </a:p>
                    <a:p>
                      <a:pPr algn="ctr"/>
                      <a:r>
                        <a:rPr lang="ro-RO" sz="1600" b="1" i="1" kern="1200" dirty="0" smtClean="0">
                          <a:solidFill>
                            <a:schemeClr val="tx1"/>
                          </a:solidFill>
                          <a:latin typeface="+mn-lt"/>
                          <a:ea typeface="+mn-ea"/>
                          <a:cs typeface="Times New Roman"/>
                        </a:rPr>
                        <a:t>C</a:t>
                      </a:r>
                      <a:r>
                        <a:rPr lang="ro-RO" sz="1600" b="1" kern="1200" dirty="0" smtClean="0">
                          <a:solidFill>
                            <a:schemeClr val="tx1"/>
                          </a:solidFill>
                          <a:latin typeface="+mn-lt"/>
                          <a:ea typeface="+mn-ea"/>
                          <a:cs typeface="+mn-cs"/>
                        </a:rPr>
                        <a:t>(</a:t>
                      </a:r>
                      <a:r>
                        <a:rPr lang="ro-RO" sz="1600" b="1" i="1" kern="1200" dirty="0" smtClean="0">
                          <a:solidFill>
                            <a:schemeClr val="tx1"/>
                          </a:solidFill>
                          <a:latin typeface="+mn-lt"/>
                          <a:ea typeface="+mn-ea"/>
                          <a:cs typeface="Times New Roman"/>
                        </a:rPr>
                        <a:t>D</a:t>
                      </a:r>
                      <a:r>
                        <a:rPr lang="ro-RO" sz="1600" b="1" kern="1200" dirty="0" smtClean="0">
                          <a:solidFill>
                            <a:schemeClr val="tx1"/>
                          </a:solidFill>
                          <a:latin typeface="+mn-lt"/>
                          <a:ea typeface="+mn-ea"/>
                          <a:cs typeface="+mn-cs"/>
                        </a:rPr>
                        <a:t> =, </a:t>
                      </a:r>
                      <a:r>
                        <a:rPr lang="ro-RO" sz="1600" b="1" i="1" kern="1200" dirty="0" smtClean="0">
                          <a:solidFill>
                            <a:schemeClr val="tx1"/>
                          </a:solidFill>
                          <a:latin typeface="+mn-lt"/>
                          <a:ea typeface="+mn-ea"/>
                          <a:cs typeface="Times New Roman"/>
                        </a:rPr>
                        <a:t>p</a:t>
                      </a:r>
                      <a:r>
                        <a:rPr lang="ro-RO" sz="1600" b="1" kern="1200" baseline="0" dirty="0" smtClean="0">
                          <a:solidFill>
                            <a:schemeClr val="tx1"/>
                          </a:solidFill>
                          <a:latin typeface="+mn-lt"/>
                          <a:ea typeface="+mn-ea"/>
                          <a:cs typeface="+mn-cs"/>
                        </a:rPr>
                        <a:t> </a:t>
                      </a:r>
                      <a:r>
                        <a:rPr lang="ro-RO" sz="1600" b="1" kern="1200" dirty="0" smtClean="0">
                          <a:solidFill>
                            <a:schemeClr val="tx1"/>
                          </a:solidFill>
                          <a:latin typeface="+mn-lt"/>
                          <a:ea typeface="+mn-ea"/>
                          <a:cs typeface="+mn-cs"/>
                        </a:rPr>
                        <a:t>=, 2)</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cs-CZ" sz="1600" b="1" kern="1200" dirty="0" smtClean="0">
                          <a:solidFill>
                            <a:schemeClr val="tx1"/>
                          </a:solidFill>
                          <a:latin typeface="+mn-lt"/>
                          <a:ea typeface="+mn-ea"/>
                          <a:cs typeface="+mn-cs"/>
                        </a:rPr>
                        <a:t>Profit</a:t>
                      </a:r>
                    </a:p>
                    <a:p>
                      <a:pPr algn="ctr"/>
                      <a:r>
                        <a:rPr lang="cs-CZ" sz="1600" b="1" i="1" kern="1200" dirty="0" smtClean="0">
                          <a:solidFill>
                            <a:schemeClr val="tx1"/>
                          </a:solidFill>
                          <a:latin typeface="+mn-lt"/>
                          <a:ea typeface="+mn-ea"/>
                          <a:cs typeface="Times New Roman"/>
                        </a:rPr>
                        <a:t>P</a:t>
                      </a:r>
                      <a:r>
                        <a:rPr lang="cs-CZ" sz="1600" b="1" kern="1200" dirty="0" smtClean="0">
                          <a:solidFill>
                            <a:schemeClr val="tx1"/>
                          </a:solidFill>
                          <a:latin typeface="+mn-lt"/>
                          <a:ea typeface="+mn-ea"/>
                          <a:cs typeface="+mn-cs"/>
                        </a:rPr>
                        <a:t>(</a:t>
                      </a:r>
                      <a:r>
                        <a:rPr lang="cs-CZ" sz="1600" b="1" i="1" kern="1200" dirty="0" smtClean="0">
                          <a:solidFill>
                            <a:schemeClr val="tx1"/>
                          </a:solidFill>
                          <a:latin typeface="+mn-lt"/>
                          <a:ea typeface="+mn-ea"/>
                          <a:cs typeface="Times New Roman"/>
                        </a:rPr>
                        <a:t>D</a:t>
                      </a:r>
                      <a:r>
                        <a:rPr lang="cs-CZ" sz="1600" b="1" kern="1200" dirty="0" smtClean="0">
                          <a:solidFill>
                            <a:schemeClr val="tx1"/>
                          </a:solidFill>
                          <a:latin typeface="+mn-lt"/>
                          <a:ea typeface="+mn-ea"/>
                          <a:cs typeface="+mn-cs"/>
                        </a:rPr>
                        <a:t> =, </a:t>
                      </a:r>
                      <a:r>
                        <a:rPr lang="cs-CZ" sz="1600" b="1" i="1" kern="1200" dirty="0" smtClean="0">
                          <a:solidFill>
                            <a:schemeClr val="tx1"/>
                          </a:solidFill>
                          <a:latin typeface="+mn-lt"/>
                          <a:ea typeface="+mn-ea"/>
                          <a:cs typeface="Times New Roman"/>
                        </a:rPr>
                        <a:t>p</a:t>
                      </a:r>
                      <a:r>
                        <a:rPr lang="cs-CZ" sz="1600" b="1" kern="1200" dirty="0" smtClean="0">
                          <a:solidFill>
                            <a:schemeClr val="tx1"/>
                          </a:solidFill>
                          <a:latin typeface="+mn-lt"/>
                          <a:ea typeface="+mn-ea"/>
                          <a:cs typeface="+mn-cs"/>
                        </a:rPr>
                        <a:t> =, 2)</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925">
                <a:tc>
                  <a:txBody>
                    <a:bodyPr/>
                    <a:lstStyle/>
                    <a:p>
                      <a:pPr algn="l"/>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1.45</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−$33,120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89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1.19</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$4,320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89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0.97</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$36,000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−$22,080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$2,880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0.97</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$24,000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1524000" algn="r"/>
                        </a:tabLst>
                      </a:pPr>
                      <a:r>
                        <a:rPr lang="en-US" sz="1600" kern="1200" dirty="0" smtClean="0">
                          <a:solidFill>
                            <a:schemeClr val="tx1"/>
                          </a:solidFill>
                          <a:latin typeface="+mn-lt"/>
                          <a:ea typeface="+mn-ea"/>
                          <a:cs typeface="+mn-cs"/>
                        </a:rPr>
                        <a:t>	64,000 × 1.22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−$14,720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1524000" algn="r"/>
                        </a:tabLst>
                      </a:pPr>
                      <a:r>
                        <a:rPr lang="en-US" sz="1600" kern="1200" dirty="0" smtClean="0">
                          <a:solidFill>
                            <a:schemeClr val="tx1"/>
                          </a:solidFill>
                          <a:latin typeface="+mn-lt"/>
                          <a:ea typeface="+mn-ea"/>
                          <a:cs typeface="+mn-cs"/>
                        </a:rPr>
                        <a:t>	64,000 × 1.22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$1,920</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30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64,000 × 1.22</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0.97</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$16,000</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72981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(3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Expected profit at each node in Period 1 is the profit during Period 1 plus the present value of the expected profit in Period 2</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Expected profit </a:t>
            </a:r>
            <a:r>
              <a:rPr lang="en-US" sz="2400" kern="1200" dirty="0" smtClean="0">
                <a:solidFill>
                  <a:srgbClr val="000000"/>
                </a:solidFill>
                <a:latin typeface="+mn-lt"/>
                <a:ea typeface="+mn-ea"/>
                <a:cs typeface="Times New Roman"/>
              </a:rPr>
              <a:t>E</a:t>
            </a:r>
            <a:r>
              <a:rPr lang="en-US" sz="1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Times New Roman"/>
              </a:rPr>
              <a:t>P(</a:t>
            </a:r>
            <a:r>
              <a:rPr lang="en-US" sz="2400" i="1" kern="1200" dirty="0" smtClean="0">
                <a:solidFill>
                  <a:srgbClr val="000000"/>
                </a:solidFill>
                <a:latin typeface="+mn-lt"/>
                <a:ea typeface="+mn-ea"/>
                <a:cs typeface="Times New Roman"/>
              </a:rPr>
              <a:t>D</a:t>
            </a:r>
            <a:r>
              <a:rPr lang="en-US" sz="24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mn-cs"/>
              </a:rPr>
              <a:t>=, </a:t>
            </a:r>
            <a:r>
              <a:rPr lang="en-US" sz="2400" i="1" kern="1200" dirty="0">
                <a:solidFill>
                  <a:srgbClr val="000000"/>
                </a:solidFill>
                <a:latin typeface="+mn-lt"/>
                <a:ea typeface="+mn-ea"/>
                <a:cs typeface="Times New Roman"/>
              </a:rPr>
              <a:t>p</a:t>
            </a:r>
            <a:r>
              <a:rPr lang="en-US" sz="2400" kern="1200" dirty="0">
                <a:solidFill>
                  <a:srgbClr val="000000"/>
                </a:solidFill>
                <a:latin typeface="+mn-lt"/>
                <a:ea typeface="+mn-ea"/>
                <a:cs typeface="Times New Roman"/>
              </a:rPr>
              <a:t> </a:t>
            </a:r>
            <a:r>
              <a:rPr lang="en-US" sz="2400" kern="1200" dirty="0">
                <a:solidFill>
                  <a:srgbClr val="000000"/>
                </a:solidFill>
                <a:latin typeface="+mn-lt"/>
                <a:ea typeface="+mn-ea"/>
                <a:cs typeface="+mn-cs"/>
              </a:rPr>
              <a:t>=, 1) at a node is the </a:t>
            </a:r>
            <a:r>
              <a:rPr lang="en-US" sz="2400" kern="1200" dirty="0" smtClean="0">
                <a:solidFill>
                  <a:srgbClr val="000000"/>
                </a:solidFill>
                <a:latin typeface="+mn-lt"/>
                <a:ea typeface="+mn-ea"/>
                <a:cs typeface="+mn-cs"/>
              </a:rPr>
              <a:t>expected </a:t>
            </a:r>
            <a:r>
              <a:rPr lang="en-US" sz="2400" kern="1200" dirty="0">
                <a:solidFill>
                  <a:srgbClr val="000000"/>
                </a:solidFill>
                <a:latin typeface="+mn-lt"/>
                <a:ea typeface="+mn-ea"/>
                <a:cs typeface="+mn-cs"/>
              </a:rPr>
              <a:t>profit over all four nodes in Period 2 that may result from this node</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mn-lt"/>
                <a:ea typeface="+mn-ea"/>
                <a:cs typeface="Times New Roman"/>
              </a:rPr>
              <a:t>P</a:t>
            </a:r>
            <a:r>
              <a:rPr lang="en-US" sz="1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Times New Roman"/>
              </a:rPr>
              <a:t>V</a:t>
            </a:r>
            <a:r>
              <a:rPr lang="en-US" sz="1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Times New Roman"/>
              </a:rPr>
              <a:t>E</a:t>
            </a:r>
            <a:r>
              <a:rPr lang="en-US" sz="1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Times New Roman"/>
              </a:rPr>
              <a:t>P(</a:t>
            </a:r>
            <a:r>
              <a:rPr lang="en-US" sz="2400" i="1" kern="1200" dirty="0" smtClean="0">
                <a:solidFill>
                  <a:srgbClr val="000000"/>
                </a:solidFill>
                <a:latin typeface="+mn-lt"/>
                <a:ea typeface="+mn-ea"/>
                <a:cs typeface="Times New Roman"/>
              </a:rPr>
              <a:t>D</a:t>
            </a:r>
            <a:r>
              <a:rPr lang="en-US" sz="24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mn-cs"/>
              </a:rPr>
              <a:t>=, </a:t>
            </a:r>
            <a:r>
              <a:rPr lang="en-US" sz="2400" i="1" kern="1200" dirty="0">
                <a:solidFill>
                  <a:srgbClr val="000000"/>
                </a:solidFill>
                <a:latin typeface="+mn-lt"/>
                <a:ea typeface="+mn-ea"/>
                <a:cs typeface="Times New Roman"/>
              </a:rPr>
              <a:t>p</a:t>
            </a:r>
            <a:r>
              <a:rPr lang="en-US" sz="2400" kern="1200" dirty="0">
                <a:solidFill>
                  <a:srgbClr val="000000"/>
                </a:solidFill>
                <a:latin typeface="+mn-lt"/>
                <a:ea typeface="+mn-ea"/>
                <a:cs typeface="Times New Roman"/>
              </a:rPr>
              <a:t> </a:t>
            </a:r>
            <a:r>
              <a:rPr lang="en-US" sz="2400" kern="1200" dirty="0">
                <a:solidFill>
                  <a:srgbClr val="000000"/>
                </a:solidFill>
                <a:latin typeface="+mn-lt"/>
                <a:ea typeface="+mn-ea"/>
                <a:cs typeface="+mn-cs"/>
              </a:rPr>
              <a:t>=, 1) is the present value of this </a:t>
            </a:r>
            <a:r>
              <a:rPr lang="en-US" sz="2400" kern="1200" dirty="0" smtClean="0">
                <a:solidFill>
                  <a:srgbClr val="000000"/>
                </a:solidFill>
                <a:latin typeface="+mn-lt"/>
                <a:ea typeface="+mn-ea"/>
                <a:cs typeface="+mn-cs"/>
              </a:rPr>
              <a:t>expected </a:t>
            </a:r>
            <a:r>
              <a:rPr lang="en-US" sz="2400" kern="1200" dirty="0">
                <a:solidFill>
                  <a:srgbClr val="000000"/>
                </a:solidFill>
                <a:latin typeface="+mn-lt"/>
                <a:ea typeface="+mn-ea"/>
                <a:cs typeface="+mn-cs"/>
              </a:rPr>
              <a:t>profit and </a:t>
            </a:r>
            <a:r>
              <a:rPr lang="en-US" sz="2400" i="1" kern="1200" dirty="0" smtClean="0">
                <a:solidFill>
                  <a:srgbClr val="000000"/>
                </a:solidFill>
                <a:latin typeface="+mn-lt"/>
                <a:ea typeface="+mn-ea"/>
                <a:cs typeface="Times New Roman"/>
              </a:rPr>
              <a:t>P</a:t>
            </a:r>
            <a:r>
              <a:rPr lang="en-US" sz="2400" kern="1200" dirty="0" smtClean="0">
                <a:solidFill>
                  <a:srgbClr val="000000"/>
                </a:solidFill>
                <a:latin typeface="+mn-lt"/>
                <a:ea typeface="+mn-ea"/>
                <a:cs typeface="Times New Roman"/>
              </a:rPr>
              <a:t>(</a:t>
            </a:r>
            <a:r>
              <a:rPr lang="en-US" sz="2400" i="1" kern="1200" dirty="0" smtClean="0">
                <a:solidFill>
                  <a:srgbClr val="000000"/>
                </a:solidFill>
                <a:latin typeface="+mn-lt"/>
                <a:ea typeface="+mn-ea"/>
                <a:cs typeface="Times New Roman"/>
              </a:rPr>
              <a:t>D</a:t>
            </a:r>
            <a:r>
              <a:rPr lang="en-US" sz="2400" kern="1200" dirty="0" smtClean="0">
                <a:solidFill>
                  <a:srgbClr val="000000"/>
                </a:solidFill>
                <a:latin typeface="+mn-lt"/>
                <a:ea typeface="+mn-ea"/>
                <a:cs typeface="Times New Roman"/>
              </a:rPr>
              <a:t> </a:t>
            </a:r>
            <a:r>
              <a:rPr lang="en-US" sz="2400" kern="1200" dirty="0" smtClean="0">
                <a:solidFill>
                  <a:srgbClr val="000000"/>
                </a:solidFill>
                <a:latin typeface="+mn-lt"/>
                <a:ea typeface="+mn-ea"/>
                <a:cs typeface="+mn-cs"/>
              </a:rPr>
              <a:t>=, </a:t>
            </a:r>
            <a:r>
              <a:rPr lang="en-US" sz="2400" i="1" kern="1200" dirty="0">
                <a:solidFill>
                  <a:srgbClr val="000000"/>
                </a:solidFill>
                <a:latin typeface="+mn-lt"/>
                <a:ea typeface="+mn-ea"/>
                <a:cs typeface="Times New Roman"/>
              </a:rPr>
              <a:t>p</a:t>
            </a:r>
            <a:r>
              <a:rPr lang="en-US" sz="2400" kern="1200" dirty="0">
                <a:solidFill>
                  <a:srgbClr val="000000"/>
                </a:solidFill>
                <a:latin typeface="+mn-lt"/>
                <a:ea typeface="+mn-ea"/>
                <a:cs typeface="Times New Roman"/>
              </a:rPr>
              <a:t> </a:t>
            </a:r>
            <a:r>
              <a:rPr lang="en-US" sz="2400" kern="1200" dirty="0">
                <a:solidFill>
                  <a:srgbClr val="000000"/>
                </a:solidFill>
                <a:latin typeface="+mn-lt"/>
                <a:ea typeface="+mn-ea"/>
                <a:cs typeface="+mn-cs"/>
              </a:rPr>
              <a:t>=, 1), and the total expected profit, is the sum of the profit in Period 1 and the present value of the expected profit in Period </a:t>
            </a:r>
            <a:r>
              <a:rPr lang="en-US" sz="2400" kern="1200" dirty="0" smtClean="0">
                <a:solidFill>
                  <a:srgbClr val="000000"/>
                </a:solidFill>
                <a:latin typeface="+mn-lt"/>
                <a:ea typeface="+mn-ea"/>
                <a:cs typeface="+mn-cs"/>
              </a:rPr>
              <a:t>2</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2043520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(4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73121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From node </a:t>
            </a:r>
            <a:r>
              <a:rPr lang="en-US" sz="2200" i="1" kern="1200" dirty="0">
                <a:solidFill>
                  <a:srgbClr val="000000"/>
                </a:solidFill>
                <a:latin typeface="Arial (Body)"/>
                <a:ea typeface="+mn-ea"/>
                <a:cs typeface="Times New Roman"/>
              </a:rPr>
              <a:t>D</a:t>
            </a:r>
            <a:r>
              <a:rPr lang="en-US" sz="2200" kern="1200" dirty="0">
                <a:solidFill>
                  <a:srgbClr val="000000"/>
                </a:solidFill>
                <a:latin typeface="Arial (Body)"/>
                <a:ea typeface="+mn-ea"/>
                <a:cs typeface="+mn-cs"/>
              </a:rPr>
              <a:t> = 120, </a:t>
            </a:r>
            <a:r>
              <a:rPr lang="en-US" sz="2200" i="1" kern="1200" dirty="0">
                <a:solidFill>
                  <a:srgbClr val="000000"/>
                </a:solidFill>
                <a:latin typeface="Arial (Body)"/>
                <a:ea typeface="+mn-ea"/>
                <a:cs typeface="Times New Roman"/>
              </a:rPr>
              <a:t>p</a:t>
            </a:r>
            <a:r>
              <a:rPr lang="en-US" sz="2200" kern="1200" dirty="0">
                <a:solidFill>
                  <a:srgbClr val="000000"/>
                </a:solidFill>
                <a:latin typeface="Arial (Body)"/>
                <a:ea typeface="+mn-ea"/>
                <a:cs typeface="+mn-cs"/>
              </a:rPr>
              <a:t> = $1.32 in Period 1, there are four possible states in Period 2</a:t>
            </a:r>
          </a:p>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Evaluate the expected profit in Period 2 over all four states possible from node </a:t>
            </a:r>
            <a:r>
              <a:rPr lang="en-US" sz="2200" i="1" kern="1200" dirty="0">
                <a:solidFill>
                  <a:srgbClr val="000000"/>
                </a:solidFill>
                <a:latin typeface="Arial (Body)"/>
                <a:ea typeface="+mn-ea"/>
                <a:cs typeface="Times New Roman"/>
              </a:rPr>
              <a:t>D</a:t>
            </a:r>
            <a:r>
              <a:rPr lang="en-US" sz="2200" kern="1200" dirty="0">
                <a:solidFill>
                  <a:srgbClr val="000000"/>
                </a:solidFill>
                <a:latin typeface="Arial (Body)"/>
                <a:ea typeface="+mn-ea"/>
                <a:cs typeface="+mn-cs"/>
              </a:rPr>
              <a:t> = 120, </a:t>
            </a:r>
            <a:r>
              <a:rPr lang="en-US" sz="2200" i="1" kern="1200" dirty="0">
                <a:solidFill>
                  <a:srgbClr val="000000"/>
                </a:solidFill>
                <a:latin typeface="Arial (Body)"/>
                <a:ea typeface="+mn-ea"/>
                <a:cs typeface="Times New Roman"/>
              </a:rPr>
              <a:t>p</a:t>
            </a:r>
            <a:r>
              <a:rPr lang="en-US" sz="2200" kern="1200" dirty="0">
                <a:solidFill>
                  <a:srgbClr val="000000"/>
                </a:solidFill>
                <a:latin typeface="Arial (Body)"/>
                <a:ea typeface="+mn-ea"/>
                <a:cs typeface="+mn-cs"/>
              </a:rPr>
              <a:t> = $1.32 in Period 1 to </a:t>
            </a:r>
            <a:r>
              <a:rPr lang="en-US" sz="2200" kern="1200" dirty="0" smtClean="0">
                <a:solidFill>
                  <a:srgbClr val="000000"/>
                </a:solidFill>
                <a:latin typeface="Arial (Body)"/>
                <a:ea typeface="+mn-ea"/>
                <a:cs typeface="+mn-cs"/>
              </a:rPr>
              <a:t>be</a:t>
            </a:r>
          </a:p>
        </p:txBody>
      </p:sp>
      <p:sp>
        <p:nvSpPr>
          <p:cNvPr id="4" name="Text Placeholder 3"/>
          <p:cNvSpPr>
            <a:spLocks noGrp="1"/>
          </p:cNvSpPr>
          <p:nvPr>
            <p:ph type="body" idx="2"/>
          </p:nvPr>
        </p:nvSpPr>
        <p:spPr>
          <a:xfrm>
            <a:off x="457200" y="3452948"/>
            <a:ext cx="8229600" cy="2987040"/>
          </a:xfrm>
        </p:spPr>
        <p:txBody>
          <a:bodyPr/>
          <a:lstStyle/>
          <a:p>
            <a:pPr marL="3768725" lvl="0" indent="-3500438" defTabSz="501650">
              <a:spcAft>
                <a:spcPct val="0"/>
              </a:spcAft>
              <a:buNone/>
              <a:tabLst>
                <a:tab pos="5029200" algn="l"/>
              </a:tabLst>
            </a:pPr>
            <a:r>
              <a:rPr lang="en-US" sz="2200" i="1" kern="1200" dirty="0">
                <a:solidFill>
                  <a:srgbClr val="000000"/>
                </a:solidFill>
                <a:latin typeface="Arial (Body)"/>
                <a:cs typeface="Times New Roman"/>
              </a:rPr>
              <a:t>E</a:t>
            </a:r>
            <a:r>
              <a:rPr lang="en-US" sz="100" i="1" kern="1200" dirty="0">
                <a:solidFill>
                  <a:srgbClr val="000000"/>
                </a:solidFill>
                <a:latin typeface="Arial (Body)"/>
                <a:cs typeface="Times New Roman"/>
              </a:rPr>
              <a:t> </a:t>
            </a:r>
            <a:r>
              <a:rPr lang="en-US" sz="2200" i="1" kern="1200" dirty="0">
                <a:solidFill>
                  <a:srgbClr val="000000"/>
                </a:solidFill>
                <a:latin typeface="Arial (Body)"/>
                <a:cs typeface="Times New Roman"/>
              </a:rPr>
              <a:t>P</a:t>
            </a:r>
            <a:r>
              <a:rPr lang="en-US" sz="2200" kern="1200" dirty="0">
                <a:solidFill>
                  <a:srgbClr val="000000"/>
                </a:solidFill>
                <a:latin typeface="Arial (Body)"/>
              </a:rPr>
              <a:t>(</a:t>
            </a:r>
            <a:r>
              <a:rPr lang="en-US" sz="2200" i="1" kern="1200" dirty="0">
                <a:solidFill>
                  <a:srgbClr val="000000"/>
                </a:solidFill>
                <a:latin typeface="Arial (Body)"/>
                <a:cs typeface="Times New Roman"/>
              </a:rPr>
              <a:t>D</a:t>
            </a:r>
            <a:r>
              <a:rPr lang="en-US" sz="2200" kern="1200" dirty="0">
                <a:solidFill>
                  <a:srgbClr val="000000"/>
                </a:solidFill>
                <a:latin typeface="Arial (Body)"/>
              </a:rPr>
              <a:t> = 120, </a:t>
            </a:r>
            <a:r>
              <a:rPr lang="en-US" sz="2200" i="1" kern="1200" dirty="0">
                <a:solidFill>
                  <a:srgbClr val="000000"/>
                </a:solidFill>
                <a:latin typeface="Arial (Body)"/>
                <a:cs typeface="Times New Roman"/>
              </a:rPr>
              <a:t>p</a:t>
            </a:r>
            <a:r>
              <a:rPr lang="en-US" sz="2200" kern="1200" dirty="0">
                <a:solidFill>
                  <a:srgbClr val="000000"/>
                </a:solidFill>
                <a:latin typeface="Arial (Body)"/>
              </a:rPr>
              <a:t> = 1.32,1) = 0.2  × [</a:t>
            </a:r>
            <a:r>
              <a:rPr lang="en-US" sz="2200" i="1" kern="1200" dirty="0">
                <a:solidFill>
                  <a:srgbClr val="000000"/>
                </a:solidFill>
                <a:latin typeface="Arial (Body)"/>
                <a:cs typeface="Times New Roman"/>
              </a:rPr>
              <a:t>P</a:t>
            </a:r>
            <a:r>
              <a:rPr lang="en-US" sz="2200" kern="1200" dirty="0">
                <a:solidFill>
                  <a:srgbClr val="000000"/>
                </a:solidFill>
                <a:latin typeface="Arial (Body)"/>
              </a:rPr>
              <a:t>(</a:t>
            </a:r>
            <a:r>
              <a:rPr lang="en-US" sz="2200" i="1" kern="1200" dirty="0">
                <a:solidFill>
                  <a:srgbClr val="000000"/>
                </a:solidFill>
                <a:latin typeface="Arial (Body)"/>
                <a:cs typeface="Times New Roman"/>
              </a:rPr>
              <a:t>D</a:t>
            </a:r>
            <a:r>
              <a:rPr lang="en-US" sz="2200" kern="1200" dirty="0">
                <a:solidFill>
                  <a:srgbClr val="000000"/>
                </a:solidFill>
                <a:latin typeface="Arial (Body)"/>
              </a:rPr>
              <a:t> = 144, </a:t>
            </a:r>
            <a:r>
              <a:rPr lang="en-US" sz="2200" i="1" kern="1200" dirty="0">
                <a:solidFill>
                  <a:srgbClr val="000000"/>
                </a:solidFill>
                <a:latin typeface="Arial (Body)"/>
                <a:cs typeface="Times New Roman"/>
              </a:rPr>
              <a:t>p</a:t>
            </a:r>
            <a:r>
              <a:rPr lang="en-US" sz="2200" kern="1200" dirty="0">
                <a:solidFill>
                  <a:srgbClr val="000000"/>
                </a:solidFill>
                <a:latin typeface="Arial (Body)"/>
              </a:rPr>
              <a:t> = 1.45,2) </a:t>
            </a:r>
            <a:br>
              <a:rPr lang="en-US" sz="2200" kern="1200" dirty="0">
                <a:solidFill>
                  <a:srgbClr val="000000"/>
                </a:solidFill>
                <a:latin typeface="Arial (Body)"/>
              </a:rPr>
            </a:br>
            <a:r>
              <a:rPr lang="en-US" sz="2200" kern="1200" dirty="0">
                <a:solidFill>
                  <a:srgbClr val="000000"/>
                </a:solidFill>
                <a:latin typeface="Arial (Body)"/>
              </a:rPr>
              <a:t>+ </a:t>
            </a:r>
            <a:r>
              <a:rPr lang="en-US" sz="2200" i="1" kern="1200" dirty="0">
                <a:solidFill>
                  <a:srgbClr val="000000"/>
                </a:solidFill>
                <a:latin typeface="Arial (Body)"/>
                <a:cs typeface="Times New Roman"/>
              </a:rPr>
              <a:t>P</a:t>
            </a:r>
            <a:r>
              <a:rPr lang="en-US" sz="2200" kern="1200" dirty="0">
                <a:solidFill>
                  <a:srgbClr val="000000"/>
                </a:solidFill>
                <a:latin typeface="Arial (Body)"/>
              </a:rPr>
              <a:t>(</a:t>
            </a:r>
            <a:r>
              <a:rPr lang="en-US" sz="2200" i="1" kern="1200" dirty="0">
                <a:solidFill>
                  <a:srgbClr val="000000"/>
                </a:solidFill>
                <a:latin typeface="Arial (Body)"/>
                <a:cs typeface="Times New Roman"/>
              </a:rPr>
              <a:t>D</a:t>
            </a:r>
            <a:r>
              <a:rPr lang="en-US" sz="2200" kern="1200" dirty="0">
                <a:solidFill>
                  <a:srgbClr val="000000"/>
                </a:solidFill>
                <a:latin typeface="Arial (Body)"/>
              </a:rPr>
              <a:t> = 144, </a:t>
            </a:r>
            <a:r>
              <a:rPr lang="en-US" sz="2200" i="1" kern="1200" dirty="0">
                <a:solidFill>
                  <a:srgbClr val="000000"/>
                </a:solidFill>
                <a:latin typeface="Arial (Body)"/>
                <a:cs typeface="Times New Roman"/>
              </a:rPr>
              <a:t>p</a:t>
            </a:r>
            <a:r>
              <a:rPr lang="en-US" sz="2200" kern="1200" dirty="0">
                <a:solidFill>
                  <a:srgbClr val="000000"/>
                </a:solidFill>
                <a:latin typeface="Arial (Body)"/>
              </a:rPr>
              <a:t> = 1.19,2)</a:t>
            </a:r>
            <a:br>
              <a:rPr lang="en-US" sz="2200" kern="1200" dirty="0">
                <a:solidFill>
                  <a:srgbClr val="000000"/>
                </a:solidFill>
                <a:latin typeface="Arial (Body)"/>
              </a:rPr>
            </a:br>
            <a:r>
              <a:rPr lang="en-US" sz="2200" kern="1200" dirty="0">
                <a:solidFill>
                  <a:srgbClr val="000000"/>
                </a:solidFill>
                <a:latin typeface="Arial (Body)"/>
              </a:rPr>
              <a:t>+ </a:t>
            </a:r>
            <a:r>
              <a:rPr lang="en-US" sz="2200" i="1" kern="1200" dirty="0">
                <a:solidFill>
                  <a:srgbClr val="000000"/>
                </a:solidFill>
                <a:latin typeface="Arial (Body)"/>
                <a:cs typeface="Times New Roman"/>
              </a:rPr>
              <a:t>P</a:t>
            </a:r>
            <a:r>
              <a:rPr lang="en-US" sz="2200" kern="1200" dirty="0">
                <a:solidFill>
                  <a:srgbClr val="000000"/>
                </a:solidFill>
                <a:latin typeface="Arial (Body)"/>
              </a:rPr>
              <a:t>(</a:t>
            </a:r>
            <a:r>
              <a:rPr lang="en-US" sz="2200" i="1" kern="1200" dirty="0">
                <a:solidFill>
                  <a:srgbClr val="000000"/>
                </a:solidFill>
                <a:latin typeface="Arial (Body)"/>
                <a:cs typeface="Times New Roman"/>
              </a:rPr>
              <a:t>D</a:t>
            </a:r>
            <a:r>
              <a:rPr lang="en-US" sz="2200" kern="1200" dirty="0">
                <a:solidFill>
                  <a:srgbClr val="000000"/>
                </a:solidFill>
                <a:latin typeface="Arial (Body)"/>
              </a:rPr>
              <a:t> = 96, </a:t>
            </a:r>
            <a:r>
              <a:rPr lang="en-US" sz="2200" i="1" kern="1200" dirty="0">
                <a:solidFill>
                  <a:srgbClr val="000000"/>
                </a:solidFill>
                <a:latin typeface="Arial (Body)"/>
                <a:cs typeface="Times New Roman"/>
              </a:rPr>
              <a:t>p</a:t>
            </a:r>
            <a:r>
              <a:rPr lang="en-US" sz="2200" kern="1200" dirty="0">
                <a:solidFill>
                  <a:srgbClr val="000000"/>
                </a:solidFill>
                <a:latin typeface="Arial (Body)"/>
              </a:rPr>
              <a:t> = 1.45,2)</a:t>
            </a:r>
            <a:br>
              <a:rPr lang="en-US" sz="2200" kern="1200" dirty="0">
                <a:solidFill>
                  <a:srgbClr val="000000"/>
                </a:solidFill>
                <a:latin typeface="Arial (Body)"/>
              </a:rPr>
            </a:br>
            <a:r>
              <a:rPr lang="en-US" sz="2200" kern="1200" dirty="0">
                <a:solidFill>
                  <a:srgbClr val="000000"/>
                </a:solidFill>
                <a:latin typeface="Arial (Body)"/>
              </a:rPr>
              <a:t>+ </a:t>
            </a:r>
            <a:r>
              <a:rPr lang="en-US" sz="2200" i="1" kern="1200" dirty="0">
                <a:solidFill>
                  <a:srgbClr val="000000"/>
                </a:solidFill>
                <a:latin typeface="Arial (Body)"/>
                <a:cs typeface="Times New Roman"/>
              </a:rPr>
              <a:t>P</a:t>
            </a:r>
            <a:r>
              <a:rPr lang="en-US" sz="2200" kern="1200" dirty="0">
                <a:solidFill>
                  <a:srgbClr val="000000"/>
                </a:solidFill>
                <a:latin typeface="Arial (Body)"/>
              </a:rPr>
              <a:t>(</a:t>
            </a:r>
            <a:r>
              <a:rPr lang="en-US" sz="2200" i="1" kern="1200" dirty="0">
                <a:solidFill>
                  <a:srgbClr val="000000"/>
                </a:solidFill>
                <a:latin typeface="Arial (Body)"/>
                <a:cs typeface="Times New Roman"/>
              </a:rPr>
              <a:t>D</a:t>
            </a:r>
            <a:r>
              <a:rPr lang="en-US" sz="2200" kern="1200" dirty="0">
                <a:solidFill>
                  <a:srgbClr val="000000"/>
                </a:solidFill>
                <a:latin typeface="Arial (Body)"/>
              </a:rPr>
              <a:t> = 96, </a:t>
            </a:r>
            <a:r>
              <a:rPr lang="en-US" sz="2200" i="1" kern="1200" dirty="0">
                <a:solidFill>
                  <a:srgbClr val="000000"/>
                </a:solidFill>
                <a:latin typeface="Arial (Body)"/>
                <a:cs typeface="Times New Roman"/>
              </a:rPr>
              <a:t>p</a:t>
            </a:r>
            <a:r>
              <a:rPr lang="en-US" sz="2200" kern="1200" dirty="0">
                <a:solidFill>
                  <a:srgbClr val="000000"/>
                </a:solidFill>
                <a:latin typeface="Arial (Body)"/>
              </a:rPr>
              <a:t> = 1.19,2)</a:t>
            </a:r>
          </a:p>
          <a:p>
            <a:pPr marL="3768725" lvl="0" indent="-457200" defTabSz="501650">
              <a:spcAft>
                <a:spcPct val="0"/>
              </a:spcAft>
              <a:buNone/>
              <a:tabLst>
                <a:tab pos="5029200" algn="l"/>
              </a:tabLst>
            </a:pPr>
            <a:r>
              <a:rPr lang="en-US" sz="2200" kern="1200" dirty="0">
                <a:solidFill>
                  <a:srgbClr val="000000"/>
                </a:solidFill>
                <a:latin typeface="Arial (Body)"/>
              </a:rPr>
              <a:t>= 0.25 × [−33,120 + 4,320 </a:t>
            </a:r>
          </a:p>
          <a:p>
            <a:pPr marL="0" lvl="0" indent="3768725" defTabSz="457200">
              <a:spcAft>
                <a:spcPct val="0"/>
              </a:spcAft>
              <a:buNone/>
              <a:tabLst>
                <a:tab pos="725488" algn="l"/>
                <a:tab pos="3136900" algn="l"/>
                <a:tab pos="3941763" algn="l"/>
              </a:tabLst>
            </a:pPr>
            <a:r>
              <a:rPr lang="en-US" sz="2200" kern="1200" dirty="0">
                <a:solidFill>
                  <a:srgbClr val="000000"/>
                </a:solidFill>
                <a:latin typeface="Arial (Body)"/>
              </a:rPr>
              <a:t>− 22,080 + 2,880]</a:t>
            </a:r>
          </a:p>
          <a:p>
            <a:pPr marL="3594100" lvl="0" indent="-282575" defTabSz="196850">
              <a:spcAft>
                <a:spcPct val="0"/>
              </a:spcAft>
              <a:buNone/>
              <a:tabLst>
                <a:tab pos="2506663" algn="l"/>
                <a:tab pos="2963863" algn="l"/>
                <a:tab pos="3500438" algn="l"/>
              </a:tabLst>
            </a:pPr>
            <a:r>
              <a:rPr lang="en-US" sz="2200" kern="1200" dirty="0">
                <a:solidFill>
                  <a:srgbClr val="000000"/>
                </a:solidFill>
                <a:latin typeface="Arial (Body)"/>
              </a:rPr>
              <a:t>= −$</a:t>
            </a:r>
            <a:r>
              <a:rPr lang="en-US" sz="2200" kern="1200" dirty="0" smtClean="0">
                <a:solidFill>
                  <a:srgbClr val="000000"/>
                </a:solidFill>
                <a:latin typeface="Arial (Body)"/>
              </a:rPr>
              <a:t>12,000</a:t>
            </a:r>
            <a:endParaRPr lang="en-US" sz="2200" kern="1200" dirty="0">
              <a:solidFill>
                <a:srgbClr val="000000"/>
              </a:solidFill>
              <a:latin typeface="Arial (Body)"/>
            </a:endParaRPr>
          </a:p>
        </p:txBody>
      </p:sp>
    </p:spTree>
    <p:extLst>
      <p:ext uri="{BB962C8B-B14F-4D97-AF65-F5344CB8AC3E}">
        <p14:creationId xmlns:p14="http://schemas.microsoft.com/office/powerpoint/2010/main" val="3583833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(5 of 9)</a:t>
            </a:r>
            <a:endParaRPr lang="en-US" sz="2000" b="0" kern="1200" dirty="0">
              <a:latin typeface="Times New Roman" panose="02020603050405020304" pitchFamily="18" charset="0"/>
              <a:ea typeface="+mj-ea"/>
              <a:cs typeface="+mj-cs"/>
            </a:endParaRPr>
          </a:p>
        </p:txBody>
      </p:sp>
      <p:sp>
        <p:nvSpPr>
          <p:cNvPr id="4" name="Content Placeholder 3"/>
          <p:cNvSpPr>
            <a:spLocks noGrp="1"/>
          </p:cNvSpPr>
          <p:nvPr>
            <p:ph idx="1"/>
          </p:nvPr>
        </p:nvSpPr>
        <p:spPr>
          <a:xfrm>
            <a:off x="457200" y="1600200"/>
            <a:ext cx="8119241" cy="811924"/>
          </a:xfrm>
        </p:spPr>
        <p:txBody>
          <a:bodyPr/>
          <a:lstStyle/>
          <a:p>
            <a:pPr indent="-255600"/>
            <a:r>
              <a:rPr lang="en-US" sz="2400" kern="1200" dirty="0">
                <a:solidFill>
                  <a:srgbClr val="000000"/>
                </a:solidFill>
                <a:latin typeface="Arial (Body)"/>
              </a:rPr>
              <a:t>The present value of this expected value in Period 1 </a:t>
            </a:r>
            <a:r>
              <a:rPr lang="en-US" sz="2400" kern="1200" dirty="0" smtClean="0">
                <a:solidFill>
                  <a:srgbClr val="000000"/>
                </a:solidFill>
                <a:latin typeface="Arial (Body)"/>
              </a:rPr>
              <a:t>is</a:t>
            </a:r>
            <a:endParaRPr lang="en-US" sz="2400" dirty="0"/>
          </a:p>
        </p:txBody>
      </p:sp>
      <p:graphicFrame>
        <p:nvGraphicFramePr>
          <p:cNvPr id="9" name="Object 8" descr="P V E P at left parenthesis D = 120, p = 1.32, 1 right parenthesis = start fraction E P at left parenthesis D = 120, p = 1.32, 1 right parenthesis over left parenthesis 1 + k right parenthesis end fraction = start fraction negative $12,000 over 1.1 end fraction = negative $10,909"/>
          <p:cNvGraphicFramePr>
            <a:graphicFrameLocks noChangeAspect="1"/>
          </p:cNvGraphicFramePr>
          <p:nvPr>
            <p:extLst>
              <p:ext uri="{D42A27DB-BD31-4B8C-83A1-F6EECF244321}">
                <p14:modId xmlns:p14="http://schemas.microsoft.com/office/powerpoint/2010/main" val="4052889223"/>
              </p:ext>
            </p:extLst>
          </p:nvPr>
        </p:nvGraphicFramePr>
        <p:xfrm>
          <a:off x="1271818" y="2556502"/>
          <a:ext cx="6472028" cy="2072250"/>
        </p:xfrm>
        <a:graphic>
          <a:graphicData uri="http://schemas.openxmlformats.org/presentationml/2006/ole">
            <mc:AlternateContent xmlns:mc="http://schemas.openxmlformats.org/markup-compatibility/2006">
              <mc:Choice xmlns:v="urn:schemas-microsoft-com:vml" Requires="v">
                <p:oleObj spid="_x0000_s24078" name="Equation" r:id="rId3" imgW="3492360" imgH="1117440" progId="Equation.DSMT4">
                  <p:embed/>
                </p:oleObj>
              </mc:Choice>
              <mc:Fallback>
                <p:oleObj name="Equation" r:id="rId3" imgW="3492360" imgH="1117440" progId="Equation.DSMT4">
                  <p:embed/>
                  <p:pic>
                    <p:nvPicPr>
                      <p:cNvPr id="5" name="Object 4"/>
                      <p:cNvPicPr/>
                      <p:nvPr/>
                    </p:nvPicPr>
                    <p:blipFill>
                      <a:blip r:embed="rId4"/>
                      <a:stretch>
                        <a:fillRect/>
                      </a:stretch>
                    </p:blipFill>
                    <p:spPr>
                      <a:xfrm>
                        <a:off x="1271818" y="2556502"/>
                        <a:ext cx="6472028" cy="2072250"/>
                      </a:xfrm>
                      <a:prstGeom prst="rect">
                        <a:avLst/>
                      </a:prstGeom>
                    </p:spPr>
                  </p:pic>
                </p:oleObj>
              </mc:Fallback>
            </mc:AlternateContent>
          </a:graphicData>
        </a:graphic>
      </p:graphicFrame>
    </p:spTree>
    <p:extLst>
      <p:ext uri="{BB962C8B-B14F-4D97-AF65-F5344CB8AC3E}">
        <p14:creationId xmlns:p14="http://schemas.microsoft.com/office/powerpoint/2010/main" val="3361314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(6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6196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The </a:t>
            </a:r>
            <a:r>
              <a:rPr lang="en-US" sz="2400" kern="1200" dirty="0">
                <a:solidFill>
                  <a:srgbClr val="000000"/>
                </a:solidFill>
                <a:latin typeface="Arial (Body)"/>
                <a:ea typeface="+mn-ea"/>
                <a:cs typeface="+mn-cs"/>
              </a:rPr>
              <a:t>total expected profit </a:t>
            </a:r>
            <a:r>
              <a:rPr lang="en-US" sz="2400" i="1" kern="1200" dirty="0" smtClean="0">
                <a:solidFill>
                  <a:srgbClr val="000000"/>
                </a:solidFill>
                <a:latin typeface="Arial (Body)"/>
                <a:ea typeface="+mn-ea"/>
                <a:cs typeface="Times New Roman"/>
              </a:rPr>
              <a:t>P(D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120, </a:t>
            </a:r>
            <a:r>
              <a:rPr lang="en-US" sz="2400" i="1" kern="1200" dirty="0">
                <a:solidFill>
                  <a:srgbClr val="000000"/>
                </a:solidFill>
                <a:latin typeface="Arial (Body)"/>
                <a:ea typeface="+mn-ea"/>
                <a:cs typeface="Times New Roman"/>
              </a:rPr>
              <a:t>p</a:t>
            </a:r>
            <a:r>
              <a:rPr lang="en-US" sz="2400" kern="1200" dirty="0">
                <a:solidFill>
                  <a:srgbClr val="000000"/>
                </a:solidFill>
                <a:latin typeface="Arial (Body)"/>
                <a:ea typeface="+mn-ea"/>
                <a:cs typeface="+mn-cs"/>
              </a:rPr>
              <a:t> = 1.32,1) at node </a:t>
            </a:r>
            <a:r>
              <a:rPr lang="en-US" sz="2400" i="1" kern="1200" dirty="0">
                <a:solidFill>
                  <a:srgbClr val="000000"/>
                </a:solidFill>
                <a:latin typeface="Arial (Body)"/>
                <a:ea typeface="+mn-ea"/>
                <a:cs typeface="Times New Roman"/>
              </a:rPr>
              <a:t>D</a:t>
            </a:r>
            <a:r>
              <a:rPr lang="en-US" sz="2400" kern="1200" dirty="0">
                <a:solidFill>
                  <a:srgbClr val="000000"/>
                </a:solidFill>
                <a:latin typeface="Arial (Body)"/>
                <a:ea typeface="+mn-ea"/>
                <a:cs typeface="+mn-cs"/>
              </a:rPr>
              <a:t> = 120, </a:t>
            </a:r>
            <a:r>
              <a:rPr lang="en-US" sz="2400" i="1" kern="1200" dirty="0">
                <a:solidFill>
                  <a:srgbClr val="000000"/>
                </a:solidFill>
                <a:latin typeface="Arial (Body)"/>
                <a:ea typeface="+mn-ea"/>
                <a:cs typeface="Times New Roman"/>
              </a:rPr>
              <a:t>p</a:t>
            </a:r>
            <a:r>
              <a:rPr lang="en-US" sz="2400" kern="1200" dirty="0">
                <a:solidFill>
                  <a:srgbClr val="000000"/>
                </a:solidFill>
                <a:latin typeface="Arial (Body)"/>
                <a:ea typeface="+mn-ea"/>
                <a:cs typeface="+mn-cs"/>
              </a:rPr>
              <a:t> = 1.32 in Period 1 is the sum of the profit in Period 1 at this node, plus the present value of future expected profits possible from this </a:t>
            </a:r>
            <a:r>
              <a:rPr lang="en-US" sz="2400" kern="1200" dirty="0" smtClean="0">
                <a:solidFill>
                  <a:srgbClr val="000000"/>
                </a:solidFill>
                <a:latin typeface="Arial (Body)"/>
                <a:ea typeface="+mn-ea"/>
                <a:cs typeface="+mn-cs"/>
              </a:rPr>
              <a:t>node</a:t>
            </a:r>
          </a:p>
        </p:txBody>
      </p:sp>
      <p:graphicFrame>
        <p:nvGraphicFramePr>
          <p:cNvPr id="5" name="Object 4" descr="P left parenthesis D = 120, p = 1.32, 1 right parenthesis = left parenthesis 120,000 times 1.22 right parenthesis minus left parenthesis 120,000 times 1.32 right parenthesis plus P V E P left parenthesis D = 120, p =1.32,1 right parenthesis = minus $12,000 minus $10,909 = minus $22,909"/>
          <p:cNvGraphicFramePr>
            <a:graphicFrameLocks noChangeAspect="1"/>
          </p:cNvGraphicFramePr>
          <p:nvPr>
            <p:extLst>
              <p:ext uri="{D42A27DB-BD31-4B8C-83A1-F6EECF244321}">
                <p14:modId xmlns:p14="http://schemas.microsoft.com/office/powerpoint/2010/main" val="298637913"/>
              </p:ext>
            </p:extLst>
          </p:nvPr>
        </p:nvGraphicFramePr>
        <p:xfrm>
          <a:off x="912182" y="3456727"/>
          <a:ext cx="7319636" cy="1270939"/>
        </p:xfrm>
        <a:graphic>
          <a:graphicData uri="http://schemas.openxmlformats.org/presentationml/2006/ole">
            <mc:AlternateContent xmlns:mc="http://schemas.openxmlformats.org/markup-compatibility/2006">
              <mc:Choice xmlns:v="urn:schemas-microsoft-com:vml" Requires="v">
                <p:oleObj spid="_x0000_s27786" name="Equation" r:id="rId3" imgW="3949560" imgH="685800" progId="Equation.DSMT4">
                  <p:embed/>
                </p:oleObj>
              </mc:Choice>
              <mc:Fallback>
                <p:oleObj name="Equation" r:id="rId3" imgW="3949560" imgH="685800" progId="Equation.DSMT4">
                  <p:embed/>
                  <p:pic>
                    <p:nvPicPr>
                      <p:cNvPr id="0" name=""/>
                      <p:cNvPicPr/>
                      <p:nvPr/>
                    </p:nvPicPr>
                    <p:blipFill>
                      <a:blip r:embed="rId4"/>
                      <a:stretch>
                        <a:fillRect/>
                      </a:stretch>
                    </p:blipFill>
                    <p:spPr>
                      <a:xfrm>
                        <a:off x="912182" y="3456727"/>
                        <a:ext cx="7319636" cy="1270939"/>
                      </a:xfrm>
                      <a:prstGeom prst="rect">
                        <a:avLst/>
                      </a:prstGeom>
                    </p:spPr>
                  </p:pic>
                </p:oleObj>
              </mc:Fallback>
            </mc:AlternateContent>
          </a:graphicData>
        </a:graphic>
      </p:graphicFrame>
    </p:spTree>
    <p:extLst>
      <p:ext uri="{BB962C8B-B14F-4D97-AF65-F5344CB8AC3E}">
        <p14:creationId xmlns:p14="http://schemas.microsoft.com/office/powerpoint/2010/main" val="460215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(7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06971"/>
          </a:xfrm>
        </p:spPr>
        <p:txBody>
          <a:bodyPr/>
          <a:lstStyle/>
          <a:p>
            <a:pPr marL="0" indent="0">
              <a:buNone/>
            </a:pPr>
            <a:r>
              <a:rPr lang="en-US" sz="2200" b="1" dirty="0" smtClean="0">
                <a:latin typeface="+mn-lt"/>
              </a:rPr>
              <a:t>Table 6-6 </a:t>
            </a:r>
            <a:r>
              <a:rPr lang="en-US" sz="2200" dirty="0" smtClean="0">
                <a:latin typeface="+mn-lt"/>
              </a:rPr>
              <a:t>Period </a:t>
            </a:r>
            <a:r>
              <a:rPr lang="en-US" sz="2200" dirty="0">
                <a:latin typeface="+mn-lt"/>
              </a:rPr>
              <a:t>1 Calculations for Spot Market Option </a:t>
            </a:r>
          </a:p>
        </p:txBody>
      </p:sp>
      <p:graphicFrame>
        <p:nvGraphicFramePr>
          <p:cNvPr id="4" name="Table 3"/>
          <p:cNvGraphicFramePr>
            <a:graphicFrameLocks noGrp="1"/>
          </p:cNvGraphicFramePr>
          <p:nvPr>
            <p:extLst>
              <p:ext uri="{D42A27DB-BD31-4B8C-83A1-F6EECF244321}">
                <p14:modId xmlns:p14="http://schemas.microsoft.com/office/powerpoint/2010/main" val="2676067188"/>
              </p:ext>
            </p:extLst>
          </p:nvPr>
        </p:nvGraphicFramePr>
        <p:xfrm>
          <a:off x="457200" y="2743199"/>
          <a:ext cx="8229600" cy="3462564"/>
        </p:xfrm>
        <a:graphic>
          <a:graphicData uri="http://schemas.openxmlformats.org/drawingml/2006/table">
            <a:tbl>
              <a:tblPr firstRow="1" bandRow="1">
                <a:tableStyleId>{2D5ABB26-0587-4C30-8999-92F81FD0307C}</a:tableStyleId>
              </a:tblPr>
              <a:tblGrid>
                <a:gridCol w="2333350">
                  <a:extLst>
                    <a:ext uri="{9D8B030D-6E8A-4147-A177-3AD203B41FA5}">
                      <a16:colId xmlns:a16="http://schemas.microsoft.com/office/drawing/2014/main" val="20000"/>
                    </a:ext>
                  </a:extLst>
                </a:gridCol>
                <a:gridCol w="2487044">
                  <a:extLst>
                    <a:ext uri="{9D8B030D-6E8A-4147-A177-3AD203B41FA5}">
                      <a16:colId xmlns:a16="http://schemas.microsoft.com/office/drawing/2014/main" val="20001"/>
                    </a:ext>
                  </a:extLst>
                </a:gridCol>
                <a:gridCol w="3409206">
                  <a:extLst>
                    <a:ext uri="{9D8B030D-6E8A-4147-A177-3AD203B41FA5}">
                      <a16:colId xmlns:a16="http://schemas.microsoft.com/office/drawing/2014/main" val="20002"/>
                    </a:ext>
                  </a:extLst>
                </a:gridCol>
              </a:tblGrid>
              <a:tr h="1434663">
                <a:tc>
                  <a:txBody>
                    <a:bodyPr/>
                    <a:lstStyle/>
                    <a:p>
                      <a:r>
                        <a:rPr lang="en-US" sz="1800" b="1" dirty="0" smtClean="0">
                          <a:latin typeface="+mn-lt"/>
                        </a:rPr>
                        <a:t>Node</a:t>
                      </a:r>
                      <a:endParaRPr lang="en-US" sz="1800" b="1"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800" b="1" i="1" kern="1200" dirty="0" smtClean="0">
                          <a:solidFill>
                            <a:schemeClr val="tx1"/>
                          </a:solidFill>
                          <a:latin typeface="+mn-lt"/>
                          <a:ea typeface="+mn-ea"/>
                          <a:cs typeface="Times New Roman"/>
                        </a:rPr>
                        <a:t>E</a:t>
                      </a:r>
                      <a:r>
                        <a:rPr lang="en-US" sz="100" b="1" i="1" kern="1200" dirty="0" smtClean="0">
                          <a:solidFill>
                            <a:schemeClr val="tx1"/>
                          </a:solidFill>
                          <a:latin typeface="+mn-lt"/>
                          <a:ea typeface="+mn-ea"/>
                          <a:cs typeface="Times New Roman"/>
                        </a:rPr>
                        <a:t> </a:t>
                      </a:r>
                      <a:r>
                        <a:rPr lang="en-US" sz="1800" b="1" i="1" kern="1200" dirty="0" smtClean="0">
                          <a:solidFill>
                            <a:schemeClr val="tx1"/>
                          </a:solidFill>
                          <a:latin typeface="+mn-lt"/>
                          <a:ea typeface="+mn-ea"/>
                          <a:cs typeface="Times New Roman"/>
                        </a:rPr>
                        <a:t>P</a:t>
                      </a:r>
                      <a:r>
                        <a:rPr lang="en-US" sz="1800" b="1" kern="1200" dirty="0" smtClean="0">
                          <a:solidFill>
                            <a:schemeClr val="tx1"/>
                          </a:solidFill>
                          <a:latin typeface="+mn-lt"/>
                          <a:ea typeface="+mn-ea"/>
                          <a:cs typeface="+mn-cs"/>
                        </a:rPr>
                        <a:t>(</a:t>
                      </a:r>
                      <a:r>
                        <a:rPr lang="en-US" sz="1800" b="1" i="1" kern="1200" dirty="0" smtClean="0">
                          <a:solidFill>
                            <a:schemeClr val="tx1"/>
                          </a:solidFill>
                          <a:latin typeface="+mn-lt"/>
                          <a:ea typeface="+mn-ea"/>
                          <a:cs typeface="Times New Roman"/>
                        </a:rPr>
                        <a:t>D</a:t>
                      </a:r>
                      <a:r>
                        <a:rPr lang="en-US" sz="1800" b="1" kern="1200" baseline="0" dirty="0" smtClean="0">
                          <a:solidFill>
                            <a:schemeClr val="tx1"/>
                          </a:solidFill>
                          <a:latin typeface="+mn-lt"/>
                          <a:ea typeface="+mn-ea"/>
                          <a:cs typeface="+mn-cs"/>
                        </a:rPr>
                        <a:t> =, </a:t>
                      </a:r>
                      <a:r>
                        <a:rPr lang="en-US" sz="1800" b="1" i="1" kern="1200" baseline="0" dirty="0" smtClean="0">
                          <a:solidFill>
                            <a:schemeClr val="tx1"/>
                          </a:solidFill>
                          <a:latin typeface="+mn-lt"/>
                          <a:ea typeface="+mn-ea"/>
                          <a:cs typeface="Times New Roman"/>
                        </a:rPr>
                        <a:t>p</a:t>
                      </a:r>
                      <a:r>
                        <a:rPr lang="en-US" sz="1800" b="1" kern="1200" baseline="0" dirty="0" smtClean="0">
                          <a:solidFill>
                            <a:schemeClr val="tx1"/>
                          </a:solidFill>
                          <a:latin typeface="+mn-lt"/>
                          <a:ea typeface="+mn-ea"/>
                          <a:cs typeface="+mn-cs"/>
                        </a:rPr>
                        <a:t> =, 1)</a:t>
                      </a:r>
                      <a:endParaRPr lang="en-US" sz="1800" b="1" kern="1200" dirty="0" smtClean="0">
                        <a:solidFill>
                          <a:schemeClr val="tx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cs-CZ" sz="1800" b="1" i="1" kern="1200" dirty="0" smtClean="0">
                          <a:solidFill>
                            <a:schemeClr val="tx1"/>
                          </a:solidFill>
                          <a:latin typeface="+mn-lt"/>
                          <a:ea typeface="+mn-ea"/>
                          <a:cs typeface="Times New Roman"/>
                        </a:rPr>
                        <a:t>P</a:t>
                      </a:r>
                      <a:r>
                        <a:rPr lang="cs-CZ" sz="1800" b="1" kern="1200" dirty="0" smtClean="0">
                          <a:solidFill>
                            <a:schemeClr val="tx1"/>
                          </a:solidFill>
                          <a:latin typeface="+mn-lt"/>
                          <a:ea typeface="+mn-ea"/>
                          <a:cs typeface="+mn-cs"/>
                        </a:rPr>
                        <a:t>(</a:t>
                      </a:r>
                      <a:r>
                        <a:rPr lang="cs-CZ" sz="1800" b="1" i="1" kern="1200" dirty="0" smtClean="0">
                          <a:solidFill>
                            <a:schemeClr val="tx1"/>
                          </a:solidFill>
                          <a:latin typeface="+mn-lt"/>
                          <a:ea typeface="+mn-ea"/>
                          <a:cs typeface="Times New Roman"/>
                        </a:rPr>
                        <a:t>D</a:t>
                      </a:r>
                      <a:r>
                        <a:rPr lang="cs-CZ" sz="1800" b="1" kern="1200" dirty="0" smtClean="0">
                          <a:solidFill>
                            <a:schemeClr val="tx1"/>
                          </a:solidFill>
                          <a:latin typeface="+mn-lt"/>
                          <a:ea typeface="+mn-ea"/>
                          <a:cs typeface="+mn-cs"/>
                        </a:rPr>
                        <a:t> =, </a:t>
                      </a:r>
                      <a:r>
                        <a:rPr lang="cs-CZ" sz="1800" b="1" i="1" kern="1200" dirty="0" smtClean="0">
                          <a:solidFill>
                            <a:schemeClr val="tx1"/>
                          </a:solidFill>
                          <a:latin typeface="+mn-lt"/>
                          <a:ea typeface="+mn-ea"/>
                          <a:cs typeface="Times New Roman"/>
                        </a:rPr>
                        <a:t>p</a:t>
                      </a:r>
                      <a:r>
                        <a:rPr lang="cs-CZ" sz="1800" b="1" kern="1200" dirty="0" smtClean="0">
                          <a:solidFill>
                            <a:schemeClr val="tx1"/>
                          </a:solidFill>
                          <a:latin typeface="+mn-lt"/>
                          <a:ea typeface="+mn-ea"/>
                          <a:cs typeface="+mn-cs"/>
                        </a:rPr>
                        <a:t> =, 1)</a:t>
                      </a:r>
                    </a:p>
                    <a:p>
                      <a:pPr algn="ctr"/>
                      <a:r>
                        <a:rPr lang="cs-CZ" sz="1800" b="1" kern="1200" dirty="0" smtClean="0">
                          <a:solidFill>
                            <a:schemeClr val="tx1"/>
                          </a:solidFill>
                          <a:latin typeface="+mn-lt"/>
                          <a:ea typeface="+mn-ea"/>
                          <a:cs typeface="+mn-cs"/>
                        </a:rPr>
                        <a:t>= </a:t>
                      </a:r>
                      <a:r>
                        <a:rPr lang="cs-CZ" sz="1800" b="1" i="1" kern="1200" dirty="0" smtClean="0">
                          <a:solidFill>
                            <a:schemeClr val="tx1"/>
                          </a:solidFill>
                          <a:latin typeface="+mn-lt"/>
                          <a:ea typeface="+mn-ea"/>
                          <a:cs typeface="Times New Roman"/>
                        </a:rPr>
                        <a:t>D</a:t>
                      </a:r>
                      <a:r>
                        <a:rPr lang="cs-CZ" sz="1800" b="1" kern="1200" dirty="0" smtClean="0">
                          <a:solidFill>
                            <a:schemeClr val="tx1"/>
                          </a:solidFill>
                          <a:latin typeface="+mn-lt"/>
                          <a:ea typeface="+mn-ea"/>
                          <a:cs typeface="+mn-cs"/>
                        </a:rPr>
                        <a:t> × 1.22 – </a:t>
                      </a:r>
                      <a:r>
                        <a:rPr lang="cs-CZ" sz="1800" b="1" i="1" kern="1200" dirty="0" smtClean="0">
                          <a:solidFill>
                            <a:schemeClr val="tx1"/>
                          </a:solidFill>
                          <a:latin typeface="+mn-lt"/>
                          <a:ea typeface="+mn-ea"/>
                          <a:cs typeface="Times New Roman"/>
                        </a:rPr>
                        <a:t>D</a:t>
                      </a:r>
                      <a:r>
                        <a:rPr lang="cs-CZ" sz="1800" b="1" kern="1200" dirty="0" smtClean="0">
                          <a:solidFill>
                            <a:schemeClr val="tx1"/>
                          </a:solidFill>
                          <a:latin typeface="+mn-lt"/>
                          <a:ea typeface="+mn-ea"/>
                          <a:cs typeface="+mn-cs"/>
                        </a:rPr>
                        <a:t> x </a:t>
                      </a:r>
                      <a:r>
                        <a:rPr lang="cs-CZ" sz="1800" b="1" i="1" kern="1200" dirty="0" smtClean="0">
                          <a:solidFill>
                            <a:schemeClr val="tx1"/>
                          </a:solidFill>
                          <a:latin typeface="+mn-lt"/>
                          <a:ea typeface="+mn-ea"/>
                          <a:cs typeface="Times New Roman"/>
                        </a:rPr>
                        <a:t>p</a:t>
                      </a:r>
                      <a:r>
                        <a:rPr lang="cs-CZ" sz="1800" b="1" kern="1200" dirty="0" smtClean="0">
                          <a:solidFill>
                            <a:schemeClr val="tx1"/>
                          </a:solidFill>
                          <a:latin typeface="+mn-lt"/>
                          <a:ea typeface="+mn-ea"/>
                          <a:cs typeface="+mn-cs"/>
                        </a:rPr>
                        <a:t> + </a:t>
                      </a:r>
                      <a:r>
                        <a:rPr lang="en-US" sz="400" b="1" kern="1200" dirty="0" smtClean="0">
                          <a:solidFill>
                            <a:schemeClr val="bg1"/>
                          </a:solidFill>
                          <a:latin typeface="+mn-lt"/>
                          <a:ea typeface="+mn-ea"/>
                          <a:cs typeface="+mn-cs"/>
                        </a:rPr>
                        <a:t>start fraction E P at left parenthesis D =, p =, 1 right parenthesis over left parenthesis 1 + k right parenthesis end fraction</a:t>
                      </a:r>
                    </a:p>
                    <a:p>
                      <a:pPr algn="ctr"/>
                      <a:endParaRPr lang="en-US" sz="1800" b="1" kern="1200" dirty="0" smtClean="0">
                        <a:solidFill>
                          <a:schemeClr val="tx1"/>
                        </a:solidFill>
                        <a:latin typeface="+mn-lt"/>
                        <a:ea typeface="+mn-ea"/>
                        <a:cs typeface="+mn-cs"/>
                      </a:endParaRPr>
                    </a:p>
                    <a:p>
                      <a:pPr algn="ctr"/>
                      <a:endParaRPr lang="cs-CZ" sz="1800" b="1" kern="1200" dirty="0" smtClean="0">
                        <a:solidFill>
                          <a:schemeClr val="tx1"/>
                        </a:solidFill>
                        <a:latin typeface="+mn-lt"/>
                        <a:ea typeface="+mn-ea"/>
                        <a:cs typeface="+mn-cs"/>
                      </a:endParaRPr>
                    </a:p>
                    <a:p>
                      <a:pPr algn="ctr"/>
                      <a:endParaRPr lang="cs-CZ" sz="1800" b="1" kern="1200" dirty="0" smtClean="0">
                        <a:solidFill>
                          <a:schemeClr val="tx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484641">
                <a:tc>
                  <a:txBody>
                    <a:bodyPr/>
                    <a:lstStyle/>
                    <a:p>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 = 120, </a:t>
                      </a:r>
                      <a:r>
                        <a:rPr lang="en-US" sz="1800" i="1" kern="1200" dirty="0" smtClean="0">
                          <a:solidFill>
                            <a:schemeClr val="tx1"/>
                          </a:solidFill>
                          <a:latin typeface="+mn-lt"/>
                          <a:ea typeface="+mn-ea"/>
                          <a:cs typeface="Times New Roman"/>
                        </a:rPr>
                        <a:t>p</a:t>
                      </a:r>
                      <a:r>
                        <a:rPr lang="en-US" sz="1800" kern="1200" dirty="0" smtClean="0">
                          <a:solidFill>
                            <a:schemeClr val="tx1"/>
                          </a:solidFill>
                          <a:latin typeface="+mn-lt"/>
                          <a:ea typeface="+mn-ea"/>
                          <a:cs typeface="+mn-cs"/>
                        </a:rPr>
                        <a:t> = 1.32</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344613" algn="r"/>
                        </a:tabLst>
                        <a:defRPr/>
                      </a:pPr>
                      <a:r>
                        <a:rPr lang="en-US" sz="1800" kern="1200" dirty="0" smtClean="0">
                          <a:solidFill>
                            <a:schemeClr val="tx1"/>
                          </a:solidFill>
                          <a:latin typeface="+mn-lt"/>
                          <a:ea typeface="+mn-ea"/>
                          <a:cs typeface="+mn-cs"/>
                        </a:rPr>
                        <a:t>	−$12,000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879600" algn="r"/>
                        </a:tabLst>
                        <a:defRPr/>
                      </a:pPr>
                      <a:r>
                        <a:rPr lang="cs-CZ" sz="1800" kern="1200" dirty="0" smtClean="0">
                          <a:solidFill>
                            <a:schemeClr val="tx1"/>
                          </a:solidFill>
                          <a:latin typeface="+mn-lt"/>
                          <a:ea typeface="+mn-ea"/>
                          <a:cs typeface="+mn-cs"/>
                        </a:rPr>
                        <a:t>	−$22,909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846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 = 120, </a:t>
                      </a:r>
                      <a:r>
                        <a:rPr lang="en-US" sz="1800" i="1" kern="1200" dirty="0" smtClean="0">
                          <a:solidFill>
                            <a:schemeClr val="tx1"/>
                          </a:solidFill>
                          <a:latin typeface="+mn-lt"/>
                          <a:ea typeface="+mn-ea"/>
                          <a:cs typeface="Times New Roman"/>
                        </a:rPr>
                        <a:t>p</a:t>
                      </a:r>
                      <a:r>
                        <a:rPr lang="en-US" sz="1800" kern="1200" dirty="0" smtClean="0">
                          <a:solidFill>
                            <a:schemeClr val="tx1"/>
                          </a:solidFill>
                          <a:latin typeface="+mn-lt"/>
                          <a:ea typeface="+mn-ea"/>
                          <a:cs typeface="+mn-cs"/>
                        </a:rPr>
                        <a:t> = 1.08</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344613" algn="r"/>
                        </a:tabLst>
                        <a:defRPr/>
                      </a:pPr>
                      <a:r>
                        <a:rPr lang="en-US" sz="1800" kern="1200" dirty="0" smtClean="0">
                          <a:solidFill>
                            <a:schemeClr val="tx1"/>
                          </a:solidFill>
                          <a:latin typeface="+mn-lt"/>
                          <a:ea typeface="+mn-ea"/>
                          <a:cs typeface="+mn-cs"/>
                        </a:rPr>
                        <a:t>	$16,000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879600" algn="r"/>
                        </a:tabLst>
                        <a:defRPr/>
                      </a:pPr>
                      <a:r>
                        <a:rPr lang="cs-CZ" sz="1800" kern="1200" dirty="0" smtClean="0">
                          <a:solidFill>
                            <a:schemeClr val="tx1"/>
                          </a:solidFill>
                          <a:latin typeface="+mn-lt"/>
                          <a:ea typeface="+mn-ea"/>
                          <a:cs typeface="+mn-cs"/>
                        </a:rPr>
                        <a:t>	$32,073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4846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 = 80, </a:t>
                      </a:r>
                      <a:r>
                        <a:rPr lang="en-US" sz="1800" i="1" kern="1200" dirty="0" smtClean="0">
                          <a:solidFill>
                            <a:schemeClr val="tx1"/>
                          </a:solidFill>
                          <a:latin typeface="+mn-lt"/>
                          <a:ea typeface="+mn-ea"/>
                          <a:cs typeface="Times New Roman"/>
                        </a:rPr>
                        <a:t>p</a:t>
                      </a:r>
                      <a:r>
                        <a:rPr lang="en-US" sz="1800" kern="1200" dirty="0" smtClean="0">
                          <a:solidFill>
                            <a:schemeClr val="tx1"/>
                          </a:solidFill>
                          <a:latin typeface="+mn-lt"/>
                          <a:ea typeface="+mn-ea"/>
                          <a:cs typeface="+mn-cs"/>
                        </a:rPr>
                        <a:t> = 1.32</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344613" algn="r"/>
                        </a:tabLst>
                        <a:defRPr/>
                      </a:pPr>
                      <a:r>
                        <a:rPr lang="en-US" sz="1800" kern="1200" dirty="0" smtClean="0">
                          <a:solidFill>
                            <a:schemeClr val="tx1"/>
                          </a:solidFill>
                          <a:latin typeface="+mn-lt"/>
                          <a:ea typeface="+mn-ea"/>
                          <a:cs typeface="+mn-cs"/>
                        </a:rPr>
                        <a:t>	−</a:t>
                      </a:r>
                      <a:r>
                        <a:rPr lang="en-US" sz="1800" kern="1200" baseline="0" dirty="0" smtClean="0">
                          <a:solidFill>
                            <a:schemeClr val="tx1"/>
                          </a:solidFill>
                          <a:latin typeface="+mn-lt"/>
                          <a:ea typeface="+mn-ea"/>
                          <a:cs typeface="+mn-cs"/>
                        </a:rPr>
                        <a:t>$8,000</a:t>
                      </a:r>
                      <a:endParaRPr lang="en-US" sz="18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879600" algn="r"/>
                        </a:tabLst>
                        <a:defRPr/>
                      </a:pPr>
                      <a:r>
                        <a:rPr lang="cs-CZ" sz="1800" kern="1200" dirty="0" smtClean="0">
                          <a:solidFill>
                            <a:schemeClr val="tx1"/>
                          </a:solidFill>
                          <a:latin typeface="+mn-lt"/>
                          <a:ea typeface="+mn-ea"/>
                          <a:cs typeface="+mn-cs"/>
                        </a:rPr>
                        <a:t>	−$15,273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846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 = 80, </a:t>
                      </a:r>
                      <a:r>
                        <a:rPr lang="en-US" sz="1800" i="1" kern="1200" dirty="0" smtClean="0">
                          <a:solidFill>
                            <a:schemeClr val="tx1"/>
                          </a:solidFill>
                          <a:latin typeface="+mn-lt"/>
                          <a:ea typeface="+mn-ea"/>
                          <a:cs typeface="Times New Roman"/>
                        </a:rPr>
                        <a:t>p</a:t>
                      </a:r>
                      <a:r>
                        <a:rPr lang="en-US" sz="1800" kern="1200" dirty="0" smtClean="0">
                          <a:solidFill>
                            <a:schemeClr val="tx1"/>
                          </a:solidFill>
                          <a:latin typeface="+mn-lt"/>
                          <a:ea typeface="+mn-ea"/>
                          <a:cs typeface="+mn-cs"/>
                        </a:rPr>
                        <a:t> = 1.08</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344613" algn="r"/>
                        </a:tabLst>
                        <a:defRPr/>
                      </a:pPr>
                      <a:r>
                        <a:rPr lang="en-US" sz="1800" kern="1200" dirty="0" smtClean="0">
                          <a:solidFill>
                            <a:schemeClr val="tx1"/>
                          </a:solidFill>
                          <a:latin typeface="+mn-lt"/>
                          <a:ea typeface="+mn-ea"/>
                          <a:cs typeface="+mn-cs"/>
                        </a:rPr>
                        <a:t>	$11,000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879600" algn="r"/>
                        </a:tabLst>
                        <a:defRPr/>
                      </a:pPr>
                      <a:r>
                        <a:rPr lang="cs-CZ" sz="1800" kern="1200" dirty="0" smtClean="0">
                          <a:solidFill>
                            <a:schemeClr val="tx1"/>
                          </a:solidFill>
                          <a:latin typeface="+mn-lt"/>
                          <a:ea typeface="+mn-ea"/>
                          <a:cs typeface="+mn-cs"/>
                        </a:rPr>
                        <a:t>	$21,382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7069201"/>
              </p:ext>
            </p:extLst>
          </p:nvPr>
        </p:nvGraphicFramePr>
        <p:xfrm>
          <a:off x="6091265" y="3445009"/>
          <a:ext cx="1751656" cy="738862"/>
        </p:xfrm>
        <a:graphic>
          <a:graphicData uri="http://schemas.openxmlformats.org/presentationml/2006/ole">
            <mc:AlternateContent xmlns:mc="http://schemas.openxmlformats.org/markup-compatibility/2006">
              <mc:Choice xmlns:v="urn:schemas-microsoft-com:vml" Requires="v">
                <p:oleObj spid="_x0000_s9788" name="Equation" r:id="rId3" imgW="1054080" imgH="444240" progId="Equation.DSMT4">
                  <p:embed/>
                </p:oleObj>
              </mc:Choice>
              <mc:Fallback>
                <p:oleObj name="Equation" r:id="rId3" imgW="1054080" imgH="444240" progId="Equation.DSMT4">
                  <p:embed/>
                  <p:pic>
                    <p:nvPicPr>
                      <p:cNvPr id="0" name=""/>
                      <p:cNvPicPr/>
                      <p:nvPr/>
                    </p:nvPicPr>
                    <p:blipFill>
                      <a:blip r:embed="rId4"/>
                      <a:stretch>
                        <a:fillRect/>
                      </a:stretch>
                    </p:blipFill>
                    <p:spPr>
                      <a:xfrm>
                        <a:off x="6091265" y="3445009"/>
                        <a:ext cx="1751656" cy="738862"/>
                      </a:xfrm>
                      <a:prstGeom prst="rect">
                        <a:avLst/>
                      </a:prstGeom>
                    </p:spPr>
                  </p:pic>
                </p:oleObj>
              </mc:Fallback>
            </mc:AlternateContent>
          </a:graphicData>
        </a:graphic>
      </p:graphicFrame>
    </p:spTree>
    <p:extLst>
      <p:ext uri="{BB962C8B-B14F-4D97-AF65-F5344CB8AC3E}">
        <p14:creationId xmlns:p14="http://schemas.microsoft.com/office/powerpoint/2010/main" val="17845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Globalization on Supply Chain Networks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622738"/>
          </a:xfrm>
        </p:spPr>
        <p:txBody>
          <a:bodyPr/>
          <a:lstStyle/>
          <a:p>
            <a:pPr marL="0" indent="0">
              <a:buNone/>
            </a:pPr>
            <a:r>
              <a:rPr lang="en-US" sz="1800" b="1" kern="1200" dirty="0" smtClean="0">
                <a:solidFill>
                  <a:schemeClr val="tx1"/>
                </a:solidFill>
                <a:latin typeface="+mn-lt"/>
              </a:rPr>
              <a:t>Table 6-1 </a:t>
            </a:r>
            <a:r>
              <a:rPr lang="en-US" sz="1800" kern="1200" dirty="0" smtClean="0">
                <a:solidFill>
                  <a:schemeClr val="tx1"/>
                </a:solidFill>
                <a:latin typeface="+mn-lt"/>
              </a:rPr>
              <a:t>Results </a:t>
            </a:r>
            <a:r>
              <a:rPr lang="en-US" sz="1800" kern="1200" dirty="0">
                <a:solidFill>
                  <a:schemeClr val="tx1"/>
                </a:solidFill>
                <a:latin typeface="+mn-lt"/>
              </a:rPr>
              <a:t>of Accenture Survey on Sources of Risk That Affect Global Supply Chain </a:t>
            </a:r>
            <a:r>
              <a:rPr lang="en-US" sz="1800" kern="1200" dirty="0" smtClean="0">
                <a:solidFill>
                  <a:schemeClr val="tx1"/>
                </a:solidFill>
                <a:latin typeface="+mn-lt"/>
              </a:rPr>
              <a:t>Performance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6803941"/>
              </p:ext>
            </p:extLst>
          </p:nvPr>
        </p:nvGraphicFramePr>
        <p:xfrm>
          <a:off x="861598" y="2466466"/>
          <a:ext cx="6816459" cy="3840480"/>
        </p:xfrm>
        <a:graphic>
          <a:graphicData uri="http://schemas.openxmlformats.org/drawingml/2006/table">
            <a:tbl>
              <a:tblPr firstRow="1" bandRow="1">
                <a:tableStyleId>{2D5ABB26-0587-4C30-8999-92F81FD0307C}</a:tableStyleId>
              </a:tblPr>
              <a:tblGrid>
                <a:gridCol w="3331763">
                  <a:extLst>
                    <a:ext uri="{9D8B030D-6E8A-4147-A177-3AD203B41FA5}">
                      <a16:colId xmlns:a16="http://schemas.microsoft.com/office/drawing/2014/main" val="20000"/>
                    </a:ext>
                  </a:extLst>
                </a:gridCol>
                <a:gridCol w="3484696">
                  <a:extLst>
                    <a:ext uri="{9D8B030D-6E8A-4147-A177-3AD203B41FA5}">
                      <a16:colId xmlns:a16="http://schemas.microsoft.com/office/drawing/2014/main" val="20001"/>
                    </a:ext>
                  </a:extLst>
                </a:gridCol>
              </a:tblGrid>
              <a:tr h="224121">
                <a:tc>
                  <a:txBody>
                    <a:bodyPr/>
                    <a:lstStyle/>
                    <a:p>
                      <a:pPr algn="l"/>
                      <a:r>
                        <a:rPr lang="en-US" sz="1200" b="1" kern="1200" dirty="0" smtClean="0">
                          <a:solidFill>
                            <a:schemeClr val="tx1"/>
                          </a:solidFill>
                          <a:latin typeface="+mn-lt"/>
                          <a:ea typeface="+mn-ea"/>
                          <a:cs typeface="+mn-cs"/>
                        </a:rPr>
                        <a:t>Risk Factors</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r>
                        <a:rPr lang="en-US" sz="1200" b="1" kern="1200" dirty="0" smtClean="0">
                          <a:solidFill>
                            <a:schemeClr val="tx1"/>
                          </a:solidFill>
                          <a:latin typeface="+mn-lt"/>
                          <a:ea typeface="+mn-ea"/>
                          <a:cs typeface="+mn-cs"/>
                        </a:rPr>
                        <a:t>Percentage of Supply Chains Affected</a:t>
                      </a:r>
                      <a:endParaRPr lang="en-US" sz="1200" b="1" dirty="0"/>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Natural disasters</a:t>
                      </a:r>
                      <a:endParaRPr lang="en-US" sz="1200" dirty="0" smtClean="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35</a:t>
                      </a:r>
                      <a:endParaRPr lang="en-US" sz="12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Shortage of skilled resources</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24</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Geopolitical uncertainty</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20</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Terrorist infiltration of cargo</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13</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24121">
                <a:tc>
                  <a:txBody>
                    <a:bodyPr/>
                    <a:lstStyle/>
                    <a:p>
                      <a:pPr algn="l"/>
                      <a:r>
                        <a:rPr lang="en-US" sz="1200" kern="1200" dirty="0" smtClean="0">
                          <a:solidFill>
                            <a:schemeClr val="tx1"/>
                          </a:solidFill>
                          <a:latin typeface="+mn-lt"/>
                          <a:ea typeface="+mn-ea"/>
                          <a:cs typeface="+mn-cs"/>
                        </a:rPr>
                        <a:t>Volatility of fuel prices</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37</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4121">
                <a:tc>
                  <a:txBody>
                    <a:bodyPr/>
                    <a:lstStyle/>
                    <a:p>
                      <a:pPr algn="l"/>
                      <a:r>
                        <a:rPr lang="en-US" sz="1200" kern="1200" dirty="0" smtClean="0">
                          <a:solidFill>
                            <a:schemeClr val="tx1"/>
                          </a:solidFill>
                          <a:latin typeface="+mn-lt"/>
                          <a:ea typeface="+mn-ea"/>
                          <a:cs typeface="+mn-cs"/>
                        </a:rPr>
                        <a:t>Currency fluctuation</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29</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24121">
                <a:tc>
                  <a:txBody>
                    <a:bodyPr/>
                    <a:lstStyle/>
                    <a:p>
                      <a:pPr algn="l"/>
                      <a:r>
                        <a:rPr lang="en-US" sz="1200" kern="1200" dirty="0" smtClean="0">
                          <a:solidFill>
                            <a:schemeClr val="tx1"/>
                          </a:solidFill>
                          <a:latin typeface="+mn-lt"/>
                          <a:ea typeface="+mn-ea"/>
                          <a:cs typeface="+mn-cs"/>
                        </a:rPr>
                        <a:t>Port operations/custom delays</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23</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Customer/consumer preference shifts</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23</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Performance of supply chain partners</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38</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Logistics capacity/complexity</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33</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Forecasting/planning accuracy</a:t>
                      </a:r>
                      <a:endParaRPr lang="en-US" sz="12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30</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24121">
                <a:tc>
                  <a:txBody>
                    <a:bodyPr/>
                    <a:lstStyle/>
                    <a:p>
                      <a:pPr algn="l"/>
                      <a:r>
                        <a:rPr lang="en-US" sz="1200" kern="1200" dirty="0" smtClean="0">
                          <a:solidFill>
                            <a:schemeClr val="tx1"/>
                          </a:solidFill>
                          <a:latin typeface="+mn-lt"/>
                          <a:ea typeface="+mn-ea"/>
                          <a:cs typeface="+mn-cs"/>
                        </a:rPr>
                        <a:t>Supplier planning/communication issues</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27</a:t>
                      </a: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241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Inflexible supply chain technology</a:t>
                      </a:r>
                      <a:endParaRPr lang="en-US" sz="12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21</a:t>
                      </a:r>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738905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(8 of 9)</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For Period 0, the total profit </a:t>
            </a:r>
            <a:r>
              <a:rPr lang="en-US" sz="2400" i="1" kern="1200" dirty="0" smtClean="0">
                <a:solidFill>
                  <a:srgbClr val="000000"/>
                </a:solidFill>
                <a:latin typeface="Arial (Body)"/>
                <a:ea typeface="+mn-ea"/>
                <a:cs typeface="Times New Roman"/>
              </a:rPr>
              <a:t>P(D </a:t>
            </a:r>
            <a:r>
              <a:rPr lang="en-US" sz="2400" kern="1200" dirty="0" smtClean="0">
                <a:solidFill>
                  <a:srgbClr val="000000"/>
                </a:solidFill>
                <a:latin typeface="Arial (Body)"/>
                <a:ea typeface="+mn-ea"/>
                <a:cs typeface="+mn-cs"/>
              </a:rPr>
              <a:t>= 100, </a:t>
            </a:r>
            <a:r>
              <a:rPr lang="en-US" sz="2400" i="1" kern="1200" dirty="0" smtClean="0">
                <a:solidFill>
                  <a:srgbClr val="000000"/>
                </a:solidFill>
                <a:latin typeface="Arial (Body)"/>
                <a:ea typeface="+mn-ea"/>
                <a:cs typeface="Times New Roman"/>
              </a:rPr>
              <a:t>p</a:t>
            </a:r>
            <a:r>
              <a:rPr lang="en-US" sz="2400"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mn-cs"/>
              </a:rPr>
              <a:t>= 120,0) is the sum of the profit in Period 0 and the present value of the expected profit over the four nodes in Period 1</a:t>
            </a:r>
          </a:p>
        </p:txBody>
      </p:sp>
      <p:sp>
        <p:nvSpPr>
          <p:cNvPr id="4" name="Text Placeholder 3"/>
          <p:cNvSpPr>
            <a:spLocks noGrp="1"/>
          </p:cNvSpPr>
          <p:nvPr>
            <p:ph type="body" idx="2"/>
          </p:nvPr>
        </p:nvSpPr>
        <p:spPr>
          <a:xfrm>
            <a:off x="457200" y="3074119"/>
            <a:ext cx="8229600" cy="3248304"/>
          </a:xfrm>
        </p:spPr>
        <p:txBody>
          <a:bodyPr/>
          <a:lstStyle/>
          <a:p>
            <a:pPr marL="3862388" lvl="0" indent="-3594100" defTabSz="457200">
              <a:spcAft>
                <a:spcPct val="0"/>
              </a:spcAft>
              <a:buNone/>
              <a:tabLst>
                <a:tab pos="3136900" algn="l"/>
              </a:tabLst>
            </a:pPr>
            <a:r>
              <a:rPr lang="en-US" sz="2400" i="1" kern="1200" dirty="0">
                <a:solidFill>
                  <a:srgbClr val="000000"/>
                </a:solidFill>
                <a:latin typeface="Arial (Body)"/>
                <a:cs typeface="Times New Roman"/>
              </a:rPr>
              <a:t>E</a:t>
            </a:r>
            <a:r>
              <a:rPr lang="en-US" sz="100" i="1" kern="1200" dirty="0">
                <a:solidFill>
                  <a:srgbClr val="000000"/>
                </a:solidFill>
                <a:latin typeface="Arial (Body)"/>
                <a:cs typeface="Times New Roman"/>
              </a:rPr>
              <a:t> </a:t>
            </a:r>
            <a:r>
              <a:rPr lang="en-US" sz="2400" i="1" kern="1200" dirty="0">
                <a:solidFill>
                  <a:srgbClr val="000000"/>
                </a:solidFill>
                <a:latin typeface="Arial (Body)"/>
                <a:cs typeface="Times New Roman"/>
              </a:rPr>
              <a:t>P</a:t>
            </a:r>
            <a:r>
              <a:rPr lang="en-US" sz="2400" kern="1200" dirty="0">
                <a:solidFill>
                  <a:srgbClr val="000000"/>
                </a:solidFill>
                <a:latin typeface="Arial (Body)"/>
              </a:rPr>
              <a:t>(</a:t>
            </a:r>
            <a:r>
              <a:rPr lang="en-US" sz="2400" i="1" kern="1200" dirty="0">
                <a:solidFill>
                  <a:srgbClr val="000000"/>
                </a:solidFill>
                <a:latin typeface="Arial (Body)"/>
                <a:cs typeface="Times New Roman"/>
              </a:rPr>
              <a:t>D</a:t>
            </a:r>
            <a:r>
              <a:rPr lang="en-US" sz="2400" kern="1200" dirty="0">
                <a:solidFill>
                  <a:srgbClr val="000000"/>
                </a:solidFill>
                <a:latin typeface="Arial (Body)"/>
              </a:rPr>
              <a:t> = 100, </a:t>
            </a:r>
            <a:r>
              <a:rPr lang="en-US" sz="2400" i="1" kern="1200" dirty="0">
                <a:solidFill>
                  <a:srgbClr val="000000"/>
                </a:solidFill>
                <a:latin typeface="Arial (Body)"/>
                <a:cs typeface="Times New Roman"/>
              </a:rPr>
              <a:t>p</a:t>
            </a:r>
            <a:r>
              <a:rPr lang="en-US" sz="2400" kern="1200" dirty="0">
                <a:solidFill>
                  <a:srgbClr val="000000"/>
                </a:solidFill>
                <a:latin typeface="Arial (Body)"/>
              </a:rPr>
              <a:t> = 1.20,0) = 0.25 × [</a:t>
            </a:r>
            <a:r>
              <a:rPr lang="en-US" sz="2400" i="1" kern="1200" dirty="0">
                <a:solidFill>
                  <a:srgbClr val="000000"/>
                </a:solidFill>
                <a:latin typeface="Arial (Body)"/>
                <a:cs typeface="Times New Roman"/>
              </a:rPr>
              <a:t>P</a:t>
            </a:r>
            <a:r>
              <a:rPr lang="en-US" sz="2400" kern="1200" dirty="0">
                <a:solidFill>
                  <a:srgbClr val="000000"/>
                </a:solidFill>
                <a:latin typeface="Arial (Body)"/>
              </a:rPr>
              <a:t>(</a:t>
            </a:r>
            <a:r>
              <a:rPr lang="en-US" sz="2400" i="1" kern="1200" dirty="0">
                <a:solidFill>
                  <a:srgbClr val="000000"/>
                </a:solidFill>
                <a:latin typeface="Arial (Body)"/>
                <a:cs typeface="Times New Roman"/>
              </a:rPr>
              <a:t>D</a:t>
            </a:r>
            <a:r>
              <a:rPr lang="en-US" sz="2400" kern="1200" dirty="0">
                <a:solidFill>
                  <a:srgbClr val="000000"/>
                </a:solidFill>
                <a:latin typeface="Arial (Body)"/>
              </a:rPr>
              <a:t> = 120, </a:t>
            </a:r>
            <a:r>
              <a:rPr lang="en-US" sz="2400" i="1" kern="1200" dirty="0">
                <a:solidFill>
                  <a:srgbClr val="000000"/>
                </a:solidFill>
                <a:latin typeface="Arial (Body)"/>
                <a:cs typeface="Times New Roman"/>
              </a:rPr>
              <a:t>p</a:t>
            </a:r>
            <a:r>
              <a:rPr lang="en-US" sz="2400" kern="1200" dirty="0">
                <a:solidFill>
                  <a:srgbClr val="000000"/>
                </a:solidFill>
                <a:latin typeface="Arial (Body)"/>
              </a:rPr>
              <a:t> = 1.32,1)</a:t>
            </a:r>
            <a:br>
              <a:rPr lang="en-US" sz="2400" kern="1200" dirty="0">
                <a:solidFill>
                  <a:srgbClr val="000000"/>
                </a:solidFill>
                <a:latin typeface="Arial (Body)"/>
              </a:rPr>
            </a:br>
            <a:r>
              <a:rPr lang="en-US" sz="2400" kern="1200" dirty="0">
                <a:solidFill>
                  <a:srgbClr val="000000"/>
                </a:solidFill>
                <a:latin typeface="Arial (Body)"/>
              </a:rPr>
              <a:t>+ </a:t>
            </a:r>
            <a:r>
              <a:rPr lang="en-US" sz="2400" i="1" kern="1200" dirty="0">
                <a:solidFill>
                  <a:srgbClr val="000000"/>
                </a:solidFill>
                <a:latin typeface="Arial (Body)"/>
                <a:cs typeface="Times New Roman"/>
              </a:rPr>
              <a:t>P</a:t>
            </a:r>
            <a:r>
              <a:rPr lang="en-US" sz="2400" kern="1200" dirty="0">
                <a:solidFill>
                  <a:srgbClr val="000000"/>
                </a:solidFill>
                <a:latin typeface="Arial (Body)"/>
              </a:rPr>
              <a:t>(</a:t>
            </a:r>
            <a:r>
              <a:rPr lang="en-US" sz="2400" i="1" kern="1200" dirty="0">
                <a:solidFill>
                  <a:srgbClr val="000000"/>
                </a:solidFill>
                <a:latin typeface="Arial (Body)"/>
                <a:cs typeface="Times New Roman"/>
              </a:rPr>
              <a:t>D</a:t>
            </a:r>
            <a:r>
              <a:rPr lang="en-US" sz="2400" kern="1200" dirty="0">
                <a:solidFill>
                  <a:srgbClr val="000000"/>
                </a:solidFill>
                <a:latin typeface="Arial (Body)"/>
              </a:rPr>
              <a:t> = 120, </a:t>
            </a:r>
            <a:r>
              <a:rPr lang="en-US" sz="2400" i="1" kern="1200" dirty="0">
                <a:solidFill>
                  <a:srgbClr val="000000"/>
                </a:solidFill>
                <a:latin typeface="Arial (Body)"/>
                <a:cs typeface="Times New Roman"/>
              </a:rPr>
              <a:t>p</a:t>
            </a:r>
            <a:r>
              <a:rPr lang="en-US" sz="2400" kern="1200" dirty="0">
                <a:solidFill>
                  <a:srgbClr val="000000"/>
                </a:solidFill>
                <a:latin typeface="Arial (Body)"/>
              </a:rPr>
              <a:t> = 1.08,1)</a:t>
            </a:r>
            <a:br>
              <a:rPr lang="en-US" sz="2400" kern="1200" dirty="0">
                <a:solidFill>
                  <a:srgbClr val="000000"/>
                </a:solidFill>
                <a:latin typeface="Arial (Body)"/>
              </a:rPr>
            </a:br>
            <a:r>
              <a:rPr lang="en-US" sz="2400" kern="1200" dirty="0">
                <a:solidFill>
                  <a:srgbClr val="000000"/>
                </a:solidFill>
                <a:latin typeface="Arial (Body)"/>
              </a:rPr>
              <a:t>+ </a:t>
            </a:r>
            <a:r>
              <a:rPr lang="en-US" sz="2400" i="1" kern="1200" dirty="0">
                <a:solidFill>
                  <a:srgbClr val="000000"/>
                </a:solidFill>
                <a:latin typeface="Arial (Body)"/>
                <a:cs typeface="Times New Roman"/>
              </a:rPr>
              <a:t>P</a:t>
            </a:r>
            <a:r>
              <a:rPr lang="en-US" sz="2400" kern="1200" dirty="0">
                <a:solidFill>
                  <a:srgbClr val="000000"/>
                </a:solidFill>
                <a:latin typeface="Arial (Body)"/>
              </a:rPr>
              <a:t>(</a:t>
            </a:r>
            <a:r>
              <a:rPr lang="en-US" sz="2400" i="1" kern="1200" dirty="0">
                <a:solidFill>
                  <a:srgbClr val="000000"/>
                </a:solidFill>
                <a:latin typeface="Arial (Body)"/>
                <a:cs typeface="Times New Roman"/>
              </a:rPr>
              <a:t>D</a:t>
            </a:r>
            <a:r>
              <a:rPr lang="en-US" sz="2400" kern="1200" dirty="0">
                <a:solidFill>
                  <a:srgbClr val="000000"/>
                </a:solidFill>
                <a:latin typeface="Arial (Body)"/>
              </a:rPr>
              <a:t> = 96, </a:t>
            </a:r>
            <a:r>
              <a:rPr lang="en-US" sz="2400" i="1" kern="1200" dirty="0">
                <a:solidFill>
                  <a:srgbClr val="000000"/>
                </a:solidFill>
                <a:latin typeface="Arial (Body)"/>
                <a:cs typeface="Times New Roman"/>
              </a:rPr>
              <a:t>p</a:t>
            </a:r>
            <a:r>
              <a:rPr lang="en-US" sz="2400" kern="1200" dirty="0">
                <a:solidFill>
                  <a:srgbClr val="000000"/>
                </a:solidFill>
                <a:latin typeface="Arial (Body)"/>
              </a:rPr>
              <a:t> = 1.32,1)</a:t>
            </a:r>
            <a:br>
              <a:rPr lang="en-US" sz="2400" kern="1200" dirty="0">
                <a:solidFill>
                  <a:srgbClr val="000000"/>
                </a:solidFill>
                <a:latin typeface="Arial (Body)"/>
              </a:rPr>
            </a:br>
            <a:r>
              <a:rPr lang="en-US" sz="2400" kern="1200" dirty="0">
                <a:solidFill>
                  <a:srgbClr val="000000"/>
                </a:solidFill>
                <a:latin typeface="Arial (Body)"/>
              </a:rPr>
              <a:t>+ </a:t>
            </a:r>
            <a:r>
              <a:rPr lang="en-US" sz="2400" i="1" kern="1200" dirty="0">
                <a:solidFill>
                  <a:srgbClr val="000000"/>
                </a:solidFill>
                <a:latin typeface="Arial (Body)"/>
                <a:cs typeface="Times New Roman"/>
              </a:rPr>
              <a:t>P</a:t>
            </a:r>
            <a:r>
              <a:rPr lang="en-US" sz="2400" kern="1200" dirty="0">
                <a:solidFill>
                  <a:srgbClr val="000000"/>
                </a:solidFill>
                <a:latin typeface="Arial (Body)"/>
              </a:rPr>
              <a:t>(</a:t>
            </a:r>
            <a:r>
              <a:rPr lang="en-US" sz="2400" i="1" kern="1200" dirty="0">
                <a:solidFill>
                  <a:srgbClr val="000000"/>
                </a:solidFill>
                <a:latin typeface="Arial (Body)"/>
                <a:cs typeface="Times New Roman"/>
              </a:rPr>
              <a:t>D</a:t>
            </a:r>
            <a:r>
              <a:rPr lang="en-US" sz="2400" kern="1200" dirty="0">
                <a:solidFill>
                  <a:srgbClr val="000000"/>
                </a:solidFill>
                <a:latin typeface="Arial (Body)"/>
              </a:rPr>
              <a:t> = 96, </a:t>
            </a:r>
            <a:r>
              <a:rPr lang="en-US" sz="2400" i="1" kern="1200" dirty="0">
                <a:solidFill>
                  <a:srgbClr val="000000"/>
                </a:solidFill>
                <a:latin typeface="Arial (Body)"/>
                <a:cs typeface="Times New Roman"/>
              </a:rPr>
              <a:t>p</a:t>
            </a:r>
            <a:r>
              <a:rPr lang="en-US" sz="2400" kern="1200" dirty="0">
                <a:solidFill>
                  <a:srgbClr val="000000"/>
                </a:solidFill>
                <a:latin typeface="Arial (Body)"/>
              </a:rPr>
              <a:t> = 1.08,1)]</a:t>
            </a:r>
          </a:p>
          <a:p>
            <a:pPr marL="3594100" lvl="0" indent="0" defTabSz="482600">
              <a:spcAft>
                <a:spcPct val="0"/>
              </a:spcAft>
              <a:buNone/>
              <a:tabLst>
                <a:tab pos="3136900" algn="l"/>
                <a:tab pos="3673475" algn="l"/>
              </a:tabLst>
            </a:pPr>
            <a:r>
              <a:rPr lang="en-US" sz="2400" kern="1200" dirty="0">
                <a:solidFill>
                  <a:srgbClr val="000000"/>
                </a:solidFill>
                <a:latin typeface="Arial (Body)"/>
              </a:rPr>
              <a:t>= 0.25 × [−22,909 + 32,073</a:t>
            </a:r>
          </a:p>
          <a:p>
            <a:pPr marL="3594100" lvl="0" indent="268288" defTabSz="482600">
              <a:spcAft>
                <a:spcPct val="0"/>
              </a:spcAft>
              <a:buNone/>
              <a:tabLst>
                <a:tab pos="3136900" algn="l"/>
                <a:tab pos="4303713" algn="l"/>
              </a:tabLst>
            </a:pPr>
            <a:r>
              <a:rPr lang="en-US" sz="2400" kern="1200" dirty="0">
                <a:solidFill>
                  <a:srgbClr val="000000"/>
                </a:solidFill>
                <a:latin typeface="Arial (Body)"/>
              </a:rPr>
              <a:t>− 15,273) + 21,382]</a:t>
            </a:r>
          </a:p>
          <a:p>
            <a:pPr marL="3594100" lvl="0" indent="0" defTabSz="457200">
              <a:spcAft>
                <a:spcPct val="0"/>
              </a:spcAft>
              <a:buNone/>
              <a:tabLst>
                <a:tab pos="3136900" algn="l"/>
              </a:tabLst>
            </a:pPr>
            <a:r>
              <a:rPr lang="en-US" sz="2400" kern="1200" dirty="0">
                <a:solidFill>
                  <a:srgbClr val="000000"/>
                </a:solidFill>
                <a:latin typeface="Arial (Body)"/>
              </a:rPr>
              <a:t>= $</a:t>
            </a:r>
            <a:r>
              <a:rPr lang="en-US" sz="2400" kern="1200" dirty="0" smtClean="0">
                <a:solidFill>
                  <a:srgbClr val="000000"/>
                </a:solidFill>
                <a:latin typeface="Arial (Body)"/>
              </a:rPr>
              <a:t>3,818</a:t>
            </a:r>
            <a:endParaRPr lang="en-US" sz="2400" kern="1200" dirty="0">
              <a:solidFill>
                <a:srgbClr val="000000"/>
              </a:solidFill>
              <a:latin typeface="Arial (Body)"/>
            </a:endParaRPr>
          </a:p>
        </p:txBody>
      </p:sp>
    </p:spTree>
    <p:extLst>
      <p:ext uri="{BB962C8B-B14F-4D97-AF65-F5344CB8AC3E}">
        <p14:creationId xmlns:p14="http://schemas.microsoft.com/office/powerpoint/2010/main" val="81245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Spot Market Option </a:t>
            </a:r>
            <a:r>
              <a:rPr lang="en-US" sz="2000" b="0" kern="1200" dirty="0" smtClean="0">
                <a:latin typeface="Times New Roman" panose="02020603050405020304" pitchFamily="18" charset="0"/>
                <a:ea typeface="+mj-ea"/>
                <a:cs typeface="+mj-cs"/>
              </a:rPr>
              <a:t>(9 of 9)</a:t>
            </a:r>
            <a:endParaRPr lang="en-US" sz="2000" b="0" kern="1200" dirty="0">
              <a:latin typeface="Times New Roman" panose="02020603050405020304" pitchFamily="18" charset="0"/>
              <a:ea typeface="+mj-ea"/>
              <a:cs typeface="+mj-cs"/>
            </a:endParaRPr>
          </a:p>
        </p:txBody>
      </p:sp>
      <p:graphicFrame>
        <p:nvGraphicFramePr>
          <p:cNvPr id="6" name="Object 5" descr="P V E P at left parenthesis D = 100, p = 1.20, 1 right parenthesis = start fraction E P at left parenthesis D = 100, p = 1.20, 1 right parenthesis over left parenthesis 1 + k right parenthesis end fraction&#10;= start fraction $13,818 over 1.1 end fraction = $3,471"/>
          <p:cNvGraphicFramePr>
            <a:graphicFrameLocks noChangeAspect="1"/>
          </p:cNvGraphicFramePr>
          <p:nvPr>
            <p:extLst>
              <p:ext uri="{D42A27DB-BD31-4B8C-83A1-F6EECF244321}">
                <p14:modId xmlns:p14="http://schemas.microsoft.com/office/powerpoint/2010/main" val="3517117641"/>
              </p:ext>
            </p:extLst>
          </p:nvPr>
        </p:nvGraphicFramePr>
        <p:xfrm>
          <a:off x="597064" y="1817910"/>
          <a:ext cx="5932487" cy="1546225"/>
        </p:xfrm>
        <a:graphic>
          <a:graphicData uri="http://schemas.openxmlformats.org/presentationml/2006/ole">
            <mc:AlternateContent xmlns:mc="http://schemas.openxmlformats.org/markup-compatibility/2006">
              <mc:Choice xmlns:v="urn:schemas-microsoft-com:vml" Requires="v">
                <p:oleObj spid="_x0000_s10857" name="Equation" r:id="rId3" imgW="3606480" imgH="939600" progId="Equation.DSMT4">
                  <p:embed/>
                </p:oleObj>
              </mc:Choice>
              <mc:Fallback>
                <p:oleObj name="Equation" r:id="rId3" imgW="3606480" imgH="939600" progId="Equation.DSMT4">
                  <p:embed/>
                  <p:pic>
                    <p:nvPicPr>
                      <p:cNvPr id="0" name=""/>
                      <p:cNvPicPr/>
                      <p:nvPr/>
                    </p:nvPicPr>
                    <p:blipFill>
                      <a:blip r:embed="rId4"/>
                      <a:stretch>
                        <a:fillRect/>
                      </a:stretch>
                    </p:blipFill>
                    <p:spPr>
                      <a:xfrm>
                        <a:off x="597064" y="1817910"/>
                        <a:ext cx="5932487" cy="1546225"/>
                      </a:xfrm>
                      <a:prstGeom prst="rect">
                        <a:avLst/>
                      </a:prstGeom>
                    </p:spPr>
                  </p:pic>
                </p:oleObj>
              </mc:Fallback>
            </mc:AlternateContent>
          </a:graphicData>
        </a:graphic>
      </p:graphicFrame>
      <p:sp>
        <p:nvSpPr>
          <p:cNvPr id="10" name="Text Placeholder 9"/>
          <p:cNvSpPr>
            <a:spLocks noGrp="1"/>
          </p:cNvSpPr>
          <p:nvPr>
            <p:ph type="body" idx="1"/>
          </p:nvPr>
        </p:nvSpPr>
        <p:spPr>
          <a:xfrm>
            <a:off x="457200" y="3564600"/>
            <a:ext cx="8229600" cy="2430797"/>
          </a:xfrm>
        </p:spPr>
        <p:txBody>
          <a:bodyPr/>
          <a:lstStyle/>
          <a:p>
            <a:pPr marL="3311525" lvl="0" indent="-2774950" defTabSz="381000">
              <a:spcAft>
                <a:spcPct val="0"/>
              </a:spcAft>
              <a:buNone/>
              <a:tabLst>
                <a:tab pos="3225800" algn="r"/>
                <a:tab pos="3405188" algn="l"/>
              </a:tabLst>
            </a:pPr>
            <a:r>
              <a:rPr lang="en-US" sz="2000" i="1" kern="1200" dirty="0">
                <a:solidFill>
                  <a:srgbClr val="000000"/>
                </a:solidFill>
                <a:latin typeface="Arial (Body)"/>
                <a:cs typeface="Times New Roman"/>
              </a:rPr>
              <a:t>P(D = 100, p = 1.20,0) = (100,000 × 1.22) − (100,000 × 1.20)+ P V E P(D = 100, p = 1.20,0)</a:t>
            </a:r>
          </a:p>
          <a:p>
            <a:pPr marL="3311525" lvl="0" indent="-173038" defTabSz="381000">
              <a:spcAft>
                <a:spcPct val="0"/>
              </a:spcAft>
              <a:buNone/>
              <a:tabLst>
                <a:tab pos="3225800" algn="r"/>
                <a:tab pos="3405188" algn="l"/>
              </a:tabLst>
            </a:pPr>
            <a:r>
              <a:rPr lang="en-US" sz="2000" i="1" kern="1200" dirty="0" smtClean="0">
                <a:solidFill>
                  <a:srgbClr val="000000"/>
                </a:solidFill>
                <a:latin typeface="Arial (Body)"/>
                <a:cs typeface="Times New Roman"/>
              </a:rPr>
              <a:t>= </a:t>
            </a:r>
            <a:r>
              <a:rPr lang="en-US" sz="2000" i="1" kern="1200" dirty="0">
                <a:solidFill>
                  <a:srgbClr val="000000"/>
                </a:solidFill>
                <a:latin typeface="Arial (Body)"/>
                <a:cs typeface="Times New Roman"/>
              </a:rPr>
              <a:t>$2,000 + $3,471 = $5,471</a:t>
            </a:r>
          </a:p>
          <a:p>
            <a:pPr marL="255651" lvl="0" indent="-255651" defTabSz="457200">
              <a:spcAft>
                <a:spcPct val="0"/>
              </a:spcAft>
              <a:tabLst/>
            </a:pPr>
            <a:r>
              <a:rPr lang="en-US" sz="2000" kern="1200" dirty="0" smtClean="0">
                <a:solidFill>
                  <a:srgbClr val="000000"/>
                </a:solidFill>
                <a:latin typeface="Arial (Body)"/>
              </a:rPr>
              <a:t>Therefore</a:t>
            </a:r>
            <a:r>
              <a:rPr lang="en-US" sz="2000" kern="1200" dirty="0">
                <a:solidFill>
                  <a:srgbClr val="000000"/>
                </a:solidFill>
                <a:latin typeface="Arial (Body)"/>
              </a:rPr>
              <a:t>, the expected </a:t>
            </a:r>
            <a:r>
              <a:rPr lang="en-US" sz="2000" kern="1200" dirty="0">
                <a:solidFill>
                  <a:srgbClr val="000000"/>
                </a:solidFill>
                <a:latin typeface="Arial (Body)"/>
                <a:cs typeface="Times New Roman"/>
              </a:rPr>
              <a:t>N</a:t>
            </a:r>
            <a:r>
              <a:rPr lang="en-US" sz="100" kern="1200" dirty="0">
                <a:solidFill>
                  <a:srgbClr val="000000"/>
                </a:solidFill>
                <a:latin typeface="Arial (Body)"/>
                <a:cs typeface="Times New Roman"/>
              </a:rPr>
              <a:t> </a:t>
            </a:r>
            <a:r>
              <a:rPr lang="en-US" sz="2000" kern="1200" dirty="0">
                <a:solidFill>
                  <a:srgbClr val="000000"/>
                </a:solidFill>
                <a:latin typeface="Arial (Body)"/>
                <a:cs typeface="Times New Roman"/>
              </a:rPr>
              <a:t>P</a:t>
            </a:r>
            <a:r>
              <a:rPr lang="en-US" sz="100" kern="1200" dirty="0">
                <a:solidFill>
                  <a:srgbClr val="000000"/>
                </a:solidFill>
                <a:latin typeface="Arial (Body)"/>
                <a:cs typeface="Times New Roman"/>
              </a:rPr>
              <a:t> </a:t>
            </a:r>
            <a:r>
              <a:rPr lang="en-US" sz="2000" kern="1200" dirty="0">
                <a:solidFill>
                  <a:srgbClr val="000000"/>
                </a:solidFill>
                <a:latin typeface="Arial (Body)"/>
                <a:cs typeface="Times New Roman"/>
              </a:rPr>
              <a:t>V </a:t>
            </a:r>
            <a:r>
              <a:rPr lang="en-US" sz="2000" kern="1200" dirty="0">
                <a:solidFill>
                  <a:srgbClr val="000000"/>
                </a:solidFill>
                <a:latin typeface="Arial (Body)"/>
              </a:rPr>
              <a:t>of not signing the lease and obtaining all warehouse space from the spot market is given by </a:t>
            </a:r>
            <a:r>
              <a:rPr lang="pt-BR" sz="2000" kern="1200" dirty="0">
                <a:solidFill>
                  <a:srgbClr val="000000"/>
                </a:solidFill>
                <a:latin typeface="Arial (Body)"/>
                <a:cs typeface="Times New Roman"/>
              </a:rPr>
              <a:t>N</a:t>
            </a:r>
            <a:r>
              <a:rPr lang="pt-BR" sz="100" kern="1200" dirty="0">
                <a:solidFill>
                  <a:srgbClr val="000000"/>
                </a:solidFill>
                <a:latin typeface="Arial (Body)"/>
                <a:cs typeface="Times New Roman"/>
              </a:rPr>
              <a:t> </a:t>
            </a:r>
            <a:r>
              <a:rPr lang="pt-BR" sz="2000" kern="1200" dirty="0">
                <a:solidFill>
                  <a:srgbClr val="000000"/>
                </a:solidFill>
                <a:latin typeface="Arial (Body)"/>
                <a:cs typeface="Times New Roman"/>
              </a:rPr>
              <a:t>P</a:t>
            </a:r>
            <a:r>
              <a:rPr lang="pt-BR" sz="100" kern="1200" dirty="0">
                <a:solidFill>
                  <a:srgbClr val="000000"/>
                </a:solidFill>
                <a:latin typeface="Arial (Body)"/>
                <a:cs typeface="Times New Roman"/>
              </a:rPr>
              <a:t> </a:t>
            </a:r>
            <a:r>
              <a:rPr lang="pt-BR" sz="2000" kern="1200" dirty="0">
                <a:solidFill>
                  <a:srgbClr val="000000"/>
                </a:solidFill>
                <a:latin typeface="Arial (Body)"/>
                <a:cs typeface="Times New Roman"/>
              </a:rPr>
              <a:t>V (Spot </a:t>
            </a:r>
            <a:r>
              <a:rPr lang="en-US" sz="2000" kern="1200" dirty="0">
                <a:solidFill>
                  <a:srgbClr val="000000"/>
                </a:solidFill>
                <a:latin typeface="Arial (Body)"/>
              </a:rPr>
              <a:t>Market) = $5,471</a:t>
            </a:r>
            <a:endParaRPr lang="en-US" sz="2000" dirty="0"/>
          </a:p>
        </p:txBody>
      </p:sp>
    </p:spTree>
    <p:extLst>
      <p:ext uri="{BB962C8B-B14F-4D97-AF65-F5344CB8AC3E}">
        <p14:creationId xmlns:p14="http://schemas.microsoft.com/office/powerpoint/2010/main" val="27874562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Fixed Lease Option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9229"/>
          </a:xfrm>
        </p:spPr>
        <p:txBody>
          <a:bodyPr/>
          <a:lstStyle/>
          <a:p>
            <a:pPr marL="0" indent="0">
              <a:buNone/>
            </a:pPr>
            <a:r>
              <a:rPr lang="en-US" sz="1800" b="1" dirty="0" smtClean="0">
                <a:latin typeface="+mn-lt"/>
              </a:rPr>
              <a:t>Table 6-7 </a:t>
            </a:r>
            <a:r>
              <a:rPr lang="en-US" sz="1800" dirty="0" smtClean="0">
                <a:latin typeface="+mn-lt"/>
              </a:rPr>
              <a:t>Period </a:t>
            </a:r>
            <a:r>
              <a:rPr lang="en-US" sz="1800" dirty="0">
                <a:latin typeface="+mn-lt"/>
              </a:rPr>
              <a:t>2 Profit Calculations at Trips Logistics for Fixed Lease </a:t>
            </a:r>
            <a:r>
              <a:rPr lang="en-US" sz="1800" dirty="0" smtClean="0">
                <a:latin typeface="+mn-lt"/>
              </a:rPr>
              <a:t>Option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8640483"/>
              </p:ext>
            </p:extLst>
          </p:nvPr>
        </p:nvGraphicFramePr>
        <p:xfrm>
          <a:off x="457200" y="2351313"/>
          <a:ext cx="8229600" cy="3984228"/>
        </p:xfrm>
        <a:graphic>
          <a:graphicData uri="http://schemas.openxmlformats.org/drawingml/2006/table">
            <a:tbl>
              <a:tblPr firstRow="1" bandRow="1">
                <a:tableStyleId>{2D5ABB26-0587-4C30-8999-92F81FD0307C}</a:tableStyleId>
              </a:tblPr>
              <a:tblGrid>
                <a:gridCol w="1949289">
                  <a:extLst>
                    <a:ext uri="{9D8B030D-6E8A-4147-A177-3AD203B41FA5}">
                      <a16:colId xmlns:a16="http://schemas.microsoft.com/office/drawing/2014/main" val="20000"/>
                    </a:ext>
                  </a:extLst>
                </a:gridCol>
                <a:gridCol w="1746169">
                  <a:extLst>
                    <a:ext uri="{9D8B030D-6E8A-4147-A177-3AD203B41FA5}">
                      <a16:colId xmlns:a16="http://schemas.microsoft.com/office/drawing/2014/main" val="20001"/>
                    </a:ext>
                  </a:extLst>
                </a:gridCol>
                <a:gridCol w="2083608">
                  <a:extLst>
                    <a:ext uri="{9D8B030D-6E8A-4147-A177-3AD203B41FA5}">
                      <a16:colId xmlns:a16="http://schemas.microsoft.com/office/drawing/2014/main" val="20002"/>
                    </a:ext>
                  </a:extLst>
                </a:gridCol>
                <a:gridCol w="2450534">
                  <a:extLst>
                    <a:ext uri="{9D8B030D-6E8A-4147-A177-3AD203B41FA5}">
                      <a16:colId xmlns:a16="http://schemas.microsoft.com/office/drawing/2014/main" val="20003"/>
                    </a:ext>
                  </a:extLst>
                </a:gridCol>
              </a:tblGrid>
              <a:tr h="779490">
                <a:tc>
                  <a:txBody>
                    <a:bodyPr/>
                    <a:lstStyle/>
                    <a:p>
                      <a:r>
                        <a:rPr lang="en-US" sz="1600" b="1" dirty="0" smtClean="0">
                          <a:latin typeface="+mn-lt"/>
                        </a:rPr>
                        <a:t>Node</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kern="1200" dirty="0" smtClean="0">
                          <a:solidFill>
                            <a:schemeClr val="tx1"/>
                          </a:solidFill>
                          <a:latin typeface="+mn-lt"/>
                          <a:ea typeface="+mn-ea"/>
                          <a:cs typeface="+mn-cs"/>
                        </a:rPr>
                        <a:t>Leased Space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600" b="1" kern="1200" dirty="0" smtClean="0">
                          <a:solidFill>
                            <a:schemeClr val="tx1"/>
                          </a:solidFill>
                          <a:latin typeface="+mn-lt"/>
                          <a:ea typeface="+mn-ea"/>
                          <a:cs typeface="+mn-cs"/>
                        </a:rPr>
                        <a:t>Warehouse Space</a:t>
                      </a:r>
                    </a:p>
                    <a:p>
                      <a:pPr algn="ctr"/>
                      <a:r>
                        <a:rPr lang="ro-RO" sz="1600" b="1" kern="1200" dirty="0" smtClean="0">
                          <a:solidFill>
                            <a:schemeClr val="tx1"/>
                          </a:solidFill>
                          <a:latin typeface="+mn-lt"/>
                          <a:ea typeface="+mn-ea"/>
                          <a:cs typeface="+mn-cs"/>
                        </a:rPr>
                        <a:t>at Spot</a:t>
                      </a:r>
                      <a:r>
                        <a:rPr lang="ro-RO" sz="1600" b="1" kern="1200" baseline="0" dirty="0" smtClean="0">
                          <a:solidFill>
                            <a:schemeClr val="tx1"/>
                          </a:solidFill>
                          <a:latin typeface="+mn-lt"/>
                          <a:ea typeface="+mn-ea"/>
                          <a:cs typeface="+mn-cs"/>
                        </a:rPr>
                        <a:t> Price (</a:t>
                      </a:r>
                      <a:r>
                        <a:rPr lang="ro-RO" sz="1600" b="1" i="1" kern="1200" baseline="0" dirty="0" smtClean="0">
                          <a:solidFill>
                            <a:schemeClr val="tx1"/>
                          </a:solidFill>
                          <a:latin typeface="+mn-lt"/>
                          <a:ea typeface="+mn-ea"/>
                          <a:cs typeface="Times New Roman"/>
                        </a:rPr>
                        <a:t>S</a:t>
                      </a:r>
                      <a:r>
                        <a:rPr lang="ro-RO" sz="1600" b="1" kern="1200" baseline="0" dirty="0" smtClean="0">
                          <a:solidFill>
                            <a:schemeClr val="tx1"/>
                          </a:solidFill>
                          <a:latin typeface="+mn-lt"/>
                          <a:ea typeface="+mn-ea"/>
                          <a:cs typeface="+mn-cs"/>
                        </a:rPr>
                        <a:t>)</a:t>
                      </a:r>
                      <a:endParaRPr lang="ro-RO" sz="1600" b="1" kern="1200" dirty="0" smtClean="0">
                        <a:solidFill>
                          <a:schemeClr val="tx1"/>
                        </a:solidFill>
                        <a:latin typeface="+mn-lt"/>
                        <a:ea typeface="+mn-ea"/>
                        <a:cs typeface="+mn-cs"/>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cs-CZ" sz="1600" b="1" kern="1200" dirty="0" smtClean="0">
                          <a:solidFill>
                            <a:schemeClr val="tx1"/>
                          </a:solidFill>
                          <a:latin typeface="+mn-lt"/>
                          <a:ea typeface="+mn-ea"/>
                          <a:cs typeface="+mn-cs"/>
                        </a:rPr>
                        <a:t>Profit</a:t>
                      </a:r>
                      <a:r>
                        <a:rPr lang="cs-CZ" sz="1600" b="1" kern="1200" baseline="0" dirty="0" smtClean="0">
                          <a:solidFill>
                            <a:schemeClr val="tx1"/>
                          </a:solidFill>
                          <a:latin typeface="+mn-lt"/>
                          <a:ea typeface="+mn-ea"/>
                          <a:cs typeface="+mn-cs"/>
                        </a:rPr>
                        <a:t> </a:t>
                      </a:r>
                      <a:r>
                        <a:rPr lang="cs-CZ" sz="1600" b="1" i="1" kern="1200" dirty="0" smtClean="0">
                          <a:solidFill>
                            <a:schemeClr val="tx1"/>
                          </a:solidFill>
                          <a:latin typeface="+mn-lt"/>
                          <a:ea typeface="+mn-ea"/>
                          <a:cs typeface="Times New Roman"/>
                        </a:rPr>
                        <a:t>P</a:t>
                      </a:r>
                      <a:r>
                        <a:rPr lang="cs-CZ" sz="1600" b="1" kern="1200" dirty="0" smtClean="0">
                          <a:solidFill>
                            <a:schemeClr val="tx1"/>
                          </a:solidFill>
                          <a:latin typeface="+mn-lt"/>
                          <a:ea typeface="+mn-ea"/>
                          <a:cs typeface="+mn-cs"/>
                        </a:rPr>
                        <a:t>(</a:t>
                      </a:r>
                      <a:r>
                        <a:rPr lang="cs-CZ" sz="1600" b="1" i="1" kern="1200" dirty="0" smtClean="0">
                          <a:solidFill>
                            <a:schemeClr val="tx1"/>
                          </a:solidFill>
                          <a:latin typeface="+mn-lt"/>
                          <a:ea typeface="+mn-ea"/>
                          <a:cs typeface="Times New Roman"/>
                        </a:rPr>
                        <a:t>D</a:t>
                      </a:r>
                      <a:r>
                        <a:rPr lang="cs-CZ" sz="1600" b="1" kern="1200" dirty="0" smtClean="0">
                          <a:solidFill>
                            <a:schemeClr val="tx1"/>
                          </a:solidFill>
                          <a:latin typeface="+mn-lt"/>
                          <a:ea typeface="+mn-ea"/>
                          <a:cs typeface="+mn-cs"/>
                        </a:rPr>
                        <a:t> =, </a:t>
                      </a:r>
                      <a:r>
                        <a:rPr lang="cs-CZ" sz="1600" b="1" i="1" kern="1200" dirty="0" smtClean="0">
                          <a:solidFill>
                            <a:schemeClr val="tx1"/>
                          </a:solidFill>
                          <a:latin typeface="+mn-lt"/>
                          <a:ea typeface="+mn-ea"/>
                          <a:cs typeface="Times New Roman"/>
                        </a:rPr>
                        <a:t>p</a:t>
                      </a:r>
                      <a:r>
                        <a:rPr lang="cs-CZ" sz="1600" b="1" kern="1200" dirty="0" smtClean="0">
                          <a:solidFill>
                            <a:schemeClr val="tx1"/>
                          </a:solidFill>
                          <a:latin typeface="+mn-lt"/>
                          <a:ea typeface="+mn-ea"/>
                          <a:cs typeface="+mn-cs"/>
                        </a:rPr>
                        <a:t> =, 2)</a:t>
                      </a:r>
                    </a:p>
                    <a:p>
                      <a:pPr algn="ctr"/>
                      <a:r>
                        <a:rPr lang="cs-CZ" sz="1600" b="1" kern="1200" dirty="0" smtClean="0">
                          <a:solidFill>
                            <a:schemeClr val="tx1"/>
                          </a:solidFill>
                          <a:latin typeface="+mn-lt"/>
                          <a:ea typeface="+mn-ea"/>
                          <a:cs typeface="+mn-cs"/>
                        </a:rPr>
                        <a:t>= </a:t>
                      </a:r>
                      <a:r>
                        <a:rPr lang="cs-CZ" sz="1600" b="1" i="1" kern="1200" dirty="0" smtClean="0">
                          <a:solidFill>
                            <a:schemeClr val="tx1"/>
                          </a:solidFill>
                          <a:latin typeface="+mn-lt"/>
                          <a:ea typeface="+mn-ea"/>
                          <a:cs typeface="Times New Roman"/>
                        </a:rPr>
                        <a:t>D</a:t>
                      </a:r>
                      <a:r>
                        <a:rPr lang="cs-CZ" sz="1600" b="1" kern="1200" dirty="0" smtClean="0">
                          <a:solidFill>
                            <a:schemeClr val="tx1"/>
                          </a:solidFill>
                          <a:latin typeface="+mn-lt"/>
                          <a:ea typeface="+mn-ea"/>
                          <a:cs typeface="+mn-cs"/>
                        </a:rPr>
                        <a:t> × 1.22 − (100,000 × 1 + </a:t>
                      </a:r>
                      <a:r>
                        <a:rPr lang="cs-CZ" sz="1600" b="1" i="1" kern="1200" dirty="0" smtClean="0">
                          <a:solidFill>
                            <a:schemeClr val="tx1"/>
                          </a:solidFill>
                          <a:latin typeface="+mn-lt"/>
                          <a:ea typeface="+mn-ea"/>
                          <a:cs typeface="Times New Roman"/>
                        </a:rPr>
                        <a:t>S</a:t>
                      </a:r>
                      <a:r>
                        <a:rPr lang="cs-CZ" sz="1600" b="1" kern="1200" dirty="0" smtClean="0">
                          <a:solidFill>
                            <a:schemeClr val="tx1"/>
                          </a:solidFill>
                          <a:latin typeface="+mn-lt"/>
                          <a:ea typeface="+mn-ea"/>
                          <a:cs typeface="+mn-cs"/>
                        </a:rPr>
                        <a:t> x </a:t>
                      </a:r>
                      <a:r>
                        <a:rPr lang="cs-CZ" sz="1600" b="1" i="1" kern="1200" dirty="0" smtClean="0">
                          <a:solidFill>
                            <a:schemeClr val="tx1"/>
                          </a:solidFill>
                          <a:latin typeface="+mn-lt"/>
                          <a:ea typeface="+mn-ea"/>
                          <a:cs typeface="Times New Roman"/>
                        </a:rPr>
                        <a:t>p</a:t>
                      </a:r>
                      <a:r>
                        <a:rPr lang="cs-CZ" sz="1600" b="1" kern="1200" dirty="0" smtClean="0">
                          <a:solidFill>
                            <a:schemeClr val="tx1"/>
                          </a:solidFill>
                          <a:latin typeface="+mn-lt"/>
                          <a:ea typeface="+mn-ea"/>
                          <a:cs typeface="+mn-cs"/>
                        </a:rPr>
                        <a:t>)</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1252">
                <a:tc>
                  <a:txBody>
                    <a:bodyPr/>
                    <a:lstStyle/>
                    <a:p>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$11,880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$23,320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$33,000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endParaRPr 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2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08600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Fixed Lease Option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80848"/>
          </a:xfrm>
        </p:spPr>
        <p:txBody>
          <a:bodyPr/>
          <a:lstStyle/>
          <a:p>
            <a:pPr marL="0" indent="0">
              <a:buNone/>
            </a:pPr>
            <a:r>
              <a:rPr lang="en-US" sz="1800" b="1" dirty="0" smtClean="0">
                <a:latin typeface="+mn-lt"/>
              </a:rPr>
              <a:t>Table 6-8 </a:t>
            </a:r>
            <a:r>
              <a:rPr lang="en-US" sz="1800" dirty="0" smtClean="0">
                <a:latin typeface="+mn-lt"/>
              </a:rPr>
              <a:t>Period </a:t>
            </a:r>
            <a:r>
              <a:rPr lang="en-US" sz="1800" dirty="0">
                <a:latin typeface="+mn-lt"/>
              </a:rPr>
              <a:t>1 Profit Calculations at Trips Logistics for Fixed Lease </a:t>
            </a:r>
            <a:r>
              <a:rPr lang="en-US" sz="1800" dirty="0" smtClean="0">
                <a:latin typeface="+mn-lt"/>
              </a:rPr>
              <a:t>Option</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465829294"/>
              </p:ext>
            </p:extLst>
          </p:nvPr>
        </p:nvGraphicFramePr>
        <p:xfrm>
          <a:off x="457201" y="2330983"/>
          <a:ext cx="8338456" cy="3990988"/>
        </p:xfrm>
        <a:graphic>
          <a:graphicData uri="http://schemas.openxmlformats.org/drawingml/2006/table">
            <a:tbl>
              <a:tblPr firstRow="1" bandRow="1">
                <a:tableStyleId>{2D5ABB26-0587-4C30-8999-92F81FD0307C}</a:tableStyleId>
              </a:tblPr>
              <a:tblGrid>
                <a:gridCol w="1655378">
                  <a:extLst>
                    <a:ext uri="{9D8B030D-6E8A-4147-A177-3AD203B41FA5}">
                      <a16:colId xmlns:a16="http://schemas.microsoft.com/office/drawing/2014/main" val="20000"/>
                    </a:ext>
                  </a:extLst>
                </a:gridCol>
                <a:gridCol w="3058511">
                  <a:extLst>
                    <a:ext uri="{9D8B030D-6E8A-4147-A177-3AD203B41FA5}">
                      <a16:colId xmlns:a16="http://schemas.microsoft.com/office/drawing/2014/main" val="20001"/>
                    </a:ext>
                  </a:extLst>
                </a:gridCol>
                <a:gridCol w="1292772">
                  <a:extLst>
                    <a:ext uri="{9D8B030D-6E8A-4147-A177-3AD203B41FA5}">
                      <a16:colId xmlns:a16="http://schemas.microsoft.com/office/drawing/2014/main" val="20002"/>
                    </a:ext>
                  </a:extLst>
                </a:gridCol>
                <a:gridCol w="2331795">
                  <a:extLst>
                    <a:ext uri="{9D8B030D-6E8A-4147-A177-3AD203B41FA5}">
                      <a16:colId xmlns:a16="http://schemas.microsoft.com/office/drawing/2014/main" val="20003"/>
                    </a:ext>
                  </a:extLst>
                </a:gridCol>
              </a:tblGrid>
              <a:tr h="1031005">
                <a:tc>
                  <a:txBody>
                    <a:bodyPr/>
                    <a:lstStyle/>
                    <a:p>
                      <a:r>
                        <a:rPr lang="en-US" sz="1400" b="1" dirty="0" smtClean="0">
                          <a:latin typeface="+mn-lt"/>
                        </a:rPr>
                        <a:t>Node</a:t>
                      </a:r>
                      <a:endParaRPr lang="en-US" sz="1400" b="1"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E</a:t>
                      </a:r>
                      <a:r>
                        <a:rPr kumimoji="0" lang="en-US" sz="100" b="1" i="1" u="none" strike="noStrike" kern="1200" cap="none" spc="0" normalizeH="0" baseline="0" noProof="0" dirty="0" smtClean="0">
                          <a:ln>
                            <a:noFill/>
                          </a:ln>
                          <a:solidFill>
                            <a:prstClr val="black"/>
                          </a:solidFill>
                          <a:effectLst/>
                          <a:uLnTx/>
                          <a:uFillTx/>
                          <a:latin typeface="+mn-lt"/>
                          <a:ea typeface="+mn-ea"/>
                          <a:cs typeface="Times New Roman"/>
                        </a:rPr>
                        <a:t>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D</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ro-RO" sz="1400" b="1" kern="1200" dirty="0" smtClean="0">
                          <a:solidFill>
                            <a:schemeClr val="tx1"/>
                          </a:solidFill>
                          <a:latin typeface="+mn-lt"/>
                          <a:ea typeface="+mn-ea"/>
                          <a:cs typeface="+mn-cs"/>
                        </a:rPr>
                        <a:t>Warehouse Space</a:t>
                      </a:r>
                    </a:p>
                    <a:p>
                      <a:pPr algn="ctr"/>
                      <a:r>
                        <a:rPr lang="ro-RO" sz="1400" b="1" kern="1200" dirty="0" smtClean="0">
                          <a:solidFill>
                            <a:schemeClr val="tx1"/>
                          </a:solidFill>
                          <a:latin typeface="+mn-lt"/>
                          <a:ea typeface="+mn-ea"/>
                          <a:cs typeface="+mn-cs"/>
                        </a:rPr>
                        <a:t>at Spot</a:t>
                      </a:r>
                      <a:r>
                        <a:rPr lang="ro-RO" sz="1400" b="1" kern="1200" baseline="0" dirty="0" smtClean="0">
                          <a:solidFill>
                            <a:schemeClr val="tx1"/>
                          </a:solidFill>
                          <a:latin typeface="+mn-lt"/>
                          <a:ea typeface="+mn-ea"/>
                          <a:cs typeface="+mn-cs"/>
                        </a:rPr>
                        <a:t> Price (</a:t>
                      </a:r>
                      <a:r>
                        <a:rPr lang="ro-RO" sz="1400" b="1" i="1" kern="1200" baseline="0" dirty="0" smtClean="0">
                          <a:solidFill>
                            <a:schemeClr val="tx1"/>
                          </a:solidFill>
                          <a:latin typeface="+mn-lt"/>
                          <a:ea typeface="+mn-ea"/>
                          <a:cs typeface="Times New Roman"/>
                        </a:rPr>
                        <a:t>S</a:t>
                      </a:r>
                      <a:r>
                        <a:rPr lang="ro-RO" sz="1400" b="1" kern="1200" baseline="0" dirty="0" smtClean="0">
                          <a:solidFill>
                            <a:schemeClr val="tx1"/>
                          </a:solidFill>
                          <a:latin typeface="+mn-lt"/>
                          <a:ea typeface="+mn-ea"/>
                          <a:cs typeface="+mn-cs"/>
                        </a:rPr>
                        <a:t>)</a:t>
                      </a:r>
                      <a:endParaRPr lang="ro-RO" sz="1400" b="1" kern="1200" dirty="0" smtClean="0">
                        <a:solidFill>
                          <a:schemeClr val="tx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 =, 1)</a:t>
                      </a:r>
                    </a:p>
                    <a:p>
                      <a:pPr algn="ctr"/>
                      <a:r>
                        <a:rPr lang="cs-CZ" sz="1400" b="1" kern="120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x 1.22−(100,000 x 1 + </a:t>
                      </a:r>
                      <a:r>
                        <a:rPr lang="cs-CZ" sz="1400" b="1" i="1" kern="1200" dirty="0" smtClean="0">
                          <a:solidFill>
                            <a:schemeClr val="tx1"/>
                          </a:solidFill>
                          <a:latin typeface="+mn-lt"/>
                          <a:ea typeface="+mn-ea"/>
                          <a:cs typeface="Times New Roman"/>
                        </a:rPr>
                        <a:t>S</a:t>
                      </a:r>
                      <a:r>
                        <a:rPr lang="cs-CZ" sz="1400" b="1" kern="1200" dirty="0" smtClean="0">
                          <a:solidFill>
                            <a:schemeClr val="tx1"/>
                          </a:solidFill>
                          <a:latin typeface="+mn-lt"/>
                          <a:ea typeface="+mn-ea"/>
                          <a:cs typeface="+mn-cs"/>
                        </a:rPr>
                        <a:t> x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E</a:t>
                      </a:r>
                      <a:r>
                        <a:rPr lang="en-US" sz="100" b="1" i="1" kern="1200" dirty="0" smtClean="0">
                          <a:solidFill>
                            <a:schemeClr val="tx1"/>
                          </a:solidFill>
                          <a:latin typeface="+mn-lt"/>
                          <a:ea typeface="+mn-ea"/>
                          <a:cs typeface="Times New Roman"/>
                        </a:rPr>
                        <a:t>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a:t>
                      </a:r>
                      <a:r>
                        <a:rPr lang="cs-CZ" sz="1400" b="1" kern="1200" baseline="0" dirty="0" smtClean="0">
                          <a:solidFill>
                            <a:schemeClr val="tx1"/>
                          </a:solidFill>
                          <a:latin typeface="+mn-lt"/>
                          <a:ea typeface="+mn-ea"/>
                          <a:cs typeface="+mn-cs"/>
                        </a:rPr>
                        <a:t> </a:t>
                      </a:r>
                      <a:r>
                        <a:rPr lang="cs-CZ" sz="1400" b="1" i="1" kern="1200" baseline="0" dirty="0" smtClean="0">
                          <a:solidFill>
                            <a:schemeClr val="tx1"/>
                          </a:solidFill>
                          <a:latin typeface="+mn-lt"/>
                          <a:ea typeface="+mn-ea"/>
                          <a:cs typeface="Times New Roman"/>
                        </a:rPr>
                        <a:t>p</a:t>
                      </a:r>
                      <a:r>
                        <a:rPr lang="cs-CZ" sz="1400" b="1" kern="1200" baseline="0" dirty="0" smtClean="0">
                          <a:solidFill>
                            <a:schemeClr val="tx1"/>
                          </a:solidFill>
                          <a:latin typeface="+mn-lt"/>
                          <a:ea typeface="+mn-ea"/>
                          <a:cs typeface="+mn-cs"/>
                        </a:rPr>
                        <a:t> = ,1)(1 + </a:t>
                      </a:r>
                      <a:r>
                        <a:rPr lang="cs-CZ" sz="1400" b="1" i="1" kern="1200" baseline="0" dirty="0" smtClean="0">
                          <a:solidFill>
                            <a:schemeClr val="tx1"/>
                          </a:solidFill>
                          <a:latin typeface="+mn-lt"/>
                          <a:ea typeface="+mn-ea"/>
                          <a:cs typeface="Times New Roman"/>
                        </a:rPr>
                        <a:t>k</a:t>
                      </a:r>
                      <a:r>
                        <a:rPr lang="cs-CZ" sz="1400" b="1" kern="1200" baseline="0" dirty="0" smtClean="0">
                          <a:solidFill>
                            <a:schemeClr val="tx1"/>
                          </a:solidFill>
                          <a:latin typeface="+mn-lt"/>
                          <a:ea typeface="+mn-ea"/>
                          <a:cs typeface="+mn-cs"/>
                        </a:rPr>
                        <a:t>)</a:t>
                      </a:r>
                      <a:endParaRPr lang="cs-CZ" sz="1400" b="1" kern="1200" dirty="0" smtClean="0">
                        <a:solidFill>
                          <a:schemeClr val="tx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263813">
                <a:tc>
                  <a:txBody>
                    <a:bodyPr/>
                    <a:lstStyle/>
                    <a:p>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latin typeface="+mn-lt"/>
                        </a:rPr>
                        <a:t>0.25 × [</a:t>
                      </a:r>
                      <a:r>
                        <a:rPr lang="en-US" sz="1400" i="1" dirty="0" smtClean="0">
                          <a:latin typeface="+mn-lt"/>
                          <a:cs typeface="Times New Roman"/>
                        </a:rPr>
                        <a:t>P</a:t>
                      </a:r>
                      <a:r>
                        <a:rPr lang="en-US" sz="1400" dirty="0" smtClean="0">
                          <a:latin typeface="+mn-lt"/>
                        </a:rPr>
                        <a:t>(</a:t>
                      </a:r>
                      <a:r>
                        <a:rPr lang="en-US" sz="1400" i="1" dirty="0" smtClean="0">
                          <a:latin typeface="+mn-lt"/>
                          <a:cs typeface="Times New Roman"/>
                        </a:rPr>
                        <a:t>D</a:t>
                      </a:r>
                      <a:r>
                        <a:rPr lang="en-US" sz="1400" dirty="0" smtClean="0">
                          <a:latin typeface="+mn-lt"/>
                        </a:rPr>
                        <a:t> = 144, </a:t>
                      </a:r>
                      <a:r>
                        <a:rPr lang="en-US" sz="1400" i="1" dirty="0" smtClean="0">
                          <a:latin typeface="+mn-lt"/>
                          <a:cs typeface="Times New Roman"/>
                        </a:rPr>
                        <a:t>p</a:t>
                      </a:r>
                      <a:r>
                        <a:rPr lang="en-US" sz="1400" dirty="0" smtClean="0">
                          <a:latin typeface="+mn-lt"/>
                        </a:rPr>
                        <a:t> = 1.45,2) + </a:t>
                      </a:r>
                      <a:r>
                        <a:rPr lang="en-US" sz="1400" i="1" dirty="0" smtClean="0">
                          <a:latin typeface="+mn-lt"/>
                          <a:cs typeface="Times New Roman"/>
                        </a:rPr>
                        <a:t>P</a:t>
                      </a:r>
                      <a:r>
                        <a:rPr lang="en-US" sz="1400" dirty="0" smtClean="0">
                          <a:latin typeface="+mn-lt"/>
                        </a:rPr>
                        <a:t>(</a:t>
                      </a:r>
                      <a:r>
                        <a:rPr lang="en-US" sz="1400" i="1" dirty="0" smtClean="0">
                          <a:latin typeface="+mn-lt"/>
                          <a:cs typeface="Times New Roman"/>
                        </a:rPr>
                        <a:t>D</a:t>
                      </a:r>
                      <a:r>
                        <a:rPr lang="en-US" sz="1400" dirty="0" smtClean="0">
                          <a:latin typeface="+mn-lt"/>
                        </a:rPr>
                        <a:t> = 144, </a:t>
                      </a:r>
                      <a:r>
                        <a:rPr lang="en-US" sz="1400" i="1" dirty="0" smtClean="0">
                          <a:latin typeface="+mn-lt"/>
                          <a:cs typeface="Times New Roman"/>
                        </a:rPr>
                        <a:t>p</a:t>
                      </a:r>
                      <a:r>
                        <a:rPr lang="en-US" sz="1400" dirty="0" smtClean="0">
                          <a:latin typeface="+mn-lt"/>
                        </a:rPr>
                        <a:t> = 1.19,2) + </a:t>
                      </a:r>
                      <a:r>
                        <a:rPr lang="en-US" sz="1400" i="1" dirty="0" smtClean="0">
                          <a:latin typeface="+mn-lt"/>
                          <a:cs typeface="Times New Roman"/>
                        </a:rPr>
                        <a:t>P</a:t>
                      </a:r>
                      <a:r>
                        <a:rPr lang="en-US" sz="1400" dirty="0" smtClean="0">
                          <a:latin typeface="+mn-lt"/>
                        </a:rPr>
                        <a:t>(</a:t>
                      </a:r>
                      <a:r>
                        <a:rPr lang="en-US" sz="1400" i="1" dirty="0" smtClean="0">
                          <a:latin typeface="+mn-lt"/>
                          <a:cs typeface="Times New Roman"/>
                        </a:rPr>
                        <a:t>D</a:t>
                      </a:r>
                      <a:r>
                        <a:rPr lang="en-US" sz="1400" dirty="0" smtClean="0">
                          <a:latin typeface="+mn-lt"/>
                        </a:rPr>
                        <a:t> = 96, </a:t>
                      </a:r>
                      <a:r>
                        <a:rPr lang="en-US" sz="1400" i="1" dirty="0" smtClean="0">
                          <a:latin typeface="+mn-lt"/>
                          <a:cs typeface="Times New Roman"/>
                        </a:rPr>
                        <a:t>p</a:t>
                      </a:r>
                      <a:r>
                        <a:rPr lang="en-US" sz="1400" dirty="0" smtClean="0">
                          <a:latin typeface="+mn-lt"/>
                        </a:rPr>
                        <a:t> = 1.45,2) + </a:t>
                      </a:r>
                      <a:r>
                        <a:rPr lang="en-US" sz="1400" i="1" dirty="0" smtClean="0">
                          <a:latin typeface="+mn-lt"/>
                          <a:cs typeface="Times New Roman"/>
                        </a:rPr>
                        <a:t>P</a:t>
                      </a:r>
                      <a:r>
                        <a:rPr lang="en-US" sz="1400" dirty="0" smtClean="0">
                          <a:latin typeface="+mn-lt"/>
                        </a:rPr>
                        <a:t>(</a:t>
                      </a:r>
                      <a:r>
                        <a:rPr lang="en-US" sz="1400" i="1" dirty="0" smtClean="0">
                          <a:latin typeface="+mn-lt"/>
                          <a:cs typeface="Times New Roman"/>
                        </a:rPr>
                        <a:t>D</a:t>
                      </a:r>
                      <a:r>
                        <a:rPr lang="en-US" sz="1400" dirty="0" smtClean="0">
                          <a:latin typeface="+mn-lt"/>
                        </a:rPr>
                        <a:t> = 96, </a:t>
                      </a:r>
                      <a:r>
                        <a:rPr lang="en-US" sz="1400" i="1" dirty="0" smtClean="0">
                          <a:latin typeface="+mn-lt"/>
                          <a:cs typeface="Times New Roman"/>
                        </a:rPr>
                        <a:t>p</a:t>
                      </a:r>
                      <a:r>
                        <a:rPr lang="en-US" sz="1400" dirty="0" smtClean="0">
                          <a:latin typeface="+mn-lt"/>
                        </a:rPr>
                        <a:t> = 1.19,2)] = 0.25 × (11,880 + 23,320 + 17,120 + 17,120) = $17,360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400" dirty="0" smtClean="0">
                          <a:latin typeface="+mn-lt"/>
                        </a:rPr>
                        <a:t>20,000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tabLst>
                          <a:tab pos="1257300" algn="r"/>
                        </a:tabLst>
                      </a:pPr>
                      <a:r>
                        <a:rPr lang="en-US" sz="1400" dirty="0" smtClean="0">
                          <a:latin typeface="+mn-lt"/>
                        </a:rPr>
                        <a:t>	$35,782</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5653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(23,320 + 33,000 + 17,120 + 17,120) = $22,640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400" dirty="0" smtClean="0">
                          <a:latin typeface="+mn-lt"/>
                        </a:rPr>
                        <a:t>20,000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tabLst>
                          <a:tab pos="1257300" algn="r"/>
                        </a:tabLst>
                      </a:pPr>
                      <a:r>
                        <a:rPr lang="en-US" sz="1400" dirty="0" smtClean="0">
                          <a:latin typeface="+mn-lt"/>
                        </a:rPr>
                        <a:t>	$45,382</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5653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(17,120 + 17,120−</a:t>
                      </a:r>
                      <a:r>
                        <a:rPr lang="en-US" sz="1400" baseline="0" dirty="0" smtClean="0">
                          <a:latin typeface="+mn-lt"/>
                        </a:rPr>
                        <a:t>21,920 − 21,920</a:t>
                      </a:r>
                      <a:r>
                        <a:rPr lang="en-US" sz="1400" dirty="0" smtClean="0">
                          <a:latin typeface="+mn-lt"/>
                        </a:rPr>
                        <a:t>) = −$2,400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400" dirty="0" smtClean="0">
                          <a:latin typeface="+mn-lt"/>
                        </a:rPr>
                        <a:t>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tabLst>
                          <a:tab pos="1257300" algn="r"/>
                        </a:tabLst>
                      </a:pPr>
                      <a:r>
                        <a:rPr lang="en-US" sz="1400" dirty="0" smtClean="0">
                          <a:latin typeface="+mn-lt"/>
                        </a:rPr>
                        <a:t>	−$4,582</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653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(17,120 + 17,120 − 21,920 −21,920) = −$2,400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400" dirty="0" smtClean="0">
                          <a:latin typeface="+mn-lt"/>
                        </a:rPr>
                        <a:t>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tabLst>
                          <a:tab pos="1257300" algn="r"/>
                        </a:tabLst>
                      </a:pPr>
                      <a:r>
                        <a:rPr lang="en-US" sz="1400" dirty="0" smtClean="0">
                          <a:latin typeface="+mn-lt"/>
                        </a:rPr>
                        <a:t>	−$4,582</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71740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Fixed Lease Option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Using the same approach for the lease option, </a:t>
            </a:r>
            <a:r>
              <a:rPr lang="en-US" sz="2400" kern="1200" dirty="0" smtClean="0">
                <a:solidFill>
                  <a:srgbClr val="000000"/>
                </a:solidFill>
                <a:latin typeface="Arial (Body)"/>
                <a:ea typeface="+mn-ea"/>
                <a:cs typeface="Times New Roman"/>
              </a:rPr>
              <a:t>N</a:t>
            </a:r>
            <a:r>
              <a:rPr lang="en-US" sz="100"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Times New Roman"/>
              </a:rPr>
              <a:t>P</a:t>
            </a:r>
            <a:r>
              <a:rPr lang="en-US" sz="100"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Times New Roman"/>
              </a:rPr>
              <a:t>V </a:t>
            </a:r>
            <a:r>
              <a:rPr lang="en-US" sz="2400" kern="1200" dirty="0" smtClean="0">
                <a:solidFill>
                  <a:srgbClr val="000000"/>
                </a:solidFill>
                <a:latin typeface="Arial (Body)"/>
                <a:ea typeface="+mn-ea"/>
                <a:cs typeface="+mn-cs"/>
              </a:rPr>
              <a:t>(Lease</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$38,364</a:t>
            </a:r>
          </a:p>
        </p:txBody>
      </p:sp>
      <p:sp>
        <p:nvSpPr>
          <p:cNvPr id="4" name="Text Placeholder 3"/>
          <p:cNvSpPr>
            <a:spLocks noGrp="1"/>
          </p:cNvSpPr>
          <p:nvPr>
            <p:ph type="body" idx="2"/>
          </p:nvPr>
        </p:nvSpPr>
        <p:spPr>
          <a:xfrm>
            <a:off x="457200" y="2682240"/>
            <a:ext cx="8229600" cy="3614057"/>
          </a:xfrm>
        </p:spPr>
        <p:txBody>
          <a:bodyPr/>
          <a:lstStyle/>
          <a:p>
            <a:pPr marL="3500438" lvl="0" indent="-3500438" defTabSz="457200">
              <a:spcAft>
                <a:spcPct val="0"/>
              </a:spcAft>
              <a:buNone/>
            </a:pPr>
            <a:r>
              <a:rPr lang="en-US" sz="2400" i="1" kern="1200" dirty="0" smtClean="0">
                <a:solidFill>
                  <a:srgbClr val="000000"/>
                </a:solidFill>
                <a:latin typeface="Arial (Body)"/>
              </a:rPr>
              <a:t>E</a:t>
            </a:r>
            <a:r>
              <a:rPr lang="en-US" sz="100" i="1" kern="1200" dirty="0" smtClean="0">
                <a:solidFill>
                  <a:srgbClr val="000000"/>
                </a:solidFill>
                <a:latin typeface="Arial (Body)"/>
              </a:rPr>
              <a:t> </a:t>
            </a:r>
            <a:r>
              <a:rPr lang="en-US" sz="2400" i="1" kern="1200" dirty="0">
                <a:solidFill>
                  <a:srgbClr val="000000"/>
                </a:solidFill>
                <a:latin typeface="Arial (Body)"/>
              </a:rPr>
              <a:t>P(D</a:t>
            </a:r>
            <a:r>
              <a:rPr lang="en-US" sz="2400" kern="1200" dirty="0">
                <a:solidFill>
                  <a:srgbClr val="000000"/>
                </a:solidFill>
                <a:latin typeface="Arial (Body)"/>
              </a:rPr>
              <a:t> = 100, </a:t>
            </a:r>
            <a:r>
              <a:rPr lang="en-US" sz="2400" i="1" kern="1200" dirty="0">
                <a:solidFill>
                  <a:srgbClr val="000000"/>
                </a:solidFill>
                <a:latin typeface="Arial (Body)"/>
              </a:rPr>
              <a:t>p</a:t>
            </a:r>
            <a:r>
              <a:rPr lang="en-US" sz="2400" kern="1200" dirty="0">
                <a:solidFill>
                  <a:srgbClr val="000000"/>
                </a:solidFill>
                <a:latin typeface="Arial (Body)"/>
              </a:rPr>
              <a:t> = 1.20,0) = 0.25 × [</a:t>
            </a:r>
            <a:r>
              <a:rPr lang="en-US" sz="2400" i="1" kern="1200" dirty="0">
                <a:solidFill>
                  <a:srgbClr val="000000"/>
                </a:solidFill>
                <a:latin typeface="Arial (Body)"/>
              </a:rPr>
              <a:t>P(D</a:t>
            </a:r>
            <a:r>
              <a:rPr lang="en-US" sz="2400" kern="1200" dirty="0">
                <a:solidFill>
                  <a:srgbClr val="000000"/>
                </a:solidFill>
                <a:latin typeface="Arial (Body)"/>
              </a:rPr>
              <a:t> = 120, </a:t>
            </a:r>
            <a:r>
              <a:rPr lang="en-US" sz="2400" i="1" kern="1200" dirty="0">
                <a:solidFill>
                  <a:srgbClr val="000000"/>
                </a:solidFill>
                <a:latin typeface="Arial (Body)"/>
              </a:rPr>
              <a:t>p</a:t>
            </a:r>
            <a:r>
              <a:rPr lang="en-US" sz="2400" kern="1200" dirty="0">
                <a:solidFill>
                  <a:srgbClr val="000000"/>
                </a:solidFill>
                <a:latin typeface="Arial (Body)"/>
              </a:rPr>
              <a:t> = 1.32,1) + </a:t>
            </a:r>
            <a:r>
              <a:rPr lang="en-US" sz="2400" i="1" kern="1200" dirty="0">
                <a:solidFill>
                  <a:srgbClr val="000000"/>
                </a:solidFill>
                <a:latin typeface="Arial (Body)"/>
              </a:rPr>
              <a:t>P(D</a:t>
            </a:r>
            <a:r>
              <a:rPr lang="en-US" sz="2400" kern="1200" dirty="0">
                <a:solidFill>
                  <a:srgbClr val="000000"/>
                </a:solidFill>
                <a:latin typeface="Arial (Body)"/>
              </a:rPr>
              <a:t> = 120, </a:t>
            </a:r>
            <a:r>
              <a:rPr lang="en-US" sz="2400" i="1" kern="1200" dirty="0">
                <a:solidFill>
                  <a:srgbClr val="000000"/>
                </a:solidFill>
                <a:latin typeface="Arial (Body)"/>
              </a:rPr>
              <a:t>p</a:t>
            </a:r>
            <a:r>
              <a:rPr lang="en-US" sz="2400" kern="1200" dirty="0">
                <a:solidFill>
                  <a:srgbClr val="000000"/>
                </a:solidFill>
                <a:latin typeface="Arial (Body)"/>
              </a:rPr>
              <a:t> = 1.08,1) + </a:t>
            </a:r>
            <a:r>
              <a:rPr lang="en-US" sz="2400" i="1" kern="1200" dirty="0">
                <a:solidFill>
                  <a:srgbClr val="000000"/>
                </a:solidFill>
                <a:latin typeface="Arial (Body)"/>
              </a:rPr>
              <a:t>P(D</a:t>
            </a:r>
            <a:r>
              <a:rPr lang="en-US" sz="2400" kern="1200" dirty="0">
                <a:solidFill>
                  <a:srgbClr val="000000"/>
                </a:solidFill>
                <a:latin typeface="Arial (Body)"/>
              </a:rPr>
              <a:t> = 80, </a:t>
            </a:r>
            <a:r>
              <a:rPr lang="en-US" sz="2400" i="1" kern="1200" dirty="0">
                <a:solidFill>
                  <a:srgbClr val="000000"/>
                </a:solidFill>
                <a:latin typeface="Arial (Body)"/>
              </a:rPr>
              <a:t>p</a:t>
            </a:r>
            <a:r>
              <a:rPr lang="en-US" sz="2400" kern="1200" dirty="0">
                <a:solidFill>
                  <a:srgbClr val="000000"/>
                </a:solidFill>
                <a:latin typeface="Arial (Body)"/>
              </a:rPr>
              <a:t> = 1.32,1) + </a:t>
            </a:r>
            <a:r>
              <a:rPr lang="en-US" sz="2400" i="1" kern="1200" dirty="0">
                <a:solidFill>
                  <a:srgbClr val="000000"/>
                </a:solidFill>
                <a:latin typeface="Arial (Body)"/>
              </a:rPr>
              <a:t>P(D</a:t>
            </a:r>
            <a:r>
              <a:rPr lang="en-US" sz="2400" kern="1200" dirty="0">
                <a:solidFill>
                  <a:srgbClr val="000000"/>
                </a:solidFill>
                <a:latin typeface="Arial (Body)"/>
              </a:rPr>
              <a:t> = 80, </a:t>
            </a:r>
            <a:r>
              <a:rPr lang="en-US" sz="2400" i="1" kern="1200" dirty="0">
                <a:solidFill>
                  <a:srgbClr val="000000"/>
                </a:solidFill>
                <a:latin typeface="Arial (Body)"/>
              </a:rPr>
              <a:t>p</a:t>
            </a:r>
            <a:r>
              <a:rPr lang="en-US" sz="2400" kern="1200" dirty="0">
                <a:solidFill>
                  <a:srgbClr val="000000"/>
                </a:solidFill>
                <a:latin typeface="Arial (Body)"/>
              </a:rPr>
              <a:t> = 1.08,1)]</a:t>
            </a:r>
          </a:p>
          <a:p>
            <a:pPr marL="3311525" lvl="0" indent="0" defTabSz="457200">
              <a:spcAft>
                <a:spcPct val="0"/>
              </a:spcAft>
              <a:buNone/>
            </a:pPr>
            <a:r>
              <a:rPr lang="en-US" sz="2400" kern="1200" dirty="0">
                <a:solidFill>
                  <a:srgbClr val="000000"/>
                </a:solidFill>
                <a:latin typeface="Arial (Body)"/>
              </a:rPr>
              <a:t>= 0.25 × [35,782 + 45,382 − 4,582 − 4,582]</a:t>
            </a:r>
          </a:p>
          <a:p>
            <a:pPr marL="3311525" lvl="0" indent="0" defTabSz="457200">
              <a:spcAft>
                <a:spcPct val="0"/>
              </a:spcAft>
              <a:buNone/>
            </a:pPr>
            <a:r>
              <a:rPr lang="en-US" sz="2400" kern="1200" dirty="0">
                <a:solidFill>
                  <a:srgbClr val="000000"/>
                </a:solidFill>
                <a:latin typeface="Arial (Body)"/>
              </a:rPr>
              <a:t>= $</a:t>
            </a:r>
            <a:r>
              <a:rPr lang="en-US" sz="2400" kern="1200" dirty="0" smtClean="0">
                <a:solidFill>
                  <a:srgbClr val="000000"/>
                </a:solidFill>
                <a:latin typeface="Arial (Body)"/>
              </a:rPr>
              <a:t>18,000</a:t>
            </a:r>
            <a:endParaRPr lang="en-US" sz="2400" kern="1200" dirty="0">
              <a:solidFill>
                <a:srgbClr val="000000"/>
              </a:solidFill>
              <a:latin typeface="Arial (Body)"/>
            </a:endParaRPr>
          </a:p>
        </p:txBody>
      </p:sp>
    </p:spTree>
    <p:extLst>
      <p:ext uri="{BB962C8B-B14F-4D97-AF65-F5344CB8AC3E}">
        <p14:creationId xmlns:p14="http://schemas.microsoft.com/office/powerpoint/2010/main" val="2418461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Fixed Lease Option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graphicFrame>
        <p:nvGraphicFramePr>
          <p:cNvPr id="6" name="Object 5" descr="P V E P at left parenthesis D = 100, p = 1.20, 1 right parenthesis = start fraction E P at left parenthesis D = 100, p = 1.20, 1 right parenthesis over left parenthesis 1 + k right parenthesis end fraction&#10;= start fraction $18,000 over 1.1 end fraction = $16,364"/>
          <p:cNvGraphicFramePr>
            <a:graphicFrameLocks noChangeAspect="1"/>
          </p:cNvGraphicFramePr>
          <p:nvPr>
            <p:extLst>
              <p:ext uri="{D42A27DB-BD31-4B8C-83A1-F6EECF244321}">
                <p14:modId xmlns:p14="http://schemas.microsoft.com/office/powerpoint/2010/main" val="2856486052"/>
              </p:ext>
            </p:extLst>
          </p:nvPr>
        </p:nvGraphicFramePr>
        <p:xfrm>
          <a:off x="457200" y="2073598"/>
          <a:ext cx="6276454" cy="1640733"/>
        </p:xfrm>
        <a:graphic>
          <a:graphicData uri="http://schemas.openxmlformats.org/presentationml/2006/ole">
            <mc:AlternateContent xmlns:mc="http://schemas.openxmlformats.org/markup-compatibility/2006">
              <mc:Choice xmlns:v="urn:schemas-microsoft-com:vml" Requires="v">
                <p:oleObj spid="_x0000_s26116" name="Equation" r:id="rId3" imgW="3593880" imgH="939600" progId="Equation.DSMT4">
                  <p:embed/>
                </p:oleObj>
              </mc:Choice>
              <mc:Fallback>
                <p:oleObj name="Equation" r:id="rId3" imgW="3593880" imgH="939600" progId="Equation.DSMT4">
                  <p:embed/>
                  <p:pic>
                    <p:nvPicPr>
                      <p:cNvPr id="5" name="Object 4"/>
                      <p:cNvPicPr/>
                      <p:nvPr/>
                    </p:nvPicPr>
                    <p:blipFill>
                      <a:blip r:embed="rId4"/>
                      <a:stretch>
                        <a:fillRect/>
                      </a:stretch>
                    </p:blipFill>
                    <p:spPr>
                      <a:xfrm>
                        <a:off x="457200" y="2073598"/>
                        <a:ext cx="6276454" cy="1640733"/>
                      </a:xfrm>
                      <a:prstGeom prst="rect">
                        <a:avLst/>
                      </a:prstGeom>
                    </p:spPr>
                  </p:pic>
                </p:oleObj>
              </mc:Fallback>
            </mc:AlternateContent>
          </a:graphicData>
        </a:graphic>
      </p:graphicFrame>
      <p:sp>
        <p:nvSpPr>
          <p:cNvPr id="3" name="Text Placeholder 2"/>
          <p:cNvSpPr>
            <a:spLocks noGrp="1"/>
          </p:cNvSpPr>
          <p:nvPr>
            <p:ph type="body" idx="1"/>
          </p:nvPr>
        </p:nvSpPr>
        <p:spPr>
          <a:xfrm>
            <a:off x="457200" y="4031867"/>
            <a:ext cx="8229600" cy="1300326"/>
          </a:xfrm>
        </p:spPr>
        <p:txBody>
          <a:bodyPr wrap="square" lIns="91425" tIns="91425" rIns="91425" bIns="91425">
            <a:spAutoFit/>
          </a:bodyPr>
          <a:lstStyle/>
          <a:p>
            <a:pPr marL="3500438" lvl="0" indent="-2870200" defTabSz="457200">
              <a:spcAft>
                <a:spcPct val="0"/>
              </a:spcAft>
              <a:buNone/>
              <a:tabLst>
                <a:tab pos="3043238" algn="l"/>
              </a:tabLst>
            </a:pPr>
            <a:r>
              <a:rPr lang="en-US" sz="2000" i="1" kern="1200" dirty="0" smtClean="0">
                <a:solidFill>
                  <a:srgbClr val="000000"/>
                </a:solidFill>
                <a:latin typeface="Arial (Body)"/>
                <a:ea typeface="+mn-ea"/>
                <a:cs typeface="+mn-cs"/>
              </a:rPr>
              <a:t>P(D</a:t>
            </a:r>
            <a:r>
              <a:rPr lang="en-US" sz="2000" kern="1200" dirty="0" smtClean="0">
                <a:solidFill>
                  <a:srgbClr val="000000"/>
                </a:solidFill>
                <a:latin typeface="Arial (Body)"/>
                <a:ea typeface="+mn-ea"/>
                <a:cs typeface="+mn-cs"/>
              </a:rPr>
              <a:t> = 100, </a:t>
            </a:r>
            <a:r>
              <a:rPr lang="en-US" sz="2000" i="1" kern="1200" dirty="0" smtClean="0">
                <a:solidFill>
                  <a:srgbClr val="000000"/>
                </a:solidFill>
                <a:latin typeface="Arial (Body)"/>
                <a:ea typeface="+mn-ea"/>
                <a:cs typeface="+mn-cs"/>
              </a:rPr>
              <a:t>p</a:t>
            </a:r>
            <a:r>
              <a:rPr lang="en-US" sz="2000" kern="1200" dirty="0" smtClean="0">
                <a:solidFill>
                  <a:srgbClr val="000000"/>
                </a:solidFill>
                <a:latin typeface="Arial (Body)"/>
                <a:ea typeface="+mn-ea"/>
                <a:cs typeface="+mn-cs"/>
              </a:rPr>
              <a:t> = 1.20,0) = (100,000 × 1.22) − (100,000 × 1)</a:t>
            </a:r>
            <a:br>
              <a:rPr lang="en-US" sz="2000" kern="1200" dirty="0" smtClean="0">
                <a:solidFill>
                  <a:srgbClr val="000000"/>
                </a:solidFill>
                <a:latin typeface="Arial (Body)"/>
                <a:ea typeface="+mn-ea"/>
                <a:cs typeface="+mn-cs"/>
              </a:rPr>
            </a:br>
            <a:r>
              <a:rPr lang="en-US" sz="2000" kern="1200" dirty="0" smtClean="0">
                <a:solidFill>
                  <a:srgbClr val="000000"/>
                </a:solidFill>
                <a:latin typeface="Arial (Body)"/>
                <a:ea typeface="+mn-ea"/>
                <a:cs typeface="+mn-cs"/>
              </a:rPr>
              <a:t>+ </a:t>
            </a:r>
            <a:r>
              <a:rPr lang="en-US" sz="2000" i="1" kern="1200" dirty="0" smtClean="0">
                <a:solidFill>
                  <a:srgbClr val="000000"/>
                </a:solidFill>
                <a:latin typeface="Arial (Body)"/>
                <a:ea typeface="+mn-ea"/>
                <a:cs typeface="+mn-cs"/>
              </a:rPr>
              <a:t>P</a:t>
            </a:r>
            <a:r>
              <a:rPr lang="en-US" sz="100" i="1" kern="1200" dirty="0" smtClean="0">
                <a:solidFill>
                  <a:srgbClr val="000000"/>
                </a:solidFill>
                <a:latin typeface="Arial (Body)"/>
                <a:ea typeface="+mn-ea"/>
                <a:cs typeface="+mn-cs"/>
              </a:rPr>
              <a:t> </a:t>
            </a:r>
            <a:r>
              <a:rPr lang="en-US" sz="2000" i="1" kern="1200" dirty="0" smtClean="0">
                <a:solidFill>
                  <a:srgbClr val="000000"/>
                </a:solidFill>
                <a:latin typeface="Arial (Body)"/>
                <a:ea typeface="+mn-ea"/>
                <a:cs typeface="+mn-cs"/>
              </a:rPr>
              <a:t>V</a:t>
            </a:r>
            <a:r>
              <a:rPr lang="en-US" sz="100" i="1" kern="1200" dirty="0" smtClean="0">
                <a:solidFill>
                  <a:srgbClr val="000000"/>
                </a:solidFill>
                <a:latin typeface="Arial (Body)"/>
                <a:ea typeface="+mn-ea"/>
                <a:cs typeface="+mn-cs"/>
              </a:rPr>
              <a:t> </a:t>
            </a:r>
            <a:r>
              <a:rPr lang="en-US" sz="2000" i="1" kern="1200" dirty="0" smtClean="0">
                <a:solidFill>
                  <a:srgbClr val="000000"/>
                </a:solidFill>
                <a:latin typeface="Arial (Body)"/>
                <a:ea typeface="+mn-ea"/>
                <a:cs typeface="+mn-cs"/>
              </a:rPr>
              <a:t>E</a:t>
            </a:r>
            <a:r>
              <a:rPr lang="en-US" sz="100" i="1" kern="1200" dirty="0" smtClean="0">
                <a:solidFill>
                  <a:srgbClr val="000000"/>
                </a:solidFill>
                <a:latin typeface="Arial (Body)"/>
                <a:ea typeface="+mn-ea"/>
                <a:cs typeface="+mn-cs"/>
              </a:rPr>
              <a:t> </a:t>
            </a:r>
            <a:r>
              <a:rPr lang="en-US" sz="2000" i="1" kern="1200" dirty="0" smtClean="0">
                <a:solidFill>
                  <a:srgbClr val="000000"/>
                </a:solidFill>
                <a:latin typeface="Arial (Body)"/>
                <a:ea typeface="+mn-ea"/>
                <a:cs typeface="+mn-cs"/>
              </a:rPr>
              <a:t>P(D</a:t>
            </a:r>
            <a:r>
              <a:rPr lang="en-US" sz="2000" kern="1200" dirty="0" smtClean="0">
                <a:solidFill>
                  <a:srgbClr val="000000"/>
                </a:solidFill>
                <a:latin typeface="Arial (Body)"/>
                <a:ea typeface="+mn-ea"/>
                <a:cs typeface="+mn-cs"/>
              </a:rPr>
              <a:t> = 100</a:t>
            </a:r>
            <a:r>
              <a:rPr lang="en-US" sz="2000" i="1" kern="1200" dirty="0" smtClean="0">
                <a:solidFill>
                  <a:srgbClr val="000000"/>
                </a:solidFill>
                <a:latin typeface="Arial (Body)"/>
                <a:ea typeface="+mn-ea"/>
                <a:cs typeface="+mn-cs"/>
              </a:rPr>
              <a:t>, p</a:t>
            </a:r>
            <a:r>
              <a:rPr lang="en-US" sz="2000" kern="1200" dirty="0" smtClean="0">
                <a:solidFill>
                  <a:srgbClr val="000000"/>
                </a:solidFill>
                <a:latin typeface="Arial (Body)"/>
                <a:ea typeface="+mn-ea"/>
                <a:cs typeface="+mn-cs"/>
              </a:rPr>
              <a:t> = 1.20,0)</a:t>
            </a:r>
          </a:p>
          <a:p>
            <a:pPr marL="3043238" lvl="0" indent="188913" defTabSz="457200">
              <a:spcAft>
                <a:spcPct val="0"/>
              </a:spcAft>
              <a:buNone/>
              <a:tabLst>
                <a:tab pos="2781300" algn="l"/>
              </a:tabLst>
            </a:pPr>
            <a:r>
              <a:rPr lang="en-US" sz="2000" kern="1200" dirty="0" smtClean="0">
                <a:solidFill>
                  <a:srgbClr val="000000"/>
                </a:solidFill>
                <a:latin typeface="Arial (Body)"/>
                <a:ea typeface="+mn-ea"/>
                <a:cs typeface="+mn-cs"/>
              </a:rPr>
              <a:t>= </a:t>
            </a:r>
            <a:r>
              <a:rPr lang="en-US" sz="2000" kern="1200" dirty="0">
                <a:solidFill>
                  <a:srgbClr val="000000"/>
                </a:solidFill>
                <a:latin typeface="Arial (Body)"/>
                <a:ea typeface="+mn-ea"/>
                <a:cs typeface="+mn-cs"/>
              </a:rPr>
              <a:t>$22,000 + $16,364 = $</a:t>
            </a:r>
            <a:r>
              <a:rPr lang="en-US" sz="2000" kern="1200" dirty="0" smtClean="0">
                <a:solidFill>
                  <a:srgbClr val="000000"/>
                </a:solidFill>
                <a:latin typeface="Arial (Body)"/>
                <a:ea typeface="+mn-ea"/>
                <a:cs typeface="+mn-cs"/>
              </a:rPr>
              <a:t>38,364</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2264487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Fixed Lease Option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2365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Recall that when uncertainty was ignored, the </a:t>
            </a:r>
            <a:r>
              <a:rPr lang="en-US" sz="2400" kern="1200" dirty="0" smtClean="0">
                <a:solidFill>
                  <a:srgbClr val="000000"/>
                </a:solidFill>
                <a:latin typeface="Arial (Body)"/>
                <a:ea typeface="+mn-ea"/>
                <a:cs typeface="Times New Roman"/>
              </a:rPr>
              <a:t>N</a:t>
            </a:r>
            <a:r>
              <a:rPr lang="en-US" sz="100"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Times New Roman"/>
              </a:rPr>
              <a:t>P</a:t>
            </a:r>
            <a:r>
              <a:rPr lang="en-US" sz="100"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Times New Roman"/>
              </a:rPr>
              <a:t>V </a:t>
            </a:r>
            <a:r>
              <a:rPr lang="en-US" sz="2400" kern="1200" dirty="0" smtClean="0">
                <a:solidFill>
                  <a:srgbClr val="000000"/>
                </a:solidFill>
                <a:latin typeface="Arial (Body)"/>
                <a:ea typeface="+mn-ea"/>
                <a:cs typeface="+mn-cs"/>
              </a:rPr>
              <a:t>for </a:t>
            </a:r>
            <a:r>
              <a:rPr lang="en-US" sz="2400" kern="1200" dirty="0">
                <a:solidFill>
                  <a:srgbClr val="000000"/>
                </a:solidFill>
                <a:latin typeface="Arial (Body)"/>
                <a:ea typeface="+mn-ea"/>
                <a:cs typeface="+mn-cs"/>
              </a:rPr>
              <a:t>the lease option was $60,182</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However, the manager would probably still prefer to sign the three-year lease for 100,000 sq. ft. because this option has the higher expected profit</a:t>
            </a:r>
          </a:p>
        </p:txBody>
      </p:sp>
    </p:spTree>
    <p:extLst>
      <p:ext uri="{BB962C8B-B14F-4D97-AF65-F5344CB8AC3E}">
        <p14:creationId xmlns:p14="http://schemas.microsoft.com/office/powerpoint/2010/main" val="27187482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Flexible Lease Option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70033"/>
          </a:xfrm>
        </p:spPr>
        <p:txBody>
          <a:bodyPr/>
          <a:lstStyle/>
          <a:p>
            <a:pPr marL="0" indent="0">
              <a:buNone/>
            </a:pPr>
            <a:r>
              <a:rPr lang="en-US" sz="2000" b="1" dirty="0" smtClean="0">
                <a:latin typeface="+mn-lt"/>
              </a:rPr>
              <a:t>Table 6-9 </a:t>
            </a:r>
            <a:r>
              <a:rPr lang="en-US" sz="2000" dirty="0" smtClean="0">
                <a:latin typeface="+mn-lt"/>
              </a:rPr>
              <a:t>Period </a:t>
            </a:r>
            <a:r>
              <a:rPr lang="en-US" sz="2000" dirty="0">
                <a:latin typeface="+mn-lt"/>
              </a:rPr>
              <a:t>2 Profit Calculations at Trips Logistics with Flexible Lease Contract </a:t>
            </a:r>
          </a:p>
        </p:txBody>
      </p:sp>
      <p:graphicFrame>
        <p:nvGraphicFramePr>
          <p:cNvPr id="4" name="Table 3"/>
          <p:cNvGraphicFramePr>
            <a:graphicFrameLocks noGrp="1"/>
          </p:cNvGraphicFramePr>
          <p:nvPr>
            <p:extLst>
              <p:ext uri="{D42A27DB-BD31-4B8C-83A1-F6EECF244321}">
                <p14:modId xmlns:p14="http://schemas.microsoft.com/office/powerpoint/2010/main" val="1166171977"/>
              </p:ext>
            </p:extLst>
          </p:nvPr>
        </p:nvGraphicFramePr>
        <p:xfrm>
          <a:off x="457200" y="2542021"/>
          <a:ext cx="8229600" cy="3748421"/>
        </p:xfrm>
        <a:graphic>
          <a:graphicData uri="http://schemas.openxmlformats.org/drawingml/2006/table">
            <a:tbl>
              <a:tblPr firstRow="1" bandRow="1">
                <a:tableStyleId>{2D5ABB26-0587-4C30-8999-92F81FD0307C}</a:tableStyleId>
              </a:tblPr>
              <a:tblGrid>
                <a:gridCol w="1949289">
                  <a:extLst>
                    <a:ext uri="{9D8B030D-6E8A-4147-A177-3AD203B41FA5}">
                      <a16:colId xmlns:a16="http://schemas.microsoft.com/office/drawing/2014/main" val="20000"/>
                    </a:ext>
                  </a:extLst>
                </a:gridCol>
                <a:gridCol w="1746169">
                  <a:extLst>
                    <a:ext uri="{9D8B030D-6E8A-4147-A177-3AD203B41FA5}">
                      <a16:colId xmlns:a16="http://schemas.microsoft.com/office/drawing/2014/main" val="20001"/>
                    </a:ext>
                  </a:extLst>
                </a:gridCol>
                <a:gridCol w="2083608">
                  <a:extLst>
                    <a:ext uri="{9D8B030D-6E8A-4147-A177-3AD203B41FA5}">
                      <a16:colId xmlns:a16="http://schemas.microsoft.com/office/drawing/2014/main" val="20002"/>
                    </a:ext>
                  </a:extLst>
                </a:gridCol>
                <a:gridCol w="2450534">
                  <a:extLst>
                    <a:ext uri="{9D8B030D-6E8A-4147-A177-3AD203B41FA5}">
                      <a16:colId xmlns:a16="http://schemas.microsoft.com/office/drawing/2014/main" val="20003"/>
                    </a:ext>
                  </a:extLst>
                </a:gridCol>
              </a:tblGrid>
              <a:tr h="775433">
                <a:tc>
                  <a:txBody>
                    <a:bodyPr/>
                    <a:lstStyle/>
                    <a:p>
                      <a:r>
                        <a:rPr lang="en-US" sz="1400" b="1" dirty="0" smtClean="0">
                          <a:latin typeface="+mn-lt"/>
                        </a:rPr>
                        <a:t>Node</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kern="1200" dirty="0" smtClean="0">
                          <a:solidFill>
                            <a:schemeClr val="tx1"/>
                          </a:solidFill>
                          <a:latin typeface="+mn-lt"/>
                          <a:ea typeface="+mn-ea"/>
                          <a:cs typeface="+mn-cs"/>
                        </a:rPr>
                        <a:t>Warehouse Space at $1 (</a:t>
                      </a:r>
                      <a:r>
                        <a:rPr lang="en-US" sz="1400" b="1" i="1" kern="1200" dirty="0" smtClean="0">
                          <a:solidFill>
                            <a:schemeClr val="tx1"/>
                          </a:solidFill>
                          <a:latin typeface="+mn-lt"/>
                          <a:ea typeface="+mn-ea"/>
                          <a:cs typeface="Times New Roman"/>
                        </a:rPr>
                        <a:t>W</a:t>
                      </a:r>
                      <a:r>
                        <a:rPr lang="en-US" sz="1400" b="1" kern="1200" dirty="0" smtClean="0">
                          <a:solidFill>
                            <a:schemeClr val="tx1"/>
                          </a:solidFill>
                          <a:latin typeface="+mn-lt"/>
                          <a:ea typeface="+mn-ea"/>
                          <a:cs typeface="+mn-cs"/>
                        </a:rPr>
                        <a:t>)</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400" b="1" kern="1200" dirty="0" smtClean="0">
                          <a:solidFill>
                            <a:schemeClr val="tx1"/>
                          </a:solidFill>
                          <a:latin typeface="+mn-lt"/>
                          <a:ea typeface="+mn-ea"/>
                          <a:cs typeface="+mn-cs"/>
                        </a:rPr>
                        <a:t>Warehouse Space</a:t>
                      </a:r>
                    </a:p>
                    <a:p>
                      <a:pPr algn="ctr"/>
                      <a:r>
                        <a:rPr lang="ro-RO" sz="1400" b="1" kern="1200" dirty="0" smtClean="0">
                          <a:solidFill>
                            <a:schemeClr val="tx1"/>
                          </a:solidFill>
                          <a:latin typeface="+mn-lt"/>
                          <a:ea typeface="+mn-ea"/>
                          <a:cs typeface="+mn-cs"/>
                        </a:rPr>
                        <a:t>at Spot</a:t>
                      </a:r>
                      <a:r>
                        <a:rPr lang="ro-RO" sz="1400" b="1" kern="1200" baseline="0" dirty="0" smtClean="0">
                          <a:solidFill>
                            <a:schemeClr val="tx1"/>
                          </a:solidFill>
                          <a:latin typeface="+mn-lt"/>
                          <a:ea typeface="+mn-ea"/>
                          <a:cs typeface="+mn-cs"/>
                        </a:rPr>
                        <a:t> Price (</a:t>
                      </a:r>
                      <a:r>
                        <a:rPr lang="ro-RO" sz="1400" b="1" i="1" kern="1200" baseline="0" dirty="0" smtClean="0">
                          <a:solidFill>
                            <a:schemeClr val="tx1"/>
                          </a:solidFill>
                          <a:latin typeface="+mn-lt"/>
                          <a:ea typeface="+mn-ea"/>
                          <a:cs typeface="Times New Roman"/>
                        </a:rPr>
                        <a:t>S</a:t>
                      </a:r>
                      <a:r>
                        <a:rPr lang="ro-RO" sz="1400" b="1" kern="1200" baseline="0" dirty="0" smtClean="0">
                          <a:solidFill>
                            <a:schemeClr val="tx1"/>
                          </a:solidFill>
                          <a:latin typeface="+mn-lt"/>
                          <a:ea typeface="+mn-ea"/>
                          <a:cs typeface="+mn-cs"/>
                        </a:rPr>
                        <a:t>)</a:t>
                      </a:r>
                      <a:endParaRPr lang="ro-RO" sz="1400" b="1" kern="1200" dirty="0" smtClean="0">
                        <a:solidFill>
                          <a:schemeClr val="tx1"/>
                        </a:solidFill>
                        <a:latin typeface="+mn-lt"/>
                        <a:ea typeface="+mn-ea"/>
                        <a:cs typeface="+mn-cs"/>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cs-CZ" sz="1400" b="1" kern="1200" dirty="0" smtClean="0">
                          <a:solidFill>
                            <a:schemeClr val="tx1"/>
                          </a:solidFill>
                          <a:latin typeface="+mn-lt"/>
                          <a:ea typeface="+mn-ea"/>
                          <a:cs typeface="+mn-cs"/>
                        </a:rPr>
                        <a:t>Profit</a:t>
                      </a:r>
                      <a:r>
                        <a:rPr lang="cs-CZ" sz="1400" b="1" kern="1200" baseline="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 =, 2)</a:t>
                      </a:r>
                    </a:p>
                    <a:p>
                      <a:pPr algn="ctr"/>
                      <a:r>
                        <a:rPr lang="cs-CZ" sz="1400" b="1" kern="120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 1.22 − (</a:t>
                      </a:r>
                      <a:r>
                        <a:rPr lang="cs-CZ" sz="1400" b="1" i="1" kern="1200" dirty="0" smtClean="0">
                          <a:solidFill>
                            <a:schemeClr val="tx1"/>
                          </a:solidFill>
                          <a:latin typeface="+mn-lt"/>
                          <a:ea typeface="+mn-ea"/>
                          <a:cs typeface="Times New Roman"/>
                        </a:rPr>
                        <a:t>W</a:t>
                      </a:r>
                      <a:r>
                        <a:rPr lang="cs-CZ" sz="1400" b="1" kern="1200" dirty="0" smtClean="0">
                          <a:solidFill>
                            <a:schemeClr val="tx1"/>
                          </a:solidFill>
                          <a:latin typeface="+mn-lt"/>
                          <a:ea typeface="+mn-ea"/>
                          <a:cs typeface="+mn-cs"/>
                        </a:rPr>
                        <a:t>× 1 </a:t>
                      </a:r>
                    </a:p>
                    <a:p>
                      <a:pPr algn="ctr"/>
                      <a:r>
                        <a:rPr lang="cs-CZ" sz="1400" b="1" kern="120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S</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0332">
                <a:tc>
                  <a:txBody>
                    <a:bodyPr/>
                    <a:lstStyle/>
                    <a:p>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144,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1.45</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400" kern="1200" dirty="0" smtClean="0">
                          <a:solidFill>
                            <a:schemeClr val="tx1"/>
                          </a:solidFill>
                          <a:latin typeface="+mn-lt"/>
                          <a:ea typeface="+mn-ea"/>
                          <a:cs typeface="+mn-cs"/>
                        </a:rPr>
                        <a:t>100,000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44,000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$11,880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144,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1.19</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100,000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44,000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$23,320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144,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0.97</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100,000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44,000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$33,000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96,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1.45</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96,000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$21,120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96,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1.19</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96,000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$21,120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96,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0.97</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96,000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$21,120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64,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1.45</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64,000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$14,080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64,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1.19</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64,000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$14,080</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30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64, </a:t>
                      </a: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0.97</a:t>
                      </a:r>
                      <a:endParaRPr lang="en-US" sz="14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64,000 sq.</a:t>
                      </a:r>
                      <a:r>
                        <a:rPr lang="en-US" sz="1400" kern="1200" baseline="0" dirty="0" smtClean="0">
                          <a:solidFill>
                            <a:schemeClr val="tx1"/>
                          </a:solidFill>
                          <a:latin typeface="+mn-lt"/>
                          <a:ea typeface="+mn-ea"/>
                          <a:cs typeface="+mn-cs"/>
                        </a:rPr>
                        <a:t> ft.</a:t>
                      </a:r>
                      <a:endParaRPr lang="en-US"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400" kern="1200" dirty="0" smtClean="0">
                          <a:solidFill>
                            <a:schemeClr val="tx1"/>
                          </a:solidFill>
                          <a:latin typeface="+mn-lt"/>
                          <a:ea typeface="+mn-ea"/>
                          <a:cs typeface="+mn-cs"/>
                        </a:rPr>
                        <a:t>	0 sq.</a:t>
                      </a:r>
                      <a:r>
                        <a:rPr lang="ro-RO" sz="1400" kern="1200" baseline="0" dirty="0" smtClean="0">
                          <a:solidFill>
                            <a:schemeClr val="tx1"/>
                          </a:solidFill>
                          <a:latin typeface="+mn-lt"/>
                          <a:ea typeface="+mn-ea"/>
                          <a:cs typeface="+mn-cs"/>
                        </a:rPr>
                        <a:t> ft.</a:t>
                      </a:r>
                      <a:endParaRPr lang="ro-RO" sz="14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400" kern="1200" dirty="0" smtClean="0">
                          <a:solidFill>
                            <a:schemeClr val="tx1"/>
                          </a:solidFill>
                          <a:latin typeface="+mn-lt"/>
                          <a:ea typeface="+mn-ea"/>
                          <a:cs typeface="+mn-cs"/>
                        </a:rPr>
                        <a:t>	$14,080</a:t>
                      </a:r>
                      <a:endParaRPr lang="en-US" sz="14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34040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Flexible Lease Option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59673"/>
          </a:xfrm>
        </p:spPr>
        <p:txBody>
          <a:bodyPr/>
          <a:lstStyle/>
          <a:p>
            <a:pPr marL="0" indent="0">
              <a:buNone/>
            </a:pPr>
            <a:r>
              <a:rPr lang="en-US" sz="2000" b="1" dirty="0" smtClean="0">
                <a:latin typeface="+mn-lt"/>
              </a:rPr>
              <a:t>Table 6-10 </a:t>
            </a:r>
            <a:r>
              <a:rPr lang="en-US" sz="2000" dirty="0" smtClean="0">
                <a:latin typeface="+mn-lt"/>
              </a:rPr>
              <a:t>Period </a:t>
            </a:r>
            <a:r>
              <a:rPr lang="en-US" sz="2000" dirty="0">
                <a:latin typeface="+mn-lt"/>
              </a:rPr>
              <a:t>1 Profit Calculations at Trips Logistics with Flexible Lease </a:t>
            </a:r>
            <a:r>
              <a:rPr lang="en-US" sz="2000" dirty="0" smtClean="0">
                <a:latin typeface="+mn-lt"/>
              </a:rPr>
              <a:t>Contract</a:t>
            </a:r>
            <a:endParaRPr lang="en-US" sz="2000" dirty="0">
              <a:latin typeface="+mn-lt"/>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021715960"/>
                  </p:ext>
                </p:extLst>
              </p:nvPr>
            </p:nvGraphicFramePr>
            <p:xfrm>
              <a:off x="457200" y="2380593"/>
              <a:ext cx="8229600" cy="3988864"/>
            </p:xfrm>
            <a:graphic>
              <a:graphicData uri="http://schemas.openxmlformats.org/drawingml/2006/table">
                <a:tbl>
                  <a:tblPr firstRow="1" bandRow="1">
                    <a:tableStyleId>{2D5ABB26-0587-4C30-8999-92F81FD0307C}</a:tableStyleId>
                  </a:tblPr>
                  <a:tblGrid>
                    <a:gridCol w="1213945">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1377575">
                      <a:extLst>
                        <a:ext uri="{9D8B030D-6E8A-4147-A177-3AD203B41FA5}">
                          <a16:colId xmlns:a16="http://schemas.microsoft.com/office/drawing/2014/main" val="20002"/>
                        </a:ext>
                      </a:extLst>
                    </a:gridCol>
                    <a:gridCol w="1389072">
                      <a:extLst>
                        <a:ext uri="{9D8B030D-6E8A-4147-A177-3AD203B41FA5}">
                          <a16:colId xmlns:a16="http://schemas.microsoft.com/office/drawing/2014/main" val="20003"/>
                        </a:ext>
                      </a:extLst>
                    </a:gridCol>
                    <a:gridCol w="1978774">
                      <a:extLst>
                        <a:ext uri="{9D8B030D-6E8A-4147-A177-3AD203B41FA5}">
                          <a16:colId xmlns:a16="http://schemas.microsoft.com/office/drawing/2014/main" val="20004"/>
                        </a:ext>
                      </a:extLst>
                    </a:gridCol>
                  </a:tblGrid>
                  <a:tr h="973660">
                    <a:tc>
                      <a:txBody>
                        <a:bodyPr/>
                        <a:lstStyle/>
                        <a:p>
                          <a:r>
                            <a:rPr lang="en-US" sz="1400" b="1" dirty="0" smtClean="0">
                              <a:latin typeface="+mn-lt"/>
                            </a:rPr>
                            <a:t>Node</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E</a:t>
                          </a:r>
                          <a:r>
                            <a:rPr kumimoji="0" lang="en-US" sz="100" b="1" i="1" u="none" strike="noStrike" kern="1200" cap="none" spc="0" normalizeH="0" baseline="0" noProof="0" dirty="0" smtClean="0">
                              <a:ln>
                                <a:noFill/>
                              </a:ln>
                              <a:solidFill>
                                <a:prstClr val="black"/>
                              </a:solidFill>
                              <a:effectLst/>
                              <a:uLnTx/>
                              <a:uFillTx/>
                              <a:latin typeface="+mn-lt"/>
                              <a:ea typeface="+mn-ea"/>
                              <a:cs typeface="Times New Roman"/>
                            </a:rPr>
                            <a:t>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D</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1)</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400" b="1" kern="1200" dirty="0" smtClean="0">
                              <a:solidFill>
                                <a:schemeClr val="tx1"/>
                              </a:solidFill>
                              <a:latin typeface="+mn-lt"/>
                              <a:ea typeface="+mn-ea"/>
                              <a:cs typeface="+mn-cs"/>
                            </a:rPr>
                            <a:t>Warehouse Space at $1 (</a:t>
                          </a:r>
                          <a:r>
                            <a:rPr lang="ro-RO" sz="1400" b="1" i="1" kern="1200" dirty="0" smtClean="0">
                              <a:solidFill>
                                <a:schemeClr val="tx1"/>
                              </a:solidFill>
                              <a:latin typeface="+mn-lt"/>
                              <a:ea typeface="+mn-ea"/>
                              <a:cs typeface="Times New Roman"/>
                            </a:rPr>
                            <a:t>W</a:t>
                          </a:r>
                          <a:r>
                            <a:rPr lang="ro-RO" sz="1400" b="1" kern="1200" dirty="0" smtClean="0">
                              <a:solidFill>
                                <a:schemeClr val="tx1"/>
                              </a:solidFill>
                              <a:latin typeface="+mn-lt"/>
                              <a:ea typeface="+mn-ea"/>
                              <a:cs typeface="+mn-cs"/>
                            </a:rPr>
                            <a:t>)</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400" b="1" kern="1200" dirty="0" smtClean="0">
                              <a:solidFill>
                                <a:schemeClr val="tx1"/>
                              </a:solidFill>
                              <a:latin typeface="+mn-lt"/>
                              <a:ea typeface="+mn-ea"/>
                              <a:cs typeface="+mn-cs"/>
                            </a:rPr>
                            <a:t>Warehouse Space</a:t>
                          </a:r>
                        </a:p>
                        <a:p>
                          <a:pPr algn="ctr"/>
                          <a:r>
                            <a:rPr lang="ro-RO" sz="1400" b="1" kern="1200" dirty="0" smtClean="0">
                              <a:solidFill>
                                <a:schemeClr val="tx1"/>
                              </a:solidFill>
                              <a:latin typeface="+mn-lt"/>
                              <a:ea typeface="+mn-ea"/>
                              <a:cs typeface="+mn-cs"/>
                            </a:rPr>
                            <a:t>at Spot</a:t>
                          </a:r>
                          <a:r>
                            <a:rPr lang="ro-RO" sz="1400" b="1" kern="1200" baseline="0" dirty="0" smtClean="0">
                              <a:solidFill>
                                <a:schemeClr val="tx1"/>
                              </a:solidFill>
                              <a:latin typeface="+mn-lt"/>
                              <a:ea typeface="+mn-ea"/>
                              <a:cs typeface="+mn-cs"/>
                            </a:rPr>
                            <a:t> Price (</a:t>
                          </a:r>
                          <a:r>
                            <a:rPr lang="ro-RO" sz="1400" b="1" i="1" kern="1200" baseline="0" dirty="0" smtClean="0">
                              <a:solidFill>
                                <a:schemeClr val="tx1"/>
                              </a:solidFill>
                              <a:latin typeface="+mn-lt"/>
                              <a:ea typeface="+mn-ea"/>
                              <a:cs typeface="Times New Roman"/>
                            </a:rPr>
                            <a:t>S</a:t>
                          </a:r>
                          <a:r>
                            <a:rPr lang="ro-RO" sz="1400" b="1" kern="1200" baseline="0" dirty="0" smtClean="0">
                              <a:solidFill>
                                <a:schemeClr val="tx1"/>
                              </a:solidFill>
                              <a:latin typeface="+mn-lt"/>
                              <a:ea typeface="+mn-ea"/>
                              <a:cs typeface="+mn-cs"/>
                            </a:rPr>
                            <a:t>)</a:t>
                          </a:r>
                          <a:endParaRPr lang="ro-RO" sz="1400" b="1" kern="1200" dirty="0" smtClean="0">
                            <a:solidFill>
                              <a:schemeClr val="tx1"/>
                            </a:solidFill>
                            <a:latin typeface="+mn-lt"/>
                            <a:ea typeface="+mn-ea"/>
                            <a:cs typeface="+mn-cs"/>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 =, 1)</a:t>
                          </a:r>
                        </a:p>
                        <a:p>
                          <a:pPr algn="ctr"/>
                          <a:r>
                            <a:rPr lang="cs-CZ" sz="1400" b="1" kern="120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 1.22 </a:t>
                          </a:r>
                          <a14:m>
                            <m:oMath xmlns:m="http://schemas.openxmlformats.org/officeDocument/2006/math">
                              <m:r>
                                <a:rPr lang="cs-CZ" sz="1400" b="1" i="1" kern="1200" dirty="0" smtClean="0">
                                  <a:solidFill>
                                    <a:schemeClr val="tx1"/>
                                  </a:solidFill>
                                  <a:latin typeface="Cambria Math" panose="02040503050406030204" pitchFamily="18" charset="0"/>
                                  <a:ea typeface="+mn-ea"/>
                                  <a:cs typeface="+mn-cs"/>
                                </a:rPr>
                                <m:t>−</m:t>
                              </m:r>
                            </m:oMath>
                          </a14:m>
                          <a:r>
                            <a:rPr lang="cs-CZ" sz="1400" b="1" kern="1200" dirty="0" smtClean="0">
                              <a:solidFill>
                                <a:schemeClr val="tx1"/>
                              </a:solidFill>
                              <a:latin typeface="+mn-lt"/>
                              <a:ea typeface="+mn-ea"/>
                              <a:cs typeface="+mn-cs"/>
                            </a:rPr>
                            <a:t> (</a:t>
                          </a:r>
                          <a:r>
                            <a:rPr lang="cs-CZ" sz="1400" b="1" i="1" kern="1200" dirty="0" smtClean="0">
                              <a:solidFill>
                                <a:schemeClr val="tx1"/>
                              </a:solidFill>
                              <a:latin typeface="+mn-lt"/>
                              <a:ea typeface="+mn-ea"/>
                              <a:cs typeface="Times New Roman"/>
                            </a:rPr>
                            <a:t>W</a:t>
                          </a:r>
                          <a:r>
                            <a:rPr lang="cs-CZ" sz="1400" b="1" kern="1200" dirty="0" smtClean="0">
                              <a:solidFill>
                                <a:schemeClr val="tx1"/>
                              </a:solidFill>
                              <a:latin typeface="+mn-lt"/>
                              <a:ea typeface="+mn-ea"/>
                              <a:cs typeface="+mn-cs"/>
                            </a:rPr>
                            <a:t> x 1 + </a:t>
                          </a:r>
                          <a:r>
                            <a:rPr lang="cs-CZ" sz="1400" b="1" i="1" kern="1200" dirty="0" smtClean="0">
                              <a:solidFill>
                                <a:schemeClr val="tx1"/>
                              </a:solidFill>
                              <a:latin typeface="+mn-lt"/>
                              <a:ea typeface="+mn-ea"/>
                              <a:cs typeface="Times New Roman"/>
                            </a:rPr>
                            <a:t>S</a:t>
                          </a:r>
                          <a:r>
                            <a:rPr lang="cs-CZ" sz="1400" b="1" kern="1200" dirty="0" smtClean="0">
                              <a:solidFill>
                                <a:schemeClr val="tx1"/>
                              </a:solidFill>
                              <a:latin typeface="+mn-lt"/>
                              <a:ea typeface="+mn-ea"/>
                              <a:cs typeface="+mn-cs"/>
                            </a:rPr>
                            <a:t> x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 + </a:t>
                          </a:r>
                          <a:r>
                            <a:rPr lang="cs-CZ" sz="1400" b="1" i="1" kern="1200" dirty="0" smtClean="0">
                              <a:solidFill>
                                <a:schemeClr val="tx1"/>
                              </a:solidFill>
                              <a:latin typeface="+mn-lt"/>
                              <a:ea typeface="+mn-ea"/>
                              <a:cs typeface="Times New Roman"/>
                            </a:rPr>
                            <a:t>E</a:t>
                          </a:r>
                          <a:r>
                            <a:rPr lang="en-US" sz="100" b="1" i="1" kern="1200" dirty="0" smtClean="0">
                              <a:solidFill>
                                <a:schemeClr val="tx1"/>
                              </a:solidFill>
                              <a:latin typeface="+mn-lt"/>
                              <a:ea typeface="+mn-ea"/>
                              <a:cs typeface="Times New Roman"/>
                            </a:rPr>
                            <a:t> </a:t>
                          </a:r>
                          <a:r>
                            <a:rPr lang="cs-CZ" sz="1400" b="1" i="1" kern="1200" dirty="0" smtClean="0">
                              <a:solidFill>
                                <a:schemeClr val="tx1"/>
                              </a:solidFill>
                              <a:latin typeface="+mn-lt"/>
                              <a:ea typeface="+mn-ea"/>
                              <a:cs typeface="Times New Roman"/>
                            </a:rPr>
                            <a:t>P</a:t>
                          </a:r>
                          <a:r>
                            <a:rPr lang="cs-CZ" sz="1400" b="1" kern="1200" dirty="0" smtClean="0">
                              <a:solidFill>
                                <a:schemeClr val="tx1"/>
                              </a:solidFill>
                              <a:latin typeface="+mn-lt"/>
                              <a:ea typeface="+mn-ea"/>
                              <a:cs typeface="+mn-cs"/>
                            </a:rPr>
                            <a:t>(</a:t>
                          </a:r>
                          <a:r>
                            <a:rPr lang="cs-CZ" sz="1400" b="1" i="1" kern="1200" dirty="0" smtClean="0">
                              <a:solidFill>
                                <a:schemeClr val="tx1"/>
                              </a:solidFill>
                              <a:latin typeface="+mn-lt"/>
                              <a:ea typeface="+mn-ea"/>
                              <a:cs typeface="Times New Roman"/>
                            </a:rPr>
                            <a:t>D</a:t>
                          </a:r>
                          <a:r>
                            <a:rPr lang="cs-CZ" sz="1400" b="1" kern="1200" dirty="0" smtClean="0">
                              <a:solidFill>
                                <a:schemeClr val="tx1"/>
                              </a:solidFill>
                              <a:latin typeface="+mn-lt"/>
                              <a:ea typeface="+mn-ea"/>
                              <a:cs typeface="+mn-cs"/>
                            </a:rPr>
                            <a:t> =,</a:t>
                          </a:r>
                          <a:r>
                            <a:rPr lang="cs-CZ" sz="1400" b="1" kern="1200" baseline="0" dirty="0" smtClean="0">
                              <a:solidFill>
                                <a:schemeClr val="tx1"/>
                              </a:solidFill>
                              <a:latin typeface="+mn-lt"/>
                              <a:ea typeface="+mn-ea"/>
                              <a:cs typeface="+mn-cs"/>
                            </a:rPr>
                            <a:t> </a:t>
                          </a:r>
                        </a:p>
                        <a:p>
                          <a:pPr algn="ctr"/>
                          <a:r>
                            <a:rPr lang="cs-CZ" sz="1400" b="1" i="1" kern="1200" baseline="0" dirty="0" smtClean="0">
                              <a:solidFill>
                                <a:schemeClr val="tx1"/>
                              </a:solidFill>
                              <a:latin typeface="+mn-lt"/>
                              <a:ea typeface="+mn-ea"/>
                              <a:cs typeface="Times New Roman"/>
                            </a:rPr>
                            <a:t>p</a:t>
                          </a:r>
                          <a:r>
                            <a:rPr lang="cs-CZ" sz="1400" b="1" kern="1200" baseline="0" dirty="0" smtClean="0">
                              <a:solidFill>
                                <a:schemeClr val="tx1"/>
                              </a:solidFill>
                              <a:latin typeface="+mn-lt"/>
                              <a:ea typeface="+mn-ea"/>
                              <a:cs typeface="+mn-cs"/>
                            </a:rPr>
                            <a:t> = ,1)(1 + </a:t>
                          </a:r>
                          <a:r>
                            <a:rPr lang="cs-CZ" sz="1400" b="1" i="1" kern="1200" baseline="0" dirty="0" smtClean="0">
                              <a:solidFill>
                                <a:schemeClr val="tx1"/>
                              </a:solidFill>
                              <a:latin typeface="+mn-lt"/>
                              <a:ea typeface="+mn-ea"/>
                              <a:cs typeface="Times New Roman"/>
                            </a:rPr>
                            <a:t>k</a:t>
                          </a:r>
                          <a:r>
                            <a:rPr lang="cs-CZ" sz="1400" b="1" kern="1200" baseline="0" dirty="0" smtClean="0">
                              <a:solidFill>
                                <a:schemeClr val="tx1"/>
                              </a:solidFill>
                              <a:latin typeface="+mn-lt"/>
                              <a:ea typeface="+mn-ea"/>
                              <a:cs typeface="+mn-cs"/>
                            </a:rPr>
                            <a:t>)</a:t>
                          </a:r>
                          <a:endParaRPr lang="cs-CZ" sz="1400" b="1" kern="1200" dirty="0" smtClean="0">
                            <a:solidFill>
                              <a:schemeClr val="tx1"/>
                            </a:solidFill>
                            <a:latin typeface="+mn-lt"/>
                            <a:ea typeface="+mn-ea"/>
                            <a:cs typeface="+mn-cs"/>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53801">
                    <a:tc>
                      <a:txBody>
                        <a:bodyPr/>
                        <a:lstStyle/>
                        <a:p>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p>
                        <a:p>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latin typeface="+mn-lt"/>
                            </a:rPr>
                            <a:t>0.25 × (11,880 + 23,320 + 21,120 + 21,120) = $19,360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100,000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20,000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$37,600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(23,320 + 33,000 + 21,120 + 21,120) = $24,640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100,000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20,000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$47,200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a:t>
                          </a:r>
                          <a:r>
                            <a:rPr lang="en-US" sz="1400" baseline="0" dirty="0" smtClean="0">
                              <a:latin typeface="+mn-lt"/>
                            </a:rPr>
                            <a:t>21,120 + 21,120 + 14,080 + 14,080</a:t>
                          </a:r>
                          <a:r>
                            <a:rPr lang="en-US" sz="1400" dirty="0" smtClean="0">
                              <a:latin typeface="+mn-lt"/>
                            </a:rPr>
                            <a:t>) = $17,600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80,000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$33,600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(21,920 + 21,920 + 14,080 + 14,080) = $17,600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80,000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$33,600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21715960"/>
                  </p:ext>
                </p:extLst>
              </p:nvPr>
            </p:nvGraphicFramePr>
            <p:xfrm>
              <a:off x="457200" y="2380593"/>
              <a:ext cx="8229600" cy="3988864"/>
            </p:xfrm>
            <a:graphic>
              <a:graphicData uri="http://schemas.openxmlformats.org/drawingml/2006/table">
                <a:tbl>
                  <a:tblPr firstRow="1" bandRow="1">
                    <a:tableStyleId>{2D5ABB26-0587-4C30-8999-92F81FD0307C}</a:tableStyleId>
                  </a:tblPr>
                  <a:tblGrid>
                    <a:gridCol w="1213945">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1377575">
                      <a:extLst>
                        <a:ext uri="{9D8B030D-6E8A-4147-A177-3AD203B41FA5}">
                          <a16:colId xmlns:a16="http://schemas.microsoft.com/office/drawing/2014/main" val="20002"/>
                        </a:ext>
                      </a:extLst>
                    </a:gridCol>
                    <a:gridCol w="1389072">
                      <a:extLst>
                        <a:ext uri="{9D8B030D-6E8A-4147-A177-3AD203B41FA5}">
                          <a16:colId xmlns:a16="http://schemas.microsoft.com/office/drawing/2014/main" val="20003"/>
                        </a:ext>
                      </a:extLst>
                    </a:gridCol>
                    <a:gridCol w="1978774">
                      <a:extLst>
                        <a:ext uri="{9D8B030D-6E8A-4147-A177-3AD203B41FA5}">
                          <a16:colId xmlns:a16="http://schemas.microsoft.com/office/drawing/2014/main" val="20004"/>
                        </a:ext>
                      </a:extLst>
                    </a:gridCol>
                  </a:tblGrid>
                  <a:tr h="973660">
                    <a:tc>
                      <a:txBody>
                        <a:bodyPr/>
                        <a:lstStyle/>
                        <a:p>
                          <a:r>
                            <a:rPr lang="en-US" sz="1400" b="1" dirty="0" smtClean="0">
                              <a:latin typeface="+mn-lt"/>
                            </a:rPr>
                            <a:t>Node</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E</a:t>
                          </a:r>
                          <a:r>
                            <a:rPr kumimoji="0" lang="en-US" sz="100" b="1" i="1" u="none" strike="noStrike" kern="1200" cap="none" spc="0" normalizeH="0" baseline="0" noProof="0" dirty="0" smtClean="0">
                              <a:ln>
                                <a:noFill/>
                              </a:ln>
                              <a:solidFill>
                                <a:prstClr val="black"/>
                              </a:solidFill>
                              <a:effectLst/>
                              <a:uLnTx/>
                              <a:uFillTx/>
                              <a:latin typeface="+mn-lt"/>
                              <a:ea typeface="+mn-ea"/>
                              <a:cs typeface="Times New Roman"/>
                            </a:rPr>
                            <a:t>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D</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a:t>
                          </a:r>
                          <a:r>
                            <a:rPr kumimoji="0" lang="en-US" sz="1400" b="1" i="1" u="none" strike="noStrike" kern="1200" cap="none" spc="0" normalizeH="0" baseline="0" noProof="0" dirty="0" smtClean="0">
                              <a:ln>
                                <a:noFill/>
                              </a:ln>
                              <a:solidFill>
                                <a:prstClr val="black"/>
                              </a:solidFill>
                              <a:effectLst/>
                              <a:uLnTx/>
                              <a:uFillTx/>
                              <a:latin typeface="+mn-lt"/>
                              <a:ea typeface="+mn-ea"/>
                              <a:cs typeface="Times New Roman"/>
                            </a:rPr>
                            <a:t>p</a:t>
                          </a:r>
                          <a:r>
                            <a:rPr kumimoji="0" lang="en-US" sz="1400" b="1" i="0" u="none" strike="noStrike" kern="1200" cap="none" spc="0" normalizeH="0" baseline="0" noProof="0" dirty="0" smtClean="0">
                              <a:ln>
                                <a:noFill/>
                              </a:ln>
                              <a:solidFill>
                                <a:prstClr val="black"/>
                              </a:solidFill>
                              <a:effectLst/>
                              <a:uLnTx/>
                              <a:uFillTx/>
                              <a:latin typeface="+mn-lt"/>
                              <a:ea typeface="+mn-ea"/>
                              <a:cs typeface="+mn-cs"/>
                            </a:rPr>
                            <a:t> =, 1)</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400" b="1" kern="1200" dirty="0" smtClean="0">
                              <a:solidFill>
                                <a:schemeClr val="tx1"/>
                              </a:solidFill>
                              <a:latin typeface="+mn-lt"/>
                              <a:ea typeface="+mn-ea"/>
                              <a:cs typeface="+mn-cs"/>
                            </a:rPr>
                            <a:t>Warehouse Space at $1 (</a:t>
                          </a:r>
                          <a:r>
                            <a:rPr lang="ro-RO" sz="1400" b="1" i="1" kern="1200" dirty="0" smtClean="0">
                              <a:solidFill>
                                <a:schemeClr val="tx1"/>
                              </a:solidFill>
                              <a:latin typeface="+mn-lt"/>
                              <a:ea typeface="+mn-ea"/>
                              <a:cs typeface="Times New Roman"/>
                            </a:rPr>
                            <a:t>W</a:t>
                          </a:r>
                          <a:r>
                            <a:rPr lang="ro-RO" sz="1400" b="1" kern="1200" dirty="0" smtClean="0">
                              <a:solidFill>
                                <a:schemeClr val="tx1"/>
                              </a:solidFill>
                              <a:latin typeface="+mn-lt"/>
                              <a:ea typeface="+mn-ea"/>
                              <a:cs typeface="+mn-cs"/>
                            </a:rPr>
                            <a:t>)</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ro-RO" sz="1400" b="1" kern="1200" dirty="0" smtClean="0">
                              <a:solidFill>
                                <a:schemeClr val="tx1"/>
                              </a:solidFill>
                              <a:latin typeface="+mn-lt"/>
                              <a:ea typeface="+mn-ea"/>
                              <a:cs typeface="+mn-cs"/>
                            </a:rPr>
                            <a:t>Warehouse Space</a:t>
                          </a:r>
                        </a:p>
                        <a:p>
                          <a:pPr algn="ctr"/>
                          <a:r>
                            <a:rPr lang="ro-RO" sz="1400" b="1" kern="1200" dirty="0" smtClean="0">
                              <a:solidFill>
                                <a:schemeClr val="tx1"/>
                              </a:solidFill>
                              <a:latin typeface="+mn-lt"/>
                              <a:ea typeface="+mn-ea"/>
                              <a:cs typeface="+mn-cs"/>
                            </a:rPr>
                            <a:t>at Spot</a:t>
                          </a:r>
                          <a:r>
                            <a:rPr lang="ro-RO" sz="1400" b="1" kern="1200" baseline="0" dirty="0" smtClean="0">
                              <a:solidFill>
                                <a:schemeClr val="tx1"/>
                              </a:solidFill>
                              <a:latin typeface="+mn-lt"/>
                              <a:ea typeface="+mn-ea"/>
                              <a:cs typeface="+mn-cs"/>
                            </a:rPr>
                            <a:t> Price (</a:t>
                          </a:r>
                          <a:r>
                            <a:rPr lang="ro-RO" sz="1400" b="1" i="1" kern="1200" baseline="0" dirty="0" smtClean="0">
                              <a:solidFill>
                                <a:schemeClr val="tx1"/>
                              </a:solidFill>
                              <a:latin typeface="+mn-lt"/>
                              <a:ea typeface="+mn-ea"/>
                              <a:cs typeface="Times New Roman"/>
                            </a:rPr>
                            <a:t>S</a:t>
                          </a:r>
                          <a:r>
                            <a:rPr lang="ro-RO" sz="1400" b="1" kern="1200" baseline="0" dirty="0" smtClean="0">
                              <a:solidFill>
                                <a:schemeClr val="tx1"/>
                              </a:solidFill>
                              <a:latin typeface="+mn-lt"/>
                              <a:ea typeface="+mn-ea"/>
                              <a:cs typeface="+mn-cs"/>
                            </a:rPr>
                            <a:t>)</a:t>
                          </a:r>
                          <a:endParaRPr lang="ro-RO" sz="1400" b="1" kern="1200" dirty="0" smtClean="0">
                            <a:solidFill>
                              <a:schemeClr val="tx1"/>
                            </a:solidFill>
                            <a:latin typeface="+mn-lt"/>
                            <a:ea typeface="+mn-ea"/>
                            <a:cs typeface="+mn-cs"/>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blipFill>
                          <a:blip r:embed="rId2"/>
                          <a:stretch>
                            <a:fillRect l="-315385" t="-1250" r="-923" b="-313750"/>
                          </a:stretch>
                        </a:blipFill>
                      </a:tcPr>
                    </a:tc>
                    <a:extLst>
                      <a:ext uri="{0D108BD9-81ED-4DB2-BD59-A6C34878D82A}">
                        <a16:rowId xmlns:a16="http://schemas.microsoft.com/office/drawing/2014/main" val="10001"/>
                      </a:ext>
                    </a:extLst>
                  </a:tr>
                  <a:tr h="753801">
                    <a:tc>
                      <a:txBody>
                        <a:bodyPr/>
                        <a:lstStyle/>
                        <a:p>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p>
                        <a:p>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latin typeface="+mn-lt"/>
                            </a:rPr>
                            <a:t>0.25 × (11,880 + 23,320 + 21,120 + 21,120) = $19,360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100,000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20,000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$37,600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120,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(23,320 + 33,000 + 21,120 + 21,120) = $24,640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100,000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20,000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$47,200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1.32</a:t>
                          </a:r>
                          <a:endParaRPr lang="en-US" sz="14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a:t>
                          </a:r>
                          <a:r>
                            <a:rPr lang="en-US" sz="1400" baseline="0" dirty="0" smtClean="0">
                              <a:latin typeface="+mn-lt"/>
                            </a:rPr>
                            <a:t>21,120 + 21,120 + 14,080 + 14,080</a:t>
                          </a:r>
                          <a:r>
                            <a:rPr lang="en-US" sz="1400" dirty="0" smtClean="0">
                              <a:latin typeface="+mn-lt"/>
                            </a:rPr>
                            <a:t>) = $17,600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80,000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$33,600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538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D</a:t>
                          </a:r>
                          <a:r>
                            <a:rPr lang="en-US" sz="14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tx1"/>
                              </a:solidFill>
                              <a:latin typeface="+mn-lt"/>
                              <a:ea typeface="+mn-ea"/>
                              <a:cs typeface="Times New Roman"/>
                            </a:rPr>
                            <a:t>p</a:t>
                          </a:r>
                          <a:r>
                            <a:rPr lang="en-US" sz="1400" kern="1200" dirty="0" smtClean="0">
                              <a:solidFill>
                                <a:schemeClr val="tx1"/>
                              </a:solidFill>
                              <a:latin typeface="+mn-lt"/>
                              <a:ea typeface="+mn-ea"/>
                              <a:cs typeface="+mn-cs"/>
                            </a:rPr>
                            <a:t> = 1.08</a:t>
                          </a:r>
                          <a:endParaRPr lang="en-US" sz="14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0.25 × (21,920 + 21,920 + 14,080 + 14,080) = $17,600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80,000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tabLst>
                              <a:tab pos="901700" algn="r"/>
                            </a:tabLst>
                          </a:pPr>
                          <a:r>
                            <a:rPr lang="en-US" sz="1400" dirty="0" smtClean="0">
                              <a:latin typeface="+mn-lt"/>
                            </a:rPr>
                            <a:t>	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400" dirty="0" smtClean="0">
                              <a:latin typeface="+mn-lt"/>
                            </a:rPr>
                            <a:t>	$33,600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2827799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 Trips Logistics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50668"/>
          </a:xfrm>
        </p:spPr>
        <p:txBody>
          <a:bodyPr/>
          <a:lstStyle/>
          <a:p>
            <a:pPr marL="0" indent="0">
              <a:buNone/>
            </a:pPr>
            <a:r>
              <a:rPr lang="en-US" sz="2000" b="1" dirty="0" smtClean="0">
                <a:latin typeface="+mn-lt"/>
              </a:rPr>
              <a:t>Table 6-11 </a:t>
            </a:r>
            <a:r>
              <a:rPr lang="en-US" sz="2000" dirty="0" smtClean="0">
                <a:latin typeface="+mn-lt"/>
              </a:rPr>
              <a:t>Comparison </a:t>
            </a:r>
            <a:r>
              <a:rPr lang="en-US" sz="2000" dirty="0">
                <a:latin typeface="+mn-lt"/>
              </a:rPr>
              <a:t>of Different Lease Options for Trips </a:t>
            </a:r>
            <a:r>
              <a:rPr lang="en-US" sz="2000" dirty="0" smtClean="0">
                <a:latin typeface="+mn-lt"/>
              </a:rPr>
              <a:t>Logistics</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044119768"/>
              </p:ext>
            </p:extLst>
          </p:nvPr>
        </p:nvGraphicFramePr>
        <p:xfrm>
          <a:off x="636222" y="3131294"/>
          <a:ext cx="7871556" cy="1483360"/>
        </p:xfrm>
        <a:graphic>
          <a:graphicData uri="http://schemas.openxmlformats.org/drawingml/2006/table">
            <a:tbl>
              <a:tblPr firstRow="1" bandRow="1">
                <a:tableStyleId>{2D5ABB26-0587-4C30-8999-92F81FD0307C}</a:tableStyleId>
              </a:tblPr>
              <a:tblGrid>
                <a:gridCol w="5974080">
                  <a:extLst>
                    <a:ext uri="{9D8B030D-6E8A-4147-A177-3AD203B41FA5}">
                      <a16:colId xmlns:a16="http://schemas.microsoft.com/office/drawing/2014/main" val="20000"/>
                    </a:ext>
                  </a:extLst>
                </a:gridCol>
                <a:gridCol w="1897476">
                  <a:extLst>
                    <a:ext uri="{9D8B030D-6E8A-4147-A177-3AD203B41FA5}">
                      <a16:colId xmlns:a16="http://schemas.microsoft.com/office/drawing/2014/main" val="20001"/>
                    </a:ext>
                  </a:extLst>
                </a:gridCol>
              </a:tblGrid>
              <a:tr h="370840">
                <a:tc>
                  <a:txBody>
                    <a:bodyPr/>
                    <a:lstStyle/>
                    <a:p>
                      <a:r>
                        <a:rPr lang="en-US" sz="1800" b="1" dirty="0" smtClean="0">
                          <a:latin typeface="+mn-lt"/>
                        </a:rPr>
                        <a:t>Option</a:t>
                      </a:r>
                      <a:endParaRPr lang="en-US" sz="18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mn-lt"/>
                          <a:ea typeface="+mn-ea"/>
                          <a:cs typeface="+mn-cs"/>
                        </a:rPr>
                        <a:t>Value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r>
                        <a:rPr lang="en-US" sz="1800" kern="1200" dirty="0" smtClean="0">
                          <a:solidFill>
                            <a:schemeClr val="tx1"/>
                          </a:solidFill>
                          <a:latin typeface="+mn-lt"/>
                          <a:ea typeface="+mn-ea"/>
                          <a:cs typeface="+mn-cs"/>
                        </a:rPr>
                        <a:t>All warehouse space from the spot market</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800" kern="1200" dirty="0" smtClean="0">
                          <a:solidFill>
                            <a:schemeClr val="tx1"/>
                          </a:solidFill>
                          <a:latin typeface="+mn-lt"/>
                          <a:ea typeface="+mn-ea"/>
                          <a:cs typeface="+mn-cs"/>
                        </a:rPr>
                        <a:t>	$5,471</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Lease 100,000 sq. ft. for three years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800" kern="1200" dirty="0" smtClean="0">
                          <a:solidFill>
                            <a:schemeClr val="tx1"/>
                          </a:solidFill>
                          <a:latin typeface="+mn-lt"/>
                          <a:ea typeface="+mn-ea"/>
                          <a:cs typeface="+mn-cs"/>
                        </a:rPr>
                        <a:t>	$38,364</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Flexible lease to use between 60,000 and 100,000 sq. ft.</a:t>
                      </a:r>
                      <a:endParaRPr lang="en-US" sz="18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257300" algn="r"/>
                        </a:tabLst>
                      </a:pPr>
                      <a:r>
                        <a:rPr lang="en-US" sz="1800" kern="1200" dirty="0" smtClean="0">
                          <a:solidFill>
                            <a:schemeClr val="tx1"/>
                          </a:solidFill>
                          <a:latin typeface="+mn-lt"/>
                          <a:ea typeface="+mn-ea"/>
                          <a:cs typeface="+mn-cs"/>
                        </a:rPr>
                        <a:t>	$46,545</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6427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Importance of Total Cost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Comparative advantage in global supply chains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Quantify the benefits of offshore production along with the reasons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Two reasons offshoring </a:t>
            </a:r>
            <a:r>
              <a:rPr lang="en-US" sz="2400" kern="1200" dirty="0" smtClean="0">
                <a:solidFill>
                  <a:srgbClr val="000000"/>
                </a:solidFill>
                <a:latin typeface="+mn-lt"/>
                <a:ea typeface="+mn-ea"/>
                <a:cs typeface="+mn-cs"/>
              </a:rPr>
              <a:t>fails</a:t>
            </a:r>
            <a:endParaRPr lang="en-US" sz="2400" kern="1200" dirty="0">
              <a:solidFill>
                <a:srgbClr val="000000"/>
              </a:solidFill>
              <a:latin typeface="+mn-lt"/>
              <a:ea typeface="+mn-ea"/>
              <a:cs typeface="+mn-cs"/>
            </a:endParaRPr>
          </a:p>
        </p:txBody>
      </p:sp>
      <p:sp>
        <p:nvSpPr>
          <p:cNvPr id="4" name="Text Placeholder 3"/>
          <p:cNvSpPr>
            <a:spLocks noGrp="1"/>
          </p:cNvSpPr>
          <p:nvPr>
            <p:ph type="body" idx="2"/>
          </p:nvPr>
        </p:nvSpPr>
        <p:spPr>
          <a:xfrm>
            <a:off x="457200" y="3698242"/>
            <a:ext cx="8229600" cy="1393371"/>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mn-lt"/>
              </a:rPr>
              <a:t>Focusing exclusively on unit cost rather than total cost</a:t>
            </a:r>
          </a:p>
          <a:p>
            <a:pPr marL="741553" lvl="1" indent="-428371" defTabSz="457200">
              <a:spcAft>
                <a:spcPct val="0"/>
              </a:spcAft>
              <a:buSzPts val="2400"/>
              <a:buFont typeface="+mj-lt"/>
              <a:buAutoNum type="arabicPeriod"/>
            </a:pPr>
            <a:r>
              <a:rPr lang="en-US" sz="2400" kern="1200" dirty="0">
                <a:solidFill>
                  <a:srgbClr val="000000"/>
                </a:solidFill>
                <a:latin typeface="+mn-lt"/>
              </a:rPr>
              <a:t>Ignoring critical risk </a:t>
            </a:r>
            <a:r>
              <a:rPr lang="en-US" sz="2400" kern="1200" dirty="0" smtClean="0">
                <a:solidFill>
                  <a:srgbClr val="000000"/>
                </a:solidFill>
                <a:latin typeface="+mn-lt"/>
              </a:rPr>
              <a:t>factors</a:t>
            </a:r>
            <a:endParaRPr lang="en-US" sz="2400" kern="1200" dirty="0">
              <a:solidFill>
                <a:srgbClr val="000000"/>
              </a:solidFill>
              <a:latin typeface="+mn-lt"/>
            </a:endParaRPr>
          </a:p>
        </p:txBody>
      </p:sp>
    </p:spTree>
    <p:extLst>
      <p:ext uri="{BB962C8B-B14F-4D97-AF65-F5344CB8AC3E}">
        <p14:creationId xmlns:p14="http://schemas.microsoft.com/office/powerpoint/2010/main" val="3785545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Uncertainty in demand and economic factors should be included in the financial evaluation of supply chain design decisions. Decision trees can be used to evaluate supply chain decisions under uncertainty. Uncertainty along different dimensions over the evaluation period is represented as a tree with each node corresponding to a possible scenario. Starting at the last period of the evaluation interval, the decision tree analysis works back to Period 0, identifying the optimal decision and the expected cash flows at each step. The inclusion of uncertainty typically decreases the value of rigidity and increases the value of </a:t>
            </a:r>
            <a:r>
              <a:rPr lang="en-US" sz="2400" kern="1200" dirty="0" smtClean="0">
                <a:solidFill>
                  <a:srgbClr val="000000"/>
                </a:solidFill>
                <a:latin typeface="Arial (Body)"/>
                <a:ea typeface="+mn-ea"/>
                <a:cs typeface="+mn-cs"/>
              </a:rPr>
              <a:t>flexibility.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92983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Onshore or Offshore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value of flexibility under uncertainty</a:t>
            </a:r>
          </a:p>
          <a:p>
            <a:pPr marL="741553" lvl="1" indent="-284353" defTabSz="457200">
              <a:spcAft>
                <a:spcPct val="0"/>
              </a:spcAft>
              <a:buFont typeface="Arial" panose="020B0604020202020204" pitchFamily="34" charset="0"/>
            </a:pPr>
            <a:r>
              <a:rPr lang="pt-BR" sz="2400" kern="1200" dirty="0">
                <a:solidFill>
                  <a:srgbClr val="000000"/>
                </a:solidFill>
                <a:latin typeface="Arial (Body)"/>
                <a:ea typeface="+mn-ea"/>
                <a:cs typeface="+mn-cs"/>
              </a:rPr>
              <a:t>D-Solar </a:t>
            </a:r>
            <a:r>
              <a:rPr lang="en-US" sz="2400" kern="1200" dirty="0" smtClean="0">
                <a:solidFill>
                  <a:srgbClr val="000000"/>
                </a:solidFill>
                <a:latin typeface="Arial (Body)"/>
                <a:ea typeface="+mn-ea"/>
                <a:cs typeface="+mn-cs"/>
              </a:rPr>
              <a:t>demand </a:t>
            </a:r>
            <a:r>
              <a:rPr lang="en-US" sz="2400" kern="1200" dirty="0">
                <a:solidFill>
                  <a:srgbClr val="000000"/>
                </a:solidFill>
                <a:latin typeface="Arial (Body)"/>
                <a:ea typeface="+mn-ea"/>
                <a:cs typeface="+mn-cs"/>
              </a:rPr>
              <a:t>in Europe = 100,000 panels per year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Each panel sells for €70</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Annual demand may increase by 20 percent with probability 0.8 or decrease by 20 percent with probability 0.2</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Build a plant in Europe or China with a rated capacity of 120,000 panels</a:t>
            </a:r>
          </a:p>
        </p:txBody>
      </p:sp>
    </p:spTree>
    <p:extLst>
      <p:ext uri="{BB962C8B-B14F-4D97-AF65-F5344CB8AC3E}">
        <p14:creationId xmlns:p14="http://schemas.microsoft.com/office/powerpoint/2010/main" val="1733407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kern="1200" dirty="0">
                <a:latin typeface="Times New Roman" panose="02020603050405020304" pitchFamily="18" charset="0"/>
              </a:rPr>
              <a:t>D-Solar Decision</a:t>
            </a:r>
            <a:r>
              <a:rPr lang="en-US" kern="1200" dirty="0">
                <a:latin typeface="Times New Roman" panose="02020603050405020304" pitchFamily="18" charset="0"/>
              </a:rPr>
              <a:t> </a:t>
            </a:r>
            <a:r>
              <a:rPr lang="en-US" sz="2000" b="0" kern="1200" dirty="0">
                <a:latin typeface="Times New Roman" panose="02020603050405020304" pitchFamily="18" charset="0"/>
              </a:rPr>
              <a:t>(1 of </a:t>
            </a:r>
            <a:r>
              <a:rPr lang="en-US" sz="2000" b="0" kern="1200" dirty="0" smtClean="0">
                <a:latin typeface="Times New Roman" panose="02020603050405020304" pitchFamily="18" charset="0"/>
              </a:rPr>
              <a:t>21)</a:t>
            </a:r>
            <a:endParaRPr lang="en-US" dirty="0"/>
          </a:p>
        </p:txBody>
      </p:sp>
      <p:sp>
        <p:nvSpPr>
          <p:cNvPr id="3" name="Text Placeholder 2"/>
          <p:cNvSpPr>
            <a:spLocks noGrp="1"/>
          </p:cNvSpPr>
          <p:nvPr>
            <p:ph type="body" idx="1"/>
          </p:nvPr>
        </p:nvSpPr>
        <p:spPr>
          <a:xfrm>
            <a:off x="457200" y="1600201"/>
            <a:ext cx="8229600" cy="559676"/>
          </a:xfrm>
        </p:spPr>
        <p:txBody>
          <a:bodyPr/>
          <a:lstStyle/>
          <a:p>
            <a:pPr marL="0" indent="0">
              <a:buNone/>
            </a:pPr>
            <a:r>
              <a:rPr lang="en-US" sz="2000" b="1" kern="1200" dirty="0">
                <a:solidFill>
                  <a:schemeClr val="tx1"/>
                </a:solidFill>
                <a:latin typeface="+mn-lt"/>
              </a:rPr>
              <a:t>Table 6-12 </a:t>
            </a:r>
            <a:r>
              <a:rPr lang="en-US" sz="2000" kern="1200" dirty="0">
                <a:solidFill>
                  <a:schemeClr val="tx1"/>
                </a:solidFill>
                <a:latin typeface="+mn-lt"/>
              </a:rPr>
              <a:t>Fixed and Variable Production Costs for </a:t>
            </a:r>
            <a:r>
              <a:rPr lang="en-US" sz="2000" kern="1200" dirty="0" smtClean="0">
                <a:solidFill>
                  <a:schemeClr val="tx1"/>
                </a:solidFill>
                <a:latin typeface="+mn-lt"/>
              </a:rPr>
              <a:t>D-Solar</a:t>
            </a:r>
            <a:endParaRPr lang="en-US" sz="2000" kern="12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68954477"/>
              </p:ext>
            </p:extLst>
          </p:nvPr>
        </p:nvGraphicFramePr>
        <p:xfrm>
          <a:off x="796158" y="2305538"/>
          <a:ext cx="7551684" cy="1272540"/>
        </p:xfrm>
        <a:graphic>
          <a:graphicData uri="http://schemas.openxmlformats.org/drawingml/2006/table">
            <a:tbl>
              <a:tblPr firstRow="1" bandRow="1">
                <a:tableStyleId>{40F9630F-82C1-40B7-BC3A-925EFCFF5E92}</a:tableStyleId>
              </a:tblPr>
              <a:tblGrid>
                <a:gridCol w="1762934">
                  <a:extLst>
                    <a:ext uri="{9D8B030D-6E8A-4147-A177-3AD203B41FA5}">
                      <a16:colId xmlns:a16="http://schemas.microsoft.com/office/drawing/2014/main" val="1505245471"/>
                    </a:ext>
                  </a:extLst>
                </a:gridCol>
                <a:gridCol w="1806623">
                  <a:extLst>
                    <a:ext uri="{9D8B030D-6E8A-4147-A177-3AD203B41FA5}">
                      <a16:colId xmlns:a16="http://schemas.microsoft.com/office/drawing/2014/main" val="3248862081"/>
                    </a:ext>
                  </a:extLst>
                </a:gridCol>
                <a:gridCol w="1711823">
                  <a:extLst>
                    <a:ext uri="{9D8B030D-6E8A-4147-A177-3AD203B41FA5}">
                      <a16:colId xmlns:a16="http://schemas.microsoft.com/office/drawing/2014/main" val="929771597"/>
                    </a:ext>
                  </a:extLst>
                </a:gridCol>
                <a:gridCol w="2270304">
                  <a:extLst>
                    <a:ext uri="{9D8B030D-6E8A-4147-A177-3AD203B41FA5}">
                      <a16:colId xmlns:a16="http://schemas.microsoft.com/office/drawing/2014/main" val="224884233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dirty="0" smtClean="0">
                          <a:solidFill>
                            <a:schemeClr val="tx1"/>
                          </a:solidFill>
                          <a:latin typeface="+mn-lt"/>
                          <a:ea typeface="Arial"/>
                          <a:cs typeface="Arial"/>
                          <a:sym typeface="Arial"/>
                        </a:rPr>
                        <a:t>European Plant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dirty="0" smtClean="0">
                          <a:solidFill>
                            <a:schemeClr val="bg1"/>
                          </a:solidFill>
                          <a:latin typeface="+mn-lt"/>
                          <a:ea typeface="Arial"/>
                          <a:cs typeface="Arial"/>
                          <a:sym typeface="Arial"/>
                        </a:rPr>
                        <a:t>European Plant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kern="1200" cap="none" dirty="0" smtClean="0">
                          <a:solidFill>
                            <a:schemeClr val="tx1"/>
                          </a:solidFill>
                          <a:latin typeface="+mn-lt"/>
                          <a:ea typeface="Arial"/>
                          <a:cs typeface="Arial"/>
                          <a:sym typeface="Arial"/>
                        </a:rPr>
                        <a:t>Chinese Plant</a:t>
                      </a:r>
                      <a:endParaRPr lang="en-US" sz="14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kern="1200" cap="none" dirty="0" smtClean="0">
                          <a:solidFill>
                            <a:schemeClr val="bg1"/>
                          </a:solidFill>
                          <a:latin typeface="+mn-lt"/>
                          <a:ea typeface="Arial"/>
                          <a:cs typeface="Arial"/>
                          <a:sym typeface="Arial"/>
                        </a:rPr>
                        <a:t>Chinese Plant</a:t>
                      </a:r>
                      <a:endParaRPr lang="en-US" sz="14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9626852"/>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Fixed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(euro)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Variable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(euro)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spcBef>
                          <a:spcPts val="100"/>
                        </a:spcBef>
                      </a:pPr>
                      <a:r>
                        <a:rPr lang="en-US" sz="1400" b="1" kern="1200" dirty="0" smtClean="0">
                          <a:solidFill>
                            <a:schemeClr val="tx1"/>
                          </a:solidFill>
                          <a:latin typeface="+mn-lt"/>
                          <a:ea typeface="+mn-ea"/>
                          <a:cs typeface="+mn-cs"/>
                        </a:rPr>
                        <a:t>Fixed Cost</a:t>
                      </a:r>
                    </a:p>
                    <a:p>
                      <a:pPr>
                        <a:spcBef>
                          <a:spcPts val="100"/>
                        </a:spcBef>
                      </a:pPr>
                      <a:r>
                        <a:rPr lang="en-US" sz="1400" b="1" kern="1200" dirty="0" smtClean="0">
                          <a:solidFill>
                            <a:schemeClr val="tx1"/>
                          </a:solidFill>
                          <a:latin typeface="+mn-lt"/>
                          <a:ea typeface="+mn-ea"/>
                          <a:cs typeface="+mn-cs"/>
                        </a:rPr>
                        <a:t>(yuan)</a:t>
                      </a:r>
                      <a:endParaRPr lang="en-US" sz="14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Variable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400" b="1" kern="1200" dirty="0" smtClean="0">
                          <a:solidFill>
                            <a:schemeClr val="tx1"/>
                          </a:solidFill>
                          <a:latin typeface="+mn-lt"/>
                          <a:ea typeface="+mn-ea"/>
                          <a:cs typeface="+mn-cs"/>
                        </a:rPr>
                        <a:t>(yuan)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8097186"/>
                  </a:ext>
                </a:extLst>
              </a:tr>
              <a:tr h="370840">
                <a:tc>
                  <a:txBody>
                    <a:bodyPr/>
                    <a:lstStyle/>
                    <a:p>
                      <a:r>
                        <a:rPr lang="en-US" sz="1400" b="0" i="0" u="none" strike="noStrike" kern="1200" cap="none" dirty="0" smtClean="0">
                          <a:solidFill>
                            <a:schemeClr val="tx1"/>
                          </a:solidFill>
                          <a:latin typeface="+mn-lt"/>
                          <a:ea typeface="Arial"/>
                          <a:cs typeface="Arial"/>
                          <a:sym typeface="Arial"/>
                        </a:rPr>
                        <a:t>1 million/year</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cap="none" dirty="0" smtClean="0">
                          <a:solidFill>
                            <a:schemeClr val="tx1"/>
                          </a:solidFill>
                          <a:latin typeface="+mn-lt"/>
                          <a:ea typeface="Arial"/>
                          <a:cs typeface="Arial"/>
                          <a:sym typeface="Arial"/>
                        </a:rPr>
                        <a:t>40/panel</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smtClean="0">
                          <a:solidFill>
                            <a:schemeClr val="tx1"/>
                          </a:solidFill>
                          <a:latin typeface="+mn-lt"/>
                          <a:ea typeface="Arial"/>
                          <a:cs typeface="Arial"/>
                          <a:sym typeface="Arial"/>
                        </a:rPr>
                        <a:t>8 million/year</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cap="none" dirty="0" smtClean="0">
                          <a:solidFill>
                            <a:schemeClr val="tx1"/>
                          </a:solidFill>
                          <a:latin typeface="+mn-lt"/>
                          <a:ea typeface="Arial"/>
                          <a:cs typeface="Arial"/>
                          <a:sym typeface="Arial"/>
                        </a:rPr>
                        <a:t>340/panel</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27853"/>
                  </a:ext>
                </a:extLst>
              </a:tr>
            </a:tbl>
          </a:graphicData>
        </a:graphic>
      </p:graphicFrame>
      <p:sp>
        <p:nvSpPr>
          <p:cNvPr id="6" name="Text Placeholder 5"/>
          <p:cNvSpPr>
            <a:spLocks noGrp="1"/>
          </p:cNvSpPr>
          <p:nvPr>
            <p:ph type="body" idx="2"/>
          </p:nvPr>
        </p:nvSpPr>
        <p:spPr>
          <a:xfrm>
            <a:off x="457200" y="3962400"/>
            <a:ext cx="8229600" cy="499241"/>
          </a:xfrm>
        </p:spPr>
        <p:txBody>
          <a:bodyPr/>
          <a:lstStyle/>
          <a:p>
            <a:pPr marL="0" indent="0">
              <a:buNone/>
            </a:pPr>
            <a:r>
              <a:rPr lang="en-US" sz="2000" b="1" kern="1200" dirty="0" smtClean="0">
                <a:solidFill>
                  <a:schemeClr val="tx1"/>
                </a:solidFill>
                <a:latin typeface="+mn-lt"/>
              </a:rPr>
              <a:t>Table 6-13 </a:t>
            </a:r>
            <a:r>
              <a:rPr lang="en-US" sz="2000" kern="1200" dirty="0" smtClean="0">
                <a:solidFill>
                  <a:schemeClr val="tx1"/>
                </a:solidFill>
                <a:latin typeface="+mn-lt"/>
              </a:rPr>
              <a:t>Expected </a:t>
            </a:r>
            <a:r>
              <a:rPr lang="en-US" sz="2000" kern="1200" dirty="0">
                <a:solidFill>
                  <a:schemeClr val="tx1"/>
                </a:solidFill>
                <a:latin typeface="+mn-lt"/>
              </a:rPr>
              <a:t>Future Demand and Exchange </a:t>
            </a:r>
            <a:r>
              <a:rPr lang="en-US" sz="2000" kern="1200" dirty="0" smtClean="0">
                <a:solidFill>
                  <a:schemeClr val="tx1"/>
                </a:solidFill>
                <a:latin typeface="+mn-lt"/>
              </a:rPr>
              <a:t>Rate</a:t>
            </a:r>
            <a:endParaRPr lang="en-US" sz="2000" kern="1200" dirty="0">
              <a:solidFill>
                <a:schemeClr val="tx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52672346"/>
              </p:ext>
            </p:extLst>
          </p:nvPr>
        </p:nvGraphicFramePr>
        <p:xfrm>
          <a:off x="796158" y="4744331"/>
          <a:ext cx="7551684" cy="1112520"/>
        </p:xfrm>
        <a:graphic>
          <a:graphicData uri="http://schemas.openxmlformats.org/drawingml/2006/table">
            <a:tbl>
              <a:tblPr firstRow="1" bandRow="1">
                <a:tableStyleId>{40F9630F-82C1-40B7-BC3A-925EFCFF5E92}</a:tableStyleId>
              </a:tblPr>
              <a:tblGrid>
                <a:gridCol w="1762934">
                  <a:extLst>
                    <a:ext uri="{9D8B030D-6E8A-4147-A177-3AD203B41FA5}">
                      <a16:colId xmlns:a16="http://schemas.microsoft.com/office/drawing/2014/main" val="1505245471"/>
                    </a:ext>
                  </a:extLst>
                </a:gridCol>
                <a:gridCol w="1806623">
                  <a:extLst>
                    <a:ext uri="{9D8B030D-6E8A-4147-A177-3AD203B41FA5}">
                      <a16:colId xmlns:a16="http://schemas.microsoft.com/office/drawing/2014/main" val="3248862081"/>
                    </a:ext>
                  </a:extLst>
                </a:gridCol>
                <a:gridCol w="1711823">
                  <a:extLst>
                    <a:ext uri="{9D8B030D-6E8A-4147-A177-3AD203B41FA5}">
                      <a16:colId xmlns:a16="http://schemas.microsoft.com/office/drawing/2014/main" val="929771597"/>
                    </a:ext>
                  </a:extLst>
                </a:gridCol>
                <a:gridCol w="2270304">
                  <a:extLst>
                    <a:ext uri="{9D8B030D-6E8A-4147-A177-3AD203B41FA5}">
                      <a16:colId xmlns:a16="http://schemas.microsoft.com/office/drawing/2014/main" val="2248842331"/>
                    </a:ext>
                  </a:extLst>
                </a:gridCol>
              </a:tblGrid>
              <a:tr h="370840">
                <a:tc>
                  <a:txBody>
                    <a:bodyPr/>
                    <a:lstStyle/>
                    <a:p>
                      <a:pPr algn="ctr">
                        <a:spcBef>
                          <a:spcPts val="100"/>
                        </a:spcBef>
                      </a:pPr>
                      <a:r>
                        <a:rPr lang="en-US" sz="1400" b="1" i="0" u="none" strike="noStrike" kern="1200" cap="none" dirty="0" smtClean="0">
                          <a:solidFill>
                            <a:schemeClr val="tx1"/>
                          </a:solidFill>
                          <a:latin typeface="+mn-lt"/>
                          <a:ea typeface="Arial"/>
                          <a:cs typeface="Arial"/>
                          <a:sym typeface="Arial"/>
                        </a:rPr>
                        <a:t>Period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100"/>
                        </a:spcBef>
                      </a:pPr>
                      <a:r>
                        <a:rPr lang="en-US" sz="1400" b="1" i="0" u="none" strike="noStrike" kern="1200" cap="none" dirty="0" smtClean="0">
                          <a:solidFill>
                            <a:schemeClr val="bg1"/>
                          </a:solidFill>
                          <a:latin typeface="+mn-lt"/>
                          <a:ea typeface="Arial"/>
                          <a:cs typeface="Arial"/>
                          <a:sym typeface="Arial"/>
                        </a:rPr>
                        <a:t>Period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kern="1200" cap="none" dirty="0" smtClean="0">
                          <a:solidFill>
                            <a:schemeClr val="tx1"/>
                          </a:solidFill>
                          <a:latin typeface="+mn-lt"/>
                          <a:ea typeface="Arial"/>
                          <a:cs typeface="Arial"/>
                          <a:sym typeface="Arial"/>
                        </a:rPr>
                        <a:t>Period</a:t>
                      </a:r>
                      <a:r>
                        <a:rPr lang="en-US" sz="1400" b="1" i="0" u="none" strike="noStrike" kern="1200" cap="none" baseline="0" dirty="0" smtClean="0">
                          <a:solidFill>
                            <a:schemeClr val="tx1"/>
                          </a:solidFill>
                          <a:latin typeface="+mn-lt"/>
                          <a:ea typeface="Arial"/>
                          <a:cs typeface="Arial"/>
                          <a:sym typeface="Arial"/>
                        </a:rPr>
                        <a:t> 2</a:t>
                      </a:r>
                      <a:endParaRPr lang="en-US" sz="14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kern="1200" cap="none" dirty="0" smtClean="0">
                          <a:solidFill>
                            <a:schemeClr val="bg1"/>
                          </a:solidFill>
                          <a:latin typeface="+mn-lt"/>
                          <a:ea typeface="Arial"/>
                          <a:cs typeface="Arial"/>
                          <a:sym typeface="Arial"/>
                        </a:rPr>
                        <a:t>Period</a:t>
                      </a:r>
                      <a:r>
                        <a:rPr lang="en-US" sz="1400" b="1" i="0" u="none" strike="noStrike" kern="1200" cap="none" baseline="0" dirty="0" smtClean="0">
                          <a:solidFill>
                            <a:schemeClr val="bg1"/>
                          </a:solidFill>
                          <a:latin typeface="+mn-lt"/>
                          <a:ea typeface="Arial"/>
                          <a:cs typeface="Arial"/>
                          <a:sym typeface="Arial"/>
                        </a:rPr>
                        <a:t> 2</a:t>
                      </a:r>
                      <a:endParaRPr lang="en-US" sz="14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9626852"/>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i="0" u="none" strike="noStrike" kern="1200" cap="none" dirty="0" smtClean="0">
                          <a:solidFill>
                            <a:schemeClr val="tx1"/>
                          </a:solidFill>
                          <a:latin typeface="+mn-lt"/>
                          <a:ea typeface="Arial"/>
                          <a:cs typeface="Arial"/>
                          <a:sym typeface="Arial"/>
                        </a:rPr>
                        <a:t>Demand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i="0" u="none" strike="noStrike" kern="1200" cap="none" dirty="0" smtClean="0">
                          <a:solidFill>
                            <a:schemeClr val="tx1"/>
                          </a:solidFill>
                          <a:latin typeface="+mn-lt"/>
                          <a:ea typeface="Arial"/>
                          <a:cs typeface="Arial"/>
                          <a:sym typeface="Arial"/>
                        </a:rPr>
                        <a:t>Exchange Rate</a:t>
                      </a:r>
                      <a:endParaRPr lang="en-US" sz="14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Bef>
                          <a:spcPts val="100"/>
                        </a:spcBef>
                      </a:pPr>
                      <a:r>
                        <a:rPr lang="en-US" sz="1400" b="1" i="0" u="none" strike="noStrike" kern="1200" cap="none" dirty="0" smtClean="0">
                          <a:solidFill>
                            <a:schemeClr val="tx1"/>
                          </a:solidFill>
                          <a:latin typeface="+mn-lt"/>
                          <a:ea typeface="Arial"/>
                          <a:cs typeface="Arial"/>
                          <a:sym typeface="Arial"/>
                        </a:rPr>
                        <a:t>Demand</a:t>
                      </a:r>
                      <a:endParaRPr lang="en-US" sz="14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1" i="0" u="none" strike="noStrike" kern="1200" cap="none" dirty="0" smtClean="0">
                          <a:solidFill>
                            <a:schemeClr val="tx1"/>
                          </a:solidFill>
                          <a:latin typeface="+mn-lt"/>
                          <a:ea typeface="Arial"/>
                          <a:cs typeface="Arial"/>
                          <a:sym typeface="Arial"/>
                        </a:rPr>
                        <a:t>Exchange Rate</a:t>
                      </a:r>
                      <a:endParaRPr lang="en-US" sz="14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8097186"/>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400" b="0" i="0" u="none" strike="noStrike" kern="1200" cap="none" dirty="0" smtClean="0">
                          <a:solidFill>
                            <a:schemeClr val="tx1"/>
                          </a:solidFill>
                          <a:latin typeface="+mn-lt"/>
                          <a:ea typeface="Arial"/>
                          <a:cs typeface="Arial"/>
                          <a:sym typeface="Arial"/>
                        </a:rPr>
                        <a:t>112,000</a:t>
                      </a:r>
                      <a:endParaRPr lang="en-US" sz="14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smtClean="0">
                          <a:solidFill>
                            <a:schemeClr val="tx1"/>
                          </a:solidFill>
                          <a:latin typeface="+mn-lt"/>
                          <a:ea typeface="Arial"/>
                          <a:cs typeface="Arial"/>
                          <a:sym typeface="Arial"/>
                        </a:rPr>
                        <a:t>8.64 </a:t>
                      </a:r>
                      <a:r>
                        <a:rPr lang="en-US" sz="1400" dirty="0" smtClean="0">
                          <a:latin typeface="+mn-lt"/>
                        </a:rPr>
                        <a:t>yuan/euro</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smtClean="0">
                          <a:solidFill>
                            <a:schemeClr val="tx1"/>
                          </a:solidFill>
                          <a:latin typeface="+mn-lt"/>
                          <a:ea typeface="Arial"/>
                          <a:cs typeface="Arial"/>
                          <a:sym typeface="Arial"/>
                        </a:rPr>
                        <a:t>125,440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smtClean="0">
                          <a:solidFill>
                            <a:schemeClr val="tx1"/>
                          </a:solidFill>
                          <a:latin typeface="+mn-lt"/>
                          <a:ea typeface="Arial"/>
                          <a:cs typeface="Arial"/>
                          <a:sym typeface="Arial"/>
                        </a:rPr>
                        <a:t>8.2944 </a:t>
                      </a:r>
                      <a:r>
                        <a:rPr lang="en-US" sz="1400" dirty="0" smtClean="0">
                          <a:latin typeface="+mn-lt"/>
                        </a:rPr>
                        <a:t>yuan/euro</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27853"/>
                  </a:ext>
                </a:extLst>
              </a:tr>
            </a:tbl>
          </a:graphicData>
        </a:graphic>
      </p:graphicFrame>
    </p:spTree>
    <p:extLst>
      <p:ext uri="{BB962C8B-B14F-4D97-AF65-F5344CB8AC3E}">
        <p14:creationId xmlns:p14="http://schemas.microsoft.com/office/powerpoint/2010/main" val="195006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European plant has greater volume flexibility</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Increase or decrease production between 60,000 to 150,000 panels</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Chinese plant has limited volume flexibility</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Can produce between 100,000 and 130,000 panels</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Chinese plant will have a variable cost for 100,000 panels and will lose sales if demand increases above 130,000 panels</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Yuan, currently 9 yuan/euro, expected to rise 10%, probability of 0.7 or drop 10%, probability of 0.3</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Sourcing decision over the next three years</a:t>
            </a:r>
          </a:p>
          <a:p>
            <a:pPr marL="255651" lvl="0" indent="-255651" defTabSz="457200">
              <a:spcAft>
                <a:spcPct val="0"/>
              </a:spcAft>
              <a:buFont typeface="Arial" panose="020B0604020202020204" pitchFamily="34" charset="0"/>
              <a:buChar char="•"/>
              <a:tabLst/>
            </a:pPr>
            <a:r>
              <a:rPr lang="en-US" sz="2000" kern="1200" dirty="0">
                <a:solidFill>
                  <a:srgbClr val="000000"/>
                </a:solidFill>
                <a:latin typeface="Arial (Body)"/>
                <a:ea typeface="+mn-ea"/>
                <a:cs typeface="+mn-cs"/>
              </a:rPr>
              <a:t>Discount rate </a:t>
            </a:r>
            <a:r>
              <a:rPr lang="en-US" sz="2000" i="1" kern="1200" dirty="0">
                <a:solidFill>
                  <a:srgbClr val="000000"/>
                </a:solidFill>
                <a:latin typeface="Arial (Body)"/>
                <a:ea typeface="+mn-ea"/>
                <a:cs typeface="Times New Roman"/>
              </a:rPr>
              <a:t>k</a:t>
            </a:r>
            <a:r>
              <a:rPr lang="en-US" sz="2000" b="1" kern="1200" dirty="0">
                <a:solidFill>
                  <a:srgbClr val="000000"/>
                </a:solidFill>
                <a:latin typeface="Arial (Body)"/>
                <a:ea typeface="+mn-ea"/>
                <a:cs typeface="+mn-cs"/>
              </a:rPr>
              <a:t> </a:t>
            </a:r>
            <a:r>
              <a:rPr lang="en-US" sz="2000" i="1" kern="1200" dirty="0">
                <a:solidFill>
                  <a:srgbClr val="000000"/>
                </a:solidFill>
                <a:latin typeface="Arial (Body)"/>
                <a:ea typeface="+mn-ea"/>
                <a:cs typeface="+mn-cs"/>
              </a:rPr>
              <a:t>=</a:t>
            </a:r>
            <a:r>
              <a:rPr lang="en-US" sz="2000" kern="1200" dirty="0">
                <a:solidFill>
                  <a:srgbClr val="000000"/>
                </a:solidFill>
                <a:latin typeface="Arial (Body)"/>
                <a:ea typeface="+mn-ea"/>
                <a:cs typeface="+mn-cs"/>
              </a:rPr>
              <a:t> 0.1</a:t>
            </a:r>
          </a:p>
        </p:txBody>
      </p:sp>
    </p:spTree>
    <p:extLst>
      <p:ext uri="{BB962C8B-B14F-4D97-AF65-F5344CB8AC3E}">
        <p14:creationId xmlns:p14="http://schemas.microsoft.com/office/powerpoint/2010/main" val="2450904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pt-BR" kern="1200" dirty="0" smtClean="0">
                <a:latin typeface="Times New Roman" panose="02020603050405020304" pitchFamily="18" charset="0"/>
                <a:ea typeface="+mj-ea"/>
              </a:rPr>
              <a:t>D-Solar Decision</a:t>
            </a:r>
            <a:r>
              <a:rPr lang="en-US" kern="1200" dirty="0" smtClean="0">
                <a:latin typeface="Times New Roman" panose="02020603050405020304" pitchFamily="18" charset="0"/>
                <a:ea typeface="+mj-ea"/>
              </a:rPr>
              <a:t> </a:t>
            </a:r>
            <a:r>
              <a:rPr lang="en-US" sz="2000" b="0" kern="1200" dirty="0" smtClean="0">
                <a:latin typeface="Times New Roman" panose="02020603050405020304" pitchFamily="18" charset="0"/>
                <a:ea typeface="+mj-ea"/>
              </a:rPr>
              <a:t>(</a:t>
            </a:r>
            <a:r>
              <a:rPr lang="en-US" sz="2000" b="0" kern="1200" dirty="0">
                <a:latin typeface="Times New Roman" panose="02020603050405020304" pitchFamily="18" charset="0"/>
                <a:ea typeface="+mj-ea"/>
              </a:rPr>
              <a:t>3 </a:t>
            </a:r>
            <a:r>
              <a:rPr lang="en-US" sz="2000" b="0" kern="1200" dirty="0" smtClean="0">
                <a:latin typeface="Times New Roman" panose="02020603050405020304" pitchFamily="18" charset="0"/>
                <a:ea typeface="+mj-ea"/>
              </a:rPr>
              <a:t>of 21)</a:t>
            </a:r>
            <a:endParaRPr lang="en-US" sz="2000" b="0" kern="1200" dirty="0">
              <a:latin typeface="Times New Roman" panose="02020603050405020304" pitchFamily="18" charset="0"/>
              <a:ea typeface="+mj-ea"/>
            </a:endParaRPr>
          </a:p>
        </p:txBody>
      </p:sp>
      <p:sp>
        <p:nvSpPr>
          <p:cNvPr id="3" name="Text Placeholder 2"/>
          <p:cNvSpPr>
            <a:spLocks noGrp="1"/>
          </p:cNvSpPr>
          <p:nvPr>
            <p:ph type="body" idx="1"/>
          </p:nvPr>
        </p:nvSpPr>
        <p:spPr>
          <a:xfrm>
            <a:off x="457200" y="1788884"/>
            <a:ext cx="8229600" cy="1673466"/>
          </a:xfrm>
        </p:spPr>
        <p:txBody>
          <a:bodyPr/>
          <a:lstStyle/>
          <a:p>
            <a:pPr marL="0" indent="0">
              <a:spcAft>
                <a:spcPts val="600"/>
              </a:spcAft>
              <a:buSzPct val="150000"/>
              <a:buNone/>
            </a:pPr>
            <a:r>
              <a:rPr lang="en-US" sz="1800" dirty="0">
                <a:latin typeface="+mn-lt"/>
              </a:rPr>
              <a:t>Period 0 profits = (100,000 </a:t>
            </a:r>
            <a:r>
              <a:rPr lang="en-US" sz="1800" dirty="0" smtClean="0">
                <a:latin typeface="+mn-lt"/>
              </a:rPr>
              <a:t>× </a:t>
            </a:r>
            <a:r>
              <a:rPr lang="en-US" sz="1800" dirty="0">
                <a:latin typeface="+mn-lt"/>
              </a:rPr>
              <a:t>70) – 1,000,000 </a:t>
            </a:r>
            <a:r>
              <a:rPr lang="en-US" sz="1800" dirty="0" smtClean="0">
                <a:latin typeface="+mn-lt"/>
              </a:rPr>
              <a:t>− </a:t>
            </a:r>
            <a:r>
              <a:rPr lang="en-US" sz="1800" dirty="0">
                <a:latin typeface="+mn-lt"/>
              </a:rPr>
              <a:t>(100,000 </a:t>
            </a:r>
            <a:r>
              <a:rPr lang="en-US" sz="1800" dirty="0" smtClean="0">
                <a:latin typeface="+mn-lt"/>
              </a:rPr>
              <a:t>× </a:t>
            </a:r>
            <a:r>
              <a:rPr lang="en-US" sz="1800" dirty="0">
                <a:latin typeface="+mn-lt"/>
              </a:rPr>
              <a:t>40) = €2,000,000</a:t>
            </a:r>
          </a:p>
          <a:p>
            <a:pPr marL="0" indent="0">
              <a:spcAft>
                <a:spcPts val="600"/>
              </a:spcAft>
              <a:buSzPct val="150000"/>
              <a:buNone/>
            </a:pPr>
            <a:r>
              <a:rPr lang="en-US" sz="1800" dirty="0">
                <a:latin typeface="+mn-lt"/>
              </a:rPr>
              <a:t>Period 1 profits = (112,000 </a:t>
            </a:r>
            <a:r>
              <a:rPr lang="en-US" sz="1800" dirty="0" smtClean="0">
                <a:latin typeface="+mn-lt"/>
              </a:rPr>
              <a:t>× </a:t>
            </a:r>
            <a:r>
              <a:rPr lang="en-US" sz="1800" dirty="0">
                <a:latin typeface="+mn-lt"/>
              </a:rPr>
              <a:t>70) </a:t>
            </a:r>
            <a:r>
              <a:rPr lang="en-US" sz="1800" dirty="0" smtClean="0">
                <a:latin typeface="+mn-lt"/>
              </a:rPr>
              <a:t>− </a:t>
            </a:r>
            <a:r>
              <a:rPr lang="en-US" sz="1800" dirty="0">
                <a:latin typeface="+mn-lt"/>
              </a:rPr>
              <a:t>1,000,000 </a:t>
            </a:r>
            <a:r>
              <a:rPr lang="en-US" sz="1800" dirty="0" smtClean="0">
                <a:latin typeface="+mn-lt"/>
              </a:rPr>
              <a:t>− </a:t>
            </a:r>
            <a:r>
              <a:rPr lang="en-US" sz="1800" dirty="0">
                <a:latin typeface="+mn-lt"/>
              </a:rPr>
              <a:t>(112,000 </a:t>
            </a:r>
            <a:r>
              <a:rPr lang="en-US" sz="1800" dirty="0" smtClean="0">
                <a:latin typeface="+mn-lt"/>
              </a:rPr>
              <a:t>× </a:t>
            </a:r>
            <a:r>
              <a:rPr lang="en-US" sz="1800" dirty="0">
                <a:latin typeface="+mn-lt"/>
              </a:rPr>
              <a:t>40) = €2,360,000 </a:t>
            </a:r>
          </a:p>
          <a:p>
            <a:pPr marL="0" indent="0">
              <a:spcAft>
                <a:spcPts val="600"/>
              </a:spcAft>
              <a:buSzPct val="150000"/>
              <a:buNone/>
            </a:pPr>
            <a:r>
              <a:rPr lang="en-US" sz="1800" dirty="0">
                <a:latin typeface="+mn-lt"/>
              </a:rPr>
              <a:t>Period 2 profits = (125,440 </a:t>
            </a:r>
            <a:r>
              <a:rPr lang="en-US" sz="1800" dirty="0" smtClean="0">
                <a:latin typeface="+mn-lt"/>
              </a:rPr>
              <a:t>× </a:t>
            </a:r>
            <a:r>
              <a:rPr lang="en-US" sz="1800" dirty="0">
                <a:latin typeface="+mn-lt"/>
              </a:rPr>
              <a:t>70) </a:t>
            </a:r>
            <a:r>
              <a:rPr lang="en-US" sz="1800" dirty="0" smtClean="0">
                <a:latin typeface="+mn-lt"/>
              </a:rPr>
              <a:t>− </a:t>
            </a:r>
            <a:r>
              <a:rPr lang="en-US" sz="1800" dirty="0">
                <a:latin typeface="+mn-lt"/>
              </a:rPr>
              <a:t>1,000,000 </a:t>
            </a:r>
            <a:r>
              <a:rPr lang="en-US" sz="1800" dirty="0" smtClean="0">
                <a:latin typeface="+mn-lt"/>
              </a:rPr>
              <a:t>− </a:t>
            </a:r>
            <a:r>
              <a:rPr lang="en-US" sz="1800" dirty="0">
                <a:latin typeface="+mn-lt"/>
              </a:rPr>
              <a:t>(125,440 </a:t>
            </a:r>
            <a:r>
              <a:rPr lang="en-US" sz="1800" dirty="0" smtClean="0">
                <a:latin typeface="+mn-lt"/>
              </a:rPr>
              <a:t>× </a:t>
            </a:r>
            <a:r>
              <a:rPr lang="en-US" sz="1800" dirty="0">
                <a:latin typeface="+mn-lt"/>
              </a:rPr>
              <a:t>40) = €</a:t>
            </a:r>
            <a:r>
              <a:rPr lang="en-US" sz="1800" dirty="0" smtClean="0">
                <a:latin typeface="+mn-lt"/>
              </a:rPr>
              <a:t>2,763,200</a:t>
            </a:r>
            <a:endParaRPr lang="en-US" sz="1800" dirty="0">
              <a:latin typeface="+mn-lt"/>
            </a:endParaRPr>
          </a:p>
        </p:txBody>
      </p:sp>
      <p:graphicFrame>
        <p:nvGraphicFramePr>
          <p:cNvPr id="5" name="Object 4" descr="Expected profit from on shoring = 2,000,000 + start fraction 2,360,000 over 1.1 end fraction + start fraction 2,763,200 over 1.21 end fraction = 6,429,091 Euros."/>
          <p:cNvGraphicFramePr>
            <a:graphicFrameLocks noChangeAspect="1"/>
          </p:cNvGraphicFramePr>
          <p:nvPr>
            <p:extLst>
              <p:ext uri="{D42A27DB-BD31-4B8C-83A1-F6EECF244321}">
                <p14:modId xmlns:p14="http://schemas.microsoft.com/office/powerpoint/2010/main" val="1973567076"/>
              </p:ext>
            </p:extLst>
          </p:nvPr>
        </p:nvGraphicFramePr>
        <p:xfrm>
          <a:off x="1038225" y="3832225"/>
          <a:ext cx="6283325" cy="1712913"/>
        </p:xfrm>
        <a:graphic>
          <a:graphicData uri="http://schemas.openxmlformats.org/presentationml/2006/ole">
            <mc:AlternateContent xmlns:mc="http://schemas.openxmlformats.org/markup-compatibility/2006">
              <mc:Choice xmlns:v="urn:schemas-microsoft-com:vml" Requires="v">
                <p:oleObj spid="_x0000_s12903" name="Equation" r:id="rId3" imgW="3822480" imgH="1041120" progId="Equation.DSMT4">
                  <p:embed/>
                </p:oleObj>
              </mc:Choice>
              <mc:Fallback>
                <p:oleObj name="Equation" r:id="rId3" imgW="3822480" imgH="1041120" progId="Equation.DSMT4">
                  <p:embed/>
                  <p:pic>
                    <p:nvPicPr>
                      <p:cNvPr id="0" name=""/>
                      <p:cNvPicPr/>
                      <p:nvPr/>
                    </p:nvPicPr>
                    <p:blipFill>
                      <a:blip r:embed="rId4"/>
                      <a:stretch>
                        <a:fillRect/>
                      </a:stretch>
                    </p:blipFill>
                    <p:spPr>
                      <a:xfrm>
                        <a:off x="1038225" y="3832225"/>
                        <a:ext cx="6283325" cy="1712913"/>
                      </a:xfrm>
                      <a:prstGeom prst="rect">
                        <a:avLst/>
                      </a:prstGeom>
                    </p:spPr>
                  </p:pic>
                </p:oleObj>
              </mc:Fallback>
            </mc:AlternateContent>
          </a:graphicData>
        </a:graphic>
      </p:graphicFrame>
    </p:spTree>
    <p:extLst>
      <p:ext uri="{BB962C8B-B14F-4D97-AF65-F5344CB8AC3E}">
        <p14:creationId xmlns:p14="http://schemas.microsoft.com/office/powerpoint/2010/main" val="4066800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pt-BR" kern="1200" dirty="0" smtClean="0">
                <a:latin typeface="Times New Roman" panose="02020603050405020304" pitchFamily="18" charset="0"/>
                <a:ea typeface="+mj-ea"/>
              </a:rPr>
              <a:t>D-Solar Decision</a:t>
            </a:r>
            <a:r>
              <a:rPr lang="en-US" kern="1200" dirty="0" smtClean="0">
                <a:latin typeface="Times New Roman" panose="02020603050405020304" pitchFamily="18" charset="0"/>
                <a:ea typeface="+mj-ea"/>
              </a:rPr>
              <a:t> </a:t>
            </a:r>
            <a:r>
              <a:rPr lang="en-US" sz="2000" b="0" kern="1200" dirty="0" smtClean="0">
                <a:latin typeface="Times New Roman" panose="02020603050405020304" pitchFamily="18" charset="0"/>
                <a:ea typeface="+mj-ea"/>
              </a:rPr>
              <a:t>(</a:t>
            </a:r>
            <a:r>
              <a:rPr lang="en-US" sz="2000" b="0" kern="1200" dirty="0">
                <a:latin typeface="Times New Roman" panose="02020603050405020304" pitchFamily="18" charset="0"/>
                <a:ea typeface="+mj-ea"/>
              </a:rPr>
              <a:t>4</a:t>
            </a:r>
            <a:r>
              <a:rPr lang="en-US" sz="2000" b="0" kern="1200" dirty="0" smtClean="0">
                <a:latin typeface="Times New Roman" panose="02020603050405020304" pitchFamily="18" charset="0"/>
                <a:ea typeface="+mj-ea"/>
              </a:rPr>
              <a:t> of 21)</a:t>
            </a:r>
            <a:endParaRPr lang="en-US" sz="2000" b="0" kern="1200" dirty="0">
              <a:latin typeface="Times New Roman" panose="02020603050405020304" pitchFamily="18" charset="0"/>
              <a:ea typeface="+mj-ea"/>
            </a:endParaRPr>
          </a:p>
        </p:txBody>
      </p:sp>
      <p:graphicFrame>
        <p:nvGraphicFramePr>
          <p:cNvPr id="4" name="Object 3" descr="Period 0 profits = left parenthesis 100,000 times 70 right parenthesis minus start fraction 8,000,000 over 9 end fraction minus left parenthesis 100,000 times start fraction 340 over 9 end fraction right parenthesis = 2,333,333 Euros. Period 1 profits = left parenthesis 112,000 times 70 right parenthesis minus start fraction 8,000,000 over 8.64 end fraction minus left parenthesis 112,000 times start fraction 340 over 8.64 end fraction right parenthesis = 2,506,667 Euros. Period 2 profits = left parenthesis 125,440 times 70 right parenthesis minus start fraction 8,000,000 over 7.9524 end fraction minus left parenthesis 125,440 times start fraction 340 over 7.9524 end fraction right parenthesis = 2,674,319 Euros. Expected profit from off shoring = 2,333,333 + start fraction 2,506,667 over 1.1 end fraction + start fraction 2,674,319 over 1.21 end fraction = 6,822,302 Euros"/>
          <p:cNvGraphicFramePr>
            <a:graphicFrameLocks noChangeAspect="1"/>
          </p:cNvGraphicFramePr>
          <p:nvPr>
            <p:extLst>
              <p:ext uri="{D42A27DB-BD31-4B8C-83A1-F6EECF244321}">
                <p14:modId xmlns:p14="http://schemas.microsoft.com/office/powerpoint/2010/main" val="2398506551"/>
              </p:ext>
            </p:extLst>
          </p:nvPr>
        </p:nvGraphicFramePr>
        <p:xfrm>
          <a:off x="439738" y="2251075"/>
          <a:ext cx="8170862" cy="2481263"/>
        </p:xfrm>
        <a:graphic>
          <a:graphicData uri="http://schemas.openxmlformats.org/presentationml/2006/ole">
            <mc:AlternateContent xmlns:mc="http://schemas.openxmlformats.org/markup-compatibility/2006">
              <mc:Choice xmlns:v="urn:schemas-microsoft-com:vml" Requires="v">
                <p:oleObj spid="_x0000_s13873" name="Equation" r:id="rId3" imgW="5765760" imgH="1752480" progId="Equation.DSMT4">
                  <p:embed/>
                </p:oleObj>
              </mc:Choice>
              <mc:Fallback>
                <p:oleObj name="Equation" r:id="rId3" imgW="5765760" imgH="1752480" progId="Equation.DSMT4">
                  <p:embed/>
                  <p:pic>
                    <p:nvPicPr>
                      <p:cNvPr id="0" name=""/>
                      <p:cNvPicPr/>
                      <p:nvPr/>
                    </p:nvPicPr>
                    <p:blipFill>
                      <a:blip r:embed="rId4"/>
                      <a:stretch>
                        <a:fillRect/>
                      </a:stretch>
                    </p:blipFill>
                    <p:spPr>
                      <a:xfrm>
                        <a:off x="439738" y="2251075"/>
                        <a:ext cx="8170862" cy="2481263"/>
                      </a:xfrm>
                      <a:prstGeom prst="rect">
                        <a:avLst/>
                      </a:prstGeom>
                    </p:spPr>
                  </p:pic>
                </p:oleObj>
              </mc:Fallback>
            </mc:AlternateContent>
          </a:graphicData>
        </a:graphic>
      </p:graphicFrame>
    </p:spTree>
    <p:extLst>
      <p:ext uri="{BB962C8B-B14F-4D97-AF65-F5344CB8AC3E}">
        <p14:creationId xmlns:p14="http://schemas.microsoft.com/office/powerpoint/2010/main" val="4141288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Decision Tree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9" name="Picture 8" descr="The decision tree for D solar has 3 periods. Period 0 has 1 circle. Period 1 has 4 circles. Period 2 has 9 circles. • In the circle for period 0, D = 100 and E = 9.00. The arrow going to circle 1, period 1 = 0.8 times 0.3. D = 120. E = 9.90. The arrow going to circle 2, period 1 = 0.8 times 0.7. D is 120. E = 8.10. The arrow going to circle 3, period 1, is 0.2 times 0.3. D = 80. E = 9.90. The arrow going to circle 4, period 1 is 0.2 times 0.7, D = 80. E = 8.10. Circle 1, period 2. Arrow from circle 1, period 1 = 0.8 times 0.3. D = 144. E = 10.89. Circle 2, period 2. Arrow from circle 1, period 1 = 0.8 times 0.7. Arrow from circle 2, period 1 = 0.8 times 0.3. D = 144. E = 8.91. Circle 3, period 2. Arrow from circle 1, period 1 = 0.2 times 0.3. arrow from circle 3, period 1 = 0.8 times 0.3. D = 96. E = 10.89. Circle 4, period 2. Arrow from circle 1, period 1 = 0.2 times 0.7. Arrow from circle 2, period 1 = 0.2 times 0.3. Arrow from circle 3, period 1 = 0.8 times 0.7. Arrow from circle 4, period 1 = 0.8 times 0.3. D = 96. E = 8.91. Circle 5, period 2. Arrow from circle 2, period 1 = 0.8 times 0.7. D = 144. E = 7.29. Circle 6, period 2. Arrow from circle 2, period 1 = 0.2 times 0.7. Arrow from circle 4, period 1 = 0.8 times 0.7. D = 96. E = 7.29. Circle 7, period 2. Arrow from circle 3, period 1 = 0.2 times 0.3. D = 64. E = 10.89. Circle 8, period 2. Arrow from circle 3, period 1 = 0.2 times 0.7. Arrow from circle 4, period 1 = 0.2 times 0.3. D = 64. E = 8.91. Circle 9, period 2. Arrow from circle 4, period 1 = 0.2 times 0.7. D = 64. E = 7.29."/>
          <p:cNvPicPr>
            <a:picLocks noChangeAspect="1"/>
          </p:cNvPicPr>
          <p:nvPr/>
        </p:nvPicPr>
        <p:blipFill>
          <a:blip r:embed="rId2"/>
          <a:stretch>
            <a:fillRect/>
          </a:stretch>
        </p:blipFill>
        <p:spPr>
          <a:xfrm>
            <a:off x="5019093" y="2156750"/>
            <a:ext cx="3129313" cy="3412236"/>
          </a:xfrm>
          <a:prstGeom prst="rect">
            <a:avLst/>
          </a:prstGeom>
        </p:spPr>
      </p:pic>
      <p:sp>
        <p:nvSpPr>
          <p:cNvPr id="3" name="Text Placeholder 2"/>
          <p:cNvSpPr>
            <a:spLocks noGrp="1"/>
          </p:cNvSpPr>
          <p:nvPr>
            <p:ph type="body" idx="1"/>
          </p:nvPr>
        </p:nvSpPr>
        <p:spPr>
          <a:xfrm>
            <a:off x="604158" y="5210971"/>
            <a:ext cx="4343400" cy="716030"/>
          </a:xfrm>
        </p:spPr>
        <p:txBody>
          <a:bodyPr/>
          <a:lstStyle/>
          <a:p>
            <a:pPr marL="0" indent="0">
              <a:buNone/>
            </a:pPr>
            <a:r>
              <a:rPr lang="en-US" sz="2000" b="1" dirty="0" smtClean="0">
                <a:latin typeface="+mn-lt"/>
              </a:rPr>
              <a:t>Figure 6-3 </a:t>
            </a:r>
            <a:r>
              <a:rPr lang="en-US" sz="2000" dirty="0">
                <a:latin typeface="+mn-lt"/>
              </a:rPr>
              <a:t>Decision Tree for D-Solar</a:t>
            </a:r>
          </a:p>
        </p:txBody>
      </p:sp>
    </p:spTree>
    <p:extLst>
      <p:ext uri="{BB962C8B-B14F-4D97-AF65-F5344CB8AC3E}">
        <p14:creationId xmlns:p14="http://schemas.microsoft.com/office/powerpoint/2010/main" val="37069841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(5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23190"/>
          </a:xfrm>
        </p:spPr>
        <p:txBody>
          <a:bodyPr wrap="square" lIns="91425" tIns="91425" rIns="91425" bIns="91425">
            <a:spAutoFit/>
          </a:bodyPr>
          <a:lstStyle/>
          <a:p>
            <a:r>
              <a:rPr lang="en-US" sz="2200" kern="1200" dirty="0" smtClean="0">
                <a:solidFill>
                  <a:srgbClr val="000000"/>
                </a:solidFill>
                <a:latin typeface="+mn-lt"/>
                <a:ea typeface="+mn-ea"/>
                <a:cs typeface="+mn-cs"/>
              </a:rPr>
              <a:t>Period </a:t>
            </a:r>
            <a:r>
              <a:rPr lang="en-US" sz="2200" kern="1200" dirty="0">
                <a:solidFill>
                  <a:srgbClr val="000000"/>
                </a:solidFill>
                <a:latin typeface="+mn-lt"/>
                <a:ea typeface="+mn-ea"/>
                <a:cs typeface="+mn-cs"/>
              </a:rPr>
              <a:t>2 evaluation – </a:t>
            </a:r>
            <a:r>
              <a:rPr lang="en-US" sz="2200" kern="1200" dirty="0" smtClean="0">
                <a:solidFill>
                  <a:srgbClr val="000000"/>
                </a:solidFill>
                <a:latin typeface="+mn-lt"/>
                <a:ea typeface="+mn-ea"/>
                <a:cs typeface="+mn-cs"/>
              </a:rPr>
              <a:t>onshore</a:t>
            </a:r>
          </a:p>
        </p:txBody>
      </p:sp>
      <p:sp>
        <p:nvSpPr>
          <p:cNvPr id="4" name="Text Placeholder 3"/>
          <p:cNvSpPr>
            <a:spLocks noGrp="1"/>
          </p:cNvSpPr>
          <p:nvPr>
            <p:ph type="body" idx="2"/>
          </p:nvPr>
        </p:nvSpPr>
        <p:spPr>
          <a:xfrm>
            <a:off x="457200" y="2259874"/>
            <a:ext cx="8229600" cy="4101737"/>
          </a:xfrm>
        </p:spPr>
        <p:txBody>
          <a:bodyPr/>
          <a:lstStyle/>
          <a:p>
            <a:pPr marL="261938" indent="0">
              <a:buNone/>
            </a:pPr>
            <a:r>
              <a:rPr lang="en-US" sz="2200" kern="1200" dirty="0">
                <a:solidFill>
                  <a:srgbClr val="000000"/>
                </a:solidFill>
                <a:latin typeface="+mn-lt"/>
              </a:rPr>
              <a:t>Revenue from the manufacture and sale of 144,000 panels </a:t>
            </a:r>
          </a:p>
          <a:p>
            <a:pPr marL="0" indent="3500438">
              <a:buNone/>
            </a:pPr>
            <a:r>
              <a:rPr lang="en-US" sz="2200" kern="1200" dirty="0">
                <a:solidFill>
                  <a:srgbClr val="000000"/>
                </a:solidFill>
                <a:latin typeface="+mn-lt"/>
              </a:rPr>
              <a:t>= 144,000 × 70 = €10,080,000</a:t>
            </a:r>
          </a:p>
          <a:p>
            <a:pPr marL="0" indent="261938">
              <a:buNone/>
            </a:pPr>
            <a:r>
              <a:rPr lang="en-US" sz="2200" kern="1200" dirty="0">
                <a:solidFill>
                  <a:srgbClr val="000000"/>
                </a:solidFill>
                <a:latin typeface="+mn-lt"/>
              </a:rPr>
              <a:t>Fixed + variable cost of onshore plant</a:t>
            </a:r>
          </a:p>
          <a:p>
            <a:pPr marL="0" indent="3405188">
              <a:buNone/>
            </a:pPr>
            <a:r>
              <a:rPr lang="en-US" sz="2200" kern="1200" dirty="0">
                <a:solidFill>
                  <a:srgbClr val="000000"/>
                </a:solidFill>
                <a:latin typeface="+mn-lt"/>
              </a:rPr>
              <a:t> = 1,000,000 + (144,000 × 40)</a:t>
            </a:r>
          </a:p>
          <a:p>
            <a:pPr marL="0" indent="3500438">
              <a:buNone/>
            </a:pPr>
            <a:r>
              <a:rPr lang="en-US" sz="2200" kern="1200" dirty="0">
                <a:solidFill>
                  <a:srgbClr val="000000"/>
                </a:solidFill>
                <a:latin typeface="+mn-lt"/>
              </a:rPr>
              <a:t>= €6,760,000</a:t>
            </a:r>
          </a:p>
          <a:p>
            <a:pPr marL="0" indent="261938" defTabSz="917575">
              <a:buNone/>
              <a:tabLst>
                <a:tab pos="3500438" algn="l"/>
                <a:tab pos="3862388" algn="l"/>
              </a:tabLst>
            </a:pPr>
            <a:r>
              <a:rPr lang="en-US" sz="2200" i="1" kern="1200" dirty="0">
                <a:solidFill>
                  <a:srgbClr val="000000"/>
                </a:solidFill>
                <a:latin typeface="+mn-lt"/>
              </a:rPr>
              <a:t>P</a:t>
            </a:r>
            <a:r>
              <a:rPr lang="en-US" sz="2200" kern="1200" dirty="0">
                <a:solidFill>
                  <a:srgbClr val="000000"/>
                </a:solidFill>
                <a:latin typeface="+mn-lt"/>
              </a:rPr>
              <a:t>(</a:t>
            </a:r>
            <a:r>
              <a:rPr lang="en-US" sz="2200" i="1" kern="1200" dirty="0">
                <a:solidFill>
                  <a:srgbClr val="000000"/>
                </a:solidFill>
                <a:latin typeface="+mn-lt"/>
              </a:rPr>
              <a:t>D</a:t>
            </a:r>
            <a:r>
              <a:rPr lang="en-US" sz="2200" kern="1200" dirty="0">
                <a:solidFill>
                  <a:srgbClr val="000000"/>
                </a:solidFill>
                <a:latin typeface="+mn-lt"/>
              </a:rPr>
              <a:t> = 144, </a:t>
            </a:r>
            <a:r>
              <a:rPr lang="en-US" sz="2200" i="1" kern="1200" dirty="0">
                <a:solidFill>
                  <a:srgbClr val="000000"/>
                </a:solidFill>
                <a:latin typeface="+mn-lt"/>
              </a:rPr>
              <a:t>E</a:t>
            </a:r>
            <a:r>
              <a:rPr lang="en-US" sz="2200" kern="1200" dirty="0">
                <a:solidFill>
                  <a:srgbClr val="000000"/>
                </a:solidFill>
                <a:latin typeface="+mn-lt"/>
              </a:rPr>
              <a:t> = 10.89,2) </a:t>
            </a:r>
          </a:p>
          <a:p>
            <a:pPr marL="0" indent="3500438" defTabSz="917575">
              <a:buNone/>
              <a:tabLst>
                <a:tab pos="3500438" algn="l"/>
                <a:tab pos="3862388" algn="l"/>
              </a:tabLst>
            </a:pPr>
            <a:r>
              <a:rPr lang="en-US" sz="2200" kern="1200" dirty="0">
                <a:solidFill>
                  <a:srgbClr val="000000"/>
                </a:solidFill>
                <a:latin typeface="+mn-lt"/>
              </a:rPr>
              <a:t>= 10,080,000 − 6,760,000</a:t>
            </a:r>
          </a:p>
          <a:p>
            <a:pPr marL="0" indent="3500438">
              <a:buNone/>
            </a:pPr>
            <a:r>
              <a:rPr lang="en-US" sz="2200" kern="1200" dirty="0">
                <a:solidFill>
                  <a:srgbClr val="000000"/>
                </a:solidFill>
                <a:latin typeface="+mn-lt"/>
              </a:rPr>
              <a:t>= €</a:t>
            </a:r>
            <a:r>
              <a:rPr lang="en-US" sz="2200" kern="1200" dirty="0" smtClean="0">
                <a:solidFill>
                  <a:srgbClr val="000000"/>
                </a:solidFill>
                <a:latin typeface="+mn-lt"/>
              </a:rPr>
              <a:t>3,320,000</a:t>
            </a:r>
            <a:endParaRPr lang="en-US" sz="2200" kern="1200" dirty="0">
              <a:solidFill>
                <a:srgbClr val="000000"/>
              </a:solidFill>
              <a:latin typeface="+mn-lt"/>
            </a:endParaRPr>
          </a:p>
        </p:txBody>
      </p:sp>
    </p:spTree>
    <p:extLst>
      <p:ext uri="{BB962C8B-B14F-4D97-AF65-F5344CB8AC3E}">
        <p14:creationId xmlns:p14="http://schemas.microsoft.com/office/powerpoint/2010/main" val="27090742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(6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17786"/>
          </a:xfrm>
        </p:spPr>
        <p:txBody>
          <a:bodyPr/>
          <a:lstStyle/>
          <a:p>
            <a:pPr marL="0" indent="0">
              <a:buNone/>
            </a:pPr>
            <a:r>
              <a:rPr lang="en-US" sz="2000" b="1" dirty="0" smtClean="0">
                <a:latin typeface="+mn-lt"/>
                <a:cs typeface="Times New Roman"/>
              </a:rPr>
              <a:t>Table 6-14 </a:t>
            </a:r>
            <a:r>
              <a:rPr lang="en-US" sz="2000" dirty="0" smtClean="0">
                <a:latin typeface="+mn-lt"/>
                <a:cs typeface="Times New Roman"/>
              </a:rPr>
              <a:t>Period </a:t>
            </a:r>
            <a:r>
              <a:rPr lang="en-US" sz="2000" dirty="0">
                <a:latin typeface="+mn-lt"/>
                <a:cs typeface="Times New Roman"/>
              </a:rPr>
              <a:t>2 Profits for Onshore </a:t>
            </a:r>
            <a:r>
              <a:rPr lang="en-US" sz="2000" dirty="0" smtClean="0">
                <a:latin typeface="+mn-lt"/>
                <a:cs typeface="Times New Roman"/>
              </a:rPr>
              <a:t>Option</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876716684"/>
              </p:ext>
            </p:extLst>
          </p:nvPr>
        </p:nvGraphicFramePr>
        <p:xfrm>
          <a:off x="457199" y="2299757"/>
          <a:ext cx="8229601" cy="4000131"/>
        </p:xfrm>
        <a:graphic>
          <a:graphicData uri="http://schemas.openxmlformats.org/drawingml/2006/table">
            <a:tbl>
              <a:tblPr firstRow="1" bandRow="1">
                <a:tableStyleId>{2D5ABB26-0587-4C30-8999-92F81FD0307C}</a:tableStyleId>
              </a:tblPr>
              <a:tblGrid>
                <a:gridCol w="727329">
                  <a:extLst>
                    <a:ext uri="{9D8B030D-6E8A-4147-A177-3AD203B41FA5}">
                      <a16:colId xmlns:a16="http://schemas.microsoft.com/office/drawing/2014/main" val="20000"/>
                    </a:ext>
                  </a:extLst>
                </a:gridCol>
                <a:gridCol w="848552">
                  <a:extLst>
                    <a:ext uri="{9D8B030D-6E8A-4147-A177-3AD203B41FA5}">
                      <a16:colId xmlns:a16="http://schemas.microsoft.com/office/drawing/2014/main" val="20001"/>
                    </a:ext>
                  </a:extLst>
                </a:gridCol>
                <a:gridCol w="1252623">
                  <a:extLst>
                    <a:ext uri="{9D8B030D-6E8A-4147-A177-3AD203B41FA5}">
                      <a16:colId xmlns:a16="http://schemas.microsoft.com/office/drawing/2014/main" val="20002"/>
                    </a:ext>
                  </a:extLst>
                </a:gridCol>
                <a:gridCol w="1346907">
                  <a:extLst>
                    <a:ext uri="{9D8B030D-6E8A-4147-A177-3AD203B41FA5}">
                      <a16:colId xmlns:a16="http://schemas.microsoft.com/office/drawing/2014/main" val="20003"/>
                    </a:ext>
                  </a:extLst>
                </a:gridCol>
                <a:gridCol w="1293031">
                  <a:extLst>
                    <a:ext uri="{9D8B030D-6E8A-4147-A177-3AD203B41FA5}">
                      <a16:colId xmlns:a16="http://schemas.microsoft.com/office/drawing/2014/main" val="20004"/>
                    </a:ext>
                  </a:extLst>
                </a:gridCol>
                <a:gridCol w="1387314">
                  <a:extLst>
                    <a:ext uri="{9D8B030D-6E8A-4147-A177-3AD203B41FA5}">
                      <a16:colId xmlns:a16="http://schemas.microsoft.com/office/drawing/2014/main" val="20005"/>
                    </a:ext>
                  </a:extLst>
                </a:gridCol>
                <a:gridCol w="1373845">
                  <a:extLst>
                    <a:ext uri="{9D8B030D-6E8A-4147-A177-3AD203B41FA5}">
                      <a16:colId xmlns:a16="http://schemas.microsoft.com/office/drawing/2014/main" val="20006"/>
                    </a:ext>
                  </a:extLst>
                </a:gridCol>
              </a:tblGrid>
              <a:tr h="696367">
                <a:tc>
                  <a:txBody>
                    <a:bodyPr/>
                    <a:lstStyle/>
                    <a:p>
                      <a:pPr algn="ctr"/>
                      <a:r>
                        <a:rPr lang="en-US" sz="1600" b="1" i="1" kern="1200" dirty="0" smtClean="0">
                          <a:solidFill>
                            <a:schemeClr val="tx1"/>
                          </a:solidFill>
                          <a:latin typeface="+mn-lt"/>
                          <a:ea typeface="+mn-ea"/>
                          <a:cs typeface="Times New Roman"/>
                        </a:rPr>
                        <a:t>D</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i="1" kern="1200" dirty="0" smtClean="0">
                          <a:solidFill>
                            <a:schemeClr val="tx1"/>
                          </a:solidFill>
                          <a:latin typeface="+mn-lt"/>
                          <a:ea typeface="+mn-ea"/>
                          <a:cs typeface="Times New Roman"/>
                        </a:rPr>
                        <a:t>E</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Sales</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Production</a:t>
                      </a:r>
                      <a:r>
                        <a:rPr lang="en-US" sz="1600" b="1" baseline="0" dirty="0" smtClean="0">
                          <a:latin typeface="+mn-lt"/>
                        </a:rPr>
                        <a:t> Cost Quantity</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Revenue</a:t>
                      </a:r>
                      <a:r>
                        <a:rPr lang="en-US" sz="1600" b="1" baseline="0" dirty="0" smtClean="0">
                          <a:latin typeface="+mn-lt"/>
                        </a:rPr>
                        <a: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Cost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Profit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3019">
                <a:tc>
                  <a:txBody>
                    <a:bodyPr/>
                    <a:lstStyle/>
                    <a:p>
                      <a:pPr algn="r"/>
                      <a:r>
                        <a:rPr lang="en-US" sz="1600" kern="1200" dirty="0" smtClean="0">
                          <a:solidFill>
                            <a:schemeClr val="tx1"/>
                          </a:solidFill>
                          <a:latin typeface="+mn-lt"/>
                          <a:ea typeface="+mn-ea"/>
                          <a:cs typeface="+mn-cs"/>
                        </a:rPr>
                        <a:t>144</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10.89</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10,080,000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6,760,000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3,320,000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3019">
                <a:tc>
                  <a:txBody>
                    <a:bodyPr/>
                    <a:lstStyle/>
                    <a:p>
                      <a:pPr algn="r"/>
                      <a:r>
                        <a:rPr lang="en-US" sz="1600" kern="1200" dirty="0" smtClean="0">
                          <a:solidFill>
                            <a:schemeClr val="tx1"/>
                          </a:solidFill>
                          <a:latin typeface="+mn-lt"/>
                          <a:ea typeface="+mn-ea"/>
                          <a:cs typeface="+mn-cs"/>
                        </a:rPr>
                        <a:t>144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8.91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10,080,000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6,760,000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3,320,000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3019">
                <a:tc>
                  <a:txBody>
                    <a:bodyPr/>
                    <a:lstStyle/>
                    <a:p>
                      <a:pPr algn="r"/>
                      <a:r>
                        <a:rPr lang="en-US" sz="1600" kern="1200" dirty="0" smtClean="0">
                          <a:solidFill>
                            <a:schemeClr val="tx1"/>
                          </a:solidFill>
                          <a:latin typeface="+mn-lt"/>
                          <a:ea typeface="+mn-ea"/>
                          <a:cs typeface="+mn-cs"/>
                        </a:rPr>
                        <a:t>96</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10.89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4,840,000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1,880,000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3019">
                <a:tc>
                  <a:txBody>
                    <a:bodyPr/>
                    <a:lstStyle/>
                    <a:p>
                      <a:pPr algn="r"/>
                      <a:r>
                        <a:rPr lang="en-US" sz="1600" kern="1200" dirty="0" smtClean="0">
                          <a:solidFill>
                            <a:schemeClr val="tx1"/>
                          </a:solidFill>
                          <a:latin typeface="+mn-lt"/>
                          <a:ea typeface="+mn-ea"/>
                          <a:cs typeface="+mn-cs"/>
                        </a:rPr>
                        <a:t>96</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8.91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4,840,000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1,880,000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3019">
                <a:tc>
                  <a:txBody>
                    <a:bodyPr/>
                    <a:lstStyle/>
                    <a:p>
                      <a:pPr algn="r"/>
                      <a:r>
                        <a:rPr lang="en-US" sz="1600" kern="1200" dirty="0" smtClean="0">
                          <a:solidFill>
                            <a:schemeClr val="tx1"/>
                          </a:solidFill>
                          <a:latin typeface="+mn-lt"/>
                          <a:ea typeface="+mn-ea"/>
                          <a:cs typeface="+mn-cs"/>
                        </a:rPr>
                        <a:t>144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7.29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144,000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10,080,000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6,760,000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3,320,000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3019">
                <a:tc>
                  <a:txBody>
                    <a:bodyPr/>
                    <a:lstStyle/>
                    <a:p>
                      <a:pPr algn="r"/>
                      <a:r>
                        <a:rPr lang="en-US" sz="1600" kern="1200" dirty="0" smtClean="0">
                          <a:solidFill>
                            <a:schemeClr val="tx1"/>
                          </a:solidFill>
                          <a:latin typeface="+mn-lt"/>
                          <a:ea typeface="+mn-ea"/>
                          <a:cs typeface="+mn-cs"/>
                        </a:rPr>
                        <a:t>96</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7.29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96,000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6,720,000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4,840,000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1,880,000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3019">
                <a:tc>
                  <a:txBody>
                    <a:bodyPr/>
                    <a:lstStyle/>
                    <a:p>
                      <a:pPr algn="r"/>
                      <a:r>
                        <a:rPr lang="en-US" sz="1600" kern="1200" dirty="0" smtClean="0">
                          <a:solidFill>
                            <a:schemeClr val="tx1"/>
                          </a:solidFill>
                          <a:latin typeface="+mn-lt"/>
                          <a:ea typeface="+mn-ea"/>
                          <a:cs typeface="+mn-cs"/>
                        </a:rPr>
                        <a:t>64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10.89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4,480,000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3,560,000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3019">
                <a:tc>
                  <a:txBody>
                    <a:bodyPr/>
                    <a:lstStyle/>
                    <a:p>
                      <a:pPr algn="r"/>
                      <a:r>
                        <a:rPr lang="en-US" sz="1600" kern="1200" dirty="0" smtClean="0">
                          <a:solidFill>
                            <a:schemeClr val="tx1"/>
                          </a:solidFill>
                          <a:latin typeface="+mn-lt"/>
                          <a:ea typeface="+mn-ea"/>
                          <a:cs typeface="+mn-cs"/>
                        </a:rPr>
                        <a:t>64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8.91 </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4,480,000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3,560,000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3019">
                <a:tc>
                  <a:txBody>
                    <a:bodyPr/>
                    <a:lstStyle/>
                    <a:p>
                      <a:pPr algn="r"/>
                      <a:r>
                        <a:rPr lang="en-US" sz="1600" kern="1200" dirty="0" smtClean="0">
                          <a:solidFill>
                            <a:schemeClr val="tx1"/>
                          </a:solidFill>
                          <a:latin typeface="+mn-lt"/>
                          <a:ea typeface="+mn-ea"/>
                          <a:cs typeface="+mn-cs"/>
                        </a:rPr>
                        <a:t>64</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7.29</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4,480,000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3,560,000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920,000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579845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(7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23190"/>
          </a:xfrm>
        </p:spPr>
        <p:txBody>
          <a:bodyPr wrap="square" lIns="91425" tIns="91425" rIns="91425" bIns="91425">
            <a:spAutoFit/>
          </a:bodyPr>
          <a:lstStyle/>
          <a:p>
            <a:pPr defTabSz="457200">
              <a:spcAft>
                <a:spcPct val="0"/>
              </a:spcAft>
              <a:tabLst/>
            </a:pPr>
            <a:r>
              <a:rPr lang="pt-BR" sz="2200" kern="1200" dirty="0">
                <a:solidFill>
                  <a:srgbClr val="000000"/>
                </a:solidFill>
                <a:latin typeface="Arial (Body)"/>
                <a:ea typeface="+mn-ea"/>
                <a:cs typeface="+mn-cs"/>
              </a:rPr>
              <a:t>Period 1 evaluation – </a:t>
            </a:r>
            <a:r>
              <a:rPr lang="pt-BR" sz="2200" kern="1200" dirty="0" smtClean="0">
                <a:solidFill>
                  <a:srgbClr val="000000"/>
                </a:solidFill>
                <a:latin typeface="Arial (Body)"/>
                <a:ea typeface="+mn-ea"/>
                <a:cs typeface="+mn-cs"/>
              </a:rPr>
              <a:t>onshore</a:t>
            </a:r>
          </a:p>
        </p:txBody>
      </p:sp>
      <p:sp>
        <p:nvSpPr>
          <p:cNvPr id="4" name="Text Placeholder 3"/>
          <p:cNvSpPr>
            <a:spLocks noGrp="1"/>
          </p:cNvSpPr>
          <p:nvPr>
            <p:ph type="body" idx="2"/>
          </p:nvPr>
        </p:nvSpPr>
        <p:spPr>
          <a:xfrm>
            <a:off x="457200" y="2220686"/>
            <a:ext cx="8229600" cy="3905477"/>
          </a:xfrm>
        </p:spPr>
        <p:txBody>
          <a:bodyPr/>
          <a:lstStyle/>
          <a:p>
            <a:pPr marL="3594100" indent="-3152775" defTabSz="457200">
              <a:spcAft>
                <a:spcPct val="0"/>
              </a:spcAft>
              <a:buNone/>
              <a:tabLst/>
            </a:pPr>
            <a:r>
              <a:rPr lang="pt-BR" sz="2200" i="1" kern="1200" dirty="0">
                <a:solidFill>
                  <a:srgbClr val="000000"/>
                </a:solidFill>
                <a:latin typeface="Arial (Body)"/>
              </a:rPr>
              <a:t>E</a:t>
            </a:r>
            <a:r>
              <a:rPr lang="pt-BR" sz="100" i="1" kern="1200" dirty="0">
                <a:solidFill>
                  <a:srgbClr val="000000"/>
                </a:solidFill>
                <a:latin typeface="Arial (Body)"/>
              </a:rPr>
              <a:t> </a:t>
            </a:r>
            <a:r>
              <a:rPr lang="pt-BR" sz="2200" i="1" kern="1200" dirty="0">
                <a:solidFill>
                  <a:srgbClr val="000000"/>
                </a:solidFill>
                <a:latin typeface="Arial (Body)"/>
              </a:rPr>
              <a:t>P(D = 120, E = 9.90, 1) = 0.24 × P( D = 144, E = 10.89, 2)+ 0.56 × P( D = 144, E = 8.91, 2)+ 0.06 × P( D = 96, E = 10.89, 2)+ 0.14 × P( D = 96, E = 8.91, 2)</a:t>
            </a:r>
          </a:p>
          <a:p>
            <a:pPr marL="3594100" indent="-4763" defTabSz="457200">
              <a:spcAft>
                <a:spcPct val="0"/>
              </a:spcAft>
              <a:buNone/>
              <a:tabLst/>
            </a:pPr>
            <a:r>
              <a:rPr lang="pt-BR" sz="2200" i="1" kern="1200" dirty="0">
                <a:solidFill>
                  <a:srgbClr val="000000"/>
                </a:solidFill>
                <a:latin typeface="Arial (Body)"/>
              </a:rPr>
              <a:t>= (0.24 × 3,320,000) + (0.56 × 3,320,000)+ (0.06 × 1,880,000) </a:t>
            </a:r>
          </a:p>
          <a:p>
            <a:pPr marL="3594100" indent="-4763" defTabSz="457200">
              <a:spcAft>
                <a:spcPct val="0"/>
              </a:spcAft>
              <a:buNone/>
              <a:tabLst/>
            </a:pPr>
            <a:r>
              <a:rPr lang="pt-BR" sz="2200" i="1" kern="1200" dirty="0">
                <a:solidFill>
                  <a:srgbClr val="000000"/>
                </a:solidFill>
                <a:latin typeface="Arial (Body)"/>
              </a:rPr>
              <a:t>+ (0.14 × 1,880,000)</a:t>
            </a:r>
          </a:p>
          <a:p>
            <a:pPr marL="3594100" indent="-4763" defTabSz="457200">
              <a:spcAft>
                <a:spcPct val="0"/>
              </a:spcAft>
              <a:buNone/>
              <a:tabLst/>
            </a:pPr>
            <a:r>
              <a:rPr lang="pt-BR" sz="2200" i="1" kern="1200" dirty="0">
                <a:solidFill>
                  <a:srgbClr val="000000"/>
                </a:solidFill>
                <a:latin typeface="Arial (Body)"/>
              </a:rPr>
              <a:t>= €3,032,000</a:t>
            </a:r>
            <a:endParaRPr lang="en-US" sz="2200" kern="1200" dirty="0">
              <a:solidFill>
                <a:srgbClr val="000000"/>
              </a:solidFill>
              <a:latin typeface="Arial (Body)"/>
            </a:endParaRPr>
          </a:p>
        </p:txBody>
      </p:sp>
    </p:spTree>
    <p:extLst>
      <p:ext uri="{BB962C8B-B14F-4D97-AF65-F5344CB8AC3E}">
        <p14:creationId xmlns:p14="http://schemas.microsoft.com/office/powerpoint/2010/main" val="2792546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Offshoring Decision: Total Cost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 global supply chain with offshoring increases the length and duration of information, product, and cash flows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complexity and cost of managing the supply chain can be significantly higher than anticipated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Quantify factors and track them over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Big challenges with offshoring is increased risk and its potential impact on cost</a:t>
            </a:r>
          </a:p>
        </p:txBody>
      </p:sp>
    </p:spTree>
    <p:extLst>
      <p:ext uri="{BB962C8B-B14F-4D97-AF65-F5344CB8AC3E}">
        <p14:creationId xmlns:p14="http://schemas.microsoft.com/office/powerpoint/2010/main" val="1432338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(8 of 21)</a:t>
            </a:r>
            <a:endParaRPr lang="en-US" sz="2000" b="0" kern="1200" dirty="0">
              <a:latin typeface="Times New Roman" panose="02020603050405020304" pitchFamily="18" charset="0"/>
              <a:ea typeface="+mj-ea"/>
              <a:cs typeface="+mj-cs"/>
            </a:endParaRPr>
          </a:p>
        </p:txBody>
      </p:sp>
      <p:graphicFrame>
        <p:nvGraphicFramePr>
          <p:cNvPr id="4" name="Object 3" descr="P V E P at left parenthesis D = 120, E = 9.90, 1 right parenthesis = start fraction E P at left parenthesis D = 120, E = 9.90, 1 right parenthesis over left parenthesis 1 + k right parenthesis end fraction, = start fraction 3,032,000 over 1.1 end fraction = 2,756,364 Euros"/>
          <p:cNvGraphicFramePr>
            <a:graphicFrameLocks noChangeAspect="1"/>
          </p:cNvGraphicFramePr>
          <p:nvPr>
            <p:extLst>
              <p:ext uri="{D42A27DB-BD31-4B8C-83A1-F6EECF244321}">
                <p14:modId xmlns:p14="http://schemas.microsoft.com/office/powerpoint/2010/main" val="2884919647"/>
              </p:ext>
            </p:extLst>
          </p:nvPr>
        </p:nvGraphicFramePr>
        <p:xfrm>
          <a:off x="664670" y="2535840"/>
          <a:ext cx="6559550" cy="1582738"/>
        </p:xfrm>
        <a:graphic>
          <a:graphicData uri="http://schemas.openxmlformats.org/presentationml/2006/ole">
            <mc:AlternateContent xmlns:mc="http://schemas.openxmlformats.org/markup-compatibility/2006">
              <mc:Choice xmlns:v="urn:schemas-microsoft-com:vml" Requires="v">
                <p:oleObj spid="_x0000_s15915" name="Equation" r:id="rId3" imgW="3682800" imgH="888840" progId="Equation.DSMT4">
                  <p:embed/>
                </p:oleObj>
              </mc:Choice>
              <mc:Fallback>
                <p:oleObj name="Equation" r:id="rId3" imgW="3682800" imgH="888840" progId="Equation.DSMT4">
                  <p:embed/>
                  <p:pic>
                    <p:nvPicPr>
                      <p:cNvPr id="4" name="Object 3"/>
                      <p:cNvPicPr/>
                      <p:nvPr/>
                    </p:nvPicPr>
                    <p:blipFill>
                      <a:blip r:embed="rId4"/>
                      <a:stretch>
                        <a:fillRect/>
                      </a:stretch>
                    </p:blipFill>
                    <p:spPr>
                      <a:xfrm>
                        <a:off x="664670" y="2535840"/>
                        <a:ext cx="6559550" cy="1582738"/>
                      </a:xfrm>
                      <a:prstGeom prst="rect">
                        <a:avLst/>
                      </a:prstGeom>
                    </p:spPr>
                  </p:pic>
                </p:oleObj>
              </mc:Fallback>
            </mc:AlternateContent>
          </a:graphicData>
        </a:graphic>
      </p:graphicFrame>
    </p:spTree>
    <p:extLst>
      <p:ext uri="{BB962C8B-B14F-4D97-AF65-F5344CB8AC3E}">
        <p14:creationId xmlns:p14="http://schemas.microsoft.com/office/powerpoint/2010/main" val="3467854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(9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491016"/>
            <a:ext cx="8229600" cy="424543"/>
          </a:xfrm>
        </p:spPr>
        <p:txBody>
          <a:bodyPr/>
          <a:lstStyle/>
          <a:p>
            <a:r>
              <a:rPr lang="en-US" sz="2000" dirty="0">
                <a:latin typeface="+mn-lt"/>
              </a:rPr>
              <a:t>Period 1 evaluation – </a:t>
            </a:r>
            <a:r>
              <a:rPr lang="en-US" sz="2000" dirty="0" smtClean="0">
                <a:latin typeface="+mn-lt"/>
              </a:rPr>
              <a:t>onshore</a:t>
            </a:r>
            <a:endParaRPr lang="en-US" sz="2000" dirty="0">
              <a:latin typeface="+mn-lt"/>
            </a:endParaRPr>
          </a:p>
        </p:txBody>
      </p:sp>
      <p:sp>
        <p:nvSpPr>
          <p:cNvPr id="3" name="Text Placeholder 2"/>
          <p:cNvSpPr>
            <a:spLocks noGrp="1"/>
          </p:cNvSpPr>
          <p:nvPr>
            <p:ph type="body" idx="2"/>
          </p:nvPr>
        </p:nvSpPr>
        <p:spPr>
          <a:xfrm>
            <a:off x="457200" y="2020647"/>
            <a:ext cx="8229600" cy="4380153"/>
          </a:xfrm>
        </p:spPr>
        <p:txBody>
          <a:bodyPr/>
          <a:lstStyle/>
          <a:p>
            <a:pPr marL="0" indent="261938">
              <a:buNone/>
            </a:pPr>
            <a:r>
              <a:rPr lang="en-US" sz="2000" dirty="0">
                <a:latin typeface="+mn-lt"/>
              </a:rPr>
              <a:t>Revenue from manufacture and sale of 120,000 panels</a:t>
            </a:r>
          </a:p>
          <a:p>
            <a:pPr marL="4310063" indent="0">
              <a:buNone/>
            </a:pPr>
            <a:r>
              <a:rPr lang="en-US" sz="2000" dirty="0">
                <a:latin typeface="+mn-lt"/>
              </a:rPr>
              <a:t>= 120,000 × 70 = €8,400,000</a:t>
            </a:r>
          </a:p>
          <a:p>
            <a:pPr marL="0" indent="261938">
              <a:buNone/>
            </a:pPr>
            <a:r>
              <a:rPr lang="en-US" sz="2000" dirty="0">
                <a:latin typeface="+mn-lt"/>
              </a:rPr>
              <a:t>Fixed + variable cost of onshore plant</a:t>
            </a:r>
          </a:p>
          <a:p>
            <a:pPr marL="0" indent="4310063">
              <a:buNone/>
            </a:pPr>
            <a:r>
              <a:rPr lang="en-US" sz="2000" dirty="0">
                <a:latin typeface="+mn-lt"/>
              </a:rPr>
              <a:t>= 1,000,000 + (120,000 × 40)</a:t>
            </a:r>
          </a:p>
          <a:p>
            <a:pPr marL="4303713" indent="0">
              <a:buNone/>
            </a:pPr>
            <a:r>
              <a:rPr lang="en-US" sz="2000" dirty="0">
                <a:latin typeface="+mn-lt"/>
              </a:rPr>
              <a:t>= €5,800,000</a:t>
            </a:r>
          </a:p>
          <a:p>
            <a:pPr marL="2868613" indent="-2606675">
              <a:buNone/>
            </a:pPr>
            <a:r>
              <a:rPr lang="en-US" sz="2000" i="1" dirty="0">
                <a:latin typeface="+mn-lt"/>
              </a:rPr>
              <a:t>P(D = 120, E = 9.90, 1) = 8,400,000 − </a:t>
            </a:r>
            <a:r>
              <a:rPr lang="en-US" sz="2000" i="1" dirty="0" smtClean="0">
                <a:latin typeface="+mn-lt"/>
              </a:rPr>
              <a:t>5,800,000</a:t>
            </a:r>
          </a:p>
          <a:p>
            <a:pPr marL="2962275" indent="0">
              <a:buNone/>
            </a:pPr>
            <a:r>
              <a:rPr lang="en-US" sz="2000" i="1" dirty="0" smtClean="0">
                <a:latin typeface="+mn-lt"/>
              </a:rPr>
              <a:t>+ </a:t>
            </a:r>
            <a:r>
              <a:rPr lang="en-US" sz="2000" i="1" dirty="0">
                <a:latin typeface="+mn-lt"/>
              </a:rPr>
              <a:t>P</a:t>
            </a:r>
            <a:r>
              <a:rPr lang="en-US" sz="100" i="1" dirty="0">
                <a:latin typeface="+mn-lt"/>
              </a:rPr>
              <a:t>  </a:t>
            </a:r>
            <a:r>
              <a:rPr lang="en-US" sz="2000" i="1" dirty="0">
                <a:latin typeface="+mn-lt"/>
              </a:rPr>
              <a:t>V</a:t>
            </a:r>
            <a:r>
              <a:rPr lang="en-US" sz="100" i="1" dirty="0">
                <a:latin typeface="+mn-lt"/>
              </a:rPr>
              <a:t> </a:t>
            </a:r>
            <a:r>
              <a:rPr lang="en-US" sz="2000" i="1" dirty="0">
                <a:latin typeface="+mn-lt"/>
              </a:rPr>
              <a:t>E</a:t>
            </a:r>
            <a:r>
              <a:rPr lang="en-US" sz="100" i="1" dirty="0">
                <a:latin typeface="+mn-lt"/>
              </a:rPr>
              <a:t> </a:t>
            </a:r>
            <a:r>
              <a:rPr lang="en-US" sz="2000" i="1" dirty="0">
                <a:latin typeface="+mn-lt"/>
              </a:rPr>
              <a:t>P(D = 120, E = 9.90, 1)</a:t>
            </a:r>
          </a:p>
          <a:p>
            <a:pPr marL="2868613" indent="93663">
              <a:buNone/>
            </a:pPr>
            <a:r>
              <a:rPr lang="en-US" sz="2000" i="1" dirty="0">
                <a:latin typeface="+mn-lt"/>
              </a:rPr>
              <a:t>= 2,600,000 + 2,756,364</a:t>
            </a:r>
          </a:p>
          <a:p>
            <a:pPr marL="2868613" indent="93663">
              <a:buNone/>
            </a:pPr>
            <a:r>
              <a:rPr lang="en-US" sz="2000" i="1" dirty="0">
                <a:latin typeface="+mn-lt"/>
              </a:rPr>
              <a:t>= €5,356,364</a:t>
            </a:r>
            <a:endParaRPr lang="en-US" sz="2000" dirty="0">
              <a:latin typeface="+mn-lt"/>
            </a:endParaRPr>
          </a:p>
        </p:txBody>
      </p:sp>
    </p:spTree>
    <p:extLst>
      <p:ext uri="{BB962C8B-B14F-4D97-AF65-F5344CB8AC3E}">
        <p14:creationId xmlns:p14="http://schemas.microsoft.com/office/powerpoint/2010/main" val="604760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(10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17786"/>
          </a:xfrm>
        </p:spPr>
        <p:txBody>
          <a:bodyPr/>
          <a:lstStyle/>
          <a:p>
            <a:pPr marL="0" indent="0">
              <a:buNone/>
            </a:pPr>
            <a:r>
              <a:rPr lang="en-US" sz="2000" b="1" dirty="0" smtClean="0">
                <a:latin typeface="+mn-lt"/>
                <a:cs typeface="Times New Roman"/>
              </a:rPr>
              <a:t>Table 6-15 </a:t>
            </a:r>
            <a:r>
              <a:rPr lang="en-US" sz="2000" dirty="0" smtClean="0">
                <a:latin typeface="+mn-lt"/>
                <a:cs typeface="Times New Roman"/>
              </a:rPr>
              <a:t>Period </a:t>
            </a:r>
            <a:r>
              <a:rPr lang="en-US" sz="2000" dirty="0">
                <a:latin typeface="+mn-lt"/>
                <a:cs typeface="Times New Roman"/>
              </a:rPr>
              <a:t>1 Profits for Onshore </a:t>
            </a:r>
            <a:r>
              <a:rPr lang="en-US" sz="2000" dirty="0" smtClean="0">
                <a:latin typeface="+mn-lt"/>
                <a:cs typeface="Times New Roman"/>
              </a:rPr>
              <a:t>Option</a:t>
            </a:r>
            <a:endParaRPr lang="en-US" sz="2000" dirty="0">
              <a:latin typeface="+mn-lt"/>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779767584"/>
              </p:ext>
            </p:extLst>
          </p:nvPr>
        </p:nvGraphicFramePr>
        <p:xfrm>
          <a:off x="457200" y="2522044"/>
          <a:ext cx="8229600" cy="2183920"/>
        </p:xfrm>
        <a:graphic>
          <a:graphicData uri="http://schemas.openxmlformats.org/drawingml/2006/table">
            <a:tbl>
              <a:tblPr firstRow="1" bandRow="1">
                <a:tableStyleId>{2D5ABB26-0587-4C30-8999-92F81FD0307C}</a:tableStyleId>
              </a:tblPr>
              <a:tblGrid>
                <a:gridCol w="727330">
                  <a:extLst>
                    <a:ext uri="{9D8B030D-6E8A-4147-A177-3AD203B41FA5}">
                      <a16:colId xmlns:a16="http://schemas.microsoft.com/office/drawing/2014/main" val="20000"/>
                    </a:ext>
                  </a:extLst>
                </a:gridCol>
                <a:gridCol w="848552">
                  <a:extLst>
                    <a:ext uri="{9D8B030D-6E8A-4147-A177-3AD203B41FA5}">
                      <a16:colId xmlns:a16="http://schemas.microsoft.com/office/drawing/2014/main" val="20001"/>
                    </a:ext>
                  </a:extLst>
                </a:gridCol>
                <a:gridCol w="1252624">
                  <a:extLst>
                    <a:ext uri="{9D8B030D-6E8A-4147-A177-3AD203B41FA5}">
                      <a16:colId xmlns:a16="http://schemas.microsoft.com/office/drawing/2014/main" val="20002"/>
                    </a:ext>
                  </a:extLst>
                </a:gridCol>
                <a:gridCol w="1346906">
                  <a:extLst>
                    <a:ext uri="{9D8B030D-6E8A-4147-A177-3AD203B41FA5}">
                      <a16:colId xmlns:a16="http://schemas.microsoft.com/office/drawing/2014/main" val="20003"/>
                    </a:ext>
                  </a:extLst>
                </a:gridCol>
                <a:gridCol w="1293030">
                  <a:extLst>
                    <a:ext uri="{9D8B030D-6E8A-4147-A177-3AD203B41FA5}">
                      <a16:colId xmlns:a16="http://schemas.microsoft.com/office/drawing/2014/main" val="20004"/>
                    </a:ext>
                  </a:extLst>
                </a:gridCol>
                <a:gridCol w="1387314">
                  <a:extLst>
                    <a:ext uri="{9D8B030D-6E8A-4147-A177-3AD203B41FA5}">
                      <a16:colId xmlns:a16="http://schemas.microsoft.com/office/drawing/2014/main" val="20005"/>
                    </a:ext>
                  </a:extLst>
                </a:gridCol>
                <a:gridCol w="1373844">
                  <a:extLst>
                    <a:ext uri="{9D8B030D-6E8A-4147-A177-3AD203B41FA5}">
                      <a16:colId xmlns:a16="http://schemas.microsoft.com/office/drawing/2014/main" val="20006"/>
                    </a:ext>
                  </a:extLst>
                </a:gridCol>
              </a:tblGrid>
              <a:tr h="671159">
                <a:tc>
                  <a:txBody>
                    <a:bodyPr/>
                    <a:lstStyle/>
                    <a:p>
                      <a:pPr algn="ctr"/>
                      <a:r>
                        <a:rPr lang="en-US" sz="1600" b="1" i="1" kern="1200" dirty="0" smtClean="0">
                          <a:solidFill>
                            <a:schemeClr val="tx1"/>
                          </a:solidFill>
                          <a:latin typeface="+mn-lt"/>
                          <a:ea typeface="+mn-ea"/>
                          <a:cs typeface="Times New Roman"/>
                        </a:rPr>
                        <a:t>D</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i="1" kern="1200" dirty="0" smtClean="0">
                          <a:solidFill>
                            <a:schemeClr val="tx1"/>
                          </a:solidFill>
                          <a:latin typeface="+mn-lt"/>
                          <a:ea typeface="+mn-ea"/>
                          <a:cs typeface="Times New Roman"/>
                        </a:rPr>
                        <a:t>E</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Sales</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Production</a:t>
                      </a:r>
                      <a:r>
                        <a:rPr lang="en-US" sz="1600" b="1" baseline="0" dirty="0" smtClean="0">
                          <a:latin typeface="+mn-lt"/>
                        </a:rPr>
                        <a:t> Cost Quantity</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Revenue</a:t>
                      </a:r>
                      <a:r>
                        <a:rPr lang="en-US" sz="1600" b="1" baseline="0" dirty="0" smtClean="0">
                          <a:latin typeface="+mn-lt"/>
                        </a:rPr>
                        <a: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Cost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Profit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0240">
                <a:tc>
                  <a:txBody>
                    <a:bodyPr/>
                    <a:lstStyle/>
                    <a:p>
                      <a:pPr algn="r"/>
                      <a:r>
                        <a:rPr lang="en-US" sz="1600" kern="1200" dirty="0" smtClean="0">
                          <a:solidFill>
                            <a:schemeClr val="tx1"/>
                          </a:solidFill>
                          <a:latin typeface="+mn-lt"/>
                          <a:ea typeface="+mn-ea"/>
                          <a:cs typeface="+mn-cs"/>
                        </a:rPr>
                        <a:t>120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9.90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8,400,000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5,800,000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5,356,364</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0240">
                <a:tc>
                  <a:txBody>
                    <a:bodyPr/>
                    <a:lstStyle/>
                    <a:p>
                      <a:pPr algn="r"/>
                      <a:r>
                        <a:rPr lang="en-US" sz="1600" kern="1200" dirty="0" smtClean="0">
                          <a:solidFill>
                            <a:schemeClr val="tx1"/>
                          </a:solidFill>
                          <a:latin typeface="+mn-lt"/>
                          <a:ea typeface="+mn-ea"/>
                          <a:cs typeface="+mn-cs"/>
                        </a:rPr>
                        <a:t>120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8.10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latin typeface="+mn-lt"/>
                        </a:rPr>
                        <a:t>8,400,000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5,800,000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5,356,364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0240">
                <a:tc>
                  <a:txBody>
                    <a:bodyPr/>
                    <a:lstStyle/>
                    <a:p>
                      <a:pPr algn="r"/>
                      <a:r>
                        <a:rPr lang="en-US" sz="1600" kern="1200" dirty="0" smtClean="0">
                          <a:solidFill>
                            <a:schemeClr val="tx1"/>
                          </a:solidFill>
                          <a:latin typeface="+mn-lt"/>
                          <a:ea typeface="+mn-ea"/>
                          <a:cs typeface="+mn-cs"/>
                        </a:rPr>
                        <a:t>80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9.90 </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5,600,000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4,200,000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2,934,545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0240">
                <a:tc>
                  <a:txBody>
                    <a:bodyPr/>
                    <a:lstStyle/>
                    <a:p>
                      <a:pPr algn="r"/>
                      <a:r>
                        <a:rPr lang="en-US" sz="1600" kern="1200" dirty="0" smtClean="0">
                          <a:solidFill>
                            <a:schemeClr val="tx1"/>
                          </a:solidFill>
                          <a:latin typeface="+mn-lt"/>
                          <a:ea typeface="+mn-ea"/>
                          <a:cs typeface="+mn-cs"/>
                        </a:rPr>
                        <a:t>80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8.10</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5,600,000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4,200,000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2,934,545</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121180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(11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03412"/>
          </a:xfrm>
        </p:spPr>
        <p:txBody>
          <a:bodyPr/>
          <a:lstStyle/>
          <a:p>
            <a:r>
              <a:rPr lang="en-US" sz="1800" dirty="0">
                <a:latin typeface="+mn-lt"/>
              </a:rPr>
              <a:t>Period 0 evaluation – </a:t>
            </a:r>
            <a:r>
              <a:rPr lang="en-US" sz="1800" dirty="0" smtClean="0">
                <a:latin typeface="+mn-lt"/>
              </a:rPr>
              <a:t>onshore</a:t>
            </a:r>
          </a:p>
        </p:txBody>
      </p:sp>
      <p:sp>
        <p:nvSpPr>
          <p:cNvPr id="4" name="Text Placeholder 3"/>
          <p:cNvSpPr>
            <a:spLocks noGrp="1"/>
          </p:cNvSpPr>
          <p:nvPr>
            <p:ph type="body" idx="2"/>
          </p:nvPr>
        </p:nvSpPr>
        <p:spPr>
          <a:xfrm>
            <a:off x="457200" y="2291165"/>
            <a:ext cx="8229600" cy="2590118"/>
          </a:xfrm>
        </p:spPr>
        <p:txBody>
          <a:bodyPr/>
          <a:lstStyle/>
          <a:p>
            <a:pPr marL="3311525" indent="-3043238">
              <a:buNone/>
            </a:pPr>
            <a:r>
              <a:rPr lang="en-US" sz="1800" i="1" dirty="0">
                <a:latin typeface="+mn-lt"/>
              </a:rPr>
              <a:t>E</a:t>
            </a:r>
            <a:r>
              <a:rPr lang="en-US" sz="100" i="1" dirty="0">
                <a:latin typeface="+mn-lt"/>
              </a:rPr>
              <a:t> </a:t>
            </a:r>
            <a:r>
              <a:rPr lang="en-US" sz="1800" i="1" dirty="0">
                <a:latin typeface="+mn-lt"/>
              </a:rPr>
              <a:t>P(D = 100, E = 9.00, 1) = 0.24 × P(D = 120, E = 9.90, 1)+ 0.56 × P(D = 120, E = 8.10, 1)+ 0.06 × P(D = 80, E = 9.90, 1)+ 0.14 × P(D = 80, E = 8.10, 1) </a:t>
            </a:r>
          </a:p>
          <a:p>
            <a:pPr marL="3311525" indent="4763">
              <a:buNone/>
            </a:pPr>
            <a:r>
              <a:rPr lang="en-US" sz="1800" i="1" dirty="0">
                <a:latin typeface="+mn-lt"/>
              </a:rPr>
              <a:t>= (0.24 × 5,356,364) + (0.56 × 5,5356,364)</a:t>
            </a:r>
          </a:p>
          <a:p>
            <a:pPr marL="3311525" indent="4763">
              <a:buNone/>
            </a:pPr>
            <a:r>
              <a:rPr lang="en-US" sz="1800" i="1" dirty="0">
                <a:latin typeface="+mn-lt"/>
              </a:rPr>
              <a:t>+ (0.06 × 2,934,545) + (0.14 × 2,934,545)</a:t>
            </a:r>
          </a:p>
          <a:p>
            <a:pPr marL="3311525" indent="4763">
              <a:buNone/>
            </a:pPr>
            <a:r>
              <a:rPr lang="en-US" sz="1800" i="1" dirty="0">
                <a:latin typeface="+mn-lt"/>
              </a:rPr>
              <a:t>= € 4,872,000</a:t>
            </a:r>
            <a:endParaRPr lang="en-US" sz="1800" dirty="0">
              <a:latin typeface="+mn-lt"/>
            </a:endParaRPr>
          </a:p>
        </p:txBody>
      </p:sp>
      <p:graphicFrame>
        <p:nvGraphicFramePr>
          <p:cNvPr id="5" name="Object 4" descr="P V E P at left parenthesis D = 100, E = 9.00, 1 right parenthesis = start fraction E P at left parenthesis D = 100, E = 9.00, 1 right parenthesis over left parenthesis 1 + k right parenthesis end fraction&#10;= start fraction 4,872,000 over 1.1 end fraction = 4,429,091 Euros"/>
          <p:cNvGraphicFramePr>
            <a:graphicFrameLocks noChangeAspect="1"/>
          </p:cNvGraphicFramePr>
          <p:nvPr>
            <p:extLst>
              <p:ext uri="{D42A27DB-BD31-4B8C-83A1-F6EECF244321}">
                <p14:modId xmlns:p14="http://schemas.microsoft.com/office/powerpoint/2010/main" val="1862462769"/>
              </p:ext>
            </p:extLst>
          </p:nvPr>
        </p:nvGraphicFramePr>
        <p:xfrm>
          <a:off x="2076132" y="5042923"/>
          <a:ext cx="5113388" cy="1264826"/>
        </p:xfrm>
        <a:graphic>
          <a:graphicData uri="http://schemas.openxmlformats.org/presentationml/2006/ole">
            <mc:AlternateContent xmlns:mc="http://schemas.openxmlformats.org/markup-compatibility/2006">
              <mc:Choice xmlns:v="urn:schemas-microsoft-com:vml" Requires="v">
                <p:oleObj spid="_x0000_s16934" name="Equation" r:id="rId3" imgW="3593880" imgH="888840" progId="Equation.DSMT4">
                  <p:embed/>
                </p:oleObj>
              </mc:Choice>
              <mc:Fallback>
                <p:oleObj name="Equation" r:id="rId3" imgW="3593880" imgH="888840" progId="Equation.DSMT4">
                  <p:embed/>
                  <p:pic>
                    <p:nvPicPr>
                      <p:cNvPr id="4" name="Object 3"/>
                      <p:cNvPicPr/>
                      <p:nvPr/>
                    </p:nvPicPr>
                    <p:blipFill>
                      <a:blip r:embed="rId4"/>
                      <a:stretch>
                        <a:fillRect/>
                      </a:stretch>
                    </p:blipFill>
                    <p:spPr>
                      <a:xfrm>
                        <a:off x="2076132" y="5042923"/>
                        <a:ext cx="5113388" cy="1264826"/>
                      </a:xfrm>
                      <a:prstGeom prst="rect">
                        <a:avLst/>
                      </a:prstGeom>
                    </p:spPr>
                  </p:pic>
                </p:oleObj>
              </mc:Fallback>
            </mc:AlternateContent>
          </a:graphicData>
        </a:graphic>
      </p:graphicFrame>
    </p:spTree>
    <p:extLst>
      <p:ext uri="{BB962C8B-B14F-4D97-AF65-F5344CB8AC3E}">
        <p14:creationId xmlns:p14="http://schemas.microsoft.com/office/powerpoint/2010/main" val="42379834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(12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372291"/>
          </a:xfrm>
        </p:spPr>
        <p:txBody>
          <a:bodyPr/>
          <a:lstStyle/>
          <a:p>
            <a:r>
              <a:rPr lang="en-US" sz="2000" dirty="0">
                <a:latin typeface="+mn-lt"/>
              </a:rPr>
              <a:t>Period </a:t>
            </a:r>
            <a:r>
              <a:rPr lang="en-US" sz="2000" dirty="0" smtClean="0">
                <a:latin typeface="+mn-lt"/>
              </a:rPr>
              <a:t>0 </a:t>
            </a:r>
            <a:r>
              <a:rPr lang="en-US" sz="2000" dirty="0">
                <a:latin typeface="+mn-lt"/>
              </a:rPr>
              <a:t>evaluation – </a:t>
            </a:r>
            <a:r>
              <a:rPr lang="en-US" sz="2000" dirty="0" smtClean="0">
                <a:latin typeface="+mn-lt"/>
              </a:rPr>
              <a:t>onshore</a:t>
            </a:r>
          </a:p>
        </p:txBody>
      </p:sp>
      <p:sp>
        <p:nvSpPr>
          <p:cNvPr id="3" name="Text Placeholder 2"/>
          <p:cNvSpPr>
            <a:spLocks noGrp="1"/>
          </p:cNvSpPr>
          <p:nvPr>
            <p:ph type="body" idx="2"/>
          </p:nvPr>
        </p:nvSpPr>
        <p:spPr>
          <a:xfrm>
            <a:off x="457200" y="2076993"/>
            <a:ext cx="8229600" cy="4349932"/>
          </a:xfrm>
        </p:spPr>
        <p:txBody>
          <a:bodyPr/>
          <a:lstStyle/>
          <a:p>
            <a:pPr marL="0" indent="261938">
              <a:buNone/>
            </a:pPr>
            <a:r>
              <a:rPr lang="en-US" sz="2000" dirty="0">
                <a:latin typeface="+mn-lt"/>
              </a:rPr>
              <a:t>Revenue from manufacture and sale of 100,000 panels</a:t>
            </a:r>
          </a:p>
          <a:p>
            <a:pPr marL="0" indent="4310063">
              <a:buNone/>
            </a:pPr>
            <a:r>
              <a:rPr lang="en-US" sz="2000" dirty="0">
                <a:latin typeface="+mn-lt"/>
              </a:rPr>
              <a:t>= 100,000 × 70 = €7,000,000</a:t>
            </a:r>
          </a:p>
          <a:p>
            <a:pPr marL="0" indent="261938">
              <a:buNone/>
            </a:pPr>
            <a:r>
              <a:rPr lang="en-US" sz="2000" dirty="0">
                <a:latin typeface="+mn-lt"/>
              </a:rPr>
              <a:t>Fixed + variable cost of onshore plant </a:t>
            </a:r>
          </a:p>
          <a:p>
            <a:pPr marL="0" indent="4310063">
              <a:buNone/>
            </a:pPr>
            <a:r>
              <a:rPr lang="en-US" sz="2000" dirty="0">
                <a:latin typeface="+mn-lt"/>
              </a:rPr>
              <a:t>= 1,000,000 + (100,000 × 40)</a:t>
            </a:r>
          </a:p>
          <a:p>
            <a:pPr marL="4303713" indent="0">
              <a:buNone/>
            </a:pPr>
            <a:r>
              <a:rPr lang="en-US" sz="2000" dirty="0">
                <a:latin typeface="+mn-lt"/>
              </a:rPr>
              <a:t>= €5,000,000</a:t>
            </a:r>
          </a:p>
          <a:p>
            <a:pPr marL="2963863" indent="-2701925">
              <a:buNone/>
            </a:pPr>
            <a:r>
              <a:rPr lang="en-US" sz="2000" i="1" dirty="0">
                <a:latin typeface="+mn-lt"/>
              </a:rPr>
              <a:t>P(D</a:t>
            </a:r>
            <a:r>
              <a:rPr lang="en-US" sz="2000" dirty="0">
                <a:latin typeface="+mn-lt"/>
              </a:rPr>
              <a:t> = 100, </a:t>
            </a:r>
            <a:r>
              <a:rPr lang="en-US" sz="2000" i="1" dirty="0">
                <a:latin typeface="+mn-lt"/>
              </a:rPr>
              <a:t>E</a:t>
            </a:r>
            <a:r>
              <a:rPr lang="en-US" sz="2000" dirty="0">
                <a:latin typeface="+mn-lt"/>
              </a:rPr>
              <a:t> = 9.00, 1) = 8,400,000 − 5,800,000</a:t>
            </a:r>
          </a:p>
          <a:p>
            <a:pPr marL="2868613" indent="0">
              <a:buNone/>
            </a:pPr>
            <a:r>
              <a:rPr lang="en-US" sz="2000" dirty="0">
                <a:latin typeface="+mn-lt"/>
              </a:rPr>
              <a:t>+ </a:t>
            </a:r>
            <a:r>
              <a:rPr lang="en-US" sz="2000" i="1" dirty="0">
                <a:latin typeface="+mn-lt"/>
              </a:rPr>
              <a:t>P</a:t>
            </a:r>
            <a:r>
              <a:rPr lang="en-US" sz="100" i="1" dirty="0">
                <a:latin typeface="+mn-lt"/>
              </a:rPr>
              <a:t> </a:t>
            </a:r>
            <a:r>
              <a:rPr lang="en-US" sz="2000" i="1" dirty="0">
                <a:latin typeface="+mn-lt"/>
              </a:rPr>
              <a:t>V</a:t>
            </a:r>
            <a:r>
              <a:rPr lang="en-US" sz="100" i="1" dirty="0">
                <a:latin typeface="+mn-lt"/>
              </a:rPr>
              <a:t> </a:t>
            </a:r>
            <a:r>
              <a:rPr lang="en-US" sz="2000" i="1" dirty="0">
                <a:latin typeface="+mn-lt"/>
              </a:rPr>
              <a:t>E</a:t>
            </a:r>
            <a:r>
              <a:rPr lang="en-US" sz="100" i="1" dirty="0">
                <a:latin typeface="+mn-lt"/>
              </a:rPr>
              <a:t> </a:t>
            </a:r>
            <a:r>
              <a:rPr lang="en-US" sz="2000" i="1" dirty="0">
                <a:latin typeface="+mn-lt"/>
              </a:rPr>
              <a:t>P(D</a:t>
            </a:r>
            <a:r>
              <a:rPr lang="en-US" sz="2000" dirty="0">
                <a:latin typeface="+mn-lt"/>
              </a:rPr>
              <a:t> = 100, </a:t>
            </a:r>
            <a:r>
              <a:rPr lang="en-US" sz="2000" i="1" dirty="0">
                <a:latin typeface="+mn-lt"/>
              </a:rPr>
              <a:t>E</a:t>
            </a:r>
            <a:r>
              <a:rPr lang="en-US" sz="2000" dirty="0">
                <a:latin typeface="+mn-lt"/>
              </a:rPr>
              <a:t> = 9.00, 1) </a:t>
            </a:r>
          </a:p>
          <a:p>
            <a:pPr marL="0" indent="2695575">
              <a:buNone/>
            </a:pPr>
            <a:r>
              <a:rPr lang="en-US" sz="2000" dirty="0">
                <a:latin typeface="+mn-lt"/>
              </a:rPr>
              <a:t>= 2,000,000 + 4,429,091</a:t>
            </a:r>
          </a:p>
          <a:p>
            <a:pPr marL="0" indent="2695575">
              <a:buNone/>
            </a:pPr>
            <a:r>
              <a:rPr lang="en-US" sz="2000" dirty="0">
                <a:latin typeface="+mn-lt"/>
              </a:rPr>
              <a:t>= €</a:t>
            </a:r>
            <a:r>
              <a:rPr lang="en-US" sz="2000" dirty="0" smtClean="0">
                <a:latin typeface="+mn-lt"/>
              </a:rPr>
              <a:t>6,429,091</a:t>
            </a:r>
            <a:endParaRPr lang="en-US" sz="2000" dirty="0">
              <a:latin typeface="+mn-lt"/>
            </a:endParaRPr>
          </a:p>
        </p:txBody>
      </p:sp>
    </p:spTree>
    <p:extLst>
      <p:ext uri="{BB962C8B-B14F-4D97-AF65-F5344CB8AC3E}">
        <p14:creationId xmlns:p14="http://schemas.microsoft.com/office/powerpoint/2010/main" val="8834945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(13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24543"/>
          </a:xfrm>
        </p:spPr>
        <p:txBody>
          <a:bodyPr/>
          <a:lstStyle/>
          <a:p>
            <a:r>
              <a:rPr lang="en-US" sz="2000" dirty="0" smtClean="0">
                <a:latin typeface="+mn-lt"/>
              </a:rPr>
              <a:t>Period </a:t>
            </a:r>
            <a:r>
              <a:rPr lang="en-US" sz="2000" dirty="0">
                <a:latin typeface="+mn-lt"/>
              </a:rPr>
              <a:t>2 evaluation – </a:t>
            </a:r>
            <a:r>
              <a:rPr lang="en-US" sz="2000" dirty="0" smtClean="0">
                <a:latin typeface="+mn-lt"/>
              </a:rPr>
              <a:t>offshore</a:t>
            </a:r>
          </a:p>
        </p:txBody>
      </p:sp>
      <p:sp>
        <p:nvSpPr>
          <p:cNvPr id="5" name="Text Placeholder 4"/>
          <p:cNvSpPr>
            <a:spLocks noGrp="1"/>
          </p:cNvSpPr>
          <p:nvPr>
            <p:ph type="body" idx="2"/>
          </p:nvPr>
        </p:nvSpPr>
        <p:spPr>
          <a:xfrm>
            <a:off x="457200" y="2186017"/>
            <a:ext cx="8229600" cy="2921560"/>
          </a:xfrm>
        </p:spPr>
        <p:txBody>
          <a:bodyPr/>
          <a:lstStyle/>
          <a:p>
            <a:pPr marL="0" indent="261938">
              <a:buNone/>
            </a:pPr>
            <a:r>
              <a:rPr lang="en-US" sz="2000" dirty="0">
                <a:latin typeface="+mn-lt"/>
              </a:rPr>
              <a:t>Revenue from the manufacture and sale of 130,000 panels</a:t>
            </a:r>
          </a:p>
          <a:p>
            <a:pPr marL="3135313" indent="0">
              <a:buNone/>
            </a:pPr>
            <a:r>
              <a:rPr lang="en-US" sz="2000" dirty="0">
                <a:latin typeface="+mn-lt"/>
              </a:rPr>
              <a:t>= 130,000 × 70</a:t>
            </a:r>
          </a:p>
          <a:p>
            <a:pPr marL="0" indent="3136900">
              <a:buNone/>
            </a:pPr>
            <a:r>
              <a:rPr lang="en-US" sz="2000" dirty="0">
                <a:latin typeface="+mn-lt"/>
              </a:rPr>
              <a:t>= €9,100,000</a:t>
            </a:r>
          </a:p>
          <a:p>
            <a:pPr marL="261938" indent="0">
              <a:buNone/>
            </a:pPr>
            <a:r>
              <a:rPr lang="en-US" sz="2000" dirty="0">
                <a:latin typeface="+mn-lt"/>
              </a:rPr>
              <a:t>Fixed + variable cost of offshore plant </a:t>
            </a:r>
          </a:p>
          <a:p>
            <a:pPr marL="261938" indent="2873375">
              <a:buNone/>
            </a:pPr>
            <a:r>
              <a:rPr lang="en-US" sz="2000" dirty="0">
                <a:latin typeface="+mn-lt"/>
              </a:rPr>
              <a:t>= 8,000,000 + (130,000 × 340)</a:t>
            </a:r>
          </a:p>
          <a:p>
            <a:pPr marL="3136900" indent="0">
              <a:buNone/>
            </a:pPr>
            <a:r>
              <a:rPr lang="en-US" sz="2000" dirty="0">
                <a:latin typeface="+mn-lt"/>
              </a:rPr>
              <a:t>= 52,200,000 </a:t>
            </a:r>
            <a:r>
              <a:rPr lang="en-US" sz="2000" dirty="0" smtClean="0">
                <a:latin typeface="+mn-lt"/>
              </a:rPr>
              <a:t>yuan</a:t>
            </a:r>
            <a:endParaRPr lang="en-US" sz="2000" dirty="0">
              <a:latin typeface="+mn-lt"/>
            </a:endParaRPr>
          </a:p>
        </p:txBody>
      </p:sp>
      <p:graphicFrame>
        <p:nvGraphicFramePr>
          <p:cNvPr id="3" name="Object 2" descr="P at left parenthesis D = 144, E = 10.89, 2 right parenthesis = 9,100,000 minus left parenthesis start fraction 52,200,000 over 10.89 end fraction right parenthesis = 4,306,612 Euros"/>
          <p:cNvGraphicFramePr>
            <a:graphicFrameLocks noChangeAspect="1"/>
          </p:cNvGraphicFramePr>
          <p:nvPr>
            <p:extLst>
              <p:ext uri="{D42A27DB-BD31-4B8C-83A1-F6EECF244321}">
                <p14:modId xmlns:p14="http://schemas.microsoft.com/office/powerpoint/2010/main" val="1931588734"/>
              </p:ext>
            </p:extLst>
          </p:nvPr>
        </p:nvGraphicFramePr>
        <p:xfrm>
          <a:off x="1190153" y="5320876"/>
          <a:ext cx="5489213" cy="1035594"/>
        </p:xfrm>
        <a:graphic>
          <a:graphicData uri="http://schemas.openxmlformats.org/presentationml/2006/ole">
            <mc:AlternateContent xmlns:mc="http://schemas.openxmlformats.org/markup-compatibility/2006">
              <mc:Choice xmlns:v="urn:schemas-microsoft-com:vml" Requires="v">
                <p:oleObj spid="_x0000_s17955" name="Equation" r:id="rId3" imgW="3492360" imgH="660240" progId="Equation.DSMT4">
                  <p:embed/>
                </p:oleObj>
              </mc:Choice>
              <mc:Fallback>
                <p:oleObj name="Equation" r:id="rId3" imgW="3492360" imgH="660240" progId="Equation.DSMT4">
                  <p:embed/>
                  <p:pic>
                    <p:nvPicPr>
                      <p:cNvPr id="0" name=""/>
                      <p:cNvPicPr/>
                      <p:nvPr/>
                    </p:nvPicPr>
                    <p:blipFill>
                      <a:blip r:embed="rId4"/>
                      <a:stretch>
                        <a:fillRect/>
                      </a:stretch>
                    </p:blipFill>
                    <p:spPr>
                      <a:xfrm>
                        <a:off x="1190153" y="5320876"/>
                        <a:ext cx="5489213" cy="1035594"/>
                      </a:xfrm>
                      <a:prstGeom prst="rect">
                        <a:avLst/>
                      </a:prstGeom>
                    </p:spPr>
                  </p:pic>
                </p:oleObj>
              </mc:Fallback>
            </mc:AlternateContent>
          </a:graphicData>
        </a:graphic>
      </p:graphicFrame>
    </p:spTree>
    <p:extLst>
      <p:ext uri="{BB962C8B-B14F-4D97-AF65-F5344CB8AC3E}">
        <p14:creationId xmlns:p14="http://schemas.microsoft.com/office/powerpoint/2010/main" val="3521741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Times New Roman" panose="02020603050405020304" pitchFamily="18" charset="0"/>
              </a:rPr>
              <a:t>D-Solar </a:t>
            </a:r>
            <a:r>
              <a:rPr lang="en-US" kern="1200" dirty="0" smtClean="0">
                <a:latin typeface="Times New Roman" panose="02020603050405020304" pitchFamily="18" charset="0"/>
                <a:ea typeface="+mj-ea"/>
                <a:cs typeface="Times New Roman" panose="02020603050405020304" pitchFamily="18" charset="0"/>
              </a:rPr>
              <a:t>Decision</a:t>
            </a:r>
            <a:r>
              <a:rPr lang="en-US" kern="1200" dirty="0" smtClean="0">
                <a:latin typeface="+mn-lt"/>
                <a:ea typeface="+mj-ea"/>
                <a:cs typeface="+mj-cs"/>
              </a:rPr>
              <a:t> </a:t>
            </a:r>
            <a:r>
              <a:rPr lang="en-US" sz="2000" b="0" kern="1200" dirty="0" smtClean="0">
                <a:latin typeface="Times New Roman" panose="02020603050405020304" pitchFamily="18" charset="0"/>
                <a:ea typeface="+mj-ea"/>
                <a:cs typeface="Times New Roman" panose="02020603050405020304" pitchFamily="18" charset="0"/>
              </a:rPr>
              <a:t>(14 of 21)</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49317"/>
          </a:xfrm>
        </p:spPr>
        <p:txBody>
          <a:bodyPr/>
          <a:lstStyle/>
          <a:p>
            <a:pPr marL="0" indent="0">
              <a:buNone/>
            </a:pPr>
            <a:r>
              <a:rPr lang="en-US" sz="2200" b="1" dirty="0" smtClean="0">
                <a:latin typeface="+mn-lt"/>
                <a:cs typeface="Times New Roman"/>
              </a:rPr>
              <a:t>Table 6-16 </a:t>
            </a:r>
            <a:r>
              <a:rPr lang="en-US" sz="2200" dirty="0" smtClean="0">
                <a:latin typeface="+mn-lt"/>
                <a:cs typeface="Times New Roman"/>
              </a:rPr>
              <a:t>Period </a:t>
            </a:r>
            <a:r>
              <a:rPr lang="en-US" sz="2200" dirty="0">
                <a:latin typeface="+mn-lt"/>
                <a:cs typeface="Times New Roman"/>
              </a:rPr>
              <a:t>2 Profits for Offshore </a:t>
            </a:r>
            <a:r>
              <a:rPr lang="en-US" sz="2200" dirty="0" smtClean="0">
                <a:latin typeface="+mn-lt"/>
                <a:cs typeface="Times New Roman"/>
              </a:rPr>
              <a:t>Option</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100455930"/>
              </p:ext>
            </p:extLst>
          </p:nvPr>
        </p:nvGraphicFramePr>
        <p:xfrm>
          <a:off x="457199" y="2337067"/>
          <a:ext cx="8229601" cy="3873538"/>
        </p:xfrm>
        <a:graphic>
          <a:graphicData uri="http://schemas.openxmlformats.org/drawingml/2006/table">
            <a:tbl>
              <a:tblPr firstRow="1" bandRow="1">
                <a:tableStyleId>{2D5ABB26-0587-4C30-8999-92F81FD0307C}</a:tableStyleId>
              </a:tblPr>
              <a:tblGrid>
                <a:gridCol w="727329">
                  <a:extLst>
                    <a:ext uri="{9D8B030D-6E8A-4147-A177-3AD203B41FA5}">
                      <a16:colId xmlns:a16="http://schemas.microsoft.com/office/drawing/2014/main" val="20000"/>
                    </a:ext>
                  </a:extLst>
                </a:gridCol>
                <a:gridCol w="848552">
                  <a:extLst>
                    <a:ext uri="{9D8B030D-6E8A-4147-A177-3AD203B41FA5}">
                      <a16:colId xmlns:a16="http://schemas.microsoft.com/office/drawing/2014/main" val="20001"/>
                    </a:ext>
                  </a:extLst>
                </a:gridCol>
                <a:gridCol w="1252623">
                  <a:extLst>
                    <a:ext uri="{9D8B030D-6E8A-4147-A177-3AD203B41FA5}">
                      <a16:colId xmlns:a16="http://schemas.microsoft.com/office/drawing/2014/main" val="20002"/>
                    </a:ext>
                  </a:extLst>
                </a:gridCol>
                <a:gridCol w="1346907">
                  <a:extLst>
                    <a:ext uri="{9D8B030D-6E8A-4147-A177-3AD203B41FA5}">
                      <a16:colId xmlns:a16="http://schemas.microsoft.com/office/drawing/2014/main" val="20003"/>
                    </a:ext>
                  </a:extLst>
                </a:gridCol>
                <a:gridCol w="1293031">
                  <a:extLst>
                    <a:ext uri="{9D8B030D-6E8A-4147-A177-3AD203B41FA5}">
                      <a16:colId xmlns:a16="http://schemas.microsoft.com/office/drawing/2014/main" val="20004"/>
                    </a:ext>
                  </a:extLst>
                </a:gridCol>
                <a:gridCol w="1387314">
                  <a:extLst>
                    <a:ext uri="{9D8B030D-6E8A-4147-A177-3AD203B41FA5}">
                      <a16:colId xmlns:a16="http://schemas.microsoft.com/office/drawing/2014/main" val="20005"/>
                    </a:ext>
                  </a:extLst>
                </a:gridCol>
                <a:gridCol w="1373845">
                  <a:extLst>
                    <a:ext uri="{9D8B030D-6E8A-4147-A177-3AD203B41FA5}">
                      <a16:colId xmlns:a16="http://schemas.microsoft.com/office/drawing/2014/main" val="20006"/>
                    </a:ext>
                  </a:extLst>
                </a:gridCol>
              </a:tblGrid>
              <a:tr h="696367">
                <a:tc>
                  <a:txBody>
                    <a:bodyPr/>
                    <a:lstStyle/>
                    <a:p>
                      <a:pPr algn="l"/>
                      <a:r>
                        <a:rPr lang="en-US" sz="1400" b="1" i="1" kern="1200" dirty="0" smtClean="0">
                          <a:solidFill>
                            <a:schemeClr val="tx1"/>
                          </a:solidFill>
                          <a:latin typeface="Times New Roman"/>
                          <a:ea typeface="+mn-ea"/>
                          <a:cs typeface="Times New Roman"/>
                        </a:rPr>
                        <a:t>D</a:t>
                      </a:r>
                      <a:endParaRPr lang="en-US" sz="1400" b="1" i="1" dirty="0">
                        <a:latin typeface="Times New Roman"/>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i="1" kern="1200" dirty="0" smtClean="0">
                          <a:solidFill>
                            <a:schemeClr val="tx1"/>
                          </a:solidFill>
                          <a:latin typeface="Times New Roman"/>
                          <a:ea typeface="+mn-ea"/>
                          <a:cs typeface="Times New Roman"/>
                        </a:rPr>
                        <a:t>E</a:t>
                      </a:r>
                      <a:endParaRPr lang="en-US" sz="1400" b="1" i="1" dirty="0">
                        <a:latin typeface="Times New Roman"/>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dirty="0" smtClean="0"/>
                        <a:t>Sales</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dirty="0" smtClean="0"/>
                        <a:t>Production</a:t>
                      </a:r>
                      <a:r>
                        <a:rPr lang="en-US" sz="1400" b="1" baseline="0" dirty="0" smtClean="0"/>
                        <a:t> Cost Quantity</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dirty="0" smtClean="0"/>
                        <a:t>Revenue</a:t>
                      </a:r>
                      <a:r>
                        <a:rPr lang="en-US" sz="1400" b="1" baseline="0" dirty="0" smtClean="0"/>
                        <a:t> (euro)</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dirty="0" smtClean="0"/>
                        <a:t>Cost (yuan)</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l"/>
                      <a:r>
                        <a:rPr lang="en-US" sz="1400" b="1" dirty="0" smtClean="0"/>
                        <a:t>Profit (euro)</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3019">
                <a:tc>
                  <a:txBody>
                    <a:bodyPr/>
                    <a:lstStyle/>
                    <a:p>
                      <a:pPr algn="r"/>
                      <a:r>
                        <a:rPr lang="en-US" sz="1400" kern="1200" dirty="0" smtClean="0">
                          <a:solidFill>
                            <a:schemeClr val="tx1"/>
                          </a:solidFill>
                          <a:latin typeface="+mn-lt"/>
                          <a:ea typeface="+mn-ea"/>
                          <a:cs typeface="+mn-cs"/>
                        </a:rPr>
                        <a:t>144</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10.89</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9,100,000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52,200,000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4,306,612</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3019">
                <a:tc>
                  <a:txBody>
                    <a:bodyPr/>
                    <a:lstStyle/>
                    <a:p>
                      <a:pPr algn="r"/>
                      <a:r>
                        <a:rPr lang="en-US" sz="1400" kern="1200" dirty="0" smtClean="0">
                          <a:solidFill>
                            <a:schemeClr val="tx1"/>
                          </a:solidFill>
                          <a:latin typeface="+mn-lt"/>
                          <a:ea typeface="+mn-ea"/>
                          <a:cs typeface="+mn-cs"/>
                        </a:rPr>
                        <a:t>144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8.91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52,200,000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3,241,414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3019">
                <a:tc>
                  <a:txBody>
                    <a:bodyPr/>
                    <a:lstStyle/>
                    <a:p>
                      <a:pPr algn="r"/>
                      <a:r>
                        <a:rPr lang="en-US" sz="1400" kern="1200" dirty="0" smtClean="0">
                          <a:solidFill>
                            <a:schemeClr val="tx1"/>
                          </a:solidFill>
                          <a:latin typeface="+mn-lt"/>
                          <a:ea typeface="+mn-ea"/>
                          <a:cs typeface="+mn-cs"/>
                        </a:rPr>
                        <a:t>96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10.89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96,000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6,720,000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42,000,000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2,863,251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3019">
                <a:tc>
                  <a:txBody>
                    <a:bodyPr/>
                    <a:lstStyle/>
                    <a:p>
                      <a:pPr algn="r"/>
                      <a:r>
                        <a:rPr lang="en-US" sz="1400" kern="1200" dirty="0" smtClean="0">
                          <a:solidFill>
                            <a:schemeClr val="tx1"/>
                          </a:solidFill>
                          <a:latin typeface="+mn-lt"/>
                          <a:ea typeface="+mn-ea"/>
                          <a:cs typeface="+mn-cs"/>
                        </a:rPr>
                        <a:t>96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8.91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96,000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6,720,000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42,000,000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2,006,195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3019">
                <a:tc>
                  <a:txBody>
                    <a:bodyPr/>
                    <a:lstStyle/>
                    <a:p>
                      <a:pPr algn="r"/>
                      <a:r>
                        <a:rPr lang="en-US" sz="1400" kern="1200" dirty="0" smtClean="0">
                          <a:solidFill>
                            <a:schemeClr val="tx1"/>
                          </a:solidFill>
                          <a:latin typeface="+mn-lt"/>
                          <a:ea typeface="+mn-ea"/>
                          <a:cs typeface="+mn-cs"/>
                        </a:rPr>
                        <a:t>144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7.29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130,000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52,200,000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1,939,506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3019">
                <a:tc>
                  <a:txBody>
                    <a:bodyPr/>
                    <a:lstStyle/>
                    <a:p>
                      <a:pPr algn="r"/>
                      <a:r>
                        <a:rPr lang="en-US" sz="1400" kern="1200" dirty="0" smtClean="0">
                          <a:solidFill>
                            <a:schemeClr val="tx1"/>
                          </a:solidFill>
                          <a:latin typeface="+mn-lt"/>
                          <a:ea typeface="+mn-ea"/>
                          <a:cs typeface="+mn-cs"/>
                        </a:rPr>
                        <a:t>96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7.29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96,000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6,720,000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42,000,000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958,683</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3019">
                <a:tc>
                  <a:txBody>
                    <a:bodyPr/>
                    <a:lstStyle/>
                    <a:p>
                      <a:pPr algn="r"/>
                      <a:r>
                        <a:rPr lang="en-US" sz="1400" kern="1200" dirty="0" smtClean="0">
                          <a:solidFill>
                            <a:schemeClr val="tx1"/>
                          </a:solidFill>
                          <a:latin typeface="+mn-lt"/>
                          <a:ea typeface="+mn-ea"/>
                          <a:cs typeface="+mn-cs"/>
                        </a:rPr>
                        <a:t>64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10.89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64,000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4,480,000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42,000,000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623,251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3019">
                <a:tc>
                  <a:txBody>
                    <a:bodyPr/>
                    <a:lstStyle/>
                    <a:p>
                      <a:pPr algn="r"/>
                      <a:r>
                        <a:rPr lang="en-US" sz="1400" kern="1200" dirty="0" smtClean="0">
                          <a:solidFill>
                            <a:schemeClr val="tx1"/>
                          </a:solidFill>
                          <a:latin typeface="+mn-lt"/>
                          <a:ea typeface="+mn-ea"/>
                          <a:cs typeface="+mn-cs"/>
                        </a:rPr>
                        <a:t>64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kern="1200" dirty="0" smtClean="0">
                          <a:solidFill>
                            <a:schemeClr val="tx1"/>
                          </a:solidFill>
                          <a:latin typeface="+mn-lt"/>
                          <a:ea typeface="+mn-ea"/>
                          <a:cs typeface="+mn-cs"/>
                        </a:rPr>
                        <a:t>8.91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64,000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4,480,000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42,000,000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−233,805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3019">
                <a:tc>
                  <a:txBody>
                    <a:bodyPr/>
                    <a:lstStyle/>
                    <a:p>
                      <a:pPr algn="r"/>
                      <a:r>
                        <a:rPr lang="en-US" sz="1400" kern="1200" dirty="0" smtClean="0">
                          <a:solidFill>
                            <a:schemeClr val="tx1"/>
                          </a:solidFill>
                          <a:latin typeface="+mn-lt"/>
                          <a:ea typeface="+mn-ea"/>
                          <a:cs typeface="+mn-cs"/>
                        </a:rPr>
                        <a:t>64</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7.29</a:t>
                      </a:r>
                      <a:endParaRPr lang="en-US" sz="14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64,000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10,000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4,480,000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3,560,000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t>−1,281,317</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55901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a:t>
            </a:r>
            <a:r>
              <a:rPr lang="en-US" kern="1200" dirty="0" smtClean="0">
                <a:latin typeface="Times New Roman" panose="02020603050405020304" pitchFamily="18" charset="0"/>
                <a:ea typeface="+mj-ea"/>
                <a:cs typeface="+mj-cs"/>
              </a:rPr>
              <a:t>Decision </a:t>
            </a:r>
            <a:r>
              <a:rPr lang="en-US" sz="2000" b="0" kern="1200" dirty="0" smtClean="0">
                <a:latin typeface="Times New Roman" panose="02020603050405020304" pitchFamily="18" charset="0"/>
                <a:ea typeface="+mj-ea"/>
                <a:cs typeface="+mj-cs"/>
              </a:rPr>
              <a:t>(15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63731"/>
          </a:xfrm>
        </p:spPr>
        <p:txBody>
          <a:bodyPr/>
          <a:lstStyle/>
          <a:p>
            <a:r>
              <a:rPr lang="en-US" sz="2000" dirty="0">
                <a:latin typeface="+mn-lt"/>
              </a:rPr>
              <a:t>Period 1 evaluation – </a:t>
            </a:r>
            <a:r>
              <a:rPr lang="en-US" sz="2000" dirty="0" smtClean="0">
                <a:latin typeface="+mn-lt"/>
              </a:rPr>
              <a:t>offshore</a:t>
            </a:r>
            <a:endParaRPr lang="en-US" sz="2000" dirty="0">
              <a:latin typeface="+mn-lt"/>
            </a:endParaRPr>
          </a:p>
        </p:txBody>
      </p:sp>
      <p:sp>
        <p:nvSpPr>
          <p:cNvPr id="3" name="Text Placeholder 2"/>
          <p:cNvSpPr>
            <a:spLocks noGrp="1"/>
          </p:cNvSpPr>
          <p:nvPr>
            <p:ph type="body" idx="2"/>
          </p:nvPr>
        </p:nvSpPr>
        <p:spPr>
          <a:xfrm>
            <a:off x="457200" y="2351482"/>
            <a:ext cx="8229600" cy="3774682"/>
          </a:xfrm>
        </p:spPr>
        <p:txBody>
          <a:bodyPr/>
          <a:lstStyle/>
          <a:p>
            <a:pPr marL="0" indent="268288">
              <a:buNone/>
            </a:pPr>
            <a:r>
              <a:rPr lang="en-US" sz="2000" i="1" dirty="0">
                <a:latin typeface="+mn-lt"/>
              </a:rPr>
              <a:t>E</a:t>
            </a:r>
            <a:r>
              <a:rPr lang="en-US" sz="100" i="1" dirty="0">
                <a:latin typeface="+mn-lt"/>
              </a:rPr>
              <a:t> </a:t>
            </a:r>
            <a:r>
              <a:rPr lang="en-US" sz="2000" i="1" dirty="0">
                <a:latin typeface="+mn-lt"/>
              </a:rPr>
              <a:t>P(D</a:t>
            </a:r>
            <a:r>
              <a:rPr lang="en-US" sz="2000" dirty="0">
                <a:latin typeface="+mn-lt"/>
              </a:rPr>
              <a:t> = 120, </a:t>
            </a:r>
            <a:r>
              <a:rPr lang="en-US" sz="2000" i="1" dirty="0">
                <a:latin typeface="+mn-lt"/>
              </a:rPr>
              <a:t>E</a:t>
            </a:r>
            <a:r>
              <a:rPr lang="en-US" sz="2000" dirty="0">
                <a:latin typeface="+mn-lt"/>
              </a:rPr>
              <a:t> = 9.90, 1) = 0.24 × </a:t>
            </a:r>
            <a:r>
              <a:rPr lang="en-US" sz="2000" i="1" dirty="0">
                <a:latin typeface="+mn-lt"/>
              </a:rPr>
              <a:t>P(D</a:t>
            </a:r>
            <a:r>
              <a:rPr lang="en-US" sz="2000" dirty="0">
                <a:latin typeface="+mn-lt"/>
              </a:rPr>
              <a:t> = 144, </a:t>
            </a:r>
            <a:r>
              <a:rPr lang="en-US" sz="2000" i="1" dirty="0">
                <a:latin typeface="+mn-lt"/>
              </a:rPr>
              <a:t>E</a:t>
            </a:r>
            <a:r>
              <a:rPr lang="en-US" sz="2000" dirty="0">
                <a:latin typeface="+mn-lt"/>
              </a:rPr>
              <a:t> = 10.89, 2)</a:t>
            </a:r>
          </a:p>
          <a:p>
            <a:pPr marL="3043238" indent="268288">
              <a:buNone/>
              <a:tabLst>
                <a:tab pos="176213" algn="l"/>
                <a:tab pos="3136900" algn="l"/>
              </a:tabLst>
            </a:pPr>
            <a:r>
              <a:rPr lang="en-US" sz="2000" dirty="0">
                <a:latin typeface="+mn-lt"/>
              </a:rPr>
              <a:t>+ 0.56 × </a:t>
            </a:r>
            <a:r>
              <a:rPr lang="en-US" sz="2000" i="1" dirty="0">
                <a:latin typeface="+mn-lt"/>
              </a:rPr>
              <a:t>P(D</a:t>
            </a:r>
            <a:r>
              <a:rPr lang="en-US" sz="2000" dirty="0">
                <a:latin typeface="+mn-lt"/>
              </a:rPr>
              <a:t> = 144, </a:t>
            </a:r>
            <a:r>
              <a:rPr lang="en-US" sz="2000" i="1" dirty="0">
                <a:latin typeface="+mn-lt"/>
              </a:rPr>
              <a:t>E</a:t>
            </a:r>
            <a:r>
              <a:rPr lang="en-US" sz="2000" dirty="0">
                <a:latin typeface="+mn-lt"/>
              </a:rPr>
              <a:t> = 8.91, 2)</a:t>
            </a:r>
          </a:p>
          <a:p>
            <a:pPr marL="3043238" indent="268288">
              <a:buNone/>
              <a:tabLst>
                <a:tab pos="176213" algn="l"/>
                <a:tab pos="3136900" algn="l"/>
              </a:tabLst>
            </a:pPr>
            <a:r>
              <a:rPr lang="en-US" sz="2000" dirty="0">
                <a:latin typeface="+mn-lt"/>
              </a:rPr>
              <a:t>+ 0.06 × </a:t>
            </a:r>
            <a:r>
              <a:rPr lang="en-US" sz="2000" i="1" dirty="0">
                <a:latin typeface="+mn-lt"/>
              </a:rPr>
              <a:t>P(D</a:t>
            </a:r>
            <a:r>
              <a:rPr lang="en-US" sz="2000" dirty="0">
                <a:latin typeface="+mn-lt"/>
              </a:rPr>
              <a:t> = 96</a:t>
            </a:r>
            <a:r>
              <a:rPr lang="en-US" sz="2000" i="1" dirty="0">
                <a:latin typeface="+mn-lt"/>
              </a:rPr>
              <a:t>, E</a:t>
            </a:r>
            <a:r>
              <a:rPr lang="en-US" sz="2000" dirty="0">
                <a:latin typeface="+mn-lt"/>
              </a:rPr>
              <a:t> = 10.89, 2)</a:t>
            </a:r>
          </a:p>
          <a:p>
            <a:pPr marL="3043238" indent="268288">
              <a:buNone/>
              <a:tabLst>
                <a:tab pos="176213" algn="l"/>
                <a:tab pos="3136900" algn="l"/>
              </a:tabLst>
            </a:pPr>
            <a:r>
              <a:rPr lang="en-US" sz="2000" dirty="0">
                <a:latin typeface="+mn-lt"/>
              </a:rPr>
              <a:t>+ 0.14 × </a:t>
            </a:r>
            <a:r>
              <a:rPr lang="en-US" sz="2000" i="1" dirty="0">
                <a:latin typeface="+mn-lt"/>
              </a:rPr>
              <a:t>P(D</a:t>
            </a:r>
            <a:r>
              <a:rPr lang="en-US" sz="2000" dirty="0">
                <a:latin typeface="+mn-lt"/>
              </a:rPr>
              <a:t> = 96, </a:t>
            </a:r>
            <a:r>
              <a:rPr lang="en-US" sz="2000" i="1" dirty="0">
                <a:latin typeface="+mn-lt"/>
              </a:rPr>
              <a:t>E </a:t>
            </a:r>
            <a:r>
              <a:rPr lang="en-US" sz="2000" dirty="0">
                <a:latin typeface="+mn-lt"/>
              </a:rPr>
              <a:t>= 8.91, 2)</a:t>
            </a:r>
          </a:p>
          <a:p>
            <a:pPr marL="3311525" indent="-174625">
              <a:buNone/>
            </a:pPr>
            <a:r>
              <a:rPr lang="en-US" sz="2000" dirty="0">
                <a:latin typeface="+mn-lt"/>
              </a:rPr>
              <a:t>= (0.24 × 4,306,612) + (0.56 × 3,241,414)</a:t>
            </a:r>
            <a:br>
              <a:rPr lang="en-US" sz="2000" dirty="0">
                <a:latin typeface="+mn-lt"/>
              </a:rPr>
            </a:br>
            <a:r>
              <a:rPr lang="en-US" sz="2000" dirty="0">
                <a:latin typeface="+mn-lt"/>
              </a:rPr>
              <a:t>+ (0.06 × 2,863,251) + (0.14 × 2,006,195)</a:t>
            </a:r>
          </a:p>
          <a:p>
            <a:pPr marL="0" indent="3136900">
              <a:buNone/>
            </a:pPr>
            <a:r>
              <a:rPr lang="en-US" sz="2000" dirty="0">
                <a:latin typeface="+mn-lt"/>
              </a:rPr>
              <a:t>= € </a:t>
            </a:r>
            <a:r>
              <a:rPr lang="en-US" sz="2000" dirty="0" smtClean="0">
                <a:latin typeface="+mn-lt"/>
              </a:rPr>
              <a:t>3,301,441</a:t>
            </a:r>
            <a:endParaRPr lang="en-US" sz="2000" dirty="0">
              <a:latin typeface="+mn-lt"/>
            </a:endParaRPr>
          </a:p>
        </p:txBody>
      </p:sp>
    </p:spTree>
    <p:extLst>
      <p:ext uri="{BB962C8B-B14F-4D97-AF65-F5344CB8AC3E}">
        <p14:creationId xmlns:p14="http://schemas.microsoft.com/office/powerpoint/2010/main" val="7752293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a:t>
            </a:r>
            <a:r>
              <a:rPr lang="en-US" kern="1200" dirty="0" smtClean="0">
                <a:latin typeface="Times New Roman" panose="02020603050405020304" pitchFamily="18" charset="0"/>
                <a:ea typeface="+mj-ea"/>
                <a:cs typeface="+mj-cs"/>
              </a:rPr>
              <a:t>Decision </a:t>
            </a:r>
            <a:r>
              <a:rPr lang="en-US" sz="2000" b="0" kern="1200" dirty="0" smtClean="0">
                <a:latin typeface="Times New Roman" panose="02020603050405020304" pitchFamily="18" charset="0"/>
                <a:ea typeface="+mj-ea"/>
                <a:cs typeface="+mj-cs"/>
              </a:rPr>
              <a:t>(16 of 21)</a:t>
            </a:r>
            <a:endParaRPr lang="en-US" sz="2000" b="0" kern="1200" dirty="0">
              <a:latin typeface="Times New Roman" panose="02020603050405020304" pitchFamily="18" charset="0"/>
              <a:ea typeface="+mj-ea"/>
              <a:cs typeface="+mj-cs"/>
            </a:endParaRPr>
          </a:p>
        </p:txBody>
      </p:sp>
      <p:graphicFrame>
        <p:nvGraphicFramePr>
          <p:cNvPr id="6" name="Object 5" descr="P V E P at left parenthesis D = 120, E = 9.90, 1 right parenthesis = start fraction E P at left parenthesis D = 120, E = 9.90, 1 right parenthesis over left parenthesis 1 + k right parenthesis end fraction,= start fraction 3,301,441 over 1.1 end fraction = 3,001,310 Euros."/>
          <p:cNvGraphicFramePr>
            <a:graphicFrameLocks noChangeAspect="1"/>
          </p:cNvGraphicFramePr>
          <p:nvPr>
            <p:extLst>
              <p:ext uri="{D42A27DB-BD31-4B8C-83A1-F6EECF244321}">
                <p14:modId xmlns:p14="http://schemas.microsoft.com/office/powerpoint/2010/main" val="1672189878"/>
              </p:ext>
            </p:extLst>
          </p:nvPr>
        </p:nvGraphicFramePr>
        <p:xfrm>
          <a:off x="979707" y="2672639"/>
          <a:ext cx="6064250" cy="1520825"/>
        </p:xfrm>
        <a:graphic>
          <a:graphicData uri="http://schemas.openxmlformats.org/presentationml/2006/ole">
            <mc:AlternateContent xmlns:mc="http://schemas.openxmlformats.org/markup-compatibility/2006">
              <mc:Choice xmlns:v="urn:schemas-microsoft-com:vml" Requires="v">
                <p:oleObj spid="_x0000_s20013" name="Equation" r:id="rId3" imgW="3543120" imgH="888840" progId="Equation.DSMT4">
                  <p:embed/>
                </p:oleObj>
              </mc:Choice>
              <mc:Fallback>
                <p:oleObj name="Equation" r:id="rId3" imgW="3543120" imgH="888840" progId="Equation.DSMT4">
                  <p:embed/>
                  <p:pic>
                    <p:nvPicPr>
                      <p:cNvPr id="6" name="Object 5"/>
                      <p:cNvPicPr/>
                      <p:nvPr/>
                    </p:nvPicPr>
                    <p:blipFill>
                      <a:blip r:embed="rId4"/>
                      <a:stretch>
                        <a:fillRect/>
                      </a:stretch>
                    </p:blipFill>
                    <p:spPr>
                      <a:xfrm>
                        <a:off x="979707" y="2672639"/>
                        <a:ext cx="6064250" cy="1520825"/>
                      </a:xfrm>
                      <a:prstGeom prst="rect">
                        <a:avLst/>
                      </a:prstGeom>
                    </p:spPr>
                  </p:pic>
                </p:oleObj>
              </mc:Fallback>
            </mc:AlternateContent>
          </a:graphicData>
        </a:graphic>
      </p:graphicFrame>
    </p:spTree>
    <p:extLst>
      <p:ext uri="{BB962C8B-B14F-4D97-AF65-F5344CB8AC3E}">
        <p14:creationId xmlns:p14="http://schemas.microsoft.com/office/powerpoint/2010/main" val="836856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pt-BR" kern="1200" dirty="0" smtClean="0">
                <a:latin typeface="Times New Roman" panose="02020603050405020304" pitchFamily="18" charset="0"/>
                <a:ea typeface="+mj-ea"/>
              </a:rPr>
              <a:t>D-Solar Decision</a:t>
            </a:r>
            <a:r>
              <a:rPr lang="en-US" kern="1200" dirty="0" smtClean="0">
                <a:latin typeface="Times New Roman" panose="02020603050405020304" pitchFamily="18" charset="0"/>
                <a:ea typeface="+mj-ea"/>
              </a:rPr>
              <a:t> </a:t>
            </a:r>
            <a:r>
              <a:rPr lang="en-US" sz="2000" b="0" kern="1200" dirty="0" smtClean="0">
                <a:latin typeface="Times New Roman" panose="02020603050405020304" pitchFamily="18" charset="0"/>
                <a:ea typeface="+mj-ea"/>
              </a:rPr>
              <a:t>(17 of 21)</a:t>
            </a:r>
            <a:endParaRPr lang="en-US" sz="2000" b="0" kern="1200" dirty="0">
              <a:latin typeface="Times New Roman" panose="02020603050405020304" pitchFamily="18" charset="0"/>
              <a:ea typeface="+mj-ea"/>
            </a:endParaRPr>
          </a:p>
        </p:txBody>
      </p:sp>
      <p:sp>
        <p:nvSpPr>
          <p:cNvPr id="4" name="Text Placeholder 3"/>
          <p:cNvSpPr>
            <a:spLocks noGrp="1"/>
          </p:cNvSpPr>
          <p:nvPr>
            <p:ph type="body" idx="1"/>
          </p:nvPr>
        </p:nvSpPr>
        <p:spPr>
          <a:xfrm>
            <a:off x="457200" y="1600200"/>
            <a:ext cx="8229600" cy="406715"/>
          </a:xfrm>
        </p:spPr>
        <p:txBody>
          <a:bodyPr/>
          <a:lstStyle/>
          <a:p>
            <a:r>
              <a:rPr lang="en-US" sz="1800" dirty="0">
                <a:latin typeface="+mn-lt"/>
              </a:rPr>
              <a:t>Period 1 evaluation – </a:t>
            </a:r>
            <a:r>
              <a:rPr lang="en-US" sz="1800" dirty="0" smtClean="0">
                <a:latin typeface="+mn-lt"/>
              </a:rPr>
              <a:t>offshore</a:t>
            </a:r>
          </a:p>
        </p:txBody>
      </p:sp>
      <p:sp>
        <p:nvSpPr>
          <p:cNvPr id="5" name="Text Placeholder 4"/>
          <p:cNvSpPr>
            <a:spLocks noGrp="1"/>
          </p:cNvSpPr>
          <p:nvPr>
            <p:ph type="body" idx="2"/>
          </p:nvPr>
        </p:nvSpPr>
        <p:spPr>
          <a:xfrm>
            <a:off x="457200" y="2238100"/>
            <a:ext cx="8229600" cy="2255523"/>
          </a:xfrm>
        </p:spPr>
        <p:txBody>
          <a:bodyPr/>
          <a:lstStyle/>
          <a:p>
            <a:pPr marL="0" indent="261938">
              <a:buNone/>
            </a:pPr>
            <a:r>
              <a:rPr lang="en-US" sz="1800" dirty="0">
                <a:latin typeface="+mn-lt"/>
              </a:rPr>
              <a:t>Revenue from manufacture and sale of 120,000 panels</a:t>
            </a:r>
          </a:p>
          <a:p>
            <a:pPr marL="4310063" indent="0">
              <a:buNone/>
            </a:pPr>
            <a:r>
              <a:rPr lang="en-US" sz="1800" dirty="0">
                <a:latin typeface="+mn-lt"/>
              </a:rPr>
              <a:t>= 120,000 × 70 = €8,400,000</a:t>
            </a:r>
          </a:p>
          <a:p>
            <a:pPr marL="0" indent="261938">
              <a:buNone/>
              <a:tabLst>
                <a:tab pos="176213" algn="l"/>
                <a:tab pos="993775" algn="l"/>
              </a:tabLst>
            </a:pPr>
            <a:r>
              <a:rPr lang="en-US" sz="1800" dirty="0">
                <a:latin typeface="+mn-lt"/>
              </a:rPr>
              <a:t>Fixed + variable cost of offshore plant</a:t>
            </a:r>
          </a:p>
          <a:p>
            <a:pPr marL="0" indent="4310063">
              <a:buNone/>
              <a:tabLst>
                <a:tab pos="176213" algn="l"/>
                <a:tab pos="993775" algn="l"/>
              </a:tabLst>
            </a:pPr>
            <a:r>
              <a:rPr lang="en-US" sz="1800" dirty="0">
                <a:latin typeface="+mn-lt"/>
              </a:rPr>
              <a:t>= 8,000,000 + (120,000 × 340)</a:t>
            </a:r>
          </a:p>
          <a:p>
            <a:pPr marL="4303713" indent="0">
              <a:buNone/>
              <a:tabLst>
                <a:tab pos="176213" algn="l"/>
                <a:tab pos="993775" algn="l"/>
              </a:tabLst>
            </a:pPr>
            <a:r>
              <a:rPr lang="en-US" sz="1800" dirty="0">
                <a:latin typeface="+mn-lt"/>
              </a:rPr>
              <a:t>= 48,800,000 </a:t>
            </a:r>
            <a:r>
              <a:rPr lang="en-US" sz="1800" dirty="0" smtClean="0">
                <a:latin typeface="+mn-lt"/>
              </a:rPr>
              <a:t>yuan</a:t>
            </a:r>
            <a:endParaRPr lang="en-US" sz="1800" dirty="0">
              <a:latin typeface="+mn-lt"/>
            </a:endParaRPr>
          </a:p>
        </p:txBody>
      </p:sp>
      <p:graphicFrame>
        <p:nvGraphicFramePr>
          <p:cNvPr id="3" name="Object 2" descr="P at left parenthesis D = 120, E = 9.90, 1 right parenthesis = 8,400,000 minus left parenthesis start fraction 48,800,000 over 9.90 end fraction right parenthesis + P V E P at left parenthesis D = 120, E = 9.90, 1 right parenthesis = 3,470,707 + 3,001,310 = $6,472,017 Euros."/>
          <p:cNvGraphicFramePr>
            <a:graphicFrameLocks noChangeAspect="1"/>
          </p:cNvGraphicFramePr>
          <p:nvPr>
            <p:extLst>
              <p:ext uri="{D42A27DB-BD31-4B8C-83A1-F6EECF244321}">
                <p14:modId xmlns:p14="http://schemas.microsoft.com/office/powerpoint/2010/main" val="1265380573"/>
              </p:ext>
            </p:extLst>
          </p:nvPr>
        </p:nvGraphicFramePr>
        <p:xfrm>
          <a:off x="1297155" y="4708917"/>
          <a:ext cx="5308285" cy="1646539"/>
        </p:xfrm>
        <a:graphic>
          <a:graphicData uri="http://schemas.openxmlformats.org/presentationml/2006/ole">
            <mc:AlternateContent xmlns:mc="http://schemas.openxmlformats.org/markup-compatibility/2006">
              <mc:Choice xmlns:v="urn:schemas-microsoft-com:vml" Requires="v">
                <p:oleObj spid="_x0000_s21018" name="Equation" r:id="rId3" imgW="3606480" imgH="1117440" progId="Equation.DSMT4">
                  <p:embed/>
                </p:oleObj>
              </mc:Choice>
              <mc:Fallback>
                <p:oleObj name="Equation" r:id="rId3" imgW="3606480" imgH="1117440" progId="Equation.DSMT4">
                  <p:embed/>
                  <p:pic>
                    <p:nvPicPr>
                      <p:cNvPr id="0" name=""/>
                      <p:cNvPicPr/>
                      <p:nvPr/>
                    </p:nvPicPr>
                    <p:blipFill>
                      <a:blip r:embed="rId4"/>
                      <a:stretch>
                        <a:fillRect/>
                      </a:stretch>
                    </p:blipFill>
                    <p:spPr>
                      <a:xfrm>
                        <a:off x="1297155" y="4708917"/>
                        <a:ext cx="5308285" cy="1646539"/>
                      </a:xfrm>
                      <a:prstGeom prst="rect">
                        <a:avLst/>
                      </a:prstGeom>
                    </p:spPr>
                  </p:pic>
                </p:oleObj>
              </mc:Fallback>
            </mc:AlternateContent>
          </a:graphicData>
        </a:graphic>
      </p:graphicFrame>
    </p:spTree>
    <p:extLst>
      <p:ext uri="{BB962C8B-B14F-4D97-AF65-F5344CB8AC3E}">
        <p14:creationId xmlns:p14="http://schemas.microsoft.com/office/powerpoint/2010/main" val="232557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Importance of Total Cost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5083"/>
          </a:xfrm>
        </p:spPr>
        <p:txBody>
          <a:bodyPr/>
          <a:lstStyle/>
          <a:p>
            <a:pPr marL="0" indent="0">
              <a:buNone/>
            </a:pPr>
            <a:r>
              <a:rPr lang="en-US" sz="1800" b="1" kern="1200" dirty="0" smtClean="0">
                <a:solidFill>
                  <a:schemeClr val="tx1"/>
                </a:solidFill>
                <a:latin typeface="+mn-lt"/>
              </a:rPr>
              <a:t>Table 6-2 </a:t>
            </a:r>
            <a:r>
              <a:rPr lang="en-US" sz="1800" kern="1200" dirty="0" smtClean="0">
                <a:solidFill>
                  <a:schemeClr val="tx1"/>
                </a:solidFill>
                <a:latin typeface="+mn-lt"/>
              </a:rPr>
              <a:t>Dimensions </a:t>
            </a:r>
            <a:r>
              <a:rPr lang="en-US" sz="1800" kern="1200" dirty="0">
                <a:solidFill>
                  <a:schemeClr val="tx1"/>
                </a:solidFill>
                <a:latin typeface="+mn-lt"/>
              </a:rPr>
              <a:t>to Consider When Evaluating Total Cost from </a:t>
            </a:r>
            <a:r>
              <a:rPr lang="en-US" sz="1800" kern="1200" dirty="0" smtClean="0">
                <a:solidFill>
                  <a:schemeClr val="tx1"/>
                </a:solidFill>
                <a:latin typeface="+mn-lt"/>
              </a:rPr>
              <a:t>Offshoring </a:t>
            </a:r>
            <a:endParaRPr lang="en-US" sz="18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959415065"/>
              </p:ext>
            </p:extLst>
          </p:nvPr>
        </p:nvGraphicFramePr>
        <p:xfrm>
          <a:off x="677917" y="2269520"/>
          <a:ext cx="7835462" cy="4017380"/>
        </p:xfrm>
        <a:graphic>
          <a:graphicData uri="http://schemas.openxmlformats.org/drawingml/2006/table">
            <a:tbl>
              <a:tblPr firstRow="1" bandRow="1">
                <a:tableStyleId>{2D5ABB26-0587-4C30-8999-92F81FD0307C}</a:tableStyleId>
              </a:tblPr>
              <a:tblGrid>
                <a:gridCol w="2359470">
                  <a:extLst>
                    <a:ext uri="{9D8B030D-6E8A-4147-A177-3AD203B41FA5}">
                      <a16:colId xmlns:a16="http://schemas.microsoft.com/office/drawing/2014/main" val="20000"/>
                    </a:ext>
                  </a:extLst>
                </a:gridCol>
                <a:gridCol w="2864171">
                  <a:extLst>
                    <a:ext uri="{9D8B030D-6E8A-4147-A177-3AD203B41FA5}">
                      <a16:colId xmlns:a16="http://schemas.microsoft.com/office/drawing/2014/main" val="20001"/>
                    </a:ext>
                  </a:extLst>
                </a:gridCol>
                <a:gridCol w="2611821">
                  <a:extLst>
                    <a:ext uri="{9D8B030D-6E8A-4147-A177-3AD203B41FA5}">
                      <a16:colId xmlns:a16="http://schemas.microsoft.com/office/drawing/2014/main" val="20002"/>
                    </a:ext>
                  </a:extLst>
                </a:gridCol>
              </a:tblGrid>
              <a:tr h="326165">
                <a:tc>
                  <a:txBody>
                    <a:bodyPr/>
                    <a:lstStyle/>
                    <a:p>
                      <a:pPr algn="l"/>
                      <a:r>
                        <a:rPr lang="en-US" sz="1400" b="1" kern="1200" dirty="0" smtClean="0">
                          <a:solidFill>
                            <a:schemeClr val="tx1"/>
                          </a:solidFill>
                          <a:latin typeface="+mn-lt"/>
                          <a:ea typeface="+mn-ea"/>
                          <a:cs typeface="+mn-cs"/>
                        </a:rPr>
                        <a:t>Performance Dimension</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r>
                        <a:rPr lang="en-US" sz="1400" b="1" kern="1200" dirty="0" smtClean="0">
                          <a:solidFill>
                            <a:schemeClr val="tx1"/>
                          </a:solidFill>
                          <a:latin typeface="+mn-lt"/>
                          <a:ea typeface="+mn-ea"/>
                          <a:cs typeface="+mn-cs"/>
                        </a:rPr>
                        <a:t>Activity Affecting Performance</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r>
                        <a:rPr lang="en-US" sz="1400" b="1" kern="1200" dirty="0" smtClean="0">
                          <a:solidFill>
                            <a:schemeClr val="tx1"/>
                          </a:solidFill>
                          <a:latin typeface="+mn-lt"/>
                          <a:ea typeface="+mn-ea"/>
                          <a:cs typeface="+mn-cs"/>
                        </a:rPr>
                        <a:t>Impact of Offshoring</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61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placement</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More difficult communication</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61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Supply chain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Scheduling and expediting</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Poorer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1699">
                <a:tc>
                  <a:txBody>
                    <a:bodyPr/>
                    <a:lstStyle/>
                    <a:p>
                      <a:pPr algn="l"/>
                      <a:r>
                        <a:rPr lang="en-US" sz="1400" kern="1200" dirty="0" smtClean="0">
                          <a:solidFill>
                            <a:schemeClr val="tx1"/>
                          </a:solidFill>
                          <a:latin typeface="+mn-lt"/>
                          <a:ea typeface="+mn-ea"/>
                          <a:cs typeface="+mn-cs"/>
                        </a:rPr>
                        <a:t>Raw material costs</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Sourcing of raw material</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Could go either way depending on raw material sourcing</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16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Unit cost</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Production, quality (production and transportation)</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Labor/fixed costs decrease; quality may suffer</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16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Freight costs</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Transportation modes and quantity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n-US" sz="1400" kern="1200" dirty="0" smtClean="0">
                          <a:solidFill>
                            <a:schemeClr val="tx1"/>
                          </a:solidFill>
                          <a:latin typeface="+mn-lt"/>
                          <a:ea typeface="+mn-ea"/>
                          <a:cs typeface="+mn-cs"/>
                        </a:rPr>
                        <a:t>Higher freight costs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61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Taxes and tariffs</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Border crossing</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Could go either way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60157">
                <a:tc>
                  <a:txBody>
                    <a:bodyPr/>
                    <a:lstStyle/>
                    <a:p>
                      <a:pPr algn="l"/>
                      <a:r>
                        <a:rPr lang="en-US" sz="1400" kern="1200" dirty="0" smtClean="0">
                          <a:solidFill>
                            <a:schemeClr val="tx1"/>
                          </a:solidFill>
                          <a:latin typeface="+mn-lt"/>
                          <a:ea typeface="+mn-ea"/>
                          <a:cs typeface="+mn-cs"/>
                        </a:rPr>
                        <a:t>Supply lead time</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 supplier production scheduling, production time, customs, transportation, receiving</a:t>
                      </a:r>
                      <a:endParaRPr lang="en-US" sz="14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Lead time increase results in poorer forecasts and higher inventories</a:t>
                      </a:r>
                      <a:endParaRPr lang="en-US" sz="14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956478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(18 of 21)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370490"/>
          </a:xfrm>
        </p:spPr>
        <p:txBody>
          <a:bodyPr/>
          <a:lstStyle/>
          <a:p>
            <a:pPr marL="0" indent="0">
              <a:buNone/>
            </a:pPr>
            <a:r>
              <a:rPr lang="en-US" sz="2000" b="1" dirty="0" smtClean="0">
                <a:latin typeface="+mn-lt"/>
                <a:cs typeface="Times New Roman"/>
              </a:rPr>
              <a:t>Table 6-17 </a:t>
            </a:r>
            <a:r>
              <a:rPr lang="en-US" sz="2000" dirty="0" smtClean="0">
                <a:latin typeface="+mn-lt"/>
                <a:cs typeface="Times New Roman"/>
              </a:rPr>
              <a:t>Period </a:t>
            </a:r>
            <a:r>
              <a:rPr lang="en-US" sz="2000" dirty="0">
                <a:latin typeface="+mn-lt"/>
                <a:cs typeface="Times New Roman"/>
              </a:rPr>
              <a:t>1 Profits for Offshore </a:t>
            </a:r>
            <a:r>
              <a:rPr lang="en-US" sz="2000" dirty="0" smtClean="0">
                <a:latin typeface="+mn-lt"/>
                <a:cs typeface="Times New Roman"/>
              </a:rPr>
              <a:t>Option</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874307926"/>
              </p:ext>
            </p:extLst>
          </p:nvPr>
        </p:nvGraphicFramePr>
        <p:xfrm>
          <a:off x="457200" y="2711230"/>
          <a:ext cx="8229600" cy="2183920"/>
        </p:xfrm>
        <a:graphic>
          <a:graphicData uri="http://schemas.openxmlformats.org/drawingml/2006/table">
            <a:tbl>
              <a:tblPr firstRow="1" bandRow="1">
                <a:tableStyleId>{2D5ABB26-0587-4C30-8999-92F81FD0307C}</a:tableStyleId>
              </a:tblPr>
              <a:tblGrid>
                <a:gridCol w="727330">
                  <a:extLst>
                    <a:ext uri="{9D8B030D-6E8A-4147-A177-3AD203B41FA5}">
                      <a16:colId xmlns:a16="http://schemas.microsoft.com/office/drawing/2014/main" val="20000"/>
                    </a:ext>
                  </a:extLst>
                </a:gridCol>
                <a:gridCol w="848552">
                  <a:extLst>
                    <a:ext uri="{9D8B030D-6E8A-4147-A177-3AD203B41FA5}">
                      <a16:colId xmlns:a16="http://schemas.microsoft.com/office/drawing/2014/main" val="20001"/>
                    </a:ext>
                  </a:extLst>
                </a:gridCol>
                <a:gridCol w="1252624">
                  <a:extLst>
                    <a:ext uri="{9D8B030D-6E8A-4147-A177-3AD203B41FA5}">
                      <a16:colId xmlns:a16="http://schemas.microsoft.com/office/drawing/2014/main" val="20002"/>
                    </a:ext>
                  </a:extLst>
                </a:gridCol>
                <a:gridCol w="1346906">
                  <a:extLst>
                    <a:ext uri="{9D8B030D-6E8A-4147-A177-3AD203B41FA5}">
                      <a16:colId xmlns:a16="http://schemas.microsoft.com/office/drawing/2014/main" val="20003"/>
                    </a:ext>
                  </a:extLst>
                </a:gridCol>
                <a:gridCol w="1293030">
                  <a:extLst>
                    <a:ext uri="{9D8B030D-6E8A-4147-A177-3AD203B41FA5}">
                      <a16:colId xmlns:a16="http://schemas.microsoft.com/office/drawing/2014/main" val="20004"/>
                    </a:ext>
                  </a:extLst>
                </a:gridCol>
                <a:gridCol w="1387314">
                  <a:extLst>
                    <a:ext uri="{9D8B030D-6E8A-4147-A177-3AD203B41FA5}">
                      <a16:colId xmlns:a16="http://schemas.microsoft.com/office/drawing/2014/main" val="20005"/>
                    </a:ext>
                  </a:extLst>
                </a:gridCol>
                <a:gridCol w="1373844">
                  <a:extLst>
                    <a:ext uri="{9D8B030D-6E8A-4147-A177-3AD203B41FA5}">
                      <a16:colId xmlns:a16="http://schemas.microsoft.com/office/drawing/2014/main" val="20006"/>
                    </a:ext>
                  </a:extLst>
                </a:gridCol>
              </a:tblGrid>
              <a:tr h="671159">
                <a:tc>
                  <a:txBody>
                    <a:bodyPr/>
                    <a:lstStyle/>
                    <a:p>
                      <a:pPr algn="ctr"/>
                      <a:r>
                        <a:rPr lang="en-US" sz="1600" b="1" i="1" kern="1200" dirty="0" smtClean="0">
                          <a:solidFill>
                            <a:schemeClr val="tx1"/>
                          </a:solidFill>
                          <a:latin typeface="+mn-lt"/>
                          <a:ea typeface="+mn-ea"/>
                          <a:cs typeface="Times New Roman"/>
                        </a:rPr>
                        <a:t>D</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i="1" kern="1200" dirty="0" smtClean="0">
                          <a:solidFill>
                            <a:schemeClr val="tx1"/>
                          </a:solidFill>
                          <a:latin typeface="+mn-lt"/>
                          <a:ea typeface="+mn-ea"/>
                          <a:cs typeface="Times New Roman"/>
                        </a:rPr>
                        <a:t>E</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Sales</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Production</a:t>
                      </a:r>
                      <a:r>
                        <a:rPr lang="en-US" sz="1600" b="1" baseline="0" dirty="0" smtClean="0">
                          <a:latin typeface="+mn-lt"/>
                        </a:rPr>
                        <a:t> Cost Quantity</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Revenue</a:t>
                      </a:r>
                      <a:r>
                        <a:rPr lang="en-US" sz="1600" b="1" baseline="0" dirty="0" smtClean="0">
                          <a:latin typeface="+mn-lt"/>
                        </a:rPr>
                        <a: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Cost (yuan)</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Profit (euro)</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0240">
                <a:tc>
                  <a:txBody>
                    <a:bodyPr/>
                    <a:lstStyle/>
                    <a:p>
                      <a:pPr algn="r"/>
                      <a:r>
                        <a:rPr lang="en-US" sz="1600" kern="1200" dirty="0" smtClean="0">
                          <a:solidFill>
                            <a:schemeClr val="tx1"/>
                          </a:solidFill>
                          <a:latin typeface="+mn-lt"/>
                          <a:ea typeface="+mn-ea"/>
                          <a:cs typeface="+mn-cs"/>
                        </a:rPr>
                        <a:t>120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9.90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8,400,000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48,800,000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6,472,017</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0240">
                <a:tc>
                  <a:txBody>
                    <a:bodyPr/>
                    <a:lstStyle/>
                    <a:p>
                      <a:pPr algn="r"/>
                      <a:r>
                        <a:rPr lang="en-US" sz="1600" kern="1200" dirty="0" smtClean="0">
                          <a:solidFill>
                            <a:schemeClr val="tx1"/>
                          </a:solidFill>
                          <a:latin typeface="+mn-lt"/>
                          <a:ea typeface="+mn-ea"/>
                          <a:cs typeface="+mn-cs"/>
                        </a:rPr>
                        <a:t>120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8.10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120,000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latin typeface="+mn-lt"/>
                        </a:rPr>
                        <a:t>8,400,000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48,800,000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4,301,354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0240">
                <a:tc>
                  <a:txBody>
                    <a:bodyPr/>
                    <a:lstStyle/>
                    <a:p>
                      <a:pPr algn="r"/>
                      <a:r>
                        <a:rPr lang="en-US" sz="1600" kern="1200" dirty="0" smtClean="0">
                          <a:solidFill>
                            <a:schemeClr val="tx1"/>
                          </a:solidFill>
                          <a:latin typeface="+mn-lt"/>
                          <a:ea typeface="+mn-ea"/>
                          <a:cs typeface="+mn-cs"/>
                        </a:rPr>
                        <a:t>80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kern="1200" dirty="0" smtClean="0">
                          <a:solidFill>
                            <a:schemeClr val="tx1"/>
                          </a:solidFill>
                          <a:latin typeface="+mn-lt"/>
                          <a:ea typeface="+mn-ea"/>
                          <a:cs typeface="+mn-cs"/>
                        </a:rPr>
                        <a:t>9.90 </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5,600,000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42,000,000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3,007,859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0240">
                <a:tc>
                  <a:txBody>
                    <a:bodyPr/>
                    <a:lstStyle/>
                    <a:p>
                      <a:pPr algn="r"/>
                      <a:r>
                        <a:rPr lang="en-US" sz="1600" kern="1200" dirty="0" smtClean="0">
                          <a:solidFill>
                            <a:schemeClr val="tx1"/>
                          </a:solidFill>
                          <a:latin typeface="+mn-lt"/>
                          <a:ea typeface="+mn-ea"/>
                          <a:cs typeface="+mn-cs"/>
                        </a:rPr>
                        <a:t>80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8.10</a:t>
                      </a:r>
                      <a:endParaRPr lang="en-US" sz="16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80,000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100,000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5,600,000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42,000,000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600" dirty="0" smtClean="0">
                          <a:latin typeface="+mn-lt"/>
                        </a:rPr>
                        <a:t>1,164,757</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8094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(19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76794"/>
          </a:xfrm>
        </p:spPr>
        <p:txBody>
          <a:bodyPr/>
          <a:lstStyle/>
          <a:p>
            <a:r>
              <a:rPr lang="en-US" sz="2000" dirty="0">
                <a:latin typeface="+mn-lt"/>
              </a:rPr>
              <a:t>Period 0 evaluation – </a:t>
            </a:r>
            <a:r>
              <a:rPr lang="en-US" sz="2000" dirty="0" smtClean="0">
                <a:latin typeface="+mn-lt"/>
              </a:rPr>
              <a:t>offshore</a:t>
            </a:r>
          </a:p>
        </p:txBody>
      </p:sp>
      <p:sp>
        <p:nvSpPr>
          <p:cNvPr id="3" name="Text Placeholder 2"/>
          <p:cNvSpPr>
            <a:spLocks noGrp="1"/>
          </p:cNvSpPr>
          <p:nvPr>
            <p:ph type="body" idx="2"/>
          </p:nvPr>
        </p:nvSpPr>
        <p:spPr>
          <a:xfrm>
            <a:off x="457200" y="2264225"/>
            <a:ext cx="8229600" cy="3672551"/>
          </a:xfrm>
        </p:spPr>
        <p:txBody>
          <a:bodyPr/>
          <a:lstStyle/>
          <a:p>
            <a:pPr marL="0" indent="261938">
              <a:buNone/>
            </a:pPr>
            <a:r>
              <a:rPr lang="en-US" sz="1800" i="1" dirty="0">
                <a:latin typeface="+mn-lt"/>
              </a:rPr>
              <a:t>E P(D = 100, E = 9.00, 1) = 0.24 × P(D = 120, E = 9.90, 1)</a:t>
            </a:r>
          </a:p>
          <a:p>
            <a:pPr marL="0" indent="2865438">
              <a:buNone/>
            </a:pPr>
            <a:r>
              <a:rPr lang="en-US" sz="1800" i="1" dirty="0">
                <a:latin typeface="+mn-lt"/>
              </a:rPr>
              <a:t>+ 0.56 × P(D = 120, E = 8.10, 1</a:t>
            </a:r>
            <a:r>
              <a:rPr lang="en-US" sz="1800" i="1" dirty="0" smtClean="0">
                <a:latin typeface="+mn-lt"/>
              </a:rPr>
              <a:t>)</a:t>
            </a:r>
          </a:p>
          <a:p>
            <a:pPr marL="0" indent="2865438">
              <a:buNone/>
            </a:pPr>
            <a:r>
              <a:rPr lang="en-US" sz="1800" i="1" dirty="0" smtClean="0">
                <a:latin typeface="+mn-lt"/>
              </a:rPr>
              <a:t>+ </a:t>
            </a:r>
            <a:r>
              <a:rPr lang="en-US" sz="1800" i="1" dirty="0">
                <a:latin typeface="+mn-lt"/>
              </a:rPr>
              <a:t>0.06 × P(D = 80, E = 9.90, 1</a:t>
            </a:r>
            <a:r>
              <a:rPr lang="en-US" sz="1800" i="1" dirty="0" smtClean="0">
                <a:latin typeface="+mn-lt"/>
              </a:rPr>
              <a:t>)</a:t>
            </a:r>
          </a:p>
          <a:p>
            <a:pPr marL="0" indent="2865438">
              <a:buNone/>
            </a:pPr>
            <a:r>
              <a:rPr lang="en-US" sz="1800" i="1" dirty="0" smtClean="0">
                <a:latin typeface="+mn-lt"/>
              </a:rPr>
              <a:t>+ </a:t>
            </a:r>
            <a:r>
              <a:rPr lang="en-US" sz="1800" i="1" dirty="0">
                <a:latin typeface="+mn-lt"/>
              </a:rPr>
              <a:t>0.14 × P(D = 80, E = 8.10, 1)</a:t>
            </a:r>
          </a:p>
          <a:p>
            <a:pPr marL="0" indent="2865438">
              <a:buNone/>
            </a:pPr>
            <a:r>
              <a:rPr lang="en-US" sz="1800" i="1" dirty="0">
                <a:latin typeface="+mn-lt"/>
              </a:rPr>
              <a:t>= (0.24 × 6,472,017) + (0.56 × 4,301,354) </a:t>
            </a:r>
          </a:p>
          <a:p>
            <a:pPr marL="2865438" indent="0">
              <a:buNone/>
            </a:pPr>
            <a:r>
              <a:rPr lang="en-US" sz="1800" i="1" dirty="0">
                <a:latin typeface="+mn-lt"/>
              </a:rPr>
              <a:t>+ (0.06 × 3,007,859) + (0.14 × 1,164,757)</a:t>
            </a:r>
          </a:p>
          <a:p>
            <a:pPr marL="0" indent="2865438">
              <a:buNone/>
            </a:pPr>
            <a:r>
              <a:rPr lang="en-US" sz="1800" i="1" dirty="0">
                <a:latin typeface="+mn-lt"/>
              </a:rPr>
              <a:t>= € 4,305,580</a:t>
            </a:r>
            <a:endParaRPr lang="en-US" sz="1800" dirty="0">
              <a:latin typeface="+mn-lt"/>
            </a:endParaRPr>
          </a:p>
        </p:txBody>
      </p:sp>
    </p:spTree>
    <p:extLst>
      <p:ext uri="{BB962C8B-B14F-4D97-AF65-F5344CB8AC3E}">
        <p14:creationId xmlns:p14="http://schemas.microsoft.com/office/powerpoint/2010/main" val="27057411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(20 of 21)</a:t>
            </a:r>
            <a:endParaRPr lang="en-US" sz="2000" b="0" kern="1200" dirty="0">
              <a:latin typeface="Times New Roman" panose="02020603050405020304" pitchFamily="18" charset="0"/>
              <a:ea typeface="+mj-ea"/>
              <a:cs typeface="+mj-cs"/>
            </a:endParaRPr>
          </a:p>
        </p:txBody>
      </p:sp>
      <p:graphicFrame>
        <p:nvGraphicFramePr>
          <p:cNvPr id="5" name="Object 4" descr="P V E P at left parenthesis D = 100, E = 9.00, 1 right parenthesis = start fraction E P at left parenthesis D = 100, E = 9.00, 1 right parenthesis over left parenthesis 1 + k right parenthesis end fraction&#10;= start fraction 4,305,580 over 1.1 end fraction = 3,914,164 Euros."/>
          <p:cNvGraphicFramePr>
            <a:graphicFrameLocks noChangeAspect="1"/>
          </p:cNvGraphicFramePr>
          <p:nvPr>
            <p:extLst>
              <p:ext uri="{D42A27DB-BD31-4B8C-83A1-F6EECF244321}">
                <p14:modId xmlns:p14="http://schemas.microsoft.com/office/powerpoint/2010/main" val="3936390014"/>
              </p:ext>
            </p:extLst>
          </p:nvPr>
        </p:nvGraphicFramePr>
        <p:xfrm>
          <a:off x="850339" y="2701675"/>
          <a:ext cx="6213475" cy="1536700"/>
        </p:xfrm>
        <a:graphic>
          <a:graphicData uri="http://schemas.openxmlformats.org/presentationml/2006/ole">
            <mc:AlternateContent xmlns:mc="http://schemas.openxmlformats.org/markup-compatibility/2006">
              <mc:Choice xmlns:v="urn:schemas-microsoft-com:vml" Requires="v">
                <p:oleObj spid="_x0000_s22045" name="Equation" r:id="rId3" imgW="3593880" imgH="888840" progId="Equation.DSMT4">
                  <p:embed/>
                </p:oleObj>
              </mc:Choice>
              <mc:Fallback>
                <p:oleObj name="Equation" r:id="rId3" imgW="3593880" imgH="888840" progId="Equation.DSMT4">
                  <p:embed/>
                  <p:pic>
                    <p:nvPicPr>
                      <p:cNvPr id="0" name=""/>
                      <p:cNvPicPr/>
                      <p:nvPr/>
                    </p:nvPicPr>
                    <p:blipFill>
                      <a:blip r:embed="rId4"/>
                      <a:stretch>
                        <a:fillRect/>
                      </a:stretch>
                    </p:blipFill>
                    <p:spPr>
                      <a:xfrm>
                        <a:off x="850339" y="2701675"/>
                        <a:ext cx="6213475" cy="1536700"/>
                      </a:xfrm>
                      <a:prstGeom prst="rect">
                        <a:avLst/>
                      </a:prstGeom>
                    </p:spPr>
                  </p:pic>
                </p:oleObj>
              </mc:Fallback>
            </mc:AlternateContent>
          </a:graphicData>
        </a:graphic>
      </p:graphicFrame>
    </p:spTree>
    <p:extLst>
      <p:ext uri="{BB962C8B-B14F-4D97-AF65-F5344CB8AC3E}">
        <p14:creationId xmlns:p14="http://schemas.microsoft.com/office/powerpoint/2010/main" val="17941449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pt-BR" kern="1200" dirty="0" smtClean="0">
                <a:latin typeface="Times New Roman" panose="02020603050405020304" pitchFamily="18" charset="0"/>
                <a:ea typeface="+mj-ea"/>
                <a:cs typeface="+mj-cs"/>
              </a:rPr>
              <a:t>D-Solar Decision</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(21 of 21)</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372291"/>
          </a:xfrm>
        </p:spPr>
        <p:txBody>
          <a:bodyPr/>
          <a:lstStyle/>
          <a:p>
            <a:pPr>
              <a:spcAft>
                <a:spcPts val="1800"/>
              </a:spcAft>
            </a:pPr>
            <a:r>
              <a:rPr lang="en-US" sz="1800" dirty="0">
                <a:latin typeface="+mn-lt"/>
              </a:rPr>
              <a:t>Period 0 evaluation – </a:t>
            </a:r>
            <a:r>
              <a:rPr lang="en-US" sz="1800" dirty="0" smtClean="0">
                <a:latin typeface="+mn-lt"/>
              </a:rPr>
              <a:t>offshore</a:t>
            </a:r>
          </a:p>
        </p:txBody>
      </p:sp>
      <p:sp>
        <p:nvSpPr>
          <p:cNvPr id="5" name="Text Placeholder 4"/>
          <p:cNvSpPr>
            <a:spLocks noGrp="1"/>
          </p:cNvSpPr>
          <p:nvPr>
            <p:ph type="body" idx="2"/>
          </p:nvPr>
        </p:nvSpPr>
        <p:spPr>
          <a:xfrm>
            <a:off x="457200" y="2133600"/>
            <a:ext cx="8229599" cy="2529840"/>
          </a:xfrm>
        </p:spPr>
        <p:txBody>
          <a:bodyPr/>
          <a:lstStyle/>
          <a:p>
            <a:pPr marL="266700" indent="0">
              <a:buNone/>
              <a:tabLst>
                <a:tab pos="3492500" algn="l"/>
              </a:tabLst>
            </a:pPr>
            <a:r>
              <a:rPr lang="en-US" sz="1800" dirty="0">
                <a:latin typeface="+mn-lt"/>
              </a:rPr>
              <a:t>Revenue from manufacture and sale of 100,000 panels</a:t>
            </a:r>
          </a:p>
          <a:p>
            <a:pPr marL="4572000" indent="0">
              <a:buNone/>
              <a:tabLst>
                <a:tab pos="3492500" algn="l"/>
              </a:tabLst>
            </a:pPr>
            <a:r>
              <a:rPr lang="en-US" sz="1800" dirty="0">
                <a:latin typeface="+mn-lt"/>
              </a:rPr>
              <a:t>= 100,000 × 70 = €7,000,000</a:t>
            </a:r>
          </a:p>
          <a:p>
            <a:pPr marL="266700" indent="0">
              <a:buNone/>
              <a:tabLst>
                <a:tab pos="4572000" algn="l"/>
              </a:tabLst>
            </a:pPr>
            <a:r>
              <a:rPr lang="en-US" sz="1800" dirty="0">
                <a:latin typeface="+mn-lt"/>
              </a:rPr>
              <a:t>Fixed + variable cost of onshore plant</a:t>
            </a:r>
          </a:p>
          <a:p>
            <a:pPr marL="266700" indent="4305300">
              <a:buNone/>
              <a:tabLst>
                <a:tab pos="4572000" algn="l"/>
              </a:tabLst>
            </a:pPr>
            <a:r>
              <a:rPr lang="en-US" sz="1800" dirty="0">
                <a:latin typeface="+mn-lt"/>
              </a:rPr>
              <a:t>= 8,000,000 + (100,000 × 340)</a:t>
            </a:r>
          </a:p>
          <a:p>
            <a:pPr marL="4572000" indent="0">
              <a:buNone/>
              <a:tabLst>
                <a:tab pos="4572000" algn="l"/>
              </a:tabLst>
            </a:pPr>
            <a:r>
              <a:rPr lang="en-US" sz="1800" dirty="0">
                <a:latin typeface="+mn-lt"/>
              </a:rPr>
              <a:t>= €42,000,000 </a:t>
            </a:r>
            <a:r>
              <a:rPr lang="en-US" sz="1800" dirty="0" smtClean="0">
                <a:latin typeface="+mn-lt"/>
              </a:rPr>
              <a:t>yuan</a:t>
            </a:r>
            <a:endParaRPr lang="en-US" sz="1800" dirty="0">
              <a:latin typeface="+mn-lt"/>
            </a:endParaRPr>
          </a:p>
        </p:txBody>
      </p:sp>
      <p:graphicFrame>
        <p:nvGraphicFramePr>
          <p:cNvPr id="3" name="Object 2" descr="P at left parenthesis D = 100, E = 9.00, 1 right parenthesis = 7,000,000 minus left parenthesis start fraction 42,000,000 over 9.00 end fraction right parenthesis + P V E P at left parenthesis D = 100, E = 9.00, 1 right parenthesis = 2,333,333 + 3,914,164 = $6,247,497 Euros."/>
          <p:cNvGraphicFramePr>
            <a:graphicFrameLocks noChangeAspect="1"/>
          </p:cNvGraphicFramePr>
          <p:nvPr>
            <p:extLst>
              <p:ext uri="{D42A27DB-BD31-4B8C-83A1-F6EECF244321}">
                <p14:modId xmlns:p14="http://schemas.microsoft.com/office/powerpoint/2010/main" val="860343449"/>
              </p:ext>
            </p:extLst>
          </p:nvPr>
        </p:nvGraphicFramePr>
        <p:xfrm>
          <a:off x="1341638" y="4756413"/>
          <a:ext cx="5642841" cy="1676715"/>
        </p:xfrm>
        <a:graphic>
          <a:graphicData uri="http://schemas.openxmlformats.org/presentationml/2006/ole">
            <mc:AlternateContent xmlns:mc="http://schemas.openxmlformats.org/markup-compatibility/2006">
              <mc:Choice xmlns:v="urn:schemas-microsoft-com:vml" Requires="v">
                <p:oleObj spid="_x0000_s23060" name="Equation" r:id="rId3" imgW="3759120" imgH="1117440" progId="Equation.DSMT4">
                  <p:embed/>
                </p:oleObj>
              </mc:Choice>
              <mc:Fallback>
                <p:oleObj name="Equation" r:id="rId3" imgW="3759120" imgH="1117440" progId="Equation.DSMT4">
                  <p:embed/>
                  <p:pic>
                    <p:nvPicPr>
                      <p:cNvPr id="0" name=""/>
                      <p:cNvPicPr/>
                      <p:nvPr/>
                    </p:nvPicPr>
                    <p:blipFill>
                      <a:blip r:embed="rId4"/>
                      <a:stretch>
                        <a:fillRect/>
                      </a:stretch>
                    </p:blipFill>
                    <p:spPr>
                      <a:xfrm>
                        <a:off x="1341638" y="4756413"/>
                        <a:ext cx="5642841" cy="1676715"/>
                      </a:xfrm>
                      <a:prstGeom prst="rect">
                        <a:avLst/>
                      </a:prstGeom>
                    </p:spPr>
                  </p:pic>
                </p:oleObj>
              </mc:Fallback>
            </mc:AlternateContent>
          </a:graphicData>
        </a:graphic>
      </p:graphicFrame>
    </p:spTree>
    <p:extLst>
      <p:ext uri="{BB962C8B-B14F-4D97-AF65-F5344CB8AC3E}">
        <p14:creationId xmlns:p14="http://schemas.microsoft.com/office/powerpoint/2010/main" val="19475333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Relying solely on expected trends can lead to flawed decisions when designing global sup- ply chains under uncertainty. It is important to use an approach such as decision trees that accounts for future uncertainty. In the presence of uncertainty, flexibility can be valued as a real option using decision trees. Decision trees allow the valuation of different flexibility alternatives for each potential outcome of an uncertain future. This provides an accurate value of flexibility and other real options such as onshoring. In general, the value of real options such as flexibility and onshoring increases with an increase in uncertainty, while the value of inflexible choices decreases with an increase in </a:t>
            </a:r>
            <a:r>
              <a:rPr lang="en-US" sz="2200" kern="1200" dirty="0" smtClean="0">
                <a:solidFill>
                  <a:srgbClr val="000000"/>
                </a:solidFill>
                <a:latin typeface="Arial (Body)"/>
                <a:ea typeface="+mn-ea"/>
                <a:cs typeface="+mn-cs"/>
              </a:rPr>
              <a:t>uncertainty.</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5684167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Importance of Total Cost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537137"/>
            <a:ext cx="8229600" cy="414618"/>
          </a:xfrm>
        </p:spPr>
        <p:txBody>
          <a:bodyPr/>
          <a:lstStyle/>
          <a:p>
            <a:pPr marL="0" indent="0">
              <a:buNone/>
            </a:pPr>
            <a:r>
              <a:rPr lang="en-US" sz="1800" b="1" kern="1200" dirty="0" smtClean="0">
                <a:solidFill>
                  <a:schemeClr val="tx1"/>
                </a:solidFill>
                <a:latin typeface="+mn-lt"/>
              </a:rPr>
              <a:t>Table 6-2 [Continued]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437122684"/>
              </p:ext>
            </p:extLst>
          </p:nvPr>
        </p:nvGraphicFramePr>
        <p:xfrm>
          <a:off x="622738" y="1999052"/>
          <a:ext cx="7898525" cy="4358640"/>
        </p:xfrm>
        <a:graphic>
          <a:graphicData uri="http://schemas.openxmlformats.org/drawingml/2006/table">
            <a:tbl>
              <a:tblPr firstRow="1" bandRow="1">
                <a:tableStyleId>{2D5ABB26-0587-4C30-8999-92F81FD0307C}</a:tableStyleId>
              </a:tblPr>
              <a:tblGrid>
                <a:gridCol w="2378459">
                  <a:extLst>
                    <a:ext uri="{9D8B030D-6E8A-4147-A177-3AD203B41FA5}">
                      <a16:colId xmlns:a16="http://schemas.microsoft.com/office/drawing/2014/main" val="20000"/>
                    </a:ext>
                  </a:extLst>
                </a:gridCol>
                <a:gridCol w="2887224">
                  <a:extLst>
                    <a:ext uri="{9D8B030D-6E8A-4147-A177-3AD203B41FA5}">
                      <a16:colId xmlns:a16="http://schemas.microsoft.com/office/drawing/2014/main" val="20001"/>
                    </a:ext>
                  </a:extLst>
                </a:gridCol>
                <a:gridCol w="2632842">
                  <a:extLst>
                    <a:ext uri="{9D8B030D-6E8A-4147-A177-3AD203B41FA5}">
                      <a16:colId xmlns:a16="http://schemas.microsoft.com/office/drawing/2014/main" val="20002"/>
                    </a:ext>
                  </a:extLst>
                </a:gridCol>
              </a:tblGrid>
              <a:tr h="284199">
                <a:tc>
                  <a:txBody>
                    <a:bodyPr/>
                    <a:lstStyle/>
                    <a:p>
                      <a:r>
                        <a:rPr lang="en-US" sz="1400" b="1" kern="1200" dirty="0" smtClean="0">
                          <a:solidFill>
                            <a:schemeClr val="tx1"/>
                          </a:solidFill>
                          <a:latin typeface="+mn-lt"/>
                          <a:ea typeface="+mn-ea"/>
                          <a:cs typeface="+mn-cs"/>
                        </a:rPr>
                        <a:t>Performance Dimension</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400" b="1" kern="1200" dirty="0" smtClean="0">
                          <a:solidFill>
                            <a:schemeClr val="tx1"/>
                          </a:solidFill>
                          <a:latin typeface="+mn-lt"/>
                          <a:ea typeface="+mn-ea"/>
                          <a:cs typeface="+mn-cs"/>
                        </a:rPr>
                        <a:t>Activity Affecting Performance</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400" b="1" kern="1200" dirty="0" smtClean="0">
                          <a:solidFill>
                            <a:schemeClr val="tx1"/>
                          </a:solidFill>
                          <a:latin typeface="+mn-lt"/>
                          <a:ea typeface="+mn-ea"/>
                          <a:cs typeface="+mn-cs"/>
                        </a:rPr>
                        <a:t>Impact of Offshoring</a:t>
                      </a:r>
                    </a:p>
                  </a:txBody>
                  <a:tcP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81017">
                <a:tc>
                  <a:txBody>
                    <a:bodyPr/>
                    <a:lstStyle/>
                    <a:p>
                      <a:r>
                        <a:rPr lang="en-US" sz="1400" kern="1200" dirty="0" smtClean="0">
                          <a:solidFill>
                            <a:schemeClr val="tx1"/>
                          </a:solidFill>
                          <a:latin typeface="+mn-lt"/>
                          <a:ea typeface="+mn-ea"/>
                          <a:cs typeface="+mn-cs"/>
                        </a:rPr>
                        <a:t>On-time delivery/lead time uncertainty</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Production, quality, customs, transportation, receiving</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Poorer on-time delivery and increased uncertainty resulting in higher inventory and lower product availability</a:t>
                      </a:r>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83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Minimum order quantity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Production, transportation</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Larger minimum quantities increase inventory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41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Product returns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Quality</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Increased returns likely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83138">
                <a:tc>
                  <a:txBody>
                    <a:bodyPr/>
                    <a:lstStyle/>
                    <a:p>
                      <a:r>
                        <a:rPr lang="en-US" sz="1400" kern="1200" dirty="0" smtClean="0">
                          <a:solidFill>
                            <a:schemeClr val="tx1"/>
                          </a:solidFill>
                          <a:latin typeface="+mn-lt"/>
                          <a:ea typeface="+mn-ea"/>
                          <a:cs typeface="+mn-cs"/>
                        </a:rPr>
                        <a:t>Inventories</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Lead times, inventory in transit and production</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Increase</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Working capital</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Inventories and financial reconciliation</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Increase</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82078">
                <a:tc>
                  <a:txBody>
                    <a:bodyPr/>
                    <a:lstStyle/>
                    <a:p>
                      <a:r>
                        <a:rPr lang="en-US" sz="1400" kern="1200" dirty="0" smtClean="0">
                          <a:solidFill>
                            <a:schemeClr val="tx1"/>
                          </a:solidFill>
                          <a:latin typeface="+mn-lt"/>
                          <a:ea typeface="+mn-ea"/>
                          <a:cs typeface="+mn-cs"/>
                        </a:rPr>
                        <a:t>Hidden costs</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 invoicing errors, managing exchange rate risk</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Higher hidden costs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83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Stockouts</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Ordering, production, transportation with poorer visibility</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400" kern="1200" dirty="0" smtClean="0">
                          <a:solidFill>
                            <a:schemeClr val="tx1"/>
                          </a:solidFill>
                          <a:latin typeface="+mn-lt"/>
                          <a:ea typeface="+mn-ea"/>
                          <a:cs typeface="+mn-cs"/>
                        </a:rPr>
                        <a:t>Increase</a:t>
                      </a:r>
                      <a:endParaRPr lang="en-US" sz="1400" b="1"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63993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Importance of Total Cost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2319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mn-lt"/>
                <a:ea typeface="+mn-ea"/>
                <a:cs typeface="+mn-cs"/>
              </a:rPr>
              <a:t>Key elements of total </a:t>
            </a:r>
            <a:r>
              <a:rPr lang="en-US" sz="2200" kern="1200" dirty="0" smtClean="0">
                <a:solidFill>
                  <a:srgbClr val="000000"/>
                </a:solidFill>
                <a:latin typeface="+mn-lt"/>
                <a:ea typeface="+mn-ea"/>
                <a:cs typeface="+mn-cs"/>
              </a:rPr>
              <a:t>cost</a:t>
            </a:r>
            <a:endParaRPr lang="en-US" sz="2200" kern="1200" dirty="0">
              <a:solidFill>
                <a:srgbClr val="000000"/>
              </a:solidFill>
              <a:latin typeface="+mn-lt"/>
              <a:ea typeface="+mn-ea"/>
              <a:cs typeface="+mn-cs"/>
            </a:endParaRPr>
          </a:p>
        </p:txBody>
      </p:sp>
      <p:sp>
        <p:nvSpPr>
          <p:cNvPr id="4" name="Text Placeholder 3"/>
          <p:cNvSpPr>
            <a:spLocks noGrp="1"/>
          </p:cNvSpPr>
          <p:nvPr>
            <p:ph type="body" idx="2"/>
          </p:nvPr>
        </p:nvSpPr>
        <p:spPr>
          <a:xfrm>
            <a:off x="457200" y="2220687"/>
            <a:ext cx="8229600" cy="3788227"/>
          </a:xfrm>
        </p:spPr>
        <p:txBody>
          <a:bodyPr/>
          <a:lstStyle/>
          <a:p>
            <a:pPr marL="741600" lvl="1" indent="-428400" defTabSz="457200">
              <a:spcAft>
                <a:spcPct val="0"/>
              </a:spcAft>
              <a:buSzPts val="2400"/>
              <a:buFont typeface="+mj-lt"/>
              <a:buAutoNum type="arabicPeriod"/>
            </a:pPr>
            <a:r>
              <a:rPr lang="en-US" sz="2200" kern="1200" dirty="0">
                <a:solidFill>
                  <a:srgbClr val="000000"/>
                </a:solidFill>
                <a:latin typeface="+mn-lt"/>
              </a:rPr>
              <a:t>Supplier price</a:t>
            </a:r>
          </a:p>
          <a:p>
            <a:pPr marL="741600" lvl="1" indent="-428400" defTabSz="457200">
              <a:spcAft>
                <a:spcPct val="0"/>
              </a:spcAft>
              <a:buSzPts val="2400"/>
              <a:buFont typeface="+mj-lt"/>
              <a:buAutoNum type="arabicPeriod"/>
            </a:pPr>
            <a:r>
              <a:rPr lang="en-US" sz="2200" kern="1200" dirty="0">
                <a:solidFill>
                  <a:srgbClr val="000000"/>
                </a:solidFill>
                <a:latin typeface="+mn-lt"/>
              </a:rPr>
              <a:t>Terms</a:t>
            </a:r>
          </a:p>
          <a:p>
            <a:pPr marL="741600" lvl="1" indent="-428400" defTabSz="457200">
              <a:spcAft>
                <a:spcPct val="0"/>
              </a:spcAft>
              <a:buSzPts val="2400"/>
              <a:buFont typeface="+mj-lt"/>
              <a:buAutoNum type="arabicPeriod"/>
            </a:pPr>
            <a:r>
              <a:rPr lang="en-US" sz="2200" kern="1200" dirty="0">
                <a:solidFill>
                  <a:srgbClr val="000000"/>
                </a:solidFill>
                <a:latin typeface="+mn-lt"/>
              </a:rPr>
              <a:t>Delivery costs</a:t>
            </a:r>
          </a:p>
          <a:p>
            <a:pPr marL="741600" lvl="1" indent="-428400" defTabSz="457200">
              <a:spcAft>
                <a:spcPct val="0"/>
              </a:spcAft>
              <a:buSzPts val="2400"/>
              <a:buFont typeface="+mj-lt"/>
              <a:buAutoNum type="arabicPeriod"/>
            </a:pPr>
            <a:r>
              <a:rPr lang="en-US" sz="2200" kern="1200" dirty="0">
                <a:solidFill>
                  <a:srgbClr val="000000"/>
                </a:solidFill>
                <a:latin typeface="+mn-lt"/>
              </a:rPr>
              <a:t>Inventory and warehousing</a:t>
            </a:r>
          </a:p>
          <a:p>
            <a:pPr marL="741600" lvl="1" indent="-428400" defTabSz="457200">
              <a:spcAft>
                <a:spcPct val="0"/>
              </a:spcAft>
              <a:buSzPts val="2400"/>
              <a:buFont typeface="+mj-lt"/>
              <a:buAutoNum type="arabicPeriod"/>
            </a:pPr>
            <a:r>
              <a:rPr lang="en-US" sz="2200" kern="1200" dirty="0">
                <a:solidFill>
                  <a:srgbClr val="000000"/>
                </a:solidFill>
                <a:latin typeface="+mn-lt"/>
              </a:rPr>
              <a:t>Cost of </a:t>
            </a:r>
            <a:r>
              <a:rPr lang="en-US" sz="2200" kern="1200" dirty="0" smtClean="0">
                <a:solidFill>
                  <a:srgbClr val="000000"/>
                </a:solidFill>
                <a:latin typeface="+mn-lt"/>
              </a:rPr>
              <a:t>quality</a:t>
            </a:r>
          </a:p>
          <a:p>
            <a:pPr marL="741600" lvl="1" indent="-428400" defTabSz="457200">
              <a:spcAft>
                <a:spcPct val="0"/>
              </a:spcAft>
              <a:buSzPts val="2400"/>
              <a:buFont typeface="+mj-lt"/>
              <a:buAutoNum type="arabicPeriod" startAt="6"/>
            </a:pPr>
            <a:r>
              <a:rPr lang="en-US" sz="2200" kern="1200" dirty="0">
                <a:solidFill>
                  <a:srgbClr val="000000"/>
                </a:solidFill>
                <a:latin typeface="+mn-lt"/>
              </a:rPr>
              <a:t>Customer duties, value added-taxes, local tax incentives</a:t>
            </a:r>
          </a:p>
          <a:p>
            <a:pPr marL="741600" lvl="1" indent="-428400" defTabSz="457200">
              <a:spcAft>
                <a:spcPct val="0"/>
              </a:spcAft>
              <a:buSzPts val="2400"/>
              <a:buFont typeface="+mj-lt"/>
              <a:buAutoNum type="arabicPeriod" startAt="6"/>
            </a:pPr>
            <a:r>
              <a:rPr lang="en-US" sz="2200" kern="1200" dirty="0">
                <a:solidFill>
                  <a:srgbClr val="000000"/>
                </a:solidFill>
                <a:latin typeface="+mn-lt"/>
              </a:rPr>
              <a:t>Cost of risk, procurement staff, broker fees, infrastructure, and tooling and mold costs</a:t>
            </a:r>
          </a:p>
          <a:p>
            <a:pPr marL="741600" lvl="1" indent="-428400" defTabSz="457200">
              <a:spcAft>
                <a:spcPct val="0"/>
              </a:spcAft>
              <a:buSzPts val="2400"/>
              <a:buFont typeface="+mj-lt"/>
              <a:buAutoNum type="arabicPeriod" startAt="6"/>
            </a:pPr>
            <a:r>
              <a:rPr lang="en-US" sz="2200" kern="1200" dirty="0">
                <a:solidFill>
                  <a:srgbClr val="000000"/>
                </a:solidFill>
                <a:latin typeface="+mn-lt"/>
              </a:rPr>
              <a:t>Exchange rate trends and their impact on </a:t>
            </a:r>
            <a:r>
              <a:rPr lang="en-US" sz="2200" kern="1200" dirty="0" smtClean="0">
                <a:solidFill>
                  <a:srgbClr val="000000"/>
                </a:solidFill>
                <a:latin typeface="+mn-lt"/>
              </a:rPr>
              <a:t>cost</a:t>
            </a:r>
            <a:endParaRPr lang="en-US" sz="2200" kern="1200" dirty="0">
              <a:solidFill>
                <a:srgbClr val="000000"/>
              </a:solidFill>
              <a:latin typeface="+mn-lt"/>
            </a:endParaRPr>
          </a:p>
        </p:txBody>
      </p:sp>
    </p:spTree>
    <p:extLst>
      <p:ext uri="{BB962C8B-B14F-4D97-AF65-F5344CB8AC3E}">
        <p14:creationId xmlns:p14="http://schemas.microsoft.com/office/powerpoint/2010/main" val="725753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9077</TotalTime>
  <Words>5520</Words>
  <Application>Microsoft Office PowerPoint</Application>
  <PresentationFormat>On-screen Show (4:3)</PresentationFormat>
  <Paragraphs>898</Paragraphs>
  <Slides>75</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5" baseType="lpstr">
      <vt:lpstr>Arial</vt:lpstr>
      <vt:lpstr>Arial (Body)</vt:lpstr>
      <vt:lpstr>Cambria Math</vt:lpstr>
      <vt:lpstr>Noto Sans Symbols</vt:lpstr>
      <vt:lpstr>Times New Roman</vt:lpstr>
      <vt:lpstr>Verdana</vt:lpstr>
      <vt:lpstr>Wingdings</vt:lpstr>
      <vt:lpstr>508 Lecture</vt:lpstr>
      <vt:lpstr>1_508 Lecture</vt:lpstr>
      <vt:lpstr>Equation</vt:lpstr>
      <vt:lpstr>Supply Chain Management: Strategy, Planning, and Operation</vt:lpstr>
      <vt:lpstr>Learning Objectives</vt:lpstr>
      <vt:lpstr>Impact of Globalization on Supply Chain Networks (1 of 2)</vt:lpstr>
      <vt:lpstr>Impact of Globalization on Supply Chain Networks (2 of 2)</vt:lpstr>
      <vt:lpstr>Importance of Total Cost (1 of 4)</vt:lpstr>
      <vt:lpstr>The Offshoring Decision: Total Cost</vt:lpstr>
      <vt:lpstr>Importance of Total Cost (2 of 4)</vt:lpstr>
      <vt:lpstr>Importance of Total Cost (3 of 4)</vt:lpstr>
      <vt:lpstr>Importance of Total Cost (4 of 4)</vt:lpstr>
      <vt:lpstr>Summary of Learning Objective 1</vt:lpstr>
      <vt:lpstr>Risk Management in Global Supply Chains (1 of 6)</vt:lpstr>
      <vt:lpstr>Risk Management in Global Supply Chains (2 of 6)</vt:lpstr>
      <vt:lpstr>Risk Management in Global Supply Chains (3 of 6)</vt:lpstr>
      <vt:lpstr>Risk Management in Global Supply Chains (4 of 6)</vt:lpstr>
      <vt:lpstr>Risk Management in Global Supply Chains (5 of 6)</vt:lpstr>
      <vt:lpstr>Risk Management in Global Supply Chains (6 of 6)</vt:lpstr>
      <vt:lpstr>Flexibility, Chaining, and Containment (1 of 3)</vt:lpstr>
      <vt:lpstr>Flexibility, Chaining, and Containment (2 of 3)</vt:lpstr>
      <vt:lpstr>Flexibility, Chaining, and Containment (3 of 3)</vt:lpstr>
      <vt:lpstr>Summary of Learning Objective 2</vt:lpstr>
      <vt:lpstr>Using Decision Trees (1 of 2)</vt:lpstr>
      <vt:lpstr>Using Decision Trees (2 of 2)</vt:lpstr>
      <vt:lpstr>Discounted Cash Flows</vt:lpstr>
      <vt:lpstr>Discounted Cash Flow Analysis</vt:lpstr>
      <vt:lpstr>Trips Logistics Example (1 of 3)</vt:lpstr>
      <vt:lpstr>Trips Logistics Example (2 of 3)</vt:lpstr>
      <vt:lpstr>Trips Logistics Example (3 of 3)</vt:lpstr>
      <vt:lpstr>Basics of Decision Tree Analysis</vt:lpstr>
      <vt:lpstr>Decision Tree Methodology</vt:lpstr>
      <vt:lpstr>Decision Tree – Trips Logistics (1 of 3)</vt:lpstr>
      <vt:lpstr>Decision Tree – Trips Logistics (2 of 3)</vt:lpstr>
      <vt:lpstr>Decision Tree (1 of 2)</vt:lpstr>
      <vt:lpstr>Evaluating the Spot Market Option (1 of 9)</vt:lpstr>
      <vt:lpstr>Evaluating the Spot Market Option (2 of 9)</vt:lpstr>
      <vt:lpstr>Evaluating the Spot Market Option (3 of 9)</vt:lpstr>
      <vt:lpstr>Evaluating the Spot Market Option (4 of 9)</vt:lpstr>
      <vt:lpstr>Evaluating the Spot Market Option (5 of 9)</vt:lpstr>
      <vt:lpstr>Evaluating the Spot Market Option (6 of 9)</vt:lpstr>
      <vt:lpstr>Evaluating the Spot Market Option (7 of 9)</vt:lpstr>
      <vt:lpstr>Evaluating the Spot Market Option (8 of 9)</vt:lpstr>
      <vt:lpstr>Evaluating the Spot Market Option (9 of 9)</vt:lpstr>
      <vt:lpstr>Evaluating the Fixed Lease Option (1 of 5)</vt:lpstr>
      <vt:lpstr>Evaluating the Fixed Lease Option (2 of 5)</vt:lpstr>
      <vt:lpstr>Evaluating the Fixed Lease Option (3 of 5)</vt:lpstr>
      <vt:lpstr>Evaluating the Fixed Lease Option (4 of 5)</vt:lpstr>
      <vt:lpstr>Evaluating the Fixed Lease Option (5 of 5)</vt:lpstr>
      <vt:lpstr>Evaluating the Flexible Lease Option (1 of 2)</vt:lpstr>
      <vt:lpstr>Evaluating the Flexible Lease Option (2 of 2)</vt:lpstr>
      <vt:lpstr>Decision Tree – Trips Logistics (3 of 3)</vt:lpstr>
      <vt:lpstr>Summary of Learning Objective 3</vt:lpstr>
      <vt:lpstr>Onshore or Offshore</vt:lpstr>
      <vt:lpstr>D-Solar Decision (1 of 21)</vt:lpstr>
      <vt:lpstr>D-Solar Decision (2 of 21)</vt:lpstr>
      <vt:lpstr>D-Solar Decision (3 of 21)</vt:lpstr>
      <vt:lpstr>D-Solar Decision (4 of 21)</vt:lpstr>
      <vt:lpstr>Decision Tree (2 of 2)</vt:lpstr>
      <vt:lpstr>D-Solar Decision (5 of 21)</vt:lpstr>
      <vt:lpstr>D-Solar Decision (6 of 21)</vt:lpstr>
      <vt:lpstr>D-Solar Decision (7 of 21)</vt:lpstr>
      <vt:lpstr>D-Solar Decision (8 of 21)</vt:lpstr>
      <vt:lpstr>D-Solar Decision (9 of 21)</vt:lpstr>
      <vt:lpstr>D-Solar Decision (10 of 21)</vt:lpstr>
      <vt:lpstr>D-Solar Decision (11 of 21)</vt:lpstr>
      <vt:lpstr>D-Solar Decision (12 of 21)</vt:lpstr>
      <vt:lpstr>D-Solar Decision (13 of 21)</vt:lpstr>
      <vt:lpstr>D-Solar Decision (14 of 21)</vt:lpstr>
      <vt:lpstr>D-Solar Decision (15 of 21)</vt:lpstr>
      <vt:lpstr>D-Solar Decision (16 of 21)</vt:lpstr>
      <vt:lpstr>D-Solar Decision (17 of 21)</vt:lpstr>
      <vt:lpstr>D-Solar Decision (18 of 21)</vt:lpstr>
      <vt:lpstr>D-Solar Decision (19 of 21)</vt:lpstr>
      <vt:lpstr>D-Solar Decision (20 of 21)</vt:lpstr>
      <vt:lpstr>D-Solar Decision (21 of 21)</vt:lpstr>
      <vt:lpstr>Summary of Learning Objective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Supriya B</cp:lastModifiedBy>
  <cp:revision>1219</cp:revision>
  <dcterms:modified xsi:type="dcterms:W3CDTF">2017-12-08T02:55:51Z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