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48"/>
  </p:notesMasterIdLst>
  <p:handoutMasterIdLst>
    <p:handoutMasterId r:id="rId49"/>
  </p:handoutMasterIdLst>
  <p:sldIdLst>
    <p:sldId id="301" r:id="rId3"/>
    <p:sldId id="307" r:id="rId4"/>
    <p:sldId id="308" r:id="rId5"/>
    <p:sldId id="309" r:id="rId6"/>
    <p:sldId id="310" r:id="rId7"/>
    <p:sldId id="311" r:id="rId8"/>
    <p:sldId id="312" r:id="rId9"/>
    <p:sldId id="313" r:id="rId10"/>
    <p:sldId id="314" r:id="rId11"/>
    <p:sldId id="315" r:id="rId12"/>
    <p:sldId id="316" r:id="rId13"/>
    <p:sldId id="317" r:id="rId14"/>
    <p:sldId id="318" r:id="rId15"/>
    <p:sldId id="319" r:id="rId16"/>
    <p:sldId id="320" r:id="rId17"/>
    <p:sldId id="321" r:id="rId18"/>
    <p:sldId id="322" r:id="rId19"/>
    <p:sldId id="352" r:id="rId20"/>
    <p:sldId id="324" r:id="rId21"/>
    <p:sldId id="351" r:id="rId22"/>
    <p:sldId id="325" r:id="rId23"/>
    <p:sldId id="326" r:id="rId24"/>
    <p:sldId id="327" r:id="rId25"/>
    <p:sldId id="328" r:id="rId26"/>
    <p:sldId id="329" r:id="rId27"/>
    <p:sldId id="330" r:id="rId28"/>
    <p:sldId id="331" r:id="rId29"/>
    <p:sldId id="332" r:id="rId30"/>
    <p:sldId id="333" r:id="rId31"/>
    <p:sldId id="334" r:id="rId32"/>
    <p:sldId id="335" r:id="rId33"/>
    <p:sldId id="336" r:id="rId34"/>
    <p:sldId id="337" r:id="rId35"/>
    <p:sldId id="338" r:id="rId36"/>
    <p:sldId id="339" r:id="rId37"/>
    <p:sldId id="340" r:id="rId38"/>
    <p:sldId id="341" r:id="rId39"/>
    <p:sldId id="342" r:id="rId40"/>
    <p:sldId id="353" r:id="rId41"/>
    <p:sldId id="343" r:id="rId42"/>
    <p:sldId id="344" r:id="rId43"/>
    <p:sldId id="350" r:id="rId44"/>
    <p:sldId id="345" r:id="rId45"/>
    <p:sldId id="346" r:id="rId46"/>
    <p:sldId id="306" r:id="rId4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28" autoAdjust="0"/>
    <p:restoredTop sz="94364" autoAdjust="0"/>
  </p:normalViewPr>
  <p:slideViewPr>
    <p:cSldViewPr snapToGrid="0" snapToObjects="1">
      <p:cViewPr varScale="1">
        <p:scale>
          <a:sx n="66" d="100"/>
          <a:sy n="66" d="100"/>
        </p:scale>
        <p:origin x="864" y="60"/>
      </p:cViewPr>
      <p:guideLst>
        <p:guide orient="horz" pos="2160"/>
        <p:guide pos="2880"/>
      </p:guideLst>
    </p:cSldViewPr>
  </p:slideViewPr>
  <p:outlineViewPr>
    <p:cViewPr>
      <p:scale>
        <a:sx n="33" d="100"/>
        <a:sy n="33" d="100"/>
      </p:scale>
      <p:origin x="0" y="-4214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commentAuthors" Target="commentAuthor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wmf"/><Relationship Id="rId7" Type="http://schemas.openxmlformats.org/officeDocument/2006/relationships/image" Target="../media/image14.wmf"/><Relationship Id="rId2" Type="http://schemas.openxmlformats.org/officeDocument/2006/relationships/image" Target="../media/image9.wmf"/><Relationship Id="rId1" Type="http://schemas.openxmlformats.org/officeDocument/2006/relationships/image" Target="../media/image8.wmf"/><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5" Type="http://schemas.openxmlformats.org/officeDocument/2006/relationships/image" Target="../media/image24.wmf"/><Relationship Id="rId4"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1/17/2018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725453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3883362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807084"/>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473720" y="4013968"/>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595394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6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10223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dirty="0"/>
          </a:p>
        </p:txBody>
      </p:sp>
      <p:sp>
        <p:nvSpPr>
          <p:cNvPr id="3" name="Date Placeholder 2"/>
          <p:cNvSpPr>
            <a:spLocks noGrp="1"/>
          </p:cNvSpPr>
          <p:nvPr>
            <p:ph type="dt" idx="1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523164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6">
            <a:alphaModFix/>
          </a:blip>
          <a:srcRect/>
          <a:stretch/>
        </p:blipFill>
        <p:spPr>
          <a:xfrm>
            <a:off x="443972" y="6429709"/>
            <a:ext cx="917999" cy="279914"/>
          </a:xfrm>
          <a:prstGeom prst="rect">
            <a:avLst/>
          </a:prstGeom>
          <a:noFill/>
          <a:ln>
            <a:noFill/>
          </a:ln>
        </p:spPr>
      </p:pic>
      <p:sp>
        <p:nvSpPr>
          <p:cNvPr id="16" name="Text Placeholder 5"/>
          <p:cNvSpPr txBox="1">
            <a:spLocks/>
          </p:cNvSpPr>
          <p:nvPr userDrawn="1"/>
        </p:nvSpPr>
        <p:spPr>
          <a:xfrm>
            <a:off x="2743200" y="6474315"/>
            <a:ext cx="6077663" cy="22938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2019, 2016, 2013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 id="2147483673" r:id="rId12"/>
    <p:sldLayoutId id="2147483678" r:id="rId13"/>
    <p:sldLayoutId id="214748368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4">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93"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2.xml"/><Relationship Id="rId7" Type="http://schemas.openxmlformats.org/officeDocument/2006/relationships/image" Target="../media/image5.wmf"/><Relationship Id="rId2" Type="http://schemas.openxmlformats.org/officeDocument/2006/relationships/slideLayout" Target="../slideLayouts/slideLayout5.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7.wmf"/><Relationship Id="rId5" Type="http://schemas.openxmlformats.org/officeDocument/2006/relationships/image" Target="../media/image4.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6.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8" Type="http://schemas.openxmlformats.org/officeDocument/2006/relationships/image" Target="../media/image10.wmf"/><Relationship Id="rId13" Type="http://schemas.openxmlformats.org/officeDocument/2006/relationships/oleObject" Target="../embeddings/oleObject11.bin"/><Relationship Id="rId3" Type="http://schemas.openxmlformats.org/officeDocument/2006/relationships/oleObject" Target="../embeddings/oleObject6.bin"/><Relationship Id="rId7" Type="http://schemas.openxmlformats.org/officeDocument/2006/relationships/oleObject" Target="../embeddings/oleObject8.bin"/><Relationship Id="rId12" Type="http://schemas.openxmlformats.org/officeDocument/2006/relationships/image" Target="../media/image12.wmf"/><Relationship Id="rId2" Type="http://schemas.openxmlformats.org/officeDocument/2006/relationships/slideLayout" Target="../slideLayouts/slideLayout3.xml"/><Relationship Id="rId16" Type="http://schemas.openxmlformats.org/officeDocument/2006/relationships/image" Target="../media/image14.wmf"/><Relationship Id="rId1" Type="http://schemas.openxmlformats.org/officeDocument/2006/relationships/vmlDrawing" Target="../drawings/vmlDrawing3.vml"/><Relationship Id="rId6" Type="http://schemas.openxmlformats.org/officeDocument/2006/relationships/image" Target="../media/image9.wmf"/><Relationship Id="rId11" Type="http://schemas.openxmlformats.org/officeDocument/2006/relationships/oleObject" Target="../embeddings/oleObject10.bin"/><Relationship Id="rId5" Type="http://schemas.openxmlformats.org/officeDocument/2006/relationships/oleObject" Target="../embeddings/oleObject7.bin"/><Relationship Id="rId15" Type="http://schemas.openxmlformats.org/officeDocument/2006/relationships/oleObject" Target="../embeddings/oleObject12.bin"/><Relationship Id="rId10" Type="http://schemas.openxmlformats.org/officeDocument/2006/relationships/image" Target="../media/image11.wmf"/><Relationship Id="rId4" Type="http://schemas.openxmlformats.org/officeDocument/2006/relationships/image" Target="../media/image8.wmf"/><Relationship Id="rId9" Type="http://schemas.openxmlformats.org/officeDocument/2006/relationships/oleObject" Target="../embeddings/oleObject9.bin"/><Relationship Id="rId14" Type="http://schemas.openxmlformats.org/officeDocument/2006/relationships/image" Target="../media/image13.wmf"/></Relationships>
</file>

<file path=ppt/slides/_rels/slide3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3.xml"/><Relationship Id="rId1" Type="http://schemas.openxmlformats.org/officeDocument/2006/relationships/vmlDrawing" Target="../drawings/vmlDrawing4.vml"/><Relationship Id="rId4" Type="http://schemas.openxmlformats.org/officeDocument/2006/relationships/image" Target="../media/image19.wmf"/></Relationships>
</file>

<file path=ppt/slides/_rels/slide39.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14.bin"/><Relationship Id="rId7" Type="http://schemas.openxmlformats.org/officeDocument/2006/relationships/oleObject" Target="../embeddings/oleObject16.bin"/><Relationship Id="rId12" Type="http://schemas.openxmlformats.org/officeDocument/2006/relationships/image" Target="../media/image24.wmf"/><Relationship Id="rId2" Type="http://schemas.openxmlformats.org/officeDocument/2006/relationships/slideLayout" Target="../slideLayouts/slideLayout5.xml"/><Relationship Id="rId1" Type="http://schemas.openxmlformats.org/officeDocument/2006/relationships/vmlDrawing" Target="../drawings/vmlDrawing5.vml"/><Relationship Id="rId6" Type="http://schemas.openxmlformats.org/officeDocument/2006/relationships/image" Target="../media/image21.wmf"/><Relationship Id="rId11" Type="http://schemas.openxmlformats.org/officeDocument/2006/relationships/oleObject" Target="../embeddings/oleObject18.bin"/><Relationship Id="rId5" Type="http://schemas.openxmlformats.org/officeDocument/2006/relationships/oleObject" Target="../embeddings/oleObject15.bin"/><Relationship Id="rId10" Type="http://schemas.openxmlformats.org/officeDocument/2006/relationships/image" Target="../media/image23.wmf"/><Relationship Id="rId4" Type="http://schemas.openxmlformats.org/officeDocument/2006/relationships/image" Target="../media/image20.wmf"/><Relationship Id="rId9" Type="http://schemas.openxmlformats.org/officeDocument/2006/relationships/oleObject" Target="../embeddings/oleObject17.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363663" cy="961482"/>
          </a:xfrm>
        </p:spPr>
        <p:txBody>
          <a:bodyPr anchor="ctr"/>
          <a:lstStyle/>
          <a:p>
            <a:r>
              <a:rPr lang="en-US" dirty="0"/>
              <a:t>Supply Chain Management: Strategy, Planning, and Operation</a:t>
            </a:r>
            <a:endParaRPr lang="en-US" dirty="0">
              <a:solidFill>
                <a:schemeClr val="tx2"/>
              </a:solidFill>
            </a:endParaRPr>
          </a:p>
        </p:txBody>
      </p:sp>
      <p:sp>
        <p:nvSpPr>
          <p:cNvPr id="3" name="Text Placeholder 2"/>
          <p:cNvSpPr>
            <a:spLocks noGrp="1"/>
          </p:cNvSpPr>
          <p:nvPr>
            <p:ph type="body" idx="1"/>
          </p:nvPr>
        </p:nvSpPr>
        <p:spPr>
          <a:xfrm>
            <a:off x="457199" y="1266231"/>
            <a:ext cx="8229600" cy="389592"/>
          </a:xfrm>
        </p:spPr>
        <p:txBody>
          <a:bodyPr/>
          <a:lstStyle/>
          <a:p>
            <a:r>
              <a:rPr lang="en-US" dirty="0" smtClean="0">
                <a:latin typeface="+mn-lt"/>
              </a:rPr>
              <a:t>Seventh Edition</a:t>
            </a:r>
            <a:endParaRPr lang="en-US" dirty="0">
              <a:latin typeface="+mn-lt"/>
            </a:endParaRPr>
          </a:p>
        </p:txBody>
      </p:sp>
      <p:sp>
        <p:nvSpPr>
          <p:cNvPr id="4" name="Text Placeholder 3"/>
          <p:cNvSpPr>
            <a:spLocks noGrp="1"/>
          </p:cNvSpPr>
          <p:nvPr>
            <p:ph type="body" idx="2"/>
          </p:nvPr>
        </p:nvSpPr>
        <p:spPr>
          <a:xfrm>
            <a:off x="5029200" y="1930400"/>
            <a:ext cx="3657600" cy="1094683"/>
          </a:xfrm>
        </p:spPr>
        <p:txBody>
          <a:bodyPr/>
          <a:lstStyle/>
          <a:p>
            <a:pPr lvl="0" algn="ctr"/>
            <a:r>
              <a:rPr lang="en-US" b="1" dirty="0">
                <a:latin typeface="+mn-lt"/>
              </a:rPr>
              <a:t>Chapter </a:t>
            </a:r>
            <a:r>
              <a:rPr lang="en-US" b="1" dirty="0" smtClean="0">
                <a:latin typeface="+mn-lt"/>
              </a:rPr>
              <a:t>8</a:t>
            </a:r>
            <a:endParaRPr lang="en-US" b="1" dirty="0">
              <a:latin typeface="+mn-lt"/>
            </a:endParaRPr>
          </a:p>
        </p:txBody>
      </p:sp>
      <p:sp>
        <p:nvSpPr>
          <p:cNvPr id="5" name="Text Placeholder 4"/>
          <p:cNvSpPr>
            <a:spLocks noGrp="1"/>
          </p:cNvSpPr>
          <p:nvPr>
            <p:ph type="body" idx="3"/>
          </p:nvPr>
        </p:nvSpPr>
        <p:spPr>
          <a:xfrm>
            <a:off x="5029200" y="3114461"/>
            <a:ext cx="3657600" cy="891482"/>
          </a:xfrm>
        </p:spPr>
        <p:txBody>
          <a:bodyPr/>
          <a:lstStyle/>
          <a:p>
            <a:pPr algn="ctr"/>
            <a:r>
              <a:rPr lang="en-US" dirty="0">
                <a:latin typeface="+mn-lt"/>
              </a:rPr>
              <a:t>Aggregate Planning in a Supply Chain</a:t>
            </a:r>
            <a:endParaRPr lang="en-US" sz="2400" dirty="0">
              <a:latin typeface="+mn-lt"/>
            </a:endParaRPr>
          </a:p>
        </p:txBody>
      </p:sp>
      <p:pic>
        <p:nvPicPr>
          <p:cNvPr id="9" name="Picture 8" descr="Front cover: Supply Chain Management: Strategy, Planning, and Operation Seventh Edition by Chopr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676" y="1752820"/>
            <a:ext cx="3598949" cy="4390364"/>
          </a:xfrm>
          <a:prstGeom prst="rect">
            <a:avLst/>
          </a:prstGeom>
          <a:ln w="6350" cmpd="sng">
            <a:solidFill>
              <a:schemeClr val="tx1"/>
            </a:solidFill>
          </a:ln>
        </p:spPr>
      </p:pic>
      <p:sp>
        <p:nvSpPr>
          <p:cNvPr id="6" name="Text Placeholder 5"/>
          <p:cNvSpPr>
            <a:spLocks noGrp="1"/>
          </p:cNvSpPr>
          <p:nvPr>
            <p:ph type="body" idx="13"/>
          </p:nvPr>
        </p:nvSpPr>
        <p:spPr>
          <a:xfrm>
            <a:off x="2743200" y="6474315"/>
            <a:ext cx="6077663" cy="229382"/>
          </a:xfrm>
        </p:spPr>
        <p:txBody>
          <a:bodyPr anchor="ct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2019, 2016, 2013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40415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Basic Tradeoffs in Aggregate Planning</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800736"/>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Trade-off between capacity, inventory, backlog/lost sales</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Chase strategy – using capacity as the lever</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Flexibility strategy – using utilization as the lever</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Level strategy – using inventory as the lever</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Tailored or hybrid strategy – a combination of </a:t>
            </a:r>
            <a:r>
              <a:rPr lang="en-US" sz="2400" kern="1200" dirty="0" smtClean="0">
                <a:solidFill>
                  <a:srgbClr val="000000"/>
                </a:solidFill>
                <a:latin typeface="Arial (Body)"/>
                <a:ea typeface="+mn-ea"/>
                <a:cs typeface="+mn-cs"/>
              </a:rPr>
              <a:t>strategies</a:t>
            </a:r>
          </a:p>
        </p:txBody>
      </p:sp>
    </p:spTree>
    <p:extLst>
      <p:ext uri="{BB962C8B-B14F-4D97-AF65-F5344CB8AC3E}">
        <p14:creationId xmlns:p14="http://schemas.microsoft.com/office/powerpoint/2010/main" val="20637810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Chase Strategy</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4470424"/>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Vary machine capacity or hire and lay off workers as demand varies</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Often difficult to vary capacity and workforce on short notice</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Expensive if cost of varying capacity is high</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Negative effect on workforce morale</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Results in low levels of inventory</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Used when inventory holding costs are high and costs of changing capacity are </a:t>
            </a:r>
            <a:r>
              <a:rPr lang="en-US" sz="2400" kern="1200" dirty="0" smtClean="0">
                <a:solidFill>
                  <a:srgbClr val="000000"/>
                </a:solidFill>
                <a:latin typeface="Arial (Body)"/>
                <a:ea typeface="+mn-ea"/>
                <a:cs typeface="+mn-cs"/>
              </a:rPr>
              <a:t>low</a:t>
            </a:r>
          </a:p>
        </p:txBody>
      </p:sp>
    </p:spTree>
    <p:extLst>
      <p:ext uri="{BB962C8B-B14F-4D97-AF65-F5344CB8AC3E}">
        <p14:creationId xmlns:p14="http://schemas.microsoft.com/office/powerpoint/2010/main" val="3888120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Utilization Flexibility Strategy</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731761"/>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Use excess machine capacity</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Workforce stable, number of hours worked varies</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Use overtime or a flexible work schedule</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Flexible workforce, avoids morale problems</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Low levels of inventory, lower utilization</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Used when inventory holding costs are high and capacity is relatively </a:t>
            </a:r>
            <a:r>
              <a:rPr lang="en-US" sz="2400" kern="1200" dirty="0" smtClean="0">
                <a:solidFill>
                  <a:srgbClr val="000000"/>
                </a:solidFill>
                <a:latin typeface="Arial (Body)"/>
                <a:ea typeface="+mn-ea"/>
                <a:cs typeface="+mn-cs"/>
              </a:rPr>
              <a:t>inexpensive</a:t>
            </a:r>
          </a:p>
        </p:txBody>
      </p:sp>
    </p:spTree>
    <p:extLst>
      <p:ext uri="{BB962C8B-B14F-4D97-AF65-F5344CB8AC3E}">
        <p14:creationId xmlns:p14="http://schemas.microsoft.com/office/powerpoint/2010/main" val="38729168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Level Strategy</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4101092"/>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Stable machine capacity and workforce levels, constant output rate</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Inventory levels fluctuate over time</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Inventories carried over from high to low demand periods</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Better for worker morale</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Large inventories and backlogs may accumulate</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Used when inventory holding and backlog costs are relatively </a:t>
            </a:r>
            <a:r>
              <a:rPr lang="en-US" sz="2400" kern="1200" dirty="0" smtClean="0">
                <a:solidFill>
                  <a:srgbClr val="000000"/>
                </a:solidFill>
                <a:latin typeface="Arial (Body)"/>
                <a:ea typeface="+mn-ea"/>
                <a:cs typeface="+mn-cs"/>
              </a:rPr>
              <a:t>low</a:t>
            </a:r>
          </a:p>
        </p:txBody>
      </p:sp>
    </p:spTree>
    <p:extLst>
      <p:ext uri="{BB962C8B-B14F-4D97-AF65-F5344CB8AC3E}">
        <p14:creationId xmlns:p14="http://schemas.microsoft.com/office/powerpoint/2010/main" val="2337139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solidFill>
                  <a:srgbClr val="007FA3"/>
                </a:solidFill>
                <a:latin typeface="Times New Roman" panose="02020603050405020304" pitchFamily="18" charset="0"/>
                <a:ea typeface="+mj-ea"/>
                <a:cs typeface="+mj-cs"/>
              </a:rPr>
              <a:t>Summary of Learning Objective 2</a:t>
            </a:r>
            <a:endParaRPr lang="en-US" kern="1200" dirty="0">
              <a:solidFill>
                <a:srgbClr val="007FA3"/>
              </a:solidFill>
              <a:latin typeface="Times New Roman" panose="02020603050405020304" pitchFamily="18" charset="0"/>
              <a:ea typeface="+mj-ea"/>
              <a:cs typeface="+mj-cs"/>
            </a:endParaRPr>
          </a:p>
        </p:txBody>
      </p:sp>
      <p:sp>
        <p:nvSpPr>
          <p:cNvPr id="3" name="Content Placeholder 2"/>
          <p:cNvSpPr>
            <a:spLocks noGrp="1"/>
          </p:cNvSpPr>
          <p:nvPr>
            <p:ph type="body" idx="1"/>
          </p:nvPr>
        </p:nvSpPr>
        <p:spPr>
          <a:xfrm>
            <a:off x="457200" y="1600200"/>
            <a:ext cx="8229600" cy="1661963"/>
          </a:xfrm>
        </p:spPr>
        <p:txBody>
          <a:bodyPr wrap="square" lIns="91425" tIns="91425" rIns="91425" bIns="91425">
            <a:spAutoFit/>
          </a:bodyPr>
          <a:lstStyle/>
          <a:p>
            <a:pPr marL="0" lvl="0" indent="0" defTabSz="457200">
              <a:spcAft>
                <a:spcPct val="0"/>
              </a:spcAft>
              <a:buSzPct val="100000"/>
              <a:buNone/>
            </a:pPr>
            <a:r>
              <a:rPr lang="en-US" sz="2400" kern="1200" dirty="0">
                <a:solidFill>
                  <a:srgbClr val="000000"/>
                </a:solidFill>
                <a:latin typeface="Arial (Body)"/>
                <a:ea typeface="+mn-ea"/>
                <a:cs typeface="+mn-cs"/>
              </a:rPr>
              <a:t>The basic trade-offs in aggregate planning involve balancing the cost of capacity, the cost of inventory, and the cost of stockouts to maximize profitability. Increasing any one of the three allows the planner to lower the other </a:t>
            </a:r>
            <a:r>
              <a:rPr lang="en-US" sz="2400" kern="1200" dirty="0" smtClean="0">
                <a:solidFill>
                  <a:srgbClr val="000000"/>
                </a:solidFill>
                <a:latin typeface="Arial (Body)"/>
                <a:ea typeface="+mn-ea"/>
                <a:cs typeface="+mn-cs"/>
              </a:rPr>
              <a:t>two.</a:t>
            </a:r>
          </a:p>
        </p:txBody>
      </p:sp>
    </p:spTree>
    <p:extLst>
      <p:ext uri="{BB962C8B-B14F-4D97-AF65-F5344CB8AC3E}">
        <p14:creationId xmlns:p14="http://schemas.microsoft.com/office/powerpoint/2010/main" val="40162889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Aggregate Planning Using Linear Programming</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Maximize profits while respecting supply chain constraints</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Red Tomato Tools</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Capacity determined mainly by workforce size</a:t>
            </a:r>
          </a:p>
        </p:txBody>
      </p:sp>
    </p:spTree>
    <p:extLst>
      <p:ext uri="{BB962C8B-B14F-4D97-AF65-F5344CB8AC3E}">
        <p14:creationId xmlns:p14="http://schemas.microsoft.com/office/powerpoint/2010/main" val="30486093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Identifying Aggregate Units of Production</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785348"/>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Aggregate unit should be identified in a way that the resulting production schedule can be accomplished in practice</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Focus on the bottlenecks when selecting the aggregate unit and identifying capacity and production times</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Account for activities such as setups and maintenance</a:t>
            </a:r>
          </a:p>
        </p:txBody>
      </p:sp>
    </p:spTree>
    <p:extLst>
      <p:ext uri="{BB962C8B-B14F-4D97-AF65-F5344CB8AC3E}">
        <p14:creationId xmlns:p14="http://schemas.microsoft.com/office/powerpoint/2010/main" val="37672686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Red Tomato Tools </a:t>
            </a:r>
            <a:r>
              <a:rPr lang="en-US" sz="2000" b="0" kern="1200" dirty="0" smtClean="0">
                <a:latin typeface="Times New Roman" panose="02020603050405020304" pitchFamily="18" charset="0"/>
                <a:ea typeface="+mj-ea"/>
                <a:cs typeface="+mj-cs"/>
              </a:rPr>
              <a:t>(1 of 8)</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1"/>
            <a:ext cx="8229600" cy="446963"/>
          </a:xfrm>
        </p:spPr>
        <p:txBody>
          <a:bodyPr/>
          <a:lstStyle/>
          <a:p>
            <a:pPr marL="0" indent="0">
              <a:buNone/>
            </a:pPr>
            <a:r>
              <a:rPr lang="en-US" sz="2200" b="1" kern="1200" dirty="0" smtClean="0">
                <a:solidFill>
                  <a:schemeClr val="tx1"/>
                </a:solidFill>
                <a:latin typeface="+mn-lt"/>
              </a:rPr>
              <a:t>Table 8-1 </a:t>
            </a:r>
            <a:r>
              <a:rPr lang="en-US" sz="2200" kern="1200" dirty="0" smtClean="0">
                <a:solidFill>
                  <a:schemeClr val="tx1"/>
                </a:solidFill>
                <a:latin typeface="+mn-lt"/>
              </a:rPr>
              <a:t>Costs</a:t>
            </a:r>
            <a:r>
              <a:rPr lang="en-US" sz="2200" kern="1200" dirty="0">
                <a:solidFill>
                  <a:schemeClr val="tx1"/>
                </a:solidFill>
                <a:latin typeface="+mn-lt"/>
              </a:rPr>
              <a:t>, Revenues, and Times at Red </a:t>
            </a:r>
            <a:r>
              <a:rPr lang="en-US" sz="2200" kern="1200" dirty="0" smtClean="0">
                <a:solidFill>
                  <a:schemeClr val="tx1"/>
                </a:solidFill>
                <a:latin typeface="+mn-lt"/>
              </a:rPr>
              <a:t>Tomato Tools</a:t>
            </a:r>
            <a:endParaRPr lang="en-US" sz="2200" dirty="0">
              <a:latin typeface="+mn-lt"/>
            </a:endParaRPr>
          </a:p>
        </p:txBody>
      </p:sp>
      <p:graphicFrame>
        <p:nvGraphicFramePr>
          <p:cNvPr id="4" name="Table 3"/>
          <p:cNvGraphicFramePr>
            <a:graphicFrameLocks noGrp="1"/>
          </p:cNvGraphicFramePr>
          <p:nvPr>
            <p:extLst>
              <p:ext uri="{D42A27DB-BD31-4B8C-83A1-F6EECF244321}">
                <p14:modId xmlns:p14="http://schemas.microsoft.com/office/powerpoint/2010/main" val="2920435666"/>
              </p:ext>
            </p:extLst>
          </p:nvPr>
        </p:nvGraphicFramePr>
        <p:xfrm>
          <a:off x="654048" y="2334715"/>
          <a:ext cx="7835904" cy="3169920"/>
        </p:xfrm>
        <a:graphic>
          <a:graphicData uri="http://schemas.openxmlformats.org/drawingml/2006/table">
            <a:tbl>
              <a:tblPr firstRow="1" bandRow="1">
                <a:tableStyleId>{2D5ABB26-0587-4C30-8999-92F81FD0307C}</a:tableStyleId>
              </a:tblPr>
              <a:tblGrid>
                <a:gridCol w="774704">
                  <a:extLst>
                    <a:ext uri="{9D8B030D-6E8A-4147-A177-3AD203B41FA5}">
                      <a16:colId xmlns:a16="http://schemas.microsoft.com/office/drawing/2014/main" val="20000"/>
                    </a:ext>
                  </a:extLst>
                </a:gridCol>
                <a:gridCol w="889000">
                  <a:extLst>
                    <a:ext uri="{9D8B030D-6E8A-4147-A177-3AD203B41FA5}">
                      <a16:colId xmlns:a16="http://schemas.microsoft.com/office/drawing/2014/main" val="20001"/>
                    </a:ext>
                  </a:extLst>
                </a:gridCol>
                <a:gridCol w="1028700">
                  <a:extLst>
                    <a:ext uri="{9D8B030D-6E8A-4147-A177-3AD203B41FA5}">
                      <a16:colId xmlns:a16="http://schemas.microsoft.com/office/drawing/2014/main" val="20002"/>
                    </a:ext>
                  </a:extLst>
                </a:gridCol>
                <a:gridCol w="734229">
                  <a:extLst>
                    <a:ext uri="{9D8B030D-6E8A-4147-A177-3AD203B41FA5}">
                      <a16:colId xmlns:a16="http://schemas.microsoft.com/office/drawing/2014/main" val="20003"/>
                    </a:ext>
                  </a:extLst>
                </a:gridCol>
                <a:gridCol w="954871">
                  <a:extLst>
                    <a:ext uri="{9D8B030D-6E8A-4147-A177-3AD203B41FA5}">
                      <a16:colId xmlns:a16="http://schemas.microsoft.com/office/drawing/2014/main" val="20004"/>
                    </a:ext>
                  </a:extLst>
                </a:gridCol>
                <a:gridCol w="1143000">
                  <a:extLst>
                    <a:ext uri="{9D8B030D-6E8A-4147-A177-3AD203B41FA5}">
                      <a16:colId xmlns:a16="http://schemas.microsoft.com/office/drawing/2014/main" val="20005"/>
                    </a:ext>
                  </a:extLst>
                </a:gridCol>
                <a:gridCol w="1155700">
                  <a:extLst>
                    <a:ext uri="{9D8B030D-6E8A-4147-A177-3AD203B41FA5}">
                      <a16:colId xmlns:a16="http://schemas.microsoft.com/office/drawing/2014/main" val="20006"/>
                    </a:ext>
                  </a:extLst>
                </a:gridCol>
                <a:gridCol w="1155700">
                  <a:extLst>
                    <a:ext uri="{9D8B030D-6E8A-4147-A177-3AD203B41FA5}">
                      <a16:colId xmlns:a16="http://schemas.microsoft.com/office/drawing/2014/main" val="20007"/>
                    </a:ext>
                  </a:extLst>
                </a:gridCol>
              </a:tblGrid>
              <a:tr h="944880">
                <a:tc>
                  <a:txBody>
                    <a:bodyPr/>
                    <a:lstStyle/>
                    <a:p>
                      <a:pPr algn="ctr"/>
                      <a:r>
                        <a:rPr lang="en-US" sz="1400" b="1" kern="1200" dirty="0" smtClean="0">
                          <a:solidFill>
                            <a:schemeClr val="tx1"/>
                          </a:solidFill>
                          <a:latin typeface="+mn-lt"/>
                          <a:ea typeface="+mn-ea"/>
                          <a:cs typeface="+mn-cs"/>
                        </a:rPr>
                        <a:t>Family</a:t>
                      </a:r>
                    </a:p>
                  </a:txBody>
                  <a:tcPr anchor="b">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1" kern="1200" dirty="0" smtClean="0">
                          <a:solidFill>
                            <a:schemeClr val="tx1"/>
                          </a:solidFill>
                          <a:latin typeface="+mn-lt"/>
                          <a:ea typeface="+mn-ea"/>
                          <a:cs typeface="+mn-cs"/>
                        </a:rPr>
                        <a:t>Material Cost/ Unit ($)</a:t>
                      </a:r>
                    </a:p>
                  </a:txBody>
                  <a:tcPr anchor="b">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1" kern="1200" dirty="0" smtClean="0">
                          <a:solidFill>
                            <a:schemeClr val="tx1"/>
                          </a:solidFill>
                          <a:latin typeface="+mn-lt"/>
                          <a:ea typeface="+mn-ea"/>
                          <a:cs typeface="+mn-cs"/>
                        </a:rPr>
                        <a:t>Revenue/ Unit ($)</a:t>
                      </a:r>
                    </a:p>
                  </a:txBody>
                  <a:tcPr anchor="b">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1" kern="1200" dirty="0" smtClean="0">
                          <a:solidFill>
                            <a:schemeClr val="tx1"/>
                          </a:solidFill>
                          <a:latin typeface="+mn-lt"/>
                          <a:ea typeface="+mn-ea"/>
                          <a:cs typeface="+mn-cs"/>
                        </a:rPr>
                        <a:t>Setup Time/Batch (hour)</a:t>
                      </a:r>
                    </a:p>
                  </a:txBody>
                  <a:tcPr anchor="b">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1" kern="1200" dirty="0" smtClean="0">
                          <a:solidFill>
                            <a:schemeClr val="tx1"/>
                          </a:solidFill>
                          <a:latin typeface="+mn-lt"/>
                          <a:ea typeface="+mn-ea"/>
                          <a:cs typeface="+mn-cs"/>
                        </a:rPr>
                        <a:t>Average Batch Size</a:t>
                      </a:r>
                    </a:p>
                  </a:txBody>
                  <a:tcPr anchor="b">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1" kern="1200" dirty="0" smtClean="0">
                          <a:solidFill>
                            <a:schemeClr val="tx1"/>
                          </a:solidFill>
                          <a:latin typeface="+mn-lt"/>
                          <a:ea typeface="+mn-ea"/>
                          <a:cs typeface="+mn-cs"/>
                        </a:rPr>
                        <a:t>Production Time/ Unit (hour)</a:t>
                      </a:r>
                    </a:p>
                  </a:txBody>
                  <a:tcPr anchor="b">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1" kern="1200" dirty="0" smtClean="0">
                          <a:solidFill>
                            <a:schemeClr val="tx1"/>
                          </a:solidFill>
                          <a:latin typeface="+mn-lt"/>
                          <a:ea typeface="+mn-ea"/>
                          <a:cs typeface="+mn-cs"/>
                        </a:rPr>
                        <a:t>Net Production Time/Unit (hour)</a:t>
                      </a:r>
                    </a:p>
                  </a:txBody>
                  <a:tcPr anchor="b">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1" kern="1200" dirty="0" smtClean="0">
                          <a:solidFill>
                            <a:schemeClr val="tx1"/>
                          </a:solidFill>
                          <a:latin typeface="+mn-lt"/>
                          <a:ea typeface="+mn-ea"/>
                          <a:cs typeface="+mn-cs"/>
                        </a:rPr>
                        <a:t>Percentage Share of Units Sold</a:t>
                      </a:r>
                      <a:endParaRPr lang="en-US" sz="1400" b="1" dirty="0" smtClean="0"/>
                    </a:p>
                  </a:txBody>
                  <a:tcPr anchor="b">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70840">
                <a:tc>
                  <a:txBody>
                    <a:bodyPr/>
                    <a:lstStyle/>
                    <a:p>
                      <a:pPr algn="ctr"/>
                      <a:r>
                        <a:rPr lang="en-US" sz="1400" dirty="0" smtClean="0"/>
                        <a:t>A</a:t>
                      </a:r>
                      <a:endParaRPr lang="en-US" sz="1400" dirty="0"/>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444500" algn="r"/>
                        </a:tabLst>
                      </a:pPr>
                      <a:r>
                        <a:rPr lang="en-US" sz="1400" dirty="0" smtClean="0"/>
                        <a:t>	15</a:t>
                      </a:r>
                      <a:endParaRPr lang="en-US" sz="1400" dirty="0"/>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400" dirty="0" smtClean="0"/>
                        <a:t>54</a:t>
                      </a:r>
                      <a:endParaRPr lang="en-US" sz="1400" dirty="0"/>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355600" algn="r"/>
                        </a:tabLst>
                      </a:pPr>
                      <a:r>
                        <a:rPr lang="en-US" sz="1400" dirty="0" smtClean="0"/>
                        <a:t>	8</a:t>
                      </a:r>
                      <a:endParaRPr lang="en-US" sz="1400" dirty="0"/>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533400" algn="r"/>
                        </a:tabLst>
                      </a:pPr>
                      <a:r>
                        <a:rPr lang="en-US" sz="1400" dirty="0" smtClean="0"/>
                        <a:t>	50</a:t>
                      </a:r>
                      <a:endParaRPr lang="en-US" sz="1400" dirty="0"/>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400" dirty="0" smtClean="0"/>
                        <a:t>5.60</a:t>
                      </a:r>
                      <a:endParaRPr lang="en-US" sz="1400" dirty="0"/>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400" dirty="0" smtClean="0"/>
                        <a:t>5.76</a:t>
                      </a:r>
                      <a:endParaRPr lang="en-US" sz="1400" dirty="0"/>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400" dirty="0" smtClean="0"/>
                        <a:t>10</a:t>
                      </a:r>
                      <a:endParaRPr lang="en-US" sz="1400" dirty="0"/>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70840">
                <a:tc>
                  <a:txBody>
                    <a:bodyPr/>
                    <a:lstStyle/>
                    <a:p>
                      <a:pPr algn="ctr"/>
                      <a:r>
                        <a:rPr lang="en-US" sz="1400" dirty="0" smtClean="0"/>
                        <a:t>B</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444500" algn="r"/>
                        </a:tabLst>
                      </a:pPr>
                      <a:r>
                        <a:rPr lang="en-US" sz="1400" dirty="0" smtClean="0"/>
                        <a:t>	7</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400" dirty="0" smtClean="0"/>
                        <a:t>30</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355600" algn="r"/>
                        </a:tabLst>
                      </a:pPr>
                      <a:r>
                        <a:rPr lang="en-US" sz="1400" dirty="0" smtClean="0"/>
                        <a:t>	6</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533400" algn="r"/>
                        </a:tabLst>
                      </a:pPr>
                      <a:r>
                        <a:rPr lang="en-US" sz="1400" dirty="0" smtClean="0"/>
                        <a:t>	150</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400" dirty="0" smtClean="0"/>
                        <a:t>3.00</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400" dirty="0" smtClean="0"/>
                        <a:t>3.04</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400" dirty="0" smtClean="0"/>
                        <a:t>25</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70840">
                <a:tc>
                  <a:txBody>
                    <a:bodyPr/>
                    <a:lstStyle/>
                    <a:p>
                      <a:pPr algn="ctr"/>
                      <a:r>
                        <a:rPr lang="en-US" sz="1400" dirty="0" smtClean="0"/>
                        <a:t>C</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444500" algn="r"/>
                        </a:tabLst>
                      </a:pPr>
                      <a:r>
                        <a:rPr lang="en-US" sz="1400" dirty="0" smtClean="0"/>
                        <a:t>	9</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400" dirty="0" smtClean="0"/>
                        <a:t>39</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355600" algn="r"/>
                        </a:tabLst>
                      </a:pPr>
                      <a:r>
                        <a:rPr lang="en-US" sz="1400" dirty="0" smtClean="0"/>
                        <a:t>	8</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533400" algn="r"/>
                        </a:tabLst>
                      </a:pPr>
                      <a:r>
                        <a:rPr lang="en-US" sz="1400" dirty="0" smtClean="0"/>
                        <a:t>	100</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400" dirty="0" smtClean="0"/>
                        <a:t>3.80</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400" dirty="0" smtClean="0"/>
                        <a:t>3.88</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400" dirty="0" smtClean="0"/>
                        <a:t>20</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370840">
                <a:tc>
                  <a:txBody>
                    <a:bodyPr/>
                    <a:lstStyle/>
                    <a:p>
                      <a:pPr algn="ctr"/>
                      <a:r>
                        <a:rPr lang="en-US" sz="1400" dirty="0" smtClean="0"/>
                        <a:t>D</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444500" algn="r"/>
                        </a:tabLst>
                      </a:pPr>
                      <a:r>
                        <a:rPr lang="en-US" sz="1400" dirty="0" smtClean="0"/>
                        <a:t>	12</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400" dirty="0" smtClean="0"/>
                        <a:t>49</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355600" algn="r"/>
                        </a:tabLst>
                      </a:pPr>
                      <a:r>
                        <a:rPr lang="en-US" sz="1400" dirty="0" smtClean="0"/>
                        <a:t>	10</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533400" algn="r"/>
                        </a:tabLst>
                      </a:pPr>
                      <a:r>
                        <a:rPr lang="en-US" sz="1400" dirty="0" smtClean="0"/>
                        <a:t>	50</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400" dirty="0" smtClean="0"/>
                        <a:t>4.80</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400" dirty="0" smtClean="0"/>
                        <a:t>5.00</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400" dirty="0" smtClean="0"/>
                        <a:t>10</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70840">
                <a:tc>
                  <a:txBody>
                    <a:bodyPr/>
                    <a:lstStyle/>
                    <a:p>
                      <a:pPr algn="ctr"/>
                      <a:r>
                        <a:rPr lang="en-US" sz="1400" dirty="0" smtClean="0"/>
                        <a:t>E</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444500" algn="r"/>
                        </a:tabLst>
                      </a:pPr>
                      <a:r>
                        <a:rPr lang="en-US" sz="1400" dirty="0" smtClean="0"/>
                        <a:t>	9</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400" dirty="0" smtClean="0"/>
                        <a:t>36</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355600" algn="r"/>
                        </a:tabLst>
                      </a:pPr>
                      <a:r>
                        <a:rPr lang="en-US" sz="1400" dirty="0" smtClean="0"/>
                        <a:t>	6</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533400" algn="r"/>
                        </a:tabLst>
                      </a:pPr>
                      <a:r>
                        <a:rPr lang="en-US" sz="1400" dirty="0" smtClean="0"/>
                        <a:t>	100</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400" dirty="0" smtClean="0"/>
                        <a:t>3.60</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400" dirty="0" smtClean="0"/>
                        <a:t>3.66</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400" dirty="0" smtClean="0"/>
                        <a:t>20</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370840">
                <a:tc>
                  <a:txBody>
                    <a:bodyPr/>
                    <a:lstStyle/>
                    <a:p>
                      <a:pPr algn="ctr"/>
                      <a:r>
                        <a:rPr lang="en-US" sz="1400" dirty="0" smtClean="0"/>
                        <a:t>F</a:t>
                      </a:r>
                      <a:endParaRPr lang="en-US" sz="1400" dirty="0"/>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a:tabLst>
                          <a:tab pos="444500" algn="r"/>
                        </a:tabLst>
                      </a:pPr>
                      <a:r>
                        <a:rPr lang="en-US" sz="1400" dirty="0" smtClean="0"/>
                        <a:t>	13</a:t>
                      </a:r>
                      <a:endParaRPr lang="en-US" sz="1400" dirty="0"/>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algn="ctr"/>
                      <a:r>
                        <a:rPr lang="en-US" sz="1400" dirty="0" smtClean="0"/>
                        <a:t>48</a:t>
                      </a:r>
                      <a:endParaRPr lang="en-US" sz="1400" dirty="0"/>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a:tabLst>
                          <a:tab pos="355600" algn="r"/>
                        </a:tabLst>
                      </a:pPr>
                      <a:r>
                        <a:rPr lang="en-US" sz="1400" dirty="0" smtClean="0"/>
                        <a:t>	5</a:t>
                      </a:r>
                      <a:endParaRPr lang="en-US" sz="1400" dirty="0"/>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a:tabLst>
                          <a:tab pos="533400" algn="r"/>
                        </a:tabLst>
                      </a:pPr>
                      <a:r>
                        <a:rPr lang="en-US" sz="1400" dirty="0" smtClean="0"/>
                        <a:t>	75</a:t>
                      </a:r>
                      <a:endParaRPr lang="en-US" sz="1400" dirty="0"/>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algn="ctr"/>
                      <a:r>
                        <a:rPr lang="en-US" sz="1400" dirty="0" smtClean="0"/>
                        <a:t>4.30</a:t>
                      </a:r>
                      <a:endParaRPr lang="en-US" sz="1400" dirty="0"/>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algn="ctr"/>
                      <a:r>
                        <a:rPr lang="en-US" sz="1400" dirty="0" smtClean="0"/>
                        <a:t>4.37</a:t>
                      </a:r>
                      <a:endParaRPr lang="en-US" sz="1400" dirty="0"/>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algn="ctr"/>
                      <a:r>
                        <a:rPr lang="en-US" sz="1400" dirty="0" smtClean="0"/>
                        <a:t>15</a:t>
                      </a:r>
                      <a:endParaRPr lang="en-US" sz="1400" dirty="0"/>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2739296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latin typeface="Times New Roman" panose="02020603050405020304" pitchFamily="18" charset="0"/>
              </a:rPr>
              <a:t>Red Tomato Tools </a:t>
            </a:r>
            <a:r>
              <a:rPr lang="en-US" sz="2000" b="0" kern="1200" dirty="0">
                <a:latin typeface="Times New Roman" panose="02020603050405020304" pitchFamily="18" charset="0"/>
              </a:rPr>
              <a:t>(2 of 8)</a:t>
            </a:r>
            <a:endParaRPr lang="en-US" dirty="0"/>
          </a:p>
        </p:txBody>
      </p:sp>
      <p:sp>
        <p:nvSpPr>
          <p:cNvPr id="3" name="Text Placeholder 2"/>
          <p:cNvSpPr>
            <a:spLocks noGrp="1"/>
          </p:cNvSpPr>
          <p:nvPr>
            <p:ph type="body" idx="1"/>
          </p:nvPr>
        </p:nvSpPr>
        <p:spPr/>
        <p:txBody>
          <a:bodyPr/>
          <a:lstStyle/>
          <a:p>
            <a:pPr marL="255651" lvl="0" indent="-255651" defTabSz="457200">
              <a:spcAft>
                <a:spcPct val="0"/>
              </a:spcAft>
            </a:pPr>
            <a:r>
              <a:rPr lang="en-US" sz="2400" kern="1200" dirty="0">
                <a:solidFill>
                  <a:srgbClr val="000000"/>
                </a:solidFill>
                <a:latin typeface="Arial (Body)"/>
              </a:rPr>
              <a:t>Weighted average approach</a:t>
            </a:r>
          </a:p>
        </p:txBody>
      </p:sp>
      <p:sp>
        <p:nvSpPr>
          <p:cNvPr id="4" name="Content Placeholder 3"/>
          <p:cNvSpPr>
            <a:spLocks noGrp="1"/>
          </p:cNvSpPr>
          <p:nvPr>
            <p:ph sz="quarter" idx="13"/>
          </p:nvPr>
        </p:nvSpPr>
        <p:spPr>
          <a:xfrm>
            <a:off x="457200" y="2060350"/>
            <a:ext cx="8229600" cy="1814966"/>
          </a:xfrm>
        </p:spPr>
        <p:txBody>
          <a:bodyPr/>
          <a:lstStyle/>
          <a:p>
            <a:pPr marL="540000" lvl="1" indent="0" defTabSz="457200">
              <a:spcAft>
                <a:spcPct val="0"/>
              </a:spcAft>
              <a:buNone/>
            </a:pPr>
            <a:r>
              <a:rPr lang="en-US" sz="2400" kern="1200" dirty="0">
                <a:solidFill>
                  <a:srgbClr val="000000"/>
                </a:solidFill>
                <a:latin typeface="Arial (Body)"/>
              </a:rPr>
              <a:t>Material cost per aggregate unit</a:t>
            </a:r>
          </a:p>
          <a:p>
            <a:pPr marL="887400" lvl="2" indent="0" defTabSz="457200">
              <a:spcAft>
                <a:spcPct val="0"/>
              </a:spcAft>
              <a:buNone/>
            </a:pPr>
            <a:r>
              <a:rPr lang="en-US" sz="2400" kern="1200" dirty="0">
                <a:solidFill>
                  <a:srgbClr val="000000"/>
                </a:solidFill>
                <a:latin typeface="Arial (Body)"/>
              </a:rPr>
              <a:t>= (15 × 0.10) + (7 × 0.25) + (9 × 0.20)</a:t>
            </a:r>
          </a:p>
          <a:p>
            <a:pPr marL="887400" lvl="2" indent="0" defTabSz="457200">
              <a:spcAft>
                <a:spcPct val="0"/>
              </a:spcAft>
              <a:buNone/>
            </a:pPr>
            <a:r>
              <a:rPr lang="en-US" sz="2400" kern="1200" dirty="0">
                <a:solidFill>
                  <a:srgbClr val="000000"/>
                </a:solidFill>
                <a:latin typeface="Arial (Body)"/>
              </a:rPr>
              <a:t>+ (12 × 0.10) + (9 × 0.20) + (13 × 0.15)</a:t>
            </a:r>
          </a:p>
          <a:p>
            <a:pPr marL="887400" lvl="2" indent="0" defTabSz="457200">
              <a:spcAft>
                <a:spcPct val="0"/>
              </a:spcAft>
              <a:buNone/>
            </a:pPr>
            <a:r>
              <a:rPr lang="en-US" sz="2400" kern="1200" dirty="0">
                <a:solidFill>
                  <a:srgbClr val="000000"/>
                </a:solidFill>
                <a:latin typeface="Arial (Body)"/>
              </a:rPr>
              <a:t>= $10</a:t>
            </a:r>
          </a:p>
        </p:txBody>
      </p:sp>
      <p:sp>
        <p:nvSpPr>
          <p:cNvPr id="5" name="Content Placeholder 4"/>
          <p:cNvSpPr>
            <a:spLocks noGrp="1"/>
          </p:cNvSpPr>
          <p:nvPr>
            <p:ph sz="quarter" idx="14"/>
          </p:nvPr>
        </p:nvSpPr>
        <p:spPr>
          <a:xfrm>
            <a:off x="457200" y="3970334"/>
            <a:ext cx="8232775" cy="485548"/>
          </a:xfrm>
        </p:spPr>
        <p:txBody>
          <a:bodyPr/>
          <a:lstStyle/>
          <a:p>
            <a:r>
              <a:rPr lang="en-US" sz="2400" dirty="0" smtClean="0">
                <a:latin typeface="+mn-lt"/>
              </a:rPr>
              <a:t>Similarly</a:t>
            </a:r>
            <a:endParaRPr lang="en-US" sz="2400" dirty="0">
              <a:latin typeface="+mn-lt"/>
            </a:endParaRPr>
          </a:p>
        </p:txBody>
      </p:sp>
      <p:sp>
        <p:nvSpPr>
          <p:cNvPr id="6" name="Content Placeholder 5"/>
          <p:cNvSpPr>
            <a:spLocks noGrp="1"/>
          </p:cNvSpPr>
          <p:nvPr>
            <p:ph sz="quarter" idx="15"/>
          </p:nvPr>
        </p:nvSpPr>
        <p:spPr>
          <a:xfrm>
            <a:off x="457200" y="4444998"/>
            <a:ext cx="8229600" cy="1035504"/>
          </a:xfrm>
        </p:spPr>
        <p:txBody>
          <a:bodyPr/>
          <a:lstStyle/>
          <a:p>
            <a:pPr marL="0" indent="0" algn="ctr">
              <a:buNone/>
            </a:pPr>
            <a:r>
              <a:rPr lang="en-US" sz="2400" dirty="0">
                <a:latin typeface="+mn-lt"/>
              </a:rPr>
              <a:t>Revenue per aggregate unit = $</a:t>
            </a:r>
            <a:r>
              <a:rPr lang="en-US" sz="2400" dirty="0" smtClean="0">
                <a:latin typeface="+mn-lt"/>
              </a:rPr>
              <a:t>40</a:t>
            </a:r>
          </a:p>
          <a:p>
            <a:pPr marL="0" indent="0" algn="ctr">
              <a:spcBef>
                <a:spcPts val="600"/>
              </a:spcBef>
              <a:buNone/>
            </a:pPr>
            <a:r>
              <a:rPr lang="en-US" sz="2400" dirty="0" smtClean="0">
                <a:latin typeface="+mn-lt"/>
              </a:rPr>
              <a:t>Net </a:t>
            </a:r>
            <a:r>
              <a:rPr lang="en-US" sz="2400" dirty="0">
                <a:latin typeface="+mn-lt"/>
              </a:rPr>
              <a:t>production time per aggregate unit = 4.00 </a:t>
            </a:r>
            <a:r>
              <a:rPr lang="en-US" sz="2400" dirty="0" smtClean="0">
                <a:latin typeface="+mn-lt"/>
              </a:rPr>
              <a:t>hours</a:t>
            </a:r>
            <a:endParaRPr lang="en-US" sz="2400" dirty="0">
              <a:latin typeface="+mn-lt"/>
            </a:endParaRPr>
          </a:p>
        </p:txBody>
      </p:sp>
    </p:spTree>
    <p:extLst>
      <p:ext uri="{BB962C8B-B14F-4D97-AF65-F5344CB8AC3E}">
        <p14:creationId xmlns:p14="http://schemas.microsoft.com/office/powerpoint/2010/main" val="14386538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r>
              <a:rPr lang="en-US" dirty="0"/>
              <a:t>Demand and </a:t>
            </a:r>
            <a:r>
              <a:rPr lang="en-US" dirty="0" smtClean="0"/>
              <a:t>Costs </a:t>
            </a:r>
            <a:r>
              <a:rPr lang="en-US" sz="2000" b="0" dirty="0" smtClean="0"/>
              <a:t>(1 of 3)</a:t>
            </a:r>
            <a:endParaRPr lang="en-US" sz="2000" b="0" dirty="0">
              <a:latin typeface="Times New Roman" panose="02020603050405020304" pitchFamily="18" charset="0"/>
            </a:endParaRPr>
          </a:p>
        </p:txBody>
      </p:sp>
      <p:sp>
        <p:nvSpPr>
          <p:cNvPr id="3" name="Text Placeholder 2"/>
          <p:cNvSpPr>
            <a:spLocks noGrp="1"/>
          </p:cNvSpPr>
          <p:nvPr>
            <p:ph type="body" idx="1"/>
          </p:nvPr>
        </p:nvSpPr>
        <p:spPr>
          <a:xfrm>
            <a:off x="457200" y="1600200"/>
            <a:ext cx="8229600" cy="3016180"/>
          </a:xfrm>
        </p:spPr>
        <p:txBody>
          <a:bodyPr wrap="square" lIns="91425" tIns="91425" rIns="91425" bIns="91425">
            <a:spAutoFit/>
          </a:bodyPr>
          <a:lstStyle/>
          <a:p>
            <a:pPr marL="255651" lvl="0" indent="-255651" defTabSz="457200">
              <a:spcAft>
                <a:spcPct val="0"/>
              </a:spcAft>
              <a:buFont typeface="Arial" panose="020B0604020202020204" pitchFamily="34" charset="0"/>
            </a:pPr>
            <a:r>
              <a:rPr lang="en-US" sz="2400" kern="1200" dirty="0">
                <a:solidFill>
                  <a:srgbClr val="000000"/>
                </a:solidFill>
                <a:latin typeface="Arial (Body)"/>
                <a:ea typeface="+mn-ea"/>
                <a:cs typeface="+mn-cs"/>
              </a:rPr>
              <a:t>Highly seasonal demand</a:t>
            </a:r>
          </a:p>
          <a:p>
            <a:pPr marL="255651" lvl="0" indent="-255651" defTabSz="457200">
              <a:spcAft>
                <a:spcPct val="0"/>
              </a:spcAft>
              <a:buFont typeface="Arial" panose="020B0604020202020204" pitchFamily="34" charset="0"/>
            </a:pPr>
            <a:r>
              <a:rPr lang="en-US" sz="2400" kern="1200" dirty="0" smtClean="0">
                <a:solidFill>
                  <a:srgbClr val="000000"/>
                </a:solidFill>
                <a:latin typeface="Arial (Body)"/>
                <a:ea typeface="+mn-ea"/>
                <a:cs typeface="+mn-cs"/>
              </a:rPr>
              <a:t>Options</a:t>
            </a:r>
            <a:endParaRPr lang="en-US" sz="2400" kern="1200" dirty="0">
              <a:solidFill>
                <a:srgbClr val="000000"/>
              </a:solidFill>
              <a:latin typeface="Arial (Body)"/>
              <a:ea typeface="+mn-ea"/>
              <a:cs typeface="+mn-cs"/>
            </a:endParaRP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Adding workers during peak times</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Subcontract</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Build up inventory</a:t>
            </a:r>
          </a:p>
          <a:p>
            <a:pPr marL="255651" lvl="0" indent="-255651" defTabSz="457200">
              <a:spcAft>
                <a:spcPct val="0"/>
              </a:spcAft>
              <a:buFont typeface="Arial" panose="020B0604020202020204" pitchFamily="34" charset="0"/>
            </a:pPr>
            <a:r>
              <a:rPr lang="en-US" sz="2400" kern="1200" dirty="0">
                <a:solidFill>
                  <a:srgbClr val="000000"/>
                </a:solidFill>
                <a:latin typeface="Arial (Body)"/>
                <a:ea typeface="+mn-ea"/>
                <a:cs typeface="+mn-cs"/>
              </a:rPr>
              <a:t>Develop a forecast</a:t>
            </a:r>
          </a:p>
        </p:txBody>
      </p:sp>
    </p:spTree>
    <p:extLst>
      <p:ext uri="{BB962C8B-B14F-4D97-AF65-F5344CB8AC3E}">
        <p14:creationId xmlns:p14="http://schemas.microsoft.com/office/powerpoint/2010/main" val="38873578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solidFill>
                  <a:srgbClr val="007FA3"/>
                </a:solidFill>
                <a:latin typeface="Times New Roman" panose="02020603050405020304" pitchFamily="18" charset="0"/>
                <a:ea typeface="+mj-ea"/>
                <a:cs typeface="+mj-cs"/>
              </a:rPr>
              <a:t>Learning Objectives</a:t>
            </a:r>
            <a:endParaRPr lang="en-US" kern="1200" dirty="0">
              <a:solidFill>
                <a:srgbClr val="007FA3"/>
              </a:solidFill>
              <a:latin typeface="Times New Roman" panose="02020603050405020304" pitchFamily="18" charset="0"/>
              <a:ea typeface="+mj-ea"/>
              <a:cs typeface="+mj-cs"/>
            </a:endParaRPr>
          </a:p>
        </p:txBody>
      </p:sp>
      <p:sp>
        <p:nvSpPr>
          <p:cNvPr id="3" name="Content Placeholder 2"/>
          <p:cNvSpPr>
            <a:spLocks noGrp="1"/>
          </p:cNvSpPr>
          <p:nvPr>
            <p:ph idx="1"/>
          </p:nvPr>
        </p:nvSpPr>
        <p:spPr/>
        <p:txBody>
          <a:bodyPr wrap="square" lIns="91425" tIns="91425" rIns="91425" bIns="91425">
            <a:spAutoFit/>
          </a:bodyPr>
          <a:lstStyle/>
          <a:p>
            <a:pPr marL="0" lvl="0" indent="0" defTabSz="457200">
              <a:spcAft>
                <a:spcPct val="0"/>
              </a:spcAft>
              <a:buSzPct val="100000"/>
              <a:buNone/>
            </a:pPr>
            <a:r>
              <a:rPr lang="en-US" sz="2400" b="1" kern="1200" dirty="0" smtClean="0">
                <a:solidFill>
                  <a:schemeClr val="tx2"/>
                </a:solidFill>
                <a:latin typeface="Arial (Body)"/>
                <a:ea typeface="+mn-ea"/>
                <a:cs typeface="+mn-cs"/>
              </a:rPr>
              <a:t>8.1</a:t>
            </a:r>
            <a:r>
              <a:rPr lang="en-US" sz="2400" kern="1200" dirty="0">
                <a:solidFill>
                  <a:srgbClr val="000000"/>
                </a:solidFill>
                <a:latin typeface="Arial (Body)"/>
                <a:ea typeface="+mn-ea"/>
                <a:cs typeface="+mn-cs"/>
              </a:rPr>
              <a:t>	Describe aggregate planning and its importance as a supply chain </a:t>
            </a:r>
            <a:r>
              <a:rPr lang="en-US" sz="2400" kern="1200" dirty="0" smtClean="0">
                <a:solidFill>
                  <a:srgbClr val="000000"/>
                </a:solidFill>
                <a:latin typeface="Arial (Body)"/>
                <a:ea typeface="+mn-ea"/>
                <a:cs typeface="+mn-cs"/>
              </a:rPr>
              <a:t>activity.</a:t>
            </a:r>
            <a:endParaRPr lang="en-US" sz="2400" kern="1200" dirty="0">
              <a:solidFill>
                <a:srgbClr val="000000"/>
              </a:solidFill>
              <a:latin typeface="Arial (Body)"/>
              <a:ea typeface="+mn-ea"/>
              <a:cs typeface="+mn-cs"/>
            </a:endParaRPr>
          </a:p>
          <a:p>
            <a:pPr marL="0" lvl="0" indent="0" defTabSz="457200">
              <a:spcAft>
                <a:spcPct val="0"/>
              </a:spcAft>
              <a:buSzPct val="100000"/>
              <a:buNone/>
            </a:pPr>
            <a:r>
              <a:rPr lang="en-US" sz="2400" b="1" kern="1200" dirty="0">
                <a:solidFill>
                  <a:schemeClr val="tx2"/>
                </a:solidFill>
                <a:latin typeface="Arial (Body)"/>
                <a:ea typeface="+mn-ea"/>
                <a:cs typeface="+mn-cs"/>
              </a:rPr>
              <a:t>8.2	</a:t>
            </a:r>
            <a:r>
              <a:rPr lang="en-US" sz="2400" kern="1200" dirty="0">
                <a:solidFill>
                  <a:srgbClr val="000000"/>
                </a:solidFill>
                <a:latin typeface="Arial (Body)"/>
                <a:ea typeface="+mn-ea"/>
                <a:cs typeface="+mn-cs"/>
              </a:rPr>
              <a:t>Explain the basic trade-offs to consider when creating an aggregate plan.</a:t>
            </a:r>
          </a:p>
          <a:p>
            <a:pPr marL="0" lvl="0" indent="0" defTabSz="457200">
              <a:spcAft>
                <a:spcPct val="0"/>
              </a:spcAft>
              <a:buSzPct val="100000"/>
              <a:buNone/>
            </a:pPr>
            <a:r>
              <a:rPr lang="en-US" sz="2400" b="1" kern="1200" dirty="0">
                <a:solidFill>
                  <a:schemeClr val="tx2"/>
                </a:solidFill>
                <a:latin typeface="Arial (Body)"/>
                <a:ea typeface="+mn-ea"/>
                <a:cs typeface="+mn-cs"/>
              </a:rPr>
              <a:t>8.3</a:t>
            </a:r>
            <a:r>
              <a:rPr lang="en-US" sz="2400" kern="1200" dirty="0">
                <a:solidFill>
                  <a:srgbClr val="000000"/>
                </a:solidFill>
                <a:latin typeface="Arial (Body)"/>
                <a:ea typeface="+mn-ea"/>
                <a:cs typeface="+mn-cs"/>
              </a:rPr>
              <a:t>	Model and solve the aggregate planning problem as a linear </a:t>
            </a:r>
            <a:r>
              <a:rPr lang="en-US" sz="2400" kern="1200" dirty="0" smtClean="0">
                <a:solidFill>
                  <a:srgbClr val="000000"/>
                </a:solidFill>
                <a:latin typeface="Arial (Body)"/>
                <a:ea typeface="+mn-ea"/>
                <a:cs typeface="+mn-cs"/>
              </a:rPr>
              <a:t>program.</a:t>
            </a:r>
            <a:endParaRPr lang="en-US" sz="2400" kern="1200" dirty="0">
              <a:solidFill>
                <a:srgbClr val="000000"/>
              </a:solidFill>
              <a:latin typeface="Arial (Body)"/>
              <a:ea typeface="+mn-ea"/>
              <a:cs typeface="+mn-cs"/>
            </a:endParaRPr>
          </a:p>
          <a:p>
            <a:pPr marL="0" lvl="0" indent="0" defTabSz="457200">
              <a:spcAft>
                <a:spcPct val="0"/>
              </a:spcAft>
              <a:buSzPct val="100000"/>
              <a:buNone/>
            </a:pPr>
            <a:r>
              <a:rPr lang="en-US" sz="2400" b="1" kern="1200" dirty="0">
                <a:solidFill>
                  <a:schemeClr val="tx2"/>
                </a:solidFill>
                <a:latin typeface="Arial (Body)"/>
                <a:ea typeface="+mn-ea"/>
                <a:cs typeface="+mn-cs"/>
              </a:rPr>
              <a:t>8.4	</a:t>
            </a:r>
            <a:r>
              <a:rPr lang="en-US" sz="2400" kern="1200" dirty="0">
                <a:solidFill>
                  <a:srgbClr val="000000"/>
                </a:solidFill>
                <a:latin typeface="Arial (Body)"/>
                <a:ea typeface="+mn-ea"/>
                <a:cs typeface="+mn-cs"/>
              </a:rPr>
              <a:t>Formulate and solve basic aggregate planning problems using Microsoft </a:t>
            </a:r>
            <a:r>
              <a:rPr lang="en-US" sz="2400" kern="1200" dirty="0" smtClean="0">
                <a:solidFill>
                  <a:srgbClr val="000000"/>
                </a:solidFill>
                <a:latin typeface="Arial (Body)"/>
                <a:ea typeface="+mn-ea"/>
                <a:cs typeface="+mn-cs"/>
              </a:rPr>
              <a:t>Excel.</a:t>
            </a:r>
          </a:p>
        </p:txBody>
      </p:sp>
    </p:spTree>
    <p:extLst>
      <p:ext uri="{BB962C8B-B14F-4D97-AF65-F5344CB8AC3E}">
        <p14:creationId xmlns:p14="http://schemas.microsoft.com/office/powerpoint/2010/main" val="34281314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Demand and Costs </a:t>
            </a:r>
            <a:r>
              <a:rPr lang="en-US" sz="2000" b="0" dirty="0" smtClean="0"/>
              <a:t>(2 </a:t>
            </a:r>
            <a:r>
              <a:rPr lang="en-US" sz="2000" b="0" dirty="0"/>
              <a:t>of 3)</a:t>
            </a:r>
            <a:endParaRPr lang="en-US" dirty="0"/>
          </a:p>
        </p:txBody>
      </p:sp>
      <p:sp>
        <p:nvSpPr>
          <p:cNvPr id="3" name="Text Placeholder 2"/>
          <p:cNvSpPr>
            <a:spLocks noGrp="1"/>
          </p:cNvSpPr>
          <p:nvPr>
            <p:ph type="body" idx="1"/>
          </p:nvPr>
        </p:nvSpPr>
        <p:spPr>
          <a:xfrm>
            <a:off x="457200" y="1600201"/>
            <a:ext cx="8229600" cy="640080"/>
          </a:xfrm>
        </p:spPr>
        <p:txBody>
          <a:bodyPr/>
          <a:lstStyle/>
          <a:p>
            <a:pPr marL="0" indent="0">
              <a:buNone/>
            </a:pPr>
            <a:r>
              <a:rPr lang="en-US" sz="2400" b="1" kern="1200" dirty="0" smtClean="0">
                <a:solidFill>
                  <a:schemeClr val="tx1"/>
                </a:solidFill>
                <a:latin typeface="+mn-lt"/>
              </a:rPr>
              <a:t>Table 8-2 </a:t>
            </a:r>
            <a:r>
              <a:rPr lang="en-US" sz="2400" kern="1200" dirty="0" smtClean="0">
                <a:solidFill>
                  <a:schemeClr val="tx1"/>
                </a:solidFill>
                <a:latin typeface="+mn-lt"/>
              </a:rPr>
              <a:t>Demand </a:t>
            </a:r>
            <a:r>
              <a:rPr lang="en-US" sz="2400" kern="1200" dirty="0">
                <a:solidFill>
                  <a:schemeClr val="tx1"/>
                </a:solidFill>
                <a:latin typeface="+mn-lt"/>
              </a:rPr>
              <a:t>Forecast </a:t>
            </a:r>
          </a:p>
        </p:txBody>
      </p:sp>
      <p:graphicFrame>
        <p:nvGraphicFramePr>
          <p:cNvPr id="4" name="Table 3"/>
          <p:cNvGraphicFramePr>
            <a:graphicFrameLocks noGrp="1"/>
          </p:cNvGraphicFramePr>
          <p:nvPr>
            <p:extLst>
              <p:ext uri="{D42A27DB-BD31-4B8C-83A1-F6EECF244321}">
                <p14:modId xmlns:p14="http://schemas.microsoft.com/office/powerpoint/2010/main" val="1785995570"/>
              </p:ext>
            </p:extLst>
          </p:nvPr>
        </p:nvGraphicFramePr>
        <p:xfrm>
          <a:off x="457200" y="2555954"/>
          <a:ext cx="8229599" cy="2595880"/>
        </p:xfrm>
        <a:graphic>
          <a:graphicData uri="http://schemas.openxmlformats.org/drawingml/2006/table">
            <a:tbl>
              <a:tblPr firstRow="1" bandRow="1">
                <a:tableStyleId>{2D5ABB26-0587-4C30-8999-92F81FD0307C}</a:tableStyleId>
              </a:tblPr>
              <a:tblGrid>
                <a:gridCol w="2887937">
                  <a:extLst>
                    <a:ext uri="{9D8B030D-6E8A-4147-A177-3AD203B41FA5}">
                      <a16:colId xmlns:a16="http://schemas.microsoft.com/office/drawing/2014/main" val="20000"/>
                    </a:ext>
                  </a:extLst>
                </a:gridCol>
                <a:gridCol w="5341662">
                  <a:extLst>
                    <a:ext uri="{9D8B030D-6E8A-4147-A177-3AD203B41FA5}">
                      <a16:colId xmlns:a16="http://schemas.microsoft.com/office/drawing/2014/main" val="20001"/>
                    </a:ext>
                  </a:extLst>
                </a:gridCol>
              </a:tblGrid>
              <a:tr h="370840">
                <a:tc>
                  <a:txBody>
                    <a:bodyPr/>
                    <a:lstStyle/>
                    <a:p>
                      <a:pPr marL="177800" indent="0"/>
                      <a:r>
                        <a:rPr lang="en-US" sz="1800" b="1" kern="1200" dirty="0" smtClean="0">
                          <a:solidFill>
                            <a:schemeClr val="tx1"/>
                          </a:solidFill>
                          <a:latin typeface="+mn-lt"/>
                          <a:ea typeface="+mn-ea"/>
                          <a:cs typeface="+mn-cs"/>
                        </a:rPr>
                        <a:t>Month</a:t>
                      </a:r>
                    </a:p>
                  </a:txBody>
                  <a:tcPr>
                    <a:lnT w="28575" cap="flat" cmpd="sng" algn="ctr">
                      <a:solidFill>
                        <a:scrgbClr r="0" g="0" b="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FF"/>
                    </a:solidFill>
                  </a:tcPr>
                </a:tc>
                <a:tc>
                  <a:txBody>
                    <a:bodyPr/>
                    <a:lstStyle/>
                    <a:p>
                      <a:pPr algn="ctr"/>
                      <a:r>
                        <a:rPr lang="en-US" sz="1800" b="1" kern="1200" dirty="0" smtClean="0">
                          <a:solidFill>
                            <a:schemeClr val="tx1"/>
                          </a:solidFill>
                          <a:latin typeface="+mn-lt"/>
                          <a:ea typeface="+mn-ea"/>
                          <a:cs typeface="+mn-cs"/>
                        </a:rPr>
                        <a:t>Demand Forecast</a:t>
                      </a:r>
                    </a:p>
                  </a:txBody>
                  <a:tcPr>
                    <a:lnT w="28575" cap="flat" cmpd="sng" algn="ctr">
                      <a:solidFill>
                        <a:scrgbClr r="0" g="0" b="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70840">
                <a:tc>
                  <a:txBody>
                    <a:bodyPr/>
                    <a:lstStyle/>
                    <a:p>
                      <a:pPr marL="177800" indent="0"/>
                      <a:r>
                        <a:rPr lang="en-US" sz="1800" kern="1200" dirty="0" smtClean="0">
                          <a:solidFill>
                            <a:schemeClr val="tx1"/>
                          </a:solidFill>
                          <a:latin typeface="+mn-lt"/>
                          <a:ea typeface="+mn-ea"/>
                          <a:cs typeface="+mn-cs"/>
                        </a:rPr>
                        <a:t>January</a:t>
                      </a:r>
                      <a:endParaRPr lang="en-US" dirty="0"/>
                    </a:p>
                  </a:txBody>
                  <a:tcPr>
                    <a:lnT w="28575" cap="flat" cmpd="sng" algn="ctr">
                      <a:solidFill>
                        <a:schemeClr val="tx1"/>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800" kern="1200" dirty="0" smtClean="0">
                          <a:solidFill>
                            <a:schemeClr val="tx1"/>
                          </a:solidFill>
                          <a:latin typeface="+mn-lt"/>
                          <a:ea typeface="+mn-ea"/>
                          <a:cs typeface="+mn-cs"/>
                        </a:rPr>
                        <a:t>1,600</a:t>
                      </a:r>
                      <a:endParaRPr lang="en-US" dirty="0"/>
                    </a:p>
                  </a:txBody>
                  <a:tcPr>
                    <a:lnT w="28575" cap="flat" cmpd="sng" algn="ctr">
                      <a:solidFill>
                        <a:schemeClr val="tx1"/>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70840">
                <a:tc>
                  <a:txBody>
                    <a:bodyPr/>
                    <a:lstStyle/>
                    <a:p>
                      <a:pPr marL="177800" indent="0"/>
                      <a:r>
                        <a:rPr lang="en-US" sz="1800" kern="1200" dirty="0" smtClean="0">
                          <a:solidFill>
                            <a:schemeClr val="tx1"/>
                          </a:solidFill>
                          <a:latin typeface="+mn-lt"/>
                          <a:ea typeface="+mn-ea"/>
                          <a:cs typeface="+mn-cs"/>
                        </a:rPr>
                        <a:t>February</a:t>
                      </a:r>
                      <a:endParaRPr lang="en-US"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800" kern="1200" dirty="0" smtClean="0">
                          <a:solidFill>
                            <a:schemeClr val="tx1"/>
                          </a:solidFill>
                          <a:latin typeface="+mn-lt"/>
                          <a:ea typeface="+mn-ea"/>
                          <a:cs typeface="+mn-cs"/>
                        </a:rPr>
                        <a:t>3,000</a:t>
                      </a:r>
                      <a:endParaRPr lang="en-US"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70840">
                <a:tc>
                  <a:txBody>
                    <a:bodyPr/>
                    <a:lstStyle/>
                    <a:p>
                      <a:pPr marL="177800" indent="0"/>
                      <a:r>
                        <a:rPr lang="en-US" sz="1800" kern="1200" dirty="0" smtClean="0">
                          <a:solidFill>
                            <a:schemeClr val="tx1"/>
                          </a:solidFill>
                          <a:latin typeface="+mn-lt"/>
                          <a:ea typeface="+mn-ea"/>
                          <a:cs typeface="+mn-cs"/>
                        </a:rPr>
                        <a:t>March</a:t>
                      </a:r>
                      <a:endParaRPr lang="en-US"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800" kern="1200" dirty="0" smtClean="0">
                          <a:solidFill>
                            <a:schemeClr val="tx1"/>
                          </a:solidFill>
                          <a:latin typeface="+mn-lt"/>
                          <a:ea typeface="+mn-ea"/>
                          <a:cs typeface="+mn-cs"/>
                        </a:rPr>
                        <a:t>3,200</a:t>
                      </a:r>
                      <a:endParaRPr lang="en-US"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370840">
                <a:tc>
                  <a:txBody>
                    <a:bodyPr/>
                    <a:lstStyle/>
                    <a:p>
                      <a:pPr marL="177800" indent="0"/>
                      <a:r>
                        <a:rPr lang="en-US" sz="1800" kern="1200" dirty="0" smtClean="0">
                          <a:solidFill>
                            <a:schemeClr val="tx1"/>
                          </a:solidFill>
                          <a:latin typeface="+mn-lt"/>
                          <a:ea typeface="+mn-ea"/>
                          <a:cs typeface="+mn-cs"/>
                        </a:rPr>
                        <a:t>April</a:t>
                      </a:r>
                      <a:endParaRPr lang="en-US"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800" kern="1200" dirty="0" smtClean="0">
                          <a:solidFill>
                            <a:schemeClr val="tx1"/>
                          </a:solidFill>
                          <a:latin typeface="+mn-lt"/>
                          <a:ea typeface="+mn-ea"/>
                          <a:cs typeface="+mn-cs"/>
                        </a:rPr>
                        <a:t>3,800</a:t>
                      </a:r>
                      <a:endParaRPr lang="en-US"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70840">
                <a:tc>
                  <a:txBody>
                    <a:bodyPr/>
                    <a:lstStyle/>
                    <a:p>
                      <a:pPr marL="177800" indent="0"/>
                      <a:r>
                        <a:rPr lang="en-US" sz="1800" kern="1200" dirty="0" smtClean="0">
                          <a:solidFill>
                            <a:schemeClr val="tx1"/>
                          </a:solidFill>
                          <a:latin typeface="+mn-lt"/>
                          <a:ea typeface="+mn-ea"/>
                          <a:cs typeface="+mn-cs"/>
                        </a:rPr>
                        <a:t>May</a:t>
                      </a:r>
                      <a:endParaRPr lang="en-US"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800" kern="1200" dirty="0" smtClean="0">
                          <a:solidFill>
                            <a:schemeClr val="tx1"/>
                          </a:solidFill>
                          <a:latin typeface="+mn-lt"/>
                          <a:ea typeface="+mn-ea"/>
                          <a:cs typeface="+mn-cs"/>
                        </a:rPr>
                        <a:t>2,200</a:t>
                      </a:r>
                      <a:endParaRPr lang="en-US"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370840">
                <a:tc>
                  <a:txBody>
                    <a:bodyPr/>
                    <a:lstStyle/>
                    <a:p>
                      <a:pPr marL="177800" indent="0"/>
                      <a:r>
                        <a:rPr lang="en-US" sz="1800" kern="1200" dirty="0" smtClean="0">
                          <a:solidFill>
                            <a:schemeClr val="tx1"/>
                          </a:solidFill>
                          <a:latin typeface="+mn-lt"/>
                          <a:ea typeface="+mn-ea"/>
                          <a:cs typeface="+mn-cs"/>
                        </a:rPr>
                        <a:t>June</a:t>
                      </a:r>
                      <a:endParaRPr lang="en-US" dirty="0"/>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algn="ctr"/>
                      <a:r>
                        <a:rPr lang="en-US" sz="1800" kern="1200" dirty="0" smtClean="0">
                          <a:solidFill>
                            <a:schemeClr val="tx1"/>
                          </a:solidFill>
                          <a:latin typeface="+mn-lt"/>
                          <a:ea typeface="+mn-ea"/>
                          <a:cs typeface="+mn-cs"/>
                        </a:rPr>
                        <a:t>2,200</a:t>
                      </a:r>
                      <a:endParaRPr lang="en-US" dirty="0"/>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3231710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dirty="0"/>
              <a:t>Demand and Costs </a:t>
            </a:r>
            <a:r>
              <a:rPr lang="en-US" sz="2000" b="0" dirty="0" smtClean="0"/>
              <a:t>(3 </a:t>
            </a:r>
            <a:r>
              <a:rPr lang="en-US" sz="2000" b="0" dirty="0"/>
              <a:t>of 3)</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Starting inventory in January = 1,000</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20 working days each month</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Employees earn $4/hour regular time</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Regular time = 8 hours/day, then overtime</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Maximum 10 hours overtime/employee/month</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End June with 500 units in inventory</a:t>
            </a:r>
          </a:p>
        </p:txBody>
      </p:sp>
    </p:spTree>
    <p:extLst>
      <p:ext uri="{BB962C8B-B14F-4D97-AF65-F5344CB8AC3E}">
        <p14:creationId xmlns:p14="http://schemas.microsoft.com/office/powerpoint/2010/main" val="20435955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Red Tomato Tools </a:t>
            </a:r>
            <a:r>
              <a:rPr lang="en-US" sz="2000" b="0" kern="1200" dirty="0" smtClean="0">
                <a:latin typeface="Times New Roman" panose="02020603050405020304" pitchFamily="18" charset="0"/>
                <a:ea typeface="+mj-ea"/>
                <a:cs typeface="+mj-cs"/>
              </a:rPr>
              <a:t>(3 of 8)</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1"/>
            <a:ext cx="8229600" cy="594360"/>
          </a:xfrm>
        </p:spPr>
        <p:txBody>
          <a:bodyPr/>
          <a:lstStyle/>
          <a:p>
            <a:pPr marL="0" indent="0">
              <a:buNone/>
            </a:pPr>
            <a:r>
              <a:rPr lang="en-US" sz="2400" b="1" kern="1200" dirty="0" smtClean="0">
                <a:solidFill>
                  <a:schemeClr val="tx1"/>
                </a:solidFill>
                <a:latin typeface="+mn-lt"/>
              </a:rPr>
              <a:t>Table 8-3 </a:t>
            </a:r>
            <a:r>
              <a:rPr lang="en-US" sz="2400" kern="1200" dirty="0" smtClean="0">
                <a:solidFill>
                  <a:schemeClr val="tx1"/>
                </a:solidFill>
                <a:latin typeface="+mn-lt"/>
              </a:rPr>
              <a:t>Costs </a:t>
            </a:r>
            <a:r>
              <a:rPr lang="en-US" sz="2400" kern="1200" dirty="0">
                <a:solidFill>
                  <a:schemeClr val="tx1"/>
                </a:solidFill>
                <a:latin typeface="+mn-lt"/>
              </a:rPr>
              <a:t>for Red Tomato</a:t>
            </a:r>
            <a:endParaRPr lang="en-US" sz="2400" dirty="0">
              <a:latin typeface="+mn-lt"/>
            </a:endParaRPr>
          </a:p>
        </p:txBody>
      </p:sp>
      <p:graphicFrame>
        <p:nvGraphicFramePr>
          <p:cNvPr id="4" name="Table 3"/>
          <p:cNvGraphicFramePr>
            <a:graphicFrameLocks noGrp="1"/>
          </p:cNvGraphicFramePr>
          <p:nvPr>
            <p:extLst>
              <p:ext uri="{D42A27DB-BD31-4B8C-83A1-F6EECF244321}">
                <p14:modId xmlns:p14="http://schemas.microsoft.com/office/powerpoint/2010/main" val="763328997"/>
              </p:ext>
            </p:extLst>
          </p:nvPr>
        </p:nvGraphicFramePr>
        <p:xfrm>
          <a:off x="457200" y="2417763"/>
          <a:ext cx="8229600" cy="3708400"/>
        </p:xfrm>
        <a:graphic>
          <a:graphicData uri="http://schemas.openxmlformats.org/drawingml/2006/table">
            <a:tbl>
              <a:tblPr firstRow="1" bandRow="1">
                <a:tableStyleId>{2D5ABB26-0587-4C30-8999-92F81FD0307C}</a:tableStyleId>
              </a:tblPr>
              <a:tblGrid>
                <a:gridCol w="5638038">
                  <a:extLst>
                    <a:ext uri="{9D8B030D-6E8A-4147-A177-3AD203B41FA5}">
                      <a16:colId xmlns:a16="http://schemas.microsoft.com/office/drawing/2014/main" val="20000"/>
                    </a:ext>
                  </a:extLst>
                </a:gridCol>
                <a:gridCol w="2591562">
                  <a:extLst>
                    <a:ext uri="{9D8B030D-6E8A-4147-A177-3AD203B41FA5}">
                      <a16:colId xmlns:a16="http://schemas.microsoft.com/office/drawing/2014/main" val="20001"/>
                    </a:ext>
                  </a:extLst>
                </a:gridCol>
              </a:tblGrid>
              <a:tr h="370840">
                <a:tc>
                  <a:txBody>
                    <a:bodyPr/>
                    <a:lstStyle/>
                    <a:p>
                      <a:pPr marL="266700" indent="0"/>
                      <a:r>
                        <a:rPr lang="en-US" sz="1800" b="1" kern="1200" dirty="0" smtClean="0">
                          <a:solidFill>
                            <a:schemeClr val="tx1"/>
                          </a:solidFill>
                          <a:latin typeface="+mn-lt"/>
                          <a:ea typeface="+mn-ea"/>
                          <a:cs typeface="+mn-cs"/>
                        </a:rPr>
                        <a:t>Item</a:t>
                      </a:r>
                    </a:p>
                  </a:txBody>
                  <a:tcPr>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r>
                        <a:rPr lang="en-US" sz="1800" b="1" kern="1200" dirty="0" smtClean="0">
                          <a:solidFill>
                            <a:schemeClr val="tx1"/>
                          </a:solidFill>
                          <a:latin typeface="+mn-lt"/>
                          <a:ea typeface="+mn-ea"/>
                          <a:cs typeface="+mn-cs"/>
                        </a:rPr>
                        <a:t>Cost</a:t>
                      </a:r>
                    </a:p>
                  </a:txBody>
                  <a:tcPr>
                    <a:lnT w="28575"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70840">
                <a:tc>
                  <a:txBody>
                    <a:bodyPr/>
                    <a:lstStyle/>
                    <a:p>
                      <a:pPr marL="26670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latin typeface="+mn-lt"/>
                          <a:ea typeface="+mn-ea"/>
                          <a:cs typeface="+mn-cs"/>
                        </a:rPr>
                        <a:t>Material cost</a:t>
                      </a:r>
                      <a:endParaRPr lang="en-US" dirty="0" smtClean="0"/>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latin typeface="+mn-lt"/>
                          <a:ea typeface="+mn-ea"/>
                          <a:cs typeface="+mn-cs"/>
                        </a:rPr>
                        <a:t>$10/unit</a:t>
                      </a:r>
                      <a:endParaRPr lang="en-US" dirty="0" smtClean="0"/>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70840">
                <a:tc>
                  <a:txBody>
                    <a:bodyPr/>
                    <a:lstStyle/>
                    <a:p>
                      <a:pPr marL="26670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latin typeface="+mn-lt"/>
                          <a:ea typeface="+mn-ea"/>
                          <a:cs typeface="+mn-cs"/>
                        </a:rPr>
                        <a:t>Inventory holding cost</a:t>
                      </a:r>
                      <a:endParaRPr lang="en-US" dirty="0" smtClean="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sz="1800" kern="1200" dirty="0" smtClean="0">
                          <a:solidFill>
                            <a:schemeClr val="tx1"/>
                          </a:solidFill>
                          <a:latin typeface="+mn-lt"/>
                          <a:ea typeface="+mn-ea"/>
                          <a:cs typeface="+mn-cs"/>
                        </a:rPr>
                        <a:t>$2/unit/month</a:t>
                      </a:r>
                      <a:endParaRPr lang="en-US"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70840">
                <a:tc>
                  <a:txBody>
                    <a:bodyPr/>
                    <a:lstStyle/>
                    <a:p>
                      <a:pPr marL="266700" indent="0"/>
                      <a:r>
                        <a:rPr lang="en-US" sz="1800" kern="1200" dirty="0" smtClean="0">
                          <a:solidFill>
                            <a:schemeClr val="tx1"/>
                          </a:solidFill>
                          <a:latin typeface="+mn-lt"/>
                          <a:ea typeface="+mn-ea"/>
                          <a:cs typeface="+mn-cs"/>
                        </a:rPr>
                        <a:t>Marginal cost of stockout/backlog</a:t>
                      </a:r>
                      <a:endParaRPr lang="en-US"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latin typeface="+mn-lt"/>
                          <a:ea typeface="+mn-ea"/>
                          <a:cs typeface="+mn-cs"/>
                        </a:rPr>
                        <a:t>$5/unit/month</a:t>
                      </a:r>
                      <a:endParaRPr lang="en-US" dirty="0" smtClean="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370840">
                <a:tc>
                  <a:txBody>
                    <a:bodyPr/>
                    <a:lstStyle/>
                    <a:p>
                      <a:pPr marL="26670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latin typeface="+mn-lt"/>
                          <a:ea typeface="+mn-ea"/>
                          <a:cs typeface="+mn-cs"/>
                        </a:rPr>
                        <a:t>Hiring and training costs</a:t>
                      </a:r>
                      <a:endParaRPr lang="en-US" dirty="0" smtClean="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sz="1800" kern="1200" dirty="0" smtClean="0">
                          <a:solidFill>
                            <a:schemeClr val="tx1"/>
                          </a:solidFill>
                          <a:latin typeface="+mn-lt"/>
                          <a:ea typeface="+mn-ea"/>
                          <a:cs typeface="+mn-cs"/>
                        </a:rPr>
                        <a:t>$300/worker</a:t>
                      </a:r>
                      <a:endParaRPr lang="en-US"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70840">
                <a:tc>
                  <a:txBody>
                    <a:bodyPr/>
                    <a:lstStyle/>
                    <a:p>
                      <a:pPr marL="26670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latin typeface="+mn-lt"/>
                          <a:ea typeface="+mn-ea"/>
                          <a:cs typeface="+mn-cs"/>
                        </a:rPr>
                        <a:t>Layoff cost</a:t>
                      </a:r>
                      <a:endParaRPr lang="en-US" dirty="0" smtClean="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sz="1800" kern="1200" dirty="0" smtClean="0">
                          <a:solidFill>
                            <a:schemeClr val="tx1"/>
                          </a:solidFill>
                          <a:latin typeface="+mn-lt"/>
                          <a:ea typeface="+mn-ea"/>
                          <a:cs typeface="+mn-cs"/>
                        </a:rPr>
                        <a:t>$500/worker</a:t>
                      </a:r>
                      <a:endParaRPr lang="en-US"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370840">
                <a:tc>
                  <a:txBody>
                    <a:bodyPr/>
                    <a:lstStyle/>
                    <a:p>
                      <a:pPr marL="266700" indent="0"/>
                      <a:r>
                        <a:rPr lang="en-US" sz="1800" kern="1200" dirty="0" smtClean="0">
                          <a:solidFill>
                            <a:schemeClr val="tx1"/>
                          </a:solidFill>
                          <a:latin typeface="+mn-lt"/>
                          <a:ea typeface="+mn-ea"/>
                          <a:cs typeface="+mn-cs"/>
                        </a:rPr>
                        <a:t>Labor hours required</a:t>
                      </a:r>
                      <a:endParaRPr lang="en-US"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latin typeface="+mn-lt"/>
                          <a:ea typeface="+mn-ea"/>
                          <a:cs typeface="+mn-cs"/>
                        </a:rPr>
                        <a:t>4/unit</a:t>
                      </a:r>
                      <a:endParaRPr lang="en-US" dirty="0" smtClean="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370840">
                <a:tc>
                  <a:txBody>
                    <a:bodyPr/>
                    <a:lstStyle/>
                    <a:p>
                      <a:pPr marL="266700" indent="0"/>
                      <a:r>
                        <a:rPr lang="en-US" sz="1800" kern="1200" dirty="0" smtClean="0">
                          <a:solidFill>
                            <a:schemeClr val="tx1"/>
                          </a:solidFill>
                          <a:latin typeface="+mn-lt"/>
                          <a:ea typeface="+mn-ea"/>
                          <a:cs typeface="+mn-cs"/>
                        </a:rPr>
                        <a:t>Regular time cost</a:t>
                      </a:r>
                      <a:endParaRPr lang="en-US"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sz="1800" kern="1200" dirty="0" smtClean="0">
                          <a:solidFill>
                            <a:schemeClr val="tx1"/>
                          </a:solidFill>
                          <a:latin typeface="+mn-lt"/>
                          <a:ea typeface="+mn-ea"/>
                          <a:cs typeface="+mn-cs"/>
                        </a:rPr>
                        <a:t>$4/hour</a:t>
                      </a:r>
                      <a:endParaRPr lang="en-US"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370840">
                <a:tc>
                  <a:txBody>
                    <a:bodyPr/>
                    <a:lstStyle/>
                    <a:p>
                      <a:pPr marL="26670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latin typeface="+mn-lt"/>
                          <a:ea typeface="+mn-ea"/>
                          <a:cs typeface="+mn-cs"/>
                        </a:rPr>
                        <a:t>Overtime cost</a:t>
                      </a:r>
                      <a:endParaRPr lang="en-US" dirty="0" smtClean="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sz="1800" kern="1200" dirty="0" smtClean="0">
                          <a:solidFill>
                            <a:schemeClr val="tx1"/>
                          </a:solidFill>
                          <a:latin typeface="+mn-lt"/>
                          <a:ea typeface="+mn-ea"/>
                          <a:cs typeface="+mn-cs"/>
                        </a:rPr>
                        <a:t>$6/hour</a:t>
                      </a:r>
                      <a:endParaRPr lang="en-US"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370840">
                <a:tc>
                  <a:txBody>
                    <a:bodyPr/>
                    <a:lstStyle/>
                    <a:p>
                      <a:pPr marL="266700" indent="0"/>
                      <a:r>
                        <a:rPr lang="en-US" sz="1800" kern="1200" dirty="0" smtClean="0">
                          <a:solidFill>
                            <a:schemeClr val="tx1"/>
                          </a:solidFill>
                          <a:latin typeface="+mn-lt"/>
                          <a:ea typeface="+mn-ea"/>
                          <a:cs typeface="+mn-cs"/>
                        </a:rPr>
                        <a:t>Cost of subcontracting</a:t>
                      </a:r>
                      <a:endParaRPr lang="en-US" dirty="0"/>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r>
                        <a:rPr lang="en-US" sz="1800" kern="1200" dirty="0" smtClean="0">
                          <a:solidFill>
                            <a:schemeClr val="tx1"/>
                          </a:solidFill>
                          <a:latin typeface="+mn-lt"/>
                          <a:ea typeface="+mn-ea"/>
                          <a:cs typeface="+mn-cs"/>
                        </a:rPr>
                        <a:t>$30/unit</a:t>
                      </a:r>
                      <a:endParaRPr lang="en-US" dirty="0"/>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389456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Red Tomato Tools Decision Variables</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199"/>
            <a:ext cx="8229600" cy="4493508"/>
          </a:xfrm>
        </p:spPr>
        <p:txBody>
          <a:bodyPr wrap="square" lIns="91425" tIns="91425" rIns="91425" bIns="91425">
            <a:spAutoFit/>
          </a:bodyPr>
          <a:lstStyle/>
          <a:p>
            <a:pPr marL="0" lvl="0" indent="0" defTabSz="457200">
              <a:spcAft>
                <a:spcPct val="0"/>
              </a:spcAft>
              <a:buNone/>
              <a:tabLst/>
            </a:pPr>
            <a:r>
              <a:rPr lang="en-US" sz="2000" kern="1200" dirty="0">
                <a:solidFill>
                  <a:srgbClr val="000000"/>
                </a:solidFill>
                <a:latin typeface="+mn-lt"/>
                <a:ea typeface="+mn-ea"/>
                <a:cs typeface="+mn-cs"/>
              </a:rPr>
              <a:t>For</a:t>
            </a:r>
            <a:r>
              <a:rPr lang="en-US" sz="2000" i="1" kern="1200" dirty="0">
                <a:solidFill>
                  <a:srgbClr val="000000"/>
                </a:solidFill>
                <a:latin typeface="+mn-lt"/>
                <a:ea typeface="+mn-ea"/>
                <a:cs typeface="+mn-cs"/>
              </a:rPr>
              <a:t> t</a:t>
            </a:r>
            <a:r>
              <a:rPr lang="en-US" sz="2000" kern="1200" dirty="0">
                <a:solidFill>
                  <a:srgbClr val="000000"/>
                </a:solidFill>
                <a:latin typeface="+mn-lt"/>
                <a:ea typeface="+mn-ea"/>
                <a:cs typeface="+mn-cs"/>
              </a:rPr>
              <a:t> = 1, ..., 6</a:t>
            </a:r>
            <a:endParaRPr lang="en-US" sz="2000" i="1" kern="1200" dirty="0">
              <a:solidFill>
                <a:srgbClr val="000000"/>
              </a:solidFill>
              <a:latin typeface="+mn-lt"/>
              <a:ea typeface="+mn-ea"/>
              <a:cs typeface="+mn-cs"/>
            </a:endParaRPr>
          </a:p>
          <a:p>
            <a:pPr marL="1168400" indent="-812800">
              <a:buFont typeface="Monotype Sorts" charset="0"/>
              <a:buNone/>
              <a:tabLst>
                <a:tab pos="812800" algn="l"/>
              </a:tabLst>
            </a:pPr>
            <a:r>
              <a:rPr lang="en-US" sz="2000" i="1" dirty="0" smtClean="0">
                <a:latin typeface="+mn-lt"/>
              </a:rPr>
              <a:t>W</a:t>
            </a:r>
            <a:r>
              <a:rPr lang="en-US" sz="2000" i="1" baseline="-25000" dirty="0" smtClean="0">
                <a:latin typeface="+mn-lt"/>
              </a:rPr>
              <a:t>t</a:t>
            </a:r>
            <a:r>
              <a:rPr lang="en-US" sz="2000" dirty="0" smtClean="0">
                <a:latin typeface="+mn-lt"/>
              </a:rPr>
              <a:t> = Workforce </a:t>
            </a:r>
            <a:r>
              <a:rPr lang="en-US" sz="2000" dirty="0">
                <a:latin typeface="+mn-lt"/>
              </a:rPr>
              <a:t>size for month </a:t>
            </a:r>
            <a:r>
              <a:rPr lang="en-US" sz="2000" i="1" dirty="0">
                <a:latin typeface="+mn-lt"/>
              </a:rPr>
              <a:t>t</a:t>
            </a:r>
          </a:p>
          <a:p>
            <a:pPr marL="1168400" indent="-812800">
              <a:buFont typeface="Monotype Sorts" charset="0"/>
              <a:buNone/>
              <a:tabLst>
                <a:tab pos="812800" algn="l"/>
              </a:tabLst>
            </a:pPr>
            <a:r>
              <a:rPr lang="en-US" sz="2000" i="1" dirty="0" smtClean="0">
                <a:latin typeface="+mn-lt"/>
              </a:rPr>
              <a:t>H</a:t>
            </a:r>
            <a:r>
              <a:rPr lang="en-US" sz="2000" i="1" baseline="-25000" dirty="0" smtClean="0">
                <a:latin typeface="+mn-lt"/>
              </a:rPr>
              <a:t>t</a:t>
            </a:r>
            <a:r>
              <a:rPr lang="en-US" sz="2000" dirty="0" smtClean="0">
                <a:latin typeface="+mn-lt"/>
              </a:rPr>
              <a:t> = Number </a:t>
            </a:r>
            <a:r>
              <a:rPr lang="en-US" sz="2000" dirty="0">
                <a:latin typeface="+mn-lt"/>
              </a:rPr>
              <a:t>of employees hired at the beginning of month </a:t>
            </a:r>
            <a:r>
              <a:rPr lang="en-US" sz="2000" i="1" dirty="0">
                <a:latin typeface="+mn-lt"/>
              </a:rPr>
              <a:t>t</a:t>
            </a:r>
          </a:p>
          <a:p>
            <a:pPr marL="1168400" indent="-812800">
              <a:buFont typeface="Monotype Sorts" charset="0"/>
              <a:buNone/>
              <a:tabLst>
                <a:tab pos="812800" algn="l"/>
              </a:tabLst>
            </a:pPr>
            <a:r>
              <a:rPr lang="en-US" sz="2000" i="1" dirty="0" smtClean="0">
                <a:latin typeface="+mn-lt"/>
              </a:rPr>
              <a:t>L</a:t>
            </a:r>
            <a:r>
              <a:rPr lang="en-US" sz="2000" i="1" baseline="-25000" dirty="0" smtClean="0">
                <a:latin typeface="+mn-lt"/>
              </a:rPr>
              <a:t>t</a:t>
            </a:r>
            <a:r>
              <a:rPr lang="en-US" sz="2000" dirty="0" smtClean="0">
                <a:latin typeface="+mn-lt"/>
              </a:rPr>
              <a:t> = Number </a:t>
            </a:r>
            <a:r>
              <a:rPr lang="en-US" sz="2000" dirty="0">
                <a:latin typeface="+mn-lt"/>
              </a:rPr>
              <a:t>of employees laid off at the beginning of month </a:t>
            </a:r>
            <a:r>
              <a:rPr lang="en-US" sz="2000" i="1" dirty="0">
                <a:latin typeface="+mn-lt"/>
              </a:rPr>
              <a:t>t</a:t>
            </a:r>
          </a:p>
          <a:p>
            <a:pPr marL="1168400" indent="-812800">
              <a:buFont typeface="Monotype Sorts" charset="0"/>
              <a:buNone/>
              <a:tabLst>
                <a:tab pos="812800" algn="l"/>
              </a:tabLst>
            </a:pPr>
            <a:r>
              <a:rPr lang="en-US" sz="2000" i="1" dirty="0" smtClean="0">
                <a:latin typeface="+mn-lt"/>
              </a:rPr>
              <a:t>P</a:t>
            </a:r>
            <a:r>
              <a:rPr lang="en-US" sz="2000" i="1" baseline="-25000" dirty="0" smtClean="0">
                <a:latin typeface="+mn-lt"/>
              </a:rPr>
              <a:t>t</a:t>
            </a:r>
            <a:r>
              <a:rPr lang="en-US" sz="2000" dirty="0" smtClean="0">
                <a:latin typeface="+mn-lt"/>
              </a:rPr>
              <a:t> = Production </a:t>
            </a:r>
            <a:r>
              <a:rPr lang="en-US" sz="2000" dirty="0">
                <a:latin typeface="+mn-lt"/>
              </a:rPr>
              <a:t>in month </a:t>
            </a:r>
            <a:r>
              <a:rPr lang="en-US" sz="2000" i="1" dirty="0">
                <a:latin typeface="+mn-lt"/>
              </a:rPr>
              <a:t>t</a:t>
            </a:r>
          </a:p>
          <a:p>
            <a:pPr marL="1168400" indent="-812800">
              <a:buFont typeface="Monotype Sorts" charset="0"/>
              <a:buNone/>
              <a:tabLst>
                <a:tab pos="812800" algn="l"/>
              </a:tabLst>
            </a:pPr>
            <a:r>
              <a:rPr lang="en-US" sz="2000" i="1" dirty="0" smtClean="0">
                <a:latin typeface="+mn-lt"/>
              </a:rPr>
              <a:t>I</a:t>
            </a:r>
            <a:r>
              <a:rPr lang="en-US" sz="2000" i="1" baseline="-25000" dirty="0" smtClean="0">
                <a:latin typeface="+mn-lt"/>
              </a:rPr>
              <a:t>t</a:t>
            </a:r>
            <a:r>
              <a:rPr lang="en-US" sz="2000" dirty="0" smtClean="0">
                <a:latin typeface="+mn-lt"/>
              </a:rPr>
              <a:t> = Inventory </a:t>
            </a:r>
            <a:r>
              <a:rPr lang="en-US" sz="2000" dirty="0">
                <a:latin typeface="+mn-lt"/>
              </a:rPr>
              <a:t>at the end of month </a:t>
            </a:r>
            <a:r>
              <a:rPr lang="en-US" sz="2000" i="1" dirty="0">
                <a:latin typeface="+mn-lt"/>
              </a:rPr>
              <a:t>t</a:t>
            </a:r>
          </a:p>
          <a:p>
            <a:pPr marL="1168400" indent="-812800">
              <a:buFont typeface="Monotype Sorts" charset="0"/>
              <a:buNone/>
              <a:tabLst>
                <a:tab pos="812800" algn="l"/>
              </a:tabLst>
            </a:pPr>
            <a:r>
              <a:rPr lang="en-US" sz="2000" i="1" dirty="0" smtClean="0">
                <a:latin typeface="+mn-lt"/>
              </a:rPr>
              <a:t>S</a:t>
            </a:r>
            <a:r>
              <a:rPr lang="en-US" sz="2000" i="1" baseline="-25000" dirty="0" smtClean="0">
                <a:latin typeface="+mn-lt"/>
              </a:rPr>
              <a:t>t</a:t>
            </a:r>
            <a:r>
              <a:rPr lang="en-US" sz="2000" dirty="0" smtClean="0">
                <a:latin typeface="+mn-lt"/>
              </a:rPr>
              <a:t> = Number </a:t>
            </a:r>
            <a:r>
              <a:rPr lang="en-US" sz="2000" dirty="0">
                <a:latin typeface="+mn-lt"/>
              </a:rPr>
              <a:t>of units stocked out at the end of month </a:t>
            </a:r>
            <a:r>
              <a:rPr lang="en-US" sz="2000" i="1" dirty="0">
                <a:latin typeface="+mn-lt"/>
              </a:rPr>
              <a:t>t</a:t>
            </a:r>
          </a:p>
          <a:p>
            <a:pPr marL="1168400" indent="-812800">
              <a:buFont typeface="Monotype Sorts" charset="0"/>
              <a:buNone/>
              <a:tabLst>
                <a:tab pos="812800" algn="l"/>
              </a:tabLst>
            </a:pPr>
            <a:r>
              <a:rPr lang="en-US" sz="2000" i="1" dirty="0" smtClean="0">
                <a:latin typeface="+mn-lt"/>
              </a:rPr>
              <a:t>C</a:t>
            </a:r>
            <a:r>
              <a:rPr lang="en-US" sz="2000" i="1" baseline="-25000" dirty="0" smtClean="0">
                <a:latin typeface="+mn-lt"/>
              </a:rPr>
              <a:t>t</a:t>
            </a:r>
            <a:r>
              <a:rPr lang="en-US" sz="2000" dirty="0" smtClean="0">
                <a:latin typeface="+mn-lt"/>
              </a:rPr>
              <a:t> = Number </a:t>
            </a:r>
            <a:r>
              <a:rPr lang="en-US" sz="2000" dirty="0">
                <a:latin typeface="+mn-lt"/>
              </a:rPr>
              <a:t>of units subcontracted for month </a:t>
            </a:r>
            <a:r>
              <a:rPr lang="en-US" sz="2000" i="1" dirty="0">
                <a:latin typeface="+mn-lt"/>
              </a:rPr>
              <a:t>t</a:t>
            </a:r>
          </a:p>
          <a:p>
            <a:pPr marL="1168400" indent="-812800">
              <a:buFont typeface="Monotype Sorts" charset="0"/>
              <a:buNone/>
              <a:tabLst>
                <a:tab pos="812800" algn="l"/>
              </a:tabLst>
            </a:pPr>
            <a:r>
              <a:rPr lang="en-US" sz="2000" i="1" dirty="0" smtClean="0">
                <a:latin typeface="+mn-lt"/>
              </a:rPr>
              <a:t>O</a:t>
            </a:r>
            <a:r>
              <a:rPr lang="en-US" sz="2000" i="1" baseline="-25000" dirty="0" smtClean="0">
                <a:latin typeface="+mn-lt"/>
              </a:rPr>
              <a:t>t</a:t>
            </a:r>
            <a:r>
              <a:rPr lang="en-US" sz="2000" dirty="0" smtClean="0">
                <a:latin typeface="+mn-lt"/>
              </a:rPr>
              <a:t> = Number </a:t>
            </a:r>
            <a:r>
              <a:rPr lang="en-US" sz="2000" dirty="0">
                <a:latin typeface="+mn-lt"/>
              </a:rPr>
              <a:t>of overtime hours worked in month </a:t>
            </a:r>
            <a:r>
              <a:rPr lang="en-US" sz="2000" i="1" dirty="0">
                <a:latin typeface="+mn-lt"/>
              </a:rPr>
              <a:t>t</a:t>
            </a:r>
            <a:endParaRPr lang="en-US" sz="2000" i="1" kern="1200" dirty="0">
              <a:solidFill>
                <a:srgbClr val="000000"/>
              </a:solidFill>
              <a:latin typeface="+mn-lt"/>
              <a:ea typeface="+mn-ea"/>
              <a:cs typeface="+mn-cs"/>
            </a:endParaRPr>
          </a:p>
        </p:txBody>
      </p:sp>
    </p:spTree>
    <p:extLst>
      <p:ext uri="{BB962C8B-B14F-4D97-AF65-F5344CB8AC3E}">
        <p14:creationId xmlns:p14="http://schemas.microsoft.com/office/powerpoint/2010/main" val="14639465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Red Tomato Tools Objective Function</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108239"/>
          </a:xfrm>
        </p:spPr>
        <p:txBody>
          <a:bodyPr wrap="square" lIns="91425" tIns="91425" rIns="91425" bIns="91425">
            <a:spAutoFit/>
          </a:bodyPr>
          <a:lstStyle/>
          <a:p>
            <a:pPr marL="255651" lvl="0" indent="-255651" defTabSz="457200">
              <a:spcAft>
                <a:spcPct val="0"/>
              </a:spcAft>
              <a:buFont typeface="Arial" panose="020B0604020202020204" pitchFamily="34" charset="0"/>
            </a:pPr>
            <a:r>
              <a:rPr lang="en-US" sz="2400" kern="1200" dirty="0">
                <a:solidFill>
                  <a:srgbClr val="000000"/>
                </a:solidFill>
                <a:latin typeface="Arial (Body)"/>
                <a:ea typeface="+mn-ea"/>
                <a:cs typeface="+mn-cs"/>
              </a:rPr>
              <a:t>Minimize</a:t>
            </a:r>
          </a:p>
          <a:p>
            <a:pPr marL="486918" lvl="1" indent="0" defTabSz="457200">
              <a:spcAft>
                <a:spcPct val="0"/>
              </a:spcAft>
              <a:buNone/>
            </a:pPr>
            <a:r>
              <a:rPr lang="en-US" sz="2400" kern="1200" dirty="0">
                <a:solidFill>
                  <a:srgbClr val="000000"/>
                </a:solidFill>
                <a:latin typeface="Arial (Body)"/>
                <a:ea typeface="+mn-ea"/>
                <a:cs typeface="+mn-cs"/>
              </a:rPr>
              <a:t>(Regular-time labor cost) + (Overtime labor cost) + (Cost of hiring and layoffs) + (Cost of holding inventory) + (Cost of stocking out) + (Cost of subcontracting) + (Material cost</a:t>
            </a:r>
            <a:r>
              <a:rPr lang="en-US" sz="2400" kern="1200" dirty="0" smtClean="0">
                <a:solidFill>
                  <a:srgbClr val="000000"/>
                </a:solidFill>
                <a:latin typeface="Arial (Body)"/>
                <a:ea typeface="+mn-ea"/>
                <a:cs typeface="+mn-cs"/>
              </a:rPr>
              <a:t>)</a:t>
            </a:r>
          </a:p>
        </p:txBody>
      </p:sp>
      <p:graphicFrame>
        <p:nvGraphicFramePr>
          <p:cNvPr id="6" name="Object 5" descr="Min Sum of 640 W sub t from t = 1 to 6, + sum of 6 O sub t from t = 1 to 6, + sum of 300 H sub t from t = 1 to 6+ Sum of 500 L sub t from t = 1 to 6, + sum of 2 I sub t from t = 1 to 6, + sum of 5 s sub t from t = 1 to 6, + sum of 10 p sub t from t = 1 to 6, + sum of 30 C sub t from t = 1 to 6."/>
          <p:cNvGraphicFramePr>
            <a:graphicFrameLocks noChangeAspect="1"/>
          </p:cNvGraphicFramePr>
          <p:nvPr>
            <p:extLst>
              <p:ext uri="{D42A27DB-BD31-4B8C-83A1-F6EECF244321}">
                <p14:modId xmlns:p14="http://schemas.microsoft.com/office/powerpoint/2010/main" val="2272257371"/>
              </p:ext>
            </p:extLst>
          </p:nvPr>
        </p:nvGraphicFramePr>
        <p:xfrm>
          <a:off x="1784350" y="3743920"/>
          <a:ext cx="5575300" cy="1804987"/>
        </p:xfrm>
        <a:graphic>
          <a:graphicData uri="http://schemas.openxmlformats.org/presentationml/2006/ole">
            <mc:AlternateContent xmlns:mc="http://schemas.openxmlformats.org/markup-compatibility/2006">
              <mc:Choice xmlns:v="urn:schemas-microsoft-com:vml" Requires="v">
                <p:oleObj spid="_x0000_s1452" name="Equation" r:id="rId3" imgW="2920680" imgH="888840" progId="Equation.DSMT4">
                  <p:embed/>
                </p:oleObj>
              </mc:Choice>
              <mc:Fallback>
                <p:oleObj name="Equation" r:id="rId3" imgW="2920680" imgH="888840" progId="Equation.DSMT4">
                  <p:embed/>
                  <p:pic>
                    <p:nvPicPr>
                      <p:cNvPr id="5" name="Object 4"/>
                      <p:cNvPicPr/>
                      <p:nvPr/>
                    </p:nvPicPr>
                    <p:blipFill>
                      <a:blip r:embed="rId4"/>
                      <a:stretch>
                        <a:fillRect/>
                      </a:stretch>
                    </p:blipFill>
                    <p:spPr>
                      <a:xfrm>
                        <a:off x="1784350" y="3743920"/>
                        <a:ext cx="5575300" cy="1804987"/>
                      </a:xfrm>
                      <a:prstGeom prst="rect">
                        <a:avLst/>
                      </a:prstGeom>
                    </p:spPr>
                  </p:pic>
                </p:oleObj>
              </mc:Fallback>
            </mc:AlternateContent>
          </a:graphicData>
        </a:graphic>
      </p:graphicFrame>
    </p:spTree>
    <p:extLst>
      <p:ext uri="{BB962C8B-B14F-4D97-AF65-F5344CB8AC3E}">
        <p14:creationId xmlns:p14="http://schemas.microsoft.com/office/powerpoint/2010/main" val="39391339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Red Tomato Tools Constraints</a:t>
            </a:r>
            <a:endParaRPr lang="en-US" kern="1200" dirty="0">
              <a:latin typeface="Times New Roman" panose="02020603050405020304" pitchFamily="18" charset="0"/>
              <a:ea typeface="+mj-ea"/>
              <a:cs typeface="+mj-cs"/>
            </a:endParaRPr>
          </a:p>
        </p:txBody>
      </p:sp>
      <p:sp>
        <p:nvSpPr>
          <p:cNvPr id="3" name="Content Placeholder 2"/>
          <p:cNvSpPr>
            <a:spLocks noGrp="1"/>
          </p:cNvSpPr>
          <p:nvPr>
            <p:ph sz="quarter" idx="13"/>
          </p:nvPr>
        </p:nvSpPr>
        <p:spPr>
          <a:xfrm>
            <a:off x="460375" y="1600201"/>
            <a:ext cx="8229600" cy="1054104"/>
          </a:xfrm>
        </p:spPr>
        <p:txBody>
          <a:bodyPr wrap="square" lIns="91425" tIns="91425" rIns="91425" bIns="91425">
            <a:spAutoFit/>
          </a:bodyPr>
          <a:lstStyle/>
          <a:p>
            <a:pPr marL="0" lvl="0" indent="0" defTabSz="457200">
              <a:spcAft>
                <a:spcPct val="0"/>
              </a:spcAft>
              <a:buNone/>
            </a:pPr>
            <a:r>
              <a:rPr lang="is-IS" sz="2200" kern="1200" dirty="0" smtClean="0">
                <a:solidFill>
                  <a:srgbClr val="000000"/>
                </a:solidFill>
                <a:latin typeface="Arial (Body)"/>
                <a:ea typeface="+mn-ea"/>
                <a:cs typeface="+mn-cs"/>
              </a:rPr>
              <a:t>All for</a:t>
            </a:r>
            <a:r>
              <a:rPr lang="is-IS" sz="2200" i="1" kern="1200" dirty="0" smtClean="0">
                <a:solidFill>
                  <a:srgbClr val="000000"/>
                </a:solidFill>
                <a:latin typeface="Arial (Body)"/>
                <a:ea typeface="+mn-ea"/>
                <a:cs typeface="Times New Roman"/>
              </a:rPr>
              <a:t> t</a:t>
            </a:r>
            <a:r>
              <a:rPr lang="is-IS" sz="2200" b="1" kern="1200" dirty="0" smtClean="0">
                <a:solidFill>
                  <a:srgbClr val="000000"/>
                </a:solidFill>
                <a:latin typeface="Arial (Body)"/>
                <a:ea typeface="+mn-ea"/>
                <a:cs typeface="Times New Roman"/>
              </a:rPr>
              <a:t> </a:t>
            </a:r>
            <a:r>
              <a:rPr lang="is-IS" sz="2200" kern="1200" dirty="0" smtClean="0">
                <a:solidFill>
                  <a:srgbClr val="000000"/>
                </a:solidFill>
                <a:latin typeface="Arial (Body)"/>
                <a:ea typeface="+mn-ea"/>
                <a:cs typeface="+mn-cs"/>
              </a:rPr>
              <a:t>= 1,..., 6</a:t>
            </a:r>
          </a:p>
          <a:p>
            <a:pPr marL="432000" indent="-432000" defTabSz="457200">
              <a:spcAft>
                <a:spcPct val="0"/>
              </a:spcAft>
              <a:buFont typeface="+mj-lt"/>
              <a:buAutoNum type="arabicPeriod"/>
            </a:pPr>
            <a:r>
              <a:rPr lang="en-US" sz="2200" kern="1200" dirty="0" smtClean="0">
                <a:solidFill>
                  <a:srgbClr val="000000"/>
                </a:solidFill>
                <a:latin typeface="Arial (Body)"/>
              </a:rPr>
              <a:t>Workforce, hiring, and layoff constraints</a:t>
            </a:r>
            <a:endParaRPr lang="en-US" sz="2200" kern="1200" dirty="0">
              <a:solidFill>
                <a:srgbClr val="000000"/>
              </a:solidFill>
              <a:latin typeface="Arial (Body)"/>
            </a:endParaRPr>
          </a:p>
        </p:txBody>
      </p:sp>
      <p:graphicFrame>
        <p:nvGraphicFramePr>
          <p:cNvPr id="5" name="Object 4" descr="W sub t = w sub start expression t minus 1 end expression + H sub t minus L sub t."/>
          <p:cNvGraphicFramePr>
            <a:graphicFrameLocks noChangeAspect="1"/>
          </p:cNvGraphicFramePr>
          <p:nvPr>
            <p:extLst>
              <p:ext uri="{D42A27DB-BD31-4B8C-83A1-F6EECF244321}">
                <p14:modId xmlns:p14="http://schemas.microsoft.com/office/powerpoint/2010/main" val="2771018645"/>
              </p:ext>
            </p:extLst>
          </p:nvPr>
        </p:nvGraphicFramePr>
        <p:xfrm>
          <a:off x="3681943" y="2705410"/>
          <a:ext cx="1780114" cy="348283"/>
        </p:xfrm>
        <a:graphic>
          <a:graphicData uri="http://schemas.openxmlformats.org/presentationml/2006/ole">
            <mc:AlternateContent xmlns:mc="http://schemas.openxmlformats.org/markup-compatibility/2006">
              <mc:Choice xmlns:v="urn:schemas-microsoft-com:vml" Requires="v">
                <p:oleObj spid="_x0000_s8279" name="Equation" r:id="rId4" imgW="1168200" imgH="228600" progId="Equation.DSMT4">
                  <p:embed/>
                </p:oleObj>
              </mc:Choice>
              <mc:Fallback>
                <p:oleObj name="Equation" r:id="rId4" imgW="1168200" imgH="228600" progId="Equation.DSMT4">
                  <p:embed/>
                  <p:pic>
                    <p:nvPicPr>
                      <p:cNvPr id="0" name=""/>
                      <p:cNvPicPr/>
                      <p:nvPr/>
                    </p:nvPicPr>
                    <p:blipFill>
                      <a:blip r:embed="rId5"/>
                      <a:stretch>
                        <a:fillRect/>
                      </a:stretch>
                    </p:blipFill>
                    <p:spPr>
                      <a:xfrm>
                        <a:off x="3681943" y="2705410"/>
                        <a:ext cx="1780114" cy="348283"/>
                      </a:xfrm>
                      <a:prstGeom prst="rect">
                        <a:avLst/>
                      </a:prstGeom>
                    </p:spPr>
                  </p:pic>
                </p:oleObj>
              </mc:Fallback>
            </mc:AlternateContent>
          </a:graphicData>
        </a:graphic>
      </p:graphicFrame>
      <p:sp>
        <p:nvSpPr>
          <p:cNvPr id="15" name="Content Placeholder 14"/>
          <p:cNvSpPr>
            <a:spLocks noGrp="1"/>
          </p:cNvSpPr>
          <p:nvPr>
            <p:ph sz="quarter" idx="14"/>
          </p:nvPr>
        </p:nvSpPr>
        <p:spPr>
          <a:xfrm>
            <a:off x="457200" y="3114758"/>
            <a:ext cx="8232775" cy="405503"/>
          </a:xfrm>
        </p:spPr>
        <p:txBody>
          <a:bodyPr/>
          <a:lstStyle/>
          <a:p>
            <a:pPr marL="432000" indent="-432000">
              <a:buFont typeface="+mj-lt"/>
              <a:buAutoNum type="arabicPeriod" startAt="2"/>
            </a:pPr>
            <a:r>
              <a:rPr lang="en-US" sz="2200" dirty="0" smtClean="0">
                <a:latin typeface="+mn-lt"/>
              </a:rPr>
              <a:t>Capacity constraints</a:t>
            </a:r>
            <a:endParaRPr lang="en-US" sz="2200" dirty="0">
              <a:latin typeface="+mn-lt"/>
            </a:endParaRPr>
          </a:p>
        </p:txBody>
      </p:sp>
      <p:graphicFrame>
        <p:nvGraphicFramePr>
          <p:cNvPr id="6" name="Object 5" descr="P sub t is less than or equal to 40 W sub t + start fraction O sub t over 4 end fraction."/>
          <p:cNvGraphicFramePr>
            <a:graphicFrameLocks noChangeAspect="1"/>
          </p:cNvGraphicFramePr>
          <p:nvPr>
            <p:extLst>
              <p:ext uri="{D42A27DB-BD31-4B8C-83A1-F6EECF244321}">
                <p14:modId xmlns:p14="http://schemas.microsoft.com/office/powerpoint/2010/main" val="1579912427"/>
              </p:ext>
            </p:extLst>
          </p:nvPr>
        </p:nvGraphicFramePr>
        <p:xfrm>
          <a:off x="3752567" y="3603640"/>
          <a:ext cx="1638866" cy="659805"/>
        </p:xfrm>
        <a:graphic>
          <a:graphicData uri="http://schemas.openxmlformats.org/presentationml/2006/ole">
            <mc:AlternateContent xmlns:mc="http://schemas.openxmlformats.org/markup-compatibility/2006">
              <mc:Choice xmlns:v="urn:schemas-microsoft-com:vml" Requires="v">
                <p:oleObj spid="_x0000_s8280" name="Equation" r:id="rId6" imgW="977760" imgH="393480" progId="Equation.DSMT4">
                  <p:embed/>
                </p:oleObj>
              </mc:Choice>
              <mc:Fallback>
                <p:oleObj name="Equation" r:id="rId6" imgW="977760" imgH="393480" progId="Equation.DSMT4">
                  <p:embed/>
                  <p:pic>
                    <p:nvPicPr>
                      <p:cNvPr id="0" name=""/>
                      <p:cNvPicPr/>
                      <p:nvPr/>
                    </p:nvPicPr>
                    <p:blipFill>
                      <a:blip r:embed="rId7"/>
                      <a:stretch>
                        <a:fillRect/>
                      </a:stretch>
                    </p:blipFill>
                    <p:spPr>
                      <a:xfrm>
                        <a:off x="3752567" y="3603640"/>
                        <a:ext cx="1638866" cy="659805"/>
                      </a:xfrm>
                      <a:prstGeom prst="rect">
                        <a:avLst/>
                      </a:prstGeom>
                    </p:spPr>
                  </p:pic>
                </p:oleObj>
              </mc:Fallback>
            </mc:AlternateContent>
          </a:graphicData>
        </a:graphic>
      </p:graphicFrame>
      <p:sp>
        <p:nvSpPr>
          <p:cNvPr id="16" name="Content Placeholder 15"/>
          <p:cNvSpPr>
            <a:spLocks noGrp="1"/>
          </p:cNvSpPr>
          <p:nvPr>
            <p:ph sz="quarter" idx="15"/>
          </p:nvPr>
        </p:nvSpPr>
        <p:spPr>
          <a:xfrm>
            <a:off x="457200" y="4362866"/>
            <a:ext cx="8229600" cy="451183"/>
          </a:xfrm>
        </p:spPr>
        <p:txBody>
          <a:bodyPr/>
          <a:lstStyle/>
          <a:p>
            <a:pPr marL="432000" indent="-432000">
              <a:buFont typeface="+mj-lt"/>
              <a:buAutoNum type="arabicPeriod" startAt="3"/>
            </a:pPr>
            <a:r>
              <a:rPr lang="en-US" sz="2200" dirty="0">
                <a:latin typeface="+mn-lt"/>
              </a:rPr>
              <a:t>Inventory balance constraints</a:t>
            </a:r>
          </a:p>
        </p:txBody>
      </p:sp>
      <p:graphicFrame>
        <p:nvGraphicFramePr>
          <p:cNvPr id="7" name="Object 6" descr="I sub start expression t minus 1 end expression + P sub t + C sub t = D sub t + S sub start expression t minus 1 end expression + I sub t minus s sub t."/>
          <p:cNvGraphicFramePr>
            <a:graphicFrameLocks noChangeAspect="1"/>
          </p:cNvGraphicFramePr>
          <p:nvPr>
            <p:extLst>
              <p:ext uri="{D42A27DB-BD31-4B8C-83A1-F6EECF244321}">
                <p14:modId xmlns:p14="http://schemas.microsoft.com/office/powerpoint/2010/main" val="742007408"/>
              </p:ext>
            </p:extLst>
          </p:nvPr>
        </p:nvGraphicFramePr>
        <p:xfrm>
          <a:off x="2906713" y="4956175"/>
          <a:ext cx="3330575" cy="396875"/>
        </p:xfrm>
        <a:graphic>
          <a:graphicData uri="http://schemas.openxmlformats.org/presentationml/2006/ole">
            <mc:AlternateContent xmlns:mc="http://schemas.openxmlformats.org/markup-compatibility/2006">
              <mc:Choice xmlns:v="urn:schemas-microsoft-com:vml" Requires="v">
                <p:oleObj spid="_x0000_s8281" name="Equation" r:id="rId8" imgW="1917360" imgH="228600" progId="Equation.DSMT4">
                  <p:embed/>
                </p:oleObj>
              </mc:Choice>
              <mc:Fallback>
                <p:oleObj name="Equation" r:id="rId8" imgW="1917360" imgH="228600" progId="Equation.DSMT4">
                  <p:embed/>
                  <p:pic>
                    <p:nvPicPr>
                      <p:cNvPr id="0" name=""/>
                      <p:cNvPicPr/>
                      <p:nvPr/>
                    </p:nvPicPr>
                    <p:blipFill>
                      <a:blip r:embed="rId9"/>
                      <a:stretch>
                        <a:fillRect/>
                      </a:stretch>
                    </p:blipFill>
                    <p:spPr>
                      <a:xfrm>
                        <a:off x="2906713" y="4956175"/>
                        <a:ext cx="3330575" cy="396875"/>
                      </a:xfrm>
                      <a:prstGeom prst="rect">
                        <a:avLst/>
                      </a:prstGeom>
                    </p:spPr>
                  </p:pic>
                </p:oleObj>
              </mc:Fallback>
            </mc:AlternateContent>
          </a:graphicData>
        </a:graphic>
      </p:graphicFrame>
      <p:sp>
        <p:nvSpPr>
          <p:cNvPr id="18" name="Content Placeholder 17"/>
          <p:cNvSpPr>
            <a:spLocks noGrp="1"/>
          </p:cNvSpPr>
          <p:nvPr>
            <p:ph sz="quarter" idx="16"/>
          </p:nvPr>
        </p:nvSpPr>
        <p:spPr>
          <a:xfrm>
            <a:off x="457200" y="5438189"/>
            <a:ext cx="8229600" cy="483909"/>
          </a:xfrm>
        </p:spPr>
        <p:txBody>
          <a:bodyPr/>
          <a:lstStyle/>
          <a:p>
            <a:pPr marL="432000" indent="-432000">
              <a:buFont typeface="+mj-lt"/>
              <a:buAutoNum type="arabicPeriod" startAt="4"/>
            </a:pPr>
            <a:r>
              <a:rPr lang="en-US" sz="2200" dirty="0">
                <a:latin typeface="+mn-lt"/>
              </a:rPr>
              <a:t>Overtime limit constraints</a:t>
            </a:r>
          </a:p>
        </p:txBody>
      </p:sp>
      <p:graphicFrame>
        <p:nvGraphicFramePr>
          <p:cNvPr id="8" name="Object 7" descr="O sub t is less than or equal to 10 w sub t."/>
          <p:cNvGraphicFramePr>
            <a:graphicFrameLocks noChangeAspect="1"/>
          </p:cNvGraphicFramePr>
          <p:nvPr>
            <p:extLst>
              <p:ext uri="{D42A27DB-BD31-4B8C-83A1-F6EECF244321}">
                <p14:modId xmlns:p14="http://schemas.microsoft.com/office/powerpoint/2010/main" val="1563216987"/>
              </p:ext>
            </p:extLst>
          </p:nvPr>
        </p:nvGraphicFramePr>
        <p:xfrm>
          <a:off x="3990389" y="5904852"/>
          <a:ext cx="1163222" cy="402654"/>
        </p:xfrm>
        <a:graphic>
          <a:graphicData uri="http://schemas.openxmlformats.org/presentationml/2006/ole">
            <mc:AlternateContent xmlns:mc="http://schemas.openxmlformats.org/markup-compatibility/2006">
              <mc:Choice xmlns:v="urn:schemas-microsoft-com:vml" Requires="v">
                <p:oleObj spid="_x0000_s8282" name="Equation" r:id="rId10" imgW="660240" imgH="228600" progId="Equation.DSMT4">
                  <p:embed/>
                </p:oleObj>
              </mc:Choice>
              <mc:Fallback>
                <p:oleObj name="Equation" r:id="rId10" imgW="660240" imgH="228600" progId="Equation.DSMT4">
                  <p:embed/>
                  <p:pic>
                    <p:nvPicPr>
                      <p:cNvPr id="0" name=""/>
                      <p:cNvPicPr/>
                      <p:nvPr/>
                    </p:nvPicPr>
                    <p:blipFill>
                      <a:blip r:embed="rId11"/>
                      <a:stretch>
                        <a:fillRect/>
                      </a:stretch>
                    </p:blipFill>
                    <p:spPr>
                      <a:xfrm>
                        <a:off x="3990389" y="5904852"/>
                        <a:ext cx="1163222" cy="402654"/>
                      </a:xfrm>
                      <a:prstGeom prst="rect">
                        <a:avLst/>
                      </a:prstGeom>
                    </p:spPr>
                  </p:pic>
                </p:oleObj>
              </mc:Fallback>
            </mc:AlternateContent>
          </a:graphicData>
        </a:graphic>
      </p:graphicFrame>
    </p:spTree>
    <p:extLst>
      <p:ext uri="{BB962C8B-B14F-4D97-AF65-F5344CB8AC3E}">
        <p14:creationId xmlns:p14="http://schemas.microsoft.com/office/powerpoint/2010/main" val="25473419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Red Tomato Tools </a:t>
            </a:r>
            <a:r>
              <a:rPr lang="en-US" sz="2000" b="0" kern="1200" dirty="0" smtClean="0">
                <a:latin typeface="Times New Roman" panose="02020603050405020304" pitchFamily="18" charset="0"/>
                <a:ea typeface="+mj-ea"/>
                <a:cs typeface="+mj-cs"/>
              </a:rPr>
              <a:t>(4 of 8)</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1"/>
            <a:ext cx="8229600" cy="1115660"/>
          </a:xfrm>
        </p:spPr>
        <p:txBody>
          <a:bodyPr wrap="square" lIns="91425" tIns="91425" rIns="91425" bIns="91425">
            <a:spAutoFit/>
          </a:bodyPr>
          <a:lstStyle/>
          <a:p>
            <a:pPr marL="0" lvl="0" indent="0" defTabSz="457200">
              <a:spcAft>
                <a:spcPct val="0"/>
              </a:spcAft>
              <a:buNone/>
            </a:pPr>
            <a:r>
              <a:rPr lang="en-US" sz="2400" kern="1200" dirty="0">
                <a:solidFill>
                  <a:srgbClr val="000000"/>
                </a:solidFill>
                <a:latin typeface="Arial (Body)"/>
                <a:ea typeface="+mn-ea"/>
                <a:cs typeface="+mn-cs"/>
              </a:rPr>
              <a:t>Total cost over planning horizon = $</a:t>
            </a:r>
            <a:r>
              <a:rPr lang="en-US" sz="2400" kern="1200" dirty="0" smtClean="0">
                <a:solidFill>
                  <a:srgbClr val="000000"/>
                </a:solidFill>
                <a:latin typeface="Arial (Body)"/>
                <a:ea typeface="+mn-ea"/>
                <a:cs typeface="+mn-cs"/>
              </a:rPr>
              <a:t>422,660</a:t>
            </a:r>
          </a:p>
          <a:p>
            <a:pPr marL="0" indent="0" defTabSz="457200">
              <a:spcAft>
                <a:spcPct val="0"/>
              </a:spcAft>
              <a:buNone/>
            </a:pPr>
            <a:r>
              <a:rPr lang="en-US" sz="2400" b="1" dirty="0" smtClean="0">
                <a:cs typeface="Times New Roman"/>
              </a:rPr>
              <a:t>Table 8-4 </a:t>
            </a:r>
            <a:r>
              <a:rPr lang="en-US" sz="2400" dirty="0" smtClean="0">
                <a:cs typeface="Times New Roman"/>
              </a:rPr>
              <a:t>Aggregate </a:t>
            </a:r>
            <a:r>
              <a:rPr lang="en-US" sz="2400" dirty="0">
                <a:cs typeface="Times New Roman"/>
              </a:rPr>
              <a:t>Plan for Red </a:t>
            </a:r>
            <a:r>
              <a:rPr lang="en-US" sz="2400" dirty="0" smtClean="0">
                <a:cs typeface="Times New Roman"/>
              </a:rPr>
              <a:t>Tomato</a:t>
            </a:r>
            <a:endParaRPr lang="en-US" sz="2400" dirty="0">
              <a:cs typeface="Times New Roman"/>
            </a:endParaRPr>
          </a:p>
        </p:txBody>
      </p:sp>
      <p:graphicFrame>
        <p:nvGraphicFramePr>
          <p:cNvPr id="5" name="Table 4"/>
          <p:cNvGraphicFramePr>
            <a:graphicFrameLocks noGrp="1"/>
          </p:cNvGraphicFramePr>
          <p:nvPr>
            <p:extLst>
              <p:ext uri="{D42A27DB-BD31-4B8C-83A1-F6EECF244321}">
                <p14:modId xmlns:p14="http://schemas.microsoft.com/office/powerpoint/2010/main" val="1940626472"/>
              </p:ext>
            </p:extLst>
          </p:nvPr>
        </p:nvGraphicFramePr>
        <p:xfrm>
          <a:off x="457200" y="3003412"/>
          <a:ext cx="8229600" cy="2743200"/>
        </p:xfrm>
        <a:graphic>
          <a:graphicData uri="http://schemas.openxmlformats.org/drawingml/2006/table">
            <a:tbl>
              <a:tblPr firstRow="1" bandRow="1">
                <a:tableStyleId>{2D5ABB26-0587-4C30-8999-92F81FD0307C}</a:tableStyleId>
              </a:tblPr>
              <a:tblGrid>
                <a:gridCol w="660400">
                  <a:extLst>
                    <a:ext uri="{9D8B030D-6E8A-4147-A177-3AD203B41FA5}">
                      <a16:colId xmlns:a16="http://schemas.microsoft.com/office/drawing/2014/main" val="20000"/>
                    </a:ext>
                  </a:extLst>
                </a:gridCol>
                <a:gridCol w="580571">
                  <a:extLst>
                    <a:ext uri="{9D8B030D-6E8A-4147-A177-3AD203B41FA5}">
                      <a16:colId xmlns:a16="http://schemas.microsoft.com/office/drawing/2014/main" val="20001"/>
                    </a:ext>
                  </a:extLst>
                </a:gridCol>
                <a:gridCol w="537029">
                  <a:extLst>
                    <a:ext uri="{9D8B030D-6E8A-4147-A177-3AD203B41FA5}">
                      <a16:colId xmlns:a16="http://schemas.microsoft.com/office/drawing/2014/main" val="20002"/>
                    </a:ext>
                  </a:extLst>
                </a:gridCol>
                <a:gridCol w="943429">
                  <a:extLst>
                    <a:ext uri="{9D8B030D-6E8A-4147-A177-3AD203B41FA5}">
                      <a16:colId xmlns:a16="http://schemas.microsoft.com/office/drawing/2014/main" val="20003"/>
                    </a:ext>
                  </a:extLst>
                </a:gridCol>
                <a:gridCol w="841828">
                  <a:extLst>
                    <a:ext uri="{9D8B030D-6E8A-4147-A177-3AD203B41FA5}">
                      <a16:colId xmlns:a16="http://schemas.microsoft.com/office/drawing/2014/main" val="20004"/>
                    </a:ext>
                  </a:extLst>
                </a:gridCol>
                <a:gridCol w="899886">
                  <a:extLst>
                    <a:ext uri="{9D8B030D-6E8A-4147-A177-3AD203B41FA5}">
                      <a16:colId xmlns:a16="http://schemas.microsoft.com/office/drawing/2014/main" val="20005"/>
                    </a:ext>
                  </a:extLst>
                </a:gridCol>
                <a:gridCol w="841828">
                  <a:extLst>
                    <a:ext uri="{9D8B030D-6E8A-4147-A177-3AD203B41FA5}">
                      <a16:colId xmlns:a16="http://schemas.microsoft.com/office/drawing/2014/main" val="20006"/>
                    </a:ext>
                  </a:extLst>
                </a:gridCol>
                <a:gridCol w="1074058">
                  <a:extLst>
                    <a:ext uri="{9D8B030D-6E8A-4147-A177-3AD203B41FA5}">
                      <a16:colId xmlns:a16="http://schemas.microsoft.com/office/drawing/2014/main" val="20007"/>
                    </a:ext>
                  </a:extLst>
                </a:gridCol>
                <a:gridCol w="1016000">
                  <a:extLst>
                    <a:ext uri="{9D8B030D-6E8A-4147-A177-3AD203B41FA5}">
                      <a16:colId xmlns:a16="http://schemas.microsoft.com/office/drawing/2014/main" val="20008"/>
                    </a:ext>
                  </a:extLst>
                </a:gridCol>
                <a:gridCol w="834571">
                  <a:extLst>
                    <a:ext uri="{9D8B030D-6E8A-4147-A177-3AD203B41FA5}">
                      <a16:colId xmlns:a16="http://schemas.microsoft.com/office/drawing/2014/main" val="20009"/>
                    </a:ext>
                  </a:extLst>
                </a:gridCol>
              </a:tblGrid>
              <a:tr h="795182">
                <a:tc>
                  <a:txBody>
                    <a:bodyPr/>
                    <a:lstStyle/>
                    <a:p>
                      <a:pPr algn="ctr"/>
                      <a:r>
                        <a:rPr lang="en-US" sz="1200" b="1" dirty="0" smtClean="0">
                          <a:latin typeface="+mn-lt"/>
                        </a:rPr>
                        <a:t>Period, </a:t>
                      </a:r>
                      <a:r>
                        <a:rPr lang="en-US" sz="1200" b="1" i="1" dirty="0" smtClean="0">
                          <a:latin typeface="+mn-lt"/>
                          <a:cs typeface="Times New Roman"/>
                        </a:rPr>
                        <a:t>t</a:t>
                      </a:r>
                      <a:endParaRPr lang="en-US" sz="1200" b="1" i="1" dirty="0">
                        <a:latin typeface="+mn-lt"/>
                        <a:cs typeface="Times New Roman"/>
                      </a:endParaRP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r>
                        <a:rPr lang="en-US" sz="1200" b="1" dirty="0" smtClean="0">
                          <a:latin typeface="+mn-lt"/>
                        </a:rPr>
                        <a:t>No. Hired, </a:t>
                      </a:r>
                      <a:r>
                        <a:rPr lang="en-US" sz="1200" b="1" i="1" dirty="0" smtClean="0">
                          <a:latin typeface="+mn-lt"/>
                          <a:cs typeface="Times New Roman"/>
                        </a:rPr>
                        <a:t>H</a:t>
                      </a:r>
                      <a:r>
                        <a:rPr lang="en-US" sz="1200" b="1" i="1" baseline="-25000" dirty="0" smtClean="0">
                          <a:latin typeface="+mn-lt"/>
                          <a:cs typeface="Times New Roman"/>
                        </a:rPr>
                        <a:t>t</a:t>
                      </a:r>
                      <a:endParaRPr lang="en-US" sz="1200" b="1" i="1" dirty="0">
                        <a:latin typeface="+mn-lt"/>
                        <a:cs typeface="Times New Roman"/>
                      </a:endParaRP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r>
                        <a:rPr lang="en-US" sz="1200" b="1" dirty="0" smtClean="0">
                          <a:latin typeface="+mn-lt"/>
                        </a:rPr>
                        <a:t>No. Laid Off, </a:t>
                      </a:r>
                      <a:r>
                        <a:rPr lang="en-US" sz="1200" b="1" i="1" dirty="0" smtClean="0">
                          <a:latin typeface="+mn-lt"/>
                          <a:cs typeface="Times New Roman"/>
                        </a:rPr>
                        <a:t>L</a:t>
                      </a:r>
                      <a:r>
                        <a:rPr lang="en-US" sz="1200" b="1" i="1" baseline="-25000" dirty="0" smtClean="0">
                          <a:latin typeface="+mn-lt"/>
                          <a:cs typeface="Times New Roman"/>
                        </a:rPr>
                        <a:t>t</a:t>
                      </a:r>
                      <a:endParaRPr lang="en-US" sz="1200" b="1" i="1" dirty="0">
                        <a:latin typeface="+mn-lt"/>
                        <a:cs typeface="Times New Roman"/>
                      </a:endParaRP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r>
                        <a:rPr lang="en-US" sz="1200" b="1" dirty="0" smtClean="0">
                          <a:latin typeface="+mn-lt"/>
                        </a:rPr>
                        <a:t>Workforce Size, </a:t>
                      </a:r>
                      <a:r>
                        <a:rPr lang="en-US" sz="1200" b="1" i="1" dirty="0" smtClean="0">
                          <a:latin typeface="+mn-lt"/>
                          <a:cs typeface="Times New Roman"/>
                        </a:rPr>
                        <a:t>W</a:t>
                      </a:r>
                      <a:r>
                        <a:rPr lang="en-US" sz="1200" b="1" i="1" baseline="-25000" dirty="0" smtClean="0">
                          <a:latin typeface="+mn-lt"/>
                          <a:cs typeface="Times New Roman"/>
                        </a:rPr>
                        <a:t>t</a:t>
                      </a:r>
                      <a:endParaRPr lang="en-US" sz="1200" b="1" i="1" dirty="0">
                        <a:latin typeface="+mn-lt"/>
                        <a:cs typeface="Times New Roman"/>
                      </a:endParaRP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r>
                        <a:rPr lang="en-US" sz="1200" b="1" dirty="0" smtClean="0">
                          <a:latin typeface="+mn-lt"/>
                        </a:rPr>
                        <a:t>Overtime, </a:t>
                      </a:r>
                      <a:r>
                        <a:rPr lang="en-US" sz="1200" b="1" i="1" dirty="0" smtClean="0">
                          <a:latin typeface="+mn-lt"/>
                          <a:cs typeface="Times New Roman"/>
                        </a:rPr>
                        <a:t>O</a:t>
                      </a:r>
                      <a:r>
                        <a:rPr lang="en-US" sz="1200" b="1" i="1" baseline="-25000" dirty="0" smtClean="0">
                          <a:latin typeface="+mn-lt"/>
                          <a:cs typeface="Times New Roman"/>
                        </a:rPr>
                        <a:t>t</a:t>
                      </a:r>
                      <a:endParaRPr lang="en-US" sz="1200" b="1" i="1" dirty="0">
                        <a:latin typeface="+mn-lt"/>
                        <a:cs typeface="Times New Roman"/>
                      </a:endParaRP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r>
                        <a:rPr lang="en-US" sz="1200" b="1" dirty="0" smtClean="0">
                          <a:latin typeface="+mn-lt"/>
                        </a:rPr>
                        <a:t>Inventory, </a:t>
                      </a:r>
                      <a:r>
                        <a:rPr lang="en-US" sz="1200" b="1" i="1" dirty="0" smtClean="0">
                          <a:latin typeface="+mn-lt"/>
                          <a:cs typeface="Times New Roman"/>
                        </a:rPr>
                        <a:t>I</a:t>
                      </a:r>
                      <a:r>
                        <a:rPr lang="en-US" sz="1200" b="1" i="1" baseline="-25000" dirty="0" smtClean="0">
                          <a:latin typeface="+mn-lt"/>
                          <a:cs typeface="Times New Roman"/>
                        </a:rPr>
                        <a:t>t</a:t>
                      </a:r>
                      <a:endParaRPr lang="en-US" sz="1200" b="1" i="1" dirty="0">
                        <a:latin typeface="+mn-lt"/>
                        <a:cs typeface="Times New Roman"/>
                      </a:endParaRP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r>
                        <a:rPr lang="en-US" sz="1200" b="1" dirty="0" smtClean="0">
                          <a:latin typeface="+mn-lt"/>
                        </a:rPr>
                        <a:t>Stockout, </a:t>
                      </a:r>
                      <a:r>
                        <a:rPr lang="en-US" sz="1200" b="1" i="1" dirty="0" smtClean="0">
                          <a:latin typeface="+mn-lt"/>
                          <a:cs typeface="Times New Roman"/>
                        </a:rPr>
                        <a:t>S</a:t>
                      </a:r>
                      <a:r>
                        <a:rPr lang="en-US" sz="1200" b="1" i="1" baseline="-25000" dirty="0" smtClean="0">
                          <a:latin typeface="+mn-lt"/>
                          <a:cs typeface="Times New Roman"/>
                        </a:rPr>
                        <a:t>t</a:t>
                      </a:r>
                      <a:endParaRPr lang="en-US" sz="1200" b="1" i="1" dirty="0">
                        <a:latin typeface="+mn-lt"/>
                        <a:cs typeface="Times New Roman"/>
                      </a:endParaRP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r>
                        <a:rPr lang="en-US" sz="1200" b="1" dirty="0" smtClean="0">
                          <a:latin typeface="+mn-lt"/>
                        </a:rPr>
                        <a:t>Subcontract, </a:t>
                      </a:r>
                      <a:r>
                        <a:rPr lang="en-US" sz="1200" b="1" i="1" dirty="0" smtClean="0">
                          <a:latin typeface="+mn-lt"/>
                          <a:cs typeface="Times New Roman"/>
                        </a:rPr>
                        <a:t>C</a:t>
                      </a:r>
                      <a:r>
                        <a:rPr lang="en-US" sz="1200" b="1" i="1" baseline="-25000" dirty="0" smtClean="0">
                          <a:latin typeface="+mn-lt"/>
                          <a:cs typeface="Times New Roman"/>
                        </a:rPr>
                        <a:t>t</a:t>
                      </a:r>
                      <a:endParaRPr lang="en-US" sz="1200" b="1" i="1" dirty="0">
                        <a:latin typeface="+mn-lt"/>
                        <a:cs typeface="Times New Roman"/>
                      </a:endParaRP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r>
                        <a:rPr lang="en-US" sz="1200" b="1" dirty="0" smtClean="0">
                          <a:latin typeface="+mn-lt"/>
                        </a:rPr>
                        <a:t>Total Production, </a:t>
                      </a:r>
                      <a:r>
                        <a:rPr lang="en-US" sz="1200" b="1" i="1" dirty="0" smtClean="0">
                          <a:latin typeface="+mn-lt"/>
                          <a:cs typeface="Times New Roman"/>
                        </a:rPr>
                        <a:t>P</a:t>
                      </a:r>
                      <a:r>
                        <a:rPr lang="en-US" sz="1200" b="1" i="1" baseline="-25000" dirty="0" smtClean="0">
                          <a:latin typeface="+mn-lt"/>
                          <a:cs typeface="Times New Roman"/>
                        </a:rPr>
                        <a:t>t</a:t>
                      </a:r>
                      <a:endParaRPr lang="en-US" sz="1200" b="1" i="1" dirty="0">
                        <a:latin typeface="+mn-lt"/>
                        <a:cs typeface="Times New Roman"/>
                      </a:endParaRP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r>
                        <a:rPr lang="en-US" sz="1200" b="1" i="0" dirty="0" smtClean="0">
                          <a:latin typeface="+mn-lt"/>
                          <a:cs typeface="Times New Roman"/>
                        </a:rPr>
                        <a:t>Demand, </a:t>
                      </a:r>
                      <a:r>
                        <a:rPr lang="en-US" sz="1200" b="1" i="1" dirty="0" smtClean="0">
                          <a:latin typeface="+mn-lt"/>
                          <a:cs typeface="Times New Roman"/>
                        </a:rPr>
                        <a:t>D</a:t>
                      </a:r>
                      <a:r>
                        <a:rPr lang="en-US" sz="1200" b="1" i="1" baseline="-25000" dirty="0" smtClean="0">
                          <a:latin typeface="+mn-lt"/>
                          <a:cs typeface="Times New Roman"/>
                        </a:rPr>
                        <a:t>t</a:t>
                      </a:r>
                      <a:endParaRPr lang="en-US" sz="1200" b="1" i="1" dirty="0">
                        <a:latin typeface="+mn-lt"/>
                        <a:cs typeface="Times New Roman"/>
                      </a:endParaRP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61892">
                <a:tc>
                  <a:txBody>
                    <a:bodyPr/>
                    <a:lstStyle/>
                    <a:p>
                      <a:pPr algn="ctr"/>
                      <a:r>
                        <a:rPr lang="en-US" sz="1200" dirty="0" smtClean="0">
                          <a:latin typeface="+mn-lt"/>
                        </a:rPr>
                        <a:t>0</a:t>
                      </a:r>
                      <a:endParaRPr lang="en-US" sz="1200" dirty="0">
                        <a:latin typeface="+mn-lt"/>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0</a:t>
                      </a:r>
                      <a:endParaRPr lang="en-US" sz="1200" dirty="0">
                        <a:latin typeface="+mn-lt"/>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0</a:t>
                      </a:r>
                      <a:endParaRPr lang="en-US" sz="1200" dirty="0">
                        <a:latin typeface="+mn-lt"/>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80</a:t>
                      </a:r>
                      <a:endParaRPr lang="en-US" sz="1200" dirty="0">
                        <a:latin typeface="+mn-lt"/>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0</a:t>
                      </a:r>
                      <a:endParaRPr lang="en-US" sz="1200" dirty="0">
                        <a:latin typeface="+mn-lt"/>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533400" algn="r"/>
                        </a:tabLst>
                      </a:pPr>
                      <a:r>
                        <a:rPr lang="en-US" sz="1200" dirty="0" smtClean="0">
                          <a:latin typeface="+mn-lt"/>
                        </a:rPr>
                        <a:t>	1,000</a:t>
                      </a:r>
                      <a:endParaRPr lang="en-US" sz="1200" dirty="0">
                        <a:latin typeface="+mn-lt"/>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447675" algn="r"/>
                        </a:tabLst>
                      </a:pPr>
                      <a:r>
                        <a:rPr lang="en-US" sz="1200" dirty="0" smtClean="0">
                          <a:latin typeface="+mn-lt"/>
                        </a:rPr>
                        <a:t>	0</a:t>
                      </a:r>
                      <a:endParaRPr lang="en-US" sz="1200" dirty="0">
                        <a:latin typeface="+mn-lt"/>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l">
                        <a:tabLst>
                          <a:tab pos="538163" algn="r"/>
                        </a:tabLst>
                      </a:pPr>
                      <a:r>
                        <a:rPr lang="en-US" sz="1200" dirty="0" smtClean="0">
                          <a:latin typeface="+mn-lt"/>
                        </a:rPr>
                        <a:t>	0</a:t>
                      </a:r>
                      <a:endParaRPr lang="en-US" sz="1200" dirty="0">
                        <a:latin typeface="+mn-lt"/>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solidFill>
                            <a:srgbClr val="FFFFFF"/>
                          </a:solidFill>
                          <a:latin typeface="+mn-lt"/>
                        </a:rPr>
                        <a:t>Blank</a:t>
                      </a:r>
                      <a:endParaRPr lang="en-US" sz="1200" dirty="0">
                        <a:solidFill>
                          <a:srgbClr val="FFFFFF"/>
                        </a:solidFill>
                        <a:latin typeface="+mn-lt"/>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solidFill>
                            <a:srgbClr val="FFFFFF"/>
                          </a:solidFill>
                          <a:latin typeface="+mn-lt"/>
                        </a:rPr>
                        <a:t>Blank</a:t>
                      </a:r>
                      <a:endParaRPr lang="en-US" sz="1200" dirty="0">
                        <a:solidFill>
                          <a:srgbClr val="FFFFFF"/>
                        </a:solidFill>
                        <a:latin typeface="+mn-lt"/>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261892">
                <a:tc>
                  <a:txBody>
                    <a:bodyPr/>
                    <a:lstStyle/>
                    <a:p>
                      <a:pPr algn="ctr"/>
                      <a:r>
                        <a:rPr lang="en-US" sz="1200" dirty="0" smtClean="0">
                          <a:latin typeface="+mn-lt"/>
                        </a:rPr>
                        <a:t>1</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0</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16</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64</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0</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533400" algn="r"/>
                        </a:tabLst>
                      </a:pPr>
                      <a:r>
                        <a:rPr lang="en-US" sz="1200" dirty="0" smtClean="0">
                          <a:latin typeface="+mn-lt"/>
                        </a:rPr>
                        <a:t>	1,960</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447675" algn="r"/>
                        </a:tabLst>
                      </a:pPr>
                      <a:r>
                        <a:rPr lang="en-US" sz="1200" dirty="0" smtClean="0">
                          <a:latin typeface="+mn-lt"/>
                        </a:rPr>
                        <a:t>	0</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l">
                        <a:tabLst>
                          <a:tab pos="538163" algn="r"/>
                        </a:tabLst>
                      </a:pPr>
                      <a:r>
                        <a:rPr lang="en-US" sz="1200" dirty="0" smtClean="0">
                          <a:latin typeface="+mn-lt"/>
                        </a:rPr>
                        <a:t>	0</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2,583</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1,600</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61892">
                <a:tc>
                  <a:txBody>
                    <a:bodyPr/>
                    <a:lstStyle/>
                    <a:p>
                      <a:pPr algn="ctr"/>
                      <a:r>
                        <a:rPr lang="en-US" sz="1200" dirty="0" smtClean="0">
                          <a:latin typeface="+mn-lt"/>
                        </a:rPr>
                        <a:t>2</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0</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0</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64</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0</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533400" algn="r"/>
                        </a:tabLst>
                      </a:pPr>
                      <a:r>
                        <a:rPr lang="en-US" sz="1200" dirty="0" smtClean="0">
                          <a:latin typeface="+mn-lt"/>
                        </a:rPr>
                        <a:t>	1,520</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447675" algn="r"/>
                        </a:tabLst>
                      </a:pPr>
                      <a:r>
                        <a:rPr lang="en-US" sz="1200" dirty="0" smtClean="0">
                          <a:latin typeface="+mn-lt"/>
                        </a:rPr>
                        <a:t>	0</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l">
                        <a:tabLst>
                          <a:tab pos="538163" algn="r"/>
                        </a:tabLst>
                      </a:pPr>
                      <a:r>
                        <a:rPr lang="en-US" sz="1200" dirty="0" smtClean="0">
                          <a:latin typeface="+mn-lt"/>
                        </a:rPr>
                        <a:t>	0</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2,583</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3,000</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261892">
                <a:tc>
                  <a:txBody>
                    <a:bodyPr/>
                    <a:lstStyle/>
                    <a:p>
                      <a:pPr algn="ctr"/>
                      <a:r>
                        <a:rPr lang="en-US" sz="1200" dirty="0" smtClean="0">
                          <a:latin typeface="+mn-lt"/>
                        </a:rPr>
                        <a:t>3</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0</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0</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64</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0</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533400" algn="r"/>
                        </a:tabLst>
                      </a:pPr>
                      <a:r>
                        <a:rPr lang="en-US" sz="1200" dirty="0" smtClean="0">
                          <a:latin typeface="+mn-lt"/>
                        </a:rPr>
                        <a:t>	880</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447675" algn="r"/>
                        </a:tabLst>
                      </a:pPr>
                      <a:r>
                        <a:rPr lang="en-US" sz="1200" dirty="0" smtClean="0">
                          <a:latin typeface="+mn-lt"/>
                        </a:rPr>
                        <a:t>	0</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l">
                        <a:tabLst>
                          <a:tab pos="538163" algn="r"/>
                        </a:tabLst>
                      </a:pPr>
                      <a:r>
                        <a:rPr lang="en-US" sz="1200" dirty="0" smtClean="0">
                          <a:latin typeface="+mn-lt"/>
                        </a:rPr>
                        <a:t>	0</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2,583</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3,200</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261892">
                <a:tc>
                  <a:txBody>
                    <a:bodyPr/>
                    <a:lstStyle/>
                    <a:p>
                      <a:pPr algn="ctr"/>
                      <a:r>
                        <a:rPr lang="en-US" sz="1200" dirty="0" smtClean="0">
                          <a:latin typeface="+mn-lt"/>
                        </a:rPr>
                        <a:t>4</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0</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0</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64</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0</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533400" algn="r"/>
                        </a:tabLst>
                      </a:pPr>
                      <a:r>
                        <a:rPr lang="en-US" sz="1200" dirty="0" smtClean="0">
                          <a:latin typeface="+mn-lt"/>
                        </a:rPr>
                        <a:t>	0</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447675" algn="r"/>
                        </a:tabLst>
                      </a:pPr>
                      <a:r>
                        <a:rPr lang="en-US" sz="1200" dirty="0" smtClean="0">
                          <a:latin typeface="+mn-lt"/>
                        </a:rPr>
                        <a:t>	220</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l">
                        <a:tabLst>
                          <a:tab pos="538163" algn="r"/>
                        </a:tabLst>
                      </a:pPr>
                      <a:r>
                        <a:rPr lang="en-US" sz="1200" dirty="0" smtClean="0">
                          <a:latin typeface="+mn-lt"/>
                        </a:rPr>
                        <a:t>	140</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2,583</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3,800</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261892">
                <a:tc>
                  <a:txBody>
                    <a:bodyPr/>
                    <a:lstStyle/>
                    <a:p>
                      <a:pPr algn="ctr"/>
                      <a:r>
                        <a:rPr lang="en-US" sz="1200" dirty="0" smtClean="0">
                          <a:latin typeface="+mn-lt"/>
                        </a:rPr>
                        <a:t>5</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0</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0</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64</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0</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533400" algn="r"/>
                        </a:tabLst>
                      </a:pPr>
                      <a:r>
                        <a:rPr lang="en-US" sz="1200" dirty="0" smtClean="0">
                          <a:latin typeface="+mn-lt"/>
                        </a:rPr>
                        <a:t>	140</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447675" algn="r"/>
                        </a:tabLst>
                      </a:pPr>
                      <a:r>
                        <a:rPr lang="en-US" sz="1200" dirty="0" smtClean="0">
                          <a:latin typeface="+mn-lt"/>
                        </a:rPr>
                        <a:t>	0</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l">
                        <a:tabLst>
                          <a:tab pos="538163" algn="r"/>
                        </a:tabLst>
                      </a:pPr>
                      <a:r>
                        <a:rPr lang="en-US" sz="1200" dirty="0" smtClean="0">
                          <a:latin typeface="+mn-lt"/>
                        </a:rPr>
                        <a:t>	0</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2,583</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2,200</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261892">
                <a:tc>
                  <a:txBody>
                    <a:bodyPr/>
                    <a:lstStyle/>
                    <a:p>
                      <a:pPr algn="ctr"/>
                      <a:r>
                        <a:rPr lang="en-US" sz="1200" dirty="0" smtClean="0">
                          <a:latin typeface="+mn-lt"/>
                        </a:rPr>
                        <a:t>6</a:t>
                      </a:r>
                      <a:endParaRPr lang="en-US" sz="1200" dirty="0">
                        <a:latin typeface="+mn-lt"/>
                      </a:endParaRP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0</a:t>
                      </a:r>
                      <a:endParaRPr lang="en-US" sz="1200" dirty="0">
                        <a:latin typeface="+mn-lt"/>
                      </a:endParaRP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0</a:t>
                      </a:r>
                      <a:endParaRPr lang="en-US" sz="1200" dirty="0">
                        <a:latin typeface="+mn-lt"/>
                      </a:endParaRP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64</a:t>
                      </a:r>
                      <a:endParaRPr lang="en-US" sz="1200" dirty="0">
                        <a:latin typeface="+mn-lt"/>
                      </a:endParaRP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0</a:t>
                      </a:r>
                      <a:endParaRPr lang="en-US" sz="1200" dirty="0">
                        <a:latin typeface="+mn-lt"/>
                      </a:endParaRP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a:tabLst>
                          <a:tab pos="533400" algn="r"/>
                        </a:tabLst>
                      </a:pPr>
                      <a:r>
                        <a:rPr lang="en-US" sz="1200" dirty="0" smtClean="0">
                          <a:latin typeface="+mn-lt"/>
                        </a:rPr>
                        <a:t>	500</a:t>
                      </a:r>
                      <a:endParaRPr lang="en-US" sz="1200" dirty="0">
                        <a:latin typeface="+mn-lt"/>
                      </a:endParaRP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a:tabLst>
                          <a:tab pos="447675" algn="r"/>
                        </a:tabLst>
                      </a:pPr>
                      <a:r>
                        <a:rPr lang="en-US" sz="1200" dirty="0" smtClean="0">
                          <a:latin typeface="+mn-lt"/>
                        </a:rPr>
                        <a:t>	0</a:t>
                      </a:r>
                      <a:endParaRPr lang="en-US" sz="1200" dirty="0">
                        <a:latin typeface="+mn-lt"/>
                      </a:endParaRP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algn="l">
                        <a:tabLst>
                          <a:tab pos="538163" algn="r"/>
                        </a:tabLst>
                      </a:pPr>
                      <a:r>
                        <a:rPr lang="en-US" sz="1200" dirty="0" smtClean="0">
                          <a:latin typeface="+mn-lt"/>
                        </a:rPr>
                        <a:t>	0</a:t>
                      </a:r>
                      <a:endParaRPr lang="en-US" sz="1200" dirty="0">
                        <a:latin typeface="+mn-lt"/>
                      </a:endParaRP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2,583</a:t>
                      </a:r>
                      <a:endParaRPr lang="en-US" sz="1200" dirty="0">
                        <a:latin typeface="+mn-lt"/>
                      </a:endParaRP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2,200</a:t>
                      </a:r>
                      <a:endParaRPr lang="en-US" sz="1200" dirty="0">
                        <a:latin typeface="+mn-lt"/>
                      </a:endParaRP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4460303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Red Tomato Tools </a:t>
            </a:r>
            <a:r>
              <a:rPr lang="en-US" sz="2000" b="0" kern="1200" dirty="0" smtClean="0">
                <a:latin typeface="Times New Roman" panose="02020603050405020304" pitchFamily="18" charset="0"/>
                <a:ea typeface="+mj-ea"/>
                <a:cs typeface="+mj-cs"/>
              </a:rPr>
              <a:t>(5 of 8)</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1484992"/>
          </a:xfrm>
        </p:spPr>
        <p:txBody>
          <a:bodyPr wrap="square" lIns="91425" tIns="91425" rIns="91425" bIns="91425">
            <a:spAutoFit/>
          </a:bodyPr>
          <a:lstStyle/>
          <a:p>
            <a:pPr marL="255651" lvl="0" indent="-255651" defTabSz="457200">
              <a:spcAft>
                <a:spcPct val="0"/>
              </a:spcAft>
              <a:buFont typeface="Arial" panose="020B0604020202020204" pitchFamily="34" charset="0"/>
            </a:pPr>
            <a:r>
              <a:rPr lang="en-US" sz="2400" kern="1200" dirty="0">
                <a:solidFill>
                  <a:srgbClr val="000000"/>
                </a:solidFill>
                <a:latin typeface="Arial (Body)"/>
                <a:ea typeface="+mn-ea"/>
                <a:cs typeface="+mn-cs"/>
              </a:rPr>
              <a:t>Higher demand </a:t>
            </a:r>
            <a:r>
              <a:rPr lang="en-US" sz="2400" kern="1200" dirty="0" smtClean="0">
                <a:solidFill>
                  <a:srgbClr val="000000"/>
                </a:solidFill>
                <a:latin typeface="Arial (Body)"/>
                <a:ea typeface="+mn-ea"/>
                <a:cs typeface="+mn-cs"/>
              </a:rPr>
              <a:t>variability</a:t>
            </a:r>
          </a:p>
          <a:p>
            <a:pPr marL="0" indent="0" defTabSz="457200">
              <a:spcAft>
                <a:spcPct val="0"/>
              </a:spcAft>
              <a:buNone/>
            </a:pPr>
            <a:r>
              <a:rPr lang="en-US" sz="2400" b="1" kern="1200" dirty="0" smtClean="0">
                <a:solidFill>
                  <a:schemeClr val="tx1"/>
                </a:solidFill>
                <a:latin typeface="+mn-lt"/>
              </a:rPr>
              <a:t>Table 8-5 </a:t>
            </a:r>
            <a:r>
              <a:rPr lang="en-US" sz="2400" kern="1200" dirty="0" smtClean="0">
                <a:solidFill>
                  <a:schemeClr val="tx1"/>
                </a:solidFill>
                <a:latin typeface="+mn-lt"/>
              </a:rPr>
              <a:t>Demand </a:t>
            </a:r>
            <a:r>
              <a:rPr lang="en-US" sz="2400" kern="1200" dirty="0">
                <a:solidFill>
                  <a:schemeClr val="tx1"/>
                </a:solidFill>
                <a:latin typeface="+mn-lt"/>
              </a:rPr>
              <a:t>Forecast with Higher </a:t>
            </a:r>
            <a:r>
              <a:rPr lang="en-US" sz="2400" kern="1200" dirty="0" smtClean="0">
                <a:solidFill>
                  <a:schemeClr val="tx1"/>
                </a:solidFill>
                <a:latin typeface="+mn-lt"/>
              </a:rPr>
              <a:t>Seasonal Fluctuation</a:t>
            </a:r>
            <a:endParaRPr lang="en-US" sz="2400" kern="1200" dirty="0">
              <a:solidFill>
                <a:schemeClr val="tx1"/>
              </a:solidFill>
              <a:latin typeface="+mn-lt"/>
            </a:endParaRPr>
          </a:p>
        </p:txBody>
      </p:sp>
      <p:graphicFrame>
        <p:nvGraphicFramePr>
          <p:cNvPr id="5" name="Table 4"/>
          <p:cNvGraphicFramePr>
            <a:graphicFrameLocks noGrp="1"/>
          </p:cNvGraphicFramePr>
          <p:nvPr>
            <p:extLst>
              <p:ext uri="{D42A27DB-BD31-4B8C-83A1-F6EECF244321}">
                <p14:modId xmlns:p14="http://schemas.microsoft.com/office/powerpoint/2010/main" val="4138254857"/>
              </p:ext>
            </p:extLst>
          </p:nvPr>
        </p:nvGraphicFramePr>
        <p:xfrm>
          <a:off x="457200" y="3283880"/>
          <a:ext cx="8229600" cy="2560320"/>
        </p:xfrm>
        <a:graphic>
          <a:graphicData uri="http://schemas.openxmlformats.org/drawingml/2006/table">
            <a:tbl>
              <a:tblPr firstRow="1" bandRow="1">
                <a:tableStyleId>{2D5ABB26-0587-4C30-8999-92F81FD0307C}</a:tableStyleId>
              </a:tblPr>
              <a:tblGrid>
                <a:gridCol w="2771842">
                  <a:extLst>
                    <a:ext uri="{9D8B030D-6E8A-4147-A177-3AD203B41FA5}">
                      <a16:colId xmlns:a16="http://schemas.microsoft.com/office/drawing/2014/main" val="20000"/>
                    </a:ext>
                  </a:extLst>
                </a:gridCol>
                <a:gridCol w="5457758">
                  <a:extLst>
                    <a:ext uri="{9D8B030D-6E8A-4147-A177-3AD203B41FA5}">
                      <a16:colId xmlns:a16="http://schemas.microsoft.com/office/drawing/2014/main" val="20001"/>
                    </a:ext>
                  </a:extLst>
                </a:gridCol>
              </a:tblGrid>
              <a:tr h="334409">
                <a:tc>
                  <a:txBody>
                    <a:bodyPr/>
                    <a:lstStyle/>
                    <a:p>
                      <a:pPr marL="177800" indent="0"/>
                      <a:r>
                        <a:rPr lang="en-US" sz="1800" b="1" kern="1200" dirty="0" smtClean="0">
                          <a:solidFill>
                            <a:schemeClr val="tx1"/>
                          </a:solidFill>
                          <a:latin typeface="+mn-lt"/>
                          <a:ea typeface="+mn-ea"/>
                          <a:cs typeface="+mn-cs"/>
                        </a:rPr>
                        <a:t>Month</a:t>
                      </a:r>
                    </a:p>
                  </a:txBody>
                  <a:tcP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r>
                        <a:rPr lang="en-US" sz="1800" b="1" kern="1200" dirty="0" smtClean="0">
                          <a:solidFill>
                            <a:schemeClr val="tx1"/>
                          </a:solidFill>
                          <a:latin typeface="+mn-lt"/>
                          <a:ea typeface="+mn-ea"/>
                          <a:cs typeface="+mn-cs"/>
                        </a:rPr>
                        <a:t>Demand Forecast</a:t>
                      </a:r>
                    </a:p>
                  </a:txBody>
                  <a:tcP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34409">
                <a:tc>
                  <a:txBody>
                    <a:bodyPr/>
                    <a:lstStyle/>
                    <a:p>
                      <a:pPr marL="177800" indent="0"/>
                      <a:r>
                        <a:rPr lang="en-US" sz="1800" kern="1200" dirty="0" smtClean="0">
                          <a:solidFill>
                            <a:schemeClr val="tx1"/>
                          </a:solidFill>
                          <a:latin typeface="+mn-lt"/>
                          <a:ea typeface="+mn-ea"/>
                          <a:cs typeface="+mn-cs"/>
                        </a:rPr>
                        <a:t>January</a:t>
                      </a:r>
                      <a:endParaRPr lang="en-US" dirty="0"/>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800" kern="1200" dirty="0" smtClean="0">
                          <a:solidFill>
                            <a:schemeClr val="tx1"/>
                          </a:solidFill>
                          <a:latin typeface="+mn-lt"/>
                          <a:ea typeface="+mn-ea"/>
                          <a:cs typeface="+mn-cs"/>
                        </a:rPr>
                        <a:t>1,000</a:t>
                      </a:r>
                      <a:endParaRPr lang="en-US" dirty="0"/>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34409">
                <a:tc>
                  <a:txBody>
                    <a:bodyPr/>
                    <a:lstStyle/>
                    <a:p>
                      <a:pPr marL="177800" indent="0"/>
                      <a:r>
                        <a:rPr lang="en-US" sz="1800" kern="1200" dirty="0" smtClean="0">
                          <a:solidFill>
                            <a:schemeClr val="tx1"/>
                          </a:solidFill>
                          <a:latin typeface="+mn-lt"/>
                          <a:ea typeface="+mn-ea"/>
                          <a:cs typeface="+mn-cs"/>
                        </a:rPr>
                        <a:t>February</a:t>
                      </a:r>
                      <a:endParaRPr lang="en-US"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800" kern="1200" dirty="0" smtClean="0">
                          <a:solidFill>
                            <a:schemeClr val="tx1"/>
                          </a:solidFill>
                          <a:latin typeface="+mn-lt"/>
                          <a:ea typeface="+mn-ea"/>
                          <a:cs typeface="+mn-cs"/>
                        </a:rPr>
                        <a:t>3,000</a:t>
                      </a:r>
                      <a:endParaRPr lang="en-US"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34409">
                <a:tc>
                  <a:txBody>
                    <a:bodyPr/>
                    <a:lstStyle/>
                    <a:p>
                      <a:pPr marL="177800" indent="0"/>
                      <a:r>
                        <a:rPr lang="en-US" sz="1800" kern="1200" dirty="0" smtClean="0">
                          <a:solidFill>
                            <a:schemeClr val="tx1"/>
                          </a:solidFill>
                          <a:latin typeface="+mn-lt"/>
                          <a:ea typeface="+mn-ea"/>
                          <a:cs typeface="+mn-cs"/>
                        </a:rPr>
                        <a:t>March</a:t>
                      </a:r>
                      <a:endParaRPr lang="en-US"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800" kern="1200" dirty="0" smtClean="0">
                          <a:solidFill>
                            <a:schemeClr val="tx1"/>
                          </a:solidFill>
                          <a:latin typeface="+mn-lt"/>
                          <a:ea typeface="+mn-ea"/>
                          <a:cs typeface="+mn-cs"/>
                        </a:rPr>
                        <a:t>3,800</a:t>
                      </a:r>
                      <a:endParaRPr lang="en-US"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334409">
                <a:tc>
                  <a:txBody>
                    <a:bodyPr/>
                    <a:lstStyle/>
                    <a:p>
                      <a:pPr marL="177800" indent="0"/>
                      <a:r>
                        <a:rPr lang="en-US" sz="1800" kern="1200" dirty="0" smtClean="0">
                          <a:solidFill>
                            <a:schemeClr val="tx1"/>
                          </a:solidFill>
                          <a:latin typeface="+mn-lt"/>
                          <a:ea typeface="+mn-ea"/>
                          <a:cs typeface="+mn-cs"/>
                        </a:rPr>
                        <a:t>April</a:t>
                      </a:r>
                      <a:endParaRPr lang="en-US"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800" kern="1200" dirty="0" smtClean="0">
                          <a:solidFill>
                            <a:schemeClr val="tx1"/>
                          </a:solidFill>
                          <a:latin typeface="+mn-lt"/>
                          <a:ea typeface="+mn-ea"/>
                          <a:cs typeface="+mn-cs"/>
                        </a:rPr>
                        <a:t>4,800</a:t>
                      </a:r>
                      <a:endParaRPr lang="en-US"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34409">
                <a:tc>
                  <a:txBody>
                    <a:bodyPr/>
                    <a:lstStyle/>
                    <a:p>
                      <a:pPr marL="177800" indent="0"/>
                      <a:r>
                        <a:rPr lang="en-US" sz="1800" kern="1200" dirty="0" smtClean="0">
                          <a:solidFill>
                            <a:schemeClr val="tx1"/>
                          </a:solidFill>
                          <a:latin typeface="+mn-lt"/>
                          <a:ea typeface="+mn-ea"/>
                          <a:cs typeface="+mn-cs"/>
                        </a:rPr>
                        <a:t>May</a:t>
                      </a:r>
                      <a:endParaRPr lang="en-US"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800" kern="1200" dirty="0" smtClean="0">
                          <a:solidFill>
                            <a:schemeClr val="tx1"/>
                          </a:solidFill>
                          <a:latin typeface="+mn-lt"/>
                          <a:ea typeface="+mn-ea"/>
                          <a:cs typeface="+mn-cs"/>
                        </a:rPr>
                        <a:t>2,000</a:t>
                      </a:r>
                      <a:endParaRPr lang="en-US"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334409">
                <a:tc>
                  <a:txBody>
                    <a:bodyPr/>
                    <a:lstStyle/>
                    <a:p>
                      <a:pPr marL="177800" indent="0"/>
                      <a:r>
                        <a:rPr lang="en-US" sz="1800" kern="1200" dirty="0" smtClean="0">
                          <a:solidFill>
                            <a:schemeClr val="tx1"/>
                          </a:solidFill>
                          <a:latin typeface="+mn-lt"/>
                          <a:ea typeface="+mn-ea"/>
                          <a:cs typeface="+mn-cs"/>
                        </a:rPr>
                        <a:t>June</a:t>
                      </a:r>
                      <a:endParaRPr lang="en-US" dirty="0"/>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algn="ctr"/>
                      <a:r>
                        <a:rPr lang="en-US" sz="1800" kern="1200" dirty="0" smtClean="0">
                          <a:solidFill>
                            <a:schemeClr val="tx1"/>
                          </a:solidFill>
                          <a:latin typeface="+mn-lt"/>
                          <a:ea typeface="+mn-ea"/>
                          <a:cs typeface="+mn-cs"/>
                        </a:rPr>
                        <a:t>1,400</a:t>
                      </a:r>
                      <a:endParaRPr lang="en-US" dirty="0"/>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8464842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wrap="square" tIns="91425">
            <a:spAutoFit/>
          </a:bodyPr>
          <a:lstStyle/>
          <a:p>
            <a:pPr lvl="0" defTabSz="457200">
              <a:spcBef>
                <a:spcPct val="0"/>
              </a:spcBef>
              <a:buClrTx/>
            </a:pPr>
            <a:r>
              <a:rPr lang="en-US" kern="1200" dirty="0" smtClean="0">
                <a:latin typeface="Times New Roman" panose="02020603050405020304" pitchFamily="18" charset="0"/>
                <a:ea typeface="+mj-ea"/>
                <a:cs typeface="+mj-cs"/>
              </a:rPr>
              <a:t>Red Tomato Tools </a:t>
            </a:r>
            <a:r>
              <a:rPr lang="en-US" sz="2000" b="0" kern="1200" dirty="0" smtClean="0">
                <a:latin typeface="Times New Roman" panose="02020603050405020304" pitchFamily="18" charset="0"/>
                <a:ea typeface="+mj-ea"/>
                <a:cs typeface="+mj-cs"/>
              </a:rPr>
              <a:t>(6 of 8)</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1054104"/>
          </a:xfrm>
        </p:spPr>
        <p:txBody>
          <a:bodyPr wrap="square" lIns="91425" tIns="91425" rIns="91425" bIns="91425">
            <a:spAutoFit/>
          </a:bodyPr>
          <a:lstStyle/>
          <a:p>
            <a:pPr marL="255651" lvl="0" indent="-255651" defTabSz="457200">
              <a:spcAft>
                <a:spcPct val="0"/>
              </a:spcAft>
            </a:pPr>
            <a:r>
              <a:rPr lang="en-US" sz="2200" kern="1200" dirty="0">
                <a:solidFill>
                  <a:srgbClr val="000000"/>
                </a:solidFill>
              </a:rPr>
              <a:t>Total cost over planning horizon = $433,080</a:t>
            </a:r>
          </a:p>
          <a:p>
            <a:pPr marL="0" indent="0" defTabSz="457200">
              <a:spcAft>
                <a:spcPct val="0"/>
              </a:spcAft>
              <a:buNone/>
            </a:pPr>
            <a:r>
              <a:rPr lang="en-US" sz="2200" b="1" dirty="0">
                <a:cs typeface="Times New Roman"/>
              </a:rPr>
              <a:t>Table 8-6 </a:t>
            </a:r>
            <a:r>
              <a:rPr lang="en-US" sz="2200" dirty="0">
                <a:cs typeface="Times New Roman"/>
              </a:rPr>
              <a:t>Optimal Aggregate Plan for Demand in Table 8-5</a:t>
            </a:r>
          </a:p>
        </p:txBody>
      </p:sp>
      <p:graphicFrame>
        <p:nvGraphicFramePr>
          <p:cNvPr id="5" name="Table 4"/>
          <p:cNvGraphicFramePr>
            <a:graphicFrameLocks noGrp="1"/>
          </p:cNvGraphicFramePr>
          <p:nvPr>
            <p:extLst>
              <p:ext uri="{D42A27DB-BD31-4B8C-83A1-F6EECF244321}">
                <p14:modId xmlns:p14="http://schemas.microsoft.com/office/powerpoint/2010/main" val="1867873312"/>
              </p:ext>
            </p:extLst>
          </p:nvPr>
        </p:nvGraphicFramePr>
        <p:xfrm>
          <a:off x="460828" y="2931885"/>
          <a:ext cx="8338456" cy="2777843"/>
        </p:xfrm>
        <a:graphic>
          <a:graphicData uri="http://schemas.openxmlformats.org/drawingml/2006/table">
            <a:tbl>
              <a:tblPr firstRow="1" bandRow="1">
                <a:tableStyleId>{2D5ABB26-0587-4C30-8999-92F81FD0307C}</a:tableStyleId>
              </a:tblPr>
              <a:tblGrid>
                <a:gridCol w="711199">
                  <a:extLst>
                    <a:ext uri="{9D8B030D-6E8A-4147-A177-3AD203B41FA5}">
                      <a16:colId xmlns:a16="http://schemas.microsoft.com/office/drawing/2014/main" val="20000"/>
                    </a:ext>
                  </a:extLst>
                </a:gridCol>
                <a:gridCol w="595086">
                  <a:extLst>
                    <a:ext uri="{9D8B030D-6E8A-4147-A177-3AD203B41FA5}">
                      <a16:colId xmlns:a16="http://schemas.microsoft.com/office/drawing/2014/main" val="20001"/>
                    </a:ext>
                  </a:extLst>
                </a:gridCol>
                <a:gridCol w="522514">
                  <a:extLst>
                    <a:ext uri="{9D8B030D-6E8A-4147-A177-3AD203B41FA5}">
                      <a16:colId xmlns:a16="http://schemas.microsoft.com/office/drawing/2014/main" val="20002"/>
                    </a:ext>
                  </a:extLst>
                </a:gridCol>
                <a:gridCol w="957943">
                  <a:extLst>
                    <a:ext uri="{9D8B030D-6E8A-4147-A177-3AD203B41FA5}">
                      <a16:colId xmlns:a16="http://schemas.microsoft.com/office/drawing/2014/main" val="20003"/>
                    </a:ext>
                  </a:extLst>
                </a:gridCol>
                <a:gridCol w="841828">
                  <a:extLst>
                    <a:ext uri="{9D8B030D-6E8A-4147-A177-3AD203B41FA5}">
                      <a16:colId xmlns:a16="http://schemas.microsoft.com/office/drawing/2014/main" val="20004"/>
                    </a:ext>
                  </a:extLst>
                </a:gridCol>
                <a:gridCol w="893609">
                  <a:extLst>
                    <a:ext uri="{9D8B030D-6E8A-4147-A177-3AD203B41FA5}">
                      <a16:colId xmlns:a16="http://schemas.microsoft.com/office/drawing/2014/main" val="20005"/>
                    </a:ext>
                  </a:extLst>
                </a:gridCol>
                <a:gridCol w="867670">
                  <a:extLst>
                    <a:ext uri="{9D8B030D-6E8A-4147-A177-3AD203B41FA5}">
                      <a16:colId xmlns:a16="http://schemas.microsoft.com/office/drawing/2014/main" val="20006"/>
                    </a:ext>
                  </a:extLst>
                </a:gridCol>
                <a:gridCol w="1102970">
                  <a:extLst>
                    <a:ext uri="{9D8B030D-6E8A-4147-A177-3AD203B41FA5}">
                      <a16:colId xmlns:a16="http://schemas.microsoft.com/office/drawing/2014/main" val="20007"/>
                    </a:ext>
                  </a:extLst>
                </a:gridCol>
                <a:gridCol w="1014733">
                  <a:extLst>
                    <a:ext uri="{9D8B030D-6E8A-4147-A177-3AD203B41FA5}">
                      <a16:colId xmlns:a16="http://schemas.microsoft.com/office/drawing/2014/main" val="20008"/>
                    </a:ext>
                  </a:extLst>
                </a:gridCol>
                <a:gridCol w="830904">
                  <a:extLst>
                    <a:ext uri="{9D8B030D-6E8A-4147-A177-3AD203B41FA5}">
                      <a16:colId xmlns:a16="http://schemas.microsoft.com/office/drawing/2014/main" val="20009"/>
                    </a:ext>
                  </a:extLst>
                </a:gridCol>
              </a:tblGrid>
              <a:tr h="796426">
                <a:tc>
                  <a:txBody>
                    <a:bodyPr/>
                    <a:lstStyle/>
                    <a:p>
                      <a:pPr algn="ctr"/>
                      <a:r>
                        <a:rPr lang="en-US" sz="1200" b="1" dirty="0" smtClean="0">
                          <a:latin typeface="+mn-lt"/>
                        </a:rPr>
                        <a:t>Period, </a:t>
                      </a:r>
                      <a:r>
                        <a:rPr lang="en-US" sz="1200" b="1" i="1" dirty="0" smtClean="0">
                          <a:latin typeface="+mn-lt"/>
                          <a:cs typeface="Times New Roman"/>
                        </a:rPr>
                        <a:t>t</a:t>
                      </a:r>
                      <a:endParaRPr lang="en-US" sz="1200" b="1" i="1" dirty="0">
                        <a:latin typeface="+mn-lt"/>
                        <a:cs typeface="Times New Roman"/>
                      </a:endParaRP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r>
                        <a:rPr lang="en-US" sz="1200" b="1" dirty="0" smtClean="0">
                          <a:latin typeface="+mn-lt"/>
                        </a:rPr>
                        <a:t>No. Hired, </a:t>
                      </a:r>
                      <a:r>
                        <a:rPr lang="en-US" sz="1200" b="1" i="1" dirty="0" smtClean="0">
                          <a:latin typeface="+mn-lt"/>
                          <a:cs typeface="Times New Roman"/>
                        </a:rPr>
                        <a:t>H</a:t>
                      </a:r>
                      <a:r>
                        <a:rPr lang="en-US" sz="1200" b="1" i="1" baseline="-25000" dirty="0" smtClean="0">
                          <a:latin typeface="+mn-lt"/>
                          <a:cs typeface="Times New Roman"/>
                        </a:rPr>
                        <a:t>t</a:t>
                      </a:r>
                      <a:endParaRPr lang="en-US" sz="1200" b="1" i="1" dirty="0">
                        <a:latin typeface="+mn-lt"/>
                        <a:cs typeface="Times New Roman"/>
                      </a:endParaRP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r>
                        <a:rPr lang="en-US" sz="1200" b="1" dirty="0" smtClean="0">
                          <a:latin typeface="+mn-lt"/>
                        </a:rPr>
                        <a:t>No. Laid Off, </a:t>
                      </a:r>
                      <a:r>
                        <a:rPr lang="en-US" sz="1200" b="1" i="1" dirty="0" smtClean="0">
                          <a:latin typeface="+mn-lt"/>
                          <a:cs typeface="Times New Roman"/>
                        </a:rPr>
                        <a:t>L</a:t>
                      </a:r>
                      <a:r>
                        <a:rPr lang="en-US" sz="1200" b="1" i="1" baseline="-25000" dirty="0" smtClean="0">
                          <a:latin typeface="+mn-lt"/>
                          <a:cs typeface="Times New Roman"/>
                        </a:rPr>
                        <a:t>t</a:t>
                      </a:r>
                      <a:endParaRPr lang="en-US" sz="1200" b="1" i="1" dirty="0">
                        <a:latin typeface="+mn-lt"/>
                        <a:cs typeface="Times New Roman"/>
                      </a:endParaRP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r>
                        <a:rPr lang="en-US" sz="1200" b="1" dirty="0" smtClean="0">
                          <a:latin typeface="+mn-lt"/>
                        </a:rPr>
                        <a:t>Workforce Size, </a:t>
                      </a:r>
                      <a:r>
                        <a:rPr lang="en-US" sz="1200" b="1" i="1" dirty="0" smtClean="0">
                          <a:latin typeface="+mn-lt"/>
                          <a:cs typeface="Times New Roman"/>
                        </a:rPr>
                        <a:t>W</a:t>
                      </a:r>
                      <a:r>
                        <a:rPr lang="en-US" sz="1200" b="1" i="1" baseline="-25000" dirty="0" smtClean="0">
                          <a:latin typeface="+mn-lt"/>
                          <a:cs typeface="Times New Roman"/>
                        </a:rPr>
                        <a:t>t</a:t>
                      </a:r>
                      <a:endParaRPr lang="en-US" sz="1200" b="1" i="1" dirty="0">
                        <a:latin typeface="+mn-lt"/>
                        <a:cs typeface="Times New Roman"/>
                      </a:endParaRP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r>
                        <a:rPr lang="en-US" sz="1200" b="1" dirty="0" smtClean="0">
                          <a:latin typeface="+mn-lt"/>
                        </a:rPr>
                        <a:t>Overtime, </a:t>
                      </a:r>
                      <a:r>
                        <a:rPr lang="en-US" sz="1200" b="1" i="1" dirty="0" smtClean="0">
                          <a:latin typeface="+mn-lt"/>
                          <a:cs typeface="Times New Roman"/>
                        </a:rPr>
                        <a:t>O</a:t>
                      </a:r>
                      <a:r>
                        <a:rPr lang="en-US" sz="1200" b="1" i="1" baseline="-25000" dirty="0" smtClean="0">
                          <a:latin typeface="+mn-lt"/>
                          <a:cs typeface="Times New Roman"/>
                        </a:rPr>
                        <a:t>t</a:t>
                      </a:r>
                      <a:endParaRPr lang="en-US" sz="1200" b="1" i="1" dirty="0">
                        <a:latin typeface="+mn-lt"/>
                        <a:cs typeface="Times New Roman"/>
                      </a:endParaRP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r>
                        <a:rPr lang="en-US" sz="1200" b="1" dirty="0" smtClean="0">
                          <a:latin typeface="+mn-lt"/>
                        </a:rPr>
                        <a:t>Inventory, </a:t>
                      </a:r>
                      <a:r>
                        <a:rPr lang="en-US" sz="1200" b="1" i="1" dirty="0" smtClean="0">
                          <a:latin typeface="+mn-lt"/>
                          <a:cs typeface="Times New Roman"/>
                        </a:rPr>
                        <a:t>I</a:t>
                      </a:r>
                      <a:r>
                        <a:rPr lang="en-US" sz="1200" b="1" i="1" baseline="-25000" dirty="0" smtClean="0">
                          <a:latin typeface="+mn-lt"/>
                          <a:cs typeface="Times New Roman"/>
                        </a:rPr>
                        <a:t>t</a:t>
                      </a:r>
                      <a:endParaRPr lang="en-US" sz="1200" b="1" i="1" dirty="0">
                        <a:latin typeface="+mn-lt"/>
                        <a:cs typeface="Times New Roman"/>
                      </a:endParaRP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r>
                        <a:rPr lang="en-US" sz="1200" b="1" dirty="0" smtClean="0">
                          <a:latin typeface="+mn-lt"/>
                        </a:rPr>
                        <a:t>Stockout, </a:t>
                      </a:r>
                      <a:r>
                        <a:rPr lang="en-US" sz="1200" b="1" i="1" dirty="0" smtClean="0">
                          <a:latin typeface="+mn-lt"/>
                          <a:cs typeface="Times New Roman"/>
                        </a:rPr>
                        <a:t>S</a:t>
                      </a:r>
                      <a:r>
                        <a:rPr lang="en-US" sz="1200" b="1" i="1" baseline="-25000" dirty="0" smtClean="0">
                          <a:latin typeface="+mn-lt"/>
                          <a:cs typeface="Times New Roman"/>
                        </a:rPr>
                        <a:t>t</a:t>
                      </a:r>
                      <a:endParaRPr lang="en-US" sz="1200" b="1" i="1" dirty="0">
                        <a:latin typeface="+mn-lt"/>
                        <a:cs typeface="Times New Roman"/>
                      </a:endParaRP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r>
                        <a:rPr lang="en-US" sz="1200" b="1" dirty="0" smtClean="0">
                          <a:latin typeface="+mn-lt"/>
                        </a:rPr>
                        <a:t>Subcontract, </a:t>
                      </a:r>
                      <a:r>
                        <a:rPr lang="en-US" sz="1200" b="1" i="1" dirty="0" smtClean="0">
                          <a:latin typeface="+mn-lt"/>
                          <a:cs typeface="Times New Roman"/>
                        </a:rPr>
                        <a:t>C</a:t>
                      </a:r>
                      <a:r>
                        <a:rPr lang="en-US" sz="1200" b="1" i="1" baseline="-25000" dirty="0" smtClean="0">
                          <a:latin typeface="+mn-lt"/>
                          <a:cs typeface="Times New Roman"/>
                        </a:rPr>
                        <a:t>t</a:t>
                      </a:r>
                      <a:endParaRPr lang="en-US" sz="1200" b="1" i="1" dirty="0">
                        <a:latin typeface="+mn-lt"/>
                        <a:cs typeface="Times New Roman"/>
                      </a:endParaRP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r>
                        <a:rPr lang="en-US" sz="1200" b="1" dirty="0" smtClean="0">
                          <a:latin typeface="+mn-lt"/>
                        </a:rPr>
                        <a:t>Total Production, </a:t>
                      </a:r>
                      <a:r>
                        <a:rPr lang="en-US" sz="1200" b="1" i="1" dirty="0" smtClean="0">
                          <a:latin typeface="+mn-lt"/>
                          <a:cs typeface="Times New Roman"/>
                        </a:rPr>
                        <a:t>P</a:t>
                      </a:r>
                      <a:r>
                        <a:rPr lang="en-US" sz="1200" b="1" i="1" baseline="-25000" dirty="0" smtClean="0">
                          <a:latin typeface="+mn-lt"/>
                          <a:cs typeface="Times New Roman"/>
                        </a:rPr>
                        <a:t>t</a:t>
                      </a:r>
                      <a:endParaRPr lang="en-US" sz="1200" b="1" i="1" dirty="0">
                        <a:latin typeface="+mn-lt"/>
                        <a:cs typeface="Times New Roman"/>
                      </a:endParaRP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r>
                        <a:rPr lang="en-US" sz="1200" b="1" i="0" dirty="0" smtClean="0">
                          <a:latin typeface="+mn-lt"/>
                          <a:cs typeface="Times New Roman"/>
                        </a:rPr>
                        <a:t>Demand, </a:t>
                      </a:r>
                      <a:r>
                        <a:rPr lang="en-US" sz="1200" b="1" i="1" dirty="0" smtClean="0">
                          <a:latin typeface="+mn-lt"/>
                          <a:cs typeface="Times New Roman"/>
                        </a:rPr>
                        <a:t>D</a:t>
                      </a:r>
                      <a:r>
                        <a:rPr lang="en-US" sz="1200" b="1" i="1" baseline="-25000" dirty="0" smtClean="0">
                          <a:latin typeface="+mn-lt"/>
                          <a:cs typeface="Times New Roman"/>
                        </a:rPr>
                        <a:t>t</a:t>
                      </a:r>
                      <a:endParaRPr lang="en-US" sz="1200" b="1" i="1" dirty="0">
                        <a:latin typeface="+mn-lt"/>
                        <a:cs typeface="Times New Roman"/>
                      </a:endParaRPr>
                    </a:p>
                  </a:txBody>
                  <a:tcPr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79269">
                <a:tc>
                  <a:txBody>
                    <a:bodyPr/>
                    <a:lstStyle/>
                    <a:p>
                      <a:pPr algn="ctr"/>
                      <a:r>
                        <a:rPr lang="en-US" sz="1200" dirty="0" smtClean="0">
                          <a:latin typeface="+mn-lt"/>
                        </a:rPr>
                        <a:t>0</a:t>
                      </a:r>
                      <a:endParaRPr lang="en-US" sz="1200" dirty="0">
                        <a:latin typeface="+mn-lt"/>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0</a:t>
                      </a:r>
                      <a:endParaRPr lang="en-US" sz="1200" dirty="0">
                        <a:latin typeface="+mn-lt"/>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0</a:t>
                      </a:r>
                      <a:endParaRPr lang="en-US" sz="1200" dirty="0">
                        <a:latin typeface="+mn-lt"/>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80</a:t>
                      </a:r>
                      <a:endParaRPr lang="en-US" sz="1200" dirty="0">
                        <a:latin typeface="+mn-lt"/>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0</a:t>
                      </a:r>
                      <a:endParaRPr lang="en-US" sz="1200" dirty="0">
                        <a:latin typeface="+mn-lt"/>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533400" algn="r"/>
                        </a:tabLst>
                      </a:pPr>
                      <a:r>
                        <a:rPr lang="en-US" sz="1200" dirty="0" smtClean="0">
                          <a:latin typeface="+mn-lt"/>
                        </a:rPr>
                        <a:t>	1,000</a:t>
                      </a:r>
                      <a:endParaRPr lang="en-US" sz="1200" dirty="0">
                        <a:latin typeface="+mn-lt"/>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447675" algn="r"/>
                        </a:tabLst>
                      </a:pPr>
                      <a:r>
                        <a:rPr lang="en-US" sz="1200" dirty="0" smtClean="0">
                          <a:latin typeface="+mn-lt"/>
                        </a:rPr>
                        <a:t>	0</a:t>
                      </a:r>
                      <a:endParaRPr lang="en-US" sz="1200" dirty="0">
                        <a:latin typeface="+mn-lt"/>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l">
                        <a:tabLst>
                          <a:tab pos="538163" algn="r"/>
                        </a:tabLst>
                      </a:pPr>
                      <a:r>
                        <a:rPr lang="en-US" sz="1200" dirty="0" smtClean="0">
                          <a:latin typeface="+mn-lt"/>
                        </a:rPr>
                        <a:t>	0</a:t>
                      </a:r>
                      <a:endParaRPr lang="en-US" sz="1200" dirty="0">
                        <a:latin typeface="+mn-lt"/>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solidFill>
                            <a:srgbClr val="FFFFFF"/>
                          </a:solidFill>
                          <a:latin typeface="+mn-lt"/>
                        </a:rPr>
                        <a:t>Blank</a:t>
                      </a:r>
                      <a:endParaRPr lang="en-US" sz="1200" dirty="0">
                        <a:solidFill>
                          <a:srgbClr val="FFFFFF"/>
                        </a:solidFill>
                        <a:latin typeface="+mn-lt"/>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solidFill>
                            <a:srgbClr val="FFFFFF"/>
                          </a:solidFill>
                          <a:latin typeface="+mn-lt"/>
                        </a:rPr>
                        <a:t>Blank</a:t>
                      </a:r>
                      <a:endParaRPr lang="en-US" sz="1200" dirty="0">
                        <a:solidFill>
                          <a:srgbClr val="FFFFFF"/>
                        </a:solidFill>
                        <a:latin typeface="+mn-lt"/>
                      </a:endParaRPr>
                    </a:p>
                  </a:txBody>
                  <a:tcPr>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279269">
                <a:tc>
                  <a:txBody>
                    <a:bodyPr/>
                    <a:lstStyle/>
                    <a:p>
                      <a:pPr algn="ctr"/>
                      <a:r>
                        <a:rPr lang="en-US" sz="1200" dirty="0" smtClean="0">
                          <a:latin typeface="+mn-lt"/>
                        </a:rPr>
                        <a:t>1</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0</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16</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64</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0</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533400" algn="r"/>
                        </a:tabLst>
                      </a:pPr>
                      <a:r>
                        <a:rPr lang="en-US" sz="1200" dirty="0" smtClean="0">
                          <a:latin typeface="+mn-lt"/>
                        </a:rPr>
                        <a:t>	2,560</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447675" algn="r"/>
                        </a:tabLst>
                      </a:pPr>
                      <a:r>
                        <a:rPr lang="en-US" sz="1200" dirty="0" smtClean="0">
                          <a:latin typeface="+mn-lt"/>
                        </a:rPr>
                        <a:t>	0</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l">
                        <a:tabLst>
                          <a:tab pos="538163" algn="r"/>
                        </a:tabLst>
                      </a:pPr>
                      <a:r>
                        <a:rPr lang="en-US" sz="1200" dirty="0" smtClean="0">
                          <a:latin typeface="+mn-lt"/>
                        </a:rPr>
                        <a:t>	0</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2,560</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1,000</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79269">
                <a:tc>
                  <a:txBody>
                    <a:bodyPr/>
                    <a:lstStyle/>
                    <a:p>
                      <a:pPr algn="ctr"/>
                      <a:r>
                        <a:rPr lang="en-US" sz="1200" dirty="0" smtClean="0">
                          <a:latin typeface="+mn-lt"/>
                        </a:rPr>
                        <a:t>2</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0</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0</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64</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0</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533400" algn="r"/>
                        </a:tabLst>
                      </a:pPr>
                      <a:r>
                        <a:rPr lang="en-US" sz="1200" dirty="0" smtClean="0">
                          <a:latin typeface="+mn-lt"/>
                        </a:rPr>
                        <a:t>	2,120</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447675" algn="r"/>
                        </a:tabLst>
                      </a:pPr>
                      <a:r>
                        <a:rPr lang="en-US" sz="1200" dirty="0" smtClean="0">
                          <a:latin typeface="+mn-lt"/>
                        </a:rPr>
                        <a:t>	0</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l">
                        <a:tabLst>
                          <a:tab pos="538163" algn="r"/>
                        </a:tabLst>
                      </a:pPr>
                      <a:r>
                        <a:rPr lang="en-US" sz="1200" dirty="0" smtClean="0">
                          <a:latin typeface="+mn-lt"/>
                        </a:rPr>
                        <a:t>	0</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2,560</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3,000</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279269">
                <a:tc>
                  <a:txBody>
                    <a:bodyPr/>
                    <a:lstStyle/>
                    <a:p>
                      <a:pPr algn="ctr"/>
                      <a:r>
                        <a:rPr lang="en-US" sz="1200" dirty="0" smtClean="0">
                          <a:latin typeface="+mn-lt"/>
                        </a:rPr>
                        <a:t>3</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0</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0</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64</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0</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533400" algn="r"/>
                        </a:tabLst>
                      </a:pPr>
                      <a:r>
                        <a:rPr lang="en-US" sz="1200" dirty="0" smtClean="0">
                          <a:latin typeface="+mn-lt"/>
                        </a:rPr>
                        <a:t>	880</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447675" algn="r"/>
                        </a:tabLst>
                      </a:pPr>
                      <a:r>
                        <a:rPr lang="en-US" sz="1200" dirty="0" smtClean="0">
                          <a:latin typeface="+mn-lt"/>
                        </a:rPr>
                        <a:t>	0</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l">
                        <a:tabLst>
                          <a:tab pos="538163" algn="r"/>
                        </a:tabLst>
                      </a:pPr>
                      <a:r>
                        <a:rPr lang="en-US" sz="1200" dirty="0" smtClean="0">
                          <a:latin typeface="+mn-lt"/>
                        </a:rPr>
                        <a:t>	0</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2,560</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3,800</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279269">
                <a:tc>
                  <a:txBody>
                    <a:bodyPr/>
                    <a:lstStyle/>
                    <a:p>
                      <a:pPr algn="ctr"/>
                      <a:r>
                        <a:rPr lang="en-US" sz="1200" dirty="0" smtClean="0">
                          <a:latin typeface="+mn-lt"/>
                        </a:rPr>
                        <a:t>4</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0</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0</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64</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0</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533400" algn="r"/>
                        </a:tabLst>
                      </a:pPr>
                      <a:r>
                        <a:rPr lang="en-US" sz="1200" dirty="0" smtClean="0">
                          <a:latin typeface="+mn-lt"/>
                        </a:rPr>
                        <a:t>	0</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447675" algn="r"/>
                        </a:tabLst>
                      </a:pPr>
                      <a:r>
                        <a:rPr lang="en-US" sz="1200" dirty="0" smtClean="0">
                          <a:latin typeface="+mn-lt"/>
                        </a:rPr>
                        <a:t>	1,220</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l">
                        <a:tabLst>
                          <a:tab pos="538163" algn="r"/>
                        </a:tabLst>
                      </a:pPr>
                      <a:r>
                        <a:rPr lang="en-US" sz="1200" dirty="0" smtClean="0">
                          <a:latin typeface="+mn-lt"/>
                        </a:rPr>
                        <a:t>	140</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2,560</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4,800</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279269">
                <a:tc>
                  <a:txBody>
                    <a:bodyPr/>
                    <a:lstStyle/>
                    <a:p>
                      <a:pPr algn="ctr"/>
                      <a:r>
                        <a:rPr lang="en-US" sz="1200" dirty="0" smtClean="0">
                          <a:latin typeface="+mn-lt"/>
                        </a:rPr>
                        <a:t>5</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0</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0</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64</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0</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533400" algn="r"/>
                        </a:tabLst>
                      </a:pPr>
                      <a:r>
                        <a:rPr lang="en-US" sz="1200" dirty="0" smtClean="0">
                          <a:latin typeface="+mn-lt"/>
                        </a:rPr>
                        <a:t>	0</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447675" algn="r"/>
                        </a:tabLst>
                      </a:pPr>
                      <a:r>
                        <a:rPr lang="en-US" sz="1200" dirty="0" smtClean="0">
                          <a:latin typeface="+mn-lt"/>
                        </a:rPr>
                        <a:t>	660</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l">
                        <a:tabLst>
                          <a:tab pos="538163" algn="r"/>
                        </a:tabLst>
                      </a:pPr>
                      <a:r>
                        <a:rPr lang="en-US" sz="1200" dirty="0" smtClean="0">
                          <a:latin typeface="+mn-lt"/>
                        </a:rPr>
                        <a:t>	0</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2,560</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2,000</a:t>
                      </a:r>
                      <a:endParaRPr lang="en-US" sz="1200" dirty="0">
                        <a:latin typeface="+mn-lt"/>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279269">
                <a:tc>
                  <a:txBody>
                    <a:bodyPr/>
                    <a:lstStyle/>
                    <a:p>
                      <a:pPr algn="ctr"/>
                      <a:r>
                        <a:rPr lang="en-US" sz="1200" dirty="0" smtClean="0">
                          <a:latin typeface="+mn-lt"/>
                        </a:rPr>
                        <a:t>6</a:t>
                      </a:r>
                      <a:endParaRPr lang="en-US" sz="1200" dirty="0">
                        <a:latin typeface="+mn-lt"/>
                      </a:endParaRP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0</a:t>
                      </a:r>
                      <a:endParaRPr lang="en-US" sz="1200" dirty="0">
                        <a:latin typeface="+mn-lt"/>
                      </a:endParaRP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0</a:t>
                      </a:r>
                      <a:endParaRPr lang="en-US" sz="1200" dirty="0">
                        <a:latin typeface="+mn-lt"/>
                      </a:endParaRP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64</a:t>
                      </a:r>
                      <a:endParaRPr lang="en-US" sz="1200" dirty="0">
                        <a:latin typeface="+mn-lt"/>
                      </a:endParaRP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0</a:t>
                      </a:r>
                      <a:endParaRPr lang="en-US" sz="1200" dirty="0">
                        <a:latin typeface="+mn-lt"/>
                      </a:endParaRP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a:tabLst>
                          <a:tab pos="533400" algn="r"/>
                        </a:tabLst>
                      </a:pPr>
                      <a:r>
                        <a:rPr lang="en-US" sz="1200" dirty="0" smtClean="0">
                          <a:latin typeface="+mn-lt"/>
                        </a:rPr>
                        <a:t>	500</a:t>
                      </a:r>
                      <a:endParaRPr lang="en-US" sz="1200" dirty="0">
                        <a:latin typeface="+mn-lt"/>
                      </a:endParaRP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a:tabLst>
                          <a:tab pos="447675" algn="r"/>
                        </a:tabLst>
                      </a:pPr>
                      <a:r>
                        <a:rPr lang="en-US" sz="1200" dirty="0" smtClean="0">
                          <a:latin typeface="+mn-lt"/>
                        </a:rPr>
                        <a:t>	0</a:t>
                      </a:r>
                      <a:endParaRPr lang="en-US" sz="1200" dirty="0">
                        <a:latin typeface="+mn-lt"/>
                      </a:endParaRP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algn="l">
                        <a:tabLst>
                          <a:tab pos="538163" algn="r"/>
                        </a:tabLst>
                      </a:pPr>
                      <a:r>
                        <a:rPr lang="en-US" sz="1200" dirty="0" smtClean="0">
                          <a:latin typeface="+mn-lt"/>
                        </a:rPr>
                        <a:t>	0</a:t>
                      </a:r>
                      <a:endParaRPr lang="en-US" sz="1200" dirty="0">
                        <a:latin typeface="+mn-lt"/>
                      </a:endParaRP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2,560</a:t>
                      </a:r>
                      <a:endParaRPr lang="en-US" sz="1200" dirty="0">
                        <a:latin typeface="+mn-lt"/>
                      </a:endParaRP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latin typeface="+mn-lt"/>
                        </a:rPr>
                        <a:t>1,400</a:t>
                      </a:r>
                      <a:endParaRPr lang="en-US" sz="1200" dirty="0">
                        <a:latin typeface="+mn-lt"/>
                      </a:endParaRP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8878166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Red Tomato Tools </a:t>
            </a:r>
            <a:r>
              <a:rPr lang="en-US" sz="2000" b="0" kern="1200" dirty="0" smtClean="0">
                <a:latin typeface="Times New Roman" panose="02020603050405020304" pitchFamily="18" charset="0"/>
                <a:ea typeface="+mj-ea"/>
                <a:cs typeface="+mj-cs"/>
              </a:rPr>
              <a:t>(7 of 8)</a:t>
            </a:r>
            <a:endParaRPr lang="en-US" sz="2000" b="0" kern="1200" dirty="0">
              <a:latin typeface="Times New Roman" panose="02020603050405020304" pitchFamily="18" charset="0"/>
              <a:ea typeface="+mj-ea"/>
              <a:cs typeface="+mj-cs"/>
            </a:endParaRPr>
          </a:p>
        </p:txBody>
      </p:sp>
      <p:sp>
        <p:nvSpPr>
          <p:cNvPr id="3" name="Content Placeholder 2"/>
          <p:cNvSpPr>
            <a:spLocks noGrp="1"/>
          </p:cNvSpPr>
          <p:nvPr>
            <p:ph type="body" idx="1"/>
          </p:nvPr>
        </p:nvSpPr>
        <p:spPr>
          <a:xfrm>
            <a:off x="457200" y="1600200"/>
            <a:ext cx="8229600" cy="1923573"/>
          </a:xfrm>
        </p:spPr>
        <p:txBody>
          <a:bodyPr wrap="square" lIns="91425" tIns="91425" rIns="91425" bIns="91425">
            <a:spAutoFit/>
          </a:bodyPr>
          <a:lstStyle/>
          <a:p>
            <a:pPr marL="255651" lvl="0" indent="-255651" defTabSz="457200">
              <a:spcAft>
                <a:spcPct val="0"/>
              </a:spcAft>
            </a:pPr>
            <a:r>
              <a:rPr lang="en-US" sz="2200" kern="1200" dirty="0">
                <a:solidFill>
                  <a:srgbClr val="000000"/>
                </a:solidFill>
                <a:latin typeface="+mn-lt"/>
              </a:rPr>
              <a:t>Lower hiring and layoff costs – $50</a:t>
            </a:r>
          </a:p>
          <a:p>
            <a:pPr marL="0" indent="0" defTabSz="457200">
              <a:spcAft>
                <a:spcPct val="0"/>
              </a:spcAft>
              <a:buNone/>
              <a:tabLst>
                <a:tab pos="808038" algn="l"/>
              </a:tabLst>
            </a:pPr>
            <a:r>
              <a:rPr lang="en-US" sz="2200" kern="1200" dirty="0">
                <a:solidFill>
                  <a:srgbClr val="000000"/>
                </a:solidFill>
                <a:latin typeface="+mn-lt"/>
              </a:rPr>
              <a:t>Total cost over planning horizon = $412,770</a:t>
            </a:r>
          </a:p>
          <a:p>
            <a:pPr marL="0" indent="0" defTabSz="457200">
              <a:spcAft>
                <a:spcPct val="0"/>
              </a:spcAft>
              <a:buNone/>
            </a:pPr>
            <a:r>
              <a:rPr lang="en-US" sz="2200" b="1" dirty="0">
                <a:latin typeface="+mn-lt"/>
                <a:cs typeface="Times New Roman"/>
              </a:rPr>
              <a:t>Table 8-7 </a:t>
            </a:r>
            <a:r>
              <a:rPr lang="en-US" sz="2200" dirty="0">
                <a:latin typeface="+mn-lt"/>
                <a:cs typeface="Times New Roman"/>
              </a:rPr>
              <a:t>Optimal Aggregate Plan for Hiring and Layoff Cost of $50/Worker</a:t>
            </a:r>
          </a:p>
        </p:txBody>
      </p:sp>
      <p:graphicFrame>
        <p:nvGraphicFramePr>
          <p:cNvPr id="5" name="Table 4"/>
          <p:cNvGraphicFramePr>
            <a:graphicFrameLocks noGrp="1"/>
          </p:cNvGraphicFramePr>
          <p:nvPr>
            <p:extLst>
              <p:ext uri="{D42A27DB-BD31-4B8C-83A1-F6EECF244321}">
                <p14:modId xmlns:p14="http://schemas.microsoft.com/office/powerpoint/2010/main" val="3799935459"/>
              </p:ext>
            </p:extLst>
          </p:nvPr>
        </p:nvGraphicFramePr>
        <p:xfrm>
          <a:off x="457202" y="3505333"/>
          <a:ext cx="8229598" cy="2624416"/>
        </p:xfrm>
        <a:graphic>
          <a:graphicData uri="http://schemas.openxmlformats.org/drawingml/2006/table">
            <a:tbl>
              <a:tblPr firstRow="1" bandRow="1">
                <a:tableStyleId>{2D5ABB26-0587-4C30-8999-92F81FD0307C}</a:tableStyleId>
              </a:tblPr>
              <a:tblGrid>
                <a:gridCol w="739040">
                  <a:extLst>
                    <a:ext uri="{9D8B030D-6E8A-4147-A177-3AD203B41FA5}">
                      <a16:colId xmlns:a16="http://schemas.microsoft.com/office/drawing/2014/main" val="20000"/>
                    </a:ext>
                  </a:extLst>
                </a:gridCol>
                <a:gridCol w="598501">
                  <a:extLst>
                    <a:ext uri="{9D8B030D-6E8A-4147-A177-3AD203B41FA5}">
                      <a16:colId xmlns:a16="http://schemas.microsoft.com/office/drawing/2014/main" val="20001"/>
                    </a:ext>
                  </a:extLst>
                </a:gridCol>
                <a:gridCol w="501579">
                  <a:extLst>
                    <a:ext uri="{9D8B030D-6E8A-4147-A177-3AD203B41FA5}">
                      <a16:colId xmlns:a16="http://schemas.microsoft.com/office/drawing/2014/main" val="20002"/>
                    </a:ext>
                  </a:extLst>
                </a:gridCol>
                <a:gridCol w="919561">
                  <a:extLst>
                    <a:ext uri="{9D8B030D-6E8A-4147-A177-3AD203B41FA5}">
                      <a16:colId xmlns:a16="http://schemas.microsoft.com/office/drawing/2014/main" val="20003"/>
                    </a:ext>
                  </a:extLst>
                </a:gridCol>
                <a:gridCol w="845252">
                  <a:extLst>
                    <a:ext uri="{9D8B030D-6E8A-4147-A177-3AD203B41FA5}">
                      <a16:colId xmlns:a16="http://schemas.microsoft.com/office/drawing/2014/main" val="20004"/>
                    </a:ext>
                  </a:extLst>
                </a:gridCol>
                <a:gridCol w="882406">
                  <a:extLst>
                    <a:ext uri="{9D8B030D-6E8A-4147-A177-3AD203B41FA5}">
                      <a16:colId xmlns:a16="http://schemas.microsoft.com/office/drawing/2014/main" val="20005"/>
                    </a:ext>
                  </a:extLst>
                </a:gridCol>
                <a:gridCol w="833145">
                  <a:extLst>
                    <a:ext uri="{9D8B030D-6E8A-4147-A177-3AD203B41FA5}">
                      <a16:colId xmlns:a16="http://schemas.microsoft.com/office/drawing/2014/main" val="20006"/>
                    </a:ext>
                  </a:extLst>
                </a:gridCol>
                <a:gridCol w="1059543">
                  <a:extLst>
                    <a:ext uri="{9D8B030D-6E8A-4147-A177-3AD203B41FA5}">
                      <a16:colId xmlns:a16="http://schemas.microsoft.com/office/drawing/2014/main" val="20007"/>
                    </a:ext>
                  </a:extLst>
                </a:gridCol>
                <a:gridCol w="1033184">
                  <a:extLst>
                    <a:ext uri="{9D8B030D-6E8A-4147-A177-3AD203B41FA5}">
                      <a16:colId xmlns:a16="http://schemas.microsoft.com/office/drawing/2014/main" val="20008"/>
                    </a:ext>
                  </a:extLst>
                </a:gridCol>
                <a:gridCol w="817387">
                  <a:extLst>
                    <a:ext uri="{9D8B030D-6E8A-4147-A177-3AD203B41FA5}">
                      <a16:colId xmlns:a16="http://schemas.microsoft.com/office/drawing/2014/main" val="20009"/>
                    </a:ext>
                  </a:extLst>
                </a:gridCol>
              </a:tblGrid>
              <a:tr h="646496">
                <a:tc>
                  <a:txBody>
                    <a:bodyPr/>
                    <a:lstStyle/>
                    <a:p>
                      <a:pPr algn="ctr"/>
                      <a:r>
                        <a:rPr lang="en-US" sz="1200" b="1" dirty="0" smtClean="0"/>
                        <a:t>Period, </a:t>
                      </a:r>
                      <a:r>
                        <a:rPr lang="en-US" sz="1200" b="1" i="1" dirty="0" smtClean="0">
                          <a:latin typeface="Times New Roman"/>
                          <a:cs typeface="Times New Roman"/>
                        </a:rPr>
                        <a:t>t</a:t>
                      </a:r>
                      <a:endParaRPr lang="en-US" sz="1200" b="1" i="1" dirty="0">
                        <a:latin typeface="Times New Roman"/>
                        <a:cs typeface="Times New Roman"/>
                      </a:endParaRPr>
                    </a:p>
                  </a:txBody>
                  <a:tcPr marL="76592" marR="76592" marT="38296" marB="38296"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r>
                        <a:rPr lang="en-US" sz="1200" b="1" dirty="0" smtClean="0"/>
                        <a:t>No. Hired, </a:t>
                      </a:r>
                      <a:r>
                        <a:rPr lang="en-US" sz="1200" b="1" i="1" dirty="0" smtClean="0">
                          <a:latin typeface="Times New Roman"/>
                          <a:cs typeface="Times New Roman"/>
                        </a:rPr>
                        <a:t>H</a:t>
                      </a:r>
                      <a:r>
                        <a:rPr lang="en-US" sz="1200" b="1" i="1" baseline="-25000" dirty="0" smtClean="0">
                          <a:latin typeface="Times New Roman"/>
                          <a:cs typeface="Times New Roman"/>
                        </a:rPr>
                        <a:t>t</a:t>
                      </a:r>
                      <a:endParaRPr lang="en-US" sz="1200" b="1" i="1" dirty="0">
                        <a:latin typeface="Times New Roman"/>
                        <a:cs typeface="Times New Roman"/>
                      </a:endParaRPr>
                    </a:p>
                  </a:txBody>
                  <a:tcPr marL="76592" marR="76592" marT="38296" marB="38296"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r>
                        <a:rPr lang="en-US" sz="1200" b="1" dirty="0" smtClean="0"/>
                        <a:t>No. Laid Off, </a:t>
                      </a:r>
                      <a:r>
                        <a:rPr lang="en-US" sz="1200" b="1" i="1" dirty="0" smtClean="0">
                          <a:latin typeface="Times New Roman"/>
                          <a:cs typeface="Times New Roman"/>
                        </a:rPr>
                        <a:t>L</a:t>
                      </a:r>
                      <a:r>
                        <a:rPr lang="en-US" sz="1200" b="1" i="1" baseline="-25000" dirty="0" smtClean="0">
                          <a:latin typeface="Times New Roman"/>
                          <a:cs typeface="Times New Roman"/>
                        </a:rPr>
                        <a:t>t</a:t>
                      </a:r>
                      <a:endParaRPr lang="en-US" sz="1200" b="1" i="1" dirty="0">
                        <a:latin typeface="Times New Roman"/>
                        <a:cs typeface="Times New Roman"/>
                      </a:endParaRPr>
                    </a:p>
                  </a:txBody>
                  <a:tcPr marL="76592" marR="76592" marT="38296" marB="38296"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r>
                        <a:rPr lang="en-US" sz="1200" b="1" dirty="0" smtClean="0"/>
                        <a:t>Workforce Size, </a:t>
                      </a:r>
                      <a:r>
                        <a:rPr lang="en-US" sz="1200" b="1" i="1" dirty="0" smtClean="0">
                          <a:latin typeface="Times New Roman"/>
                          <a:cs typeface="Times New Roman"/>
                        </a:rPr>
                        <a:t>W</a:t>
                      </a:r>
                      <a:r>
                        <a:rPr lang="en-US" sz="1200" b="1" i="1" baseline="-25000" dirty="0" smtClean="0">
                          <a:latin typeface="Times New Roman"/>
                          <a:cs typeface="Times New Roman"/>
                        </a:rPr>
                        <a:t>t</a:t>
                      </a:r>
                      <a:endParaRPr lang="en-US" sz="1200" b="1" i="1" dirty="0">
                        <a:latin typeface="Times New Roman"/>
                        <a:cs typeface="Times New Roman"/>
                      </a:endParaRPr>
                    </a:p>
                  </a:txBody>
                  <a:tcPr marL="76592" marR="76592" marT="38296" marB="38296"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r>
                        <a:rPr lang="en-US" sz="1200" b="1" dirty="0" smtClean="0"/>
                        <a:t>Overtime, </a:t>
                      </a:r>
                      <a:r>
                        <a:rPr lang="en-US" sz="1200" b="1" i="1" dirty="0" smtClean="0">
                          <a:latin typeface="Times New Roman"/>
                          <a:cs typeface="Times New Roman"/>
                        </a:rPr>
                        <a:t>O</a:t>
                      </a:r>
                      <a:r>
                        <a:rPr lang="en-US" sz="1200" b="1" i="1" baseline="-25000" dirty="0" smtClean="0">
                          <a:latin typeface="Times New Roman"/>
                          <a:cs typeface="Times New Roman"/>
                        </a:rPr>
                        <a:t>t</a:t>
                      </a:r>
                      <a:endParaRPr lang="en-US" sz="1200" b="1" i="1" dirty="0">
                        <a:latin typeface="Times New Roman"/>
                        <a:cs typeface="Times New Roman"/>
                      </a:endParaRPr>
                    </a:p>
                  </a:txBody>
                  <a:tcPr marL="76592" marR="76592" marT="38296" marB="38296"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r>
                        <a:rPr lang="en-US" sz="1200" b="1" dirty="0" smtClean="0"/>
                        <a:t>Inventory, </a:t>
                      </a:r>
                      <a:r>
                        <a:rPr lang="en-US" sz="1200" b="1" i="1" dirty="0" smtClean="0">
                          <a:latin typeface="Times New Roman"/>
                          <a:cs typeface="Times New Roman"/>
                        </a:rPr>
                        <a:t>I</a:t>
                      </a:r>
                      <a:r>
                        <a:rPr lang="en-US" sz="1200" b="1" i="1" baseline="-25000" dirty="0" smtClean="0">
                          <a:latin typeface="Times New Roman"/>
                          <a:cs typeface="Times New Roman"/>
                        </a:rPr>
                        <a:t>t</a:t>
                      </a:r>
                      <a:endParaRPr lang="en-US" sz="1200" b="1" i="1" dirty="0">
                        <a:latin typeface="Times New Roman"/>
                        <a:cs typeface="Times New Roman"/>
                      </a:endParaRPr>
                    </a:p>
                  </a:txBody>
                  <a:tcPr marL="76592" marR="76592" marT="38296" marB="38296"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r>
                        <a:rPr lang="en-US" sz="1200" b="1" dirty="0" smtClean="0"/>
                        <a:t>Stockout, </a:t>
                      </a:r>
                      <a:r>
                        <a:rPr lang="en-US" sz="1200" b="1" i="1" dirty="0" smtClean="0">
                          <a:latin typeface="Times New Roman"/>
                          <a:cs typeface="Times New Roman"/>
                        </a:rPr>
                        <a:t>S</a:t>
                      </a:r>
                      <a:r>
                        <a:rPr lang="en-US" sz="1200" b="1" i="1" baseline="-25000" dirty="0" smtClean="0">
                          <a:latin typeface="Times New Roman"/>
                          <a:cs typeface="Times New Roman"/>
                        </a:rPr>
                        <a:t>t</a:t>
                      </a:r>
                      <a:endParaRPr lang="en-US" sz="1200" b="1" i="1" dirty="0">
                        <a:latin typeface="Times New Roman"/>
                        <a:cs typeface="Times New Roman"/>
                      </a:endParaRPr>
                    </a:p>
                  </a:txBody>
                  <a:tcPr marL="76592" marR="76592" marT="38296" marB="38296"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r>
                        <a:rPr lang="en-US" sz="1200" b="1" dirty="0" smtClean="0"/>
                        <a:t>Subcontract, </a:t>
                      </a:r>
                      <a:r>
                        <a:rPr lang="en-US" sz="1200" b="1" i="1" dirty="0" smtClean="0">
                          <a:latin typeface="Times New Roman"/>
                          <a:cs typeface="Times New Roman"/>
                        </a:rPr>
                        <a:t>C</a:t>
                      </a:r>
                      <a:r>
                        <a:rPr lang="en-US" sz="1200" b="1" i="1" baseline="-25000" dirty="0" smtClean="0">
                          <a:latin typeface="Times New Roman"/>
                          <a:cs typeface="Times New Roman"/>
                        </a:rPr>
                        <a:t>t</a:t>
                      </a:r>
                      <a:endParaRPr lang="en-US" sz="1200" b="1" i="1" dirty="0">
                        <a:latin typeface="Times New Roman"/>
                        <a:cs typeface="Times New Roman"/>
                      </a:endParaRPr>
                    </a:p>
                  </a:txBody>
                  <a:tcPr marL="76592" marR="76592" marT="38296" marB="38296"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r>
                        <a:rPr lang="en-US" sz="1200" b="1" dirty="0" smtClean="0"/>
                        <a:t>Total Production, </a:t>
                      </a:r>
                      <a:r>
                        <a:rPr lang="en-US" sz="1200" b="1" i="1" dirty="0" smtClean="0">
                          <a:latin typeface="Times New Roman"/>
                          <a:cs typeface="Times New Roman"/>
                        </a:rPr>
                        <a:t>P</a:t>
                      </a:r>
                      <a:r>
                        <a:rPr lang="en-US" sz="1200" b="1" i="1" baseline="-25000" dirty="0" smtClean="0">
                          <a:latin typeface="Times New Roman"/>
                          <a:cs typeface="Times New Roman"/>
                        </a:rPr>
                        <a:t>t</a:t>
                      </a:r>
                      <a:endParaRPr lang="en-US" sz="1200" b="1" i="1" dirty="0">
                        <a:latin typeface="Times New Roman"/>
                        <a:cs typeface="Times New Roman"/>
                      </a:endParaRPr>
                    </a:p>
                  </a:txBody>
                  <a:tcPr marL="76592" marR="76592" marT="38296" marB="38296"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r>
                        <a:rPr lang="en-US" sz="1200" b="1" i="0" dirty="0" smtClean="0">
                          <a:latin typeface="+mn-lt"/>
                          <a:cs typeface="Times New Roman"/>
                        </a:rPr>
                        <a:t>Demand, </a:t>
                      </a:r>
                      <a:r>
                        <a:rPr lang="en-US" sz="1200" b="1" i="1" dirty="0" smtClean="0">
                          <a:latin typeface="+mn-lt"/>
                          <a:cs typeface="Times New Roman"/>
                        </a:rPr>
                        <a:t>D</a:t>
                      </a:r>
                      <a:r>
                        <a:rPr lang="en-US" sz="1200" b="1" i="1" baseline="-25000" dirty="0" smtClean="0">
                          <a:latin typeface="+mn-lt"/>
                          <a:cs typeface="Times New Roman"/>
                        </a:rPr>
                        <a:t>t</a:t>
                      </a:r>
                      <a:endParaRPr lang="en-US" sz="1200" b="1" i="1" dirty="0">
                        <a:latin typeface="+mn-lt"/>
                        <a:cs typeface="Times New Roman"/>
                      </a:endParaRPr>
                    </a:p>
                  </a:txBody>
                  <a:tcPr marL="76592" marR="76592" marT="38296" marB="38296"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43488">
                <a:tc>
                  <a:txBody>
                    <a:bodyPr/>
                    <a:lstStyle/>
                    <a:p>
                      <a:pPr algn="ctr"/>
                      <a:r>
                        <a:rPr lang="en-US" sz="1200" dirty="0" smtClean="0"/>
                        <a:t>0</a:t>
                      </a:r>
                      <a:endParaRPr lang="en-US" sz="1200" dirty="0"/>
                    </a:p>
                  </a:txBody>
                  <a:tcPr marL="76592" marR="76592" marT="38296" marB="38296">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t>0</a:t>
                      </a:r>
                      <a:endParaRPr lang="en-US" sz="1200" dirty="0"/>
                    </a:p>
                  </a:txBody>
                  <a:tcPr marL="76592" marR="76592" marT="38296" marB="38296">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t>0</a:t>
                      </a:r>
                      <a:endParaRPr lang="en-US" sz="1200" dirty="0"/>
                    </a:p>
                  </a:txBody>
                  <a:tcPr marL="76592" marR="76592" marT="38296" marB="38296">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t>80</a:t>
                      </a:r>
                      <a:endParaRPr lang="en-US" sz="1200" dirty="0"/>
                    </a:p>
                  </a:txBody>
                  <a:tcPr marL="76592" marR="76592" marT="38296" marB="38296">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t>0</a:t>
                      </a:r>
                      <a:endParaRPr lang="en-US" sz="1200" dirty="0"/>
                    </a:p>
                  </a:txBody>
                  <a:tcPr marL="76592" marR="76592" marT="38296" marB="38296">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533400" algn="r"/>
                        </a:tabLst>
                      </a:pPr>
                      <a:r>
                        <a:rPr lang="en-US" sz="1200" dirty="0" smtClean="0"/>
                        <a:t>	1,000</a:t>
                      </a:r>
                      <a:endParaRPr lang="en-US" sz="1200" dirty="0"/>
                    </a:p>
                  </a:txBody>
                  <a:tcPr marL="76592" marR="76592" marT="38296" marB="38296">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447675" algn="r"/>
                        </a:tabLst>
                      </a:pPr>
                      <a:r>
                        <a:rPr lang="en-US" sz="1200" dirty="0" smtClean="0"/>
                        <a:t>	0</a:t>
                      </a:r>
                      <a:endParaRPr lang="en-US" sz="1200" dirty="0"/>
                    </a:p>
                  </a:txBody>
                  <a:tcPr marL="76592" marR="76592" marT="38296" marB="38296">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l">
                        <a:tabLst>
                          <a:tab pos="538163" algn="r"/>
                        </a:tabLst>
                      </a:pPr>
                      <a:r>
                        <a:rPr lang="en-US" sz="1200" dirty="0" smtClean="0"/>
                        <a:t>	0</a:t>
                      </a:r>
                      <a:endParaRPr lang="en-US" sz="1200" dirty="0"/>
                    </a:p>
                  </a:txBody>
                  <a:tcPr marL="76592" marR="76592" marT="38296" marB="38296">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solidFill>
                            <a:srgbClr val="FFFFFF"/>
                          </a:solidFill>
                        </a:rPr>
                        <a:t>Blank</a:t>
                      </a:r>
                      <a:endParaRPr lang="en-US" sz="1200" dirty="0">
                        <a:solidFill>
                          <a:srgbClr val="FFFFFF"/>
                        </a:solidFill>
                      </a:endParaRPr>
                    </a:p>
                  </a:txBody>
                  <a:tcPr marL="76592" marR="76592" marT="38296" marB="38296">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solidFill>
                            <a:srgbClr val="FFFFFF"/>
                          </a:solidFill>
                        </a:rPr>
                        <a:t>Blank</a:t>
                      </a:r>
                      <a:endParaRPr lang="en-US" sz="1200" dirty="0">
                        <a:solidFill>
                          <a:srgbClr val="FFFFFF"/>
                        </a:solidFill>
                      </a:endParaRPr>
                    </a:p>
                  </a:txBody>
                  <a:tcPr marL="76592" marR="76592" marT="38296" marB="38296">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243488">
                <a:tc>
                  <a:txBody>
                    <a:bodyPr/>
                    <a:lstStyle/>
                    <a:p>
                      <a:pPr algn="ctr"/>
                      <a:r>
                        <a:rPr lang="en-US" sz="1200" dirty="0" smtClean="0"/>
                        <a:t>1</a:t>
                      </a:r>
                      <a:endParaRPr lang="en-US" sz="1200" dirty="0"/>
                    </a:p>
                  </a:txBody>
                  <a:tcPr marL="76592" marR="76592" marT="38296" marB="38296">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t>0</a:t>
                      </a:r>
                      <a:endParaRPr lang="en-US" sz="1200" dirty="0"/>
                    </a:p>
                  </a:txBody>
                  <a:tcPr marL="76592" marR="76592" marT="38296" marB="38296">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t>35</a:t>
                      </a:r>
                      <a:endParaRPr lang="en-US" sz="1200" dirty="0"/>
                    </a:p>
                  </a:txBody>
                  <a:tcPr marL="76592" marR="76592" marT="38296" marB="38296">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t>45</a:t>
                      </a:r>
                      <a:endParaRPr lang="en-US" sz="1200" dirty="0"/>
                    </a:p>
                  </a:txBody>
                  <a:tcPr marL="76592" marR="76592" marT="38296" marB="38296">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t>0</a:t>
                      </a:r>
                      <a:endParaRPr lang="en-US" sz="1200" dirty="0"/>
                    </a:p>
                  </a:txBody>
                  <a:tcPr marL="76592" marR="76592" marT="38296" marB="38296">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533400" algn="r"/>
                        </a:tabLst>
                      </a:pPr>
                      <a:r>
                        <a:rPr lang="en-US" sz="1200" dirty="0" smtClean="0"/>
                        <a:t>	1,200</a:t>
                      </a:r>
                      <a:endParaRPr lang="en-US" sz="1200" dirty="0"/>
                    </a:p>
                  </a:txBody>
                  <a:tcPr marL="76592" marR="76592" marT="38296" marB="38296">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447675" algn="r"/>
                        </a:tabLst>
                      </a:pPr>
                      <a:r>
                        <a:rPr lang="en-US" sz="1200" dirty="0" smtClean="0"/>
                        <a:t>	0</a:t>
                      </a:r>
                      <a:endParaRPr lang="en-US" sz="1200" dirty="0"/>
                    </a:p>
                  </a:txBody>
                  <a:tcPr marL="76592" marR="76592" marT="38296" marB="38296">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l">
                        <a:tabLst>
                          <a:tab pos="538163" algn="r"/>
                        </a:tabLst>
                      </a:pPr>
                      <a:r>
                        <a:rPr lang="en-US" sz="1200" dirty="0" smtClean="0"/>
                        <a:t>	0</a:t>
                      </a:r>
                      <a:endParaRPr lang="en-US" sz="1200" dirty="0"/>
                    </a:p>
                  </a:txBody>
                  <a:tcPr marL="76592" marR="76592" marT="38296" marB="38296">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t>1,800</a:t>
                      </a:r>
                      <a:endParaRPr lang="en-US" sz="1200" dirty="0"/>
                    </a:p>
                  </a:txBody>
                  <a:tcPr marL="76592" marR="76592" marT="38296" marB="38296">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t>1,600</a:t>
                      </a:r>
                      <a:endParaRPr lang="en-US" sz="1200" dirty="0"/>
                    </a:p>
                  </a:txBody>
                  <a:tcPr marL="76592" marR="76592" marT="38296" marB="38296">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43488">
                <a:tc>
                  <a:txBody>
                    <a:bodyPr/>
                    <a:lstStyle/>
                    <a:p>
                      <a:pPr algn="ctr"/>
                      <a:r>
                        <a:rPr lang="en-US" sz="1200" dirty="0" smtClean="0"/>
                        <a:t>2</a:t>
                      </a:r>
                      <a:endParaRPr lang="en-US" sz="1200" dirty="0"/>
                    </a:p>
                  </a:txBody>
                  <a:tcPr marL="76592" marR="76592" marT="38296" marB="38296">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t>0</a:t>
                      </a:r>
                      <a:endParaRPr lang="en-US" sz="1200" dirty="0"/>
                    </a:p>
                  </a:txBody>
                  <a:tcPr marL="76592" marR="76592" marT="38296" marB="38296">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t>0</a:t>
                      </a:r>
                      <a:endParaRPr lang="en-US" sz="1200" dirty="0"/>
                    </a:p>
                  </a:txBody>
                  <a:tcPr marL="76592" marR="76592" marT="38296" marB="38296">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t>45</a:t>
                      </a:r>
                      <a:endParaRPr lang="en-US" sz="1200" dirty="0"/>
                    </a:p>
                  </a:txBody>
                  <a:tcPr marL="76592" marR="76592" marT="38296" marB="38296">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t>0</a:t>
                      </a:r>
                      <a:endParaRPr lang="en-US" sz="1200" dirty="0"/>
                    </a:p>
                  </a:txBody>
                  <a:tcPr marL="76592" marR="76592" marT="38296" marB="38296">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533400" algn="r"/>
                        </a:tabLst>
                      </a:pPr>
                      <a:r>
                        <a:rPr lang="en-US" sz="1200" dirty="0" smtClean="0"/>
                        <a:t>	0</a:t>
                      </a:r>
                      <a:endParaRPr lang="en-US" sz="1200" dirty="0"/>
                    </a:p>
                  </a:txBody>
                  <a:tcPr marL="76592" marR="76592" marT="38296" marB="38296">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447675" algn="r"/>
                        </a:tabLst>
                      </a:pPr>
                      <a:r>
                        <a:rPr lang="en-US" sz="1200" dirty="0" smtClean="0"/>
                        <a:t>	0</a:t>
                      </a:r>
                      <a:endParaRPr lang="en-US" sz="1200" dirty="0"/>
                    </a:p>
                  </a:txBody>
                  <a:tcPr marL="76592" marR="76592" marT="38296" marB="38296">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l">
                        <a:tabLst>
                          <a:tab pos="538163" algn="r"/>
                        </a:tabLst>
                      </a:pPr>
                      <a:r>
                        <a:rPr lang="en-US" sz="1200" dirty="0" smtClean="0"/>
                        <a:t>	0</a:t>
                      </a:r>
                      <a:endParaRPr lang="en-US" sz="1200" dirty="0"/>
                    </a:p>
                  </a:txBody>
                  <a:tcPr marL="76592" marR="76592" marT="38296" marB="38296">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t>1,800</a:t>
                      </a:r>
                      <a:endParaRPr lang="en-US" sz="1200" dirty="0"/>
                    </a:p>
                  </a:txBody>
                  <a:tcPr marL="76592" marR="76592" marT="38296" marB="38296">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t>3,000</a:t>
                      </a:r>
                      <a:endParaRPr lang="en-US" sz="1200" dirty="0"/>
                    </a:p>
                  </a:txBody>
                  <a:tcPr marL="76592" marR="76592" marT="38296" marB="38296">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243488">
                <a:tc>
                  <a:txBody>
                    <a:bodyPr/>
                    <a:lstStyle/>
                    <a:p>
                      <a:pPr algn="ctr"/>
                      <a:r>
                        <a:rPr lang="en-US" sz="1200" dirty="0" smtClean="0"/>
                        <a:t>3</a:t>
                      </a:r>
                      <a:endParaRPr lang="en-US" sz="1200" dirty="0"/>
                    </a:p>
                  </a:txBody>
                  <a:tcPr marL="76592" marR="76592" marT="38296" marB="38296">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t>42</a:t>
                      </a:r>
                      <a:endParaRPr lang="en-US" sz="1200" dirty="0"/>
                    </a:p>
                  </a:txBody>
                  <a:tcPr marL="76592" marR="76592" marT="38296" marB="38296">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t>0</a:t>
                      </a:r>
                      <a:endParaRPr lang="en-US" sz="1200" dirty="0"/>
                    </a:p>
                  </a:txBody>
                  <a:tcPr marL="76592" marR="76592" marT="38296" marB="38296">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t>87</a:t>
                      </a:r>
                      <a:endParaRPr lang="en-US" sz="1200" dirty="0"/>
                    </a:p>
                  </a:txBody>
                  <a:tcPr marL="76592" marR="76592" marT="38296" marB="38296">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t>0</a:t>
                      </a:r>
                      <a:endParaRPr lang="en-US" sz="1200" dirty="0"/>
                    </a:p>
                  </a:txBody>
                  <a:tcPr marL="76592" marR="76592" marT="38296" marB="38296">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533400" algn="r"/>
                        </a:tabLst>
                      </a:pPr>
                      <a:r>
                        <a:rPr lang="en-US" sz="1200" dirty="0" smtClean="0"/>
                        <a:t>	280</a:t>
                      </a:r>
                      <a:endParaRPr lang="en-US" sz="1200" dirty="0"/>
                    </a:p>
                  </a:txBody>
                  <a:tcPr marL="76592" marR="76592" marT="38296" marB="38296">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447675" algn="r"/>
                        </a:tabLst>
                      </a:pPr>
                      <a:r>
                        <a:rPr lang="en-US" sz="1200" dirty="0" smtClean="0"/>
                        <a:t>	0</a:t>
                      </a:r>
                      <a:endParaRPr lang="en-US" sz="1200" dirty="0"/>
                    </a:p>
                  </a:txBody>
                  <a:tcPr marL="76592" marR="76592" marT="38296" marB="38296">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l">
                        <a:tabLst>
                          <a:tab pos="538163" algn="r"/>
                        </a:tabLst>
                      </a:pPr>
                      <a:r>
                        <a:rPr lang="en-US" sz="1200" dirty="0" smtClean="0"/>
                        <a:t>	0</a:t>
                      </a:r>
                      <a:endParaRPr lang="en-US" sz="1200" dirty="0"/>
                    </a:p>
                  </a:txBody>
                  <a:tcPr marL="76592" marR="76592" marT="38296" marB="38296">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t>3,480</a:t>
                      </a:r>
                      <a:endParaRPr lang="en-US" sz="1200" dirty="0"/>
                    </a:p>
                  </a:txBody>
                  <a:tcPr marL="76592" marR="76592" marT="38296" marB="38296">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t>3,200</a:t>
                      </a:r>
                      <a:endParaRPr lang="en-US" sz="1200" dirty="0"/>
                    </a:p>
                  </a:txBody>
                  <a:tcPr marL="76592" marR="76592" marT="38296" marB="38296">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243488">
                <a:tc>
                  <a:txBody>
                    <a:bodyPr/>
                    <a:lstStyle/>
                    <a:p>
                      <a:pPr algn="ctr"/>
                      <a:r>
                        <a:rPr lang="en-US" sz="1200" dirty="0" smtClean="0"/>
                        <a:t>4</a:t>
                      </a:r>
                      <a:endParaRPr lang="en-US" sz="1200" dirty="0"/>
                    </a:p>
                  </a:txBody>
                  <a:tcPr marL="76592" marR="76592" marT="38296" marB="38296">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t>1</a:t>
                      </a:r>
                      <a:endParaRPr lang="en-US" sz="1200" dirty="0"/>
                    </a:p>
                  </a:txBody>
                  <a:tcPr marL="76592" marR="76592" marT="38296" marB="38296">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t>0</a:t>
                      </a:r>
                      <a:endParaRPr lang="en-US" sz="1200" dirty="0"/>
                    </a:p>
                  </a:txBody>
                  <a:tcPr marL="76592" marR="76592" marT="38296" marB="38296">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t>88</a:t>
                      </a:r>
                      <a:endParaRPr lang="en-US" sz="1200" dirty="0"/>
                    </a:p>
                  </a:txBody>
                  <a:tcPr marL="76592" marR="76592" marT="38296" marB="38296">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t>0</a:t>
                      </a:r>
                      <a:endParaRPr lang="en-US" sz="1200" dirty="0"/>
                    </a:p>
                  </a:txBody>
                  <a:tcPr marL="76592" marR="76592" marT="38296" marB="38296">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533400" algn="r"/>
                        </a:tabLst>
                      </a:pPr>
                      <a:r>
                        <a:rPr lang="en-US" sz="1200" dirty="0" smtClean="0"/>
                        <a:t>	0</a:t>
                      </a:r>
                      <a:endParaRPr lang="en-US" sz="1200" dirty="0"/>
                    </a:p>
                  </a:txBody>
                  <a:tcPr marL="76592" marR="76592" marT="38296" marB="38296">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447675" algn="r"/>
                        </a:tabLst>
                      </a:pPr>
                      <a:r>
                        <a:rPr lang="en-US" sz="1200" dirty="0" smtClean="0"/>
                        <a:t>	0</a:t>
                      </a:r>
                      <a:endParaRPr lang="en-US" sz="1200" dirty="0"/>
                    </a:p>
                  </a:txBody>
                  <a:tcPr marL="76592" marR="76592" marT="38296" marB="38296">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l">
                        <a:tabLst>
                          <a:tab pos="538163" algn="r"/>
                        </a:tabLst>
                      </a:pPr>
                      <a:r>
                        <a:rPr lang="en-US" sz="1200" dirty="0" smtClean="0"/>
                        <a:t>	0</a:t>
                      </a:r>
                      <a:endParaRPr lang="en-US" sz="1200" dirty="0"/>
                    </a:p>
                  </a:txBody>
                  <a:tcPr marL="76592" marR="76592" marT="38296" marB="38296">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t>3,520</a:t>
                      </a:r>
                      <a:endParaRPr lang="en-US" sz="1200" dirty="0"/>
                    </a:p>
                  </a:txBody>
                  <a:tcPr marL="76592" marR="76592" marT="38296" marB="38296">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t>3,800</a:t>
                      </a:r>
                      <a:endParaRPr lang="en-US" sz="1200" dirty="0"/>
                    </a:p>
                  </a:txBody>
                  <a:tcPr marL="76592" marR="76592" marT="38296" marB="38296">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243488">
                <a:tc>
                  <a:txBody>
                    <a:bodyPr/>
                    <a:lstStyle/>
                    <a:p>
                      <a:pPr algn="ctr"/>
                      <a:r>
                        <a:rPr lang="en-US" sz="1200" dirty="0" smtClean="0"/>
                        <a:t>5</a:t>
                      </a:r>
                      <a:endParaRPr lang="en-US" sz="1200" dirty="0"/>
                    </a:p>
                  </a:txBody>
                  <a:tcPr marL="76592" marR="76592" marT="38296" marB="38296">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t>0</a:t>
                      </a:r>
                      <a:endParaRPr lang="en-US" sz="1200" dirty="0"/>
                    </a:p>
                  </a:txBody>
                  <a:tcPr marL="76592" marR="76592" marT="38296" marB="38296">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t>27</a:t>
                      </a:r>
                      <a:endParaRPr lang="en-US" sz="1200" dirty="0"/>
                    </a:p>
                  </a:txBody>
                  <a:tcPr marL="76592" marR="76592" marT="38296" marB="38296">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t>61</a:t>
                      </a:r>
                      <a:endParaRPr lang="en-US" sz="1200" dirty="0"/>
                    </a:p>
                  </a:txBody>
                  <a:tcPr marL="76592" marR="76592" marT="38296" marB="38296">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t>0</a:t>
                      </a:r>
                      <a:endParaRPr lang="en-US" sz="1200" dirty="0"/>
                    </a:p>
                  </a:txBody>
                  <a:tcPr marL="76592" marR="76592" marT="38296" marB="38296">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533400" algn="r"/>
                        </a:tabLst>
                      </a:pPr>
                      <a:r>
                        <a:rPr lang="en-US" sz="1200" dirty="0" smtClean="0"/>
                        <a:t>	240</a:t>
                      </a:r>
                      <a:endParaRPr lang="en-US" sz="1200" dirty="0"/>
                    </a:p>
                  </a:txBody>
                  <a:tcPr marL="76592" marR="76592" marT="38296" marB="38296">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tabLst>
                          <a:tab pos="447675" algn="r"/>
                        </a:tabLst>
                      </a:pPr>
                      <a:r>
                        <a:rPr lang="en-US" sz="1200" dirty="0" smtClean="0"/>
                        <a:t>	0</a:t>
                      </a:r>
                      <a:endParaRPr lang="en-US" sz="1200" dirty="0"/>
                    </a:p>
                  </a:txBody>
                  <a:tcPr marL="76592" marR="76592" marT="38296" marB="38296">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l">
                        <a:tabLst>
                          <a:tab pos="538163" algn="r"/>
                        </a:tabLst>
                      </a:pPr>
                      <a:r>
                        <a:rPr lang="en-US" sz="1200" dirty="0" smtClean="0"/>
                        <a:t>	0</a:t>
                      </a:r>
                      <a:endParaRPr lang="en-US" sz="1200" dirty="0"/>
                    </a:p>
                  </a:txBody>
                  <a:tcPr marL="76592" marR="76592" marT="38296" marB="38296">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t>2,440</a:t>
                      </a:r>
                      <a:endParaRPr lang="en-US" sz="1200" dirty="0"/>
                    </a:p>
                  </a:txBody>
                  <a:tcPr marL="76592" marR="76592" marT="38296" marB="38296">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t>2,200</a:t>
                      </a:r>
                      <a:endParaRPr lang="en-US" sz="1200" dirty="0"/>
                    </a:p>
                  </a:txBody>
                  <a:tcPr marL="76592" marR="76592" marT="38296" marB="38296">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243488">
                <a:tc>
                  <a:txBody>
                    <a:bodyPr/>
                    <a:lstStyle/>
                    <a:p>
                      <a:pPr algn="ctr"/>
                      <a:r>
                        <a:rPr lang="en-US" sz="1200" dirty="0" smtClean="0"/>
                        <a:t>6</a:t>
                      </a:r>
                      <a:endParaRPr lang="en-US" sz="1200" dirty="0"/>
                    </a:p>
                  </a:txBody>
                  <a:tcPr marL="76592" marR="76592" marT="38296" marB="38296">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t>0</a:t>
                      </a:r>
                      <a:endParaRPr lang="en-US" sz="1200" dirty="0"/>
                    </a:p>
                  </a:txBody>
                  <a:tcPr marL="76592" marR="76592" marT="38296" marB="38296">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t>0</a:t>
                      </a:r>
                      <a:endParaRPr lang="en-US" sz="1200" dirty="0"/>
                    </a:p>
                  </a:txBody>
                  <a:tcPr marL="76592" marR="76592" marT="38296" marB="38296">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t>61</a:t>
                      </a:r>
                      <a:endParaRPr lang="en-US" sz="1200" dirty="0"/>
                    </a:p>
                  </a:txBody>
                  <a:tcPr marL="76592" marR="76592" marT="38296" marB="38296">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t>0</a:t>
                      </a:r>
                      <a:endParaRPr lang="en-US" sz="1200" dirty="0"/>
                    </a:p>
                  </a:txBody>
                  <a:tcPr marL="76592" marR="76592" marT="38296" marB="38296">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a:tabLst>
                          <a:tab pos="533400" algn="r"/>
                        </a:tabLst>
                      </a:pPr>
                      <a:r>
                        <a:rPr lang="en-US" sz="1200" dirty="0" smtClean="0"/>
                        <a:t>	500</a:t>
                      </a:r>
                      <a:endParaRPr lang="en-US" sz="1200" dirty="0"/>
                    </a:p>
                  </a:txBody>
                  <a:tcPr marL="76592" marR="76592" marT="38296" marB="38296">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a:tabLst>
                          <a:tab pos="447675" algn="r"/>
                        </a:tabLst>
                      </a:pPr>
                      <a:r>
                        <a:rPr lang="en-US" sz="1200" dirty="0" smtClean="0"/>
                        <a:t>	0</a:t>
                      </a:r>
                      <a:endParaRPr lang="en-US" sz="1200" dirty="0"/>
                    </a:p>
                  </a:txBody>
                  <a:tcPr marL="76592" marR="76592" marT="38296" marB="38296">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algn="l">
                        <a:tabLst>
                          <a:tab pos="538163" algn="r"/>
                        </a:tabLst>
                      </a:pPr>
                      <a:r>
                        <a:rPr lang="en-US" sz="1200" dirty="0" smtClean="0"/>
                        <a:t>	20</a:t>
                      </a:r>
                      <a:endParaRPr lang="en-US" sz="1200" dirty="0"/>
                    </a:p>
                  </a:txBody>
                  <a:tcPr marL="76592" marR="76592" marT="38296" marB="38296">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t>2,440</a:t>
                      </a:r>
                      <a:endParaRPr lang="en-US" sz="1200" dirty="0"/>
                    </a:p>
                  </a:txBody>
                  <a:tcPr marL="76592" marR="76592" marT="38296" marB="38296">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t>2,200</a:t>
                      </a:r>
                      <a:endParaRPr lang="en-US" sz="1200" dirty="0"/>
                    </a:p>
                  </a:txBody>
                  <a:tcPr marL="76592" marR="76592" marT="38296" marB="38296">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7448987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Aggregate Planning and Its Role in a Supply Chain</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854871"/>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Capacity has a cost and lead times are often long</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Aggregate </a:t>
            </a:r>
            <a:r>
              <a:rPr lang="en-US" sz="2400" kern="1200" dirty="0" smtClean="0">
                <a:solidFill>
                  <a:srgbClr val="000000"/>
                </a:solidFill>
                <a:latin typeface="Arial (Body)"/>
                <a:ea typeface="+mn-ea"/>
                <a:cs typeface="+mn-cs"/>
              </a:rPr>
              <a:t>planning:</a:t>
            </a:r>
            <a:endParaRPr lang="en-US" sz="2400" kern="1200" dirty="0">
              <a:solidFill>
                <a:srgbClr val="000000"/>
              </a:solidFill>
              <a:latin typeface="Arial (Body)"/>
              <a:ea typeface="+mn-ea"/>
              <a:cs typeface="+mn-cs"/>
            </a:endParaRP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Given the demand forecast for each period in the planning horizon, determine the production level, inventory level, capacity level (internal and outsourced), and any backlogs (unmet demand) for each period that maximize the firm’s profit over the planning </a:t>
            </a:r>
            <a:r>
              <a:rPr lang="en-US" sz="2400" kern="1200" dirty="0" smtClean="0">
                <a:solidFill>
                  <a:srgbClr val="000000"/>
                </a:solidFill>
                <a:latin typeface="Arial (Body)"/>
                <a:ea typeface="+mn-ea"/>
                <a:cs typeface="+mn-cs"/>
              </a:rPr>
              <a:t>horizon.</a:t>
            </a:r>
            <a:endParaRPr lang="en-US" sz="2400" kern="1200" dirty="0">
              <a:solidFill>
                <a:srgbClr val="000000"/>
              </a:solidFill>
              <a:latin typeface="Arial (Body)"/>
              <a:ea typeface="+mn-ea"/>
              <a:cs typeface="+mn-cs"/>
            </a:endParaRP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How can a firm best use the facilities it has</a:t>
            </a:r>
            <a:r>
              <a:rPr lang="en-US" sz="2400" kern="1200" dirty="0" smtClean="0">
                <a:solidFill>
                  <a:srgbClr val="000000"/>
                </a:solidFill>
                <a:latin typeface="Arial (Body)"/>
                <a:ea typeface="+mn-ea"/>
                <a:cs typeface="+mn-cs"/>
              </a:rPr>
              <a:t>?</a:t>
            </a:r>
          </a:p>
        </p:txBody>
      </p:sp>
    </p:spTree>
    <p:extLst>
      <p:ext uri="{BB962C8B-B14F-4D97-AF65-F5344CB8AC3E}">
        <p14:creationId xmlns:p14="http://schemas.microsoft.com/office/powerpoint/2010/main" val="8521007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Red Tomato Tools </a:t>
            </a:r>
            <a:r>
              <a:rPr lang="en-US" sz="2000" b="0" kern="1200" dirty="0" smtClean="0">
                <a:latin typeface="Times New Roman" panose="02020603050405020304" pitchFamily="18" charset="0"/>
                <a:ea typeface="+mj-ea"/>
                <a:cs typeface="+mj-cs"/>
              </a:rPr>
              <a:t>(8 of 8)</a:t>
            </a:r>
            <a:endParaRPr lang="en-US" sz="2000" b="0" kern="1200" dirty="0">
              <a:latin typeface="Times New Roman" panose="02020603050405020304" pitchFamily="18" charset="0"/>
              <a:ea typeface="+mj-ea"/>
              <a:cs typeface="+mj-cs"/>
            </a:endParaRPr>
          </a:p>
        </p:txBody>
      </p:sp>
      <p:sp>
        <p:nvSpPr>
          <p:cNvPr id="3" name="Content Placeholder 2"/>
          <p:cNvSpPr>
            <a:spLocks noGrp="1"/>
          </p:cNvSpPr>
          <p:nvPr>
            <p:ph type="body" idx="1"/>
          </p:nvPr>
        </p:nvSpPr>
        <p:spPr>
          <a:xfrm>
            <a:off x="457200" y="1600200"/>
            <a:ext cx="8229600" cy="1392659"/>
          </a:xfrm>
        </p:spPr>
        <p:txBody>
          <a:bodyPr wrap="square" lIns="91425" tIns="91425" rIns="91425" bIns="91425">
            <a:spAutoFit/>
          </a:bodyPr>
          <a:lstStyle/>
          <a:p>
            <a:pPr marL="255651" lvl="0" indent="-255651" defTabSz="457200">
              <a:spcAft>
                <a:spcPct val="0"/>
              </a:spcAft>
              <a:buFont typeface="Arial" panose="020B0604020202020204" pitchFamily="34" charset="0"/>
            </a:pPr>
            <a:r>
              <a:rPr lang="en-US" sz="2200" kern="1200" dirty="0">
                <a:solidFill>
                  <a:srgbClr val="000000"/>
                </a:solidFill>
                <a:latin typeface="+mn-lt"/>
              </a:rPr>
              <a:t>Building a Rough Master Production Schedule</a:t>
            </a:r>
          </a:p>
          <a:p>
            <a:pPr marL="0" indent="0" defTabSz="457200">
              <a:spcAft>
                <a:spcPct val="0"/>
              </a:spcAft>
              <a:buNone/>
            </a:pPr>
            <a:r>
              <a:rPr lang="en-US" sz="2200" b="1" dirty="0">
                <a:latin typeface="+mn-lt"/>
                <a:cs typeface="Times New Roman"/>
              </a:rPr>
              <a:t>Table 8-8 </a:t>
            </a:r>
            <a:r>
              <a:rPr lang="en-US" sz="2200" dirty="0">
                <a:latin typeface="+mn-lt"/>
                <a:cs typeface="Times New Roman"/>
              </a:rPr>
              <a:t>Disaggregating the Aggregate Plan at Red Tomato Tools for Period 1</a:t>
            </a:r>
          </a:p>
        </p:txBody>
      </p:sp>
      <p:graphicFrame>
        <p:nvGraphicFramePr>
          <p:cNvPr id="6" name="Table 5"/>
          <p:cNvGraphicFramePr>
            <a:graphicFrameLocks noGrp="1"/>
          </p:cNvGraphicFramePr>
          <p:nvPr>
            <p:extLst>
              <p:ext uri="{D42A27DB-BD31-4B8C-83A1-F6EECF244321}">
                <p14:modId xmlns:p14="http://schemas.microsoft.com/office/powerpoint/2010/main" val="3983890441"/>
              </p:ext>
            </p:extLst>
          </p:nvPr>
        </p:nvGraphicFramePr>
        <p:xfrm>
          <a:off x="457200" y="2951787"/>
          <a:ext cx="8229599" cy="2439607"/>
        </p:xfrm>
        <a:graphic>
          <a:graphicData uri="http://schemas.openxmlformats.org/drawingml/2006/table">
            <a:tbl>
              <a:tblPr firstRow="1" bandRow="1">
                <a:tableStyleId>{2D5ABB26-0587-4C30-8999-92F81FD0307C}</a:tableStyleId>
              </a:tblPr>
              <a:tblGrid>
                <a:gridCol w="947572">
                  <a:extLst>
                    <a:ext uri="{9D8B030D-6E8A-4147-A177-3AD203B41FA5}">
                      <a16:colId xmlns:a16="http://schemas.microsoft.com/office/drawing/2014/main" val="20000"/>
                    </a:ext>
                  </a:extLst>
                </a:gridCol>
                <a:gridCol w="1194199">
                  <a:extLst>
                    <a:ext uri="{9D8B030D-6E8A-4147-A177-3AD203B41FA5}">
                      <a16:colId xmlns:a16="http://schemas.microsoft.com/office/drawing/2014/main" val="20001"/>
                    </a:ext>
                  </a:extLst>
                </a:gridCol>
                <a:gridCol w="830748">
                  <a:extLst>
                    <a:ext uri="{9D8B030D-6E8A-4147-A177-3AD203B41FA5}">
                      <a16:colId xmlns:a16="http://schemas.microsoft.com/office/drawing/2014/main" val="20002"/>
                    </a:ext>
                  </a:extLst>
                </a:gridCol>
                <a:gridCol w="1142278">
                  <a:extLst>
                    <a:ext uri="{9D8B030D-6E8A-4147-A177-3AD203B41FA5}">
                      <a16:colId xmlns:a16="http://schemas.microsoft.com/office/drawing/2014/main" val="20003"/>
                    </a:ext>
                  </a:extLst>
                </a:gridCol>
                <a:gridCol w="1038435">
                  <a:extLst>
                    <a:ext uri="{9D8B030D-6E8A-4147-A177-3AD203B41FA5}">
                      <a16:colId xmlns:a16="http://schemas.microsoft.com/office/drawing/2014/main" val="20004"/>
                    </a:ext>
                  </a:extLst>
                </a:gridCol>
                <a:gridCol w="869689">
                  <a:extLst>
                    <a:ext uri="{9D8B030D-6E8A-4147-A177-3AD203B41FA5}">
                      <a16:colId xmlns:a16="http://schemas.microsoft.com/office/drawing/2014/main" val="20005"/>
                    </a:ext>
                  </a:extLst>
                </a:gridCol>
                <a:gridCol w="960551">
                  <a:extLst>
                    <a:ext uri="{9D8B030D-6E8A-4147-A177-3AD203B41FA5}">
                      <a16:colId xmlns:a16="http://schemas.microsoft.com/office/drawing/2014/main" val="20006"/>
                    </a:ext>
                  </a:extLst>
                </a:gridCol>
                <a:gridCol w="1246127">
                  <a:extLst>
                    <a:ext uri="{9D8B030D-6E8A-4147-A177-3AD203B41FA5}">
                      <a16:colId xmlns:a16="http://schemas.microsoft.com/office/drawing/2014/main" val="20007"/>
                    </a:ext>
                  </a:extLst>
                </a:gridCol>
              </a:tblGrid>
              <a:tr h="831073">
                <a:tc>
                  <a:txBody>
                    <a:bodyPr/>
                    <a:lstStyle/>
                    <a:p>
                      <a:pPr algn="ctr"/>
                      <a:r>
                        <a:rPr lang="en-US" sz="1200" b="1" i="0" dirty="0" smtClean="0">
                          <a:latin typeface="+mn-lt"/>
                        </a:rPr>
                        <a:t>Product</a:t>
                      </a:r>
                      <a:endParaRPr lang="en-US" sz="1200" b="1" i="0" dirty="0">
                        <a:latin typeface="+mn-lt"/>
                        <a:cs typeface="Times New Roman"/>
                      </a:endParaRPr>
                    </a:p>
                  </a:txBody>
                  <a:tcPr marL="80426" marR="80426" marT="40213" marB="40213"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r>
                        <a:rPr lang="en-US" sz="1200" b="1" i="0" dirty="0" smtClean="0">
                          <a:latin typeface="+mn-lt"/>
                          <a:cs typeface="Times New Roman"/>
                        </a:rPr>
                        <a:t>Setup Time/ Batch (hour)</a:t>
                      </a:r>
                      <a:endParaRPr lang="en-US" sz="1200" b="1" i="0" dirty="0">
                        <a:latin typeface="+mn-lt"/>
                        <a:cs typeface="Times New Roman"/>
                      </a:endParaRPr>
                    </a:p>
                  </a:txBody>
                  <a:tcPr marL="80426" marR="80426" marT="40213" marB="40213"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r>
                        <a:rPr lang="en-US" sz="1200" b="1" i="0" dirty="0" smtClean="0">
                          <a:latin typeface="+mn-lt"/>
                          <a:cs typeface="Times New Roman"/>
                        </a:rPr>
                        <a:t>Average Batch Size</a:t>
                      </a:r>
                      <a:endParaRPr lang="en-US" sz="1200" b="1" i="0" dirty="0">
                        <a:latin typeface="+mn-lt"/>
                        <a:cs typeface="Times New Roman"/>
                      </a:endParaRPr>
                    </a:p>
                  </a:txBody>
                  <a:tcPr marL="80426" marR="80426" marT="40213" marB="40213"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r>
                        <a:rPr lang="en-US" sz="1200" b="1" i="0" dirty="0" smtClean="0">
                          <a:latin typeface="+mn-lt"/>
                          <a:cs typeface="Times New Roman"/>
                        </a:rPr>
                        <a:t>Production Time/ Unit (hour)</a:t>
                      </a:r>
                      <a:endParaRPr lang="en-US" sz="1200" b="1" i="0" dirty="0">
                        <a:latin typeface="+mn-lt"/>
                        <a:cs typeface="Times New Roman"/>
                      </a:endParaRPr>
                    </a:p>
                  </a:txBody>
                  <a:tcPr marL="80426" marR="80426" marT="40213" marB="40213"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r>
                        <a:rPr lang="en-US" sz="1200" b="1" i="0" dirty="0" smtClean="0">
                          <a:latin typeface="+mn-lt"/>
                          <a:cs typeface="Times New Roman"/>
                        </a:rPr>
                        <a:t>Production Quantity</a:t>
                      </a:r>
                      <a:endParaRPr lang="en-US" sz="1200" b="1" i="0" dirty="0">
                        <a:latin typeface="+mn-lt"/>
                        <a:cs typeface="Times New Roman"/>
                      </a:endParaRPr>
                    </a:p>
                  </a:txBody>
                  <a:tcPr marL="80426" marR="80426" marT="40213" marB="40213"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r>
                        <a:rPr lang="en-US" sz="1200" b="1" i="0" dirty="0" smtClean="0">
                          <a:latin typeface="+mn-lt"/>
                          <a:cs typeface="Times New Roman"/>
                        </a:rPr>
                        <a:t>Number of Setups</a:t>
                      </a:r>
                      <a:endParaRPr lang="en-US" sz="1200" b="1" i="0" dirty="0">
                        <a:latin typeface="+mn-lt"/>
                        <a:cs typeface="Times New Roman"/>
                      </a:endParaRPr>
                    </a:p>
                  </a:txBody>
                  <a:tcPr marL="80426" marR="80426" marT="40213" marB="40213"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r>
                        <a:rPr lang="en-US" sz="1200" b="1" i="0" dirty="0" smtClean="0">
                          <a:latin typeface="+mn-lt"/>
                        </a:rPr>
                        <a:t>Setup Time</a:t>
                      </a:r>
                      <a:r>
                        <a:rPr lang="en-US" sz="1200" b="1" i="0" baseline="0" dirty="0" smtClean="0">
                          <a:latin typeface="+mn-lt"/>
                        </a:rPr>
                        <a:t> (hours)</a:t>
                      </a:r>
                      <a:endParaRPr lang="en-US" sz="1200" b="1" i="0" dirty="0">
                        <a:latin typeface="+mn-lt"/>
                        <a:cs typeface="Times New Roman"/>
                      </a:endParaRPr>
                    </a:p>
                  </a:txBody>
                  <a:tcPr marL="80426" marR="80426" marT="40213" marB="40213"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tc>
                  <a:txBody>
                    <a:bodyPr/>
                    <a:lstStyle/>
                    <a:p>
                      <a:pPr algn="ctr"/>
                      <a:r>
                        <a:rPr lang="en-US" sz="1200" b="1" i="0" dirty="0" smtClean="0">
                          <a:latin typeface="+mn-lt"/>
                          <a:cs typeface="Times New Roman"/>
                        </a:rPr>
                        <a:t>Production Time (hours)</a:t>
                      </a:r>
                      <a:endParaRPr lang="en-US" sz="1200" b="1" i="0" dirty="0">
                        <a:latin typeface="+mn-lt"/>
                        <a:cs typeface="Times New Roman"/>
                      </a:endParaRPr>
                    </a:p>
                  </a:txBody>
                  <a:tcPr marL="80426" marR="80426" marT="40213" marB="40213" anchor="b">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68089">
                <a:tc>
                  <a:txBody>
                    <a:bodyPr/>
                    <a:lstStyle/>
                    <a:p>
                      <a:pPr algn="ctr"/>
                      <a:r>
                        <a:rPr lang="en-US" sz="1200" dirty="0" smtClean="0"/>
                        <a:t>A</a:t>
                      </a:r>
                      <a:endParaRPr lang="en-US" sz="1200" dirty="0"/>
                    </a:p>
                  </a:txBody>
                  <a:tcPr marL="80426" marR="80426" marT="40213" marB="40213">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t>8</a:t>
                      </a:r>
                      <a:endParaRPr lang="en-US" sz="1200" dirty="0"/>
                    </a:p>
                  </a:txBody>
                  <a:tcPr marL="80426" marR="80426" marT="40213" marB="40213">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t>50</a:t>
                      </a:r>
                      <a:endParaRPr lang="en-US" sz="1200" dirty="0"/>
                    </a:p>
                  </a:txBody>
                  <a:tcPr marL="80426" marR="80426" marT="40213" marB="40213">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t>5.60</a:t>
                      </a:r>
                      <a:endParaRPr lang="en-US" sz="1200" dirty="0"/>
                    </a:p>
                  </a:txBody>
                  <a:tcPr marL="80426" marR="80426" marT="40213" marB="40213">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t>256</a:t>
                      </a:r>
                      <a:endParaRPr lang="en-US" sz="1200" dirty="0"/>
                    </a:p>
                  </a:txBody>
                  <a:tcPr marL="80426" marR="80426" marT="40213" marB="40213">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tabLst>
                          <a:tab pos="533400" algn="r"/>
                        </a:tabLst>
                      </a:pPr>
                      <a:r>
                        <a:rPr lang="en-US" sz="1200" dirty="0" smtClean="0"/>
                        <a:t>5</a:t>
                      </a:r>
                      <a:endParaRPr lang="en-US" sz="1200" dirty="0"/>
                    </a:p>
                  </a:txBody>
                  <a:tcPr marL="80426" marR="80426" marT="40213" marB="40213">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tabLst>
                          <a:tab pos="447675" algn="r"/>
                        </a:tabLst>
                      </a:pPr>
                      <a:r>
                        <a:rPr lang="en-US" sz="1200" dirty="0" smtClean="0"/>
                        <a:t>40</a:t>
                      </a:r>
                      <a:endParaRPr lang="en-US" sz="1200" dirty="0"/>
                    </a:p>
                  </a:txBody>
                  <a:tcPr marL="80426" marR="80426" marT="40213" marB="40213">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tabLst>
                          <a:tab pos="538163" algn="r"/>
                        </a:tabLst>
                      </a:pPr>
                      <a:r>
                        <a:rPr lang="en-US" sz="1200" dirty="0" smtClean="0"/>
                        <a:t>1,433.6</a:t>
                      </a:r>
                      <a:endParaRPr lang="en-US" sz="1200" dirty="0"/>
                    </a:p>
                  </a:txBody>
                  <a:tcPr marL="80426" marR="80426" marT="40213" marB="40213">
                    <a:lnT w="1905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268089">
                <a:tc>
                  <a:txBody>
                    <a:bodyPr/>
                    <a:lstStyle/>
                    <a:p>
                      <a:pPr algn="ctr"/>
                      <a:r>
                        <a:rPr lang="en-US" sz="1200" dirty="0" smtClean="0"/>
                        <a:t>B</a:t>
                      </a:r>
                      <a:endParaRPr lang="en-US" sz="1200" dirty="0"/>
                    </a:p>
                  </a:txBody>
                  <a:tcPr marL="80426" marR="80426" marT="40213" marB="40213">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t>6</a:t>
                      </a:r>
                      <a:endParaRPr lang="en-US" sz="1200" dirty="0"/>
                    </a:p>
                  </a:txBody>
                  <a:tcPr marL="80426" marR="80426" marT="40213" marB="40213">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t>150</a:t>
                      </a:r>
                      <a:endParaRPr lang="en-US" sz="1200" dirty="0"/>
                    </a:p>
                  </a:txBody>
                  <a:tcPr marL="80426" marR="80426" marT="40213" marB="40213">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t>3.00</a:t>
                      </a:r>
                      <a:endParaRPr lang="en-US" sz="1200" dirty="0"/>
                    </a:p>
                  </a:txBody>
                  <a:tcPr marL="80426" marR="80426" marT="40213" marB="40213">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t>640</a:t>
                      </a:r>
                      <a:endParaRPr lang="en-US" sz="1200" dirty="0"/>
                    </a:p>
                  </a:txBody>
                  <a:tcPr marL="80426" marR="80426" marT="40213" marB="40213">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tabLst>
                          <a:tab pos="533400" algn="r"/>
                        </a:tabLst>
                      </a:pPr>
                      <a:r>
                        <a:rPr lang="en-US" sz="1200" dirty="0" smtClean="0"/>
                        <a:t>4</a:t>
                      </a:r>
                      <a:endParaRPr lang="en-US" sz="1200" dirty="0"/>
                    </a:p>
                  </a:txBody>
                  <a:tcPr marL="80426" marR="80426" marT="40213" marB="40213">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tabLst>
                          <a:tab pos="447675" algn="r"/>
                        </a:tabLst>
                      </a:pPr>
                      <a:r>
                        <a:rPr lang="en-US" sz="1200" dirty="0" smtClean="0"/>
                        <a:t>24</a:t>
                      </a:r>
                      <a:endParaRPr lang="en-US" sz="1200" dirty="0"/>
                    </a:p>
                  </a:txBody>
                  <a:tcPr marL="80426" marR="80426" marT="40213" marB="40213">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tabLst>
                          <a:tab pos="538163" algn="r"/>
                        </a:tabLst>
                      </a:pPr>
                      <a:r>
                        <a:rPr lang="en-US" sz="1200" dirty="0" smtClean="0"/>
                        <a:t>1,920.0</a:t>
                      </a:r>
                      <a:endParaRPr lang="en-US" sz="1200" dirty="0"/>
                    </a:p>
                  </a:txBody>
                  <a:tcPr marL="80426" marR="80426" marT="40213" marB="40213">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68089">
                <a:tc>
                  <a:txBody>
                    <a:bodyPr/>
                    <a:lstStyle/>
                    <a:p>
                      <a:pPr algn="ctr"/>
                      <a:r>
                        <a:rPr lang="en-US" sz="1200" dirty="0" smtClean="0"/>
                        <a:t>C</a:t>
                      </a:r>
                      <a:endParaRPr lang="en-US" sz="1200" dirty="0"/>
                    </a:p>
                  </a:txBody>
                  <a:tcPr marL="80426" marR="80426" marT="40213" marB="40213">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t>8</a:t>
                      </a:r>
                      <a:endParaRPr lang="en-US" sz="1200" dirty="0"/>
                    </a:p>
                  </a:txBody>
                  <a:tcPr marL="80426" marR="80426" marT="40213" marB="40213">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t>100</a:t>
                      </a:r>
                      <a:endParaRPr lang="en-US" sz="1200" dirty="0"/>
                    </a:p>
                  </a:txBody>
                  <a:tcPr marL="80426" marR="80426" marT="40213" marB="40213">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t>3.80</a:t>
                      </a:r>
                      <a:endParaRPr lang="en-US" sz="1200" dirty="0"/>
                    </a:p>
                  </a:txBody>
                  <a:tcPr marL="80426" marR="80426" marT="40213" marB="40213">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t>512</a:t>
                      </a:r>
                      <a:endParaRPr lang="en-US" sz="1200" dirty="0"/>
                    </a:p>
                  </a:txBody>
                  <a:tcPr marL="80426" marR="80426" marT="40213" marB="40213">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tabLst>
                          <a:tab pos="533400" algn="r"/>
                        </a:tabLst>
                      </a:pPr>
                      <a:r>
                        <a:rPr lang="en-US" sz="1200" dirty="0" smtClean="0"/>
                        <a:t>5</a:t>
                      </a:r>
                      <a:endParaRPr lang="en-US" sz="1200" dirty="0"/>
                    </a:p>
                  </a:txBody>
                  <a:tcPr marL="80426" marR="80426" marT="40213" marB="40213">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tabLst>
                          <a:tab pos="447675" algn="r"/>
                        </a:tabLst>
                      </a:pPr>
                      <a:r>
                        <a:rPr lang="en-US" sz="1200" dirty="0" smtClean="0"/>
                        <a:t>40</a:t>
                      </a:r>
                      <a:endParaRPr lang="en-US" sz="1200" dirty="0"/>
                    </a:p>
                  </a:txBody>
                  <a:tcPr marL="80426" marR="80426" marT="40213" marB="40213">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tabLst>
                          <a:tab pos="538163" algn="r"/>
                        </a:tabLst>
                      </a:pPr>
                      <a:r>
                        <a:rPr lang="en-US" sz="1200" dirty="0" smtClean="0"/>
                        <a:t>1,945.6</a:t>
                      </a:r>
                      <a:endParaRPr lang="en-US" sz="1200" dirty="0"/>
                    </a:p>
                  </a:txBody>
                  <a:tcPr marL="80426" marR="80426" marT="40213" marB="40213">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268089">
                <a:tc>
                  <a:txBody>
                    <a:bodyPr/>
                    <a:lstStyle/>
                    <a:p>
                      <a:pPr algn="ctr"/>
                      <a:r>
                        <a:rPr lang="en-US" sz="1200" dirty="0" smtClean="0"/>
                        <a:t>D</a:t>
                      </a:r>
                      <a:endParaRPr lang="en-US" sz="1200" dirty="0"/>
                    </a:p>
                  </a:txBody>
                  <a:tcPr marL="80426" marR="80426" marT="40213" marB="40213">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t>10</a:t>
                      </a:r>
                      <a:endParaRPr lang="en-US" sz="1200" dirty="0"/>
                    </a:p>
                  </a:txBody>
                  <a:tcPr marL="80426" marR="80426" marT="40213" marB="40213">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t>50</a:t>
                      </a:r>
                      <a:endParaRPr lang="en-US" sz="1200" dirty="0"/>
                    </a:p>
                  </a:txBody>
                  <a:tcPr marL="80426" marR="80426" marT="40213" marB="40213">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t>4.80</a:t>
                      </a:r>
                      <a:endParaRPr lang="en-US" sz="1200" dirty="0"/>
                    </a:p>
                  </a:txBody>
                  <a:tcPr marL="80426" marR="80426" marT="40213" marB="40213">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t>256</a:t>
                      </a:r>
                      <a:endParaRPr lang="en-US" sz="1200" dirty="0"/>
                    </a:p>
                  </a:txBody>
                  <a:tcPr marL="80426" marR="80426" marT="40213" marB="40213">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tabLst>
                          <a:tab pos="533400" algn="r"/>
                        </a:tabLst>
                      </a:pPr>
                      <a:r>
                        <a:rPr lang="en-US" sz="1200" dirty="0" smtClean="0"/>
                        <a:t>5</a:t>
                      </a:r>
                      <a:endParaRPr lang="en-US" sz="1200" dirty="0"/>
                    </a:p>
                  </a:txBody>
                  <a:tcPr marL="80426" marR="80426" marT="40213" marB="40213">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tabLst>
                          <a:tab pos="447675" algn="r"/>
                        </a:tabLst>
                      </a:pPr>
                      <a:r>
                        <a:rPr lang="en-US" sz="1200" dirty="0" smtClean="0"/>
                        <a:t>50</a:t>
                      </a:r>
                      <a:endParaRPr lang="en-US" sz="1200" dirty="0"/>
                    </a:p>
                  </a:txBody>
                  <a:tcPr marL="80426" marR="80426" marT="40213" marB="40213">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tabLst>
                          <a:tab pos="538163" algn="r"/>
                        </a:tabLst>
                      </a:pPr>
                      <a:r>
                        <a:rPr lang="en-US" sz="1200" dirty="0" smtClean="0"/>
                        <a:t>1,228.8</a:t>
                      </a:r>
                      <a:endParaRPr lang="en-US" sz="1200" dirty="0"/>
                    </a:p>
                  </a:txBody>
                  <a:tcPr marL="80426" marR="80426" marT="40213" marB="40213">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268089">
                <a:tc>
                  <a:txBody>
                    <a:bodyPr/>
                    <a:lstStyle/>
                    <a:p>
                      <a:pPr algn="ctr"/>
                      <a:r>
                        <a:rPr lang="en-US" sz="1200" dirty="0" smtClean="0"/>
                        <a:t>E</a:t>
                      </a:r>
                      <a:endParaRPr lang="en-US" sz="1200" dirty="0"/>
                    </a:p>
                  </a:txBody>
                  <a:tcPr marL="80426" marR="80426" marT="40213" marB="40213">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t>6</a:t>
                      </a:r>
                      <a:endParaRPr lang="en-US" sz="1200" dirty="0"/>
                    </a:p>
                  </a:txBody>
                  <a:tcPr marL="80426" marR="80426" marT="40213" marB="40213">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t>100</a:t>
                      </a:r>
                      <a:endParaRPr lang="en-US" sz="1200" dirty="0"/>
                    </a:p>
                  </a:txBody>
                  <a:tcPr marL="80426" marR="80426" marT="40213" marB="40213">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t>3.60</a:t>
                      </a:r>
                      <a:endParaRPr lang="en-US" sz="1200" dirty="0"/>
                    </a:p>
                  </a:txBody>
                  <a:tcPr marL="80426" marR="80426" marT="40213" marB="40213">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t>512</a:t>
                      </a:r>
                      <a:endParaRPr lang="en-US" sz="1200" dirty="0"/>
                    </a:p>
                  </a:txBody>
                  <a:tcPr marL="80426" marR="80426" marT="40213" marB="40213">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tabLst>
                          <a:tab pos="533400" algn="r"/>
                        </a:tabLst>
                      </a:pPr>
                      <a:r>
                        <a:rPr lang="en-US" sz="1200" dirty="0" smtClean="0"/>
                        <a:t>5</a:t>
                      </a:r>
                      <a:endParaRPr lang="en-US" sz="1200" dirty="0"/>
                    </a:p>
                  </a:txBody>
                  <a:tcPr marL="80426" marR="80426" marT="40213" marB="40213">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tabLst>
                          <a:tab pos="447675" algn="r"/>
                        </a:tabLst>
                      </a:pPr>
                      <a:r>
                        <a:rPr lang="en-US" sz="1200" dirty="0" smtClean="0"/>
                        <a:t>30</a:t>
                      </a:r>
                      <a:endParaRPr lang="en-US" sz="1200" dirty="0"/>
                    </a:p>
                  </a:txBody>
                  <a:tcPr marL="80426" marR="80426" marT="40213" marB="40213">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tabLst>
                          <a:tab pos="538163" algn="r"/>
                        </a:tabLst>
                      </a:pPr>
                      <a:r>
                        <a:rPr lang="en-US" sz="1200" dirty="0" smtClean="0"/>
                        <a:t>1,843.2</a:t>
                      </a:r>
                      <a:endParaRPr lang="en-US" sz="1200" dirty="0"/>
                    </a:p>
                  </a:txBody>
                  <a:tcPr marL="80426" marR="80426" marT="40213" marB="40213">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268089">
                <a:tc>
                  <a:txBody>
                    <a:bodyPr/>
                    <a:lstStyle/>
                    <a:p>
                      <a:pPr algn="ctr"/>
                      <a:r>
                        <a:rPr lang="en-US" sz="1200" dirty="0" smtClean="0"/>
                        <a:t>F</a:t>
                      </a:r>
                      <a:endParaRPr lang="en-US" sz="1200" dirty="0"/>
                    </a:p>
                  </a:txBody>
                  <a:tcPr marL="80426" marR="80426" marT="40213" marB="40213">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t>5</a:t>
                      </a:r>
                      <a:endParaRPr lang="en-US" sz="1200" dirty="0"/>
                    </a:p>
                  </a:txBody>
                  <a:tcPr marL="80426" marR="80426" marT="40213" marB="40213">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t>75</a:t>
                      </a:r>
                      <a:endParaRPr lang="en-US" sz="1200" dirty="0"/>
                    </a:p>
                  </a:txBody>
                  <a:tcPr marL="80426" marR="80426" marT="40213" marB="40213">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t>4.30</a:t>
                      </a:r>
                      <a:endParaRPr lang="en-US" sz="1200" dirty="0"/>
                    </a:p>
                  </a:txBody>
                  <a:tcPr marL="80426" marR="80426" marT="40213" marB="40213">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sz="1200" dirty="0" smtClean="0"/>
                        <a:t>384</a:t>
                      </a:r>
                      <a:endParaRPr lang="en-US" sz="1200" dirty="0"/>
                    </a:p>
                  </a:txBody>
                  <a:tcPr marL="80426" marR="80426" marT="40213" marB="40213">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tabLst>
                          <a:tab pos="533400" algn="r"/>
                        </a:tabLst>
                      </a:pPr>
                      <a:r>
                        <a:rPr lang="en-US" sz="1200" dirty="0" smtClean="0"/>
                        <a:t>5</a:t>
                      </a:r>
                      <a:endParaRPr lang="en-US" sz="1200" dirty="0"/>
                    </a:p>
                  </a:txBody>
                  <a:tcPr marL="80426" marR="80426" marT="40213" marB="40213">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tabLst>
                          <a:tab pos="447675" algn="r"/>
                        </a:tabLst>
                      </a:pPr>
                      <a:r>
                        <a:rPr lang="en-US" sz="1200" dirty="0" smtClean="0"/>
                        <a:t>25</a:t>
                      </a:r>
                      <a:endParaRPr lang="en-US" sz="1200" dirty="0"/>
                    </a:p>
                  </a:txBody>
                  <a:tcPr marL="80426" marR="80426" marT="40213" marB="40213">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tabLst>
                          <a:tab pos="538163" algn="r"/>
                        </a:tabLst>
                      </a:pPr>
                      <a:r>
                        <a:rPr lang="en-US" sz="1200" dirty="0" smtClean="0"/>
                        <a:t>1,651.2</a:t>
                      </a:r>
                      <a:endParaRPr lang="en-US" sz="1200" dirty="0"/>
                    </a:p>
                  </a:txBody>
                  <a:tcPr marL="80426" marR="80426" marT="40213" marB="40213">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bl>
          </a:graphicData>
        </a:graphic>
      </p:graphicFrame>
      <p:sp>
        <p:nvSpPr>
          <p:cNvPr id="4" name="Content Placeholder 3"/>
          <p:cNvSpPr>
            <a:spLocks noGrp="1"/>
          </p:cNvSpPr>
          <p:nvPr>
            <p:ph type="body" idx="2"/>
          </p:nvPr>
        </p:nvSpPr>
        <p:spPr>
          <a:xfrm>
            <a:off x="457200" y="5455920"/>
            <a:ext cx="8229600" cy="861744"/>
          </a:xfrm>
        </p:spPr>
        <p:txBody>
          <a:bodyPr wrap="square" lIns="91425" tIns="91425" rIns="91425" bIns="91425">
            <a:spAutoFit/>
          </a:bodyPr>
          <a:lstStyle/>
          <a:p>
            <a:pPr marL="0" lvl="0" indent="0" defTabSz="457200">
              <a:spcAft>
                <a:spcPct val="0"/>
              </a:spcAft>
              <a:buNone/>
            </a:pPr>
            <a:r>
              <a:rPr lang="en-US" sz="2200" kern="1200" dirty="0">
                <a:solidFill>
                  <a:srgbClr val="000000"/>
                </a:solidFill>
                <a:latin typeface="Arial (Body)"/>
              </a:rPr>
              <a:t>Planned production and setup = 10,231.4 hrs</a:t>
            </a:r>
            <a:br>
              <a:rPr lang="en-US" sz="2200" kern="1200" dirty="0">
                <a:solidFill>
                  <a:srgbClr val="000000"/>
                </a:solidFill>
                <a:latin typeface="Arial (Body)"/>
              </a:rPr>
            </a:br>
            <a:r>
              <a:rPr lang="en-US" sz="2200" kern="1200" dirty="0">
                <a:solidFill>
                  <a:srgbClr val="000000"/>
                </a:solidFill>
                <a:latin typeface="Arial (Body)"/>
              </a:rPr>
              <a:t>Available production time = 10,240 hrs</a:t>
            </a:r>
          </a:p>
        </p:txBody>
      </p:sp>
    </p:spTree>
    <p:extLst>
      <p:ext uri="{BB962C8B-B14F-4D97-AF65-F5344CB8AC3E}">
        <p14:creationId xmlns:p14="http://schemas.microsoft.com/office/powerpoint/2010/main" val="40449422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solidFill>
                  <a:srgbClr val="007FA3"/>
                </a:solidFill>
                <a:latin typeface="Times New Roman" panose="02020603050405020304" pitchFamily="18" charset="0"/>
                <a:ea typeface="+mj-ea"/>
                <a:cs typeface="+mj-cs"/>
              </a:rPr>
              <a:t>Summary of Learning Objective 3</a:t>
            </a:r>
            <a:endParaRPr lang="en-US" kern="1200" dirty="0">
              <a:solidFill>
                <a:srgbClr val="007FA3"/>
              </a:solidFill>
              <a:latin typeface="Times New Roman" panose="02020603050405020304" pitchFamily="18" charset="0"/>
              <a:ea typeface="+mj-ea"/>
              <a:cs typeface="+mj-cs"/>
            </a:endParaRPr>
          </a:p>
        </p:txBody>
      </p:sp>
      <p:sp>
        <p:nvSpPr>
          <p:cNvPr id="3" name="Content Placeholder 2"/>
          <p:cNvSpPr>
            <a:spLocks noGrp="1"/>
          </p:cNvSpPr>
          <p:nvPr>
            <p:ph type="body" idx="1"/>
          </p:nvPr>
        </p:nvSpPr>
        <p:spPr>
          <a:xfrm>
            <a:off x="457200" y="1600200"/>
            <a:ext cx="8229600" cy="4247286"/>
          </a:xfrm>
        </p:spPr>
        <p:txBody>
          <a:bodyPr wrap="square" lIns="91425" tIns="91425" rIns="91425" bIns="91425">
            <a:spAutoFit/>
          </a:bodyPr>
          <a:lstStyle/>
          <a:p>
            <a:pPr marL="0" lvl="0" indent="0" defTabSz="457200">
              <a:spcAft>
                <a:spcPct val="0"/>
              </a:spcAft>
              <a:buSzPct val="100000"/>
              <a:buNone/>
            </a:pPr>
            <a:r>
              <a:rPr lang="en-US" sz="2200" kern="1200" dirty="0">
                <a:solidFill>
                  <a:srgbClr val="000000"/>
                </a:solidFill>
                <a:latin typeface="Arial (Body)"/>
                <a:ea typeface="+mn-ea"/>
                <a:cs typeface="+mn-cs"/>
              </a:rPr>
              <a:t>Given the goal of maximizing profits (or minimizing costs) subject to supply chain constraints, the aggregate planning problem can be modeled as a linear program. The first step is to identify a suitable aggregate unit of production and forecast demand in terms of the aggregate unit. The next step is to identify the various costs (such as material, inventory, production) and constraints in the supply chain. We then identify the set of decision variables and construct the objective function and constraints in terms of the decision variables. Linear programming then allows us to optimize the objective function subject to the specified constraints. The aggregate plan should then be converted to a feasible master production </a:t>
            </a:r>
            <a:r>
              <a:rPr lang="en-US" sz="2200" kern="1200" dirty="0" smtClean="0">
                <a:solidFill>
                  <a:srgbClr val="000000"/>
                </a:solidFill>
                <a:latin typeface="Arial (Body)"/>
                <a:ea typeface="+mn-ea"/>
                <a:cs typeface="+mn-cs"/>
              </a:rPr>
              <a:t>schedule.</a:t>
            </a:r>
            <a:endParaRPr lang="en-US" sz="2200" kern="1200" dirty="0">
              <a:solidFill>
                <a:srgbClr val="000000"/>
              </a:solidFill>
              <a:latin typeface="Arial (Body)"/>
              <a:ea typeface="+mn-ea"/>
              <a:cs typeface="+mn-cs"/>
            </a:endParaRPr>
          </a:p>
        </p:txBody>
      </p:sp>
    </p:spTree>
    <p:extLst>
      <p:ext uri="{BB962C8B-B14F-4D97-AF65-F5344CB8AC3E}">
        <p14:creationId xmlns:p14="http://schemas.microsoft.com/office/powerpoint/2010/main" val="13759753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Aggregate Planning in Excel</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1"/>
            <a:ext cx="8229600" cy="622346"/>
          </a:xfrm>
        </p:spPr>
        <p:txBody>
          <a:bodyPr/>
          <a:lstStyle/>
          <a:p>
            <a:pPr marL="0" indent="0">
              <a:buNone/>
            </a:pPr>
            <a:r>
              <a:rPr lang="en-US" sz="2000" b="1" dirty="0"/>
              <a:t>Table 8-9 </a:t>
            </a:r>
            <a:r>
              <a:rPr lang="en-US" sz="2000" dirty="0"/>
              <a:t>Building the Basic Aggregate Planning Spreadsheet</a:t>
            </a:r>
          </a:p>
        </p:txBody>
      </p:sp>
      <p:graphicFrame>
        <p:nvGraphicFramePr>
          <p:cNvPr id="4" name="Table 3"/>
          <p:cNvGraphicFramePr>
            <a:graphicFrameLocks noGrp="1"/>
          </p:cNvGraphicFramePr>
          <p:nvPr>
            <p:extLst>
              <p:ext uri="{D42A27DB-BD31-4B8C-83A1-F6EECF244321}">
                <p14:modId xmlns:p14="http://schemas.microsoft.com/office/powerpoint/2010/main" val="1927656388"/>
              </p:ext>
            </p:extLst>
          </p:nvPr>
        </p:nvGraphicFramePr>
        <p:xfrm>
          <a:off x="457200" y="2432819"/>
          <a:ext cx="8229600" cy="3100475"/>
        </p:xfrm>
        <a:graphic>
          <a:graphicData uri="http://schemas.openxmlformats.org/drawingml/2006/table">
            <a:tbl>
              <a:tblPr firstRow="1" bandRow="1">
                <a:tableStyleId>{2D5ABB26-0587-4C30-8999-92F81FD0307C}</a:tableStyleId>
              </a:tblPr>
              <a:tblGrid>
                <a:gridCol w="1282940">
                  <a:extLst>
                    <a:ext uri="{9D8B030D-6E8A-4147-A177-3AD203B41FA5}">
                      <a16:colId xmlns:a16="http://schemas.microsoft.com/office/drawing/2014/main" val="20000"/>
                    </a:ext>
                  </a:extLst>
                </a:gridCol>
                <a:gridCol w="1079548">
                  <a:extLst>
                    <a:ext uri="{9D8B030D-6E8A-4147-A177-3AD203B41FA5}">
                      <a16:colId xmlns:a16="http://schemas.microsoft.com/office/drawing/2014/main" val="20001"/>
                    </a:ext>
                  </a:extLst>
                </a:gridCol>
                <a:gridCol w="2448517">
                  <a:extLst>
                    <a:ext uri="{9D8B030D-6E8A-4147-A177-3AD203B41FA5}">
                      <a16:colId xmlns:a16="http://schemas.microsoft.com/office/drawing/2014/main" val="20002"/>
                    </a:ext>
                  </a:extLst>
                </a:gridCol>
                <a:gridCol w="2286596">
                  <a:extLst>
                    <a:ext uri="{9D8B030D-6E8A-4147-A177-3AD203B41FA5}">
                      <a16:colId xmlns:a16="http://schemas.microsoft.com/office/drawing/2014/main" val="20003"/>
                    </a:ext>
                  </a:extLst>
                </a:gridCol>
                <a:gridCol w="1131999">
                  <a:extLst>
                    <a:ext uri="{9D8B030D-6E8A-4147-A177-3AD203B41FA5}">
                      <a16:colId xmlns:a16="http://schemas.microsoft.com/office/drawing/2014/main" val="20004"/>
                    </a:ext>
                  </a:extLst>
                </a:gridCol>
              </a:tblGrid>
              <a:tr h="533475">
                <a:tc>
                  <a:txBody>
                    <a:bodyPr/>
                    <a:lstStyle/>
                    <a:p>
                      <a:r>
                        <a:rPr lang="en-US" sz="1400" b="1" dirty="0" smtClean="0"/>
                        <a:t>Output</a:t>
                      </a:r>
                      <a:endParaRPr lang="en-US" sz="1400" b="1" dirty="0"/>
                    </a:p>
                  </a:txBody>
                  <a:tcPr anchor="b">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sz="1400" b="1" dirty="0" smtClean="0"/>
                        <a:t>Cells</a:t>
                      </a:r>
                      <a:endParaRPr lang="en-US" sz="1400" b="1" dirty="0"/>
                    </a:p>
                  </a:txBody>
                  <a:tcPr anchor="b">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sz="1400" b="1" dirty="0" smtClean="0"/>
                        <a:t>Relationship to inputs</a:t>
                      </a:r>
                      <a:endParaRPr lang="en-US" sz="1400" b="1" dirty="0"/>
                    </a:p>
                  </a:txBody>
                  <a:tcPr anchor="b">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sz="1400" b="1" dirty="0" smtClean="0"/>
                        <a:t>Formula in Row 5</a:t>
                      </a:r>
                      <a:endParaRPr lang="en-US" sz="1400" b="1" dirty="0"/>
                    </a:p>
                  </a:txBody>
                  <a:tcPr anchor="b">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sz="1400" b="1" dirty="0" smtClean="0"/>
                        <a:t>Copied to Calls</a:t>
                      </a:r>
                      <a:endParaRPr lang="en-US" sz="1400" b="1" dirty="0"/>
                    </a:p>
                  </a:txBody>
                  <a:tcPr anchor="b">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24435">
                <a:tc>
                  <a:txBody>
                    <a:bodyPr/>
                    <a:lstStyle/>
                    <a:p>
                      <a:r>
                        <a:rPr lang="en-US" sz="1400" dirty="0" smtClean="0"/>
                        <a:t>Workforce </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sz="1400" dirty="0" smtClean="0"/>
                        <a:t>D5:D10</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sz="800" i="0" baseline="-25000" dirty="0" smtClean="0">
                          <a:solidFill>
                            <a:schemeClr val="bg1"/>
                          </a:solidFill>
                        </a:rPr>
                        <a:t>W sub t = W sub t minus 1 + H sub t minus L sub t.</a:t>
                      </a:r>
                      <a:endParaRPr lang="en-US" sz="800" i="0" baseline="-25000" dirty="0">
                        <a:solidFill>
                          <a:schemeClr val="bg1"/>
                        </a:solidFill>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sz="1400" dirty="0" smtClean="0"/>
                        <a:t>= D4 + B5 – C5</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sz="1400" dirty="0" smtClean="0"/>
                        <a:t>D6:D10</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657954">
                <a:tc>
                  <a:txBody>
                    <a:bodyPr/>
                    <a:lstStyle/>
                    <a:p>
                      <a:r>
                        <a:rPr lang="en-US" sz="1400" dirty="0" smtClean="0"/>
                        <a:t>Production </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sz="1400" dirty="0" smtClean="0"/>
                        <a:t>I5:I10</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sz="800" dirty="0" smtClean="0">
                          <a:solidFill>
                            <a:schemeClr val="bg1"/>
                          </a:solidFill>
                        </a:rPr>
                        <a:t>P sub t = 40 times W sub t plus start fraction O </a:t>
                      </a:r>
                      <a:r>
                        <a:rPr lang="en-US" sz="1200" dirty="0" smtClean="0">
                          <a:solidFill>
                            <a:schemeClr val="bg1"/>
                          </a:solidFill>
                        </a:rPr>
                        <a:t>sub t over 4 end fraction.</a:t>
                      </a:r>
                      <a:endParaRPr lang="en-US" sz="1200" dirty="0">
                        <a:solidFill>
                          <a:schemeClr val="bg1"/>
                        </a:solidFill>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sz="800" b="0" i="0" u="none" strike="noStrike" cap="none" dirty="0" smtClean="0">
                          <a:solidFill>
                            <a:schemeClr val="bg1"/>
                          </a:solidFill>
                          <a:effectLst/>
                          <a:latin typeface="+mn-lt"/>
                          <a:ea typeface="+mn-ea"/>
                          <a:cs typeface="+mn-cs"/>
                          <a:sym typeface="Arial"/>
                        </a:rPr>
                        <a:t>= 40 times D 5 + left parenthesis E 5 over 4 right parenthesis</a:t>
                      </a:r>
                      <a:endParaRPr lang="en-US" sz="800" b="0" i="0" u="none" strike="noStrike" cap="none" dirty="0">
                        <a:solidFill>
                          <a:schemeClr val="bg1"/>
                        </a:solidFill>
                        <a:effectLst/>
                        <a:latin typeface="+mn-lt"/>
                        <a:ea typeface="+mn-ea"/>
                        <a:cs typeface="+mn-cs"/>
                        <a:sym typeface="Arial"/>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sz="1400" dirty="0" smtClean="0"/>
                        <a:t>I6:I10</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806185">
                <a:tc>
                  <a:txBody>
                    <a:bodyPr/>
                    <a:lstStyle/>
                    <a:p>
                      <a:r>
                        <a:rPr lang="en-US" sz="1400" dirty="0" smtClean="0"/>
                        <a:t>Inventory </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sz="1400" dirty="0" smtClean="0"/>
                        <a:t>F5:F10</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0" i="0" u="none" strike="noStrike" cap="none" dirty="0" smtClean="0">
                          <a:solidFill>
                            <a:schemeClr val="bg1"/>
                          </a:solidFill>
                          <a:effectLst/>
                          <a:latin typeface="+mn-lt"/>
                          <a:ea typeface="+mn-ea"/>
                          <a:cs typeface="+mn-cs"/>
                          <a:sym typeface="Arial"/>
                        </a:rPr>
                        <a:t>I sub t = max of left parenthesis I sub t minus 1 plus P sub t + C sub t minus D sub t minus S sub t minus 1, 0 right parenthesis</a:t>
                      </a: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sz="800" b="0" i="0" u="none" strike="noStrike" cap="none" dirty="0" smtClean="0">
                          <a:solidFill>
                            <a:schemeClr val="bg1"/>
                          </a:solidFill>
                          <a:effectLst/>
                          <a:latin typeface="+mn-lt"/>
                          <a:ea typeface="+mn-ea"/>
                          <a:cs typeface="+mn-cs"/>
                          <a:sym typeface="Arial"/>
                        </a:rPr>
                        <a:t>= max left parenthesis F 4 + I 5 + H 5 minus G 4 minus J 5, 0 right parenthesis</a:t>
                      </a:r>
                      <a:endParaRPr lang="en-US" sz="800" b="0" i="0" u="none" strike="noStrike" cap="none" dirty="0">
                        <a:solidFill>
                          <a:schemeClr val="bg1"/>
                        </a:solidFill>
                        <a:effectLst/>
                        <a:latin typeface="+mn-lt"/>
                        <a:ea typeface="+mn-ea"/>
                        <a:cs typeface="+mn-cs"/>
                        <a:sym typeface="Arial"/>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sz="1400" dirty="0" smtClean="0"/>
                        <a:t>F6:F10</a:t>
                      </a:r>
                      <a:endParaRPr lang="en-US" sz="1400" dirty="0"/>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678426">
                <a:tc>
                  <a:txBody>
                    <a:bodyPr/>
                    <a:lstStyle/>
                    <a:p>
                      <a:r>
                        <a:rPr lang="en-US" sz="1400" dirty="0" smtClean="0"/>
                        <a:t>Stockout </a:t>
                      </a:r>
                      <a:endParaRPr lang="en-US" sz="1400" dirty="0"/>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r>
                        <a:rPr lang="en-US" sz="1400" dirty="0" smtClean="0"/>
                        <a:t>G5:G10</a:t>
                      </a:r>
                      <a:endParaRPr lang="en-US" sz="1400" dirty="0"/>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r>
                        <a:rPr lang="en-US" sz="800" b="0" i="0" u="none" strike="noStrike" cap="none" dirty="0" smtClean="0">
                          <a:solidFill>
                            <a:schemeClr val="bg1"/>
                          </a:solidFill>
                          <a:effectLst/>
                          <a:latin typeface="+mn-lt"/>
                          <a:ea typeface="+mn-ea"/>
                          <a:cs typeface="+mn-cs"/>
                          <a:sym typeface="Arial"/>
                        </a:rPr>
                        <a:t>S sub t minus max left parenthesis 0, S, sub t minus 1 + D sub t + I sub t minus 1 minus P sub t minus c sub t</a:t>
                      </a:r>
                      <a:endParaRPr lang="en-US" sz="800" b="0" i="0" u="none" strike="noStrike" cap="none" dirty="0">
                        <a:solidFill>
                          <a:schemeClr val="bg1"/>
                        </a:solidFill>
                        <a:effectLst/>
                        <a:latin typeface="+mn-lt"/>
                        <a:ea typeface="+mn-ea"/>
                        <a:cs typeface="+mn-cs"/>
                        <a:sym typeface="Arial"/>
                      </a:endParaRP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0" i="0" u="none" strike="noStrike" cap="none" dirty="0" smtClean="0">
                          <a:solidFill>
                            <a:schemeClr val="bg1"/>
                          </a:solidFill>
                          <a:effectLst/>
                          <a:latin typeface="+mn-lt"/>
                          <a:ea typeface="+mn-ea"/>
                          <a:cs typeface="+mn-cs"/>
                          <a:sym typeface="Arial"/>
                        </a:rPr>
                        <a:t>Equals max of left parenthesis 0, J 5 + G 4 minus I 5, minus H 5 minus F 4</a:t>
                      </a:r>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tc>
                  <a:txBody>
                    <a:bodyPr/>
                    <a:lstStyle/>
                    <a:p>
                      <a:r>
                        <a:rPr lang="en-US" sz="1400" dirty="0" smtClean="0"/>
                        <a:t>G6:G10</a:t>
                      </a:r>
                      <a:endParaRPr lang="en-US" sz="1400" dirty="0"/>
                    </a:p>
                  </a:txBody>
                  <a:tcP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391665728"/>
              </p:ext>
            </p:extLst>
          </p:nvPr>
        </p:nvGraphicFramePr>
        <p:xfrm>
          <a:off x="2965895" y="3027652"/>
          <a:ext cx="1474787" cy="277812"/>
        </p:xfrm>
        <a:graphic>
          <a:graphicData uri="http://schemas.openxmlformats.org/presentationml/2006/ole">
            <mc:AlternateContent xmlns:mc="http://schemas.openxmlformats.org/markup-compatibility/2006">
              <mc:Choice xmlns:v="urn:schemas-microsoft-com:vml" Requires="v">
                <p:oleObj spid="_x0000_s9337" name="Equation" r:id="rId3" imgW="1282680" imgH="241200" progId="Equation.DSMT4">
                  <p:embed/>
                </p:oleObj>
              </mc:Choice>
              <mc:Fallback>
                <p:oleObj name="Equation" r:id="rId3" imgW="1282680" imgH="241200" progId="Equation.DSMT4">
                  <p:embed/>
                  <p:pic>
                    <p:nvPicPr>
                      <p:cNvPr id="0" name=""/>
                      <p:cNvPicPr/>
                      <p:nvPr/>
                    </p:nvPicPr>
                    <p:blipFill>
                      <a:blip r:embed="rId4"/>
                      <a:stretch>
                        <a:fillRect/>
                      </a:stretch>
                    </p:blipFill>
                    <p:spPr>
                      <a:xfrm>
                        <a:off x="2965895" y="3027652"/>
                        <a:ext cx="1474787" cy="277812"/>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364014690"/>
              </p:ext>
            </p:extLst>
          </p:nvPr>
        </p:nvGraphicFramePr>
        <p:xfrm>
          <a:off x="2936926" y="3444137"/>
          <a:ext cx="1367663" cy="491744"/>
        </p:xfrm>
        <a:graphic>
          <a:graphicData uri="http://schemas.openxmlformats.org/presentationml/2006/ole">
            <mc:AlternateContent xmlns:mc="http://schemas.openxmlformats.org/markup-compatibility/2006">
              <mc:Choice xmlns:v="urn:schemas-microsoft-com:vml" Requires="v">
                <p:oleObj spid="_x0000_s9338" name="Equation" r:id="rId5" imgW="1130040" imgH="406080" progId="Equation.DSMT4">
                  <p:embed/>
                </p:oleObj>
              </mc:Choice>
              <mc:Fallback>
                <p:oleObj name="Equation" r:id="rId5" imgW="1130040" imgH="406080" progId="Equation.DSMT4">
                  <p:embed/>
                  <p:pic>
                    <p:nvPicPr>
                      <p:cNvPr id="0" name=""/>
                      <p:cNvPicPr/>
                      <p:nvPr/>
                    </p:nvPicPr>
                    <p:blipFill>
                      <a:blip r:embed="rId6"/>
                      <a:stretch>
                        <a:fillRect/>
                      </a:stretch>
                    </p:blipFill>
                    <p:spPr>
                      <a:xfrm>
                        <a:off x="2936926" y="3444137"/>
                        <a:ext cx="1367663" cy="491744"/>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602910140"/>
              </p:ext>
            </p:extLst>
          </p:nvPr>
        </p:nvGraphicFramePr>
        <p:xfrm>
          <a:off x="2936926" y="4123511"/>
          <a:ext cx="1878806" cy="578094"/>
        </p:xfrm>
        <a:graphic>
          <a:graphicData uri="http://schemas.openxmlformats.org/presentationml/2006/ole">
            <mc:AlternateContent xmlns:mc="http://schemas.openxmlformats.org/markup-compatibility/2006">
              <mc:Choice xmlns:v="urn:schemas-microsoft-com:vml" Requires="v">
                <p:oleObj spid="_x0000_s9339" name="Equation" r:id="rId7" imgW="1485720" imgH="457200" progId="Equation.DSMT4">
                  <p:embed/>
                </p:oleObj>
              </mc:Choice>
              <mc:Fallback>
                <p:oleObj name="Equation" r:id="rId7" imgW="1485720" imgH="457200" progId="Equation.DSMT4">
                  <p:embed/>
                  <p:pic>
                    <p:nvPicPr>
                      <p:cNvPr id="0" name=""/>
                      <p:cNvPicPr/>
                      <p:nvPr/>
                    </p:nvPicPr>
                    <p:blipFill>
                      <a:blip r:embed="rId8"/>
                      <a:stretch>
                        <a:fillRect/>
                      </a:stretch>
                    </p:blipFill>
                    <p:spPr>
                      <a:xfrm>
                        <a:off x="2936926" y="4123511"/>
                        <a:ext cx="1878806" cy="578094"/>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670026665"/>
              </p:ext>
            </p:extLst>
          </p:nvPr>
        </p:nvGraphicFramePr>
        <p:xfrm>
          <a:off x="2958283" y="4911877"/>
          <a:ext cx="1722601" cy="525540"/>
        </p:xfrm>
        <a:graphic>
          <a:graphicData uri="http://schemas.openxmlformats.org/presentationml/2006/ole">
            <mc:AlternateContent xmlns:mc="http://schemas.openxmlformats.org/markup-compatibility/2006">
              <mc:Choice xmlns:v="urn:schemas-microsoft-com:vml" Requires="v">
                <p:oleObj spid="_x0000_s9340" name="Equation" r:id="rId9" imgW="1498320" imgH="457200" progId="Equation.DSMT4">
                  <p:embed/>
                </p:oleObj>
              </mc:Choice>
              <mc:Fallback>
                <p:oleObj name="Equation" r:id="rId9" imgW="1498320" imgH="457200" progId="Equation.DSMT4">
                  <p:embed/>
                  <p:pic>
                    <p:nvPicPr>
                      <p:cNvPr id="0" name=""/>
                      <p:cNvPicPr/>
                      <p:nvPr/>
                    </p:nvPicPr>
                    <p:blipFill>
                      <a:blip r:embed="rId10"/>
                      <a:stretch>
                        <a:fillRect/>
                      </a:stretch>
                    </p:blipFill>
                    <p:spPr>
                      <a:xfrm>
                        <a:off x="2958283" y="4911877"/>
                        <a:ext cx="1722601" cy="525540"/>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345711466"/>
              </p:ext>
            </p:extLst>
          </p:nvPr>
        </p:nvGraphicFramePr>
        <p:xfrm>
          <a:off x="5355277" y="3452674"/>
          <a:ext cx="1382713" cy="522288"/>
        </p:xfrm>
        <a:graphic>
          <a:graphicData uri="http://schemas.openxmlformats.org/presentationml/2006/ole">
            <mc:AlternateContent xmlns:mc="http://schemas.openxmlformats.org/markup-compatibility/2006">
              <mc:Choice xmlns:v="urn:schemas-microsoft-com:vml" Requires="v">
                <p:oleObj spid="_x0000_s9341" name="Equation" r:id="rId11" imgW="1143000" imgH="431640" progId="Equation.DSMT4">
                  <p:embed/>
                </p:oleObj>
              </mc:Choice>
              <mc:Fallback>
                <p:oleObj name="Equation" r:id="rId11" imgW="1143000" imgH="431640" progId="Equation.DSMT4">
                  <p:embed/>
                  <p:pic>
                    <p:nvPicPr>
                      <p:cNvPr id="0" name=""/>
                      <p:cNvPicPr/>
                      <p:nvPr/>
                    </p:nvPicPr>
                    <p:blipFill>
                      <a:blip r:embed="rId12"/>
                      <a:stretch>
                        <a:fillRect/>
                      </a:stretch>
                    </p:blipFill>
                    <p:spPr>
                      <a:xfrm>
                        <a:off x="5355277" y="3452674"/>
                        <a:ext cx="1382713" cy="522288"/>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372518219"/>
              </p:ext>
            </p:extLst>
          </p:nvPr>
        </p:nvGraphicFramePr>
        <p:xfrm>
          <a:off x="5379779" y="4135970"/>
          <a:ext cx="1741081" cy="574726"/>
        </p:xfrm>
        <a:graphic>
          <a:graphicData uri="http://schemas.openxmlformats.org/presentationml/2006/ole">
            <mc:AlternateContent xmlns:mc="http://schemas.openxmlformats.org/markup-compatibility/2006">
              <mc:Choice xmlns:v="urn:schemas-microsoft-com:vml" Requires="v">
                <p:oleObj spid="_x0000_s9342" name="Equation" r:id="rId13" imgW="1307880" imgH="431640" progId="Equation.DSMT4">
                  <p:embed/>
                </p:oleObj>
              </mc:Choice>
              <mc:Fallback>
                <p:oleObj name="Equation" r:id="rId13" imgW="1307880" imgH="431640" progId="Equation.DSMT4">
                  <p:embed/>
                  <p:pic>
                    <p:nvPicPr>
                      <p:cNvPr id="0" name=""/>
                      <p:cNvPicPr/>
                      <p:nvPr/>
                    </p:nvPicPr>
                    <p:blipFill>
                      <a:blip r:embed="rId14"/>
                      <a:stretch>
                        <a:fillRect/>
                      </a:stretch>
                    </p:blipFill>
                    <p:spPr>
                      <a:xfrm>
                        <a:off x="5379779" y="4135970"/>
                        <a:ext cx="1741081" cy="574726"/>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1237310646"/>
              </p:ext>
            </p:extLst>
          </p:nvPr>
        </p:nvGraphicFramePr>
        <p:xfrm>
          <a:off x="5446581" y="4920968"/>
          <a:ext cx="1690370" cy="553212"/>
        </p:xfrm>
        <a:graphic>
          <a:graphicData uri="http://schemas.openxmlformats.org/presentationml/2006/ole">
            <mc:AlternateContent xmlns:mc="http://schemas.openxmlformats.org/markup-compatibility/2006">
              <mc:Choice xmlns:v="urn:schemas-microsoft-com:vml" Requires="v">
                <p:oleObj spid="_x0000_s9343" name="Equation" r:id="rId15" imgW="1396800" imgH="457200" progId="Equation.DSMT4">
                  <p:embed/>
                </p:oleObj>
              </mc:Choice>
              <mc:Fallback>
                <p:oleObj name="Equation" r:id="rId15" imgW="1396800" imgH="457200" progId="Equation.DSMT4">
                  <p:embed/>
                  <p:pic>
                    <p:nvPicPr>
                      <p:cNvPr id="0" name=""/>
                      <p:cNvPicPr/>
                      <p:nvPr/>
                    </p:nvPicPr>
                    <p:blipFill>
                      <a:blip r:embed="rId16"/>
                      <a:stretch>
                        <a:fillRect/>
                      </a:stretch>
                    </p:blipFill>
                    <p:spPr>
                      <a:xfrm>
                        <a:off x="5446581" y="4920968"/>
                        <a:ext cx="1690370" cy="553212"/>
                      </a:xfrm>
                      <a:prstGeom prst="rect">
                        <a:avLst/>
                      </a:prstGeom>
                    </p:spPr>
                  </p:pic>
                </p:oleObj>
              </mc:Fallback>
            </mc:AlternateContent>
          </a:graphicData>
        </a:graphic>
      </p:graphicFrame>
    </p:spTree>
    <p:extLst>
      <p:ext uri="{BB962C8B-B14F-4D97-AF65-F5344CB8AC3E}">
        <p14:creationId xmlns:p14="http://schemas.microsoft.com/office/powerpoint/2010/main" val="18222232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Aggregate Planning Using Solver </a:t>
            </a:r>
            <a:r>
              <a:rPr lang="en-US" sz="2000" b="0" kern="1200" dirty="0" smtClean="0">
                <a:latin typeface="Times New Roman" panose="02020603050405020304" pitchFamily="18" charset="0"/>
                <a:ea typeface="+mj-ea"/>
                <a:cs typeface="+mj-cs"/>
              </a:rPr>
              <a:t>(1 of 8)</a:t>
            </a:r>
            <a:endParaRPr lang="en-US" sz="2000" b="0" kern="1200" dirty="0">
              <a:latin typeface="Times New Roman" panose="02020603050405020304" pitchFamily="18" charset="0"/>
              <a:ea typeface="+mj-ea"/>
              <a:cs typeface="+mj-cs"/>
            </a:endParaRPr>
          </a:p>
        </p:txBody>
      </p:sp>
      <p:pic>
        <p:nvPicPr>
          <p:cNvPr id="5" name="Picture 4" descr="A spreadsheet with aggregate plan decision variables. Columns in this spreadsheet are as follows. Period. Number hired, H sub t. Number laid off, L sub t. Number in the workforce, W sub t. Overtime, O sub t. Inventory, I sub t. Stock out, S sub t. Subcontract C sub t. Production, P sub t. Demand. Maximum overtime available. Period. Cells Ay 4 through Ay 10, 0 through 6. Number hired. B 4 through B 10, 0. Number laid off. C 4, 0. C5, 16. C 6 through C 10, 0. Workforce. D 4, 80. D 5 through D 10, 64 each. Overtime, E 4 through E 10, 0.  Inventory. F 4, 1000. F5, 1960. F 6, 1520. F 7, 880. F 8, 0. F 9, 140. F 10, 500.  Stock out. G 4 through G 7, G 9, G 10, 0. G 8, 220. Subcontract, H 4 through H 7, H 9, H 10, 0. H 8 140.  Production. I 4, blank. I 5 through I 10, 2560 each. Demand. I 4, 1600. I 5, 3000. I 6, 3200. I 7, 3800. I 8, 2200. I 9, I 10, 2200 each.  Maximum overtime available. M 4 through M 10, 640 each. Total cost, cell C 12, $422,660"/>
          <p:cNvPicPr>
            <a:picLocks noChangeAspect="1"/>
          </p:cNvPicPr>
          <p:nvPr/>
        </p:nvPicPr>
        <p:blipFill>
          <a:blip r:embed="rId2"/>
          <a:stretch>
            <a:fillRect/>
          </a:stretch>
        </p:blipFill>
        <p:spPr>
          <a:xfrm>
            <a:off x="536987" y="2417219"/>
            <a:ext cx="8070025" cy="2238401"/>
          </a:xfrm>
          <a:prstGeom prst="rect">
            <a:avLst/>
          </a:prstGeom>
        </p:spPr>
      </p:pic>
      <p:sp>
        <p:nvSpPr>
          <p:cNvPr id="4" name="Text Placeholder 3"/>
          <p:cNvSpPr>
            <a:spLocks noGrp="1"/>
          </p:cNvSpPr>
          <p:nvPr>
            <p:ph type="body" idx="1"/>
          </p:nvPr>
        </p:nvSpPr>
        <p:spPr>
          <a:xfrm>
            <a:off x="457200" y="5692536"/>
            <a:ext cx="8229600" cy="533401"/>
          </a:xfrm>
        </p:spPr>
        <p:txBody>
          <a:bodyPr/>
          <a:lstStyle/>
          <a:p>
            <a:pPr marL="0" indent="0">
              <a:buNone/>
            </a:pPr>
            <a:r>
              <a:rPr lang="en-US" sz="2000" b="1" dirty="0">
                <a:latin typeface="+mn-lt"/>
              </a:rPr>
              <a:t>Figure 8-1 </a:t>
            </a:r>
            <a:r>
              <a:rPr lang="en-US" sz="2000" dirty="0">
                <a:latin typeface="+mn-lt"/>
              </a:rPr>
              <a:t>Basic Aggregate Planning Spreadsheet</a:t>
            </a:r>
          </a:p>
        </p:txBody>
      </p:sp>
    </p:spTree>
    <p:extLst>
      <p:ext uri="{BB962C8B-B14F-4D97-AF65-F5344CB8AC3E}">
        <p14:creationId xmlns:p14="http://schemas.microsoft.com/office/powerpoint/2010/main" val="28597933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Aggregate Planning Using Solver </a:t>
            </a:r>
            <a:r>
              <a:rPr lang="en-US" sz="2000" b="0" kern="1200" dirty="0" smtClean="0">
                <a:latin typeface="Times New Roman" panose="02020603050405020304" pitchFamily="18" charset="0"/>
                <a:ea typeface="+mj-ea"/>
                <a:cs typeface="+mj-cs"/>
              </a:rPr>
              <a:t>(2 of 8)</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0" lvl="0" indent="0" defTabSz="457200">
              <a:spcAft>
                <a:spcPct val="0"/>
              </a:spcAft>
              <a:buNone/>
              <a:tabLst/>
            </a:pPr>
            <a:r>
              <a:rPr lang="en-US" sz="2000" kern="1200" dirty="0">
                <a:solidFill>
                  <a:srgbClr val="000000"/>
                </a:solidFill>
                <a:latin typeface="+mn-lt"/>
                <a:ea typeface="+mn-ea"/>
                <a:cs typeface="+mn-cs"/>
              </a:rPr>
              <a:t>For</a:t>
            </a:r>
            <a:r>
              <a:rPr lang="en-US" sz="2000" b="1" kern="1200" dirty="0">
                <a:solidFill>
                  <a:srgbClr val="000000"/>
                </a:solidFill>
                <a:latin typeface="+mn-lt"/>
                <a:ea typeface="+mn-ea"/>
                <a:cs typeface="+mn-cs"/>
              </a:rPr>
              <a:t> </a:t>
            </a:r>
            <a:r>
              <a:rPr lang="en-US" sz="2000" i="1" kern="1200" dirty="0">
                <a:solidFill>
                  <a:srgbClr val="000000"/>
                </a:solidFill>
                <a:latin typeface="+mn-lt"/>
                <a:ea typeface="+mn-ea"/>
                <a:cs typeface="+mn-cs"/>
              </a:rPr>
              <a:t>t</a:t>
            </a:r>
            <a:r>
              <a:rPr lang="en-US" sz="2000" b="1" kern="1200" dirty="0">
                <a:solidFill>
                  <a:srgbClr val="000000"/>
                </a:solidFill>
                <a:latin typeface="+mn-lt"/>
                <a:ea typeface="+mn-ea"/>
                <a:cs typeface="+mn-cs"/>
              </a:rPr>
              <a:t> </a:t>
            </a:r>
            <a:r>
              <a:rPr lang="en-US" sz="2000" kern="1200" dirty="0">
                <a:solidFill>
                  <a:srgbClr val="000000"/>
                </a:solidFill>
                <a:latin typeface="+mn-lt"/>
                <a:ea typeface="+mn-ea"/>
                <a:cs typeface="+mn-cs"/>
              </a:rPr>
              <a:t>= 1, ..., 6</a:t>
            </a:r>
            <a:endParaRPr lang="en-US" sz="2000" i="1" kern="1200" dirty="0">
              <a:solidFill>
                <a:srgbClr val="000000"/>
              </a:solidFill>
              <a:latin typeface="+mn-lt"/>
              <a:ea typeface="+mn-ea"/>
              <a:cs typeface="+mn-cs"/>
            </a:endParaRPr>
          </a:p>
          <a:p>
            <a:pPr marL="1168400" indent="-812800">
              <a:buFont typeface="Monotype Sorts" charset="0"/>
              <a:buNone/>
              <a:tabLst>
                <a:tab pos="812800" algn="l"/>
              </a:tabLst>
            </a:pPr>
            <a:r>
              <a:rPr lang="en-US" sz="2000" i="1" dirty="0" smtClean="0">
                <a:latin typeface="+mn-lt"/>
              </a:rPr>
              <a:t>W</a:t>
            </a:r>
            <a:r>
              <a:rPr lang="en-US" sz="2000" i="1" baseline="-25000" dirty="0" smtClean="0">
                <a:latin typeface="+mn-lt"/>
              </a:rPr>
              <a:t>t</a:t>
            </a:r>
            <a:r>
              <a:rPr lang="en-US" sz="2000" dirty="0" smtClean="0">
                <a:latin typeface="+mn-lt"/>
              </a:rPr>
              <a:t> = Workforce </a:t>
            </a:r>
            <a:r>
              <a:rPr lang="en-US" sz="2000" dirty="0">
                <a:latin typeface="+mn-lt"/>
              </a:rPr>
              <a:t>size for Month </a:t>
            </a:r>
            <a:r>
              <a:rPr lang="en-US" sz="2000" i="1" dirty="0">
                <a:latin typeface="+mn-lt"/>
              </a:rPr>
              <a:t>t</a:t>
            </a:r>
          </a:p>
          <a:p>
            <a:pPr marL="1168400" indent="-812800">
              <a:buFont typeface="Monotype Sorts" charset="0"/>
              <a:buNone/>
              <a:tabLst>
                <a:tab pos="812800" algn="l"/>
              </a:tabLst>
            </a:pPr>
            <a:r>
              <a:rPr lang="en-US" sz="2000" i="1" dirty="0" smtClean="0">
                <a:latin typeface="+mn-lt"/>
              </a:rPr>
              <a:t>H</a:t>
            </a:r>
            <a:r>
              <a:rPr lang="en-US" sz="2000" i="1" baseline="-25000" dirty="0" smtClean="0">
                <a:latin typeface="+mn-lt"/>
              </a:rPr>
              <a:t>t</a:t>
            </a:r>
            <a:r>
              <a:rPr lang="en-US" sz="2000" dirty="0" smtClean="0">
                <a:latin typeface="+mn-lt"/>
              </a:rPr>
              <a:t> = Number </a:t>
            </a:r>
            <a:r>
              <a:rPr lang="en-US" sz="2000" dirty="0">
                <a:latin typeface="+mn-lt"/>
              </a:rPr>
              <a:t>of employees hired at the beginning of Month </a:t>
            </a:r>
            <a:r>
              <a:rPr lang="en-US" sz="2000" i="1" dirty="0">
                <a:latin typeface="+mn-lt"/>
              </a:rPr>
              <a:t>t</a:t>
            </a:r>
          </a:p>
          <a:p>
            <a:pPr marL="1168400" indent="-812800">
              <a:buFont typeface="Monotype Sorts" charset="0"/>
              <a:buNone/>
              <a:tabLst>
                <a:tab pos="812800" algn="l"/>
              </a:tabLst>
            </a:pPr>
            <a:r>
              <a:rPr lang="en-US" sz="2000" i="1" dirty="0" smtClean="0">
                <a:latin typeface="+mn-lt"/>
              </a:rPr>
              <a:t>L</a:t>
            </a:r>
            <a:r>
              <a:rPr lang="en-US" sz="2000" i="1" baseline="-25000" dirty="0" smtClean="0">
                <a:latin typeface="+mn-lt"/>
              </a:rPr>
              <a:t>t</a:t>
            </a:r>
            <a:r>
              <a:rPr lang="en-US" sz="2000" dirty="0" smtClean="0">
                <a:latin typeface="+mn-lt"/>
              </a:rPr>
              <a:t> = Number </a:t>
            </a:r>
            <a:r>
              <a:rPr lang="en-US" sz="2000" dirty="0">
                <a:latin typeface="+mn-lt"/>
              </a:rPr>
              <a:t>of employees laid off at the beginning of Month </a:t>
            </a:r>
            <a:r>
              <a:rPr lang="en-US" sz="2000" i="1" dirty="0">
                <a:latin typeface="+mn-lt"/>
              </a:rPr>
              <a:t>t</a:t>
            </a:r>
          </a:p>
          <a:p>
            <a:pPr marL="1168400" indent="-812800">
              <a:buFont typeface="Monotype Sorts" charset="0"/>
              <a:buNone/>
              <a:tabLst>
                <a:tab pos="812800" algn="l"/>
              </a:tabLst>
            </a:pPr>
            <a:r>
              <a:rPr lang="en-US" sz="2000" i="1" dirty="0" smtClean="0">
                <a:latin typeface="+mn-lt"/>
              </a:rPr>
              <a:t>P</a:t>
            </a:r>
            <a:r>
              <a:rPr lang="en-US" sz="2000" i="1" baseline="-25000" dirty="0" smtClean="0">
                <a:latin typeface="+mn-lt"/>
              </a:rPr>
              <a:t>t</a:t>
            </a:r>
            <a:r>
              <a:rPr lang="en-US" sz="2000" dirty="0" smtClean="0">
                <a:latin typeface="+mn-lt"/>
              </a:rPr>
              <a:t> = Production </a:t>
            </a:r>
            <a:r>
              <a:rPr lang="en-US" sz="2000" dirty="0">
                <a:latin typeface="+mn-lt"/>
              </a:rPr>
              <a:t>in Month </a:t>
            </a:r>
            <a:r>
              <a:rPr lang="en-US" sz="2000" i="1" dirty="0">
                <a:latin typeface="+mn-lt"/>
              </a:rPr>
              <a:t>t</a:t>
            </a:r>
          </a:p>
          <a:p>
            <a:pPr marL="1168400" indent="-812800">
              <a:buFont typeface="Monotype Sorts" charset="0"/>
              <a:buNone/>
              <a:tabLst>
                <a:tab pos="812800" algn="l"/>
              </a:tabLst>
            </a:pPr>
            <a:r>
              <a:rPr lang="en-US" sz="2000" i="1" dirty="0" smtClean="0">
                <a:latin typeface="+mn-lt"/>
              </a:rPr>
              <a:t>I</a:t>
            </a:r>
            <a:r>
              <a:rPr lang="en-US" sz="2000" i="1" baseline="-25000" dirty="0" smtClean="0">
                <a:latin typeface="+mn-lt"/>
              </a:rPr>
              <a:t>t</a:t>
            </a:r>
            <a:r>
              <a:rPr lang="en-US" sz="2000" dirty="0" smtClean="0">
                <a:latin typeface="+mn-lt"/>
              </a:rPr>
              <a:t> = Inventory </a:t>
            </a:r>
            <a:r>
              <a:rPr lang="en-US" sz="2000" dirty="0">
                <a:latin typeface="+mn-lt"/>
              </a:rPr>
              <a:t>at the end of Month </a:t>
            </a:r>
            <a:r>
              <a:rPr lang="en-US" sz="2000" i="1" dirty="0">
                <a:latin typeface="+mn-lt"/>
              </a:rPr>
              <a:t>t</a:t>
            </a:r>
          </a:p>
          <a:p>
            <a:pPr marL="1168400" indent="-812800">
              <a:buFont typeface="Monotype Sorts" charset="0"/>
              <a:buNone/>
              <a:tabLst>
                <a:tab pos="812800" algn="l"/>
              </a:tabLst>
            </a:pPr>
            <a:r>
              <a:rPr lang="en-US" sz="2000" i="1" dirty="0" smtClean="0">
                <a:latin typeface="+mn-lt"/>
              </a:rPr>
              <a:t>S</a:t>
            </a:r>
            <a:r>
              <a:rPr lang="en-US" sz="2000" i="1" baseline="-25000" dirty="0" smtClean="0">
                <a:latin typeface="+mn-lt"/>
              </a:rPr>
              <a:t>t</a:t>
            </a:r>
            <a:r>
              <a:rPr lang="en-US" sz="2000" dirty="0" smtClean="0">
                <a:latin typeface="+mn-lt"/>
              </a:rPr>
              <a:t> = Number </a:t>
            </a:r>
            <a:r>
              <a:rPr lang="en-US" sz="2000" dirty="0">
                <a:latin typeface="+mn-lt"/>
              </a:rPr>
              <a:t>of units stocked out at the end of Month </a:t>
            </a:r>
            <a:r>
              <a:rPr lang="en-US" sz="2000" i="1" dirty="0">
                <a:latin typeface="+mn-lt"/>
              </a:rPr>
              <a:t>t</a:t>
            </a:r>
          </a:p>
          <a:p>
            <a:pPr marL="1168400" indent="-812800">
              <a:buFont typeface="Monotype Sorts" charset="0"/>
              <a:buNone/>
              <a:tabLst>
                <a:tab pos="812800" algn="l"/>
              </a:tabLst>
            </a:pPr>
            <a:r>
              <a:rPr lang="en-US" sz="2000" i="1" dirty="0" smtClean="0">
                <a:latin typeface="+mn-lt"/>
              </a:rPr>
              <a:t>C</a:t>
            </a:r>
            <a:r>
              <a:rPr lang="en-US" sz="2000" i="1" baseline="-25000" dirty="0" smtClean="0">
                <a:latin typeface="+mn-lt"/>
              </a:rPr>
              <a:t>t</a:t>
            </a:r>
            <a:r>
              <a:rPr lang="en-US" sz="2000" dirty="0" smtClean="0">
                <a:latin typeface="+mn-lt"/>
              </a:rPr>
              <a:t> = Number </a:t>
            </a:r>
            <a:r>
              <a:rPr lang="en-US" sz="2000" dirty="0">
                <a:latin typeface="+mn-lt"/>
              </a:rPr>
              <a:t>of units subcontracted for Month </a:t>
            </a:r>
            <a:r>
              <a:rPr lang="en-US" sz="2000" i="1" dirty="0">
                <a:latin typeface="+mn-lt"/>
              </a:rPr>
              <a:t>t</a:t>
            </a:r>
          </a:p>
          <a:p>
            <a:pPr marL="1168400" indent="-812800">
              <a:buFont typeface="Monotype Sorts" charset="0"/>
              <a:buNone/>
              <a:tabLst>
                <a:tab pos="812800" algn="l"/>
              </a:tabLst>
            </a:pPr>
            <a:r>
              <a:rPr lang="en-US" sz="2000" i="1" dirty="0" smtClean="0">
                <a:latin typeface="+mn-lt"/>
              </a:rPr>
              <a:t>O</a:t>
            </a:r>
            <a:r>
              <a:rPr lang="en-US" sz="2000" i="1" baseline="-25000" dirty="0" smtClean="0">
                <a:latin typeface="+mn-lt"/>
              </a:rPr>
              <a:t>t</a:t>
            </a:r>
            <a:r>
              <a:rPr lang="en-US" sz="2000" dirty="0" smtClean="0">
                <a:latin typeface="+mn-lt"/>
              </a:rPr>
              <a:t> = Number </a:t>
            </a:r>
            <a:r>
              <a:rPr lang="en-US" sz="2000" dirty="0">
                <a:latin typeface="+mn-lt"/>
              </a:rPr>
              <a:t>of overtime hours worked in Month </a:t>
            </a:r>
            <a:r>
              <a:rPr lang="en-US" sz="2000" i="1" dirty="0" smtClean="0">
                <a:latin typeface="+mn-lt"/>
              </a:rPr>
              <a:t>t</a:t>
            </a:r>
          </a:p>
        </p:txBody>
      </p:sp>
    </p:spTree>
    <p:extLst>
      <p:ext uri="{BB962C8B-B14F-4D97-AF65-F5344CB8AC3E}">
        <p14:creationId xmlns:p14="http://schemas.microsoft.com/office/powerpoint/2010/main" val="28714433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Aggregate Planning Using Solver </a:t>
            </a:r>
            <a:r>
              <a:rPr lang="en-US" sz="2000" b="0" kern="1200" dirty="0" smtClean="0">
                <a:latin typeface="Times New Roman" panose="02020603050405020304" pitchFamily="18" charset="0"/>
                <a:ea typeface="+mj-ea"/>
                <a:cs typeface="+mj-cs"/>
              </a:rPr>
              <a:t>(3 of 8)</a:t>
            </a:r>
            <a:endParaRPr lang="en-US" sz="2000" b="0" kern="1200" dirty="0">
              <a:latin typeface="Times New Roman" panose="02020603050405020304" pitchFamily="18" charset="0"/>
              <a:ea typeface="+mj-ea"/>
              <a:cs typeface="+mj-cs"/>
            </a:endParaRPr>
          </a:p>
        </p:txBody>
      </p:sp>
      <p:pic>
        <p:nvPicPr>
          <p:cNvPr id="5" name="Picture 4" descr="The aggregate plan decision variables spreadsheet has columns for Period, number hired, number laid off, workforce, overtime, inventory stockout, subcontract, production, demand. Period. Cells Ay 4 through A 10, 0 through 0 through 6. Number hired, 0. Number laid off, 0.  Workforce in period 0, D 4, 80. Overtime, 0.  Inventory in period 0, F 4, 1000. Stock out, 0. Production, period 0, I 4, blank. Other cells 0. • Demand. Cell J 4, blank. J 5, 1600. J 6, 3000. J 7, 3200. J 8, 3800. J 9, 2200. J 10, 2200."/>
          <p:cNvPicPr>
            <a:picLocks noChangeAspect="1"/>
          </p:cNvPicPr>
          <p:nvPr/>
        </p:nvPicPr>
        <p:blipFill>
          <a:blip r:embed="rId2"/>
          <a:stretch>
            <a:fillRect/>
          </a:stretch>
        </p:blipFill>
        <p:spPr>
          <a:xfrm>
            <a:off x="657042" y="2467455"/>
            <a:ext cx="7835371" cy="2160834"/>
          </a:xfrm>
          <a:prstGeom prst="rect">
            <a:avLst/>
          </a:prstGeom>
        </p:spPr>
      </p:pic>
      <p:sp>
        <p:nvSpPr>
          <p:cNvPr id="3" name="Text Placeholder 2"/>
          <p:cNvSpPr>
            <a:spLocks noGrp="1"/>
          </p:cNvSpPr>
          <p:nvPr>
            <p:ph type="body" idx="1"/>
          </p:nvPr>
        </p:nvSpPr>
        <p:spPr>
          <a:xfrm>
            <a:off x="451746" y="5685910"/>
            <a:ext cx="8235054" cy="526203"/>
          </a:xfrm>
        </p:spPr>
        <p:txBody>
          <a:bodyPr/>
          <a:lstStyle/>
          <a:p>
            <a:pPr marL="0" indent="0">
              <a:buNone/>
            </a:pPr>
            <a:r>
              <a:rPr lang="en-US" sz="2000" b="1" dirty="0">
                <a:latin typeface="+mn-lt"/>
              </a:rPr>
              <a:t>Figure 8-2 </a:t>
            </a:r>
            <a:r>
              <a:rPr lang="en-US" sz="2000" dirty="0">
                <a:latin typeface="+mn-lt"/>
              </a:rPr>
              <a:t>Spreadsheet Area for Decision Variables</a:t>
            </a:r>
          </a:p>
        </p:txBody>
      </p:sp>
    </p:spTree>
    <p:extLst>
      <p:ext uri="{BB962C8B-B14F-4D97-AF65-F5344CB8AC3E}">
        <p14:creationId xmlns:p14="http://schemas.microsoft.com/office/powerpoint/2010/main" val="4399000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Aggregate Planning Using Solver </a:t>
            </a:r>
            <a:r>
              <a:rPr lang="en-US" sz="2000" b="0" kern="1200" dirty="0" smtClean="0">
                <a:latin typeface="Times New Roman" panose="02020603050405020304" pitchFamily="18" charset="0"/>
                <a:ea typeface="+mj-ea"/>
                <a:cs typeface="+mj-cs"/>
              </a:rPr>
              <a:t>(4 of 8)</a:t>
            </a:r>
            <a:endParaRPr lang="en-US" sz="2000" b="0" kern="1200" dirty="0">
              <a:latin typeface="Times New Roman" panose="02020603050405020304" pitchFamily="18" charset="0"/>
              <a:ea typeface="+mj-ea"/>
              <a:cs typeface="+mj-cs"/>
            </a:endParaRPr>
          </a:p>
        </p:txBody>
      </p:sp>
      <p:pic>
        <p:nvPicPr>
          <p:cNvPr id="5" name="Picture 4" descr="Spreadsheet area for constraints. Constraints are as follows. Workforce. Capacity. Inventory. Overtime. Workforce. M 5, negative 80. M 6 through M 10, 0. Capacity. N 5 through N 10, 0. Inventory. O 5, negative 600. O 6, negative 3000. O 7, negative 3200. O 8, negative 3800. O 9, negative 2200. O 10, negative 2200. Overtime, P 5 through P 10, 0. Cell formulas are as follows. M 5 = D 5 minus D 4 minus B 5 + C 5. Equation 8.2. copied to M 6 colon M 10. N 5 = 40 star D 5 + E 5 divided by 4, minus I 5. Equation 8.3 copied to N 6 colon N 10. O 5 = F 4 minus G 4 + I 5 + H 5 minus J 5 Minus F 5 + G 5. Equation 8. 4. Copied to O 6 colon O 10. P 5 = minus E 5 +, 10 star D 5. Equation 8.5. Copied to P 6 colon P 10"/>
          <p:cNvPicPr>
            <a:picLocks noChangeAspect="1"/>
          </p:cNvPicPr>
          <p:nvPr/>
        </p:nvPicPr>
        <p:blipFill>
          <a:blip r:embed="rId2"/>
          <a:stretch>
            <a:fillRect/>
          </a:stretch>
        </p:blipFill>
        <p:spPr>
          <a:xfrm>
            <a:off x="2096654" y="1575553"/>
            <a:ext cx="4957948" cy="3856182"/>
          </a:xfrm>
          <a:prstGeom prst="rect">
            <a:avLst/>
          </a:prstGeom>
        </p:spPr>
      </p:pic>
      <p:sp>
        <p:nvSpPr>
          <p:cNvPr id="3" name="Text Placeholder 2"/>
          <p:cNvSpPr>
            <a:spLocks noGrp="1"/>
          </p:cNvSpPr>
          <p:nvPr>
            <p:ph type="body" idx="1"/>
          </p:nvPr>
        </p:nvSpPr>
        <p:spPr>
          <a:xfrm>
            <a:off x="457200" y="5680889"/>
            <a:ext cx="8229600" cy="453813"/>
          </a:xfrm>
        </p:spPr>
        <p:txBody>
          <a:bodyPr/>
          <a:lstStyle/>
          <a:p>
            <a:pPr marL="0" indent="0">
              <a:buNone/>
            </a:pPr>
            <a:r>
              <a:rPr lang="en-US" sz="2000" b="1" dirty="0">
                <a:latin typeface="+mn-lt"/>
              </a:rPr>
              <a:t>Figure 8-3 </a:t>
            </a:r>
            <a:r>
              <a:rPr lang="en-US" sz="2000" dirty="0">
                <a:latin typeface="+mn-lt"/>
              </a:rPr>
              <a:t>Spreadsheet Area for Constraints</a:t>
            </a:r>
          </a:p>
        </p:txBody>
      </p:sp>
    </p:spTree>
    <p:extLst>
      <p:ext uri="{BB962C8B-B14F-4D97-AF65-F5344CB8AC3E}">
        <p14:creationId xmlns:p14="http://schemas.microsoft.com/office/powerpoint/2010/main" val="29519387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2057"/>
            <a:ext cx="8229600" cy="707856"/>
          </a:xfrm>
        </p:spPr>
        <p:txBody>
          <a:bodyPr tIns="91425" anchor="b">
            <a:spAutoFit/>
          </a:bodyPr>
          <a:lstStyle/>
          <a:p>
            <a:pPr lvl="0" defTabSz="457200">
              <a:spcBef>
                <a:spcPct val="0"/>
              </a:spcBef>
              <a:buClrTx/>
            </a:pPr>
            <a:r>
              <a:rPr lang="en-US" kern="1200" dirty="0" smtClean="0">
                <a:latin typeface="Times New Roman" panose="02020603050405020304" pitchFamily="18" charset="0"/>
                <a:ea typeface="+mj-ea"/>
                <a:cs typeface="+mj-cs"/>
              </a:rPr>
              <a:t>Aggregate Planning Using Solver </a:t>
            </a:r>
            <a:r>
              <a:rPr lang="en-US" sz="2000" b="0" kern="1200" dirty="0" smtClean="0">
                <a:latin typeface="Times New Roman" panose="02020603050405020304" pitchFamily="18" charset="0"/>
                <a:ea typeface="+mj-ea"/>
                <a:cs typeface="+mj-cs"/>
              </a:rPr>
              <a:t>(5 of 8)</a:t>
            </a:r>
            <a:endParaRPr lang="en-US" sz="2000" b="0" kern="1200" dirty="0">
              <a:latin typeface="Times New Roman" panose="02020603050405020304" pitchFamily="18" charset="0"/>
              <a:ea typeface="+mj-ea"/>
              <a:cs typeface="+mj-cs"/>
            </a:endParaRPr>
          </a:p>
        </p:txBody>
      </p:sp>
      <p:pic>
        <p:nvPicPr>
          <p:cNvPr id="5" name="Picture 4" descr="Aggregate plan costs are calculated using a spreadsheet. Columns are as follows. Period, cells Ay 15 through Ay 20, periods 1 through 6. Hiring, column B. Layoff, column C. Regular time, column D. Overtime, column E. Inventory, column F. Stock out, column G. Subcontract, column H. Material, column I. All values 0. Total cost, C 22, is 0."/>
          <p:cNvPicPr>
            <a:picLocks noChangeAspect="1"/>
          </p:cNvPicPr>
          <p:nvPr/>
        </p:nvPicPr>
        <p:blipFill>
          <a:blip r:embed="rId2"/>
          <a:stretch>
            <a:fillRect/>
          </a:stretch>
        </p:blipFill>
        <p:spPr>
          <a:xfrm>
            <a:off x="840371" y="2377901"/>
            <a:ext cx="7458687" cy="2049088"/>
          </a:xfrm>
          <a:prstGeom prst="rect">
            <a:avLst/>
          </a:prstGeom>
        </p:spPr>
      </p:pic>
      <p:sp>
        <p:nvSpPr>
          <p:cNvPr id="3" name="Text Placeholder 2"/>
          <p:cNvSpPr>
            <a:spLocks noGrp="1"/>
          </p:cNvSpPr>
          <p:nvPr>
            <p:ph type="body" idx="1"/>
          </p:nvPr>
        </p:nvSpPr>
        <p:spPr>
          <a:xfrm>
            <a:off x="457200" y="5660570"/>
            <a:ext cx="8229600" cy="508330"/>
          </a:xfrm>
        </p:spPr>
        <p:txBody>
          <a:bodyPr/>
          <a:lstStyle/>
          <a:p>
            <a:pPr marL="0" indent="0">
              <a:buNone/>
            </a:pPr>
            <a:r>
              <a:rPr lang="en-US" sz="2000" b="1" dirty="0">
                <a:latin typeface="+mn-lt"/>
              </a:rPr>
              <a:t>Figure 8-4 </a:t>
            </a:r>
            <a:r>
              <a:rPr lang="en-US" sz="2000" dirty="0">
                <a:latin typeface="+mn-lt"/>
              </a:rPr>
              <a:t>Spreadsheet Area for Cost Calculations</a:t>
            </a:r>
          </a:p>
        </p:txBody>
      </p:sp>
    </p:spTree>
    <p:extLst>
      <p:ext uri="{BB962C8B-B14F-4D97-AF65-F5344CB8AC3E}">
        <p14:creationId xmlns:p14="http://schemas.microsoft.com/office/powerpoint/2010/main" val="42778906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Aggregate Planning Using Solver </a:t>
            </a:r>
            <a:r>
              <a:rPr lang="en-US" sz="2000" b="0" kern="1200" dirty="0" smtClean="0">
                <a:latin typeface="Times New Roman" panose="02020603050405020304" pitchFamily="18" charset="0"/>
                <a:ea typeface="+mj-ea"/>
                <a:cs typeface="+mj-cs"/>
              </a:rPr>
              <a:t>(6 of 8)</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170068"/>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Set Target Cell: </a:t>
            </a:r>
            <a:r>
              <a:rPr lang="en-US" sz="2400" kern="1200" dirty="0" smtClean="0">
                <a:solidFill>
                  <a:srgbClr val="000000"/>
                </a:solidFill>
                <a:latin typeface="Arial (Body)"/>
                <a:ea typeface="+mn-ea"/>
                <a:cs typeface="+mn-cs"/>
              </a:rPr>
              <a:t>C22</a:t>
            </a:r>
            <a:endParaRPr lang="en-US" sz="2400" kern="1200" dirty="0">
              <a:solidFill>
                <a:srgbClr val="000000"/>
              </a:solidFill>
              <a:latin typeface="Arial (Body)"/>
              <a:ea typeface="+mn-ea"/>
              <a:cs typeface="+mn-cs"/>
            </a:endParaRP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Equal to: Select </a:t>
            </a:r>
            <a:r>
              <a:rPr lang="en-US" sz="2400" b="1" kern="1200" dirty="0" smtClean="0">
                <a:solidFill>
                  <a:srgbClr val="000000"/>
                </a:solidFill>
                <a:latin typeface="Arial (Body)"/>
                <a:ea typeface="+mn-ea"/>
                <a:cs typeface="+mn-cs"/>
              </a:rPr>
              <a:t>Min</a:t>
            </a:r>
            <a:endParaRPr lang="en-US" sz="2400" b="1" kern="1200" dirty="0">
              <a:solidFill>
                <a:srgbClr val="000000"/>
              </a:solidFill>
              <a:latin typeface="Arial (Body)"/>
              <a:ea typeface="+mn-ea"/>
              <a:cs typeface="+mn-cs"/>
            </a:endParaRP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By Changing Cells: </a:t>
            </a:r>
            <a:r>
              <a:rPr lang="en-US" sz="2400" kern="1200" dirty="0" smtClean="0">
                <a:solidFill>
                  <a:srgbClr val="000000"/>
                </a:solidFill>
                <a:latin typeface="Arial (Body)"/>
                <a:ea typeface="+mn-ea"/>
                <a:cs typeface="+mn-cs"/>
              </a:rPr>
              <a:t>B5:I10</a:t>
            </a:r>
            <a:endParaRPr lang="en-US" sz="2400" kern="1200" dirty="0">
              <a:solidFill>
                <a:srgbClr val="000000"/>
              </a:solidFill>
              <a:latin typeface="Arial (Body)"/>
              <a:ea typeface="+mn-ea"/>
              <a:cs typeface="+mn-cs"/>
            </a:endParaRP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Subject to the </a:t>
            </a:r>
            <a:r>
              <a:rPr lang="en-US" sz="2400" kern="1200" dirty="0" smtClean="0">
                <a:solidFill>
                  <a:srgbClr val="000000"/>
                </a:solidFill>
                <a:latin typeface="Arial (Body)"/>
                <a:ea typeface="+mn-ea"/>
                <a:cs typeface="+mn-cs"/>
              </a:rPr>
              <a:t>constraints:</a:t>
            </a:r>
            <a:endParaRPr lang="en-US" sz="2400" kern="1200" dirty="0">
              <a:solidFill>
                <a:srgbClr val="000000"/>
              </a:solidFill>
              <a:latin typeface="Arial (Body)"/>
              <a:ea typeface="+mn-ea"/>
              <a:cs typeface="+mn-cs"/>
            </a:endParaRP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B5:C10 = integer {Number of workers hired or laid off is </a:t>
            </a:r>
            <a:r>
              <a:rPr lang="en-US" sz="2400" kern="1200" dirty="0" smtClean="0">
                <a:solidFill>
                  <a:srgbClr val="000000"/>
                </a:solidFill>
                <a:latin typeface="Arial (Body)"/>
                <a:ea typeface="+mn-ea"/>
                <a:cs typeface="+mn-cs"/>
              </a:rPr>
              <a:t>integer}</a:t>
            </a:r>
          </a:p>
        </p:txBody>
      </p:sp>
      <p:graphicFrame>
        <p:nvGraphicFramePr>
          <p:cNvPr id="4" name="Object 3" descr="Range B 5 to I 10 is greater than or equal to zero. Note that all decision variables are non negative."/>
          <p:cNvGraphicFramePr>
            <a:graphicFrameLocks noChangeAspect="1"/>
          </p:cNvGraphicFramePr>
          <p:nvPr>
            <p:extLst>
              <p:ext uri="{D42A27DB-BD31-4B8C-83A1-F6EECF244321}">
                <p14:modId xmlns:p14="http://schemas.microsoft.com/office/powerpoint/2010/main" val="840677771"/>
              </p:ext>
            </p:extLst>
          </p:nvPr>
        </p:nvGraphicFramePr>
        <p:xfrm>
          <a:off x="706438" y="4794250"/>
          <a:ext cx="7269162" cy="434975"/>
        </p:xfrm>
        <a:graphic>
          <a:graphicData uri="http://schemas.openxmlformats.org/presentationml/2006/ole">
            <mc:AlternateContent xmlns:mc="http://schemas.openxmlformats.org/markup-compatibility/2006">
              <mc:Choice xmlns:v="urn:schemas-microsoft-com:vml" Requires="v">
                <p:oleObj spid="_x0000_s6287" name="Equation" r:id="rId3" imgW="3390840" imgH="203040" progId="Equation.DSMT4">
                  <p:embed/>
                </p:oleObj>
              </mc:Choice>
              <mc:Fallback>
                <p:oleObj name="Equation" r:id="rId3" imgW="3390840" imgH="203040" progId="Equation.DSMT4">
                  <p:embed/>
                  <p:pic>
                    <p:nvPicPr>
                      <p:cNvPr id="0" name=""/>
                      <p:cNvPicPr/>
                      <p:nvPr/>
                    </p:nvPicPr>
                    <p:blipFill>
                      <a:blip r:embed="rId4"/>
                      <a:stretch>
                        <a:fillRect/>
                      </a:stretch>
                    </p:blipFill>
                    <p:spPr>
                      <a:xfrm>
                        <a:off x="706438" y="4794250"/>
                        <a:ext cx="7269162" cy="434975"/>
                      </a:xfrm>
                      <a:prstGeom prst="rect">
                        <a:avLst/>
                      </a:prstGeom>
                    </p:spPr>
                  </p:pic>
                </p:oleObj>
              </mc:Fallback>
            </mc:AlternateContent>
          </a:graphicData>
        </a:graphic>
      </p:graphicFrame>
    </p:spTree>
    <p:extLst>
      <p:ext uri="{BB962C8B-B14F-4D97-AF65-F5344CB8AC3E}">
        <p14:creationId xmlns:p14="http://schemas.microsoft.com/office/powerpoint/2010/main" val="36904625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kern="1200" dirty="0">
                <a:latin typeface="Times New Roman" panose="02020603050405020304" pitchFamily="18" charset="0"/>
              </a:rPr>
              <a:t>Aggregate Planning Using Solver </a:t>
            </a:r>
            <a:r>
              <a:rPr lang="en-US" sz="2000" b="0" kern="1200" dirty="0">
                <a:latin typeface="Times New Roman" panose="02020603050405020304" pitchFamily="18" charset="0"/>
              </a:rPr>
              <a:t>(7 of 8)</a:t>
            </a:r>
            <a:endParaRPr lang="en-US" dirty="0"/>
          </a:p>
        </p:txBody>
      </p:sp>
      <p:sp>
        <p:nvSpPr>
          <p:cNvPr id="9" name="Text Placeholder 8"/>
          <p:cNvSpPr>
            <a:spLocks noGrp="1"/>
          </p:cNvSpPr>
          <p:nvPr>
            <p:ph type="body" idx="1"/>
          </p:nvPr>
        </p:nvSpPr>
        <p:spPr>
          <a:xfrm>
            <a:off x="457200" y="1600201"/>
            <a:ext cx="308308" cy="533400"/>
          </a:xfrm>
        </p:spPr>
        <p:txBody>
          <a:bodyPr/>
          <a:lstStyle/>
          <a:p>
            <a:r>
              <a:rPr lang="en-US" sz="2400" dirty="0" smtClean="0">
                <a:latin typeface="+mn-lt"/>
              </a:rPr>
              <a:t> </a:t>
            </a:r>
            <a:endParaRPr lang="en-US" sz="2400" dirty="0">
              <a:latin typeface="+mn-lt"/>
            </a:endParaRPr>
          </a:p>
        </p:txBody>
      </p:sp>
      <p:graphicFrame>
        <p:nvGraphicFramePr>
          <p:cNvPr id="8" name="Object 7" descr="F 10 is greater than or equal to 500"/>
          <p:cNvGraphicFramePr>
            <a:graphicFrameLocks noChangeAspect="1"/>
          </p:cNvGraphicFramePr>
          <p:nvPr>
            <p:extLst>
              <p:ext uri="{D42A27DB-BD31-4B8C-83A1-F6EECF244321}">
                <p14:modId xmlns:p14="http://schemas.microsoft.com/office/powerpoint/2010/main" val="1605402918"/>
              </p:ext>
            </p:extLst>
          </p:nvPr>
        </p:nvGraphicFramePr>
        <p:xfrm>
          <a:off x="765508" y="1692399"/>
          <a:ext cx="1429903" cy="363976"/>
        </p:xfrm>
        <a:graphic>
          <a:graphicData uri="http://schemas.openxmlformats.org/presentationml/2006/ole">
            <mc:AlternateContent xmlns:mc="http://schemas.openxmlformats.org/markup-compatibility/2006">
              <mc:Choice xmlns:v="urn:schemas-microsoft-com:vml" Requires="v">
                <p:oleObj spid="_x0000_s7476" name="Equation" r:id="rId3" imgW="698400" imgH="177480" progId="Equation.DSMT4">
                  <p:embed/>
                </p:oleObj>
              </mc:Choice>
              <mc:Fallback>
                <p:oleObj name="Equation" r:id="rId3" imgW="698400" imgH="177480" progId="Equation.DSMT4">
                  <p:embed/>
                  <p:pic>
                    <p:nvPicPr>
                      <p:cNvPr id="0" name=""/>
                      <p:cNvPicPr/>
                      <p:nvPr/>
                    </p:nvPicPr>
                    <p:blipFill>
                      <a:blip r:embed="rId4"/>
                      <a:stretch>
                        <a:fillRect/>
                      </a:stretch>
                    </p:blipFill>
                    <p:spPr>
                      <a:xfrm>
                        <a:off x="765508" y="1692399"/>
                        <a:ext cx="1429903" cy="363976"/>
                      </a:xfrm>
                      <a:prstGeom prst="rect">
                        <a:avLst/>
                      </a:prstGeom>
                    </p:spPr>
                  </p:pic>
                </p:oleObj>
              </mc:Fallback>
            </mc:AlternateContent>
          </a:graphicData>
        </a:graphic>
      </p:graphicFrame>
      <p:sp>
        <p:nvSpPr>
          <p:cNvPr id="3" name="Text Placeholder 2"/>
          <p:cNvSpPr>
            <a:spLocks noGrp="1"/>
          </p:cNvSpPr>
          <p:nvPr>
            <p:ph sz="quarter" idx="13"/>
          </p:nvPr>
        </p:nvSpPr>
        <p:spPr>
          <a:xfrm>
            <a:off x="2227940" y="1595895"/>
            <a:ext cx="6117771" cy="558800"/>
          </a:xfrm>
        </p:spPr>
        <p:txBody>
          <a:bodyPr/>
          <a:lstStyle/>
          <a:p>
            <a:pPr marL="0" lvl="0" indent="0" defTabSz="457200">
              <a:spcAft>
                <a:spcPct val="0"/>
              </a:spcAft>
              <a:buNone/>
              <a:tabLst/>
            </a:pPr>
            <a:r>
              <a:rPr lang="en-US" sz="2400" kern="1200" dirty="0">
                <a:solidFill>
                  <a:srgbClr val="000000"/>
                </a:solidFill>
                <a:latin typeface="Arial (Body)"/>
              </a:rPr>
              <a:t>{Inventory at end of Period 6 is at least 500}</a:t>
            </a:r>
          </a:p>
        </p:txBody>
      </p:sp>
      <p:sp>
        <p:nvSpPr>
          <p:cNvPr id="6" name="Content Placeholder 5"/>
          <p:cNvSpPr>
            <a:spLocks noGrp="1"/>
          </p:cNvSpPr>
          <p:nvPr>
            <p:ph sz="quarter" idx="14"/>
          </p:nvPr>
        </p:nvSpPr>
        <p:spPr>
          <a:xfrm>
            <a:off x="457200" y="2199594"/>
            <a:ext cx="8232775" cy="609600"/>
          </a:xfrm>
        </p:spPr>
        <p:txBody>
          <a:bodyPr/>
          <a:lstStyle/>
          <a:p>
            <a:pPr marL="255651" lvl="0" indent="-255651" defTabSz="457200">
              <a:spcAft>
                <a:spcPct val="0"/>
              </a:spcAft>
              <a:tabLst/>
            </a:pPr>
            <a:r>
              <a:rPr lang="en-US" sz="2400" kern="1200" dirty="0">
                <a:solidFill>
                  <a:srgbClr val="000000"/>
                </a:solidFill>
                <a:latin typeface="Arial (Body)"/>
              </a:rPr>
              <a:t>G10 = 0 {Stockout at end of Period 6 equals 0}</a:t>
            </a:r>
          </a:p>
        </p:txBody>
      </p:sp>
      <p:sp>
        <p:nvSpPr>
          <p:cNvPr id="10" name="Content Placeholder 9"/>
          <p:cNvSpPr>
            <a:spLocks noGrp="1"/>
          </p:cNvSpPr>
          <p:nvPr>
            <p:ph sz="quarter" idx="16"/>
          </p:nvPr>
        </p:nvSpPr>
        <p:spPr>
          <a:xfrm>
            <a:off x="457200" y="2889026"/>
            <a:ext cx="308308" cy="604837"/>
          </a:xfrm>
        </p:spPr>
        <p:txBody>
          <a:bodyPr/>
          <a:lstStyle/>
          <a:p>
            <a:r>
              <a:rPr lang="en-US" sz="2400" dirty="0" smtClean="0">
                <a:latin typeface="+mn-lt"/>
              </a:rPr>
              <a:t> </a:t>
            </a:r>
            <a:endParaRPr lang="en-US" sz="2400" dirty="0">
              <a:latin typeface="+mn-lt"/>
            </a:endParaRPr>
          </a:p>
        </p:txBody>
      </p:sp>
      <p:graphicFrame>
        <p:nvGraphicFramePr>
          <p:cNvPr id="17" name="Object 16" descr="Range M 5 to M 10 = 0. left brace W sub 1 minus W sub t minus 1 minus H sub t + L sub t = 0 for t = 1 through 6 right brace."/>
          <p:cNvGraphicFramePr>
            <a:graphicFrameLocks noChangeAspect="1"/>
          </p:cNvGraphicFramePr>
          <p:nvPr>
            <p:extLst>
              <p:ext uri="{D42A27DB-BD31-4B8C-83A1-F6EECF244321}">
                <p14:modId xmlns:p14="http://schemas.microsoft.com/office/powerpoint/2010/main" val="2046351833"/>
              </p:ext>
            </p:extLst>
          </p:nvPr>
        </p:nvGraphicFramePr>
        <p:xfrm>
          <a:off x="784318" y="2964994"/>
          <a:ext cx="6278563" cy="434975"/>
        </p:xfrm>
        <a:graphic>
          <a:graphicData uri="http://schemas.openxmlformats.org/presentationml/2006/ole">
            <mc:AlternateContent xmlns:mc="http://schemas.openxmlformats.org/markup-compatibility/2006">
              <mc:Choice xmlns:v="urn:schemas-microsoft-com:vml" Requires="v">
                <p:oleObj spid="_x0000_s7477" name="Equation" r:id="rId5" imgW="3301920" imgH="228600" progId="Equation.DSMT4">
                  <p:embed/>
                </p:oleObj>
              </mc:Choice>
              <mc:Fallback>
                <p:oleObj name="Equation" r:id="rId5" imgW="3301920" imgH="228600" progId="Equation.DSMT4">
                  <p:embed/>
                  <p:pic>
                    <p:nvPicPr>
                      <p:cNvPr id="11" name="Object 10" descr="Range M 5 to M 10 = 0. left bracket W sub 1 minus W sub t minus 1 minus H sub t + L sub t = 0 for t = 1 through 6 right bracket."/>
                      <p:cNvPicPr/>
                      <p:nvPr/>
                    </p:nvPicPr>
                    <p:blipFill>
                      <a:blip r:embed="rId6"/>
                      <a:stretch>
                        <a:fillRect/>
                      </a:stretch>
                    </p:blipFill>
                    <p:spPr>
                      <a:xfrm>
                        <a:off x="784318" y="2964994"/>
                        <a:ext cx="6278563" cy="434975"/>
                      </a:xfrm>
                      <a:prstGeom prst="rect">
                        <a:avLst/>
                      </a:prstGeom>
                    </p:spPr>
                  </p:pic>
                </p:oleObj>
              </mc:Fallback>
            </mc:AlternateContent>
          </a:graphicData>
        </a:graphic>
      </p:graphicFrame>
      <p:sp>
        <p:nvSpPr>
          <p:cNvPr id="11" name="Content Placeholder 10"/>
          <p:cNvSpPr>
            <a:spLocks noGrp="1"/>
          </p:cNvSpPr>
          <p:nvPr>
            <p:ph sz="quarter" idx="17"/>
          </p:nvPr>
        </p:nvSpPr>
        <p:spPr>
          <a:xfrm>
            <a:off x="457200" y="3614060"/>
            <a:ext cx="308308" cy="500063"/>
          </a:xfrm>
        </p:spPr>
        <p:txBody>
          <a:bodyPr/>
          <a:lstStyle/>
          <a:p>
            <a:r>
              <a:rPr lang="en-US" sz="2400" dirty="0" smtClean="0">
                <a:latin typeface="+mn-lt"/>
              </a:rPr>
              <a:t> </a:t>
            </a:r>
            <a:endParaRPr lang="en-US" sz="2400" dirty="0">
              <a:latin typeface="+mn-lt"/>
            </a:endParaRPr>
          </a:p>
        </p:txBody>
      </p:sp>
      <p:graphicFrame>
        <p:nvGraphicFramePr>
          <p:cNvPr id="18" name="Object 17" descr="Range N 5 to N 10 is greater than or equal to 0. left brace 40 W sub t plus start fraction O sub t over 4 end fraction minus P sub t is greater than or equal to 0 for t = 1 through 6 right brace."/>
          <p:cNvGraphicFramePr>
            <a:graphicFrameLocks noChangeAspect="1"/>
          </p:cNvGraphicFramePr>
          <p:nvPr>
            <p:extLst>
              <p:ext uri="{D42A27DB-BD31-4B8C-83A1-F6EECF244321}">
                <p14:modId xmlns:p14="http://schemas.microsoft.com/office/powerpoint/2010/main" val="310953809"/>
              </p:ext>
            </p:extLst>
          </p:nvPr>
        </p:nvGraphicFramePr>
        <p:xfrm>
          <a:off x="771239" y="3455762"/>
          <a:ext cx="5930900" cy="806450"/>
        </p:xfrm>
        <a:graphic>
          <a:graphicData uri="http://schemas.openxmlformats.org/presentationml/2006/ole">
            <mc:AlternateContent xmlns:mc="http://schemas.openxmlformats.org/markup-compatibility/2006">
              <mc:Choice xmlns:v="urn:schemas-microsoft-com:vml" Requires="v">
                <p:oleObj spid="_x0000_s7478" name="Equation" r:id="rId7" imgW="2984400" imgH="406080" progId="Equation.DSMT4">
                  <p:embed/>
                </p:oleObj>
              </mc:Choice>
              <mc:Fallback>
                <p:oleObj name="Equation" r:id="rId7" imgW="2984400" imgH="406080" progId="Equation.DSMT4">
                  <p:embed/>
                  <p:pic>
                    <p:nvPicPr>
                      <p:cNvPr id="12" name="Object 11" descr="Range N 5 to N 10 is greater than or equal to 0. left bracket 40 W sub t plus start fraction O sub t over 4 end fraction minus P sub t is greater than or equal to 0 for t = 1 through 6 right bracket."/>
                      <p:cNvPicPr/>
                      <p:nvPr/>
                    </p:nvPicPr>
                    <p:blipFill>
                      <a:blip r:embed="rId8"/>
                      <a:stretch>
                        <a:fillRect/>
                      </a:stretch>
                    </p:blipFill>
                    <p:spPr>
                      <a:xfrm>
                        <a:off x="771239" y="3455762"/>
                        <a:ext cx="5930900" cy="806450"/>
                      </a:xfrm>
                      <a:prstGeom prst="rect">
                        <a:avLst/>
                      </a:prstGeom>
                    </p:spPr>
                  </p:pic>
                </p:oleObj>
              </mc:Fallback>
            </mc:AlternateContent>
          </a:graphicData>
        </a:graphic>
      </p:graphicFrame>
      <p:sp>
        <p:nvSpPr>
          <p:cNvPr id="12" name="Content Placeholder 11"/>
          <p:cNvSpPr>
            <a:spLocks noGrp="1"/>
          </p:cNvSpPr>
          <p:nvPr>
            <p:ph sz="quarter" idx="18"/>
          </p:nvPr>
        </p:nvSpPr>
        <p:spPr>
          <a:xfrm>
            <a:off x="457199" y="4273326"/>
            <a:ext cx="308309" cy="457200"/>
          </a:xfrm>
        </p:spPr>
        <p:txBody>
          <a:bodyPr/>
          <a:lstStyle/>
          <a:p>
            <a:pPr indent="-255600"/>
            <a:r>
              <a:rPr lang="en-US" sz="2400" dirty="0" smtClean="0">
                <a:latin typeface="+mn-lt"/>
              </a:rPr>
              <a:t> </a:t>
            </a:r>
            <a:endParaRPr lang="en-US" sz="2400" dirty="0">
              <a:latin typeface="+mn-lt"/>
            </a:endParaRPr>
          </a:p>
        </p:txBody>
      </p:sp>
      <p:graphicFrame>
        <p:nvGraphicFramePr>
          <p:cNvPr id="19" name="Object 18" descr="Range O 5 to O 10 = 0. left brace I sub t minus 1 minus S sub t minus 1 + P sub t + C sub t minus D sub t minus I sub t + S sub t = 0 for t = 1 through 6 right brace."/>
          <p:cNvGraphicFramePr>
            <a:graphicFrameLocks noChangeAspect="1"/>
          </p:cNvGraphicFramePr>
          <p:nvPr>
            <p:extLst>
              <p:ext uri="{D42A27DB-BD31-4B8C-83A1-F6EECF244321}">
                <p14:modId xmlns:p14="http://schemas.microsoft.com/office/powerpoint/2010/main" val="2400727764"/>
              </p:ext>
            </p:extLst>
          </p:nvPr>
        </p:nvGraphicFramePr>
        <p:xfrm>
          <a:off x="778762" y="4348343"/>
          <a:ext cx="7566501" cy="417354"/>
        </p:xfrm>
        <a:graphic>
          <a:graphicData uri="http://schemas.openxmlformats.org/presentationml/2006/ole">
            <mc:AlternateContent xmlns:mc="http://schemas.openxmlformats.org/markup-compatibility/2006">
              <mc:Choice xmlns:v="urn:schemas-microsoft-com:vml" Requires="v">
                <p:oleObj spid="_x0000_s7479" name="Equation" r:id="rId9" imgW="4140000" imgH="228600" progId="Equation.DSMT4">
                  <p:embed/>
                </p:oleObj>
              </mc:Choice>
              <mc:Fallback>
                <p:oleObj name="Equation" r:id="rId9" imgW="4140000" imgH="228600" progId="Equation.DSMT4">
                  <p:embed/>
                  <p:pic>
                    <p:nvPicPr>
                      <p:cNvPr id="13" name="Object 12" descr="Range O 5 to O 10 = 0. left bracket I sub t minus 1 minus S sub t minus 1 + P sub t + C sub t minus D sub t minus I sub t + S sub t = 0 for t = 1 through 6 right bracket."/>
                      <p:cNvPicPr/>
                      <p:nvPr/>
                    </p:nvPicPr>
                    <p:blipFill>
                      <a:blip r:embed="rId10"/>
                      <a:stretch>
                        <a:fillRect/>
                      </a:stretch>
                    </p:blipFill>
                    <p:spPr>
                      <a:xfrm>
                        <a:off x="778762" y="4348343"/>
                        <a:ext cx="7566501" cy="417354"/>
                      </a:xfrm>
                      <a:prstGeom prst="rect">
                        <a:avLst/>
                      </a:prstGeom>
                    </p:spPr>
                  </p:pic>
                </p:oleObj>
              </mc:Fallback>
            </mc:AlternateContent>
          </a:graphicData>
        </a:graphic>
      </p:graphicFrame>
      <p:sp>
        <p:nvSpPr>
          <p:cNvPr id="13" name="Content Placeholder 12"/>
          <p:cNvSpPr>
            <a:spLocks noGrp="1"/>
          </p:cNvSpPr>
          <p:nvPr>
            <p:ph sz="quarter" idx="19"/>
          </p:nvPr>
        </p:nvSpPr>
        <p:spPr>
          <a:xfrm>
            <a:off x="457199" y="4978403"/>
            <a:ext cx="308309" cy="500063"/>
          </a:xfrm>
        </p:spPr>
        <p:txBody>
          <a:bodyPr/>
          <a:lstStyle/>
          <a:p>
            <a:pPr indent="-255600"/>
            <a:r>
              <a:rPr lang="en-US" sz="2400" dirty="0" smtClean="0">
                <a:latin typeface="+mn-lt"/>
              </a:rPr>
              <a:t> </a:t>
            </a:r>
            <a:endParaRPr lang="en-US" sz="2400" dirty="0">
              <a:latin typeface="+mn-lt"/>
            </a:endParaRPr>
          </a:p>
        </p:txBody>
      </p:sp>
      <p:graphicFrame>
        <p:nvGraphicFramePr>
          <p:cNvPr id="20" name="Object 19" descr="Range P 5 to P 10 is greater than or equal to 0. left brace 10 W sub t minus O sub t is greater than or equal to 0 for t = 1 through 6 right brace."/>
          <p:cNvGraphicFramePr>
            <a:graphicFrameLocks noChangeAspect="1"/>
          </p:cNvGraphicFramePr>
          <p:nvPr>
            <p:extLst>
              <p:ext uri="{D42A27DB-BD31-4B8C-83A1-F6EECF244321}">
                <p14:modId xmlns:p14="http://schemas.microsoft.com/office/powerpoint/2010/main" val="2991583386"/>
              </p:ext>
            </p:extLst>
          </p:nvPr>
        </p:nvGraphicFramePr>
        <p:xfrm>
          <a:off x="796435" y="5000854"/>
          <a:ext cx="5576888" cy="463550"/>
        </p:xfrm>
        <a:graphic>
          <a:graphicData uri="http://schemas.openxmlformats.org/presentationml/2006/ole">
            <mc:AlternateContent xmlns:mc="http://schemas.openxmlformats.org/markup-compatibility/2006">
              <mc:Choice xmlns:v="urn:schemas-microsoft-com:vml" Requires="v">
                <p:oleObj spid="_x0000_s7480" name="Equation" r:id="rId11" imgW="2755800" imgH="228600" progId="Equation.DSMT4">
                  <p:embed/>
                </p:oleObj>
              </mc:Choice>
              <mc:Fallback>
                <p:oleObj name="Equation" r:id="rId11" imgW="2755800" imgH="228600" progId="Equation.DSMT4">
                  <p:embed/>
                  <p:pic>
                    <p:nvPicPr>
                      <p:cNvPr id="14" name="Object 13" descr="Range P 5 to P 10 is greater than or equal to 0. left bracket 10 W sub t minus O sub t is greater than or equal to 0 for t = 1 through 6 right bracket."/>
                      <p:cNvPicPr/>
                      <p:nvPr/>
                    </p:nvPicPr>
                    <p:blipFill>
                      <a:blip r:embed="rId12"/>
                      <a:stretch>
                        <a:fillRect/>
                      </a:stretch>
                    </p:blipFill>
                    <p:spPr>
                      <a:xfrm>
                        <a:off x="796435" y="5000854"/>
                        <a:ext cx="5576888" cy="463550"/>
                      </a:xfrm>
                      <a:prstGeom prst="rect">
                        <a:avLst/>
                      </a:prstGeom>
                    </p:spPr>
                  </p:pic>
                </p:oleObj>
              </mc:Fallback>
            </mc:AlternateContent>
          </a:graphicData>
        </a:graphic>
      </p:graphicFrame>
    </p:spTree>
    <p:extLst>
      <p:ext uri="{BB962C8B-B14F-4D97-AF65-F5344CB8AC3E}">
        <p14:creationId xmlns:p14="http://schemas.microsoft.com/office/powerpoint/2010/main" val="3349264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Role of Aggregate Planning in a Supply Chain</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4301147"/>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200" kern="1200" dirty="0">
                <a:solidFill>
                  <a:srgbClr val="000000"/>
                </a:solidFill>
                <a:latin typeface="Arial (Body)"/>
                <a:ea typeface="+mn-ea"/>
                <a:cs typeface="+mn-cs"/>
              </a:rPr>
              <a:t>Identify operational parameters over the specified time </a:t>
            </a:r>
            <a:r>
              <a:rPr lang="en-US" sz="2200" kern="1200" dirty="0" smtClean="0">
                <a:solidFill>
                  <a:srgbClr val="000000"/>
                </a:solidFill>
                <a:latin typeface="Arial (Body)"/>
                <a:ea typeface="+mn-ea"/>
                <a:cs typeface="+mn-cs"/>
              </a:rPr>
              <a:t>horizon</a:t>
            </a:r>
          </a:p>
          <a:p>
            <a:pPr marL="743001" lvl="1" indent="-255651" defTabSz="457200">
              <a:spcAft>
                <a:spcPct val="0"/>
              </a:spcAft>
            </a:pPr>
            <a:r>
              <a:rPr lang="en-IN" sz="2200" kern="1200" dirty="0">
                <a:solidFill>
                  <a:srgbClr val="000000"/>
                </a:solidFill>
                <a:latin typeface="Arial (Body)"/>
                <a:ea typeface="+mn-ea"/>
                <a:cs typeface="+mn-cs"/>
              </a:rPr>
              <a:t>Production rate</a:t>
            </a:r>
          </a:p>
          <a:p>
            <a:pPr marL="743001" lvl="1" indent="-255651" defTabSz="457200">
              <a:spcAft>
                <a:spcPct val="0"/>
              </a:spcAft>
            </a:pPr>
            <a:r>
              <a:rPr lang="en-IN" sz="2200" kern="1200" dirty="0">
                <a:solidFill>
                  <a:srgbClr val="000000"/>
                </a:solidFill>
                <a:latin typeface="Arial (Body)"/>
                <a:ea typeface="+mn-ea"/>
                <a:cs typeface="+mn-cs"/>
              </a:rPr>
              <a:t>Workforce</a:t>
            </a:r>
          </a:p>
          <a:p>
            <a:pPr marL="743001" lvl="1" indent="-255651" defTabSz="457200">
              <a:spcAft>
                <a:spcPct val="0"/>
              </a:spcAft>
            </a:pPr>
            <a:r>
              <a:rPr lang="en-IN" sz="2200" kern="1200" dirty="0">
                <a:solidFill>
                  <a:srgbClr val="000000"/>
                </a:solidFill>
                <a:latin typeface="Arial (Body)"/>
                <a:ea typeface="+mn-ea"/>
                <a:cs typeface="+mn-cs"/>
              </a:rPr>
              <a:t>Overtime</a:t>
            </a:r>
          </a:p>
          <a:p>
            <a:pPr marL="743001" lvl="1" indent="-255651" defTabSz="457200">
              <a:spcAft>
                <a:spcPct val="0"/>
              </a:spcAft>
            </a:pPr>
            <a:r>
              <a:rPr lang="en-IN" sz="2200" kern="1200" dirty="0">
                <a:solidFill>
                  <a:srgbClr val="000000"/>
                </a:solidFill>
                <a:latin typeface="Arial (Body)"/>
                <a:ea typeface="+mn-ea"/>
                <a:cs typeface="+mn-cs"/>
              </a:rPr>
              <a:t>Machine capacity level</a:t>
            </a:r>
          </a:p>
          <a:p>
            <a:pPr marL="743001" lvl="1" indent="-255651" defTabSz="457200">
              <a:spcAft>
                <a:spcPct val="0"/>
              </a:spcAft>
            </a:pPr>
            <a:r>
              <a:rPr lang="en-IN" sz="2200" kern="1200" dirty="0">
                <a:solidFill>
                  <a:srgbClr val="000000"/>
                </a:solidFill>
                <a:latin typeface="Arial (Body)"/>
                <a:ea typeface="+mn-ea"/>
                <a:cs typeface="+mn-cs"/>
              </a:rPr>
              <a:t>Subcontracting</a:t>
            </a:r>
          </a:p>
          <a:p>
            <a:pPr marL="743001" lvl="1" indent="-255651" defTabSz="457200">
              <a:spcAft>
                <a:spcPct val="0"/>
              </a:spcAft>
            </a:pPr>
            <a:r>
              <a:rPr lang="en-IN" sz="2200" kern="1200" dirty="0">
                <a:solidFill>
                  <a:srgbClr val="000000"/>
                </a:solidFill>
                <a:latin typeface="Arial (Body)"/>
                <a:ea typeface="+mn-ea"/>
                <a:cs typeface="+mn-cs"/>
              </a:rPr>
              <a:t>Backlog</a:t>
            </a:r>
          </a:p>
          <a:p>
            <a:pPr marL="743001" lvl="1" indent="-255651" defTabSz="457200">
              <a:spcAft>
                <a:spcPct val="0"/>
              </a:spcAft>
            </a:pPr>
            <a:r>
              <a:rPr lang="en-IN" sz="2200" kern="1200" dirty="0">
                <a:solidFill>
                  <a:srgbClr val="000000"/>
                </a:solidFill>
                <a:latin typeface="Arial (Body)"/>
                <a:ea typeface="+mn-ea"/>
                <a:cs typeface="+mn-cs"/>
              </a:rPr>
              <a:t>Inventory on hand</a:t>
            </a:r>
            <a:endParaRPr lang="en-US" sz="2200" kern="1200" dirty="0">
              <a:solidFill>
                <a:srgbClr val="000000"/>
              </a:solidFill>
              <a:latin typeface="Arial (Body)"/>
              <a:ea typeface="+mn-ea"/>
              <a:cs typeface="+mn-cs"/>
            </a:endParaRPr>
          </a:p>
          <a:p>
            <a:pPr marL="255651" lvl="0" indent="-255651" defTabSz="457200">
              <a:spcAft>
                <a:spcPct val="0"/>
              </a:spcAft>
              <a:buFont typeface="Arial" panose="020B0604020202020204" pitchFamily="34" charset="0"/>
              <a:buChar char="•"/>
              <a:tabLst/>
            </a:pPr>
            <a:r>
              <a:rPr lang="en-US" sz="2200" kern="1200" dirty="0" smtClean="0">
                <a:solidFill>
                  <a:srgbClr val="000000"/>
                </a:solidFill>
                <a:latin typeface="Arial (Body)"/>
                <a:ea typeface="+mn-ea"/>
                <a:cs typeface="+mn-cs"/>
              </a:rPr>
              <a:t>All </a:t>
            </a:r>
            <a:r>
              <a:rPr lang="en-US" sz="2200" kern="1200" dirty="0">
                <a:solidFill>
                  <a:srgbClr val="000000"/>
                </a:solidFill>
                <a:latin typeface="Arial (Body)"/>
                <a:ea typeface="+mn-ea"/>
                <a:cs typeface="+mn-cs"/>
              </a:rPr>
              <a:t>supply chain stages should work together on an aggregate plan that will optimize supply chain </a:t>
            </a:r>
            <a:r>
              <a:rPr lang="en-US" sz="2200" kern="1200" dirty="0" smtClean="0">
                <a:solidFill>
                  <a:srgbClr val="000000"/>
                </a:solidFill>
                <a:latin typeface="Arial (Body)"/>
                <a:ea typeface="+mn-ea"/>
                <a:cs typeface="+mn-cs"/>
              </a:rPr>
              <a:t>performance</a:t>
            </a:r>
          </a:p>
        </p:txBody>
      </p:sp>
    </p:spTree>
    <p:extLst>
      <p:ext uri="{BB962C8B-B14F-4D97-AF65-F5344CB8AC3E}">
        <p14:creationId xmlns:p14="http://schemas.microsoft.com/office/powerpoint/2010/main" val="9079106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Aggregate Planning Using Solver </a:t>
            </a:r>
            <a:r>
              <a:rPr lang="en-US" sz="2000" b="0" kern="1200" dirty="0" smtClean="0">
                <a:latin typeface="Times New Roman" panose="02020603050405020304" pitchFamily="18" charset="0"/>
                <a:ea typeface="+mj-ea"/>
                <a:cs typeface="+mj-cs"/>
              </a:rPr>
              <a:t>(8 of 8)</a:t>
            </a:r>
            <a:endParaRPr lang="en-US" sz="2000" b="0" kern="1200" dirty="0">
              <a:latin typeface="Times New Roman" panose="02020603050405020304" pitchFamily="18" charset="0"/>
              <a:ea typeface="+mj-ea"/>
              <a:cs typeface="+mj-cs"/>
            </a:endParaRPr>
          </a:p>
        </p:txBody>
      </p:sp>
      <p:pic>
        <p:nvPicPr>
          <p:cNvPr id="5" name="Picture 4" descr="Solver parameters box is filled in as follows. Set objective, $ C $ 22. Minimum, 0. By changing variable cells, $ B $ 5 colon $ I $ 10. Subject to the constraints: $ B $ 5 colon $ C $ 10 = integer. $ B $ 5 colon $ I $ 10 greater than or equal to 0. $ F $ 10 greater than or equal to 500. $ G $ 10 = 0. $ M $ 5 colon $ M $ 10 = 0. $ N $ 5 colon $ N $ 10 greater than or equal to 0. $ O $ 5 colon $ O $ 10 = 0. $ P $ 5 colon $ P $ 10 greater than or equal to 0. Select a solving method: simplex L P."/>
          <p:cNvPicPr>
            <a:picLocks noChangeAspect="1"/>
          </p:cNvPicPr>
          <p:nvPr/>
        </p:nvPicPr>
        <p:blipFill>
          <a:blip r:embed="rId2"/>
          <a:stretch>
            <a:fillRect/>
          </a:stretch>
        </p:blipFill>
        <p:spPr>
          <a:xfrm>
            <a:off x="2530986" y="1535673"/>
            <a:ext cx="3777228" cy="3831767"/>
          </a:xfrm>
          <a:prstGeom prst="rect">
            <a:avLst/>
          </a:prstGeom>
        </p:spPr>
      </p:pic>
      <p:sp>
        <p:nvSpPr>
          <p:cNvPr id="3" name="Text Placeholder 2"/>
          <p:cNvSpPr>
            <a:spLocks noGrp="1"/>
          </p:cNvSpPr>
          <p:nvPr>
            <p:ph type="body" idx="1"/>
          </p:nvPr>
        </p:nvSpPr>
        <p:spPr>
          <a:xfrm>
            <a:off x="457200" y="5590463"/>
            <a:ext cx="8229600" cy="563880"/>
          </a:xfrm>
        </p:spPr>
        <p:txBody>
          <a:bodyPr/>
          <a:lstStyle/>
          <a:p>
            <a:pPr marL="0" indent="0">
              <a:buNone/>
            </a:pPr>
            <a:r>
              <a:rPr lang="en-US" sz="2000" b="1" dirty="0">
                <a:latin typeface="+mn-lt"/>
              </a:rPr>
              <a:t>Figure 8-5 </a:t>
            </a:r>
            <a:r>
              <a:rPr lang="en-US" sz="2000" dirty="0">
                <a:latin typeface="+mn-lt"/>
              </a:rPr>
              <a:t>Solver Parameters Dialog Box</a:t>
            </a:r>
          </a:p>
        </p:txBody>
      </p:sp>
    </p:spTree>
    <p:extLst>
      <p:ext uri="{BB962C8B-B14F-4D97-AF65-F5344CB8AC3E}">
        <p14:creationId xmlns:p14="http://schemas.microsoft.com/office/powerpoint/2010/main" val="134757957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Forecast Error in Aggregate Plans </a:t>
            </a:r>
            <a:r>
              <a:rPr lang="en-US" sz="2000" b="0" kern="1200" dirty="0" smtClean="0">
                <a:latin typeface="Times New Roman" panose="02020603050405020304" pitchFamily="18" charset="0"/>
                <a:ea typeface="+mj-ea"/>
                <a:cs typeface="+mj-cs"/>
              </a:rPr>
              <a:t>(1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300600"/>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Forecast errors must be considered, flexibility must be built in</a:t>
            </a:r>
          </a:p>
          <a:p>
            <a:pPr marL="255651" lvl="0" indent="-255651" defTabSz="457200">
              <a:spcAft>
                <a:spcPct val="0"/>
              </a:spcAft>
              <a:buFont typeface="Arial" panose="020B0604020202020204" pitchFamily="34" charset="0"/>
              <a:buChar char="•"/>
              <a:tabLst/>
            </a:pPr>
            <a:r>
              <a:rPr lang="en-US" sz="2400" b="1" kern="1200" dirty="0">
                <a:solidFill>
                  <a:srgbClr val="000000"/>
                </a:solidFill>
                <a:latin typeface="Arial (Body)"/>
                <a:ea typeface="+mn-ea"/>
                <a:cs typeface="+mn-cs"/>
              </a:rPr>
              <a:t>Safety inventory</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Build and carry extra inventories to satisfy higher than forecasted </a:t>
            </a:r>
            <a:r>
              <a:rPr lang="en-US" sz="2400" kern="1200" dirty="0" smtClean="0">
                <a:solidFill>
                  <a:srgbClr val="000000"/>
                </a:solidFill>
                <a:latin typeface="Arial (Body)"/>
                <a:ea typeface="+mn-ea"/>
                <a:cs typeface="+mn-cs"/>
              </a:rPr>
              <a:t>demand</a:t>
            </a:r>
          </a:p>
        </p:txBody>
      </p:sp>
    </p:spTree>
    <p:extLst>
      <p:ext uri="{BB962C8B-B14F-4D97-AF65-F5344CB8AC3E}">
        <p14:creationId xmlns:p14="http://schemas.microsoft.com/office/powerpoint/2010/main" val="186230071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latin typeface="Times New Roman" panose="02020603050405020304" pitchFamily="18" charset="0"/>
              </a:rPr>
              <a:t>Forecast Error in Aggregate Plans </a:t>
            </a:r>
            <a:r>
              <a:rPr lang="en-US" sz="2000" b="0" kern="1200" dirty="0" smtClean="0">
                <a:latin typeface="Times New Roman" panose="02020603050405020304" pitchFamily="18" charset="0"/>
              </a:rPr>
              <a:t>(2 </a:t>
            </a:r>
            <a:r>
              <a:rPr lang="en-US" sz="2000" b="0" kern="1200" dirty="0">
                <a:latin typeface="Times New Roman" panose="02020603050405020304" pitchFamily="18" charset="0"/>
              </a:rPr>
              <a:t>of 2)</a:t>
            </a:r>
            <a:endParaRPr lang="en-US" dirty="0"/>
          </a:p>
        </p:txBody>
      </p:sp>
      <p:sp>
        <p:nvSpPr>
          <p:cNvPr id="3" name="Text Placeholder 2"/>
          <p:cNvSpPr>
            <a:spLocks noGrp="1"/>
          </p:cNvSpPr>
          <p:nvPr>
            <p:ph type="body" idx="1"/>
          </p:nvPr>
        </p:nvSpPr>
        <p:spPr>
          <a:xfrm>
            <a:off x="457200" y="1600200"/>
            <a:ext cx="8229600" cy="4495800"/>
          </a:xfrm>
        </p:spPr>
        <p:txBody>
          <a:bodyPr/>
          <a:lstStyle/>
          <a:p>
            <a:pPr marL="255651" lvl="0" indent="-255651" defTabSz="457200">
              <a:spcAft>
                <a:spcPct val="0"/>
              </a:spcAft>
              <a:tabLst/>
            </a:pPr>
            <a:r>
              <a:rPr lang="en-US" sz="2400" b="1" kern="1200" dirty="0">
                <a:solidFill>
                  <a:srgbClr val="000000"/>
                </a:solidFill>
                <a:latin typeface="Arial (Body)"/>
              </a:rPr>
              <a:t>Safety capacity</a:t>
            </a:r>
          </a:p>
          <a:p>
            <a:pPr marL="741553" lvl="1" indent="-284353" defTabSz="457200">
              <a:spcAft>
                <a:spcPct val="0"/>
              </a:spcAft>
              <a:buFont typeface="Arial" panose="020B0604020202020204" pitchFamily="34" charset="0"/>
            </a:pPr>
            <a:r>
              <a:rPr lang="en-US" sz="2400" kern="1200" dirty="0">
                <a:solidFill>
                  <a:srgbClr val="000000"/>
                </a:solidFill>
                <a:latin typeface="Arial (Body)"/>
              </a:rPr>
              <a:t>Capacity used to satisfy higher than forecast demand</a:t>
            </a:r>
          </a:p>
          <a:p>
            <a:pPr marL="1144778" lvl="2" indent="-230378" defTabSz="457200">
              <a:spcAft>
                <a:spcPct val="0"/>
              </a:spcAft>
              <a:buFont typeface="Wingdings" panose="05000000000000000000" pitchFamily="2" charset="2"/>
              <a:buChar char="§"/>
            </a:pPr>
            <a:r>
              <a:rPr lang="en-US" sz="2400" kern="1200" dirty="0">
                <a:solidFill>
                  <a:srgbClr val="000000"/>
                </a:solidFill>
                <a:latin typeface="Arial (Body)"/>
              </a:rPr>
              <a:t>Use overtime as a form of safety capacity</a:t>
            </a:r>
          </a:p>
          <a:p>
            <a:pPr marL="1144778" lvl="2" indent="-230378" defTabSz="457200">
              <a:spcAft>
                <a:spcPct val="0"/>
              </a:spcAft>
              <a:buFont typeface="Wingdings" panose="05000000000000000000" pitchFamily="2" charset="2"/>
              <a:buChar char="§"/>
            </a:pPr>
            <a:r>
              <a:rPr lang="en-US" sz="2400" kern="1200" dirty="0">
                <a:solidFill>
                  <a:srgbClr val="000000"/>
                </a:solidFill>
                <a:latin typeface="Arial (Body)"/>
              </a:rPr>
              <a:t>Carry extra workforce permanently as a form of safety capacity</a:t>
            </a:r>
          </a:p>
          <a:p>
            <a:pPr marL="1144778" lvl="2" indent="-230378" defTabSz="457200">
              <a:spcAft>
                <a:spcPct val="0"/>
              </a:spcAft>
              <a:buFont typeface="Wingdings" panose="05000000000000000000" pitchFamily="2" charset="2"/>
              <a:buChar char="§"/>
            </a:pPr>
            <a:r>
              <a:rPr lang="en-US" sz="2400" kern="1200" dirty="0">
                <a:solidFill>
                  <a:srgbClr val="000000"/>
                </a:solidFill>
                <a:latin typeface="Arial (Body)"/>
              </a:rPr>
              <a:t>Use subcontractors as a form of safety capacity</a:t>
            </a:r>
          </a:p>
          <a:p>
            <a:pPr marL="1144778" lvl="2" indent="-230378" defTabSz="457200">
              <a:spcAft>
                <a:spcPct val="0"/>
              </a:spcAft>
              <a:buFont typeface="Wingdings" panose="05000000000000000000" pitchFamily="2" charset="2"/>
              <a:buChar char="§"/>
            </a:pPr>
            <a:r>
              <a:rPr lang="en-US" sz="2400" kern="1200" dirty="0">
                <a:solidFill>
                  <a:srgbClr val="000000"/>
                </a:solidFill>
                <a:latin typeface="Arial (Body)"/>
              </a:rPr>
              <a:t>Build and carry extra inventories as a form of safety inventory</a:t>
            </a:r>
          </a:p>
          <a:p>
            <a:pPr marL="1144778" lvl="2" indent="-230378" defTabSz="457200">
              <a:spcAft>
                <a:spcPct val="0"/>
              </a:spcAft>
              <a:buFont typeface="Wingdings" panose="05000000000000000000" pitchFamily="2" charset="2"/>
              <a:buChar char="§"/>
            </a:pPr>
            <a:r>
              <a:rPr lang="en-US" sz="2400" kern="1200" dirty="0">
                <a:solidFill>
                  <a:srgbClr val="000000"/>
                </a:solidFill>
                <a:latin typeface="Arial (Body)"/>
              </a:rPr>
              <a:t>Purchase capacity or product from an open or spot market as a form of safety </a:t>
            </a:r>
            <a:r>
              <a:rPr lang="en-US" sz="2400" kern="1200" dirty="0" smtClean="0">
                <a:solidFill>
                  <a:srgbClr val="000000"/>
                </a:solidFill>
                <a:latin typeface="Arial (Body)"/>
              </a:rPr>
              <a:t>capacity</a:t>
            </a:r>
          </a:p>
        </p:txBody>
      </p:sp>
    </p:spTree>
    <p:extLst>
      <p:ext uri="{BB962C8B-B14F-4D97-AF65-F5344CB8AC3E}">
        <p14:creationId xmlns:p14="http://schemas.microsoft.com/office/powerpoint/2010/main" val="209849426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The Role of Software in Aggregate Planning</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The ability to handle large amounts of data</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Develop optimal solutions using linear programming</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The ability to handle complex problems (often using linear approximations of nonlinear functions)</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Stability and data accuracy are </a:t>
            </a:r>
            <a:r>
              <a:rPr lang="en-US" sz="2400" kern="1200" dirty="0" smtClean="0">
                <a:solidFill>
                  <a:srgbClr val="000000"/>
                </a:solidFill>
                <a:latin typeface="Arial (Body)"/>
                <a:ea typeface="+mn-ea"/>
                <a:cs typeface="+mn-cs"/>
              </a:rPr>
              <a:t>important</a:t>
            </a:r>
          </a:p>
        </p:txBody>
      </p:sp>
    </p:spTree>
    <p:extLst>
      <p:ext uri="{BB962C8B-B14F-4D97-AF65-F5344CB8AC3E}">
        <p14:creationId xmlns:p14="http://schemas.microsoft.com/office/powerpoint/2010/main" val="140109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solidFill>
                  <a:srgbClr val="007FA3"/>
                </a:solidFill>
                <a:latin typeface="Times New Roman" panose="02020603050405020304" pitchFamily="18" charset="0"/>
                <a:ea typeface="+mj-ea"/>
                <a:cs typeface="+mj-cs"/>
              </a:rPr>
              <a:t>Summary of Learning Objective 4</a:t>
            </a:r>
            <a:endParaRPr lang="en-US" kern="1200" dirty="0">
              <a:solidFill>
                <a:srgbClr val="007FA3"/>
              </a:solidFill>
              <a:latin typeface="Times New Roman" panose="02020603050405020304" pitchFamily="18" charset="0"/>
              <a:ea typeface="+mj-ea"/>
              <a:cs typeface="+mj-cs"/>
            </a:endParaRPr>
          </a:p>
        </p:txBody>
      </p:sp>
      <p:sp>
        <p:nvSpPr>
          <p:cNvPr id="3" name="Content Placeholder 2"/>
          <p:cNvSpPr>
            <a:spLocks noGrp="1"/>
          </p:cNvSpPr>
          <p:nvPr>
            <p:ph type="body" idx="1"/>
          </p:nvPr>
        </p:nvSpPr>
        <p:spPr/>
        <p:txBody>
          <a:bodyPr wrap="square" lIns="91425" tIns="91425" rIns="91425" bIns="91425">
            <a:spAutoFit/>
          </a:bodyPr>
          <a:lstStyle/>
          <a:p>
            <a:pPr marL="0" lvl="0" indent="0" defTabSz="457200">
              <a:spcAft>
                <a:spcPct val="0"/>
              </a:spcAft>
              <a:buSzPct val="100000"/>
              <a:buNone/>
            </a:pPr>
            <a:r>
              <a:rPr lang="en-US" sz="2400" kern="1200" dirty="0">
                <a:solidFill>
                  <a:srgbClr val="000000"/>
                </a:solidFill>
                <a:latin typeface="Arial (Body)"/>
                <a:ea typeface="+mn-ea"/>
                <a:cs typeface="+mn-cs"/>
              </a:rPr>
              <a:t>Aggregate planning problems can be solved in Excel by setting up cells for the objective function and the constraints and using the Solver tool to produce the solution. It is best if these plans can account for forecast error, resulting in a plan that has some degree of </a:t>
            </a:r>
            <a:r>
              <a:rPr lang="en-US" sz="2400" kern="1200" dirty="0" smtClean="0">
                <a:solidFill>
                  <a:srgbClr val="000000"/>
                </a:solidFill>
                <a:latin typeface="Arial (Body)"/>
                <a:ea typeface="+mn-ea"/>
                <a:cs typeface="+mn-cs"/>
              </a:rPr>
              <a:t>stability.</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12148877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r>
              <a:rPr lang="en-US" dirty="0" smtClean="0">
                <a:latin typeface="Times New Roman" panose="02020603050405020304" pitchFamily="18" charset="0"/>
              </a:rPr>
              <a:t>Copyright</a:t>
            </a:r>
            <a:endParaRPr lang="en-US" sz="2000" b="0" dirty="0">
              <a:latin typeface="Times New Roman" panose="02020603050405020304" pitchFamily="18" charset="0"/>
            </a:endParaRPr>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7270236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The Aggregate Planning Problem</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4085704"/>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Given the demand forecast for each period in the planning horizon, determine the production level, inventory level, and the capacity level for each period that maximizes the firm</a:t>
            </a:r>
            <a:r>
              <a:rPr lang="en-AU" sz="2400" kern="1200" dirty="0">
                <a:solidFill>
                  <a:srgbClr val="000000"/>
                </a:solidFill>
                <a:latin typeface="Arial (Body)"/>
                <a:ea typeface="+mn-ea"/>
                <a:cs typeface="+mn-cs"/>
              </a:rPr>
              <a:t>’</a:t>
            </a:r>
            <a:r>
              <a:rPr lang="en-US" sz="2400" kern="1200" dirty="0">
                <a:solidFill>
                  <a:srgbClr val="000000"/>
                </a:solidFill>
                <a:latin typeface="Arial (Body)"/>
                <a:ea typeface="+mn-ea"/>
                <a:cs typeface="+mn-cs"/>
              </a:rPr>
              <a:t>s (supply chain</a:t>
            </a:r>
            <a:r>
              <a:rPr lang="en-AU" sz="2400" kern="1200" dirty="0">
                <a:solidFill>
                  <a:srgbClr val="000000"/>
                </a:solidFill>
                <a:latin typeface="Arial (Body)"/>
                <a:ea typeface="+mn-ea"/>
                <a:cs typeface="+mn-cs"/>
              </a:rPr>
              <a:t>’</a:t>
            </a:r>
            <a:r>
              <a:rPr lang="en-US" sz="2400" kern="1200" dirty="0">
                <a:solidFill>
                  <a:srgbClr val="000000"/>
                </a:solidFill>
                <a:latin typeface="Arial (Body)"/>
                <a:ea typeface="+mn-ea"/>
                <a:cs typeface="+mn-cs"/>
              </a:rPr>
              <a:t>s) profit over the planning horizon</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Specify the planning horizon (typically 3-18 months)</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Specify the duration of each period</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Specify key information required to develop an aggregate </a:t>
            </a:r>
            <a:r>
              <a:rPr lang="en-US" sz="2400" kern="1200" dirty="0" smtClean="0">
                <a:solidFill>
                  <a:srgbClr val="000000"/>
                </a:solidFill>
                <a:latin typeface="Arial (Body)"/>
                <a:ea typeface="+mn-ea"/>
                <a:cs typeface="+mn-cs"/>
              </a:rPr>
              <a:t>plan</a:t>
            </a:r>
          </a:p>
        </p:txBody>
      </p:sp>
    </p:spTree>
    <p:extLst>
      <p:ext uri="{BB962C8B-B14F-4D97-AF65-F5344CB8AC3E}">
        <p14:creationId xmlns:p14="http://schemas.microsoft.com/office/powerpoint/2010/main" val="42651055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Information Needed for An Aggregate Plan</a:t>
            </a:r>
            <a:endParaRPr lang="en-US" kern="1200" dirty="0">
              <a:latin typeface="Times New Roman" panose="02020603050405020304" pitchFamily="18" charset="0"/>
              <a:ea typeface="+mj-ea"/>
              <a:cs typeface="+mj-cs"/>
            </a:endParaRPr>
          </a:p>
        </p:txBody>
      </p:sp>
      <p:sp>
        <p:nvSpPr>
          <p:cNvPr id="8" name="Content Placeholder 7"/>
          <p:cNvSpPr>
            <a:spLocks noGrp="1"/>
          </p:cNvSpPr>
          <p:nvPr>
            <p:ph type="body" idx="1"/>
          </p:nvPr>
        </p:nvSpPr>
        <p:spPr>
          <a:xfrm>
            <a:off x="457200" y="1600200"/>
            <a:ext cx="8229600" cy="4754880"/>
          </a:xfrm>
        </p:spPr>
        <p:txBody>
          <a:bodyPr/>
          <a:lstStyle/>
          <a:p>
            <a:pPr marL="255651" indent="-255651" defTabSz="457200">
              <a:spcAft>
                <a:spcPct val="0"/>
              </a:spcAft>
            </a:pPr>
            <a:r>
              <a:rPr lang="en-US" sz="2000" dirty="0">
                <a:latin typeface="+mn-lt"/>
              </a:rPr>
              <a:t>Aggregate demand forecast </a:t>
            </a:r>
            <a:r>
              <a:rPr lang="en-US" sz="2000" i="1" dirty="0">
                <a:latin typeface="+mn-lt"/>
                <a:cs typeface="Times New Roman"/>
              </a:rPr>
              <a:t>F</a:t>
            </a:r>
            <a:r>
              <a:rPr lang="en-US" sz="2000" i="1" baseline="-25000" dirty="0">
                <a:latin typeface="+mn-lt"/>
                <a:cs typeface="Times New Roman"/>
              </a:rPr>
              <a:t>t</a:t>
            </a:r>
            <a:r>
              <a:rPr lang="en-US" sz="2000" i="1" dirty="0">
                <a:latin typeface="+mn-lt"/>
              </a:rPr>
              <a:t> </a:t>
            </a:r>
            <a:r>
              <a:rPr lang="en-US" sz="2000" dirty="0">
                <a:latin typeface="+mn-lt"/>
              </a:rPr>
              <a:t>for each Period </a:t>
            </a:r>
            <a:r>
              <a:rPr lang="en-US" sz="2000" i="1" dirty="0" smtClean="0">
                <a:latin typeface="+mn-lt"/>
                <a:cs typeface="Times New Roman"/>
              </a:rPr>
              <a:t>t</a:t>
            </a:r>
            <a:r>
              <a:rPr lang="en-US" sz="2000" dirty="0" smtClean="0">
                <a:latin typeface="+mn-lt"/>
              </a:rPr>
              <a:t> </a:t>
            </a:r>
            <a:r>
              <a:rPr lang="en-US" sz="2000" dirty="0">
                <a:latin typeface="+mn-lt"/>
              </a:rPr>
              <a:t>over </a:t>
            </a:r>
            <a:r>
              <a:rPr lang="en-US" sz="2000" i="1" dirty="0">
                <a:latin typeface="+mn-lt"/>
                <a:cs typeface="Times New Roman"/>
              </a:rPr>
              <a:t>T</a:t>
            </a:r>
            <a:r>
              <a:rPr lang="en-US" sz="2000" i="1" dirty="0">
                <a:latin typeface="+mn-lt"/>
              </a:rPr>
              <a:t> </a:t>
            </a:r>
            <a:r>
              <a:rPr lang="en-US" sz="2000" dirty="0" smtClean="0">
                <a:latin typeface="+mn-lt"/>
              </a:rPr>
              <a:t>periods</a:t>
            </a:r>
            <a:endParaRPr lang="en-US" sz="2000" kern="1200" dirty="0" smtClean="0">
              <a:solidFill>
                <a:srgbClr val="000000"/>
              </a:solidFill>
              <a:latin typeface="+mn-lt"/>
            </a:endParaRPr>
          </a:p>
          <a:p>
            <a:pPr marL="255651" lvl="0" indent="-255651" defTabSz="457200">
              <a:spcAft>
                <a:spcPct val="0"/>
              </a:spcAft>
              <a:buFont typeface="Arial" panose="020B0604020202020204" pitchFamily="34" charset="0"/>
              <a:buChar char="•"/>
            </a:pPr>
            <a:r>
              <a:rPr lang="en-US" sz="2000" kern="1200" dirty="0" smtClean="0">
                <a:solidFill>
                  <a:srgbClr val="000000"/>
                </a:solidFill>
                <a:latin typeface="+mn-lt"/>
              </a:rPr>
              <a:t>Production </a:t>
            </a:r>
            <a:r>
              <a:rPr lang="en-US" sz="2000" kern="1200" dirty="0">
                <a:solidFill>
                  <a:srgbClr val="000000"/>
                </a:solidFill>
                <a:latin typeface="+mn-lt"/>
              </a:rPr>
              <a:t>costs</a:t>
            </a:r>
          </a:p>
          <a:p>
            <a:pPr marL="741553" lvl="1" indent="-284353" defTabSz="457200">
              <a:spcAft>
                <a:spcPct val="0"/>
              </a:spcAft>
              <a:buFont typeface="Arial" panose="020B0604020202020204" pitchFamily="34" charset="0"/>
            </a:pPr>
            <a:r>
              <a:rPr lang="en-US" sz="2000" kern="1200" dirty="0">
                <a:solidFill>
                  <a:srgbClr val="000000"/>
                </a:solidFill>
                <a:latin typeface="+mn-lt"/>
              </a:rPr>
              <a:t>Labor costs, regular time ($/hr) and overtime ($/hr)</a:t>
            </a:r>
          </a:p>
          <a:p>
            <a:pPr marL="741553" lvl="1" indent="-284353" defTabSz="457200">
              <a:spcAft>
                <a:spcPct val="0"/>
              </a:spcAft>
              <a:buFont typeface="Arial" panose="020B0604020202020204" pitchFamily="34" charset="0"/>
            </a:pPr>
            <a:r>
              <a:rPr lang="en-US" sz="2000" kern="1200" dirty="0">
                <a:solidFill>
                  <a:srgbClr val="000000"/>
                </a:solidFill>
                <a:latin typeface="+mn-lt"/>
              </a:rPr>
              <a:t>Subcontracting costs ($/hr or $/unit)</a:t>
            </a:r>
          </a:p>
          <a:p>
            <a:pPr marL="741553" lvl="1" indent="-284353" defTabSz="457200">
              <a:spcAft>
                <a:spcPct val="0"/>
              </a:spcAft>
              <a:buFont typeface="Arial" panose="020B0604020202020204" pitchFamily="34" charset="0"/>
            </a:pPr>
            <a:r>
              <a:rPr lang="en-US" sz="2000" kern="1200" dirty="0">
                <a:solidFill>
                  <a:srgbClr val="000000"/>
                </a:solidFill>
                <a:latin typeface="+mn-lt"/>
              </a:rPr>
              <a:t>Cost of changing capacity – hiring or layoff ($/worker), adding or reducing machine capacity ($/machine)</a:t>
            </a:r>
          </a:p>
          <a:p>
            <a:pPr marL="255651" lvl="0" indent="-255651" defTabSz="457200">
              <a:spcAft>
                <a:spcPct val="0"/>
              </a:spcAft>
              <a:buFont typeface="Arial" panose="020B0604020202020204" pitchFamily="34" charset="0"/>
              <a:buChar char="•"/>
            </a:pPr>
            <a:r>
              <a:rPr lang="en-US" sz="2000" kern="1200" dirty="0">
                <a:solidFill>
                  <a:srgbClr val="000000"/>
                </a:solidFill>
                <a:latin typeface="+mn-lt"/>
              </a:rPr>
              <a:t>Labor/machine hours required per unit</a:t>
            </a:r>
          </a:p>
          <a:p>
            <a:pPr marL="255651" lvl="0" indent="-255651" defTabSz="457200">
              <a:spcAft>
                <a:spcPct val="0"/>
              </a:spcAft>
              <a:buFont typeface="Arial" panose="020B0604020202020204" pitchFamily="34" charset="0"/>
              <a:buChar char="•"/>
            </a:pPr>
            <a:r>
              <a:rPr lang="en-US" sz="2000" kern="1200" dirty="0">
                <a:solidFill>
                  <a:srgbClr val="000000"/>
                </a:solidFill>
                <a:latin typeface="+mn-lt"/>
              </a:rPr>
              <a:t>Inventory holding cost ($/unit/period)</a:t>
            </a:r>
          </a:p>
          <a:p>
            <a:pPr marL="255651" lvl="0" indent="-255651" defTabSz="457200">
              <a:spcAft>
                <a:spcPct val="0"/>
              </a:spcAft>
              <a:buFont typeface="Arial" panose="020B0604020202020204" pitchFamily="34" charset="0"/>
              <a:buChar char="•"/>
            </a:pPr>
            <a:r>
              <a:rPr lang="en-US" sz="2000" kern="1200" dirty="0">
                <a:solidFill>
                  <a:srgbClr val="000000"/>
                </a:solidFill>
                <a:latin typeface="+mn-lt"/>
              </a:rPr>
              <a:t>Stockout or backlog cost ($/unit/period)</a:t>
            </a:r>
          </a:p>
          <a:p>
            <a:pPr marL="255651" lvl="0" indent="-255651" defTabSz="457200">
              <a:spcAft>
                <a:spcPct val="0"/>
              </a:spcAft>
              <a:buFont typeface="Arial" panose="020B0604020202020204" pitchFamily="34" charset="0"/>
              <a:buChar char="•"/>
            </a:pPr>
            <a:r>
              <a:rPr lang="en-US" sz="2000" kern="1200" dirty="0">
                <a:solidFill>
                  <a:srgbClr val="000000"/>
                </a:solidFill>
                <a:latin typeface="+mn-lt"/>
              </a:rPr>
              <a:t>Constraints – overtime, layoffs, capital available, stockouts, backlogs, from </a:t>
            </a:r>
            <a:r>
              <a:rPr lang="en-US" sz="2000" kern="1200" dirty="0" smtClean="0">
                <a:solidFill>
                  <a:srgbClr val="000000"/>
                </a:solidFill>
                <a:latin typeface="+mn-lt"/>
              </a:rPr>
              <a:t>suppliers</a:t>
            </a:r>
          </a:p>
          <a:p>
            <a:pPr marL="0" lvl="0" indent="0" defTabSz="457200">
              <a:spcAft>
                <a:spcPct val="0"/>
              </a:spcAft>
              <a:buNone/>
            </a:pPr>
            <a:endParaRPr lang="en-US" dirty="0">
              <a:latin typeface="+mn-lt"/>
            </a:endParaRPr>
          </a:p>
        </p:txBody>
      </p:sp>
    </p:spTree>
    <p:extLst>
      <p:ext uri="{BB962C8B-B14F-4D97-AF65-F5344CB8AC3E}">
        <p14:creationId xmlns:p14="http://schemas.microsoft.com/office/powerpoint/2010/main" val="41213361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latin typeface="Times New Roman" panose="02020603050405020304" pitchFamily="18" charset="0"/>
                <a:ea typeface="+mj-ea"/>
                <a:cs typeface="+mj-cs"/>
              </a:rPr>
              <a:t>Outputs of Aggregate Plan</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4101092"/>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Production quantity from regular time, overtime, and subcontracted time</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Inventory held</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Backlog/stockout quantity</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Workforce hired/laid off</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Machine capacity increase/decrease</a:t>
            </a:r>
          </a:p>
          <a:p>
            <a:pPr marL="255651" lvl="0" indent="-255651" defTabSz="457200">
              <a:spcAft>
                <a:spcPct val="0"/>
              </a:spcAft>
              <a:buFont typeface="Arial" panose="020B0604020202020204" pitchFamily="34" charset="0"/>
              <a:buChar char="•"/>
              <a:tabLst/>
            </a:pPr>
            <a:r>
              <a:rPr lang="en-US" sz="2400" kern="1200" dirty="0" smtClean="0">
                <a:solidFill>
                  <a:srgbClr val="000000"/>
                </a:solidFill>
                <a:latin typeface="Arial (Body)"/>
                <a:ea typeface="+mn-ea"/>
                <a:cs typeface="+mn-cs"/>
              </a:rPr>
              <a:t>A </a:t>
            </a:r>
            <a:r>
              <a:rPr lang="en-US" sz="2400" kern="1200" dirty="0">
                <a:solidFill>
                  <a:srgbClr val="000000"/>
                </a:solidFill>
                <a:latin typeface="Arial (Body)"/>
                <a:ea typeface="+mn-ea"/>
                <a:cs typeface="+mn-cs"/>
              </a:rPr>
              <a:t>poor aggregate plan can result in lost sales, lost profits, excess inventory, or excess </a:t>
            </a:r>
            <a:r>
              <a:rPr lang="en-US" sz="2400" kern="1200" dirty="0" smtClean="0">
                <a:solidFill>
                  <a:srgbClr val="000000"/>
                </a:solidFill>
                <a:latin typeface="Arial (Body)"/>
                <a:ea typeface="+mn-ea"/>
                <a:cs typeface="+mn-cs"/>
              </a:rPr>
              <a:t>capacity</a:t>
            </a:r>
          </a:p>
        </p:txBody>
      </p:sp>
    </p:spTree>
    <p:extLst>
      <p:ext uri="{BB962C8B-B14F-4D97-AF65-F5344CB8AC3E}">
        <p14:creationId xmlns:p14="http://schemas.microsoft.com/office/powerpoint/2010/main" val="32080458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solidFill>
                  <a:srgbClr val="007FA3"/>
                </a:solidFill>
                <a:latin typeface="Times New Roman" panose="02020603050405020304" pitchFamily="18" charset="0"/>
                <a:ea typeface="+mj-ea"/>
                <a:cs typeface="+mj-cs"/>
              </a:rPr>
              <a:t>Summary of Learning Objective 1 </a:t>
            </a:r>
            <a:r>
              <a:rPr lang="en-US" sz="2000" b="0" kern="1200" dirty="0" smtClean="0">
                <a:solidFill>
                  <a:srgbClr val="007FA3"/>
                </a:solidFill>
                <a:latin typeface="Times New Roman" panose="02020603050405020304" pitchFamily="18" charset="0"/>
                <a:ea typeface="+mj-ea"/>
                <a:cs typeface="+mj-cs"/>
              </a:rPr>
              <a:t>(1 of 2)</a:t>
            </a:r>
            <a:endParaRPr lang="en-US" sz="2000" b="0" kern="1200" dirty="0">
              <a:solidFill>
                <a:srgbClr val="007FA3"/>
              </a:solidFill>
              <a:latin typeface="Times New Roman" panose="02020603050405020304" pitchFamily="18" charset="0"/>
              <a:ea typeface="+mj-ea"/>
              <a:cs typeface="+mj-cs"/>
            </a:endParaRPr>
          </a:p>
        </p:txBody>
      </p:sp>
      <p:sp>
        <p:nvSpPr>
          <p:cNvPr id="3" name="Content Placeholder 2"/>
          <p:cNvSpPr>
            <a:spLocks noGrp="1"/>
          </p:cNvSpPr>
          <p:nvPr>
            <p:ph type="body" idx="1"/>
          </p:nvPr>
        </p:nvSpPr>
        <p:spPr>
          <a:xfrm>
            <a:off x="457200" y="1600200"/>
            <a:ext cx="8229600" cy="4247286"/>
          </a:xfrm>
        </p:spPr>
        <p:txBody>
          <a:bodyPr wrap="square" lIns="91425" tIns="91425" rIns="91425" bIns="91425">
            <a:spAutoFit/>
          </a:bodyPr>
          <a:lstStyle/>
          <a:p>
            <a:pPr marL="0" lvl="0" indent="0" defTabSz="457200">
              <a:spcAft>
                <a:spcPct val="0"/>
              </a:spcAft>
              <a:buSzPct val="100000"/>
              <a:buNone/>
            </a:pPr>
            <a:r>
              <a:rPr lang="en-US" sz="2400" kern="1200" dirty="0">
                <a:solidFill>
                  <a:srgbClr val="000000"/>
                </a:solidFill>
                <a:latin typeface="Arial (Body)"/>
                <a:ea typeface="+mn-ea"/>
                <a:cs typeface="+mn-cs"/>
              </a:rPr>
              <a:t>To create an aggregate plan, a planner needs a demand forecast, cost and production information, and any supply constraints. The demand forecast consists of an estimate of demand for each period of time in the planning horizon. The production and cost data consist of capacity levels and costs to raise and lower them, production costs, costs to store the product, costs of stocking out the product, and any restrictions that limit these factors. Supply constraints determine limits on outsourcing, overtime, or materials. The aggregate plan then determines capacity, production, and inventory decisions over the next 3 to 18 </a:t>
            </a:r>
            <a:r>
              <a:rPr lang="en-US" sz="2400" kern="1200" dirty="0" smtClean="0">
                <a:solidFill>
                  <a:srgbClr val="000000"/>
                </a:solidFill>
                <a:latin typeface="Arial (Body)"/>
                <a:ea typeface="+mn-ea"/>
                <a:cs typeface="+mn-cs"/>
              </a:rPr>
              <a:t>months</a:t>
            </a:r>
          </a:p>
        </p:txBody>
      </p:sp>
    </p:spTree>
    <p:extLst>
      <p:ext uri="{BB962C8B-B14F-4D97-AF65-F5344CB8AC3E}">
        <p14:creationId xmlns:p14="http://schemas.microsoft.com/office/powerpoint/2010/main" val="17236512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defTabSz="457200">
              <a:spcBef>
                <a:spcPct val="0"/>
              </a:spcBef>
              <a:buClrTx/>
            </a:pPr>
            <a:r>
              <a:rPr lang="en-US" kern="1200" dirty="0" smtClean="0">
                <a:solidFill>
                  <a:srgbClr val="007FA3"/>
                </a:solidFill>
                <a:latin typeface="Times New Roman" panose="02020603050405020304" pitchFamily="18" charset="0"/>
                <a:ea typeface="+mj-ea"/>
                <a:cs typeface="+mj-cs"/>
              </a:rPr>
              <a:t>Summary of Learning Objective 1 </a:t>
            </a:r>
            <a:r>
              <a:rPr lang="en-US" sz="2000" b="0" kern="1200" dirty="0" smtClean="0">
                <a:solidFill>
                  <a:srgbClr val="007FA3"/>
                </a:solidFill>
                <a:latin typeface="Times New Roman" panose="02020603050405020304" pitchFamily="18" charset="0"/>
                <a:ea typeface="+mj-ea"/>
                <a:cs typeface="+mj-cs"/>
              </a:rPr>
              <a:t>(2 of 2)</a:t>
            </a:r>
            <a:endParaRPr lang="en-US" sz="2000" b="0" kern="1200" dirty="0">
              <a:solidFill>
                <a:srgbClr val="007FA3"/>
              </a:solidFill>
              <a:latin typeface="Times New Roman" panose="02020603050405020304" pitchFamily="18" charset="0"/>
              <a:ea typeface="+mj-ea"/>
              <a:cs typeface="+mj-cs"/>
            </a:endParaRPr>
          </a:p>
        </p:txBody>
      </p:sp>
      <p:sp>
        <p:nvSpPr>
          <p:cNvPr id="3" name="Content Placeholder 2"/>
          <p:cNvSpPr>
            <a:spLocks noGrp="1"/>
          </p:cNvSpPr>
          <p:nvPr>
            <p:ph type="body" idx="1"/>
          </p:nvPr>
        </p:nvSpPr>
        <p:spPr>
          <a:xfrm>
            <a:off x="457200" y="1600200"/>
            <a:ext cx="8229600" cy="4247286"/>
          </a:xfrm>
        </p:spPr>
        <p:txBody>
          <a:bodyPr wrap="square" lIns="91425" tIns="91425" rIns="91425" bIns="91425">
            <a:spAutoFit/>
          </a:bodyPr>
          <a:lstStyle/>
          <a:p>
            <a:pPr marL="0" lvl="0" indent="0" defTabSz="457200">
              <a:spcAft>
                <a:spcPct val="0"/>
              </a:spcAft>
              <a:buSzPct val="100000"/>
              <a:buNone/>
            </a:pPr>
            <a:r>
              <a:rPr lang="en-US" sz="2400" kern="1200" dirty="0">
                <a:solidFill>
                  <a:srgbClr val="000000"/>
                </a:solidFill>
                <a:latin typeface="Arial (Body)"/>
                <a:ea typeface="+mn-ea"/>
                <a:cs typeface="+mn-cs"/>
              </a:rPr>
              <a:t>Good aggregate planning is done in collaboration with both customers and suppliers because accurate input is required from both stages. The quality of these inputs, in terms of both the demand forecast to be met and the constraints to be dealt with, determines the quality of the aggregate plan. The results of the aggregate plan must also be shared across the supply chain because they influence activities for both customers and suppliers. For suppliers, the aggregate plan determines anticipated orders; for customers, the aggregate plan determines planned </a:t>
            </a:r>
            <a:r>
              <a:rPr lang="en-US" sz="2400" kern="1200" dirty="0" smtClean="0">
                <a:solidFill>
                  <a:srgbClr val="000000"/>
                </a:solidFill>
                <a:latin typeface="Arial (Body)"/>
                <a:ea typeface="+mn-ea"/>
                <a:cs typeface="+mn-cs"/>
              </a:rPr>
              <a:t>supply.</a:t>
            </a:r>
          </a:p>
        </p:txBody>
      </p:sp>
    </p:spTree>
    <p:extLst>
      <p:ext uri="{BB962C8B-B14F-4D97-AF65-F5344CB8AC3E}">
        <p14:creationId xmlns:p14="http://schemas.microsoft.com/office/powerpoint/2010/main" val="375938293"/>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8338</TotalTime>
  <Words>2729</Words>
  <Application>Microsoft Office PowerPoint</Application>
  <PresentationFormat>On-screen Show (4:3)</PresentationFormat>
  <Paragraphs>642</Paragraphs>
  <Slides>45</Slides>
  <Notes>2</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45</vt:i4>
      </vt:variant>
    </vt:vector>
  </HeadingPairs>
  <TitlesOfParts>
    <vt:vector size="55" baseType="lpstr">
      <vt:lpstr>Arial</vt:lpstr>
      <vt:lpstr>Arial (Body)</vt:lpstr>
      <vt:lpstr>Monotype Sorts</vt:lpstr>
      <vt:lpstr>Noto Sans Symbols</vt:lpstr>
      <vt:lpstr>Times New Roman</vt:lpstr>
      <vt:lpstr>Verdana</vt:lpstr>
      <vt:lpstr>Wingdings</vt:lpstr>
      <vt:lpstr>508 Lecture</vt:lpstr>
      <vt:lpstr>1_508 Lecture</vt:lpstr>
      <vt:lpstr>Equation</vt:lpstr>
      <vt:lpstr>Supply Chain Management: Strategy, Planning, and Operation</vt:lpstr>
      <vt:lpstr>Learning Objectives</vt:lpstr>
      <vt:lpstr>Aggregate Planning and Its Role in a Supply Chain</vt:lpstr>
      <vt:lpstr>Role of Aggregate Planning in a Supply Chain</vt:lpstr>
      <vt:lpstr>The Aggregate Planning Problem</vt:lpstr>
      <vt:lpstr>Information Needed for An Aggregate Plan</vt:lpstr>
      <vt:lpstr>Outputs of Aggregate Plan</vt:lpstr>
      <vt:lpstr>Summary of Learning Objective 1 (1 of 2)</vt:lpstr>
      <vt:lpstr>Summary of Learning Objective 1 (2 of 2)</vt:lpstr>
      <vt:lpstr>Basic Tradeoffs in Aggregate Planning</vt:lpstr>
      <vt:lpstr>Chase Strategy</vt:lpstr>
      <vt:lpstr>Utilization Flexibility Strategy</vt:lpstr>
      <vt:lpstr>Level Strategy</vt:lpstr>
      <vt:lpstr>Summary of Learning Objective 2</vt:lpstr>
      <vt:lpstr>Aggregate Planning Using Linear Programming</vt:lpstr>
      <vt:lpstr>Identifying Aggregate Units of Production</vt:lpstr>
      <vt:lpstr>Red Tomato Tools (1 of 8)</vt:lpstr>
      <vt:lpstr>Red Tomato Tools (2 of 8)</vt:lpstr>
      <vt:lpstr>Demand and Costs (1 of 3)</vt:lpstr>
      <vt:lpstr>Demand and Costs (2 of 3)</vt:lpstr>
      <vt:lpstr>Demand and Costs (3 of 3)</vt:lpstr>
      <vt:lpstr>Red Tomato Tools (3 of 8)</vt:lpstr>
      <vt:lpstr>Red Tomato Tools Decision Variables</vt:lpstr>
      <vt:lpstr>Red Tomato Tools Objective Function</vt:lpstr>
      <vt:lpstr>Red Tomato Tools Constraints</vt:lpstr>
      <vt:lpstr>Red Tomato Tools (4 of 8)</vt:lpstr>
      <vt:lpstr>Red Tomato Tools (5 of 8)</vt:lpstr>
      <vt:lpstr>Red Tomato Tools (6 of 8)</vt:lpstr>
      <vt:lpstr>Red Tomato Tools (7 of 8)</vt:lpstr>
      <vt:lpstr>Red Tomato Tools (8 of 8)</vt:lpstr>
      <vt:lpstr>Summary of Learning Objective 3</vt:lpstr>
      <vt:lpstr>Aggregate Planning in Excel</vt:lpstr>
      <vt:lpstr>Aggregate Planning Using Solver (1 of 8)</vt:lpstr>
      <vt:lpstr>Aggregate Planning Using Solver (2 of 8)</vt:lpstr>
      <vt:lpstr>Aggregate Planning Using Solver (3 of 8)</vt:lpstr>
      <vt:lpstr>Aggregate Planning Using Solver (4 of 8)</vt:lpstr>
      <vt:lpstr>Aggregate Planning Using Solver (5 of 8)</vt:lpstr>
      <vt:lpstr>Aggregate Planning Using Solver (6 of 8)</vt:lpstr>
      <vt:lpstr>Aggregate Planning Using Solver (7 of 8)</vt:lpstr>
      <vt:lpstr>Aggregate Planning Using Solver (8 of 8)</vt:lpstr>
      <vt:lpstr>Forecast Error in Aggregate Plans (1 of 2)</vt:lpstr>
      <vt:lpstr>Forecast Error in Aggregate Plans (2 of 2)</vt:lpstr>
      <vt:lpstr>The Role of Software in Aggregate Planning</vt:lpstr>
      <vt:lpstr>Summary of Learning Objective 4</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Supply Chain Management: Strategy, Planning, and Operation, 7e</dc:title>
  <dc:subject>Decision Science</dc:subject>
  <dc:creator>Chopra</dc:creator>
  <cp:keywords>Supply Chain Management</cp:keywords>
  <cp:lastModifiedBy>Soundhar L</cp:lastModifiedBy>
  <cp:revision>831</cp:revision>
  <dcterms:modified xsi:type="dcterms:W3CDTF">2018-01-17T09:17:45Z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