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6"/>
  </p:notesMasterIdLst>
  <p:handoutMasterIdLst>
    <p:handoutMasterId r:id="rId37"/>
  </p:handoutMasterIdLst>
  <p:sldIdLst>
    <p:sldId id="301" r:id="rId3"/>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38"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03" userDrawn="1">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33" autoAdjust="0"/>
    <p:restoredTop sz="94364" autoAdjust="0"/>
  </p:normalViewPr>
  <p:slideViewPr>
    <p:cSldViewPr snapToGrid="0" snapToObjects="1">
      <p:cViewPr varScale="1">
        <p:scale>
          <a:sx n="66" d="100"/>
          <a:sy n="66" d="100"/>
        </p:scale>
        <p:origin x="1182" y="60"/>
      </p:cViewPr>
      <p:guideLst>
        <p:guide orient="horz" pos="1003"/>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12/7/2017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504130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3350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16"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2019, 2016, 2013 </a:t>
            </a:r>
            <a:r>
              <a:rPr lang="en-US" altLang="en-US" sz="1200" dirty="0" smtClean="0">
                <a:solidFill>
                  <a:schemeClr val="tx1"/>
                </a:solidFill>
                <a:latin typeface="Verdana"/>
                <a:ea typeface="Verdana" panose="020B0604030504040204" pitchFamily="34" charset="0"/>
                <a:cs typeface="Verdana" panose="020B0604030504040204" pitchFamily="34" charset="0"/>
              </a:rPr>
              <a:t>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63663" cy="961482"/>
          </a:xfrm>
        </p:spPr>
        <p:txBody>
          <a:bodyPr anchor="ctr"/>
          <a:lstStyle/>
          <a:p>
            <a:r>
              <a:rPr lang="en-US" dirty="0"/>
              <a:t>Supply Chain Management: Strategy, Planning, and Operation</a:t>
            </a:r>
            <a:endParaRPr lang="en-US" dirty="0">
              <a:solidFill>
                <a:schemeClr val="tx2"/>
              </a:solidFill>
            </a:endParaRPr>
          </a:p>
        </p:txBody>
      </p:sp>
      <p:sp>
        <p:nvSpPr>
          <p:cNvPr id="3" name="Text Placeholder 2"/>
          <p:cNvSpPr>
            <a:spLocks noGrp="1"/>
          </p:cNvSpPr>
          <p:nvPr>
            <p:ph type="body" idx="1"/>
          </p:nvPr>
        </p:nvSpPr>
        <p:spPr>
          <a:xfrm>
            <a:off x="457199" y="1266231"/>
            <a:ext cx="8229600" cy="389592"/>
          </a:xfrm>
        </p:spPr>
        <p:txBody>
          <a:bodyPr/>
          <a:lstStyle/>
          <a:p>
            <a:r>
              <a:rPr lang="en-US" dirty="0" smtClean="0">
                <a:latin typeface="+mn-lt"/>
              </a:rPr>
              <a:t>Seventh Edition</a:t>
            </a:r>
            <a:endParaRPr lang="en-US" dirty="0">
              <a:latin typeface="+mn-lt"/>
            </a:endParaRPr>
          </a:p>
        </p:txBody>
      </p:sp>
      <p:sp>
        <p:nvSpPr>
          <p:cNvPr id="4" name="Text Placeholder 3"/>
          <p:cNvSpPr>
            <a:spLocks noGrp="1"/>
          </p:cNvSpPr>
          <p:nvPr>
            <p:ph type="body" idx="2"/>
          </p:nvPr>
        </p:nvSpPr>
        <p:spPr>
          <a:xfrm>
            <a:off x="5029200" y="1930400"/>
            <a:ext cx="3657600" cy="1094683"/>
          </a:xfrm>
        </p:spPr>
        <p:txBody>
          <a:bodyPr/>
          <a:lstStyle/>
          <a:p>
            <a:pPr lvl="0" algn="ctr"/>
            <a:r>
              <a:rPr lang="en-US" b="1" dirty="0">
                <a:latin typeface="+mn-lt"/>
              </a:rPr>
              <a:t>Chapter </a:t>
            </a:r>
            <a:r>
              <a:rPr lang="en-US" b="1" dirty="0" smtClean="0">
                <a:latin typeface="+mn-lt"/>
              </a:rPr>
              <a:t>10</a:t>
            </a:r>
            <a:endParaRPr lang="en-US" b="1" dirty="0">
              <a:latin typeface="+mn-lt"/>
            </a:endParaRPr>
          </a:p>
        </p:txBody>
      </p:sp>
      <p:sp>
        <p:nvSpPr>
          <p:cNvPr id="5" name="Text Placeholder 4"/>
          <p:cNvSpPr>
            <a:spLocks noGrp="1"/>
          </p:cNvSpPr>
          <p:nvPr>
            <p:ph type="body" idx="3"/>
          </p:nvPr>
        </p:nvSpPr>
        <p:spPr>
          <a:xfrm>
            <a:off x="5029200" y="3114461"/>
            <a:ext cx="3657600" cy="862453"/>
          </a:xfrm>
        </p:spPr>
        <p:txBody>
          <a:bodyPr/>
          <a:lstStyle/>
          <a:p>
            <a:pPr algn="ctr"/>
            <a:r>
              <a:rPr lang="en-US" dirty="0">
                <a:latin typeface="+mn-lt"/>
              </a:rPr>
              <a:t>Coordination in a Supply Chain </a:t>
            </a:r>
          </a:p>
        </p:txBody>
      </p:sp>
      <p:pic>
        <p:nvPicPr>
          <p:cNvPr id="9" name="Picture 8" descr="Front cover: Supply Chain Management: Strategy, Planning, and Operation Seventh Edition by Chopr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676" y="1752820"/>
            <a:ext cx="3598949" cy="4390364"/>
          </a:xfrm>
          <a:prstGeom prst="rect">
            <a:avLst/>
          </a:prstGeom>
          <a:ln w="6350" cmpd="sng">
            <a:solidFill>
              <a:schemeClr val="tx1"/>
            </a:solidFill>
          </a:ln>
        </p:spPr>
      </p:pic>
      <p:sp>
        <p:nvSpPr>
          <p:cNvPr id="6" name="Text Placeholder 5"/>
          <p:cNvSpPr>
            <a:spLocks noGrp="1"/>
          </p:cNvSpPr>
          <p:nvPr>
            <p:ph type="body" idx="13"/>
          </p:nvPr>
        </p:nvSpPr>
        <p:spPr>
          <a:xfrm>
            <a:off x="2743200" y="6474315"/>
            <a:ext cx="6077663" cy="229382"/>
          </a:xfrm>
        </p:spPr>
        <p:txBody>
          <a:bodyPr anchor="ct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2019, 2016, 2013 </a:t>
            </a:r>
            <a:r>
              <a:rPr lang="en-US" altLang="en-US" sz="1200" dirty="0" smtClean="0">
                <a:solidFill>
                  <a:schemeClr val="tx1"/>
                </a:solidFill>
                <a:latin typeface="Verdana"/>
                <a:ea typeface="Verdana" panose="020B0604030504040204" pitchFamily="34" charset="0"/>
                <a:cs typeface="Verdana" panose="020B0604030504040204" pitchFamily="34" charset="0"/>
              </a:rPr>
              <a:t>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Incentive Obstacles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554515"/>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Occur when incentives offered to different stages or participants in a supply chain lead to actions that increase variability and reduce total supply chain profits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Local optimization within functions or stages of a supply chain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Sales force </a:t>
            </a:r>
            <a:r>
              <a:rPr lang="en-US" sz="2400" kern="1200" dirty="0" smtClean="0">
                <a:solidFill>
                  <a:srgbClr val="000000"/>
                </a:solidFill>
                <a:latin typeface="Arial (Body)"/>
                <a:ea typeface="+mn-ea"/>
                <a:cs typeface="+mn-cs"/>
              </a:rPr>
              <a:t>incentives</a:t>
            </a:r>
          </a:p>
        </p:txBody>
      </p:sp>
    </p:spTree>
    <p:extLst>
      <p:ext uri="{BB962C8B-B14F-4D97-AF65-F5344CB8AC3E}">
        <p14:creationId xmlns:p14="http://schemas.microsoft.com/office/powerpoint/2010/main" val="38183038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Information Processing Obstacles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554515"/>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When demand information is distorted as it moves between different stages of the supply chain, leading to increased variability in orders within the supply chain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Forecasting based on orders and not customer demand</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Lack of information </a:t>
            </a:r>
            <a:r>
              <a:rPr lang="en-US" sz="2400" kern="1200" dirty="0" smtClean="0">
                <a:solidFill>
                  <a:srgbClr val="000000"/>
                </a:solidFill>
                <a:latin typeface="Arial (Body)"/>
                <a:ea typeface="+mn-ea"/>
                <a:cs typeface="+mn-cs"/>
              </a:rPr>
              <a:t>sharing</a:t>
            </a:r>
          </a:p>
        </p:txBody>
      </p:sp>
    </p:spTree>
    <p:extLst>
      <p:ext uri="{BB962C8B-B14F-4D97-AF65-F5344CB8AC3E}">
        <p14:creationId xmlns:p14="http://schemas.microsoft.com/office/powerpoint/2010/main" val="19420932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Operational Obstacles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262127"/>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Occur when placing and filling orders lead to an increase in variability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Ordering in large lots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Large replenishment lead times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Rationing and shortage </a:t>
            </a:r>
            <a:r>
              <a:rPr lang="en-US" sz="2400" kern="1200" dirty="0" smtClean="0">
                <a:solidFill>
                  <a:srgbClr val="000000"/>
                </a:solidFill>
                <a:latin typeface="Arial (Body)"/>
                <a:ea typeface="+mn-ea"/>
                <a:cs typeface="+mn-cs"/>
              </a:rPr>
              <a:t>gaming</a:t>
            </a:r>
          </a:p>
        </p:txBody>
      </p:sp>
    </p:spTree>
    <p:extLst>
      <p:ext uri="{BB962C8B-B14F-4D97-AF65-F5344CB8AC3E}">
        <p14:creationId xmlns:p14="http://schemas.microsoft.com/office/powerpoint/2010/main" val="23792630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Operational Obstacles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pic>
        <p:nvPicPr>
          <p:cNvPr id="5" name="Picture 4" descr="A graph of demand and order stream over time by week. . The graph plots demand on a weekly basis and orders every 5 weeks. The first graph for demand is fluctuating up and down graph between 25 to 40 demand, with a maximum of 50 and a minimum of 20. The second graph for orders begins at 165, goes up as high as 190, and as low as 150 units."/>
          <p:cNvPicPr>
            <a:picLocks noChangeAspect="1"/>
          </p:cNvPicPr>
          <p:nvPr/>
        </p:nvPicPr>
        <p:blipFill>
          <a:blip r:embed="rId2"/>
          <a:stretch>
            <a:fillRect/>
          </a:stretch>
        </p:blipFill>
        <p:spPr>
          <a:xfrm>
            <a:off x="1952443" y="1923338"/>
            <a:ext cx="5239113" cy="3692457"/>
          </a:xfrm>
          <a:prstGeom prst="rect">
            <a:avLst/>
          </a:prstGeom>
        </p:spPr>
      </p:pic>
      <p:sp>
        <p:nvSpPr>
          <p:cNvPr id="3" name="Text Placeholder 2" descr="This image has 2 graphs on a plane of demand and orders over time. The graph plots demand on a weekly basis and orders every 5 weeks. &#10;• The first graph for demand is fluctuating up and down graph between 25 to 40 demand, with a maximum of 50 and a minimum of 20. &#10;• The second graph for orders begins at 165, goes up as high as 190, and as low as 150 units."/>
          <p:cNvSpPr>
            <a:spLocks noGrp="1"/>
          </p:cNvSpPr>
          <p:nvPr>
            <p:ph type="body" idx="1"/>
          </p:nvPr>
        </p:nvSpPr>
        <p:spPr>
          <a:xfrm>
            <a:off x="457199" y="5725886"/>
            <a:ext cx="8229600" cy="402771"/>
          </a:xfrm>
        </p:spPr>
        <p:txBody>
          <a:bodyPr/>
          <a:lstStyle/>
          <a:p>
            <a:pPr marL="0" indent="0">
              <a:buNone/>
            </a:pPr>
            <a:r>
              <a:rPr lang="en-US" sz="2000" b="1" dirty="0">
                <a:latin typeface="+mn-lt"/>
              </a:rPr>
              <a:t>Figure </a:t>
            </a:r>
            <a:r>
              <a:rPr lang="en-US" sz="2000" b="1" dirty="0" smtClean="0">
                <a:latin typeface="+mn-lt"/>
              </a:rPr>
              <a:t>10-2</a:t>
            </a:r>
            <a:r>
              <a:rPr lang="en-US" sz="2000" dirty="0" smtClean="0">
                <a:latin typeface="+mn-lt"/>
              </a:rPr>
              <a:t> Demand </a:t>
            </a:r>
            <a:r>
              <a:rPr lang="en-US" sz="2000" dirty="0">
                <a:latin typeface="+mn-lt"/>
              </a:rPr>
              <a:t>and Order Stream with Orders Every Five Weeks </a:t>
            </a:r>
          </a:p>
        </p:txBody>
      </p:sp>
    </p:spTree>
    <p:extLst>
      <p:ext uri="{BB962C8B-B14F-4D97-AF65-F5344CB8AC3E}">
        <p14:creationId xmlns:p14="http://schemas.microsoft.com/office/powerpoint/2010/main" val="42352586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Pricing Obstacles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815851"/>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When pricing policies for a product lead to an increase in variability of orders placed</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Lot-size based quantity decisions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Price </a:t>
            </a:r>
            <a:r>
              <a:rPr lang="en-US" sz="2400" kern="1200" dirty="0" smtClean="0">
                <a:solidFill>
                  <a:srgbClr val="000000"/>
                </a:solidFill>
                <a:latin typeface="Arial (Body)"/>
                <a:ea typeface="+mn-ea"/>
                <a:cs typeface="+mn-cs"/>
              </a:rPr>
              <a:t>fluctuations</a:t>
            </a:r>
          </a:p>
        </p:txBody>
      </p:sp>
    </p:spTree>
    <p:extLst>
      <p:ext uri="{BB962C8B-B14F-4D97-AF65-F5344CB8AC3E}">
        <p14:creationId xmlns:p14="http://schemas.microsoft.com/office/powerpoint/2010/main" val="24838223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Pricing Obstacles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pic>
        <p:nvPicPr>
          <p:cNvPr id="5" name="Picture 4" descr="A graph of retailer sales and manufacturer shipments of soup over time in weeks. It plots units shipped and units sold per week. The graph for manufacturer shipments begins at 6 weeks and 50 unit, generally rising through 20 weeks when shipments rise steeply to a maximum of 750 units at 28 weeks, then fall to 50 again over a 5 week period. From there, shipments stay fairly steady, except for a brief period of increase to 125 units before again dropping to 50 at the end of the period recorded. The graph for retailer sales is flatter, beginning at 50 units per week then gradually increasing in a step formation to a maximum of 325 over a 4 week period before falling gradually until leveling out at 50 units per week at the end of the period graphed."/>
          <p:cNvPicPr>
            <a:picLocks noChangeAspect="1"/>
          </p:cNvPicPr>
          <p:nvPr/>
        </p:nvPicPr>
        <p:blipFill>
          <a:blip r:embed="rId2"/>
          <a:stretch>
            <a:fillRect/>
          </a:stretch>
        </p:blipFill>
        <p:spPr>
          <a:xfrm>
            <a:off x="2078109" y="1592263"/>
            <a:ext cx="4802292" cy="3965530"/>
          </a:xfrm>
          <a:prstGeom prst="rect">
            <a:avLst/>
          </a:prstGeom>
        </p:spPr>
      </p:pic>
      <p:sp>
        <p:nvSpPr>
          <p:cNvPr id="3" name="Text Placeholder 2"/>
          <p:cNvSpPr>
            <a:spLocks noGrp="1"/>
          </p:cNvSpPr>
          <p:nvPr>
            <p:ph type="body" idx="1"/>
          </p:nvPr>
        </p:nvSpPr>
        <p:spPr>
          <a:xfrm>
            <a:off x="457200" y="5577723"/>
            <a:ext cx="8229600" cy="512379"/>
          </a:xfrm>
        </p:spPr>
        <p:txBody>
          <a:bodyPr/>
          <a:lstStyle/>
          <a:p>
            <a:pPr marL="0" indent="0">
              <a:buNone/>
            </a:pPr>
            <a:r>
              <a:rPr lang="en-US" sz="2000" b="1" dirty="0">
                <a:latin typeface="+mn-lt"/>
              </a:rPr>
              <a:t>Figure </a:t>
            </a:r>
            <a:r>
              <a:rPr lang="en-US" sz="2000" b="1" dirty="0" smtClean="0">
                <a:latin typeface="+mn-lt"/>
              </a:rPr>
              <a:t>10-3</a:t>
            </a:r>
            <a:r>
              <a:rPr lang="en-US" sz="2000" dirty="0" smtClean="0">
                <a:latin typeface="+mn-lt"/>
              </a:rPr>
              <a:t> Retailer </a:t>
            </a:r>
            <a:r>
              <a:rPr lang="en-US" sz="2000" dirty="0">
                <a:latin typeface="+mn-lt"/>
              </a:rPr>
              <a:t>Sales and Manufacturer Shipments of </a:t>
            </a:r>
            <a:r>
              <a:rPr lang="en-US" sz="2000" dirty="0" smtClean="0">
                <a:latin typeface="+mn-lt"/>
              </a:rPr>
              <a:t>Soup</a:t>
            </a:r>
            <a:endParaRPr lang="en-US" sz="2000" dirty="0">
              <a:latin typeface="+mn-lt"/>
            </a:endParaRPr>
          </a:p>
        </p:txBody>
      </p:sp>
    </p:spTree>
    <p:extLst>
      <p:ext uri="{BB962C8B-B14F-4D97-AF65-F5344CB8AC3E}">
        <p14:creationId xmlns:p14="http://schemas.microsoft.com/office/powerpoint/2010/main" val="34243375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Behavioral Obstacles </a:t>
            </a:r>
            <a:r>
              <a:rPr lang="en-US" sz="2000" b="0" kern="1200" dirty="0" smtClean="0">
                <a:latin typeface="Times New Roman" panose="02020603050405020304" pitchFamily="18" charset="0"/>
              </a:rPr>
              <a:t>(1 </a:t>
            </a:r>
            <a:r>
              <a:rPr lang="en-US" sz="2000" b="0" kern="1200" dirty="0">
                <a:latin typeface="Times New Roman" panose="02020603050405020304" pitchFamily="18" charset="0"/>
              </a:rPr>
              <a:t>of 2)</a:t>
            </a:r>
            <a:endParaRPr lang="en-US" sz="2000" kern="1200" dirty="0">
              <a:latin typeface="Times New Roman" panose="02020603050405020304" pitchFamily="18" charset="0"/>
              <a:ea typeface="+mj-ea"/>
              <a:cs typeface="+mj-cs"/>
            </a:endParaRPr>
          </a:p>
        </p:txBody>
      </p:sp>
      <p:sp>
        <p:nvSpPr>
          <p:cNvPr id="4" name="Text Placeholder 3"/>
          <p:cNvSpPr>
            <a:spLocks noGrp="1"/>
          </p:cNvSpPr>
          <p:nvPr>
            <p:ph type="body" idx="1"/>
          </p:nvPr>
        </p:nvSpPr>
        <p:spPr>
          <a:xfrm>
            <a:off x="457200" y="1600200"/>
            <a:ext cx="8229600" cy="4147457"/>
          </a:xfrm>
        </p:spPr>
        <p:txBody>
          <a:bodyPr/>
          <a:lstStyle/>
          <a:p>
            <a:r>
              <a:rPr lang="en-US" sz="2400" dirty="0">
                <a:latin typeface="+mn-lt"/>
              </a:rPr>
              <a:t>Problems in learning within organizations that contribute to information distortion</a:t>
            </a:r>
          </a:p>
          <a:p>
            <a:pPr marL="741600" lvl="1" indent="-428400">
              <a:buFont typeface="+mj-lt"/>
              <a:buAutoNum type="arabicPeriod"/>
            </a:pPr>
            <a:r>
              <a:rPr lang="en-US" sz="2400" dirty="0">
                <a:latin typeface="+mn-lt"/>
              </a:rPr>
              <a:t>Each stage of the supply chain views its actions locally and is unable to see the impact of its actions on other stages</a:t>
            </a:r>
          </a:p>
          <a:p>
            <a:pPr marL="741600" lvl="1" indent="-428400">
              <a:buFont typeface="+mj-lt"/>
              <a:buAutoNum type="arabicPeriod"/>
            </a:pPr>
            <a:r>
              <a:rPr lang="en-US" sz="2400" dirty="0">
                <a:latin typeface="+mn-lt"/>
              </a:rPr>
              <a:t>Different stages of the supply chain react to the current local situation rather than trying to identify the root causes</a:t>
            </a:r>
          </a:p>
          <a:p>
            <a:pPr marL="741600" lvl="1" indent="-428400">
              <a:buFont typeface="+mj-lt"/>
              <a:buAutoNum type="arabicPeriod"/>
            </a:pPr>
            <a:r>
              <a:rPr lang="en-US" sz="2400" dirty="0">
                <a:latin typeface="+mn-lt"/>
              </a:rPr>
              <a:t>Different stages of the supply chain blame one another for the </a:t>
            </a:r>
            <a:r>
              <a:rPr lang="en-US" sz="2400" dirty="0" smtClean="0">
                <a:latin typeface="+mn-lt"/>
              </a:rPr>
              <a:t>fluctuations</a:t>
            </a:r>
          </a:p>
        </p:txBody>
      </p:sp>
    </p:spTree>
    <p:extLst>
      <p:ext uri="{BB962C8B-B14F-4D97-AF65-F5344CB8AC3E}">
        <p14:creationId xmlns:p14="http://schemas.microsoft.com/office/powerpoint/2010/main" val="35526171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kern="1200" dirty="0">
                <a:latin typeface="Times New Roman" panose="02020603050405020304" pitchFamily="18" charset="0"/>
              </a:rPr>
              <a:t>Behavioral </a:t>
            </a:r>
            <a:r>
              <a:rPr lang="en-US" kern="1200" dirty="0" smtClean="0">
                <a:latin typeface="Times New Roman" panose="02020603050405020304" pitchFamily="18" charset="0"/>
              </a:rPr>
              <a:t>Obstacles </a:t>
            </a:r>
            <a:r>
              <a:rPr lang="en-US" sz="2000" b="0" kern="1200" dirty="0">
                <a:latin typeface="Times New Roman" panose="02020603050405020304" pitchFamily="18" charset="0"/>
              </a:rPr>
              <a:t>(2 of 2)</a:t>
            </a:r>
            <a:endParaRPr lang="en-US" sz="2000" dirty="0"/>
          </a:p>
        </p:txBody>
      </p:sp>
      <p:sp>
        <p:nvSpPr>
          <p:cNvPr id="5" name="Text Placeholder 4"/>
          <p:cNvSpPr>
            <a:spLocks noGrp="1"/>
          </p:cNvSpPr>
          <p:nvPr>
            <p:ph type="body" idx="1"/>
          </p:nvPr>
        </p:nvSpPr>
        <p:spPr>
          <a:xfrm>
            <a:off x="457200" y="1600200"/>
            <a:ext cx="8229600" cy="2188029"/>
          </a:xfrm>
        </p:spPr>
        <p:txBody>
          <a:bodyPr/>
          <a:lstStyle/>
          <a:p>
            <a:pPr marL="741600" lvl="1" indent="-428400">
              <a:buFont typeface="+mj-lt"/>
              <a:buAutoNum type="arabicPeriod" startAt="4"/>
            </a:pPr>
            <a:r>
              <a:rPr lang="en-US" sz="2400" dirty="0">
                <a:latin typeface="+mn-lt"/>
              </a:rPr>
              <a:t>No stage of the supply chain learns from its actions over time </a:t>
            </a:r>
          </a:p>
          <a:p>
            <a:pPr marL="741600" lvl="1" indent="-428400">
              <a:buFont typeface="+mj-lt"/>
              <a:buAutoNum type="arabicPeriod" startAt="4"/>
            </a:pPr>
            <a:r>
              <a:rPr lang="en-US" sz="2400" dirty="0">
                <a:latin typeface="+mn-lt"/>
              </a:rPr>
              <a:t>A lack of trust among supply chain partners causes them to be opportunistic at the expense of overall supply chain </a:t>
            </a:r>
            <a:r>
              <a:rPr lang="en-US" sz="2400" dirty="0" smtClean="0">
                <a:latin typeface="+mn-lt"/>
              </a:rPr>
              <a:t>performance</a:t>
            </a:r>
          </a:p>
        </p:txBody>
      </p:sp>
    </p:spTree>
    <p:extLst>
      <p:ext uri="{BB962C8B-B14F-4D97-AF65-F5344CB8AC3E}">
        <p14:creationId xmlns:p14="http://schemas.microsoft.com/office/powerpoint/2010/main" val="30727430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2</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3877954"/>
          </a:xfrm>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A key obstacle to coordination in the supply chain is misaligned incentives that result in different stages optimizing local objectives instead of total supply chain profits. Other obstacles include lack of information sharing, operational inefficiencies leading to large replenishment lead times and large lots, sales force incentives that encourage forward buying, rationing schemes that encourage inflation of orders, promotions that encourage forward buying, and a lack of trust that makes any effort toward coordination </a:t>
            </a:r>
            <a:r>
              <a:rPr lang="en-US" sz="2400" kern="1200" dirty="0" smtClean="0">
                <a:solidFill>
                  <a:srgbClr val="000000"/>
                </a:solidFill>
                <a:latin typeface="Arial (Body)"/>
                <a:ea typeface="+mn-ea"/>
                <a:cs typeface="+mn-cs"/>
              </a:rPr>
              <a:t>difficult.</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5089586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572"/>
            <a:ext cx="8229600" cy="677078"/>
          </a:xfrm>
        </p:spPr>
        <p:txBody>
          <a:bodyPr tIns="91425">
            <a:spAutoFit/>
          </a:bodyPr>
          <a:lstStyle/>
          <a:p>
            <a:pPr lvl="0" defTabSz="457200">
              <a:spcBef>
                <a:spcPct val="0"/>
              </a:spcBef>
              <a:buClrTx/>
            </a:pPr>
            <a:r>
              <a:rPr lang="en-US" sz="3200" kern="1200" dirty="0" smtClean="0">
                <a:latin typeface="Times New Roman" panose="02020603050405020304" pitchFamily="18" charset="0"/>
                <a:ea typeface="+mj-ea"/>
                <a:cs typeface="+mj-cs"/>
              </a:rPr>
              <a:t>Managerial Levers to Achieve Coordination</a:t>
            </a:r>
            <a:endParaRPr lang="en-US" sz="320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800736"/>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Aligning goals and incentives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Improving information accuracy</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Improving operational performance</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Designing pricing strategies to stabilize orders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Building strategic partnerships and </a:t>
            </a:r>
            <a:r>
              <a:rPr lang="en-US" sz="2400" kern="1200" dirty="0" smtClean="0">
                <a:solidFill>
                  <a:srgbClr val="000000"/>
                </a:solidFill>
                <a:latin typeface="Arial (Body)"/>
                <a:ea typeface="+mn-ea"/>
                <a:cs typeface="+mn-cs"/>
              </a:rPr>
              <a:t>trust</a:t>
            </a:r>
          </a:p>
        </p:txBody>
      </p:sp>
    </p:spTree>
    <p:extLst>
      <p:ext uri="{BB962C8B-B14F-4D97-AF65-F5344CB8AC3E}">
        <p14:creationId xmlns:p14="http://schemas.microsoft.com/office/powerpoint/2010/main" val="10724111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Learning Objectives</a:t>
            </a:r>
            <a:endParaRPr lang="en-US" kern="1200" dirty="0">
              <a:solidFill>
                <a:srgbClr val="007FA3"/>
              </a:solidFill>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258403"/>
          </a:xfrm>
        </p:spPr>
        <p:txBody>
          <a:bodyPr/>
          <a:lstStyle/>
          <a:p>
            <a:pPr marL="0" indent="0">
              <a:buNone/>
            </a:pPr>
            <a:r>
              <a:rPr lang="en-US" sz="2400" b="1" dirty="0" smtClean="0">
                <a:solidFill>
                  <a:schemeClr val="tx2"/>
                </a:solidFill>
                <a:latin typeface="+mn-lt"/>
              </a:rPr>
              <a:t>10.1</a:t>
            </a:r>
            <a:r>
              <a:rPr lang="en-US" sz="2400" dirty="0" smtClean="0">
                <a:latin typeface="+mn-lt"/>
              </a:rPr>
              <a:t> Describe </a:t>
            </a:r>
            <a:r>
              <a:rPr lang="en-US" sz="2400" dirty="0">
                <a:latin typeface="+mn-lt"/>
              </a:rPr>
              <a:t>supply chain coordination and the bullwhip effect, and their impact on supply chain performance.</a:t>
            </a:r>
          </a:p>
          <a:p>
            <a:pPr marL="0" indent="0">
              <a:buNone/>
            </a:pPr>
            <a:r>
              <a:rPr lang="en-US" sz="2400" b="1" dirty="0" smtClean="0">
                <a:solidFill>
                  <a:schemeClr val="tx2"/>
                </a:solidFill>
                <a:latin typeface="+mn-lt"/>
              </a:rPr>
              <a:t>10.2</a:t>
            </a:r>
            <a:r>
              <a:rPr lang="en-US" sz="2400" dirty="0" smtClean="0">
                <a:latin typeface="+mn-lt"/>
              </a:rPr>
              <a:t> Identify </a:t>
            </a:r>
            <a:r>
              <a:rPr lang="en-US" sz="2400" dirty="0">
                <a:latin typeface="+mn-lt"/>
              </a:rPr>
              <a:t>obstacles to coordination in a supply chain.</a:t>
            </a:r>
          </a:p>
          <a:p>
            <a:pPr marL="0" indent="0">
              <a:buNone/>
            </a:pPr>
            <a:r>
              <a:rPr lang="en-US" sz="2400" b="1" dirty="0" smtClean="0">
                <a:solidFill>
                  <a:schemeClr val="tx2"/>
                </a:solidFill>
                <a:latin typeface="+mn-lt"/>
              </a:rPr>
              <a:t>10.3</a:t>
            </a:r>
            <a:r>
              <a:rPr lang="en-US" sz="2400" dirty="0" smtClean="0">
                <a:latin typeface="+mn-lt"/>
              </a:rPr>
              <a:t> Discuss </a:t>
            </a:r>
            <a:r>
              <a:rPr lang="en-US" sz="2400" dirty="0">
                <a:latin typeface="+mn-lt"/>
              </a:rPr>
              <a:t>managerial levers that help achieve coordination in a supply chain.</a:t>
            </a:r>
          </a:p>
          <a:p>
            <a:pPr marL="0" indent="0">
              <a:buNone/>
            </a:pPr>
            <a:r>
              <a:rPr lang="en-US" sz="2400" b="1" dirty="0" smtClean="0">
                <a:solidFill>
                  <a:schemeClr val="tx2"/>
                </a:solidFill>
                <a:latin typeface="+mn-lt"/>
              </a:rPr>
              <a:t>10.4</a:t>
            </a:r>
            <a:r>
              <a:rPr lang="en-US" sz="2400" dirty="0" smtClean="0">
                <a:latin typeface="+mn-lt"/>
              </a:rPr>
              <a:t> Understand </a:t>
            </a:r>
            <a:r>
              <a:rPr lang="en-US" sz="2400" dirty="0">
                <a:latin typeface="+mn-lt"/>
              </a:rPr>
              <a:t>some practical approaches to improve </a:t>
            </a:r>
            <a:r>
              <a:rPr lang="en-US" sz="2400" dirty="0" smtClean="0">
                <a:latin typeface="+mn-lt"/>
              </a:rPr>
              <a:t>coordination in </a:t>
            </a:r>
            <a:r>
              <a:rPr lang="en-US" sz="2400" dirty="0">
                <a:latin typeface="+mn-lt"/>
              </a:rPr>
              <a:t>a supply chain</a:t>
            </a:r>
            <a:r>
              <a:rPr lang="en-US" sz="2400" dirty="0" smtClean="0">
                <a:latin typeface="+mn-lt"/>
              </a:rPr>
              <a:t>.</a:t>
            </a:r>
          </a:p>
        </p:txBody>
      </p:sp>
    </p:spTree>
    <p:extLst>
      <p:ext uri="{BB962C8B-B14F-4D97-AF65-F5344CB8AC3E}">
        <p14:creationId xmlns:p14="http://schemas.microsoft.com/office/powerpoint/2010/main" val="2099852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Aligning Goals and Incentives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447067"/>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Align goals and incentives so that every participant in supply chain activities works to maximize total supply chain profits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Align goals across the supply chain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Align incentives across functions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Pricing for coordination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Alter sales force incentives from sell-in (to the retailer) to sell-through (by the retailer</a:t>
            </a:r>
            <a:r>
              <a:rPr lang="en-US" sz="2400" kern="1200" dirty="0" smtClean="0">
                <a:solidFill>
                  <a:srgbClr val="000000"/>
                </a:solidFill>
                <a:latin typeface="Arial (Body)"/>
                <a:ea typeface="+mn-ea"/>
                <a:cs typeface="+mn-cs"/>
              </a:rPr>
              <a:t>)</a:t>
            </a:r>
          </a:p>
        </p:txBody>
      </p:sp>
    </p:spTree>
    <p:extLst>
      <p:ext uri="{BB962C8B-B14F-4D97-AF65-F5344CB8AC3E}">
        <p14:creationId xmlns:p14="http://schemas.microsoft.com/office/powerpoint/2010/main" val="12011184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Improving Information Visibility and Accuracy</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569904"/>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Sharing customer demand data</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Implementing collaborative forecasting and planning</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Designing single-stage control of replenishment</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Continuous replenishment programs </a:t>
            </a:r>
            <a:r>
              <a:rPr lang="en-US" sz="2400" kern="1200" dirty="0" smtClean="0">
                <a:solidFill>
                  <a:srgbClr val="000000"/>
                </a:solidFill>
                <a:latin typeface="Arial (Body)"/>
                <a:ea typeface="+mn-ea"/>
                <a:cs typeface="+mn-cs"/>
              </a:rPr>
              <a:t>(C</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R</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a:t>
            </a:r>
            <a:endParaRPr lang="en-US" sz="2400" kern="1200" dirty="0">
              <a:solidFill>
                <a:srgbClr val="000000"/>
              </a:solidFill>
              <a:latin typeface="Arial (Body)"/>
              <a:ea typeface="+mn-ea"/>
              <a:cs typeface="+mn-cs"/>
            </a:endParaRP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Vendor managed inventory </a:t>
            </a:r>
            <a:r>
              <a:rPr lang="en-US" sz="2400" kern="1200" dirty="0" smtClean="0">
                <a:solidFill>
                  <a:srgbClr val="000000"/>
                </a:solidFill>
                <a:latin typeface="Arial (Body)"/>
                <a:ea typeface="+mn-ea"/>
                <a:cs typeface="+mn-cs"/>
              </a:rPr>
              <a:t>(V</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M</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I)</a:t>
            </a:r>
          </a:p>
        </p:txBody>
      </p:sp>
    </p:spTree>
    <p:extLst>
      <p:ext uri="{BB962C8B-B14F-4D97-AF65-F5344CB8AC3E}">
        <p14:creationId xmlns:p14="http://schemas.microsoft.com/office/powerpoint/2010/main" val="6067011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Improving Operations to Synchronize Supply and Demand</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046684"/>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Reducing replenishment lead time</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Reducing lot sizes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Rationing based on past sales and sharing information to limit </a:t>
            </a:r>
            <a:r>
              <a:rPr lang="en-US" sz="2400" kern="1200" dirty="0" smtClean="0">
                <a:solidFill>
                  <a:srgbClr val="000000"/>
                </a:solidFill>
                <a:latin typeface="Arial (Body)"/>
                <a:ea typeface="+mn-ea"/>
                <a:cs typeface="+mn-cs"/>
              </a:rPr>
              <a:t>gaming</a:t>
            </a:r>
          </a:p>
        </p:txBody>
      </p:sp>
    </p:spTree>
    <p:extLst>
      <p:ext uri="{BB962C8B-B14F-4D97-AF65-F5344CB8AC3E}">
        <p14:creationId xmlns:p14="http://schemas.microsoft.com/office/powerpoint/2010/main" val="7703384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Designing Pricing Strategies to Stabilize Orders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185183"/>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Encouraging retailers to order in smaller lots and reduce forward buying</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Moving from lot size-based to volume-based quantity </a:t>
            </a:r>
            <a:r>
              <a:rPr lang="en-US" sz="2400" kern="1200" dirty="0" smtClean="0">
                <a:solidFill>
                  <a:srgbClr val="000000"/>
                </a:solidFill>
                <a:latin typeface="Arial (Body)"/>
                <a:ea typeface="+mn-ea"/>
                <a:cs typeface="+mn-cs"/>
              </a:rPr>
              <a:t>discounts</a:t>
            </a:r>
            <a:endParaRPr lang="en-US" sz="2400" kern="1200" dirty="0">
              <a:solidFill>
                <a:srgbClr val="000000"/>
              </a:solidFill>
              <a:latin typeface="Arial (Body)"/>
              <a:ea typeface="+mn-ea"/>
              <a:cs typeface="+mn-cs"/>
            </a:endParaRP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Stabilizing </a:t>
            </a:r>
            <a:r>
              <a:rPr lang="en-US" sz="2400" kern="1200" dirty="0" smtClean="0">
                <a:solidFill>
                  <a:srgbClr val="000000"/>
                </a:solidFill>
                <a:latin typeface="Arial (Body)"/>
                <a:ea typeface="+mn-ea"/>
                <a:cs typeface="+mn-cs"/>
              </a:rPr>
              <a:t>pricing</a:t>
            </a:r>
          </a:p>
        </p:txBody>
      </p:sp>
    </p:spTree>
    <p:extLst>
      <p:ext uri="{BB962C8B-B14F-4D97-AF65-F5344CB8AC3E}">
        <p14:creationId xmlns:p14="http://schemas.microsoft.com/office/powerpoint/2010/main" val="854425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Building Strategic Partnerships and Trust</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746876"/>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smtClean="0">
                <a:solidFill>
                  <a:srgbClr val="000000"/>
                </a:solidFill>
                <a:latin typeface="Arial (Body)"/>
                <a:ea typeface="+mn-ea"/>
                <a:cs typeface="+mn-cs"/>
              </a:rPr>
              <a:t>Easier to use levers to achieve coordination if trust and strategic partnerships are built</a:t>
            </a:r>
          </a:p>
          <a:p>
            <a:pPr marL="741553" lvl="1" indent="-284353" defTabSz="457200">
              <a:spcAft>
                <a:spcPct val="0"/>
              </a:spcAft>
              <a:buFont typeface="Arial" panose="020B0604020202020204" pitchFamily="34" charset="0"/>
            </a:pPr>
            <a:r>
              <a:rPr lang="en-US" sz="2400" kern="1200" dirty="0" smtClean="0">
                <a:solidFill>
                  <a:srgbClr val="000000"/>
                </a:solidFill>
                <a:latin typeface="Arial (Body)"/>
                <a:ea typeface="+mn-ea"/>
                <a:cs typeface="+mn-cs"/>
              </a:rPr>
              <a:t>Sharing accurate information</a:t>
            </a:r>
          </a:p>
          <a:p>
            <a:pPr marL="741553" lvl="1" indent="-284353" defTabSz="457200">
              <a:spcAft>
                <a:spcPct val="0"/>
              </a:spcAft>
              <a:buFont typeface="Arial" panose="020B0604020202020204" pitchFamily="34" charset="0"/>
            </a:pPr>
            <a:r>
              <a:rPr lang="en-US" sz="2400" kern="1200" dirty="0" smtClean="0">
                <a:solidFill>
                  <a:srgbClr val="000000"/>
                </a:solidFill>
                <a:latin typeface="Arial (Body)"/>
                <a:ea typeface="+mn-ea"/>
                <a:cs typeface="+mn-cs"/>
              </a:rPr>
              <a:t>Lower </a:t>
            </a:r>
            <a:r>
              <a:rPr lang="en-US" sz="2400" kern="1200" dirty="0">
                <a:solidFill>
                  <a:srgbClr val="000000"/>
                </a:solidFill>
                <a:latin typeface="Arial (Body)"/>
                <a:ea typeface="+mn-ea"/>
                <a:cs typeface="+mn-cs"/>
              </a:rPr>
              <a:t>transaction costs between </a:t>
            </a:r>
            <a:r>
              <a:rPr lang="en-US" sz="2400" kern="1200" dirty="0" smtClean="0">
                <a:solidFill>
                  <a:srgbClr val="000000"/>
                </a:solidFill>
                <a:latin typeface="Arial (Body)"/>
                <a:ea typeface="+mn-ea"/>
                <a:cs typeface="+mn-cs"/>
              </a:rPr>
              <a:t>stages</a:t>
            </a:r>
          </a:p>
          <a:p>
            <a:pPr marL="255651" lvl="0" indent="-255651" defTabSz="457200">
              <a:spcAft>
                <a:spcPct val="0"/>
              </a:spcAft>
              <a:buFont typeface="Arial" panose="020B0604020202020204" pitchFamily="34" charset="0"/>
              <a:buChar char="•"/>
              <a:tabLst/>
            </a:pPr>
            <a:r>
              <a:rPr lang="en-US" sz="2400" kern="1200" dirty="0" smtClean="0">
                <a:solidFill>
                  <a:srgbClr val="000000"/>
                </a:solidFill>
                <a:latin typeface="Arial (Body)"/>
                <a:ea typeface="+mn-ea"/>
                <a:cs typeface="+mn-cs"/>
              </a:rPr>
              <a:t>All parties must believe that the benefits of improved coordination are being shared equally</a:t>
            </a:r>
          </a:p>
        </p:txBody>
      </p:sp>
    </p:spTree>
    <p:extLst>
      <p:ext uri="{BB962C8B-B14F-4D97-AF65-F5344CB8AC3E}">
        <p14:creationId xmlns:p14="http://schemas.microsoft.com/office/powerpoint/2010/main" val="5043275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Improving Coordination in Practice</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781629"/>
          </a:xfrm>
        </p:spPr>
        <p:txBody>
          <a:bodyPr/>
          <a:lstStyle/>
          <a:p>
            <a:pPr marL="432000" indent="-432000">
              <a:buFont typeface="+mj-lt"/>
              <a:buAutoNum type="arabicPeriod"/>
            </a:pPr>
            <a:r>
              <a:rPr lang="en-US" sz="2400" dirty="0">
                <a:latin typeface="+mn-lt"/>
              </a:rPr>
              <a:t>Get top management commitment for coordination</a:t>
            </a:r>
          </a:p>
          <a:p>
            <a:pPr marL="432000" indent="-432000">
              <a:buFont typeface="+mj-lt"/>
              <a:buAutoNum type="arabicPeriod"/>
            </a:pPr>
            <a:r>
              <a:rPr lang="en-US" sz="2400" dirty="0">
                <a:latin typeface="+mn-lt"/>
              </a:rPr>
              <a:t>Devote resources to coordination</a:t>
            </a:r>
          </a:p>
          <a:p>
            <a:pPr marL="432000" indent="-432000">
              <a:buFont typeface="+mj-lt"/>
              <a:buAutoNum type="arabicPeriod"/>
            </a:pPr>
            <a:r>
              <a:rPr lang="en-US" sz="2400" dirty="0">
                <a:latin typeface="+mn-lt"/>
              </a:rPr>
              <a:t>Focus on communication with other </a:t>
            </a:r>
            <a:r>
              <a:rPr lang="en-US" sz="2400" dirty="0" smtClean="0">
                <a:latin typeface="+mn-lt"/>
              </a:rPr>
              <a:t>stages</a:t>
            </a:r>
          </a:p>
        </p:txBody>
      </p:sp>
    </p:spTree>
    <p:extLst>
      <p:ext uri="{BB962C8B-B14F-4D97-AF65-F5344CB8AC3E}">
        <p14:creationId xmlns:p14="http://schemas.microsoft.com/office/powerpoint/2010/main" val="5873790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3</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4247286"/>
          </a:xfrm>
        </p:spPr>
        <p:txBody>
          <a:bodyPr wrap="square" lIns="91425" tIns="91425" rIns="91425" bIns="91425">
            <a:spAutoFit/>
          </a:bodyPr>
          <a:lstStyle/>
          <a:p>
            <a:pPr marL="0" lvl="0" indent="0" defTabSz="457200">
              <a:spcAft>
                <a:spcPct val="0"/>
              </a:spcAft>
              <a:buSzPct val="100000"/>
              <a:buNone/>
            </a:pPr>
            <a:r>
              <a:rPr lang="en-US" sz="2200" kern="1200" dirty="0">
                <a:solidFill>
                  <a:srgbClr val="000000"/>
                </a:solidFill>
                <a:latin typeface="Arial (Body)"/>
                <a:ea typeface="+mn-ea"/>
                <a:cs typeface="+mn-cs"/>
              </a:rPr>
              <a:t>Managers can improve coordination in the supply chain by aligning goals and incentives across different functions and stages of the supply chain. Other actions that managers can take to improve coordination include sharing of sales information and collaborative forecasting and planning, implementation of single-point control of replenishment, improving operations to reduce lead times and lot sizes, </a:t>
            </a:r>
            <a:r>
              <a:rPr lang="en-US" sz="2200" kern="1200" dirty="0" smtClean="0">
                <a:solidFill>
                  <a:srgbClr val="000000"/>
                </a:solidFill>
                <a:latin typeface="Arial (Body)"/>
                <a:ea typeface="+mn-ea"/>
                <a:cs typeface="+mn-cs"/>
              </a:rPr>
              <a:t>E</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D</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L</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P and </a:t>
            </a:r>
            <a:r>
              <a:rPr lang="en-US" sz="2200" kern="1200" dirty="0">
                <a:solidFill>
                  <a:srgbClr val="000000"/>
                </a:solidFill>
                <a:latin typeface="Arial (Body)"/>
                <a:ea typeface="+mn-ea"/>
                <a:cs typeface="+mn-cs"/>
              </a:rPr>
              <a:t>other pricing strategies that limit forward buying, and the building of trust and strategic partnerships within the supply chain. Top management commitment, the devotion of resources to coordination, and a focus on communication across the supply chain are important requirements for coordination to improve in </a:t>
            </a:r>
            <a:r>
              <a:rPr lang="en-US" sz="2200" kern="1200" dirty="0" smtClean="0">
                <a:solidFill>
                  <a:srgbClr val="000000"/>
                </a:solidFill>
                <a:latin typeface="Arial (Body)"/>
                <a:ea typeface="+mn-ea"/>
                <a:cs typeface="+mn-cs"/>
              </a:rPr>
              <a:t>practice.</a:t>
            </a:r>
            <a:endParaRPr lang="en-US" sz="2200" kern="1200" dirty="0">
              <a:solidFill>
                <a:srgbClr val="000000"/>
              </a:solidFill>
              <a:latin typeface="Arial (Body)"/>
              <a:ea typeface="+mn-ea"/>
              <a:cs typeface="+mn-cs"/>
            </a:endParaRPr>
          </a:p>
        </p:txBody>
      </p:sp>
    </p:spTree>
    <p:extLst>
      <p:ext uri="{BB962C8B-B14F-4D97-AF65-F5344CB8AC3E}">
        <p14:creationId xmlns:p14="http://schemas.microsoft.com/office/powerpoint/2010/main" val="34452308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Some Practical Approaches to Improve Supply Chain Coordination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447067"/>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Continuous replenishment and vendor-managed inventories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A single point of replenishment</a:t>
            </a:r>
          </a:p>
          <a:p>
            <a:pPr marL="741553" lvl="1" indent="-284353" defTabSz="457200">
              <a:spcAft>
                <a:spcPct val="0"/>
              </a:spcAft>
              <a:buFont typeface="Arial" panose="020B0604020202020204" pitchFamily="34" charset="0"/>
            </a:pPr>
            <a:r>
              <a:rPr lang="en-US" sz="2400" kern="1200" dirty="0" smtClean="0">
                <a:solidFill>
                  <a:srgbClr val="000000"/>
                </a:solidFill>
                <a:latin typeface="Arial (Body)"/>
                <a:ea typeface="+mn-ea"/>
                <a:cs typeface="+mn-cs"/>
              </a:rPr>
              <a:t>C</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R</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 – </a:t>
            </a:r>
            <a:r>
              <a:rPr lang="en-US" sz="2400" kern="1200" dirty="0">
                <a:solidFill>
                  <a:srgbClr val="000000"/>
                </a:solidFill>
                <a:latin typeface="Arial (Body)"/>
                <a:ea typeface="+mn-ea"/>
                <a:cs typeface="+mn-cs"/>
              </a:rPr>
              <a:t>wholesaler or manufacturer replenishes based on </a:t>
            </a:r>
            <a:r>
              <a:rPr lang="en-US" sz="2400" kern="1200" dirty="0" smtClean="0">
                <a:solidFill>
                  <a:srgbClr val="000000"/>
                </a:solidFill>
                <a:latin typeface="Arial (Body)"/>
                <a:ea typeface="+mn-ea"/>
                <a:cs typeface="+mn-cs"/>
              </a:rPr>
              <a:t>P</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O</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 data</a:t>
            </a:r>
            <a:endParaRPr lang="en-US" sz="2400" kern="1200" dirty="0">
              <a:solidFill>
                <a:srgbClr val="000000"/>
              </a:solidFill>
              <a:latin typeface="Arial (Body)"/>
              <a:ea typeface="+mn-ea"/>
              <a:cs typeface="+mn-cs"/>
            </a:endParaRPr>
          </a:p>
          <a:p>
            <a:pPr marL="741553" lvl="1" indent="-284353" defTabSz="457200">
              <a:spcAft>
                <a:spcPct val="0"/>
              </a:spcAft>
              <a:buFont typeface="Arial" panose="020B0604020202020204" pitchFamily="34" charset="0"/>
            </a:pPr>
            <a:r>
              <a:rPr lang="en-US" sz="2400" kern="1200" dirty="0" smtClean="0">
                <a:solidFill>
                  <a:srgbClr val="000000"/>
                </a:solidFill>
                <a:latin typeface="Arial (Body)"/>
                <a:ea typeface="+mn-ea"/>
                <a:cs typeface="+mn-cs"/>
              </a:rPr>
              <a:t>V</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M</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I – </a:t>
            </a:r>
            <a:r>
              <a:rPr lang="en-US" sz="2400" kern="1200" dirty="0">
                <a:solidFill>
                  <a:srgbClr val="000000"/>
                </a:solidFill>
                <a:latin typeface="Arial (Body)"/>
                <a:ea typeface="+mn-ea"/>
                <a:cs typeface="+mn-cs"/>
              </a:rPr>
              <a:t>manufacturer or supplier is responsible for all decisions regarding inventory</a:t>
            </a:r>
          </a:p>
          <a:p>
            <a:pPr marL="741553" lvl="1" indent="-284353" defTabSz="457200">
              <a:spcAft>
                <a:spcPct val="0"/>
              </a:spcAft>
              <a:buFont typeface="Arial" panose="020B0604020202020204" pitchFamily="34" charset="0"/>
            </a:pPr>
            <a:r>
              <a:rPr lang="en-US" sz="2400" kern="1200" dirty="0" smtClean="0">
                <a:solidFill>
                  <a:srgbClr val="000000"/>
                </a:solidFill>
                <a:latin typeface="Arial (Body)"/>
                <a:ea typeface="+mn-ea"/>
                <a:cs typeface="+mn-cs"/>
              </a:rPr>
              <a:t>Substitutes</a:t>
            </a:r>
          </a:p>
        </p:txBody>
      </p:sp>
    </p:spTree>
    <p:extLst>
      <p:ext uri="{BB962C8B-B14F-4D97-AF65-F5344CB8AC3E}">
        <p14:creationId xmlns:p14="http://schemas.microsoft.com/office/powerpoint/2010/main" val="17915236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Some Practical Approaches to Improve Supply Chain Coordination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099946" cy="1854323"/>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Collaborative planning, forecasting, and replenishment </a:t>
            </a:r>
            <a:r>
              <a:rPr lang="en-US" sz="2400" kern="1200" dirty="0" smtClean="0">
                <a:solidFill>
                  <a:srgbClr val="000000"/>
                </a:solidFill>
                <a:latin typeface="Arial (Body)"/>
                <a:ea typeface="+mn-ea"/>
                <a:cs typeface="+mn-cs"/>
              </a:rPr>
              <a:t>(C</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F</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R)</a:t>
            </a:r>
            <a:endParaRPr lang="en-US" sz="2400" kern="1200" dirty="0">
              <a:solidFill>
                <a:srgbClr val="000000"/>
              </a:solidFill>
              <a:latin typeface="Arial (Body)"/>
              <a:ea typeface="+mn-ea"/>
              <a:cs typeface="+mn-cs"/>
            </a:endParaRP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Sellers and buyers in a supply chain may collaborate along any or all of the </a:t>
            </a:r>
            <a:r>
              <a:rPr lang="en-US" sz="2400" kern="1200" dirty="0" smtClean="0">
                <a:solidFill>
                  <a:srgbClr val="000000"/>
                </a:solidFill>
                <a:latin typeface="Arial (Body)"/>
                <a:ea typeface="+mn-ea"/>
                <a:cs typeface="+mn-cs"/>
              </a:rPr>
              <a:t>following</a:t>
            </a:r>
            <a:endParaRPr lang="en-US" sz="2400" kern="1200" dirty="0">
              <a:solidFill>
                <a:srgbClr val="000000"/>
              </a:solidFill>
              <a:latin typeface="Arial (Body)"/>
              <a:ea typeface="+mn-ea"/>
              <a:cs typeface="+mn-cs"/>
            </a:endParaRPr>
          </a:p>
        </p:txBody>
      </p:sp>
      <p:sp>
        <p:nvSpPr>
          <p:cNvPr id="4" name="Text Placeholder 3"/>
          <p:cNvSpPr>
            <a:spLocks noGrp="1"/>
          </p:cNvSpPr>
          <p:nvPr>
            <p:ph type="body" idx="2"/>
          </p:nvPr>
        </p:nvSpPr>
        <p:spPr>
          <a:xfrm>
            <a:off x="457200" y="3471077"/>
            <a:ext cx="8229600" cy="1810603"/>
          </a:xfrm>
        </p:spPr>
        <p:txBody>
          <a:bodyPr/>
          <a:lstStyle/>
          <a:p>
            <a:pPr marL="741553" lvl="1" indent="-428371" defTabSz="457200">
              <a:spcAft>
                <a:spcPct val="0"/>
              </a:spcAft>
              <a:buSzPts val="2400"/>
              <a:buFont typeface="+mj-lt"/>
              <a:buAutoNum type="arabicPeriod"/>
            </a:pPr>
            <a:r>
              <a:rPr lang="en-US" sz="2400" kern="1200" dirty="0">
                <a:solidFill>
                  <a:srgbClr val="000000"/>
                </a:solidFill>
                <a:latin typeface="Arial (Body)"/>
              </a:rPr>
              <a:t>Strategy and planning</a:t>
            </a:r>
          </a:p>
          <a:p>
            <a:pPr marL="741553" lvl="1" indent="-428371" defTabSz="457200">
              <a:spcAft>
                <a:spcPct val="0"/>
              </a:spcAft>
              <a:buSzPts val="2400"/>
              <a:buFont typeface="+mj-lt"/>
              <a:buAutoNum type="arabicPeriod"/>
            </a:pPr>
            <a:r>
              <a:rPr lang="en-US" sz="2400" kern="1200" dirty="0">
                <a:solidFill>
                  <a:srgbClr val="000000"/>
                </a:solidFill>
                <a:latin typeface="Arial (Body)"/>
              </a:rPr>
              <a:t>Demand and supply management</a:t>
            </a:r>
          </a:p>
          <a:p>
            <a:pPr marL="741553" lvl="1" indent="-428371" defTabSz="457200">
              <a:spcAft>
                <a:spcPct val="0"/>
              </a:spcAft>
              <a:buSzPts val="2400"/>
              <a:buFont typeface="+mj-lt"/>
              <a:buAutoNum type="arabicPeriod"/>
            </a:pPr>
            <a:r>
              <a:rPr lang="en-US" sz="2400" kern="1200" dirty="0">
                <a:solidFill>
                  <a:srgbClr val="000000"/>
                </a:solidFill>
                <a:latin typeface="Arial (Body)"/>
              </a:rPr>
              <a:t>Execution</a:t>
            </a:r>
          </a:p>
          <a:p>
            <a:pPr marL="741553" lvl="1" indent="-428371" defTabSz="457200">
              <a:spcAft>
                <a:spcPct val="0"/>
              </a:spcAft>
              <a:buSzPts val="2400"/>
              <a:buFont typeface="+mj-lt"/>
              <a:buAutoNum type="arabicPeriod"/>
            </a:pPr>
            <a:r>
              <a:rPr lang="en-US" sz="2400" kern="1200" dirty="0" smtClean="0">
                <a:solidFill>
                  <a:srgbClr val="000000"/>
                </a:solidFill>
                <a:latin typeface="Arial (Body)"/>
              </a:rPr>
              <a:t>Analysis</a:t>
            </a:r>
            <a:endParaRPr lang="en-US" sz="2400" kern="1200" dirty="0">
              <a:solidFill>
                <a:srgbClr val="000000"/>
              </a:solidFill>
              <a:latin typeface="Arial (Body)"/>
            </a:endParaRPr>
          </a:p>
        </p:txBody>
      </p:sp>
    </p:spTree>
    <p:extLst>
      <p:ext uri="{BB962C8B-B14F-4D97-AF65-F5344CB8AC3E}">
        <p14:creationId xmlns:p14="http://schemas.microsoft.com/office/powerpoint/2010/main" val="32413318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Common C</a:t>
            </a:r>
            <a:r>
              <a:rPr lang="en-US" sz="100" kern="1200" dirty="0" smtClean="0">
                <a:latin typeface="Times New Roman" panose="02020603050405020304" pitchFamily="18" charset="0"/>
                <a:ea typeface="+mj-ea"/>
                <a:cs typeface="+mj-cs"/>
              </a:rPr>
              <a:t> </a:t>
            </a:r>
            <a:r>
              <a:rPr lang="en-US" kern="1200" dirty="0" smtClean="0">
                <a:latin typeface="Times New Roman" panose="02020603050405020304" pitchFamily="18" charset="0"/>
                <a:ea typeface="+mj-ea"/>
                <a:cs typeface="+mj-cs"/>
              </a:rPr>
              <a:t>P</a:t>
            </a:r>
            <a:r>
              <a:rPr lang="en-US" sz="100" kern="1200" dirty="0" smtClean="0">
                <a:latin typeface="Times New Roman" panose="02020603050405020304" pitchFamily="18" charset="0"/>
                <a:ea typeface="+mj-ea"/>
                <a:cs typeface="+mj-cs"/>
              </a:rPr>
              <a:t> </a:t>
            </a:r>
            <a:r>
              <a:rPr lang="en-US" kern="1200" dirty="0" smtClean="0">
                <a:latin typeface="Times New Roman" panose="02020603050405020304" pitchFamily="18" charset="0"/>
                <a:ea typeface="+mj-ea"/>
                <a:cs typeface="+mj-cs"/>
              </a:rPr>
              <a:t>F</a:t>
            </a:r>
            <a:r>
              <a:rPr lang="en-US" sz="100" kern="1200" dirty="0" smtClean="0">
                <a:latin typeface="Times New Roman" panose="02020603050405020304" pitchFamily="18" charset="0"/>
                <a:ea typeface="+mj-ea"/>
                <a:cs typeface="+mj-cs"/>
              </a:rPr>
              <a:t> </a:t>
            </a:r>
            <a:r>
              <a:rPr lang="en-US" kern="1200" dirty="0" smtClean="0">
                <a:latin typeface="Times New Roman" panose="02020603050405020304" pitchFamily="18" charset="0"/>
                <a:ea typeface="+mj-ea"/>
                <a:cs typeface="+mj-cs"/>
              </a:rPr>
              <a:t>R Scenarios</a:t>
            </a:r>
            <a:endParaRPr lang="en-US" kern="1200" dirty="0">
              <a:latin typeface="Times New Roman" panose="02020603050405020304" pitchFamily="18" charset="0"/>
              <a:ea typeface="+mj-ea"/>
              <a:cs typeface="+mj-cs"/>
            </a:endParaRPr>
          </a:p>
        </p:txBody>
      </p:sp>
      <p:sp>
        <p:nvSpPr>
          <p:cNvPr id="5" name="Text Placeholder 4"/>
          <p:cNvSpPr>
            <a:spLocks noGrp="1"/>
          </p:cNvSpPr>
          <p:nvPr>
            <p:ph type="body" idx="1"/>
          </p:nvPr>
        </p:nvSpPr>
        <p:spPr>
          <a:xfrm>
            <a:off x="457200" y="1600201"/>
            <a:ext cx="8229600" cy="533236"/>
          </a:xfrm>
        </p:spPr>
        <p:txBody>
          <a:bodyPr/>
          <a:lstStyle/>
          <a:p>
            <a:pPr marL="0" indent="0">
              <a:buNone/>
            </a:pPr>
            <a:r>
              <a:rPr lang="en-US" sz="2200" b="1" kern="1200" dirty="0" smtClean="0">
                <a:latin typeface="+mn-lt"/>
              </a:rPr>
              <a:t>Table 10-2 </a:t>
            </a:r>
            <a:r>
              <a:rPr lang="en-US" sz="2200" kern="1200" dirty="0" smtClean="0">
                <a:latin typeface="+mn-lt"/>
              </a:rPr>
              <a:t>Four </a:t>
            </a:r>
            <a:r>
              <a:rPr lang="en-US" sz="2200" kern="1200" dirty="0">
                <a:latin typeface="+mn-lt"/>
              </a:rPr>
              <a:t>Common C</a:t>
            </a:r>
            <a:r>
              <a:rPr lang="en-US" sz="100" kern="1200" dirty="0">
                <a:latin typeface="+mn-lt"/>
              </a:rPr>
              <a:t> </a:t>
            </a:r>
            <a:r>
              <a:rPr lang="en-US" sz="2200" kern="1200" dirty="0">
                <a:latin typeface="+mn-lt"/>
              </a:rPr>
              <a:t>P</a:t>
            </a:r>
            <a:r>
              <a:rPr lang="en-US" sz="100" kern="1200" dirty="0">
                <a:latin typeface="+mn-lt"/>
              </a:rPr>
              <a:t> </a:t>
            </a:r>
            <a:r>
              <a:rPr lang="en-US" sz="2200" kern="1200" dirty="0">
                <a:latin typeface="+mn-lt"/>
              </a:rPr>
              <a:t>F</a:t>
            </a:r>
            <a:r>
              <a:rPr lang="en-US" sz="100" kern="1200" dirty="0">
                <a:latin typeface="+mn-lt"/>
              </a:rPr>
              <a:t> </a:t>
            </a:r>
            <a:r>
              <a:rPr lang="en-US" sz="2200" kern="1200" dirty="0">
                <a:latin typeface="+mn-lt"/>
              </a:rPr>
              <a:t>R Scenarios</a:t>
            </a:r>
            <a:endParaRPr lang="en-US" sz="2200"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379257625"/>
              </p:ext>
            </p:extLst>
          </p:nvPr>
        </p:nvGraphicFramePr>
        <p:xfrm>
          <a:off x="457200" y="2420988"/>
          <a:ext cx="8229600" cy="3391570"/>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678314">
                <a:tc>
                  <a:txBody>
                    <a:bodyPr/>
                    <a:lstStyle/>
                    <a:p>
                      <a:pPr algn="l"/>
                      <a:r>
                        <a:rPr lang="en-US" sz="1600" b="1" kern="1200" dirty="0" smtClean="0"/>
                        <a:t>C</a:t>
                      </a:r>
                      <a:r>
                        <a:rPr lang="en-US" sz="100" b="1" kern="1200" dirty="0" smtClean="0"/>
                        <a:t> </a:t>
                      </a:r>
                      <a:r>
                        <a:rPr lang="en-US" sz="1600" b="1" kern="1200" dirty="0" smtClean="0"/>
                        <a:t>P</a:t>
                      </a:r>
                      <a:r>
                        <a:rPr lang="en-US" sz="100" b="1" kern="1200" dirty="0" smtClean="0"/>
                        <a:t> </a:t>
                      </a:r>
                      <a:r>
                        <a:rPr lang="en-US" sz="1600" b="1" kern="1200" dirty="0" smtClean="0"/>
                        <a:t>F</a:t>
                      </a:r>
                      <a:r>
                        <a:rPr lang="en-US" sz="100" b="1" kern="1200" dirty="0" smtClean="0"/>
                        <a:t> </a:t>
                      </a:r>
                      <a:r>
                        <a:rPr lang="en-US" sz="1600" b="1" kern="1200" dirty="0" smtClean="0"/>
                        <a:t>R Scenario</a:t>
                      </a:r>
                      <a:endParaRPr lang="en-US" sz="1600" b="1" kern="1200" dirty="0" smtClean="0">
                        <a:solidFill>
                          <a:schemeClr val="tx1"/>
                        </a:solidFill>
                        <a:latin typeface="+mn-lt"/>
                        <a:ea typeface="+mn-ea"/>
                        <a:cs typeface="+mn-cs"/>
                      </a:endParaRP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600" b="1" kern="1200" dirty="0" smtClean="0"/>
                        <a:t>Where Applied in </a:t>
                      </a:r>
                      <a:br>
                        <a:rPr lang="en-US" sz="1600" b="1" kern="1200" dirty="0" smtClean="0"/>
                      </a:br>
                      <a:r>
                        <a:rPr lang="en-US" sz="1600" b="1" kern="1200" dirty="0" smtClean="0"/>
                        <a:t>Supply Chain</a:t>
                      </a:r>
                      <a:endParaRPr lang="en-US" sz="1600" b="1" kern="1200" dirty="0" smtClean="0">
                        <a:solidFill>
                          <a:schemeClr val="tx1"/>
                        </a:solidFill>
                        <a:latin typeface="+mn-lt"/>
                        <a:ea typeface="+mn-ea"/>
                        <a:cs typeface="+mn-cs"/>
                      </a:endParaRP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600" b="1" kern="1200" dirty="0" smtClean="0"/>
                        <a:t>Industries Where Applied</a:t>
                      </a:r>
                      <a:endParaRPr lang="en-US" sz="1600" b="1" kern="1200" dirty="0" smtClean="0">
                        <a:solidFill>
                          <a:schemeClr val="tx1"/>
                        </a:solidFill>
                        <a:latin typeface="+mn-lt"/>
                        <a:ea typeface="+mn-ea"/>
                        <a:cs typeface="+mn-cs"/>
                      </a:endParaRPr>
                    </a:p>
                  </a:txBody>
                  <a:tcPr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7831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t>Retail event collaboration</a:t>
                      </a:r>
                      <a:endParaRPr lang="en-US" sz="1600" kern="1200" dirty="0" smtClean="0">
                        <a:solidFill>
                          <a:schemeClr val="tx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t>Highly promoted channels or categories</a:t>
                      </a:r>
                      <a:endParaRPr lang="en-US" sz="1600" kern="1200" dirty="0" smtClean="0">
                        <a:solidFill>
                          <a:schemeClr val="tx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t>All industries other than those that practice E</a:t>
                      </a:r>
                      <a:r>
                        <a:rPr lang="en-US" sz="100" kern="1200" dirty="0" smtClean="0"/>
                        <a:t> </a:t>
                      </a:r>
                      <a:r>
                        <a:rPr lang="en-US" sz="1600" kern="1200" dirty="0" smtClean="0"/>
                        <a:t>D</a:t>
                      </a:r>
                      <a:r>
                        <a:rPr lang="en-US" sz="100" kern="1200" dirty="0" smtClean="0"/>
                        <a:t> </a:t>
                      </a:r>
                      <a:r>
                        <a:rPr lang="en-US" sz="1600" kern="1200" dirty="0" smtClean="0"/>
                        <a:t>L</a:t>
                      </a:r>
                      <a:r>
                        <a:rPr lang="en-US" sz="100" kern="1200" dirty="0" smtClean="0"/>
                        <a:t> </a:t>
                      </a:r>
                      <a:r>
                        <a:rPr lang="en-US" sz="1600" kern="1200" dirty="0" smtClean="0"/>
                        <a:t>P</a:t>
                      </a:r>
                      <a:endParaRPr lang="en-US" sz="1600" kern="1200" dirty="0" smtClean="0">
                        <a:solidFill>
                          <a:schemeClr val="tx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7831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t>D</a:t>
                      </a:r>
                      <a:r>
                        <a:rPr lang="en-US" sz="100" kern="1200" dirty="0" smtClean="0"/>
                        <a:t> </a:t>
                      </a:r>
                      <a:r>
                        <a:rPr lang="en-US" sz="1600" kern="1200" dirty="0" smtClean="0"/>
                        <a:t>C replenishment collaboration</a:t>
                      </a:r>
                      <a:endParaRPr lang="en-US" sz="1600" kern="1200" dirty="0" smtClean="0">
                        <a:solidFill>
                          <a:schemeClr val="tx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t>Retail D</a:t>
                      </a:r>
                      <a:r>
                        <a:rPr lang="en-US" sz="100" kern="1200" dirty="0" smtClean="0"/>
                        <a:t> </a:t>
                      </a:r>
                      <a:r>
                        <a:rPr lang="en-US" sz="1600" kern="1200" dirty="0" smtClean="0"/>
                        <a:t>C or distributor D</a:t>
                      </a:r>
                      <a:r>
                        <a:rPr lang="en-US" sz="100" kern="1200" dirty="0" smtClean="0"/>
                        <a:t> </a:t>
                      </a:r>
                      <a:r>
                        <a:rPr lang="en-US" sz="1600" kern="1200" dirty="0" smtClean="0"/>
                        <a:t>C</a:t>
                      </a:r>
                      <a:endParaRPr lang="en-US" sz="1600" kern="1200" dirty="0" smtClean="0">
                        <a:solidFill>
                          <a:schemeClr val="tx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600" kern="1200" dirty="0" smtClean="0"/>
                        <a:t>Drugstores, hardware, grocery</a:t>
                      </a:r>
                      <a:endParaRPr lang="en-US" sz="16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67831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t>Store replenishment collaboration</a:t>
                      </a:r>
                      <a:endParaRPr lang="en-US" sz="1600" kern="1200" dirty="0" smtClean="0">
                        <a:solidFill>
                          <a:schemeClr val="tx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t>Direct store delivery or retail D</a:t>
                      </a:r>
                      <a:r>
                        <a:rPr lang="en-US" sz="100" kern="1200" dirty="0" smtClean="0"/>
                        <a:t> </a:t>
                      </a:r>
                      <a:r>
                        <a:rPr lang="en-US" sz="1600" kern="1200" dirty="0" smtClean="0"/>
                        <a:t>C-to-store delivery</a:t>
                      </a:r>
                      <a:endParaRPr lang="en-US" sz="1600" kern="1200" dirty="0" smtClean="0">
                        <a:solidFill>
                          <a:schemeClr val="tx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t>Mass merchants, club stores</a:t>
                      </a:r>
                      <a:endParaRPr lang="en-US" sz="1600" dirty="0" smtClean="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67831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t>Collaborative assortment planning</a:t>
                      </a:r>
                      <a:endParaRPr lang="en-US" sz="1600" dirty="0" smtClean="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t>Apparel and seasonal goods</a:t>
                      </a:r>
                      <a:endParaRPr lang="en-US" sz="1600" dirty="0" smtClean="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t>Department stores, specialty retail</a:t>
                      </a:r>
                      <a:endParaRPr lang="en-US" sz="1600" dirty="0" smtClean="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19174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Lack of Supply Chain Coordination and Its Impact on Performance</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047232"/>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Supply chain coordination </a:t>
            </a:r>
            <a:r>
              <a:rPr lang="en-US" sz="2400" kern="1200" dirty="0">
                <a:solidFill>
                  <a:srgbClr val="000000"/>
                </a:solidFill>
                <a:latin typeface="Arial (Body)"/>
                <a:ea typeface="+mn-ea"/>
                <a:cs typeface="+mn-cs"/>
              </a:rPr>
              <a:t>– all stages of the chain take actions that are aligned and increase total supply chain surplus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Requires that each stage share information and take into account the effects of its actions on the other stages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Lack of coordination results </a:t>
            </a:r>
            <a:r>
              <a:rPr lang="en-US" sz="2400" kern="1200" dirty="0" smtClean="0">
                <a:solidFill>
                  <a:srgbClr val="000000"/>
                </a:solidFill>
                <a:latin typeface="Arial (Body)"/>
                <a:ea typeface="+mn-ea"/>
                <a:cs typeface="+mn-cs"/>
              </a:rPr>
              <a:t>when:</a:t>
            </a:r>
            <a:endParaRPr lang="en-US" sz="2400" kern="1200" dirty="0">
              <a:solidFill>
                <a:srgbClr val="000000"/>
              </a:solidFill>
              <a:latin typeface="Arial (Body)"/>
              <a:ea typeface="+mn-ea"/>
              <a:cs typeface="+mn-cs"/>
            </a:endParaRP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Objectives of different stages conflict</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Information moving between stages is delayed or </a:t>
            </a:r>
            <a:r>
              <a:rPr lang="en-US" sz="2400" kern="1200" dirty="0" smtClean="0">
                <a:solidFill>
                  <a:srgbClr val="000000"/>
                </a:solidFill>
                <a:latin typeface="Arial (Body)"/>
                <a:ea typeface="+mn-ea"/>
                <a:cs typeface="+mn-cs"/>
              </a:rPr>
              <a:t>distorted</a:t>
            </a:r>
          </a:p>
        </p:txBody>
      </p:sp>
    </p:spTree>
    <p:extLst>
      <p:ext uri="{BB962C8B-B14F-4D97-AF65-F5344CB8AC3E}">
        <p14:creationId xmlns:p14="http://schemas.microsoft.com/office/powerpoint/2010/main" val="29313523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Collaborative Planning, Forecasting, and Replenishment (C</a:t>
            </a:r>
            <a:r>
              <a:rPr lang="en-US" sz="100" kern="1200" dirty="0" smtClean="0">
                <a:latin typeface="Times New Roman" panose="02020603050405020304" pitchFamily="18" charset="0"/>
                <a:ea typeface="+mj-ea"/>
                <a:cs typeface="+mj-cs"/>
              </a:rPr>
              <a:t> </a:t>
            </a:r>
            <a:r>
              <a:rPr lang="en-US" kern="1200" dirty="0" smtClean="0">
                <a:latin typeface="Times New Roman" panose="02020603050405020304" pitchFamily="18" charset="0"/>
                <a:ea typeface="+mj-ea"/>
                <a:cs typeface="+mj-cs"/>
              </a:rPr>
              <a:t>P</a:t>
            </a:r>
            <a:r>
              <a:rPr lang="en-US" sz="100" kern="1200" dirty="0" smtClean="0">
                <a:latin typeface="Times New Roman" panose="02020603050405020304" pitchFamily="18" charset="0"/>
                <a:ea typeface="+mj-ea"/>
                <a:cs typeface="+mj-cs"/>
              </a:rPr>
              <a:t> </a:t>
            </a:r>
            <a:r>
              <a:rPr lang="en-US" kern="1200" dirty="0" smtClean="0">
                <a:latin typeface="Times New Roman" panose="02020603050405020304" pitchFamily="18" charset="0"/>
                <a:ea typeface="+mj-ea"/>
                <a:cs typeface="+mj-cs"/>
              </a:rPr>
              <a:t>F</a:t>
            </a:r>
            <a:r>
              <a:rPr lang="en-US" sz="100" kern="1200" dirty="0" smtClean="0">
                <a:latin typeface="Times New Roman" panose="02020603050405020304" pitchFamily="18" charset="0"/>
                <a:ea typeface="+mj-ea"/>
                <a:cs typeface="+mj-cs"/>
              </a:rPr>
              <a:t> </a:t>
            </a:r>
            <a:r>
              <a:rPr lang="en-US" kern="1200" dirty="0" smtClean="0">
                <a:latin typeface="Times New Roman" panose="02020603050405020304" pitchFamily="18" charset="0"/>
                <a:ea typeface="+mj-ea"/>
                <a:cs typeface="+mj-cs"/>
              </a:rPr>
              <a:t>R)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857171"/>
          </a:xfrm>
        </p:spPr>
        <p:txBody>
          <a:bodyPr/>
          <a:lstStyle/>
          <a:p>
            <a:r>
              <a:rPr lang="en-US" sz="2400" dirty="0">
                <a:latin typeface="+mn-lt"/>
              </a:rPr>
              <a:t>Retail event collaboration</a:t>
            </a:r>
          </a:p>
          <a:p>
            <a:r>
              <a:rPr lang="en-US" sz="2400" dirty="0" smtClean="0">
                <a:latin typeface="+mn-lt"/>
              </a:rPr>
              <a:t>D</a:t>
            </a:r>
            <a:r>
              <a:rPr lang="en-US" sz="100" dirty="0" smtClean="0">
                <a:latin typeface="+mn-lt"/>
              </a:rPr>
              <a:t> </a:t>
            </a:r>
            <a:r>
              <a:rPr lang="en-US" sz="2400" dirty="0" smtClean="0">
                <a:latin typeface="+mn-lt"/>
              </a:rPr>
              <a:t>C </a:t>
            </a:r>
            <a:r>
              <a:rPr lang="en-US" sz="2400" dirty="0">
                <a:latin typeface="+mn-lt"/>
              </a:rPr>
              <a:t>replenishment collaboration</a:t>
            </a:r>
          </a:p>
          <a:p>
            <a:r>
              <a:rPr lang="en-US" sz="2400" dirty="0">
                <a:latin typeface="+mn-lt"/>
              </a:rPr>
              <a:t>Store replenishment collaboration</a:t>
            </a:r>
          </a:p>
          <a:p>
            <a:r>
              <a:rPr lang="en-US" sz="2400" dirty="0">
                <a:latin typeface="+mn-lt"/>
              </a:rPr>
              <a:t>Collaborative assortment planning</a:t>
            </a:r>
          </a:p>
          <a:p>
            <a:r>
              <a:rPr lang="en-US" sz="2400" dirty="0">
                <a:latin typeface="+mn-lt"/>
              </a:rPr>
              <a:t>Organizational and technology requirements for successful </a:t>
            </a:r>
            <a:r>
              <a:rPr lang="en-US" sz="2400" dirty="0" smtClean="0">
                <a:latin typeface="+mn-lt"/>
              </a:rPr>
              <a:t>C</a:t>
            </a:r>
            <a:r>
              <a:rPr lang="en-US" sz="100" dirty="0" smtClean="0">
                <a:latin typeface="+mn-lt"/>
              </a:rPr>
              <a:t> </a:t>
            </a:r>
            <a:r>
              <a:rPr lang="en-US" sz="2400" dirty="0" smtClean="0">
                <a:latin typeface="+mn-lt"/>
              </a:rPr>
              <a:t>P</a:t>
            </a:r>
            <a:r>
              <a:rPr lang="en-US" sz="100" dirty="0" smtClean="0">
                <a:latin typeface="+mn-lt"/>
              </a:rPr>
              <a:t> </a:t>
            </a:r>
            <a:r>
              <a:rPr lang="en-US" sz="2400" dirty="0" smtClean="0">
                <a:latin typeface="+mn-lt"/>
              </a:rPr>
              <a:t>F</a:t>
            </a:r>
            <a:r>
              <a:rPr lang="en-US" sz="100" dirty="0" smtClean="0">
                <a:latin typeface="+mn-lt"/>
              </a:rPr>
              <a:t> </a:t>
            </a:r>
            <a:r>
              <a:rPr lang="en-US" sz="2400" dirty="0" smtClean="0">
                <a:latin typeface="+mn-lt"/>
              </a:rPr>
              <a:t>R</a:t>
            </a:r>
            <a:endParaRPr lang="en-US" sz="2400" dirty="0">
              <a:latin typeface="+mn-lt"/>
            </a:endParaRPr>
          </a:p>
          <a:p>
            <a:r>
              <a:rPr lang="en-US" sz="2400" dirty="0">
                <a:latin typeface="+mn-lt"/>
              </a:rPr>
              <a:t>Risks and hurdles for a </a:t>
            </a:r>
            <a:r>
              <a:rPr lang="en-US" sz="2400" dirty="0" smtClean="0">
                <a:latin typeface="+mn-lt"/>
              </a:rPr>
              <a:t>C</a:t>
            </a:r>
            <a:r>
              <a:rPr lang="en-US" sz="100" dirty="0" smtClean="0">
                <a:latin typeface="+mn-lt"/>
              </a:rPr>
              <a:t> </a:t>
            </a:r>
            <a:r>
              <a:rPr lang="en-US" sz="2400" dirty="0" smtClean="0">
                <a:latin typeface="+mn-lt"/>
              </a:rPr>
              <a:t>P</a:t>
            </a:r>
            <a:r>
              <a:rPr lang="en-US" sz="100" dirty="0" smtClean="0">
                <a:latin typeface="+mn-lt"/>
              </a:rPr>
              <a:t> </a:t>
            </a:r>
            <a:r>
              <a:rPr lang="en-US" sz="2400" dirty="0" smtClean="0">
                <a:latin typeface="+mn-lt"/>
              </a:rPr>
              <a:t>F</a:t>
            </a:r>
            <a:r>
              <a:rPr lang="en-US" sz="100" dirty="0" smtClean="0">
                <a:latin typeface="+mn-lt"/>
              </a:rPr>
              <a:t> </a:t>
            </a:r>
            <a:r>
              <a:rPr lang="en-US" sz="2400" dirty="0" smtClean="0">
                <a:latin typeface="+mn-lt"/>
              </a:rPr>
              <a:t>R implementation</a:t>
            </a:r>
          </a:p>
        </p:txBody>
      </p:sp>
    </p:spTree>
    <p:extLst>
      <p:ext uri="{BB962C8B-B14F-4D97-AF65-F5344CB8AC3E}">
        <p14:creationId xmlns:p14="http://schemas.microsoft.com/office/powerpoint/2010/main" val="42600242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Collaborative Planning, Forecasting, and Replenishment (C</a:t>
            </a:r>
            <a:r>
              <a:rPr lang="en-US" sz="100" kern="1200" dirty="0" smtClean="0">
                <a:latin typeface="Times New Roman" panose="02020603050405020304" pitchFamily="18" charset="0"/>
                <a:ea typeface="+mj-ea"/>
                <a:cs typeface="+mj-cs"/>
              </a:rPr>
              <a:t> </a:t>
            </a:r>
            <a:r>
              <a:rPr lang="en-US" kern="1200" dirty="0" smtClean="0">
                <a:latin typeface="Times New Roman" panose="02020603050405020304" pitchFamily="18" charset="0"/>
                <a:ea typeface="+mj-ea"/>
                <a:cs typeface="+mj-cs"/>
              </a:rPr>
              <a:t>P</a:t>
            </a:r>
            <a:r>
              <a:rPr lang="en-US" sz="100" kern="1200" dirty="0" smtClean="0">
                <a:latin typeface="Times New Roman" panose="02020603050405020304" pitchFamily="18" charset="0"/>
                <a:ea typeface="+mj-ea"/>
                <a:cs typeface="+mj-cs"/>
              </a:rPr>
              <a:t> </a:t>
            </a:r>
            <a:r>
              <a:rPr lang="en-US" kern="1200" dirty="0" smtClean="0">
                <a:latin typeface="Times New Roman" panose="02020603050405020304" pitchFamily="18" charset="0"/>
                <a:ea typeface="+mj-ea"/>
                <a:cs typeface="+mj-cs"/>
              </a:rPr>
              <a:t>F</a:t>
            </a:r>
            <a:r>
              <a:rPr lang="en-US" sz="100" kern="1200" dirty="0" smtClean="0">
                <a:latin typeface="Times New Roman" panose="02020603050405020304" pitchFamily="18" charset="0"/>
                <a:ea typeface="+mj-ea"/>
                <a:cs typeface="+mj-cs"/>
              </a:rPr>
              <a:t> </a:t>
            </a:r>
            <a:r>
              <a:rPr lang="en-US" kern="1200" dirty="0" smtClean="0">
                <a:latin typeface="Times New Roman" panose="02020603050405020304" pitchFamily="18" charset="0"/>
                <a:ea typeface="+mj-ea"/>
                <a:cs typeface="+mj-cs"/>
              </a:rPr>
              <a:t>R)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pic>
        <p:nvPicPr>
          <p:cNvPr id="5" name="Picture 4" descr="A diagram of the collaborative organizational structure. The first unit is the manufacturer organization. The second unit is the retailer organization. The manufacturer organization is made up of 2 teams, customer 1 team and customer 2 team. Each team is made up of demand planning, sales, and customer service and logistics. • The retailer organization is made up of a category team. The category team consists of merchandise planning, buying, and replenishment."/>
          <p:cNvPicPr>
            <a:picLocks noChangeAspect="1"/>
          </p:cNvPicPr>
          <p:nvPr/>
        </p:nvPicPr>
        <p:blipFill>
          <a:blip r:embed="rId2"/>
          <a:stretch>
            <a:fillRect/>
          </a:stretch>
        </p:blipFill>
        <p:spPr>
          <a:xfrm>
            <a:off x="1544583" y="1693372"/>
            <a:ext cx="5613400" cy="3963584"/>
          </a:xfrm>
          <a:prstGeom prst="rect">
            <a:avLst/>
          </a:prstGeom>
        </p:spPr>
      </p:pic>
      <p:sp>
        <p:nvSpPr>
          <p:cNvPr id="3" name="Text Placeholder 2"/>
          <p:cNvSpPr>
            <a:spLocks noGrp="1"/>
          </p:cNvSpPr>
          <p:nvPr>
            <p:ph type="body" idx="1"/>
          </p:nvPr>
        </p:nvSpPr>
        <p:spPr>
          <a:xfrm>
            <a:off x="457200" y="5845641"/>
            <a:ext cx="8229600" cy="417785"/>
          </a:xfrm>
        </p:spPr>
        <p:txBody>
          <a:bodyPr/>
          <a:lstStyle/>
          <a:p>
            <a:pPr marL="0" indent="0">
              <a:buNone/>
            </a:pPr>
            <a:r>
              <a:rPr lang="en-US" sz="2000" b="1" dirty="0">
                <a:latin typeface="+mn-lt"/>
              </a:rPr>
              <a:t>Figure </a:t>
            </a:r>
            <a:r>
              <a:rPr lang="en-US" sz="2000" b="1" dirty="0" smtClean="0">
                <a:latin typeface="+mn-lt"/>
              </a:rPr>
              <a:t>10-4</a:t>
            </a:r>
            <a:r>
              <a:rPr lang="en-US" sz="2000" dirty="0" smtClean="0">
                <a:latin typeface="+mn-lt"/>
              </a:rPr>
              <a:t> Collaborative </a:t>
            </a:r>
            <a:r>
              <a:rPr lang="en-US" sz="2000" dirty="0">
                <a:latin typeface="+mn-lt"/>
              </a:rPr>
              <a:t>Organizational Structure </a:t>
            </a:r>
          </a:p>
        </p:txBody>
      </p:sp>
    </p:spTree>
    <p:extLst>
      <p:ext uri="{BB962C8B-B14F-4D97-AF65-F5344CB8AC3E}">
        <p14:creationId xmlns:p14="http://schemas.microsoft.com/office/powerpoint/2010/main" val="39857400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4</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4247286"/>
          </a:xfrm>
        </p:spPr>
        <p:txBody>
          <a:bodyPr wrap="square" lIns="91425" tIns="91425" rIns="91425" bIns="91425">
            <a:spAutoFit/>
          </a:bodyPr>
          <a:lstStyle/>
          <a:p>
            <a:pPr marL="0" lvl="0" indent="0" defTabSz="457200">
              <a:spcAft>
                <a:spcPct val="0"/>
              </a:spcAft>
              <a:buSzPct val="100000"/>
              <a:buNone/>
            </a:pPr>
            <a:r>
              <a:rPr lang="en-US" sz="2200" kern="1200" dirty="0" smtClean="0">
                <a:solidFill>
                  <a:srgbClr val="000000"/>
                </a:solidFill>
                <a:latin typeface="Arial (Body)"/>
                <a:ea typeface="+mn-ea"/>
                <a:cs typeface="+mn-cs"/>
              </a:rPr>
              <a:t>V</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M</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I and C</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P</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F</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R are </a:t>
            </a:r>
            <a:r>
              <a:rPr lang="en-US" sz="2200" kern="1200" dirty="0">
                <a:solidFill>
                  <a:srgbClr val="000000"/>
                </a:solidFill>
                <a:latin typeface="Arial (Body)"/>
                <a:ea typeface="+mn-ea"/>
                <a:cs typeface="+mn-cs"/>
              </a:rPr>
              <a:t>two practical approaches to improve coordination in the supply chain. Under </a:t>
            </a:r>
            <a:r>
              <a:rPr lang="en-US" sz="2200" kern="1200" dirty="0" smtClean="0">
                <a:solidFill>
                  <a:srgbClr val="000000"/>
                </a:solidFill>
                <a:latin typeface="Arial (Body)"/>
                <a:ea typeface="+mn-ea"/>
                <a:cs typeface="+mn-cs"/>
              </a:rPr>
              <a:t>V</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M</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I, </a:t>
            </a:r>
            <a:r>
              <a:rPr lang="en-US" sz="2200" kern="1200" dirty="0">
                <a:solidFill>
                  <a:srgbClr val="000000"/>
                </a:solidFill>
                <a:latin typeface="Arial (Body)"/>
                <a:ea typeface="+mn-ea"/>
                <a:cs typeface="+mn-cs"/>
              </a:rPr>
              <a:t>the supplier is responsible for managing product inventories at the retailer while ensuring an agreed upon level of service. Under </a:t>
            </a:r>
            <a:r>
              <a:rPr lang="en-US" sz="2200" kern="1200" dirty="0" smtClean="0">
                <a:solidFill>
                  <a:srgbClr val="000000"/>
                </a:solidFill>
                <a:latin typeface="Arial (Body)"/>
                <a:ea typeface="+mn-ea"/>
                <a:cs typeface="+mn-cs"/>
              </a:rPr>
              <a:t>C</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P</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F</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R, </a:t>
            </a:r>
            <a:r>
              <a:rPr lang="en-US" sz="2200" kern="1200" dirty="0">
                <a:solidFill>
                  <a:srgbClr val="000000"/>
                </a:solidFill>
                <a:latin typeface="Arial (Body)"/>
                <a:ea typeface="+mn-ea"/>
                <a:cs typeface="+mn-cs"/>
              </a:rPr>
              <a:t>supply chain members manage forecasting, planning, and replenishment in a collaborative manner. Partners may set </a:t>
            </a:r>
            <a:r>
              <a:rPr lang="en-US" sz="2200" kern="1200" dirty="0" smtClean="0">
                <a:solidFill>
                  <a:srgbClr val="000000"/>
                </a:solidFill>
                <a:latin typeface="Arial (Body)"/>
                <a:ea typeface="+mn-ea"/>
                <a:cs typeface="+mn-cs"/>
              </a:rPr>
              <a:t>C</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P</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F</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R relationships </a:t>
            </a:r>
            <a:r>
              <a:rPr lang="en-US" sz="2200" kern="1200" dirty="0">
                <a:solidFill>
                  <a:srgbClr val="000000"/>
                </a:solidFill>
                <a:latin typeface="Arial (Body)"/>
                <a:ea typeface="+mn-ea"/>
                <a:cs typeface="+mn-cs"/>
              </a:rPr>
              <a:t>to collaborate on store events, </a:t>
            </a:r>
            <a:r>
              <a:rPr lang="en-US" sz="2200" kern="1200" dirty="0" smtClean="0">
                <a:solidFill>
                  <a:srgbClr val="000000"/>
                </a:solidFill>
                <a:latin typeface="Arial (Body)"/>
                <a:ea typeface="+mn-ea"/>
                <a:cs typeface="+mn-cs"/>
              </a:rPr>
              <a:t>D</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C </a:t>
            </a:r>
            <a:r>
              <a:rPr lang="en-US" sz="2200" kern="1200" dirty="0">
                <a:solidFill>
                  <a:srgbClr val="000000"/>
                </a:solidFill>
                <a:latin typeface="Arial (Body)"/>
                <a:ea typeface="+mn-ea"/>
                <a:cs typeface="+mn-cs"/>
              </a:rPr>
              <a:t>replenishment, store replenishment, or </a:t>
            </a:r>
            <a:r>
              <a:rPr lang="en-US" sz="2200" kern="1200" dirty="0" smtClean="0">
                <a:solidFill>
                  <a:srgbClr val="000000"/>
                </a:solidFill>
                <a:latin typeface="Arial (Body)"/>
                <a:ea typeface="+mn-ea"/>
                <a:cs typeface="+mn-cs"/>
              </a:rPr>
              <a:t>assortment </a:t>
            </a:r>
            <a:r>
              <a:rPr lang="en-US" sz="2200" kern="1200" dirty="0">
                <a:solidFill>
                  <a:srgbClr val="000000"/>
                </a:solidFill>
                <a:latin typeface="Arial (Body)"/>
                <a:ea typeface="+mn-ea"/>
                <a:cs typeface="+mn-cs"/>
              </a:rPr>
              <a:t>planning. </a:t>
            </a:r>
            <a:r>
              <a:rPr lang="en-US" sz="2200" kern="1200" dirty="0" smtClean="0">
                <a:solidFill>
                  <a:srgbClr val="000000"/>
                </a:solidFill>
                <a:latin typeface="Arial (Body)"/>
                <a:ea typeface="+mn-ea"/>
                <a:cs typeface="+mn-cs"/>
              </a:rPr>
              <a:t>D</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C replenishment </a:t>
            </a:r>
            <a:r>
              <a:rPr lang="en-US" sz="2200" kern="1200" dirty="0">
                <a:solidFill>
                  <a:srgbClr val="000000"/>
                </a:solidFill>
                <a:latin typeface="Arial (Body)"/>
                <a:ea typeface="+mn-ea"/>
                <a:cs typeface="+mn-cs"/>
              </a:rPr>
              <a:t>collaboration is often the easiest to implement because it requires aggregate-level data. Store replenishment collaboration requires a higher level of investment in technology and data sharing to be </a:t>
            </a:r>
            <a:r>
              <a:rPr lang="en-US" sz="2200" kern="1200" dirty="0" smtClean="0">
                <a:solidFill>
                  <a:srgbClr val="000000"/>
                </a:solidFill>
                <a:latin typeface="Arial (Body)"/>
                <a:ea typeface="+mn-ea"/>
                <a:cs typeface="+mn-cs"/>
              </a:rPr>
              <a:t>successful.</a:t>
            </a:r>
            <a:endParaRPr lang="en-US" sz="2200" kern="1200" dirty="0">
              <a:solidFill>
                <a:srgbClr val="000000"/>
              </a:solidFill>
              <a:latin typeface="Arial (Body)"/>
              <a:ea typeface="+mn-ea"/>
              <a:cs typeface="+mn-cs"/>
            </a:endParaRPr>
          </a:p>
        </p:txBody>
      </p:sp>
    </p:spTree>
    <p:extLst>
      <p:ext uri="{BB962C8B-B14F-4D97-AF65-F5344CB8AC3E}">
        <p14:creationId xmlns:p14="http://schemas.microsoft.com/office/powerpoint/2010/main" val="2385010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116"/>
            <a:ext cx="8229600" cy="655534"/>
          </a:xfrm>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S PGothic" pitchFamily="34" charset="-128"/>
                <a:cs typeface="Calibri"/>
              </a:rPr>
              <a:t>Copyright</a:t>
            </a:r>
            <a:endParaRPr lang="en-US" sz="2000" b="0" kern="1200" dirty="0">
              <a:latin typeface="Times New Roman" panose="02020603050405020304" pitchFamily="18" charset="0"/>
              <a:ea typeface="MS PGothic" pitchFamily="34" charset="-128"/>
              <a:cs typeface="Calibri"/>
            </a:endParaRPr>
          </a:p>
        </p:txBody>
      </p:sp>
      <p:pic>
        <p:nvPicPr>
          <p:cNvPr id="5"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8912893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Bullwhip Effect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416016"/>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Fluctuations in orders increase as they move up the supply chain from retailers to wholesalers to manufacturers to </a:t>
            </a:r>
            <a:r>
              <a:rPr lang="en-US" sz="2400" kern="1200" dirty="0" smtClean="0">
                <a:solidFill>
                  <a:srgbClr val="000000"/>
                </a:solidFill>
                <a:latin typeface="Arial (Body)"/>
                <a:ea typeface="+mn-ea"/>
                <a:cs typeface="+mn-cs"/>
              </a:rPr>
              <a:t>suppliers</a:t>
            </a:r>
            <a:endParaRPr lang="en-US" sz="2400" kern="1200" dirty="0">
              <a:solidFill>
                <a:srgbClr val="000000"/>
              </a:solidFill>
              <a:latin typeface="Arial (Body)"/>
              <a:ea typeface="+mn-ea"/>
              <a:cs typeface="+mn-cs"/>
            </a:endParaRP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Distorts demand information within the supply chain</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Results from a loss of supply chain </a:t>
            </a:r>
            <a:r>
              <a:rPr lang="en-US" sz="2400" kern="1200" dirty="0" smtClean="0">
                <a:solidFill>
                  <a:srgbClr val="000000"/>
                </a:solidFill>
                <a:latin typeface="Arial (Body)"/>
                <a:ea typeface="+mn-ea"/>
                <a:cs typeface="+mn-cs"/>
              </a:rPr>
              <a:t>coordination</a:t>
            </a:r>
          </a:p>
        </p:txBody>
      </p:sp>
    </p:spTree>
    <p:extLst>
      <p:ext uri="{BB962C8B-B14F-4D97-AF65-F5344CB8AC3E}">
        <p14:creationId xmlns:p14="http://schemas.microsoft.com/office/powerpoint/2010/main" val="430047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Bullwhip Effect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pic>
        <p:nvPicPr>
          <p:cNvPr id="5" name="Picture 4" descr="Demand fluctuation at different stages of a supply chain is shown in 4 graphs. Each graph covers a period of 41 weeks. The graph for consumer sales at retailer plots consumer demand versus time. The graph fluctuates between 100 and 300 consumer demand throughout the graph. The second graph plots retailer order versus time. The graph for retailer’s orders to wholesaler fluctuates with greater steepness, with a minimum of 50 and a maximum of 325. The graph for wholesaler’s orders to manufacturer plots wholesaler order versus time. The graph fluctuates between a minimum at (0, 9) and a maximum of (40, 600). The graph is steeper than the first two, but there is a period from 25 weeks to 35 weeks where the graph is flatter. The manufacturer’s orders with the supplier plots manufacturer order versus time. The graph begins to fluctuate from (1, 100), falling to (3, 25), rising through (6, 400) to a maximum of (20, 750). The minimums are (0,16), (0,19), (0,32), (0,35), and (0,36). After reaching the maximum units, orders peaks fall to 500, then 400, then 300 at (41, 300)."/>
          <p:cNvPicPr>
            <a:picLocks noChangeAspect="1"/>
          </p:cNvPicPr>
          <p:nvPr/>
        </p:nvPicPr>
        <p:blipFill>
          <a:blip r:embed="rId2"/>
          <a:stretch>
            <a:fillRect/>
          </a:stretch>
        </p:blipFill>
        <p:spPr>
          <a:xfrm>
            <a:off x="2143655" y="1526752"/>
            <a:ext cx="4856690" cy="4236179"/>
          </a:xfrm>
          <a:prstGeom prst="rect">
            <a:avLst/>
          </a:prstGeom>
        </p:spPr>
      </p:pic>
      <p:sp>
        <p:nvSpPr>
          <p:cNvPr id="3" name="Text Placeholder 2"/>
          <p:cNvSpPr>
            <a:spLocks noGrp="1"/>
          </p:cNvSpPr>
          <p:nvPr>
            <p:ph type="body" idx="1"/>
          </p:nvPr>
        </p:nvSpPr>
        <p:spPr>
          <a:xfrm>
            <a:off x="457200" y="5783905"/>
            <a:ext cx="8229600" cy="386255"/>
          </a:xfrm>
        </p:spPr>
        <p:txBody>
          <a:bodyPr/>
          <a:lstStyle/>
          <a:p>
            <a:pPr marL="0" indent="0">
              <a:buNone/>
            </a:pPr>
            <a:r>
              <a:rPr lang="en-US" sz="2000" b="1" dirty="0">
                <a:latin typeface="+mn-lt"/>
              </a:rPr>
              <a:t>Figure </a:t>
            </a:r>
            <a:r>
              <a:rPr lang="en-US" sz="2000" b="1" dirty="0" smtClean="0">
                <a:latin typeface="+mn-lt"/>
              </a:rPr>
              <a:t>10-1</a:t>
            </a:r>
            <a:r>
              <a:rPr lang="en-US" sz="2000" dirty="0" smtClean="0">
                <a:latin typeface="+mn-lt"/>
              </a:rPr>
              <a:t> Demand </a:t>
            </a:r>
            <a:r>
              <a:rPr lang="en-US" sz="2000" dirty="0">
                <a:latin typeface="+mn-lt"/>
              </a:rPr>
              <a:t>Fluctuation at Different Stages of a Supply </a:t>
            </a:r>
            <a:r>
              <a:rPr lang="en-US" sz="2000" dirty="0" smtClean="0">
                <a:latin typeface="+mn-lt"/>
              </a:rPr>
              <a:t>Chain</a:t>
            </a:r>
            <a:endParaRPr lang="en-US" sz="2000" dirty="0">
              <a:latin typeface="+mn-lt"/>
            </a:endParaRPr>
          </a:p>
        </p:txBody>
      </p:sp>
    </p:spTree>
    <p:extLst>
      <p:ext uri="{BB962C8B-B14F-4D97-AF65-F5344CB8AC3E}">
        <p14:creationId xmlns:p14="http://schemas.microsoft.com/office/powerpoint/2010/main" val="3817656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The Effect on Performance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smtClean="0">
                <a:solidFill>
                  <a:srgbClr val="000000"/>
                </a:solidFill>
                <a:latin typeface="Arial (Body)"/>
                <a:ea typeface="+mn-ea"/>
                <a:cs typeface="+mn-cs"/>
              </a:rPr>
              <a:t>Lack of coordination increases variability and hurts supply chain surplus</a:t>
            </a:r>
          </a:p>
          <a:p>
            <a:pPr marL="255651" lvl="0" indent="-255651" defTabSz="457200">
              <a:spcAft>
                <a:spcPct val="0"/>
              </a:spcAft>
              <a:buFont typeface="Arial" panose="020B0604020202020204" pitchFamily="34" charset="0"/>
              <a:buChar char="•"/>
              <a:tabLst/>
            </a:pPr>
            <a:r>
              <a:rPr lang="en-US" sz="2400" kern="1200" dirty="0" smtClean="0">
                <a:solidFill>
                  <a:srgbClr val="000000"/>
                </a:solidFill>
                <a:latin typeface="Arial (Body)"/>
                <a:ea typeface="+mn-ea"/>
                <a:cs typeface="+mn-cs"/>
              </a:rPr>
              <a:t>Impact on costs</a:t>
            </a:r>
          </a:p>
          <a:p>
            <a:pPr marL="741553" lvl="1" indent="-284353" defTabSz="457200">
              <a:spcAft>
                <a:spcPct val="0"/>
              </a:spcAft>
              <a:buFont typeface="Arial" panose="020B0604020202020204" pitchFamily="34" charset="0"/>
            </a:pPr>
            <a:r>
              <a:rPr lang="en-US" sz="2400" kern="1200" dirty="0" smtClean="0">
                <a:solidFill>
                  <a:srgbClr val="000000"/>
                </a:solidFill>
                <a:latin typeface="Arial (Body)"/>
                <a:ea typeface="+mn-ea"/>
                <a:cs typeface="+mn-cs"/>
              </a:rPr>
              <a:t>Manufacturing cost</a:t>
            </a:r>
          </a:p>
          <a:p>
            <a:pPr marL="741553" lvl="1" indent="-284353" defTabSz="457200">
              <a:spcAft>
                <a:spcPct val="0"/>
              </a:spcAft>
              <a:buFont typeface="Arial" panose="020B0604020202020204" pitchFamily="34" charset="0"/>
            </a:pPr>
            <a:r>
              <a:rPr lang="en-US" sz="2400" kern="1200" dirty="0" smtClean="0">
                <a:solidFill>
                  <a:srgbClr val="000000"/>
                </a:solidFill>
                <a:latin typeface="Arial (Body)"/>
                <a:ea typeface="+mn-ea"/>
                <a:cs typeface="+mn-cs"/>
              </a:rPr>
              <a:t>Inventory </a:t>
            </a:r>
            <a:r>
              <a:rPr lang="en-US" sz="2400" kern="1200" dirty="0">
                <a:solidFill>
                  <a:srgbClr val="000000"/>
                </a:solidFill>
                <a:latin typeface="Arial (Body)"/>
                <a:ea typeface="+mn-ea"/>
                <a:cs typeface="+mn-cs"/>
              </a:rPr>
              <a:t>cost</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Replenishment lead time</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Transportation cost</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Labor cost for shipping and receiving</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Level of product availability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Relationships across the supply chain</a:t>
            </a:r>
          </a:p>
        </p:txBody>
      </p:sp>
    </p:spTree>
    <p:extLst>
      <p:ext uri="{BB962C8B-B14F-4D97-AF65-F5344CB8AC3E}">
        <p14:creationId xmlns:p14="http://schemas.microsoft.com/office/powerpoint/2010/main" val="7966665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The Effect on Performance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843455"/>
          </a:xfrm>
        </p:spPr>
        <p:txBody>
          <a:bodyPr/>
          <a:lstStyle/>
          <a:p>
            <a:pPr marL="0" indent="0">
              <a:buNone/>
            </a:pPr>
            <a:r>
              <a:rPr lang="en-US" sz="2200" b="1" kern="1200" dirty="0" smtClean="0">
                <a:latin typeface="+mn-lt"/>
              </a:rPr>
              <a:t>Table 10-1 </a:t>
            </a:r>
            <a:r>
              <a:rPr lang="en-US" sz="2200" kern="1200" dirty="0" smtClean="0">
                <a:latin typeface="+mn-lt"/>
              </a:rPr>
              <a:t>Impact </a:t>
            </a:r>
            <a:r>
              <a:rPr lang="en-US" sz="2200" kern="1200" dirty="0">
                <a:latin typeface="+mn-lt"/>
              </a:rPr>
              <a:t>of the Lack of Coordination on </a:t>
            </a:r>
            <a:r>
              <a:rPr lang="en-US" sz="2200" kern="1200" dirty="0" smtClean="0">
                <a:latin typeface="+mn-lt"/>
              </a:rPr>
              <a:t>Supply </a:t>
            </a:r>
            <a:r>
              <a:rPr lang="en-US" sz="2200" kern="1200" dirty="0">
                <a:latin typeface="+mn-lt"/>
              </a:rPr>
              <a:t>Chain </a:t>
            </a:r>
            <a:r>
              <a:rPr lang="en-US" sz="2200" kern="1200" dirty="0" smtClean="0">
                <a:latin typeface="+mn-lt"/>
              </a:rPr>
              <a:t>Performance </a:t>
            </a:r>
            <a:endParaRPr lang="en-US" sz="2200"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1176753498"/>
              </p:ext>
            </p:extLst>
          </p:nvPr>
        </p:nvGraphicFramePr>
        <p:xfrm>
          <a:off x="457200" y="2731376"/>
          <a:ext cx="8229600" cy="2966720"/>
        </p:xfrm>
        <a:graphic>
          <a:graphicData uri="http://schemas.openxmlformats.org/drawingml/2006/table">
            <a:tbl>
              <a:tblPr firstRow="1" bandRow="1">
                <a:tableStyleId>{5940675A-B579-460E-94D1-54222C63F5DA}</a:tableStyleId>
              </a:tblPr>
              <a:tblGrid>
                <a:gridCol w="3781168">
                  <a:extLst>
                    <a:ext uri="{9D8B030D-6E8A-4147-A177-3AD203B41FA5}">
                      <a16:colId xmlns:a16="http://schemas.microsoft.com/office/drawing/2014/main" val="20000"/>
                    </a:ext>
                  </a:extLst>
                </a:gridCol>
                <a:gridCol w="4448432">
                  <a:extLst>
                    <a:ext uri="{9D8B030D-6E8A-4147-A177-3AD203B41FA5}">
                      <a16:colId xmlns:a16="http://schemas.microsoft.com/office/drawing/2014/main" val="20001"/>
                    </a:ext>
                  </a:extLst>
                </a:gridCol>
              </a:tblGrid>
              <a:tr h="370840">
                <a:tc>
                  <a:txBody>
                    <a:bodyPr/>
                    <a:lstStyle/>
                    <a:p>
                      <a:pPr algn="l"/>
                      <a:r>
                        <a:rPr lang="en-US" sz="1800" b="1" kern="1200" dirty="0" smtClean="0"/>
                        <a:t>Performance Measure</a:t>
                      </a:r>
                      <a:endParaRPr lang="en-US" sz="1800" b="1" kern="1200" dirty="0" smtClean="0">
                        <a:solidFill>
                          <a:schemeClr val="tx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b="1" kern="1200" dirty="0" smtClean="0"/>
                        <a:t>Impact of the Lack of Coordination</a:t>
                      </a:r>
                      <a:endParaRPr lang="en-US" sz="1800" b="1" kern="1200" dirty="0" smtClean="0">
                        <a:solidFill>
                          <a:schemeClr val="tx1"/>
                        </a:solidFill>
                        <a:latin typeface="+mn-lt"/>
                        <a:ea typeface="+mn-ea"/>
                        <a:cs typeface="+mn-cs"/>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t>Manufacturing cost</a:t>
                      </a:r>
                      <a:endParaRPr lang="en-US" dirty="0" smtClean="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kern="1200" dirty="0" smtClean="0"/>
                        <a:t>Increases</a:t>
                      </a:r>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n-US" sz="1800" kern="1200" dirty="0" smtClean="0"/>
                        <a:t>Inventory cost</a:t>
                      </a:r>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kern="1200" dirty="0" smtClean="0"/>
                        <a:t>Increases</a:t>
                      </a:r>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r>
                        <a:rPr lang="en-US" sz="1800" kern="1200" dirty="0" smtClean="0"/>
                        <a:t>Replenishment lead time</a:t>
                      </a:r>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kern="1200" dirty="0" smtClean="0"/>
                        <a:t>Increases</a:t>
                      </a:r>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r>
                        <a:rPr lang="en-US" sz="1800" kern="1200" dirty="0" smtClean="0"/>
                        <a:t>Transportation cost</a:t>
                      </a:r>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kern="1200" dirty="0" smtClean="0"/>
                        <a:t>Increases</a:t>
                      </a:r>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a:txBody>
                    <a:bodyPr/>
                    <a:lstStyle/>
                    <a:p>
                      <a:r>
                        <a:rPr lang="en-US" sz="1800" kern="1200" dirty="0" smtClean="0"/>
                        <a:t>Shipping and receiving cost</a:t>
                      </a:r>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kern="1200" dirty="0" smtClean="0"/>
                        <a:t>Increases</a:t>
                      </a:r>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a:txBody>
                    <a:bodyPr/>
                    <a:lstStyle/>
                    <a:p>
                      <a:r>
                        <a:rPr lang="en-US" sz="1800" kern="1200" dirty="0" smtClean="0"/>
                        <a:t>Level of product availability</a:t>
                      </a:r>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kern="1200" dirty="0" smtClean="0"/>
                        <a:t>Decreases</a:t>
                      </a:r>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70840">
                <a:tc>
                  <a:txBody>
                    <a:bodyPr/>
                    <a:lstStyle/>
                    <a:p>
                      <a:r>
                        <a:rPr lang="en-US" sz="1800" kern="1200" dirty="0" smtClean="0"/>
                        <a:t>Profitability</a:t>
                      </a:r>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kern="1200" dirty="0" smtClean="0"/>
                        <a:t>Decreases</a:t>
                      </a:r>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3371211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1</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4247286"/>
          </a:xfrm>
        </p:spPr>
        <p:txBody>
          <a:bodyPr wrap="square" lIns="91425" tIns="91425" rIns="91425" bIns="91425">
            <a:spAutoFit/>
          </a:bodyPr>
          <a:lstStyle/>
          <a:p>
            <a:pPr marL="0" lvl="0" indent="0" defTabSz="457200">
              <a:spcAft>
                <a:spcPct val="0"/>
              </a:spcAft>
              <a:buSzPct val="100000"/>
              <a:buNone/>
            </a:pPr>
            <a:r>
              <a:rPr lang="en-US" sz="2200" kern="1200" dirty="0">
                <a:solidFill>
                  <a:srgbClr val="000000"/>
                </a:solidFill>
                <a:latin typeface="Arial (Body)"/>
                <a:ea typeface="+mn-ea"/>
                <a:cs typeface="+mn-cs"/>
              </a:rPr>
              <a:t>Supply chain coordination requires all stages to take actions that maximize total supply chain profits. A lack of coordination results if different stages focus on optimizing their local objectives or if information is distorted as it moves across the supply chain. The phenomenon that fluctuation in orders increases as one moves up the supply chain from retailers to wholesalers to manufacturers to suppliers is referred to as the bullwhip effect. This effect results in an increase in all costs in the supply chain and a decrease in customer service levels. The bullwhip effect moves all parties in the supply chain away from the efficient frontier and results in a decrease of both customer satisfaction and profitability within the supply </a:t>
            </a:r>
            <a:r>
              <a:rPr lang="en-US" sz="2200" kern="1200" dirty="0" smtClean="0">
                <a:solidFill>
                  <a:srgbClr val="000000"/>
                </a:solidFill>
                <a:latin typeface="Arial (Body)"/>
                <a:ea typeface="+mn-ea"/>
                <a:cs typeface="+mn-cs"/>
              </a:rPr>
              <a:t>chain.</a:t>
            </a:r>
          </a:p>
        </p:txBody>
      </p:sp>
    </p:spTree>
    <p:extLst>
      <p:ext uri="{BB962C8B-B14F-4D97-AF65-F5344CB8AC3E}">
        <p14:creationId xmlns:p14="http://schemas.microsoft.com/office/powerpoint/2010/main" val="1421575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572"/>
            <a:ext cx="8229600" cy="677078"/>
          </a:xfrm>
        </p:spPr>
        <p:txBody>
          <a:bodyPr tIns="91425">
            <a:spAutoFit/>
          </a:bodyPr>
          <a:lstStyle/>
          <a:p>
            <a:pPr lvl="0" defTabSz="457200">
              <a:spcBef>
                <a:spcPct val="0"/>
              </a:spcBef>
              <a:buClrTx/>
            </a:pPr>
            <a:r>
              <a:rPr lang="en-US" sz="3200" kern="1200" dirty="0" smtClean="0">
                <a:latin typeface="Times New Roman" panose="02020603050405020304" pitchFamily="18" charset="0"/>
                <a:ea typeface="+mj-ea"/>
                <a:cs typeface="+mj-cs"/>
              </a:rPr>
              <a:t>Obstacles to Coordination in a Supply Chain</a:t>
            </a:r>
            <a:endParaRPr lang="en-US" sz="320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800736"/>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Incentive Obstacles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Information Processing Obstacles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Operational Obstacles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Pricing Obstacles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Behavioral </a:t>
            </a:r>
            <a:r>
              <a:rPr lang="en-US" sz="2400" kern="1200" dirty="0" smtClean="0">
                <a:solidFill>
                  <a:srgbClr val="000000"/>
                </a:solidFill>
                <a:latin typeface="Arial (Body)"/>
                <a:ea typeface="+mn-ea"/>
                <a:cs typeface="+mn-cs"/>
              </a:rPr>
              <a:t>Obstacles</a:t>
            </a:r>
          </a:p>
        </p:txBody>
      </p:sp>
    </p:spTree>
    <p:extLst>
      <p:ext uri="{BB962C8B-B14F-4D97-AF65-F5344CB8AC3E}">
        <p14:creationId xmlns:p14="http://schemas.microsoft.com/office/powerpoint/2010/main" val="3074335811"/>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7892</TotalTime>
  <Words>1628</Words>
  <Application>Microsoft Office PowerPoint</Application>
  <PresentationFormat>On-screen Show (4:3)</PresentationFormat>
  <Paragraphs>173</Paragraphs>
  <Slides>33</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Arial (Body)</vt:lpstr>
      <vt:lpstr>Calibri</vt:lpstr>
      <vt:lpstr>MS PGothic</vt:lpstr>
      <vt:lpstr>Noto Sans Symbols</vt:lpstr>
      <vt:lpstr>Times New Roman</vt:lpstr>
      <vt:lpstr>Verdana</vt:lpstr>
      <vt:lpstr>508 Lecture</vt:lpstr>
      <vt:lpstr>1_508 Lecture</vt:lpstr>
      <vt:lpstr>Supply Chain Management: Strategy, Planning, and Operation</vt:lpstr>
      <vt:lpstr>Learning Objectives</vt:lpstr>
      <vt:lpstr>Lack of Supply Chain Coordination and Its Impact on Performance</vt:lpstr>
      <vt:lpstr>Bullwhip Effect (1 of 2)</vt:lpstr>
      <vt:lpstr>Bullwhip Effect (2 of 2)</vt:lpstr>
      <vt:lpstr>The Effect on Performance (1 of 2)</vt:lpstr>
      <vt:lpstr>The Effect on Performance (2 of 2)</vt:lpstr>
      <vt:lpstr>Summary of Learning Objective 1</vt:lpstr>
      <vt:lpstr>Obstacles to Coordination in a Supply Chain</vt:lpstr>
      <vt:lpstr>Incentive Obstacles</vt:lpstr>
      <vt:lpstr>Information Processing Obstacles</vt:lpstr>
      <vt:lpstr>Operational Obstacles (1 of 2)</vt:lpstr>
      <vt:lpstr>Operational Obstacles (2 of 2)</vt:lpstr>
      <vt:lpstr>Pricing Obstacles (1 of 2)</vt:lpstr>
      <vt:lpstr>Pricing Obstacles (2 of 2)</vt:lpstr>
      <vt:lpstr>Behavioral Obstacles (1 of 2)</vt:lpstr>
      <vt:lpstr>Behavioral Obstacles (2 of 2)</vt:lpstr>
      <vt:lpstr>Summary of Learning Objective 2</vt:lpstr>
      <vt:lpstr>Managerial Levers to Achieve Coordination</vt:lpstr>
      <vt:lpstr>Aligning Goals and Incentives</vt:lpstr>
      <vt:lpstr>Improving Information Visibility and Accuracy</vt:lpstr>
      <vt:lpstr>Improving Operations to Synchronize Supply and Demand</vt:lpstr>
      <vt:lpstr>Designing Pricing Strategies to Stabilize Orders</vt:lpstr>
      <vt:lpstr>Building Strategic Partnerships and Trust</vt:lpstr>
      <vt:lpstr>Improving Coordination in Practice</vt:lpstr>
      <vt:lpstr>Summary of Learning Objective 3</vt:lpstr>
      <vt:lpstr>Some Practical Approaches to Improve Supply Chain Coordination (1 of 2)</vt:lpstr>
      <vt:lpstr>Some Practical Approaches to Improve Supply Chain Coordination (2 of 2)</vt:lpstr>
      <vt:lpstr>Common C P F R Scenarios</vt:lpstr>
      <vt:lpstr>Collaborative Planning, Forecasting, and Replenishment (C P F R) (1 of 2)</vt:lpstr>
      <vt:lpstr>Collaborative Planning, Forecasting, and Replenishment (C P F R) (2 of 2)</vt:lpstr>
      <vt:lpstr>Summary of Learning Objective 4</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Management: Strategy, Planning, and Operation, 7e</dc:title>
  <dc:subject>Decision Science</dc:subject>
  <dc:creator>Chopra</dc:creator>
  <cp:keywords>Supply Chain Management</cp:keywords>
  <cp:lastModifiedBy>Prabhu K</cp:lastModifiedBy>
  <cp:revision>746</cp:revision>
  <dcterms:modified xsi:type="dcterms:W3CDTF">2017-12-07T15:43:11Z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