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111"/>
  </p:notesMasterIdLst>
  <p:handoutMasterIdLst>
    <p:handoutMasterId r:id="rId112"/>
  </p:handoutMasterIdLst>
  <p:sldIdLst>
    <p:sldId id="301"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414" r:id="rId17"/>
    <p:sldId id="321" r:id="rId18"/>
    <p:sldId id="322" r:id="rId19"/>
    <p:sldId id="323" r:id="rId20"/>
    <p:sldId id="324" r:id="rId21"/>
    <p:sldId id="325" r:id="rId22"/>
    <p:sldId id="415" r:id="rId23"/>
    <p:sldId id="327" r:id="rId24"/>
    <p:sldId id="416" r:id="rId25"/>
    <p:sldId id="329" r:id="rId26"/>
    <p:sldId id="417" r:id="rId27"/>
    <p:sldId id="331" r:id="rId28"/>
    <p:sldId id="332" r:id="rId29"/>
    <p:sldId id="333" r:id="rId30"/>
    <p:sldId id="334" r:id="rId31"/>
    <p:sldId id="335" r:id="rId32"/>
    <p:sldId id="336" r:id="rId33"/>
    <p:sldId id="337" r:id="rId34"/>
    <p:sldId id="338" r:id="rId35"/>
    <p:sldId id="339" r:id="rId36"/>
    <p:sldId id="418" r:id="rId37"/>
    <p:sldId id="419" r:id="rId38"/>
    <p:sldId id="342" r:id="rId39"/>
    <p:sldId id="343" r:id="rId40"/>
    <p:sldId id="344" r:id="rId41"/>
    <p:sldId id="345" r:id="rId42"/>
    <p:sldId id="346" r:id="rId43"/>
    <p:sldId id="420" r:id="rId44"/>
    <p:sldId id="348" r:id="rId45"/>
    <p:sldId id="349" r:id="rId46"/>
    <p:sldId id="350" r:id="rId47"/>
    <p:sldId id="351" r:id="rId48"/>
    <p:sldId id="352" r:id="rId49"/>
    <p:sldId id="421" r:id="rId50"/>
    <p:sldId id="354" r:id="rId51"/>
    <p:sldId id="355" r:id="rId52"/>
    <p:sldId id="356" r:id="rId53"/>
    <p:sldId id="357" r:id="rId54"/>
    <p:sldId id="358" r:id="rId55"/>
    <p:sldId id="359" r:id="rId56"/>
    <p:sldId id="422" r:id="rId57"/>
    <p:sldId id="424" r:id="rId58"/>
    <p:sldId id="362" r:id="rId59"/>
    <p:sldId id="363" r:id="rId60"/>
    <p:sldId id="364" r:id="rId61"/>
    <p:sldId id="365" r:id="rId62"/>
    <p:sldId id="366" r:id="rId63"/>
    <p:sldId id="367" r:id="rId64"/>
    <p:sldId id="368" r:id="rId65"/>
    <p:sldId id="369" r:id="rId66"/>
    <p:sldId id="370" r:id="rId67"/>
    <p:sldId id="371" r:id="rId68"/>
    <p:sldId id="372" r:id="rId69"/>
    <p:sldId id="373" r:id="rId70"/>
    <p:sldId id="374" r:id="rId71"/>
    <p:sldId id="375" r:id="rId72"/>
    <p:sldId id="376" r:id="rId73"/>
    <p:sldId id="377" r:id="rId74"/>
    <p:sldId id="378" r:id="rId75"/>
    <p:sldId id="379" r:id="rId76"/>
    <p:sldId id="380" r:id="rId77"/>
    <p:sldId id="381" r:id="rId78"/>
    <p:sldId id="382" r:id="rId79"/>
    <p:sldId id="383" r:id="rId80"/>
    <p:sldId id="384" r:id="rId81"/>
    <p:sldId id="385" r:id="rId82"/>
    <p:sldId id="425" r:id="rId83"/>
    <p:sldId id="426" r:id="rId84"/>
    <p:sldId id="427" r:id="rId85"/>
    <p:sldId id="428" r:id="rId86"/>
    <p:sldId id="429" r:id="rId87"/>
    <p:sldId id="430" r:id="rId88"/>
    <p:sldId id="431" r:id="rId89"/>
    <p:sldId id="432" r:id="rId90"/>
    <p:sldId id="433" r:id="rId91"/>
    <p:sldId id="434" r:id="rId92"/>
    <p:sldId id="435" r:id="rId93"/>
    <p:sldId id="436" r:id="rId94"/>
    <p:sldId id="437" r:id="rId95"/>
    <p:sldId id="438" r:id="rId96"/>
    <p:sldId id="439" r:id="rId97"/>
    <p:sldId id="440" r:id="rId98"/>
    <p:sldId id="441" r:id="rId99"/>
    <p:sldId id="442" r:id="rId100"/>
    <p:sldId id="443" r:id="rId101"/>
    <p:sldId id="444" r:id="rId102"/>
    <p:sldId id="445" r:id="rId103"/>
    <p:sldId id="446" r:id="rId104"/>
    <p:sldId id="447" r:id="rId105"/>
    <p:sldId id="448" r:id="rId106"/>
    <p:sldId id="449" r:id="rId107"/>
    <p:sldId id="450" r:id="rId108"/>
    <p:sldId id="451" r:id="rId109"/>
    <p:sldId id="452" r:id="rId11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0" userDrawn="1">
          <p15:clr>
            <a:srgbClr val="A4A3A4"/>
          </p15:clr>
        </p15:guide>
        <p15:guide id="2" pos="124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56" autoAdjust="0"/>
    <p:restoredTop sz="94364" autoAdjust="0"/>
  </p:normalViewPr>
  <p:slideViewPr>
    <p:cSldViewPr snapToGrid="0" snapToObjects="1">
      <p:cViewPr varScale="1">
        <p:scale>
          <a:sx n="63" d="100"/>
          <a:sy n="63" d="100"/>
        </p:scale>
        <p:origin x="90" y="126"/>
      </p:cViewPr>
      <p:guideLst>
        <p:guide orient="horz" pos="210"/>
        <p:guide pos="1247"/>
      </p:guideLst>
    </p:cSldViewPr>
  </p:slideViewPr>
  <p:outlineViewPr>
    <p:cViewPr>
      <p:scale>
        <a:sx n="33" d="100"/>
        <a:sy n="33" d="100"/>
      </p:scale>
      <p:origin x="0" y="-1038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tableStyles" Target="tableStyle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handoutMaster" Target="handoutMasters/handoutMaster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commentAuthors" Target="commentAuthor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notesMaster" Target="notesMasters/notesMaster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5" Type="http://schemas.openxmlformats.org/officeDocument/2006/relationships/image" Target="../media/image44.wmf"/><Relationship Id="rId4" Type="http://schemas.openxmlformats.org/officeDocument/2006/relationships/image" Target="../media/image4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4" Type="http://schemas.openxmlformats.org/officeDocument/2006/relationships/image" Target="../media/image5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8.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4" Type="http://schemas.openxmlformats.org/officeDocument/2006/relationships/image" Target="../media/image67.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4" Type="http://schemas.openxmlformats.org/officeDocument/2006/relationships/image" Target="../media/image73.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85.wmf"/><Relationship Id="rId7" Type="http://schemas.openxmlformats.org/officeDocument/2006/relationships/image" Target="../media/image89.wmf"/><Relationship Id="rId2" Type="http://schemas.openxmlformats.org/officeDocument/2006/relationships/image" Target="../media/image84.wmf"/><Relationship Id="rId1" Type="http://schemas.openxmlformats.org/officeDocument/2006/relationships/image" Target="../media/image83.wmf"/><Relationship Id="rId6" Type="http://schemas.openxmlformats.org/officeDocument/2006/relationships/image" Target="../media/image88.wmf"/><Relationship Id="rId5" Type="http://schemas.openxmlformats.org/officeDocument/2006/relationships/image" Target="../media/image87.wmf"/><Relationship Id="rId4" Type="http://schemas.openxmlformats.org/officeDocument/2006/relationships/image" Target="../media/image86.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90.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image" Target="../media/image95.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00.wmf"/><Relationship Id="rId1" Type="http://schemas.openxmlformats.org/officeDocument/2006/relationships/image" Target="../media/image99.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 Id="rId6" Type="http://schemas.openxmlformats.org/officeDocument/2006/relationships/image" Target="../media/image107.wmf"/><Relationship Id="rId5" Type="http://schemas.openxmlformats.org/officeDocument/2006/relationships/image" Target="../media/image106.wmf"/><Relationship Id="rId4" Type="http://schemas.openxmlformats.org/officeDocument/2006/relationships/image" Target="../media/image105.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08.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92.wmf"/><Relationship Id="rId4" Type="http://schemas.openxmlformats.org/officeDocument/2006/relationships/image" Target="../media/image1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92.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14.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 Id="rId4" Type="http://schemas.openxmlformats.org/officeDocument/2006/relationships/image" Target="../media/image118.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4" Type="http://schemas.openxmlformats.org/officeDocument/2006/relationships/image" Target="../media/image122.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 Id="rId4" Type="http://schemas.openxmlformats.org/officeDocument/2006/relationships/image" Target="../media/image126.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 Id="rId5" Type="http://schemas.openxmlformats.org/officeDocument/2006/relationships/image" Target="../media/image131.wmf"/><Relationship Id="rId4" Type="http://schemas.openxmlformats.org/officeDocument/2006/relationships/image" Target="../media/image130.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33.wmf"/><Relationship Id="rId1" Type="http://schemas.openxmlformats.org/officeDocument/2006/relationships/image" Target="../media/image132.wmf"/><Relationship Id="rId4" Type="http://schemas.openxmlformats.org/officeDocument/2006/relationships/image" Target="../media/image135.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 Id="rId4" Type="http://schemas.openxmlformats.org/officeDocument/2006/relationships/image" Target="../media/image139.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39.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42.wmf"/><Relationship Id="rId1" Type="http://schemas.openxmlformats.org/officeDocument/2006/relationships/image" Target="../media/image14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image" Target="../media/image144.wmf"/><Relationship Id="rId1" Type="http://schemas.openxmlformats.org/officeDocument/2006/relationships/image" Target="../media/image143.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147.wmf"/><Relationship Id="rId1" Type="http://schemas.openxmlformats.org/officeDocument/2006/relationships/image" Target="../media/image146.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149.wmf"/><Relationship Id="rId1" Type="http://schemas.openxmlformats.org/officeDocument/2006/relationships/image" Target="../media/image14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12/8/2017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lvl="0" defTabSz="457200"/>
            <a:r>
              <a:rPr lang="en-US" sz="1200" kern="1200">
                <a:solidFill>
                  <a:prstClr val="black"/>
                </a:solidFill>
                <a:latin typeface="Times New Roman" charset="0"/>
                <a:ea typeface="+mn-ea"/>
                <a:cs typeface="+mn-cs"/>
              </a:rPr>
              <a:t>Notes:</a:t>
            </a:r>
            <a:endParaRPr lang="en-US" sz="1200" kern="1200" dirty="0">
              <a:solidFill>
                <a:prstClr val="black"/>
              </a:solidFill>
              <a:latin typeface="Times New Roman" charset="0"/>
              <a:ea typeface="+mn-ea"/>
              <a:cs typeface="+mn-cs"/>
            </a:endParaRPr>
          </a:p>
        </p:txBody>
      </p:sp>
    </p:spTree>
    <p:extLst>
      <p:ext uri="{BB962C8B-B14F-4D97-AF65-F5344CB8AC3E}">
        <p14:creationId xmlns:p14="http://schemas.microsoft.com/office/powerpoint/2010/main" val="1591253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lvl="0" defTabSz="457200"/>
            <a:r>
              <a:rPr lang="en-US" sz="1200" kern="1200">
                <a:solidFill>
                  <a:prstClr val="black"/>
                </a:solidFill>
                <a:latin typeface="Times New Roman" charset="0"/>
                <a:ea typeface="+mn-ea"/>
                <a:cs typeface="+mn-cs"/>
              </a:rPr>
              <a:t>Notes:</a:t>
            </a:r>
            <a:endParaRPr lang="en-US" sz="1200" kern="1200" dirty="0">
              <a:solidFill>
                <a:prstClr val="black"/>
              </a:solidFill>
              <a:latin typeface="Times New Roman" charset="0"/>
              <a:ea typeface="+mn-ea"/>
              <a:cs typeface="+mn-cs"/>
            </a:endParaRPr>
          </a:p>
        </p:txBody>
      </p:sp>
    </p:spTree>
    <p:extLst>
      <p:ext uri="{BB962C8B-B14F-4D97-AF65-F5344CB8AC3E}">
        <p14:creationId xmlns:p14="http://schemas.microsoft.com/office/powerpoint/2010/main" val="3846466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lvl="0" defTabSz="457200"/>
            <a:r>
              <a:rPr lang="en-US" sz="1200" kern="1200">
                <a:solidFill>
                  <a:prstClr val="black"/>
                </a:solidFill>
                <a:latin typeface="Times New Roman" charset="0"/>
                <a:ea typeface="+mn-ea"/>
                <a:cs typeface="+mn-cs"/>
              </a:rPr>
              <a:t>Notes:</a:t>
            </a:r>
            <a:endParaRPr lang="en-US" sz="1200" kern="1200" dirty="0">
              <a:solidFill>
                <a:prstClr val="black"/>
              </a:solidFill>
              <a:latin typeface="Times New Roman" charset="0"/>
              <a:ea typeface="+mn-ea"/>
              <a:cs typeface="+mn-cs"/>
            </a:endParaRPr>
          </a:p>
        </p:txBody>
      </p:sp>
    </p:spTree>
    <p:extLst>
      <p:ext uri="{BB962C8B-B14F-4D97-AF65-F5344CB8AC3E}">
        <p14:creationId xmlns:p14="http://schemas.microsoft.com/office/powerpoint/2010/main" val="94336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lvl="0" defTabSz="457200"/>
            <a:r>
              <a:rPr lang="en-US" sz="1200" kern="1200">
                <a:solidFill>
                  <a:prstClr val="black"/>
                </a:solidFill>
                <a:latin typeface="Times New Roman" charset="0"/>
                <a:ea typeface="+mn-ea"/>
                <a:cs typeface="+mn-cs"/>
              </a:rPr>
              <a:t>Notes:</a:t>
            </a:r>
            <a:endParaRPr lang="en-US" sz="1200" kern="1200" dirty="0">
              <a:solidFill>
                <a:prstClr val="black"/>
              </a:solidFill>
              <a:latin typeface="Times New Roman" charset="0"/>
              <a:ea typeface="+mn-ea"/>
              <a:cs typeface="+mn-cs"/>
            </a:endParaRPr>
          </a:p>
        </p:txBody>
      </p:sp>
    </p:spTree>
    <p:extLst>
      <p:ext uri="{BB962C8B-B14F-4D97-AF65-F5344CB8AC3E}">
        <p14:creationId xmlns:p14="http://schemas.microsoft.com/office/powerpoint/2010/main" val="2398817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lvl="0" defTabSz="457200"/>
            <a:r>
              <a:rPr lang="en-US" sz="1200" kern="1200">
                <a:solidFill>
                  <a:prstClr val="black"/>
                </a:solidFill>
                <a:latin typeface="Times New Roman" charset="0"/>
                <a:ea typeface="+mn-ea"/>
                <a:cs typeface="+mn-cs"/>
              </a:rPr>
              <a:t>Notes:</a:t>
            </a:r>
            <a:endParaRPr lang="en-US" sz="1200" kern="1200" dirty="0">
              <a:solidFill>
                <a:prstClr val="black"/>
              </a:solidFill>
              <a:latin typeface="Times New Roman" charset="0"/>
              <a:ea typeface="+mn-ea"/>
              <a:cs typeface="+mn-cs"/>
            </a:endParaRPr>
          </a:p>
        </p:txBody>
      </p:sp>
    </p:spTree>
    <p:extLst>
      <p:ext uri="{BB962C8B-B14F-4D97-AF65-F5344CB8AC3E}">
        <p14:creationId xmlns:p14="http://schemas.microsoft.com/office/powerpoint/2010/main" val="1631090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lvl="0" defTabSz="457200"/>
            <a:r>
              <a:rPr lang="en-US" sz="1200" kern="1200">
                <a:solidFill>
                  <a:prstClr val="black"/>
                </a:solidFill>
                <a:latin typeface="Times New Roman" charset="0"/>
                <a:ea typeface="+mn-ea"/>
                <a:cs typeface="+mn-cs"/>
              </a:rPr>
              <a:t>Notes:</a:t>
            </a:r>
            <a:endParaRPr lang="en-US" sz="1200" kern="1200" dirty="0">
              <a:solidFill>
                <a:prstClr val="black"/>
              </a:solidFill>
              <a:latin typeface="Times New Roman" charset="0"/>
              <a:ea typeface="+mn-ea"/>
              <a:cs typeface="+mn-cs"/>
            </a:endParaRPr>
          </a:p>
        </p:txBody>
      </p:sp>
    </p:spTree>
    <p:extLst>
      <p:ext uri="{BB962C8B-B14F-4D97-AF65-F5344CB8AC3E}">
        <p14:creationId xmlns:p14="http://schemas.microsoft.com/office/powerpoint/2010/main" val="97332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lvl="0" defTabSz="457200"/>
            <a:r>
              <a:rPr lang="en-US" sz="1200" kern="1200">
                <a:solidFill>
                  <a:prstClr val="black"/>
                </a:solidFill>
                <a:latin typeface="Times New Roman" charset="0"/>
                <a:ea typeface="+mn-ea"/>
                <a:cs typeface="+mn-cs"/>
              </a:rPr>
              <a:t>Notes:</a:t>
            </a:r>
            <a:endParaRPr lang="en-US" sz="1200" kern="1200" dirty="0">
              <a:solidFill>
                <a:prstClr val="black"/>
              </a:solidFill>
              <a:latin typeface="Times New Roman" charset="0"/>
              <a:ea typeface="+mn-ea"/>
              <a:cs typeface="+mn-cs"/>
            </a:endParaRPr>
          </a:p>
        </p:txBody>
      </p:sp>
    </p:spTree>
    <p:extLst>
      <p:ext uri="{BB962C8B-B14F-4D97-AF65-F5344CB8AC3E}">
        <p14:creationId xmlns:p14="http://schemas.microsoft.com/office/powerpoint/2010/main" val="1230632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lvl="0" defTabSz="457200"/>
            <a:r>
              <a:rPr lang="en-US" sz="1200" kern="1200">
                <a:solidFill>
                  <a:prstClr val="black"/>
                </a:solidFill>
                <a:latin typeface="Times New Roman" charset="0"/>
                <a:ea typeface="+mn-ea"/>
                <a:cs typeface="+mn-cs"/>
              </a:rPr>
              <a:t>Notes:</a:t>
            </a:r>
            <a:endParaRPr lang="en-US" sz="1200" kern="1200" dirty="0">
              <a:solidFill>
                <a:prstClr val="black"/>
              </a:solidFill>
              <a:latin typeface="Times New Roman" charset="0"/>
              <a:ea typeface="+mn-ea"/>
              <a:cs typeface="+mn-cs"/>
            </a:endParaRPr>
          </a:p>
        </p:txBody>
      </p:sp>
    </p:spTree>
    <p:extLst>
      <p:ext uri="{BB962C8B-B14F-4D97-AF65-F5344CB8AC3E}">
        <p14:creationId xmlns:p14="http://schemas.microsoft.com/office/powerpoint/2010/main" val="596543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solidFill>
                  <a:prstClr val="black"/>
                </a:solidFill>
                <a:latin typeface="Times New Roman" charset="0"/>
                <a:ea typeface="+mn-ea"/>
                <a:cs typeface="+mn-cs"/>
              </a:rPr>
              <a:t>Notes:</a:t>
            </a:r>
          </a:p>
          <a:p>
            <a:pPr lvl="0"/>
            <a:r>
              <a:rPr lang="en-US">
                <a:solidFill>
                  <a:prstClr val="black"/>
                </a:solidFill>
                <a:latin typeface="Times New Roman" charset="0"/>
                <a:ea typeface="+mn-ea"/>
                <a:cs typeface="+mn-cs"/>
              </a:rPr>
              <a:t>Optimal order quantity = </a:t>
            </a:r>
            <a:endParaRPr lang="en-US" dirty="0">
              <a:solidFill>
                <a:prstClr val="black"/>
              </a:solidFill>
              <a:latin typeface="Times New Roman" charset="0"/>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383444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solidFill>
                  <a:prstClr val="black"/>
                </a:solidFill>
                <a:latin typeface="Times New Roman" charset="0"/>
                <a:ea typeface="+mn-ea"/>
                <a:cs typeface="+mn-cs"/>
              </a:rPr>
              <a:t>Notes:</a:t>
            </a:r>
          </a:p>
          <a:p>
            <a:pPr lvl="0"/>
            <a:r>
              <a:rPr lang="en-US">
                <a:solidFill>
                  <a:prstClr val="black"/>
                </a:solidFill>
                <a:latin typeface="Times New Roman" charset="0"/>
                <a:ea typeface="+mn-ea"/>
                <a:cs typeface="+mn-cs"/>
              </a:rPr>
              <a:t>Optimal order quantity = </a:t>
            </a:r>
            <a:endParaRPr lang="en-US" dirty="0">
              <a:solidFill>
                <a:prstClr val="black"/>
              </a:solidFill>
              <a:latin typeface="Times New Roman" charset="0"/>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49787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lvl="0" defTabSz="457200"/>
            <a:r>
              <a:rPr lang="en-US" sz="1200" kern="1200">
                <a:solidFill>
                  <a:prstClr val="black"/>
                </a:solidFill>
                <a:latin typeface="Times New Roman" charset="0"/>
                <a:ea typeface="+mn-ea"/>
                <a:cs typeface="+mn-cs"/>
              </a:rPr>
              <a:t>Notes:</a:t>
            </a:r>
            <a:endParaRPr lang="en-US" sz="1200" kern="1200" dirty="0">
              <a:solidFill>
                <a:prstClr val="black"/>
              </a:solidFill>
              <a:latin typeface="Times New Roman" charset="0"/>
              <a:ea typeface="+mn-ea"/>
              <a:cs typeface="+mn-cs"/>
            </a:endParaRPr>
          </a:p>
        </p:txBody>
      </p:sp>
    </p:spTree>
    <p:extLst>
      <p:ext uri="{BB962C8B-B14F-4D97-AF65-F5344CB8AC3E}">
        <p14:creationId xmlns:p14="http://schemas.microsoft.com/office/powerpoint/2010/main" val="2065732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lvl="0" defTabSz="457200"/>
            <a:r>
              <a:rPr lang="en-US" sz="1200" kern="1200">
                <a:solidFill>
                  <a:prstClr val="black"/>
                </a:solidFill>
                <a:latin typeface="Times New Roman" charset="0"/>
                <a:ea typeface="+mn-ea"/>
                <a:cs typeface="+mn-cs"/>
              </a:rPr>
              <a:t>Notes:</a:t>
            </a:r>
            <a:endParaRPr lang="en-US" sz="1200" kern="1200" dirty="0">
              <a:solidFill>
                <a:prstClr val="black"/>
              </a:solidFill>
              <a:latin typeface="Times New Roman" charset="0"/>
              <a:ea typeface="+mn-ea"/>
              <a:cs typeface="+mn-cs"/>
            </a:endParaRPr>
          </a:p>
        </p:txBody>
      </p:sp>
    </p:spTree>
    <p:extLst>
      <p:ext uri="{BB962C8B-B14F-4D97-AF65-F5344CB8AC3E}">
        <p14:creationId xmlns:p14="http://schemas.microsoft.com/office/powerpoint/2010/main" val="2393267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lvl="0" defTabSz="457200"/>
            <a:r>
              <a:rPr lang="en-US" sz="1200" kern="1200">
                <a:solidFill>
                  <a:prstClr val="black"/>
                </a:solidFill>
                <a:latin typeface="Times New Roman" charset="0"/>
                <a:ea typeface="+mn-ea"/>
                <a:cs typeface="+mn-cs"/>
              </a:rPr>
              <a:t>Notes:</a:t>
            </a:r>
            <a:endParaRPr lang="en-US" sz="1200" kern="1200" dirty="0">
              <a:solidFill>
                <a:prstClr val="black"/>
              </a:solidFill>
              <a:latin typeface="Times New Roman" charset="0"/>
              <a:ea typeface="+mn-ea"/>
              <a:cs typeface="+mn-cs"/>
            </a:endParaRPr>
          </a:p>
        </p:txBody>
      </p:sp>
    </p:spTree>
    <p:extLst>
      <p:ext uri="{BB962C8B-B14F-4D97-AF65-F5344CB8AC3E}">
        <p14:creationId xmlns:p14="http://schemas.microsoft.com/office/powerpoint/2010/main" val="1693663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lvl="0" defTabSz="457200"/>
            <a:r>
              <a:rPr lang="en-US" sz="1200" kern="1200">
                <a:solidFill>
                  <a:prstClr val="black"/>
                </a:solidFill>
                <a:latin typeface="Times New Roman" charset="0"/>
                <a:ea typeface="+mn-ea"/>
                <a:cs typeface="+mn-cs"/>
              </a:rPr>
              <a:t>Notes:</a:t>
            </a:r>
            <a:endParaRPr lang="en-US" sz="1200" kern="1200" dirty="0">
              <a:solidFill>
                <a:prstClr val="black"/>
              </a:solidFill>
              <a:latin typeface="Times New Roman" charset="0"/>
              <a:ea typeface="+mn-ea"/>
              <a:cs typeface="+mn-cs"/>
            </a:endParaRPr>
          </a:p>
        </p:txBody>
      </p:sp>
    </p:spTree>
    <p:extLst>
      <p:ext uri="{BB962C8B-B14F-4D97-AF65-F5344CB8AC3E}">
        <p14:creationId xmlns:p14="http://schemas.microsoft.com/office/powerpoint/2010/main" val="650822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lvl="0" defTabSz="457200"/>
            <a:r>
              <a:rPr lang="en-US" sz="1200" kern="1200">
                <a:solidFill>
                  <a:prstClr val="black"/>
                </a:solidFill>
                <a:latin typeface="Times New Roman" charset="0"/>
                <a:ea typeface="+mn-ea"/>
                <a:cs typeface="+mn-cs"/>
              </a:rPr>
              <a:t>Notes:</a:t>
            </a:r>
            <a:endParaRPr lang="en-US" sz="1200" kern="1200" dirty="0">
              <a:solidFill>
                <a:prstClr val="black"/>
              </a:solidFill>
              <a:latin typeface="Times New Roman" charset="0"/>
              <a:ea typeface="+mn-ea"/>
              <a:cs typeface="+mn-cs"/>
            </a:endParaRPr>
          </a:p>
        </p:txBody>
      </p:sp>
    </p:spTree>
    <p:extLst>
      <p:ext uri="{BB962C8B-B14F-4D97-AF65-F5344CB8AC3E}">
        <p14:creationId xmlns:p14="http://schemas.microsoft.com/office/powerpoint/2010/main" val="1418828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lvl="0" defTabSz="457200"/>
            <a:r>
              <a:rPr lang="en-US" sz="1200" kern="1200">
                <a:solidFill>
                  <a:prstClr val="black"/>
                </a:solidFill>
                <a:latin typeface="Times New Roman" charset="0"/>
                <a:ea typeface="+mn-ea"/>
                <a:cs typeface="+mn-cs"/>
              </a:rPr>
              <a:t>Notes:</a:t>
            </a:r>
            <a:endParaRPr lang="en-US" sz="1200" kern="1200" dirty="0">
              <a:solidFill>
                <a:prstClr val="black"/>
              </a:solidFill>
              <a:latin typeface="Times New Roman" charset="0"/>
              <a:ea typeface="+mn-ea"/>
              <a:cs typeface="+mn-cs"/>
            </a:endParaRPr>
          </a:p>
        </p:txBody>
      </p:sp>
    </p:spTree>
    <p:extLst>
      <p:ext uri="{BB962C8B-B14F-4D97-AF65-F5344CB8AC3E}">
        <p14:creationId xmlns:p14="http://schemas.microsoft.com/office/powerpoint/2010/main" val="3709051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lvl="0" defTabSz="457200"/>
            <a:r>
              <a:rPr lang="en-US" sz="1200" kern="1200">
                <a:solidFill>
                  <a:prstClr val="black"/>
                </a:solidFill>
                <a:latin typeface="Times New Roman" charset="0"/>
                <a:ea typeface="+mn-ea"/>
                <a:cs typeface="+mn-cs"/>
              </a:rPr>
              <a:t>Notes:</a:t>
            </a:r>
            <a:endParaRPr lang="en-US" sz="1200" kern="1200" dirty="0">
              <a:solidFill>
                <a:prstClr val="black"/>
              </a:solidFill>
              <a:latin typeface="Times New Roman" charset="0"/>
              <a:ea typeface="+mn-ea"/>
              <a:cs typeface="+mn-cs"/>
            </a:endParaRPr>
          </a:p>
        </p:txBody>
      </p:sp>
    </p:spTree>
    <p:extLst>
      <p:ext uri="{BB962C8B-B14F-4D97-AF65-F5344CB8AC3E}">
        <p14:creationId xmlns:p14="http://schemas.microsoft.com/office/powerpoint/2010/main" val="2905783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lvl="0" defTabSz="457200"/>
            <a:r>
              <a:rPr lang="en-US" sz="1200" kern="1200">
                <a:solidFill>
                  <a:prstClr val="black"/>
                </a:solidFill>
                <a:latin typeface="Times New Roman" charset="0"/>
                <a:ea typeface="+mn-ea"/>
                <a:cs typeface="+mn-cs"/>
              </a:rPr>
              <a:t>Notes:</a:t>
            </a:r>
            <a:endParaRPr lang="en-US" sz="1200" kern="1200" dirty="0">
              <a:solidFill>
                <a:prstClr val="black"/>
              </a:solidFill>
              <a:latin typeface="Times New Roman" charset="0"/>
              <a:ea typeface="+mn-ea"/>
              <a:cs typeface="+mn-cs"/>
            </a:endParaRPr>
          </a:p>
        </p:txBody>
      </p:sp>
    </p:spTree>
    <p:extLst>
      <p:ext uri="{BB962C8B-B14F-4D97-AF65-F5344CB8AC3E}">
        <p14:creationId xmlns:p14="http://schemas.microsoft.com/office/powerpoint/2010/main" val="2651776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lvl="0" defTabSz="457200"/>
            <a:r>
              <a:rPr lang="en-US" sz="1200" kern="1200">
                <a:solidFill>
                  <a:prstClr val="black"/>
                </a:solidFill>
                <a:latin typeface="Times New Roman" charset="0"/>
                <a:ea typeface="+mn-ea"/>
                <a:cs typeface="+mn-cs"/>
              </a:rPr>
              <a:t>Notes:</a:t>
            </a:r>
            <a:endParaRPr lang="en-US" sz="1200" kern="1200" dirty="0">
              <a:solidFill>
                <a:prstClr val="black"/>
              </a:solidFill>
              <a:latin typeface="Times New Roman" charset="0"/>
              <a:ea typeface="+mn-ea"/>
              <a:cs typeface="+mn-cs"/>
            </a:endParaRPr>
          </a:p>
        </p:txBody>
      </p:sp>
    </p:spTree>
    <p:extLst>
      <p:ext uri="{BB962C8B-B14F-4D97-AF65-F5344CB8AC3E}">
        <p14:creationId xmlns:p14="http://schemas.microsoft.com/office/powerpoint/2010/main" val="2384481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lvl="0" defTabSz="457200"/>
            <a:r>
              <a:rPr lang="en-US" sz="1200" kern="1200">
                <a:solidFill>
                  <a:prstClr val="black"/>
                </a:solidFill>
                <a:latin typeface="Times New Roman" charset="0"/>
                <a:ea typeface="+mn-ea"/>
                <a:cs typeface="+mn-cs"/>
              </a:rPr>
              <a:t>Notes:</a:t>
            </a:r>
            <a:endParaRPr lang="en-US" sz="1200" kern="1200" dirty="0">
              <a:solidFill>
                <a:prstClr val="black"/>
              </a:solidFill>
              <a:latin typeface="Times New Roman" charset="0"/>
              <a:ea typeface="+mn-ea"/>
              <a:cs typeface="+mn-cs"/>
            </a:endParaRPr>
          </a:p>
        </p:txBody>
      </p:sp>
    </p:spTree>
    <p:extLst>
      <p:ext uri="{BB962C8B-B14F-4D97-AF65-F5344CB8AC3E}">
        <p14:creationId xmlns:p14="http://schemas.microsoft.com/office/powerpoint/2010/main" val="2418563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12/8/2017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351562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12/8/2017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758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12/8/2017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82937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12/8/2017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16934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12/8/2017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18747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860241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8">
            <a:alphaModFix/>
          </a:blip>
          <a:srcRect/>
          <a:stretch/>
        </p:blipFill>
        <p:spPr>
          <a:xfrm>
            <a:off x="443972" y="6429709"/>
            <a:ext cx="917999" cy="279914"/>
          </a:xfrm>
          <a:prstGeom prst="rect">
            <a:avLst/>
          </a:prstGeom>
          <a:noFill/>
          <a:ln>
            <a:noFill/>
          </a:ln>
        </p:spPr>
      </p:pic>
      <p:sp>
        <p:nvSpPr>
          <p:cNvPr id="16"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3" r:id="rId12"/>
    <p:sldLayoutId id="2147483678" r:id="rId13"/>
    <p:sldLayoutId id="2147483679" r:id="rId14"/>
    <p:sldLayoutId id="2147483680" r:id="rId15"/>
    <p:sldLayoutId id="2147483681"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14.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6.bin"/><Relationship Id="rId4" Type="http://schemas.openxmlformats.org/officeDocument/2006/relationships/image" Target="../media/image8.wmf"/></Relationships>
</file>

<file path=ppt/slides/_rels/slide100.xml.rels><?xml version="1.0" encoding="UTF-8" standalone="yes"?>
<Relationships xmlns="http://schemas.openxmlformats.org/package/2006/relationships"><Relationship Id="rId2" Type="http://schemas.openxmlformats.org/officeDocument/2006/relationships/image" Target="../media/image151.emf"/><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52.emf"/><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image" Target="../media/image15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6.wmf"/><Relationship Id="rId2" Type="http://schemas.openxmlformats.org/officeDocument/2006/relationships/slideLayout" Target="../slideLayouts/slideLayout15.xml"/><Relationship Id="rId1" Type="http://schemas.openxmlformats.org/officeDocument/2006/relationships/vmlDrawing" Target="../drawings/vmlDrawing5.vml"/><Relationship Id="rId6" Type="http://schemas.openxmlformats.org/officeDocument/2006/relationships/image" Target="../media/image13.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15.bin"/><Relationship Id="rId4" Type="http://schemas.openxmlformats.org/officeDocument/2006/relationships/image" Target="../media/image18.w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21.wmf"/><Relationship Id="rId2" Type="http://schemas.openxmlformats.org/officeDocument/2006/relationships/slideLayout" Target="../slideLayouts/slideLayout10.xml"/><Relationship Id="rId1" Type="http://schemas.openxmlformats.org/officeDocument/2006/relationships/vmlDrawing" Target="../drawings/vmlDrawing7.vml"/><Relationship Id="rId6" Type="http://schemas.openxmlformats.org/officeDocument/2006/relationships/oleObject" Target="../embeddings/oleObject17.bin"/><Relationship Id="rId5" Type="http://schemas.openxmlformats.org/officeDocument/2006/relationships/image" Target="../media/image20.wmf"/><Relationship Id="rId4" Type="http://schemas.openxmlformats.org/officeDocument/2006/relationships/oleObject" Target="../embeddings/oleObject16.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3.xml"/><Relationship Id="rId7" Type="http://schemas.openxmlformats.org/officeDocument/2006/relationships/image" Target="../media/image23.wmf"/><Relationship Id="rId2" Type="http://schemas.openxmlformats.org/officeDocument/2006/relationships/slideLayout" Target="../slideLayouts/slideLayout14.xml"/><Relationship Id="rId1" Type="http://schemas.openxmlformats.org/officeDocument/2006/relationships/vmlDrawing" Target="../drawings/vmlDrawing8.vml"/><Relationship Id="rId6" Type="http://schemas.openxmlformats.org/officeDocument/2006/relationships/oleObject" Target="../embeddings/oleObject19.bin"/><Relationship Id="rId11" Type="http://schemas.openxmlformats.org/officeDocument/2006/relationships/image" Target="../media/image25.wmf"/><Relationship Id="rId5" Type="http://schemas.openxmlformats.org/officeDocument/2006/relationships/image" Target="../media/image22.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24.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image" Target="../media/image27.wmf"/><Relationship Id="rId5" Type="http://schemas.openxmlformats.org/officeDocument/2006/relationships/oleObject" Target="../embeddings/oleObject23.bin"/><Relationship Id="rId4" Type="http://schemas.openxmlformats.org/officeDocument/2006/relationships/image" Target="../media/image26.w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10.vml"/><Relationship Id="rId5" Type="http://schemas.openxmlformats.org/officeDocument/2006/relationships/image" Target="../media/image29.wmf"/><Relationship Id="rId4" Type="http://schemas.openxmlformats.org/officeDocument/2006/relationships/oleObject" Target="../embeddings/oleObject25.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image" Target="../media/image30.wmf"/><Relationship Id="rId5" Type="http://schemas.openxmlformats.org/officeDocument/2006/relationships/oleObject" Target="../embeddings/oleObject27.bin"/><Relationship Id="rId4" Type="http://schemas.openxmlformats.org/officeDocument/2006/relationships/image" Target="../media/image20.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3.xml"/><Relationship Id="rId1" Type="http://schemas.openxmlformats.org/officeDocument/2006/relationships/vmlDrawing" Target="../drawings/vmlDrawing12.vml"/><Relationship Id="rId4" Type="http://schemas.openxmlformats.org/officeDocument/2006/relationships/image" Target="../media/image31.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image" Target="../media/image33.wmf"/><Relationship Id="rId5" Type="http://schemas.openxmlformats.org/officeDocument/2006/relationships/oleObject" Target="../embeddings/oleObject30.bin"/><Relationship Id="rId4" Type="http://schemas.openxmlformats.org/officeDocument/2006/relationships/image" Target="../media/image3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5.xml"/><Relationship Id="rId7" Type="http://schemas.openxmlformats.org/officeDocument/2006/relationships/image" Target="../media/image35.wmf"/><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oleObject" Target="../embeddings/oleObject32.bin"/><Relationship Id="rId5" Type="http://schemas.openxmlformats.org/officeDocument/2006/relationships/image" Target="../media/image34.wmf"/><Relationship Id="rId4" Type="http://schemas.openxmlformats.org/officeDocument/2006/relationships/oleObject" Target="../embeddings/oleObject31.bin"/><Relationship Id="rId9" Type="http://schemas.openxmlformats.org/officeDocument/2006/relationships/image" Target="../media/image36.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notesSlide" Target="../notesSlides/notesSlide6.xml"/><Relationship Id="rId7" Type="http://schemas.openxmlformats.org/officeDocument/2006/relationships/image" Target="../media/image38.wmf"/><Relationship Id="rId2" Type="http://schemas.openxmlformats.org/officeDocument/2006/relationships/slideLayout" Target="../slideLayouts/slideLayout10.xml"/><Relationship Id="rId1" Type="http://schemas.openxmlformats.org/officeDocument/2006/relationships/vmlDrawing" Target="../drawings/vmlDrawing15.vml"/><Relationship Id="rId6" Type="http://schemas.openxmlformats.org/officeDocument/2006/relationships/oleObject" Target="../embeddings/oleObject35.bin"/><Relationship Id="rId5" Type="http://schemas.openxmlformats.org/officeDocument/2006/relationships/image" Target="../media/image37.wmf"/><Relationship Id="rId4" Type="http://schemas.openxmlformats.org/officeDocument/2006/relationships/oleObject" Target="../embeddings/oleObject34.bin"/><Relationship Id="rId9" Type="http://schemas.openxmlformats.org/officeDocument/2006/relationships/image" Target="../media/image39.wmf"/></Relationships>
</file>

<file path=ppt/slides/_rels/slide37.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44.wmf"/><Relationship Id="rId2" Type="http://schemas.openxmlformats.org/officeDocument/2006/relationships/slideLayout" Target="../slideLayouts/slideLayout3.xml"/><Relationship Id="rId1" Type="http://schemas.openxmlformats.org/officeDocument/2006/relationships/vmlDrawing" Target="../drawings/vmlDrawing16.vml"/><Relationship Id="rId6" Type="http://schemas.openxmlformats.org/officeDocument/2006/relationships/image" Target="../media/image41.wmf"/><Relationship Id="rId11" Type="http://schemas.openxmlformats.org/officeDocument/2006/relationships/oleObject" Target="../embeddings/oleObject41.bin"/><Relationship Id="rId5" Type="http://schemas.openxmlformats.org/officeDocument/2006/relationships/oleObject" Target="../embeddings/oleObject38.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40.bin"/></Relationships>
</file>

<file path=ppt/slides/_rels/slide38.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10.xml"/><Relationship Id="rId1" Type="http://schemas.openxmlformats.org/officeDocument/2006/relationships/vmlDrawing" Target="../drawings/vmlDrawing17.vml"/><Relationship Id="rId6" Type="http://schemas.openxmlformats.org/officeDocument/2006/relationships/image" Target="../media/image46.wmf"/><Relationship Id="rId5" Type="http://schemas.openxmlformats.org/officeDocument/2006/relationships/oleObject" Target="../embeddings/oleObject43.bin"/><Relationship Id="rId4" Type="http://schemas.openxmlformats.org/officeDocument/2006/relationships/image" Target="../media/image45.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3.xml"/><Relationship Id="rId1" Type="http://schemas.openxmlformats.org/officeDocument/2006/relationships/vmlDrawing" Target="../drawings/vmlDrawing18.vml"/><Relationship Id="rId6" Type="http://schemas.openxmlformats.org/officeDocument/2006/relationships/image" Target="../media/image49.wmf"/><Relationship Id="rId5" Type="http://schemas.openxmlformats.org/officeDocument/2006/relationships/oleObject" Target="../embeddings/oleObject46.bin"/><Relationship Id="rId4" Type="http://schemas.openxmlformats.org/officeDocument/2006/relationships/image" Target="../media/image48.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50.bin"/><Relationship Id="rId3" Type="http://schemas.openxmlformats.org/officeDocument/2006/relationships/notesSlide" Target="../notesSlides/notesSlide8.xml"/><Relationship Id="rId7" Type="http://schemas.openxmlformats.org/officeDocument/2006/relationships/image" Target="../media/image51.wmf"/><Relationship Id="rId2" Type="http://schemas.openxmlformats.org/officeDocument/2006/relationships/slideLayout" Target="../slideLayouts/slideLayout14.xml"/><Relationship Id="rId1" Type="http://schemas.openxmlformats.org/officeDocument/2006/relationships/vmlDrawing" Target="../drawings/vmlDrawing19.vml"/><Relationship Id="rId6" Type="http://schemas.openxmlformats.org/officeDocument/2006/relationships/oleObject" Target="../embeddings/oleObject49.bin"/><Relationship Id="rId11" Type="http://schemas.openxmlformats.org/officeDocument/2006/relationships/image" Target="../media/image53.wmf"/><Relationship Id="rId5" Type="http://schemas.openxmlformats.org/officeDocument/2006/relationships/image" Target="../media/image50.wmf"/><Relationship Id="rId10" Type="http://schemas.openxmlformats.org/officeDocument/2006/relationships/oleObject" Target="../embeddings/oleObject51.bin"/><Relationship Id="rId4" Type="http://schemas.openxmlformats.org/officeDocument/2006/relationships/oleObject" Target="../embeddings/oleObject48.bin"/><Relationship Id="rId9" Type="http://schemas.openxmlformats.org/officeDocument/2006/relationships/image" Target="../media/image52.wmf"/></Relationships>
</file>

<file path=ppt/slides/_rels/slide42.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4.xml"/><Relationship Id="rId1" Type="http://schemas.openxmlformats.org/officeDocument/2006/relationships/vmlDrawing" Target="../drawings/vmlDrawing20.vml"/><Relationship Id="rId6" Type="http://schemas.openxmlformats.org/officeDocument/2006/relationships/image" Target="../media/image55.wmf"/><Relationship Id="rId5" Type="http://schemas.openxmlformats.org/officeDocument/2006/relationships/oleObject" Target="../embeddings/oleObject53.bin"/><Relationship Id="rId4" Type="http://schemas.openxmlformats.org/officeDocument/2006/relationships/image" Target="../media/image54.wmf"/></Relationships>
</file>

<file path=ppt/slides/_rels/slide43.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14.xml"/><Relationship Id="rId1" Type="http://schemas.openxmlformats.org/officeDocument/2006/relationships/vmlDrawing" Target="../drawings/vmlDrawing21.vml"/><Relationship Id="rId6" Type="http://schemas.openxmlformats.org/officeDocument/2006/relationships/image" Target="../media/image58.wmf"/><Relationship Id="rId5" Type="http://schemas.openxmlformats.org/officeDocument/2006/relationships/oleObject" Target="../embeddings/oleObject56.bin"/><Relationship Id="rId4" Type="http://schemas.openxmlformats.org/officeDocument/2006/relationships/image" Target="../media/image57.wmf"/></Relationships>
</file>

<file path=ppt/slides/_rels/slide44.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14.xml"/><Relationship Id="rId1" Type="http://schemas.openxmlformats.org/officeDocument/2006/relationships/vmlDrawing" Target="../drawings/vmlDrawing22.vml"/><Relationship Id="rId6" Type="http://schemas.openxmlformats.org/officeDocument/2006/relationships/image" Target="../media/image60.wmf"/><Relationship Id="rId5" Type="http://schemas.openxmlformats.org/officeDocument/2006/relationships/oleObject" Target="../embeddings/oleObject59.bin"/><Relationship Id="rId4" Type="http://schemas.openxmlformats.org/officeDocument/2006/relationships/image" Target="../media/image58.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14.xml"/><Relationship Id="rId1" Type="http://schemas.openxmlformats.org/officeDocument/2006/relationships/vmlDrawing" Target="../drawings/vmlDrawing23.vml"/><Relationship Id="rId6" Type="http://schemas.openxmlformats.org/officeDocument/2006/relationships/image" Target="../media/image63.wmf"/><Relationship Id="rId5" Type="http://schemas.openxmlformats.org/officeDocument/2006/relationships/oleObject" Target="../embeddings/oleObject62.bin"/><Relationship Id="rId4" Type="http://schemas.openxmlformats.org/officeDocument/2006/relationships/image" Target="../media/image62.wmf"/></Relationships>
</file>

<file path=ppt/slides/_rels/slide46.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10.xml"/><Relationship Id="rId1" Type="http://schemas.openxmlformats.org/officeDocument/2006/relationships/vmlDrawing" Target="../drawings/vmlDrawing24.vml"/><Relationship Id="rId6" Type="http://schemas.openxmlformats.org/officeDocument/2006/relationships/image" Target="../media/image65.wmf"/><Relationship Id="rId5" Type="http://schemas.openxmlformats.org/officeDocument/2006/relationships/oleObject" Target="../embeddings/oleObject64.bin"/><Relationship Id="rId10" Type="http://schemas.openxmlformats.org/officeDocument/2006/relationships/image" Target="../media/image67.wmf"/><Relationship Id="rId4" Type="http://schemas.openxmlformats.org/officeDocument/2006/relationships/image" Target="../media/image64.wmf"/><Relationship Id="rId9" Type="http://schemas.openxmlformats.org/officeDocument/2006/relationships/oleObject" Target="../embeddings/oleObject66.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10.xml"/><Relationship Id="rId1" Type="http://schemas.openxmlformats.org/officeDocument/2006/relationships/vmlDrawing" Target="../drawings/vmlDrawing25.vml"/><Relationship Id="rId6" Type="http://schemas.openxmlformats.org/officeDocument/2006/relationships/image" Target="../media/image69.wmf"/><Relationship Id="rId5" Type="http://schemas.openxmlformats.org/officeDocument/2006/relationships/oleObject" Target="../embeddings/oleObject68.bin"/><Relationship Id="rId4" Type="http://schemas.openxmlformats.org/officeDocument/2006/relationships/image" Target="../media/image68.wmf"/></Relationships>
</file>

<file path=ppt/slides/_rels/slide48.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69.bin"/><Relationship Id="rId7" Type="http://schemas.openxmlformats.org/officeDocument/2006/relationships/oleObject" Target="../embeddings/oleObject71.bin"/><Relationship Id="rId2" Type="http://schemas.openxmlformats.org/officeDocument/2006/relationships/slideLayout" Target="../slideLayouts/slideLayout13.xml"/><Relationship Id="rId1" Type="http://schemas.openxmlformats.org/officeDocument/2006/relationships/vmlDrawing" Target="../drawings/vmlDrawing26.vml"/><Relationship Id="rId6" Type="http://schemas.openxmlformats.org/officeDocument/2006/relationships/image" Target="../media/image71.wmf"/><Relationship Id="rId5" Type="http://schemas.openxmlformats.org/officeDocument/2006/relationships/oleObject" Target="../embeddings/oleObject70.bin"/><Relationship Id="rId10" Type="http://schemas.openxmlformats.org/officeDocument/2006/relationships/image" Target="../media/image73.wmf"/><Relationship Id="rId4" Type="http://schemas.openxmlformats.org/officeDocument/2006/relationships/image" Target="../media/image70.wmf"/><Relationship Id="rId9" Type="http://schemas.openxmlformats.org/officeDocument/2006/relationships/oleObject" Target="../embeddings/oleObject72.bin"/></Relationships>
</file>

<file path=ppt/slides/_rels/slide49.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73.bin"/><Relationship Id="rId7" Type="http://schemas.openxmlformats.org/officeDocument/2006/relationships/oleObject" Target="../embeddings/oleObject75.bin"/><Relationship Id="rId2" Type="http://schemas.openxmlformats.org/officeDocument/2006/relationships/slideLayout" Target="../slideLayouts/slideLayout3.xml"/><Relationship Id="rId1" Type="http://schemas.openxmlformats.org/officeDocument/2006/relationships/vmlDrawing" Target="../drawings/vmlDrawing27.vml"/><Relationship Id="rId6" Type="http://schemas.openxmlformats.org/officeDocument/2006/relationships/image" Target="../media/image75.wmf"/><Relationship Id="rId5" Type="http://schemas.openxmlformats.org/officeDocument/2006/relationships/oleObject" Target="../embeddings/oleObject74.bin"/><Relationship Id="rId4" Type="http://schemas.openxmlformats.org/officeDocument/2006/relationships/image" Target="../media/image74.wmf"/></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76.bin"/><Relationship Id="rId7" Type="http://schemas.openxmlformats.org/officeDocument/2006/relationships/oleObject" Target="../embeddings/oleObject78.bin"/><Relationship Id="rId2" Type="http://schemas.openxmlformats.org/officeDocument/2006/relationships/slideLayout" Target="../slideLayouts/slideLayout4.xml"/><Relationship Id="rId1" Type="http://schemas.openxmlformats.org/officeDocument/2006/relationships/vmlDrawing" Target="../drawings/vmlDrawing28.vml"/><Relationship Id="rId6" Type="http://schemas.openxmlformats.org/officeDocument/2006/relationships/image" Target="../media/image78.wmf"/><Relationship Id="rId5" Type="http://schemas.openxmlformats.org/officeDocument/2006/relationships/oleObject" Target="../embeddings/oleObject77.bin"/><Relationship Id="rId4" Type="http://schemas.openxmlformats.org/officeDocument/2006/relationships/image" Target="../media/image77.wmf"/></Relationships>
</file>

<file path=ppt/slides/_rels/slide54.xml.rels><?xml version="1.0" encoding="UTF-8" standalone="yes"?>
<Relationships xmlns="http://schemas.openxmlformats.org/package/2006/relationships"><Relationship Id="rId2" Type="http://schemas.openxmlformats.org/officeDocument/2006/relationships/image" Target="../media/image80.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10.xml"/><Relationship Id="rId1" Type="http://schemas.openxmlformats.org/officeDocument/2006/relationships/vmlDrawing" Target="../drawings/vmlDrawing29.vml"/><Relationship Id="rId6" Type="http://schemas.openxmlformats.org/officeDocument/2006/relationships/image" Target="../media/image82.wmf"/><Relationship Id="rId5" Type="http://schemas.openxmlformats.org/officeDocument/2006/relationships/oleObject" Target="../embeddings/oleObject80.bin"/><Relationship Id="rId4" Type="http://schemas.openxmlformats.org/officeDocument/2006/relationships/image" Target="../media/image81.wmf"/></Relationships>
</file>

<file path=ppt/slides/_rels/slide56.xml.rels><?xml version="1.0" encoding="UTF-8" standalone="yes"?>
<Relationships xmlns="http://schemas.openxmlformats.org/package/2006/relationships"><Relationship Id="rId8" Type="http://schemas.openxmlformats.org/officeDocument/2006/relationships/image" Target="../media/image85.wmf"/><Relationship Id="rId13" Type="http://schemas.openxmlformats.org/officeDocument/2006/relationships/oleObject" Target="../embeddings/oleObject86.bin"/><Relationship Id="rId3" Type="http://schemas.openxmlformats.org/officeDocument/2006/relationships/oleObject" Target="../embeddings/oleObject81.bin"/><Relationship Id="rId7" Type="http://schemas.openxmlformats.org/officeDocument/2006/relationships/oleObject" Target="../embeddings/oleObject83.bin"/><Relationship Id="rId12" Type="http://schemas.openxmlformats.org/officeDocument/2006/relationships/image" Target="../media/image87.wmf"/><Relationship Id="rId2" Type="http://schemas.openxmlformats.org/officeDocument/2006/relationships/slideLayout" Target="../slideLayouts/slideLayout5.xml"/><Relationship Id="rId16" Type="http://schemas.openxmlformats.org/officeDocument/2006/relationships/image" Target="../media/image89.wmf"/><Relationship Id="rId1" Type="http://schemas.openxmlformats.org/officeDocument/2006/relationships/vmlDrawing" Target="../drawings/vmlDrawing30.vml"/><Relationship Id="rId6" Type="http://schemas.openxmlformats.org/officeDocument/2006/relationships/image" Target="../media/image84.wmf"/><Relationship Id="rId11" Type="http://schemas.openxmlformats.org/officeDocument/2006/relationships/oleObject" Target="../embeddings/oleObject85.bin"/><Relationship Id="rId5" Type="http://schemas.openxmlformats.org/officeDocument/2006/relationships/oleObject" Target="../embeddings/oleObject82.bin"/><Relationship Id="rId15" Type="http://schemas.openxmlformats.org/officeDocument/2006/relationships/oleObject" Target="../embeddings/oleObject87.bin"/><Relationship Id="rId10" Type="http://schemas.openxmlformats.org/officeDocument/2006/relationships/image" Target="../media/image86.wmf"/><Relationship Id="rId4" Type="http://schemas.openxmlformats.org/officeDocument/2006/relationships/image" Target="../media/image83.wmf"/><Relationship Id="rId9" Type="http://schemas.openxmlformats.org/officeDocument/2006/relationships/oleObject" Target="../embeddings/oleObject84.bin"/><Relationship Id="rId14" Type="http://schemas.openxmlformats.org/officeDocument/2006/relationships/image" Target="../media/image88.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10.xml"/><Relationship Id="rId1" Type="http://schemas.openxmlformats.org/officeDocument/2006/relationships/vmlDrawing" Target="../drawings/vmlDrawing31.vml"/><Relationship Id="rId6" Type="http://schemas.openxmlformats.org/officeDocument/2006/relationships/image" Target="../media/image91.wmf"/><Relationship Id="rId5" Type="http://schemas.openxmlformats.org/officeDocument/2006/relationships/oleObject" Target="../embeddings/oleObject89.bin"/><Relationship Id="rId4" Type="http://schemas.openxmlformats.org/officeDocument/2006/relationships/image" Target="../media/image90.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13.xml"/><Relationship Id="rId1" Type="http://schemas.openxmlformats.org/officeDocument/2006/relationships/vmlDrawing" Target="../drawings/vmlDrawing32.vml"/><Relationship Id="rId6" Type="http://schemas.openxmlformats.org/officeDocument/2006/relationships/image" Target="../media/image93.wmf"/><Relationship Id="rId5" Type="http://schemas.openxmlformats.org/officeDocument/2006/relationships/oleObject" Target="../embeddings/oleObject91.bin"/><Relationship Id="rId4" Type="http://schemas.openxmlformats.org/officeDocument/2006/relationships/image" Target="../media/image92.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3.xml"/><Relationship Id="rId1" Type="http://schemas.openxmlformats.org/officeDocument/2006/relationships/vmlDrawing" Target="../drawings/vmlDrawing33.vml"/><Relationship Id="rId4" Type="http://schemas.openxmlformats.org/officeDocument/2006/relationships/image" Target="../media/image94.wmf"/></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13.xml"/><Relationship Id="rId1" Type="http://schemas.openxmlformats.org/officeDocument/2006/relationships/vmlDrawing" Target="../drawings/vmlDrawing34.vml"/><Relationship Id="rId6" Type="http://schemas.openxmlformats.org/officeDocument/2006/relationships/image" Target="../media/image96.wmf"/><Relationship Id="rId5" Type="http://schemas.openxmlformats.org/officeDocument/2006/relationships/oleObject" Target="../embeddings/oleObject94.bin"/><Relationship Id="rId4" Type="http://schemas.openxmlformats.org/officeDocument/2006/relationships/image" Target="../media/image95.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14.xml"/><Relationship Id="rId1" Type="http://schemas.openxmlformats.org/officeDocument/2006/relationships/vmlDrawing" Target="../drawings/vmlDrawing35.vml"/><Relationship Id="rId6" Type="http://schemas.openxmlformats.org/officeDocument/2006/relationships/image" Target="../media/image98.wmf"/><Relationship Id="rId5" Type="http://schemas.openxmlformats.org/officeDocument/2006/relationships/oleObject" Target="../embeddings/oleObject96.bin"/><Relationship Id="rId4" Type="http://schemas.openxmlformats.org/officeDocument/2006/relationships/image" Target="../media/image97.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14.xml"/><Relationship Id="rId1" Type="http://schemas.openxmlformats.org/officeDocument/2006/relationships/vmlDrawing" Target="../drawings/vmlDrawing36.vml"/><Relationship Id="rId6" Type="http://schemas.openxmlformats.org/officeDocument/2006/relationships/image" Target="../media/image100.wmf"/><Relationship Id="rId5" Type="http://schemas.openxmlformats.org/officeDocument/2006/relationships/oleObject" Target="../embeddings/oleObject98.bin"/><Relationship Id="rId4" Type="http://schemas.openxmlformats.org/officeDocument/2006/relationships/image" Target="../media/image99.wmf"/></Relationships>
</file>

<file path=ppt/slides/_rels/slide63.xml.rels><?xml version="1.0" encoding="UTF-8" standalone="yes"?>
<Relationships xmlns="http://schemas.openxmlformats.org/package/2006/relationships"><Relationship Id="rId2" Type="http://schemas.openxmlformats.org/officeDocument/2006/relationships/image" Target="../media/image101.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104.wmf"/><Relationship Id="rId13" Type="http://schemas.openxmlformats.org/officeDocument/2006/relationships/oleObject" Target="../embeddings/oleObject104.bin"/><Relationship Id="rId3" Type="http://schemas.openxmlformats.org/officeDocument/2006/relationships/oleObject" Target="../embeddings/oleObject99.bin"/><Relationship Id="rId7" Type="http://schemas.openxmlformats.org/officeDocument/2006/relationships/oleObject" Target="../embeddings/oleObject101.bin"/><Relationship Id="rId12" Type="http://schemas.openxmlformats.org/officeDocument/2006/relationships/image" Target="../media/image106.wmf"/><Relationship Id="rId2" Type="http://schemas.openxmlformats.org/officeDocument/2006/relationships/slideLayout" Target="../slideLayouts/slideLayout3.xml"/><Relationship Id="rId1" Type="http://schemas.openxmlformats.org/officeDocument/2006/relationships/vmlDrawing" Target="../drawings/vmlDrawing37.vml"/><Relationship Id="rId6" Type="http://schemas.openxmlformats.org/officeDocument/2006/relationships/image" Target="../media/image103.wmf"/><Relationship Id="rId11" Type="http://schemas.openxmlformats.org/officeDocument/2006/relationships/oleObject" Target="../embeddings/oleObject103.bin"/><Relationship Id="rId5" Type="http://schemas.openxmlformats.org/officeDocument/2006/relationships/oleObject" Target="../embeddings/oleObject100.bin"/><Relationship Id="rId10" Type="http://schemas.openxmlformats.org/officeDocument/2006/relationships/image" Target="../media/image105.wmf"/><Relationship Id="rId4" Type="http://schemas.openxmlformats.org/officeDocument/2006/relationships/image" Target="../media/image102.wmf"/><Relationship Id="rId9" Type="http://schemas.openxmlformats.org/officeDocument/2006/relationships/oleObject" Target="../embeddings/oleObject102.bin"/><Relationship Id="rId14" Type="http://schemas.openxmlformats.org/officeDocument/2006/relationships/image" Target="../media/image107.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Layout" Target="../slideLayouts/slideLayout3.xml"/><Relationship Id="rId1" Type="http://schemas.openxmlformats.org/officeDocument/2006/relationships/vmlDrawing" Target="../drawings/vmlDrawing38.vml"/><Relationship Id="rId4" Type="http://schemas.openxmlformats.org/officeDocument/2006/relationships/image" Target="../media/image108.wmf"/></Relationships>
</file>

<file path=ppt/slides/_rels/slide66.x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oleObject" Target="../embeddings/oleObject90.bin"/><Relationship Id="rId7" Type="http://schemas.openxmlformats.org/officeDocument/2006/relationships/oleObject" Target="../embeddings/oleObject107.bin"/><Relationship Id="rId2" Type="http://schemas.openxmlformats.org/officeDocument/2006/relationships/slideLayout" Target="../slideLayouts/slideLayout10.xml"/><Relationship Id="rId1" Type="http://schemas.openxmlformats.org/officeDocument/2006/relationships/vmlDrawing" Target="../drawings/vmlDrawing39.vml"/><Relationship Id="rId6" Type="http://schemas.openxmlformats.org/officeDocument/2006/relationships/image" Target="../media/image109.wmf"/><Relationship Id="rId5" Type="http://schemas.openxmlformats.org/officeDocument/2006/relationships/oleObject" Target="../embeddings/oleObject106.bin"/><Relationship Id="rId10" Type="http://schemas.openxmlformats.org/officeDocument/2006/relationships/image" Target="../media/image111.wmf"/><Relationship Id="rId4" Type="http://schemas.openxmlformats.org/officeDocument/2006/relationships/image" Target="../media/image92.wmf"/><Relationship Id="rId9" Type="http://schemas.openxmlformats.org/officeDocument/2006/relationships/oleObject" Target="../embeddings/oleObject108.bin"/></Relationships>
</file>

<file path=ppt/slides/_rels/slide67.xml.rels><?xml version="1.0" encoding="UTF-8" standalone="yes"?>
<Relationships xmlns="http://schemas.openxmlformats.org/package/2006/relationships"><Relationship Id="rId8" Type="http://schemas.openxmlformats.org/officeDocument/2006/relationships/image" Target="../media/image113.wmf"/><Relationship Id="rId3" Type="http://schemas.openxmlformats.org/officeDocument/2006/relationships/oleObject" Target="../embeddings/oleObject109.bin"/><Relationship Id="rId7" Type="http://schemas.openxmlformats.org/officeDocument/2006/relationships/oleObject" Target="../embeddings/oleObject111.bin"/><Relationship Id="rId2" Type="http://schemas.openxmlformats.org/officeDocument/2006/relationships/slideLayout" Target="../slideLayouts/slideLayout14.xml"/><Relationship Id="rId1" Type="http://schemas.openxmlformats.org/officeDocument/2006/relationships/vmlDrawing" Target="../drawings/vmlDrawing40.vml"/><Relationship Id="rId6" Type="http://schemas.openxmlformats.org/officeDocument/2006/relationships/image" Target="../media/image112.wmf"/><Relationship Id="rId5" Type="http://schemas.openxmlformats.org/officeDocument/2006/relationships/oleObject" Target="../embeddings/oleObject110.bin"/><Relationship Id="rId4" Type="http://schemas.openxmlformats.org/officeDocument/2006/relationships/image" Target="../media/image92.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10.xml"/><Relationship Id="rId1" Type="http://schemas.openxmlformats.org/officeDocument/2006/relationships/vmlDrawing" Target="../drawings/vmlDrawing41.vml"/><Relationship Id="rId4" Type="http://schemas.openxmlformats.org/officeDocument/2006/relationships/image" Target="../media/image114.wmf"/></Relationships>
</file>

<file path=ppt/slides/_rels/slide69.x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oleObject" Target="../embeddings/oleObject113.bin"/><Relationship Id="rId7" Type="http://schemas.openxmlformats.org/officeDocument/2006/relationships/oleObject" Target="../embeddings/oleObject115.bin"/><Relationship Id="rId2" Type="http://schemas.openxmlformats.org/officeDocument/2006/relationships/slideLayout" Target="../slideLayouts/slideLayout3.xml"/><Relationship Id="rId1" Type="http://schemas.openxmlformats.org/officeDocument/2006/relationships/vmlDrawing" Target="../drawings/vmlDrawing42.vml"/><Relationship Id="rId6" Type="http://schemas.openxmlformats.org/officeDocument/2006/relationships/image" Target="../media/image116.wmf"/><Relationship Id="rId5" Type="http://schemas.openxmlformats.org/officeDocument/2006/relationships/oleObject" Target="../embeddings/oleObject114.bin"/><Relationship Id="rId10" Type="http://schemas.openxmlformats.org/officeDocument/2006/relationships/image" Target="../media/image118.wmf"/><Relationship Id="rId4" Type="http://schemas.openxmlformats.org/officeDocument/2006/relationships/image" Target="../media/image115.wmf"/><Relationship Id="rId9" Type="http://schemas.openxmlformats.org/officeDocument/2006/relationships/oleObject" Target="../embeddings/oleObject116.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70.x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oleObject" Target="../embeddings/oleObject117.bin"/><Relationship Id="rId7" Type="http://schemas.openxmlformats.org/officeDocument/2006/relationships/oleObject" Target="../embeddings/oleObject119.bin"/><Relationship Id="rId2" Type="http://schemas.openxmlformats.org/officeDocument/2006/relationships/slideLayout" Target="../slideLayouts/slideLayout10.xml"/><Relationship Id="rId1" Type="http://schemas.openxmlformats.org/officeDocument/2006/relationships/vmlDrawing" Target="../drawings/vmlDrawing43.vml"/><Relationship Id="rId6" Type="http://schemas.openxmlformats.org/officeDocument/2006/relationships/image" Target="../media/image120.wmf"/><Relationship Id="rId5" Type="http://schemas.openxmlformats.org/officeDocument/2006/relationships/oleObject" Target="../embeddings/oleObject118.bin"/><Relationship Id="rId10" Type="http://schemas.openxmlformats.org/officeDocument/2006/relationships/image" Target="../media/image122.wmf"/><Relationship Id="rId4" Type="http://schemas.openxmlformats.org/officeDocument/2006/relationships/image" Target="../media/image119.wmf"/><Relationship Id="rId9" Type="http://schemas.openxmlformats.org/officeDocument/2006/relationships/oleObject" Target="../embeddings/oleObject120.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123.bin"/><Relationship Id="rId3" Type="http://schemas.openxmlformats.org/officeDocument/2006/relationships/notesSlide" Target="../notesSlides/notesSlide10.xml"/><Relationship Id="rId7" Type="http://schemas.openxmlformats.org/officeDocument/2006/relationships/image" Target="../media/image124.wmf"/><Relationship Id="rId2" Type="http://schemas.openxmlformats.org/officeDocument/2006/relationships/slideLayout" Target="../slideLayouts/slideLayout13.xml"/><Relationship Id="rId1" Type="http://schemas.openxmlformats.org/officeDocument/2006/relationships/vmlDrawing" Target="../drawings/vmlDrawing44.vml"/><Relationship Id="rId6" Type="http://schemas.openxmlformats.org/officeDocument/2006/relationships/oleObject" Target="../embeddings/oleObject122.bin"/><Relationship Id="rId11" Type="http://schemas.openxmlformats.org/officeDocument/2006/relationships/image" Target="../media/image126.wmf"/><Relationship Id="rId5" Type="http://schemas.openxmlformats.org/officeDocument/2006/relationships/image" Target="../media/image123.wmf"/><Relationship Id="rId10" Type="http://schemas.openxmlformats.org/officeDocument/2006/relationships/oleObject" Target="../embeddings/oleObject124.bin"/><Relationship Id="rId4" Type="http://schemas.openxmlformats.org/officeDocument/2006/relationships/oleObject" Target="../embeddings/oleObject121.bin"/><Relationship Id="rId9" Type="http://schemas.openxmlformats.org/officeDocument/2006/relationships/image" Target="../media/image125.wmf"/></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127.bin"/><Relationship Id="rId13" Type="http://schemas.openxmlformats.org/officeDocument/2006/relationships/image" Target="../media/image131.wmf"/><Relationship Id="rId3" Type="http://schemas.openxmlformats.org/officeDocument/2006/relationships/notesSlide" Target="../notesSlides/notesSlide11.xml"/><Relationship Id="rId7" Type="http://schemas.openxmlformats.org/officeDocument/2006/relationships/image" Target="../media/image128.wmf"/><Relationship Id="rId12" Type="http://schemas.openxmlformats.org/officeDocument/2006/relationships/oleObject" Target="../embeddings/oleObject129.bin"/><Relationship Id="rId2" Type="http://schemas.openxmlformats.org/officeDocument/2006/relationships/slideLayout" Target="../slideLayouts/slideLayout15.xml"/><Relationship Id="rId1" Type="http://schemas.openxmlformats.org/officeDocument/2006/relationships/vmlDrawing" Target="../drawings/vmlDrawing45.vml"/><Relationship Id="rId6" Type="http://schemas.openxmlformats.org/officeDocument/2006/relationships/oleObject" Target="../embeddings/oleObject126.bin"/><Relationship Id="rId11" Type="http://schemas.openxmlformats.org/officeDocument/2006/relationships/image" Target="../media/image130.wmf"/><Relationship Id="rId5" Type="http://schemas.openxmlformats.org/officeDocument/2006/relationships/image" Target="../media/image127.wmf"/><Relationship Id="rId10" Type="http://schemas.openxmlformats.org/officeDocument/2006/relationships/oleObject" Target="../embeddings/oleObject128.bin"/><Relationship Id="rId4" Type="http://schemas.openxmlformats.org/officeDocument/2006/relationships/oleObject" Target="../embeddings/oleObject125.bin"/><Relationship Id="rId9" Type="http://schemas.openxmlformats.org/officeDocument/2006/relationships/image" Target="../media/image129.wmf"/></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132.bin"/><Relationship Id="rId3" Type="http://schemas.openxmlformats.org/officeDocument/2006/relationships/notesSlide" Target="../notesSlides/notesSlide13.xml"/><Relationship Id="rId7" Type="http://schemas.openxmlformats.org/officeDocument/2006/relationships/image" Target="../media/image133.wmf"/><Relationship Id="rId2" Type="http://schemas.openxmlformats.org/officeDocument/2006/relationships/slideLayout" Target="../slideLayouts/slideLayout3.xml"/><Relationship Id="rId1" Type="http://schemas.openxmlformats.org/officeDocument/2006/relationships/vmlDrawing" Target="../drawings/vmlDrawing46.vml"/><Relationship Id="rId6" Type="http://schemas.openxmlformats.org/officeDocument/2006/relationships/oleObject" Target="../embeddings/oleObject131.bin"/><Relationship Id="rId11" Type="http://schemas.openxmlformats.org/officeDocument/2006/relationships/image" Target="../media/image135.wmf"/><Relationship Id="rId5" Type="http://schemas.openxmlformats.org/officeDocument/2006/relationships/image" Target="../media/image132.wmf"/><Relationship Id="rId10" Type="http://schemas.openxmlformats.org/officeDocument/2006/relationships/oleObject" Target="../embeddings/oleObject133.bin"/><Relationship Id="rId4" Type="http://schemas.openxmlformats.org/officeDocument/2006/relationships/oleObject" Target="../embeddings/oleObject130.bin"/><Relationship Id="rId9" Type="http://schemas.openxmlformats.org/officeDocument/2006/relationships/image" Target="../media/image134.wmf"/></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136.bin"/><Relationship Id="rId3" Type="http://schemas.openxmlformats.org/officeDocument/2006/relationships/notesSlide" Target="../notesSlides/notesSlide14.xml"/><Relationship Id="rId7" Type="http://schemas.openxmlformats.org/officeDocument/2006/relationships/image" Target="../media/image137.wmf"/><Relationship Id="rId2" Type="http://schemas.openxmlformats.org/officeDocument/2006/relationships/slideLayout" Target="../slideLayouts/slideLayout14.xml"/><Relationship Id="rId1" Type="http://schemas.openxmlformats.org/officeDocument/2006/relationships/vmlDrawing" Target="../drawings/vmlDrawing47.vml"/><Relationship Id="rId6" Type="http://schemas.openxmlformats.org/officeDocument/2006/relationships/oleObject" Target="../embeddings/oleObject135.bin"/><Relationship Id="rId11" Type="http://schemas.openxmlformats.org/officeDocument/2006/relationships/image" Target="../media/image139.wmf"/><Relationship Id="rId5" Type="http://schemas.openxmlformats.org/officeDocument/2006/relationships/image" Target="../media/image136.wmf"/><Relationship Id="rId10" Type="http://schemas.openxmlformats.org/officeDocument/2006/relationships/oleObject" Target="../embeddings/oleObject137.bin"/><Relationship Id="rId4" Type="http://schemas.openxmlformats.org/officeDocument/2006/relationships/oleObject" Target="../embeddings/oleObject134.bin"/><Relationship Id="rId9" Type="http://schemas.openxmlformats.org/officeDocument/2006/relationships/image" Target="../media/image138.wmf"/></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0.xml"/><Relationship Id="rId1" Type="http://schemas.openxmlformats.org/officeDocument/2006/relationships/vmlDrawing" Target="../drawings/vmlDrawing48.vml"/><Relationship Id="rId5" Type="http://schemas.openxmlformats.org/officeDocument/2006/relationships/image" Target="../media/image139.wmf"/><Relationship Id="rId4" Type="http://schemas.openxmlformats.org/officeDocument/2006/relationships/oleObject" Target="../embeddings/oleObject138.bin"/></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2" Type="http://schemas.openxmlformats.org/officeDocument/2006/relationships/image" Target="../media/image140.e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39.bin"/><Relationship Id="rId2" Type="http://schemas.openxmlformats.org/officeDocument/2006/relationships/slideLayout" Target="../slideLayouts/slideLayout10.xml"/><Relationship Id="rId1" Type="http://schemas.openxmlformats.org/officeDocument/2006/relationships/vmlDrawing" Target="../drawings/vmlDrawing49.vml"/><Relationship Id="rId6" Type="http://schemas.openxmlformats.org/officeDocument/2006/relationships/image" Target="../media/image142.wmf"/><Relationship Id="rId5" Type="http://schemas.openxmlformats.org/officeDocument/2006/relationships/oleObject" Target="../embeddings/oleObject140.bin"/><Relationship Id="rId4" Type="http://schemas.openxmlformats.org/officeDocument/2006/relationships/image" Target="../media/image141.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8" Type="http://schemas.openxmlformats.org/officeDocument/2006/relationships/oleObject" Target="../embeddings/oleObject143.bin"/><Relationship Id="rId3" Type="http://schemas.openxmlformats.org/officeDocument/2006/relationships/notesSlide" Target="../notesSlides/notesSlide18.xml"/><Relationship Id="rId7" Type="http://schemas.openxmlformats.org/officeDocument/2006/relationships/image" Target="../media/image144.wmf"/><Relationship Id="rId2" Type="http://schemas.openxmlformats.org/officeDocument/2006/relationships/slideLayout" Target="../slideLayouts/slideLayout13.xml"/><Relationship Id="rId1" Type="http://schemas.openxmlformats.org/officeDocument/2006/relationships/vmlDrawing" Target="../drawings/vmlDrawing50.vml"/><Relationship Id="rId6" Type="http://schemas.openxmlformats.org/officeDocument/2006/relationships/oleObject" Target="../embeddings/oleObject142.bin"/><Relationship Id="rId5" Type="http://schemas.openxmlformats.org/officeDocument/2006/relationships/image" Target="../media/image143.wmf"/><Relationship Id="rId4" Type="http://schemas.openxmlformats.org/officeDocument/2006/relationships/oleObject" Target="../embeddings/oleObject141.bin"/><Relationship Id="rId9" Type="http://schemas.openxmlformats.org/officeDocument/2006/relationships/image" Target="../media/image145.wmf"/></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47.wmf"/><Relationship Id="rId2" Type="http://schemas.openxmlformats.org/officeDocument/2006/relationships/slideLayout" Target="../slideLayouts/slideLayout3.xml"/><Relationship Id="rId1" Type="http://schemas.openxmlformats.org/officeDocument/2006/relationships/vmlDrawing" Target="../drawings/vmlDrawing51.vml"/><Relationship Id="rId6" Type="http://schemas.openxmlformats.org/officeDocument/2006/relationships/oleObject" Target="../embeddings/oleObject145.bin"/><Relationship Id="rId5" Type="http://schemas.openxmlformats.org/officeDocument/2006/relationships/image" Target="../media/image146.wmf"/><Relationship Id="rId4" Type="http://schemas.openxmlformats.org/officeDocument/2006/relationships/oleObject" Target="../embeddings/oleObject144.bin"/></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146.bin"/><Relationship Id="rId2" Type="http://schemas.openxmlformats.org/officeDocument/2006/relationships/slideLayout" Target="../slideLayouts/slideLayout5.xml"/><Relationship Id="rId1" Type="http://schemas.openxmlformats.org/officeDocument/2006/relationships/vmlDrawing" Target="../drawings/vmlDrawing52.vml"/><Relationship Id="rId6" Type="http://schemas.openxmlformats.org/officeDocument/2006/relationships/image" Target="../media/image149.wmf"/><Relationship Id="rId5" Type="http://schemas.openxmlformats.org/officeDocument/2006/relationships/oleObject" Target="../embeddings/oleObject147.bin"/><Relationship Id="rId4" Type="http://schemas.openxmlformats.org/officeDocument/2006/relationships/image" Target="../media/image148.wmf"/></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150.em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63663" cy="961482"/>
          </a:xfrm>
        </p:spPr>
        <p:txBody>
          <a:bodyPr anchor="ctr"/>
          <a:lstStyle/>
          <a:p>
            <a:r>
              <a:rPr lang="en-US" dirty="0"/>
              <a:t>Supply Chain Management: Strategy, Planning, and Operation</a:t>
            </a:r>
            <a:endParaRPr lang="en-US" dirty="0">
              <a:solidFill>
                <a:schemeClr val="tx2"/>
              </a:solidFill>
            </a:endParaRPr>
          </a:p>
        </p:txBody>
      </p:sp>
      <p:sp>
        <p:nvSpPr>
          <p:cNvPr id="3" name="Text Placeholder 2"/>
          <p:cNvSpPr>
            <a:spLocks noGrp="1"/>
          </p:cNvSpPr>
          <p:nvPr>
            <p:ph type="body" idx="1"/>
          </p:nvPr>
        </p:nvSpPr>
        <p:spPr>
          <a:xfrm>
            <a:off x="457199" y="1266231"/>
            <a:ext cx="8229600" cy="389592"/>
          </a:xfrm>
        </p:spPr>
        <p:txBody>
          <a:bodyPr/>
          <a:lstStyle/>
          <a:p>
            <a:r>
              <a:rPr lang="en-US" dirty="0" smtClean="0">
                <a:latin typeface="+mn-lt"/>
              </a:rPr>
              <a:t>Seventh Edition</a:t>
            </a:r>
            <a:endParaRPr lang="en-US" dirty="0">
              <a:latin typeface="+mn-lt"/>
            </a:endParaRPr>
          </a:p>
        </p:txBody>
      </p:sp>
      <p:sp>
        <p:nvSpPr>
          <p:cNvPr id="4" name="Text Placeholder 3"/>
          <p:cNvSpPr>
            <a:spLocks noGrp="1"/>
          </p:cNvSpPr>
          <p:nvPr>
            <p:ph type="body" idx="2"/>
          </p:nvPr>
        </p:nvSpPr>
        <p:spPr>
          <a:xfrm>
            <a:off x="5029200" y="1930400"/>
            <a:ext cx="3657600" cy="1094683"/>
          </a:xfrm>
        </p:spPr>
        <p:txBody>
          <a:bodyPr/>
          <a:lstStyle/>
          <a:p>
            <a:pPr lvl="0" algn="ctr"/>
            <a:r>
              <a:rPr lang="en-US" b="1" dirty="0">
                <a:latin typeface="+mn-lt"/>
              </a:rPr>
              <a:t>Chapter </a:t>
            </a:r>
            <a:r>
              <a:rPr lang="en-US" b="1" dirty="0" smtClean="0">
                <a:latin typeface="+mn-lt"/>
              </a:rPr>
              <a:t>11</a:t>
            </a:r>
            <a:endParaRPr lang="en-US" b="1" dirty="0">
              <a:latin typeface="+mn-lt"/>
            </a:endParaRPr>
          </a:p>
        </p:txBody>
      </p:sp>
      <p:sp>
        <p:nvSpPr>
          <p:cNvPr id="5" name="Text Placeholder 4"/>
          <p:cNvSpPr>
            <a:spLocks noGrp="1"/>
          </p:cNvSpPr>
          <p:nvPr>
            <p:ph type="body" idx="3"/>
          </p:nvPr>
        </p:nvSpPr>
        <p:spPr>
          <a:xfrm>
            <a:off x="5029200" y="3114461"/>
            <a:ext cx="3657600" cy="1196282"/>
          </a:xfrm>
        </p:spPr>
        <p:txBody>
          <a:bodyPr/>
          <a:lstStyle/>
          <a:p>
            <a:pPr algn="ctr"/>
            <a:r>
              <a:rPr lang="en-US" dirty="0">
                <a:latin typeface="+mn-lt"/>
              </a:rPr>
              <a:t>Managing Economies of Scale in </a:t>
            </a:r>
            <a:r>
              <a:rPr lang="en-US" dirty="0" smtClean="0">
                <a:latin typeface="+mn-lt"/>
              </a:rPr>
              <a:t>a Supply </a:t>
            </a:r>
            <a:r>
              <a:rPr lang="en-US" dirty="0">
                <a:latin typeface="+mn-lt"/>
              </a:rPr>
              <a:t>Chain </a:t>
            </a:r>
            <a:r>
              <a:rPr lang="en-US" dirty="0" smtClean="0">
                <a:latin typeface="+mn-lt"/>
              </a:rPr>
              <a:t>Cycle </a:t>
            </a:r>
            <a:r>
              <a:rPr lang="en-US" dirty="0">
                <a:latin typeface="+mn-lt"/>
              </a:rPr>
              <a:t>Inventory</a:t>
            </a:r>
            <a:endParaRPr lang="en-US" sz="2400" dirty="0">
              <a:latin typeface="+mn-lt"/>
            </a:endParaRPr>
          </a:p>
        </p:txBody>
      </p:sp>
      <p:pic>
        <p:nvPicPr>
          <p:cNvPr id="9" name="Picture 8" descr="Front cover: Supply Chain Management: Strategy, Planning, and Operation Seventh Edition by Chopr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676" y="1752820"/>
            <a:ext cx="3598949" cy="4390364"/>
          </a:xfrm>
          <a:prstGeom prst="rect">
            <a:avLst/>
          </a:prstGeom>
          <a:ln w="6350" cmpd="sng">
            <a:solidFill>
              <a:schemeClr val="tx1"/>
            </a:solidFill>
          </a:ln>
        </p:spPr>
      </p:pic>
      <p:sp>
        <p:nvSpPr>
          <p:cNvPr id="6" name="Text Placeholder 5"/>
          <p:cNvSpPr>
            <a:spLocks noGrp="1"/>
          </p:cNvSpPr>
          <p:nvPr>
            <p:ph type="body" idx="13"/>
          </p:nvPr>
        </p:nvSpPr>
        <p:spPr>
          <a:xfrm>
            <a:off x="2743200" y="6489555"/>
            <a:ext cx="6077663" cy="229382"/>
          </a:xfrm>
        </p:spPr>
        <p:txBody>
          <a:bodyPr anchor="ct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7903029" cy="1231076"/>
          </a:xfrm>
        </p:spPr>
        <p:txBody>
          <a:bodyPr wrap="square" tIns="91425">
            <a:spAutoFit/>
          </a:bodyPr>
          <a:lstStyle/>
          <a:p>
            <a:pPr lvl="0" defTabSz="457200">
              <a:spcBef>
                <a:spcPct val="0"/>
              </a:spcBef>
              <a:buClrTx/>
            </a:pPr>
            <a:r>
              <a:rPr lang="en-US" kern="1200" dirty="0" smtClean="0">
                <a:latin typeface="Times New Roman" panose="02020603050405020304" pitchFamily="18" charset="0"/>
                <a:ea typeface="+mj-ea"/>
                <a:cs typeface="+mj-cs"/>
              </a:rPr>
              <a:t>Role of Cycle Inventory in a Supply Chain </a:t>
            </a:r>
            <a:r>
              <a:rPr lang="en-US" sz="2000" b="0" kern="1200" dirty="0" smtClean="0">
                <a:latin typeface="Times New Roman" panose="02020603050405020304" pitchFamily="18" charset="0"/>
                <a:ea typeface="+mj-ea"/>
                <a:cs typeface="+mj-cs"/>
              </a:rPr>
              <a:t>(6 of 8)</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idx="1"/>
          </p:nvPr>
        </p:nvSpPr>
        <p:spPr>
          <a:xfrm>
            <a:off x="457200" y="1600200"/>
            <a:ext cx="8229600" cy="553968"/>
          </a:xfrm>
        </p:spPr>
        <p:txBody>
          <a:bodyPr wrap="square" lIns="91425" tIns="91425" rIns="91425" bIns="91425">
            <a:spAutoFit/>
          </a:bodyPr>
          <a:lstStyle/>
          <a:p>
            <a:pPr marL="255651" lvl="0" indent="-255651" defTabSz="447675">
              <a:spcAft>
                <a:spcPct val="0"/>
              </a:spcAft>
              <a:tabLst>
                <a:tab pos="447675" algn="l"/>
                <a:tab pos="2241550" algn="l"/>
              </a:tabLst>
            </a:pPr>
            <a:r>
              <a:rPr lang="en-US" sz="2400" kern="1200" dirty="0">
                <a:solidFill>
                  <a:srgbClr val="000000"/>
                </a:solidFill>
                <a:latin typeface="Arial (Body)"/>
                <a:ea typeface="+mn-ea"/>
                <a:cs typeface="+mn-cs"/>
              </a:rPr>
              <a:t>Following costs considered in lot sizing </a:t>
            </a:r>
            <a:r>
              <a:rPr lang="en-US" sz="2400" kern="1200" dirty="0" smtClean="0">
                <a:solidFill>
                  <a:srgbClr val="000000"/>
                </a:solidFill>
                <a:latin typeface="Arial (Body)"/>
                <a:ea typeface="+mn-ea"/>
                <a:cs typeface="+mn-cs"/>
              </a:rPr>
              <a:t>decisions</a:t>
            </a:r>
            <a:endParaRPr lang="en-US" sz="2400" i="1" kern="1200" dirty="0">
              <a:solidFill>
                <a:srgbClr val="000000"/>
              </a:solidFill>
              <a:latin typeface="Arial (Body)"/>
              <a:ea typeface="+mn-ea"/>
              <a:cs typeface="Times New Roman"/>
            </a:endParaRPr>
          </a:p>
        </p:txBody>
      </p:sp>
      <p:sp>
        <p:nvSpPr>
          <p:cNvPr id="4" name="Content Placeholder 3"/>
          <p:cNvSpPr>
            <a:spLocks noGrp="1"/>
          </p:cNvSpPr>
          <p:nvPr>
            <p:ph idx="13"/>
          </p:nvPr>
        </p:nvSpPr>
        <p:spPr>
          <a:xfrm>
            <a:off x="473720" y="2268252"/>
            <a:ext cx="5128794" cy="543623"/>
          </a:xfrm>
        </p:spPr>
        <p:txBody>
          <a:bodyPr/>
          <a:lstStyle/>
          <a:p>
            <a:pPr marL="273050" lvl="0" indent="0" defTabSz="447675">
              <a:spcAft>
                <a:spcPct val="0"/>
              </a:spcAft>
              <a:buNone/>
              <a:tabLst>
                <a:tab pos="447675" algn="l"/>
                <a:tab pos="2241550" algn="l"/>
              </a:tabLst>
            </a:pPr>
            <a:r>
              <a:rPr lang="en-US" sz="2400" kern="1200" dirty="0" smtClean="0">
                <a:solidFill>
                  <a:srgbClr val="000000"/>
                </a:solidFill>
                <a:latin typeface="Arial (Body)"/>
                <a:cs typeface="Times New Roman"/>
              </a:rPr>
              <a:t>Average </a:t>
            </a:r>
            <a:r>
              <a:rPr lang="en-US" sz="2400" kern="1200" dirty="0">
                <a:solidFill>
                  <a:srgbClr val="000000"/>
                </a:solidFill>
                <a:latin typeface="Arial (Body)"/>
                <a:cs typeface="Times New Roman"/>
              </a:rPr>
              <a:t>price per unit purchased</a:t>
            </a:r>
            <a:r>
              <a:rPr lang="en-US" sz="2400" kern="1200" dirty="0" smtClean="0">
                <a:solidFill>
                  <a:srgbClr val="000000"/>
                </a:solidFill>
                <a:latin typeface="Arial (Body)"/>
                <a:cs typeface="Times New Roman"/>
              </a:rPr>
              <a:t>, </a:t>
            </a:r>
            <a:endParaRPr lang="en-IN" sz="2400" dirty="0"/>
          </a:p>
        </p:txBody>
      </p:sp>
      <p:graphicFrame>
        <p:nvGraphicFramePr>
          <p:cNvPr id="7" name="Object 6" descr="$C per unit"/>
          <p:cNvGraphicFramePr>
            <a:graphicFrameLocks noChangeAspect="1"/>
          </p:cNvGraphicFramePr>
          <p:nvPr>
            <p:extLst>
              <p:ext uri="{D42A27DB-BD31-4B8C-83A1-F6EECF244321}">
                <p14:modId xmlns:p14="http://schemas.microsoft.com/office/powerpoint/2010/main" val="368617712"/>
              </p:ext>
            </p:extLst>
          </p:nvPr>
        </p:nvGraphicFramePr>
        <p:xfrm>
          <a:off x="5462929" y="2422090"/>
          <a:ext cx="972545" cy="384496"/>
        </p:xfrm>
        <a:graphic>
          <a:graphicData uri="http://schemas.openxmlformats.org/presentationml/2006/ole">
            <mc:AlternateContent xmlns:mc="http://schemas.openxmlformats.org/markup-compatibility/2006">
              <mc:Choice xmlns:v="urn:schemas-microsoft-com:vml" Requires="v">
                <p:oleObj spid="_x0000_s169207" name="Equation" r:id="rId3" imgW="545760" imgH="215640" progId="Equation.DSMT4">
                  <p:embed/>
                </p:oleObj>
              </mc:Choice>
              <mc:Fallback>
                <p:oleObj name="Equation" r:id="rId3" imgW="545760" imgH="215640" progId="Equation.DSMT4">
                  <p:embed/>
                  <p:pic>
                    <p:nvPicPr>
                      <p:cNvPr id="0" name=""/>
                      <p:cNvPicPr/>
                      <p:nvPr/>
                    </p:nvPicPr>
                    <p:blipFill>
                      <a:blip r:embed="rId4"/>
                      <a:stretch>
                        <a:fillRect/>
                      </a:stretch>
                    </p:blipFill>
                    <p:spPr>
                      <a:xfrm>
                        <a:off x="5462929" y="2422090"/>
                        <a:ext cx="972545" cy="384496"/>
                      </a:xfrm>
                      <a:prstGeom prst="rect">
                        <a:avLst/>
                      </a:prstGeom>
                    </p:spPr>
                  </p:pic>
                </p:oleObj>
              </mc:Fallback>
            </mc:AlternateContent>
          </a:graphicData>
        </a:graphic>
      </p:graphicFrame>
      <p:sp>
        <p:nvSpPr>
          <p:cNvPr id="5" name="Content Placeholder 4"/>
          <p:cNvSpPr>
            <a:spLocks noGrp="1"/>
          </p:cNvSpPr>
          <p:nvPr>
            <p:ph idx="14"/>
          </p:nvPr>
        </p:nvSpPr>
        <p:spPr>
          <a:xfrm>
            <a:off x="473720" y="2876072"/>
            <a:ext cx="5271443" cy="637443"/>
          </a:xfrm>
        </p:spPr>
        <p:txBody>
          <a:bodyPr/>
          <a:lstStyle/>
          <a:p>
            <a:pPr marL="0" indent="273050">
              <a:buNone/>
            </a:pPr>
            <a:r>
              <a:rPr lang="en-US" sz="2400" dirty="0">
                <a:latin typeface="+mn-lt"/>
                <a:cs typeface="Times New Roman"/>
              </a:rPr>
              <a:t>Fixed ordering cost incurred per lot</a:t>
            </a:r>
            <a:r>
              <a:rPr lang="en-US" sz="2400" dirty="0" smtClean="0">
                <a:latin typeface="+mn-lt"/>
                <a:cs typeface="Times New Roman"/>
              </a:rPr>
              <a:t>, </a:t>
            </a:r>
            <a:endParaRPr lang="en-IN" sz="2400" dirty="0">
              <a:latin typeface="+mn-lt"/>
            </a:endParaRPr>
          </a:p>
        </p:txBody>
      </p:sp>
      <p:graphicFrame>
        <p:nvGraphicFramePr>
          <p:cNvPr id="8" name="Object 7" descr="$S per lot"/>
          <p:cNvGraphicFramePr>
            <a:graphicFrameLocks noChangeAspect="1"/>
          </p:cNvGraphicFramePr>
          <p:nvPr>
            <p:extLst>
              <p:ext uri="{D42A27DB-BD31-4B8C-83A1-F6EECF244321}">
                <p14:modId xmlns:p14="http://schemas.microsoft.com/office/powerpoint/2010/main" val="619707055"/>
              </p:ext>
            </p:extLst>
          </p:nvPr>
        </p:nvGraphicFramePr>
        <p:xfrm>
          <a:off x="5761683" y="2986088"/>
          <a:ext cx="804862" cy="381000"/>
        </p:xfrm>
        <a:graphic>
          <a:graphicData uri="http://schemas.openxmlformats.org/presentationml/2006/ole">
            <mc:AlternateContent xmlns:mc="http://schemas.openxmlformats.org/markup-compatibility/2006">
              <mc:Choice xmlns:v="urn:schemas-microsoft-com:vml" Requires="v">
                <p:oleObj spid="_x0000_s169208" name="Equation" r:id="rId5" imgW="457200" imgH="215640" progId="Equation.DSMT4">
                  <p:embed/>
                </p:oleObj>
              </mc:Choice>
              <mc:Fallback>
                <p:oleObj name="Equation" r:id="rId5" imgW="457200" imgH="215640" progId="Equation.DSMT4">
                  <p:embed/>
                  <p:pic>
                    <p:nvPicPr>
                      <p:cNvPr id="7" name="Object 6"/>
                      <p:cNvPicPr/>
                      <p:nvPr/>
                    </p:nvPicPr>
                    <p:blipFill>
                      <a:blip r:embed="rId6"/>
                      <a:stretch>
                        <a:fillRect/>
                      </a:stretch>
                    </p:blipFill>
                    <p:spPr>
                      <a:xfrm>
                        <a:off x="5761683" y="2986088"/>
                        <a:ext cx="804862" cy="381000"/>
                      </a:xfrm>
                      <a:prstGeom prst="rect">
                        <a:avLst/>
                      </a:prstGeom>
                    </p:spPr>
                  </p:pic>
                </p:oleObj>
              </mc:Fallback>
            </mc:AlternateContent>
          </a:graphicData>
        </a:graphic>
      </p:graphicFrame>
      <p:sp>
        <p:nvSpPr>
          <p:cNvPr id="6" name="Content Placeholder 5"/>
          <p:cNvSpPr>
            <a:spLocks noGrp="1"/>
          </p:cNvSpPr>
          <p:nvPr>
            <p:ph idx="15"/>
          </p:nvPr>
        </p:nvSpPr>
        <p:spPr>
          <a:xfrm>
            <a:off x="457200" y="3459005"/>
            <a:ext cx="6109345" cy="471123"/>
          </a:xfrm>
        </p:spPr>
        <p:txBody>
          <a:bodyPr/>
          <a:lstStyle/>
          <a:p>
            <a:pPr marL="273050" indent="0">
              <a:buNone/>
            </a:pPr>
            <a:r>
              <a:rPr lang="en-US" sz="2400" dirty="0">
                <a:latin typeface="+mn-lt"/>
                <a:cs typeface="Times New Roman"/>
              </a:rPr>
              <a:t>Holding cost incurred per unit per year</a:t>
            </a:r>
            <a:r>
              <a:rPr lang="en-US" sz="2400" dirty="0" smtClean="0">
                <a:latin typeface="+mn-lt"/>
                <a:cs typeface="Times New Roman"/>
              </a:rPr>
              <a:t>, </a:t>
            </a:r>
            <a:endParaRPr lang="en-US" sz="2400" dirty="0">
              <a:latin typeface="+mn-lt"/>
              <a:cs typeface="Times New Roman"/>
            </a:endParaRPr>
          </a:p>
        </p:txBody>
      </p:sp>
      <p:graphicFrame>
        <p:nvGraphicFramePr>
          <p:cNvPr id="9" name="Object 8" descr="$H per unit per year = h C uppercase"/>
          <p:cNvGraphicFramePr>
            <a:graphicFrameLocks noChangeAspect="1"/>
          </p:cNvGraphicFramePr>
          <p:nvPr>
            <p:extLst>
              <p:ext uri="{D42A27DB-BD31-4B8C-83A1-F6EECF244321}">
                <p14:modId xmlns:p14="http://schemas.microsoft.com/office/powerpoint/2010/main" val="149475014"/>
              </p:ext>
            </p:extLst>
          </p:nvPr>
        </p:nvGraphicFramePr>
        <p:xfrm>
          <a:off x="828194" y="3992481"/>
          <a:ext cx="2793466" cy="396311"/>
        </p:xfrm>
        <a:graphic>
          <a:graphicData uri="http://schemas.openxmlformats.org/presentationml/2006/ole">
            <mc:AlternateContent xmlns:mc="http://schemas.openxmlformats.org/markup-compatibility/2006">
              <mc:Choice xmlns:v="urn:schemas-microsoft-com:vml" Requires="v">
                <p:oleObj spid="_x0000_s169209" name="Equation" r:id="rId7" imgW="1434960" imgH="203040" progId="Equation.DSMT4">
                  <p:embed/>
                </p:oleObj>
              </mc:Choice>
              <mc:Fallback>
                <p:oleObj name="Equation" r:id="rId7" imgW="1434960" imgH="203040" progId="Equation.DSMT4">
                  <p:embed/>
                  <p:pic>
                    <p:nvPicPr>
                      <p:cNvPr id="8" name="Object 7"/>
                      <p:cNvPicPr/>
                      <p:nvPr/>
                    </p:nvPicPr>
                    <p:blipFill>
                      <a:blip r:embed="rId8"/>
                      <a:stretch>
                        <a:fillRect/>
                      </a:stretch>
                    </p:blipFill>
                    <p:spPr>
                      <a:xfrm>
                        <a:off x="828194" y="3992481"/>
                        <a:ext cx="2793466" cy="396311"/>
                      </a:xfrm>
                      <a:prstGeom prst="rect">
                        <a:avLst/>
                      </a:prstGeom>
                    </p:spPr>
                  </p:pic>
                </p:oleObj>
              </mc:Fallback>
            </mc:AlternateContent>
          </a:graphicData>
        </a:graphic>
      </p:graphicFrame>
    </p:spTree>
    <p:extLst>
      <p:ext uri="{BB962C8B-B14F-4D97-AF65-F5344CB8AC3E}">
        <p14:creationId xmlns:p14="http://schemas.microsoft.com/office/powerpoint/2010/main" val="249402311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2057"/>
            <a:ext cx="8229600" cy="707856"/>
          </a:xfrm>
        </p:spPr>
        <p:txBody>
          <a:bodyPr tIns="91425" anchor="b">
            <a:spAutoFit/>
          </a:bodyPr>
          <a:lstStyle/>
          <a:p>
            <a:pPr lvl="0" defTabSz="457200">
              <a:spcBef>
                <a:spcPct val="0"/>
              </a:spcBef>
              <a:buClrTx/>
            </a:pPr>
            <a:r>
              <a:rPr lang="en-US" kern="1200" dirty="0" smtClean="0">
                <a:latin typeface="Times New Roman" panose="02020603050405020304" pitchFamily="18" charset="0"/>
                <a:ea typeface="+mj-ea"/>
                <a:cs typeface="+mj-cs"/>
              </a:rPr>
              <a:t>Integer Replenishment Policy </a:t>
            </a:r>
            <a:r>
              <a:rPr lang="en-US" sz="2000" b="0" kern="1200" dirty="0" smtClean="0">
                <a:latin typeface="Times New Roman" panose="02020603050405020304" pitchFamily="18" charset="0"/>
                <a:ea typeface="+mj-ea"/>
                <a:cs typeface="+mj-cs"/>
              </a:rPr>
              <a:t>(3 of 4)</a:t>
            </a:r>
            <a:endParaRPr lang="en-US" sz="2000" b="0" kern="1200" dirty="0">
              <a:latin typeface="Times New Roman" panose="02020603050405020304" pitchFamily="18" charset="0"/>
              <a:ea typeface="+mj-ea"/>
              <a:cs typeface="+mj-cs"/>
            </a:endParaRPr>
          </a:p>
        </p:txBody>
      </p:sp>
      <p:pic>
        <p:nvPicPr>
          <p:cNvPr id="5" name="Picture 4" descr="4 lines show an illustration of an integer replenishment policy. An illustration of an integer replenishment policy is shown on 4 separate continuum type lines. • Line 1. The distributor replenishes every 2 weeks. There are marks representing a 2 week period to show when the distributor replenishment order arrives. • Line 2. The retailer replenishes every week. The marks on this line represent a one week period of time. Retailer shipment is cross docked every other week."/>
          <p:cNvPicPr>
            <a:picLocks noChangeAspect="1"/>
          </p:cNvPicPr>
          <p:nvPr/>
        </p:nvPicPr>
        <p:blipFill>
          <a:blip r:embed="rId2"/>
          <a:stretch>
            <a:fillRect/>
          </a:stretch>
        </p:blipFill>
        <p:spPr>
          <a:xfrm>
            <a:off x="1954479" y="1623847"/>
            <a:ext cx="5235043" cy="3716306"/>
          </a:xfrm>
          <a:prstGeom prst="rect">
            <a:avLst/>
          </a:prstGeom>
        </p:spPr>
      </p:pic>
      <p:sp>
        <p:nvSpPr>
          <p:cNvPr id="3" name="Text Placeholder 2"/>
          <p:cNvSpPr>
            <a:spLocks noGrp="1"/>
          </p:cNvSpPr>
          <p:nvPr>
            <p:ph type="body" idx="1"/>
          </p:nvPr>
        </p:nvSpPr>
        <p:spPr>
          <a:xfrm>
            <a:off x="457200" y="5668601"/>
            <a:ext cx="8229600" cy="524640"/>
          </a:xfrm>
        </p:spPr>
        <p:txBody>
          <a:bodyPr/>
          <a:lstStyle/>
          <a:p>
            <a:pPr marL="0" indent="0">
              <a:buNone/>
            </a:pPr>
            <a:r>
              <a:rPr lang="en-US" sz="2000" b="1" dirty="0">
                <a:latin typeface="+mn-lt"/>
              </a:rPr>
              <a:t>Figure </a:t>
            </a:r>
            <a:r>
              <a:rPr lang="en-US" sz="2000" b="1" dirty="0" smtClean="0">
                <a:latin typeface="+mn-lt"/>
              </a:rPr>
              <a:t>11-7 </a:t>
            </a:r>
            <a:r>
              <a:rPr lang="en-US" sz="2000" dirty="0">
                <a:latin typeface="+mn-lt"/>
              </a:rPr>
              <a:t>Illustration of an Integer Replenishment </a:t>
            </a:r>
            <a:r>
              <a:rPr lang="en-US" sz="2000" dirty="0" smtClean="0">
                <a:latin typeface="+mn-lt"/>
              </a:rPr>
              <a:t>Policy</a:t>
            </a:r>
            <a:endParaRPr lang="en-US" sz="2000" dirty="0">
              <a:latin typeface="+mn-lt"/>
            </a:endParaRPr>
          </a:p>
        </p:txBody>
      </p:sp>
    </p:spTree>
    <p:extLst>
      <p:ext uri="{BB962C8B-B14F-4D97-AF65-F5344CB8AC3E}">
        <p14:creationId xmlns:p14="http://schemas.microsoft.com/office/powerpoint/2010/main" val="238878793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2057"/>
            <a:ext cx="8229600" cy="707856"/>
          </a:xfrm>
        </p:spPr>
        <p:txBody>
          <a:bodyPr tIns="91425" anchor="b">
            <a:spAutoFit/>
          </a:bodyPr>
          <a:lstStyle/>
          <a:p>
            <a:pPr lvl="0" defTabSz="457200">
              <a:spcBef>
                <a:spcPct val="0"/>
              </a:spcBef>
              <a:buClrTx/>
            </a:pPr>
            <a:r>
              <a:rPr lang="en-US" kern="1200" dirty="0" smtClean="0">
                <a:latin typeface="Times New Roman" panose="02020603050405020304" pitchFamily="18" charset="0"/>
                <a:ea typeface="+mj-ea"/>
                <a:cs typeface="+mj-cs"/>
              </a:rPr>
              <a:t>Integer Replenishment Policy </a:t>
            </a:r>
            <a:r>
              <a:rPr lang="en-US" sz="2000" b="0" kern="1200" dirty="0" smtClean="0">
                <a:latin typeface="Times New Roman" panose="02020603050405020304" pitchFamily="18" charset="0"/>
                <a:ea typeface="+mj-ea"/>
                <a:cs typeface="+mj-cs"/>
              </a:rPr>
              <a:t>(4 of 4)</a:t>
            </a:r>
            <a:endParaRPr lang="en-US" sz="2000" b="0" kern="1200" dirty="0">
              <a:latin typeface="Times New Roman" panose="02020603050405020304" pitchFamily="18" charset="0"/>
              <a:ea typeface="+mj-ea"/>
              <a:cs typeface="+mj-cs"/>
            </a:endParaRPr>
          </a:p>
        </p:txBody>
      </p:sp>
      <p:pic>
        <p:nvPicPr>
          <p:cNvPr id="5" name="Picture 4" descr="An illustration of a multiechelon distribution supply chain.The illustration of a multiechelon distribution supply chain has 5 stages. Stage 1 has 1 facility that ships to 3 other facilities. At stage 2, there are 3 facilities that each ship in 3 directions. Two of the facilities that they ship to are in stage 3. The 2 facilities in stage 3 also ship in 3 directions. A facility in stage 4 receives product from one of these facilities. The facility in stage 4 ships to 2 groups of customers in stage 5."/>
          <p:cNvPicPr>
            <a:picLocks noChangeAspect="1"/>
          </p:cNvPicPr>
          <p:nvPr/>
        </p:nvPicPr>
        <p:blipFill>
          <a:blip r:embed="rId2"/>
          <a:stretch>
            <a:fillRect/>
          </a:stretch>
        </p:blipFill>
        <p:spPr>
          <a:xfrm>
            <a:off x="1722500" y="1672245"/>
            <a:ext cx="5698999" cy="3684050"/>
          </a:xfrm>
          <a:prstGeom prst="rect">
            <a:avLst/>
          </a:prstGeom>
        </p:spPr>
      </p:pic>
      <p:sp>
        <p:nvSpPr>
          <p:cNvPr id="3" name="Text Placeholder 2"/>
          <p:cNvSpPr>
            <a:spLocks noGrp="1"/>
          </p:cNvSpPr>
          <p:nvPr>
            <p:ph type="body" idx="1"/>
          </p:nvPr>
        </p:nvSpPr>
        <p:spPr>
          <a:xfrm>
            <a:off x="457200" y="5718628"/>
            <a:ext cx="8229600" cy="566387"/>
          </a:xfrm>
        </p:spPr>
        <p:txBody>
          <a:bodyPr/>
          <a:lstStyle/>
          <a:p>
            <a:pPr marL="0" indent="0">
              <a:buNone/>
            </a:pPr>
            <a:r>
              <a:rPr lang="en-US" sz="2000" b="1" dirty="0">
                <a:latin typeface="+mn-lt"/>
              </a:rPr>
              <a:t>Figure </a:t>
            </a:r>
            <a:r>
              <a:rPr lang="en-US" sz="2000" b="1" dirty="0" smtClean="0">
                <a:latin typeface="+mn-lt"/>
              </a:rPr>
              <a:t>11-8</a:t>
            </a:r>
            <a:r>
              <a:rPr lang="en-US" sz="2000" dirty="0" smtClean="0">
                <a:latin typeface="+mn-lt"/>
              </a:rPr>
              <a:t> </a:t>
            </a:r>
            <a:r>
              <a:rPr lang="en-US" sz="2000" dirty="0">
                <a:latin typeface="+mn-lt"/>
              </a:rPr>
              <a:t>A Multiechelon Distribution Supply Chain </a:t>
            </a:r>
          </a:p>
        </p:txBody>
      </p:sp>
    </p:spTree>
    <p:extLst>
      <p:ext uri="{BB962C8B-B14F-4D97-AF65-F5344CB8AC3E}">
        <p14:creationId xmlns:p14="http://schemas.microsoft.com/office/powerpoint/2010/main" val="301522561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7</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045116" cy="2458453"/>
          </a:xfrm>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Integer replenishment policies can be synchronized in multiechelon supply chains to keep cycle inventory and costs low. Under such policies, the reorder interval at any stage is an integer multiple of a base reorder interval. Synchronized integer replenishment policies facilitate a high level of cross-docking across the supply </a:t>
            </a:r>
            <a:r>
              <a:rPr lang="en-US" sz="2400" kern="1200" dirty="0" smtClean="0">
                <a:solidFill>
                  <a:srgbClr val="000000"/>
                </a:solidFill>
                <a:latin typeface="Arial (Body)"/>
                <a:ea typeface="+mn-ea"/>
                <a:cs typeface="+mn-cs"/>
              </a:rPr>
              <a:t>chain.</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12873858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Managerial Levers to Reduce Cycle Inventory </a:t>
            </a:r>
            <a:r>
              <a:rPr lang="en-US" sz="2000" b="0" kern="1200" dirty="0" smtClean="0">
                <a:latin typeface="Times New Roman" panose="02020603050405020304" pitchFamily="18" charset="0"/>
                <a:ea typeface="+mj-ea"/>
                <a:cs typeface="+mj-cs"/>
              </a:rPr>
              <a:t>(1 of 4)</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7884695" cy="2262127"/>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Three factors drive lot sizing decisions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Fixed costs associated with production or purchasing</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Quantity discounts offered by </a:t>
            </a:r>
            <a:r>
              <a:rPr lang="en-US" sz="2400" kern="1200" dirty="0" smtClean="0">
                <a:solidFill>
                  <a:srgbClr val="000000"/>
                </a:solidFill>
                <a:latin typeface="Arial (Body)"/>
                <a:ea typeface="+mn-ea"/>
                <a:cs typeface="+mn-cs"/>
              </a:rPr>
              <a:t>suppliers</a:t>
            </a:r>
            <a:endParaRPr lang="en-US" sz="2400" kern="1200" dirty="0">
              <a:solidFill>
                <a:srgbClr val="000000"/>
              </a:solidFill>
              <a:latin typeface="Arial (Body)"/>
              <a:ea typeface="+mn-ea"/>
              <a:cs typeface="+mn-cs"/>
            </a:endParaRP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Short-term price discounts offered by suppliers</a:t>
            </a:r>
          </a:p>
        </p:txBody>
      </p:sp>
    </p:spTree>
    <p:extLst>
      <p:ext uri="{BB962C8B-B14F-4D97-AF65-F5344CB8AC3E}">
        <p14:creationId xmlns:p14="http://schemas.microsoft.com/office/powerpoint/2010/main" val="100348134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Managerial Levers to Reduce Cycle Inventory </a:t>
            </a:r>
            <a:r>
              <a:rPr lang="en-US" sz="2000" b="0" kern="1200" dirty="0" smtClean="0">
                <a:latin typeface="Times New Roman" panose="02020603050405020304" pitchFamily="18" charset="0"/>
                <a:ea typeface="+mj-ea"/>
                <a:cs typeface="+mj-cs"/>
              </a:rPr>
              <a:t>(2 of 4)</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1"/>
            <a:ext cx="8061158" cy="3645568"/>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If buildup is due to large lots associated with fixed costs – reduce fixed costs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Decrease changeover times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If buildup is due to transportation – facilitate aggregation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Coordinating orders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Using intermediate locations to aggregate from multiple suppliers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Use milk runs for pickup and delivery</a:t>
            </a:r>
          </a:p>
        </p:txBody>
      </p:sp>
    </p:spTree>
    <p:extLst>
      <p:ext uri="{BB962C8B-B14F-4D97-AF65-F5344CB8AC3E}">
        <p14:creationId xmlns:p14="http://schemas.microsoft.com/office/powerpoint/2010/main" val="355663761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Managerial Levers to Reduce Cycle Inventory </a:t>
            </a:r>
            <a:r>
              <a:rPr lang="en-US" sz="2000" b="0" kern="1200" dirty="0" smtClean="0">
                <a:latin typeface="Times New Roman" panose="02020603050405020304" pitchFamily="18" charset="0"/>
                <a:ea typeface="+mj-ea"/>
                <a:cs typeface="+mj-cs"/>
              </a:rPr>
              <a:t>(3 of 4)</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7836568" cy="4085704"/>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If buildup is due to order placement and receiving – employ appropriate technologies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Electronic order placement</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Advanced shipping notices</a:t>
            </a:r>
          </a:p>
          <a:p>
            <a:pPr marL="741553" lvl="1" indent="-284353" defTabSz="457200">
              <a:spcAft>
                <a:spcPct val="0"/>
              </a:spcAft>
              <a:buFont typeface="Arial" panose="020B0604020202020204" pitchFamily="34" charset="0"/>
            </a:pPr>
            <a:r>
              <a:rPr lang="en-US" sz="2400" kern="1200" dirty="0" smtClean="0">
                <a:solidFill>
                  <a:srgbClr val="000000"/>
                </a:solidFill>
                <a:latin typeface="Arial (Body)"/>
                <a:ea typeface="+mn-ea"/>
                <a:cs typeface="+mn-cs"/>
              </a:rPr>
              <a:t>R</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F</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I</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D</a:t>
            </a:r>
            <a:endParaRPr lang="en-US" sz="2400" kern="1200" dirty="0">
              <a:solidFill>
                <a:srgbClr val="000000"/>
              </a:solidFill>
              <a:latin typeface="Arial (Body)"/>
              <a:ea typeface="+mn-ea"/>
              <a:cs typeface="+mn-cs"/>
            </a:endParaRP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If buildup is due to lot sizing decisions – check supplier’s fixed costs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Reduce fixed costs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Employ volume-based discounts</a:t>
            </a:r>
          </a:p>
        </p:txBody>
      </p:sp>
    </p:spTree>
    <p:extLst>
      <p:ext uri="{BB962C8B-B14F-4D97-AF65-F5344CB8AC3E}">
        <p14:creationId xmlns:p14="http://schemas.microsoft.com/office/powerpoint/2010/main" val="41726023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Managerial Levers to Reduce Cycle Inventory </a:t>
            </a:r>
            <a:r>
              <a:rPr lang="en-US" sz="2000" b="0" kern="1200" dirty="0" smtClean="0">
                <a:latin typeface="Times New Roman" panose="02020603050405020304" pitchFamily="18" charset="0"/>
                <a:ea typeface="+mj-ea"/>
                <a:cs typeface="+mj-cs"/>
              </a:rPr>
              <a:t>(4 of 4)</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262127"/>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If buildup is due to short-term discounts – limit forward buying</a:t>
            </a:r>
          </a:p>
          <a:p>
            <a:pPr marL="741553" lvl="1" indent="-284353" defTabSz="457200">
              <a:spcAft>
                <a:spcPct val="0"/>
              </a:spcAft>
              <a:buFont typeface="Arial" panose="020B0604020202020204" pitchFamily="34" charset="0"/>
            </a:pPr>
            <a:r>
              <a:rPr lang="en-US" sz="2400" kern="1200" dirty="0" smtClean="0">
                <a:solidFill>
                  <a:srgbClr val="000000"/>
                </a:solidFill>
                <a:latin typeface="Arial (Body)"/>
                <a:ea typeface="+mn-ea"/>
                <a:cs typeface="+mn-cs"/>
              </a:rPr>
              <a:t>E</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D</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L</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a:t>
            </a:r>
            <a:endParaRPr lang="en-US" sz="2400" kern="1200" dirty="0">
              <a:solidFill>
                <a:srgbClr val="000000"/>
              </a:solidFill>
              <a:latin typeface="Arial (Body)"/>
              <a:ea typeface="+mn-ea"/>
              <a:cs typeface="+mn-cs"/>
            </a:endParaRP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Link discount to sell-through rather than sell-in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Limit quantity </a:t>
            </a:r>
            <a:r>
              <a:rPr lang="en-US" sz="2400" kern="1200" dirty="0" smtClean="0">
                <a:solidFill>
                  <a:srgbClr val="000000"/>
                </a:solidFill>
                <a:latin typeface="Arial (Body)"/>
                <a:ea typeface="+mn-ea"/>
                <a:cs typeface="+mn-cs"/>
              </a:rPr>
              <a:t>purchased</a:t>
            </a:r>
          </a:p>
        </p:txBody>
      </p:sp>
    </p:spTree>
    <p:extLst>
      <p:ext uri="{BB962C8B-B14F-4D97-AF65-F5344CB8AC3E}">
        <p14:creationId xmlns:p14="http://schemas.microsoft.com/office/powerpoint/2010/main" val="50744083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8</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7840639" cy="4525963"/>
          </a:xfrm>
        </p:spPr>
        <p:txBody>
          <a:bodyPr wrap="square" lIns="91425" tIns="91425" rIns="91425" bIns="91425">
            <a:spAutoFit/>
          </a:bodyPr>
          <a:lstStyle/>
          <a:p>
            <a:pPr marL="255651" lvl="0" indent="-255651" defTabSz="457200">
              <a:spcAft>
                <a:spcPct val="0"/>
              </a:spcAft>
              <a:buSzPct val="100000"/>
              <a:buFont typeface="Arial" panose="020B0604020202020204" pitchFamily="34" charset="0"/>
            </a:pPr>
            <a:r>
              <a:rPr lang="en-US" sz="2400" kern="1200" dirty="0">
                <a:solidFill>
                  <a:srgbClr val="000000"/>
                </a:solidFill>
                <a:latin typeface="Arial (Body)"/>
                <a:ea typeface="+mn-ea"/>
                <a:cs typeface="+mn-cs"/>
              </a:rPr>
              <a:t>The key managerial levers for reducing lot size, and thus cycle inventory, in the supply chain without increasing cost are the </a:t>
            </a:r>
            <a:r>
              <a:rPr lang="en-US" sz="2400" kern="1200" dirty="0" smtClean="0">
                <a:solidFill>
                  <a:srgbClr val="000000"/>
                </a:solidFill>
                <a:latin typeface="Arial (Body)"/>
                <a:ea typeface="+mn-ea"/>
                <a:cs typeface="+mn-cs"/>
              </a:rPr>
              <a:t>following:</a:t>
            </a:r>
            <a:endParaRPr lang="en-US" sz="2400" kern="1200" dirty="0">
              <a:solidFill>
                <a:srgbClr val="000000"/>
              </a:solidFill>
              <a:latin typeface="Arial (Body)"/>
              <a:ea typeface="+mn-ea"/>
              <a:cs typeface="+mn-cs"/>
            </a:endParaRPr>
          </a:p>
          <a:p>
            <a:pPr marL="255651" lvl="0" indent="-255651" defTabSz="457200">
              <a:spcAft>
                <a:spcPct val="0"/>
              </a:spcAft>
              <a:buSzPct val="100000"/>
              <a:buFont typeface="Arial" panose="020B0604020202020204" pitchFamily="34" charset="0"/>
            </a:pPr>
            <a:r>
              <a:rPr lang="en-US" sz="2400" kern="1200" dirty="0">
                <a:solidFill>
                  <a:srgbClr val="000000"/>
                </a:solidFill>
                <a:latin typeface="Arial (Body)"/>
                <a:ea typeface="+mn-ea"/>
                <a:cs typeface="+mn-cs"/>
              </a:rPr>
              <a:t>Reduce fixed ordering and transportation costs incurred per </a:t>
            </a:r>
            <a:r>
              <a:rPr lang="en-US" sz="2400" kern="1200" dirty="0" smtClean="0">
                <a:solidFill>
                  <a:srgbClr val="000000"/>
                </a:solidFill>
                <a:latin typeface="Arial (Body)"/>
                <a:ea typeface="+mn-ea"/>
                <a:cs typeface="+mn-cs"/>
              </a:rPr>
              <a:t>order.</a:t>
            </a:r>
            <a:endParaRPr lang="en-US" sz="2400" kern="1200" dirty="0">
              <a:solidFill>
                <a:srgbClr val="000000"/>
              </a:solidFill>
              <a:latin typeface="Arial (Body)"/>
              <a:ea typeface="+mn-ea"/>
              <a:cs typeface="+mn-cs"/>
            </a:endParaRPr>
          </a:p>
          <a:p>
            <a:pPr marL="255651" lvl="0" indent="-255651" defTabSz="457200">
              <a:spcAft>
                <a:spcPct val="0"/>
              </a:spcAft>
              <a:buSzPct val="100000"/>
              <a:buFont typeface="Arial" panose="020B0604020202020204" pitchFamily="34" charset="0"/>
            </a:pPr>
            <a:r>
              <a:rPr lang="en-US" sz="2400" kern="1200" dirty="0">
                <a:solidFill>
                  <a:srgbClr val="000000"/>
                </a:solidFill>
                <a:latin typeface="Arial (Body)"/>
                <a:ea typeface="+mn-ea"/>
                <a:cs typeface="+mn-cs"/>
              </a:rPr>
              <a:t>Implement volume-based discounting schemes rather than individual lot-size–based discounting </a:t>
            </a:r>
            <a:r>
              <a:rPr lang="en-US" sz="2400" kern="1200" dirty="0" smtClean="0">
                <a:solidFill>
                  <a:srgbClr val="000000"/>
                </a:solidFill>
                <a:latin typeface="Arial (Body)"/>
                <a:ea typeface="+mn-ea"/>
                <a:cs typeface="+mn-cs"/>
              </a:rPr>
              <a:t>schemes.</a:t>
            </a:r>
            <a:endParaRPr lang="en-US" sz="2400" kern="1200" dirty="0">
              <a:solidFill>
                <a:srgbClr val="000000"/>
              </a:solidFill>
              <a:latin typeface="Arial (Body)"/>
              <a:ea typeface="+mn-ea"/>
              <a:cs typeface="+mn-cs"/>
            </a:endParaRPr>
          </a:p>
          <a:p>
            <a:pPr marL="255651" lvl="0" indent="-255651" defTabSz="457200">
              <a:spcAft>
                <a:spcPct val="0"/>
              </a:spcAft>
              <a:buSzPct val="100000"/>
              <a:buFont typeface="Arial" panose="020B0604020202020204" pitchFamily="34" charset="0"/>
            </a:pPr>
            <a:r>
              <a:rPr lang="en-US" sz="2400" kern="1200" dirty="0">
                <a:solidFill>
                  <a:srgbClr val="000000"/>
                </a:solidFill>
                <a:latin typeface="Arial (Body)"/>
                <a:ea typeface="+mn-ea"/>
                <a:cs typeface="+mn-cs"/>
              </a:rPr>
              <a:t>Eliminate or reduce trade promotions and encourage </a:t>
            </a:r>
            <a:r>
              <a:rPr lang="en-US" sz="2400" kern="1200" dirty="0" smtClean="0">
                <a:solidFill>
                  <a:srgbClr val="000000"/>
                </a:solidFill>
                <a:latin typeface="Arial (Body)"/>
                <a:ea typeface="+mn-ea"/>
                <a:cs typeface="+mn-cs"/>
              </a:rPr>
              <a:t>E</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D</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L</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 </a:t>
            </a:r>
            <a:r>
              <a:rPr lang="en-US" sz="2400" kern="1200" dirty="0">
                <a:solidFill>
                  <a:srgbClr val="000000"/>
                </a:solidFill>
                <a:latin typeface="Arial (Body)"/>
                <a:ea typeface="+mn-ea"/>
                <a:cs typeface="+mn-cs"/>
              </a:rPr>
              <a:t>Base trade promotions on sell-through rather than sell-in to the </a:t>
            </a:r>
            <a:r>
              <a:rPr lang="en-US" sz="2400" kern="1200" dirty="0" smtClean="0">
                <a:solidFill>
                  <a:srgbClr val="000000"/>
                </a:solidFill>
                <a:latin typeface="Arial (Body)"/>
                <a:ea typeface="+mn-ea"/>
                <a:cs typeface="+mn-cs"/>
              </a:rPr>
              <a:t>retailer.</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88373793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r>
              <a:rPr lang="en-US" dirty="0" smtClean="0">
                <a:latin typeface="Times New Roman" panose="02020603050405020304" pitchFamily="18" charset="0"/>
              </a:rPr>
              <a:t>Copyright</a:t>
            </a:r>
            <a:endParaRPr lang="en-US" sz="2000" b="0" dirty="0">
              <a:latin typeface="Times New Roman" panose="02020603050405020304" pitchFamily="18" charset="0"/>
            </a:endParaRP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29539678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7961086" cy="1231076"/>
          </a:xfrm>
        </p:spPr>
        <p:txBody>
          <a:bodyPr wrap="square" tIns="91425">
            <a:spAutoFit/>
          </a:bodyPr>
          <a:lstStyle/>
          <a:p>
            <a:pPr lvl="0" defTabSz="457200">
              <a:spcBef>
                <a:spcPct val="0"/>
              </a:spcBef>
              <a:buClrTx/>
            </a:pPr>
            <a:r>
              <a:rPr lang="en-US" kern="1200" dirty="0" smtClean="0">
                <a:latin typeface="Times New Roman" panose="02020603050405020304" pitchFamily="18" charset="0"/>
                <a:ea typeface="+mj-ea"/>
                <a:cs typeface="+mj-cs"/>
              </a:rPr>
              <a:t>Role of Cycle Inventory in a Supply Chain </a:t>
            </a:r>
            <a:r>
              <a:rPr lang="en-US" sz="2000" b="0" kern="1200" dirty="0" smtClean="0">
                <a:latin typeface="Times New Roman" panose="02020603050405020304" pitchFamily="18" charset="0"/>
                <a:ea typeface="+mj-ea"/>
                <a:cs typeface="+mj-cs"/>
              </a:rPr>
              <a:t>(7 of 8)</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085704"/>
          </a:xfrm>
        </p:spPr>
        <p:txBody>
          <a:bodyPr wrap="square" lIns="91425" tIns="91425" rIns="91425" bIns="91425">
            <a:spAutoFit/>
          </a:bodyPr>
          <a:lstStyle/>
          <a:p>
            <a:pPr marL="255651" lvl="0" indent="-255651" defTabSz="457200">
              <a:spcAft>
                <a:spcPct val="0"/>
              </a:spcAft>
              <a:tabLst/>
            </a:pPr>
            <a:r>
              <a:rPr lang="en-US" sz="2400" kern="1200" dirty="0">
                <a:solidFill>
                  <a:srgbClr val="000000"/>
                </a:solidFill>
                <a:latin typeface="Arial (Body)"/>
                <a:ea typeface="+mn-ea"/>
                <a:cs typeface="+mn-cs"/>
              </a:rPr>
              <a:t>Primary role of cycle inventory is to allow different stages to purchase product in lot sizes that minimize the sum of material, ordering, and holding costs</a:t>
            </a:r>
          </a:p>
          <a:p>
            <a:pPr marL="255651" lvl="0" indent="-255651" defTabSz="457200">
              <a:spcAft>
                <a:spcPct val="0"/>
              </a:spcAft>
              <a:tabLst/>
            </a:pPr>
            <a:r>
              <a:rPr lang="en-US" sz="2400" kern="1200" dirty="0">
                <a:solidFill>
                  <a:srgbClr val="000000"/>
                </a:solidFill>
                <a:latin typeface="Arial (Body)"/>
                <a:ea typeface="+mn-ea"/>
                <a:cs typeface="+mn-cs"/>
              </a:rPr>
              <a:t>Ideally, cycle inventory decisions should consider costs across the entire supply chain</a:t>
            </a:r>
          </a:p>
          <a:p>
            <a:pPr marL="255651" lvl="0" indent="-255651" defTabSz="457200">
              <a:spcAft>
                <a:spcPct val="0"/>
              </a:spcAft>
              <a:tabLst/>
            </a:pPr>
            <a:r>
              <a:rPr lang="en-US" sz="2400" kern="1200" dirty="0">
                <a:solidFill>
                  <a:srgbClr val="000000"/>
                </a:solidFill>
                <a:latin typeface="Arial (Body)"/>
                <a:ea typeface="+mn-ea"/>
                <a:cs typeface="+mn-cs"/>
              </a:rPr>
              <a:t>In practice, each stage generally makes its own supply chain decisions</a:t>
            </a:r>
          </a:p>
          <a:p>
            <a:pPr marL="255651" lvl="0" indent="-255651" defTabSz="457200">
              <a:spcAft>
                <a:spcPct val="0"/>
              </a:spcAft>
              <a:tabLst/>
            </a:pPr>
            <a:r>
              <a:rPr lang="en-US" sz="2400" kern="1200" dirty="0">
                <a:solidFill>
                  <a:srgbClr val="000000"/>
                </a:solidFill>
                <a:latin typeface="Arial (Body)"/>
                <a:ea typeface="+mn-ea"/>
                <a:cs typeface="+mn-cs"/>
              </a:rPr>
              <a:t>Increases total cycle inventory and total costs in the supply </a:t>
            </a:r>
            <a:r>
              <a:rPr lang="en-US" sz="2400" kern="1200" dirty="0" smtClean="0">
                <a:solidFill>
                  <a:srgbClr val="000000"/>
                </a:solidFill>
                <a:latin typeface="Arial (Body)"/>
                <a:ea typeface="+mn-ea"/>
                <a:cs typeface="+mn-cs"/>
              </a:rPr>
              <a:t>chain</a:t>
            </a:r>
          </a:p>
        </p:txBody>
      </p:sp>
    </p:spTree>
    <p:extLst>
      <p:ext uri="{BB962C8B-B14F-4D97-AF65-F5344CB8AC3E}">
        <p14:creationId xmlns:p14="http://schemas.microsoft.com/office/powerpoint/2010/main" val="8714573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7830457" cy="1231076"/>
          </a:xfrm>
        </p:spPr>
        <p:txBody>
          <a:bodyPr wrap="square" tIns="91425">
            <a:spAutoFit/>
          </a:bodyPr>
          <a:lstStyle/>
          <a:p>
            <a:pPr lvl="0" defTabSz="457200">
              <a:spcBef>
                <a:spcPct val="0"/>
              </a:spcBef>
              <a:buClrTx/>
            </a:pPr>
            <a:r>
              <a:rPr lang="en-US" kern="1200" dirty="0" smtClean="0">
                <a:latin typeface="Times New Roman" panose="02020603050405020304" pitchFamily="18" charset="0"/>
                <a:ea typeface="+mj-ea"/>
                <a:cs typeface="+mj-cs"/>
              </a:rPr>
              <a:t>Role of Cycle Inventory in a Supply Chain </a:t>
            </a:r>
            <a:r>
              <a:rPr lang="en-US" sz="2000" b="0" kern="1200" dirty="0" smtClean="0">
                <a:latin typeface="Times New Roman" panose="02020603050405020304" pitchFamily="18" charset="0"/>
                <a:ea typeface="+mj-ea"/>
                <a:cs typeface="+mj-cs"/>
              </a:rPr>
              <a:t>(8 of 8)</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553968"/>
          </a:xfrm>
        </p:spPr>
        <p:txBody>
          <a:bodyPr wrap="square" lIns="91425" tIns="91425" rIns="91425" bIns="91425">
            <a:spAutoFit/>
          </a:bodyPr>
          <a:lstStyle/>
          <a:p>
            <a:pPr marL="255651" lvl="0" indent="-255651" defTabSz="457200">
              <a:spcAft>
                <a:spcPct val="0"/>
              </a:spcAft>
              <a:tabLst/>
            </a:pPr>
            <a:r>
              <a:rPr lang="en-US" sz="2400" kern="1200" dirty="0" smtClean="0">
                <a:solidFill>
                  <a:srgbClr val="000000"/>
                </a:solidFill>
                <a:latin typeface="Arial (Body)"/>
                <a:ea typeface="+mn-ea"/>
                <a:cs typeface="+mn-cs"/>
              </a:rPr>
              <a:t>Economies </a:t>
            </a:r>
            <a:r>
              <a:rPr lang="en-US" sz="2400" kern="1200" dirty="0">
                <a:solidFill>
                  <a:srgbClr val="000000"/>
                </a:solidFill>
                <a:latin typeface="Arial (Body)"/>
                <a:ea typeface="+mn-ea"/>
                <a:cs typeface="+mn-cs"/>
              </a:rPr>
              <a:t>of scale exploited in three typical </a:t>
            </a:r>
            <a:r>
              <a:rPr lang="en-US" sz="2400" kern="1200" dirty="0" smtClean="0">
                <a:solidFill>
                  <a:srgbClr val="000000"/>
                </a:solidFill>
                <a:latin typeface="Arial (Body)"/>
                <a:ea typeface="+mn-ea"/>
                <a:cs typeface="+mn-cs"/>
              </a:rPr>
              <a:t>situations</a:t>
            </a:r>
          </a:p>
        </p:txBody>
      </p:sp>
      <p:sp>
        <p:nvSpPr>
          <p:cNvPr id="4" name="Text Placeholder 3"/>
          <p:cNvSpPr>
            <a:spLocks noGrp="1"/>
          </p:cNvSpPr>
          <p:nvPr>
            <p:ph type="body" idx="2"/>
          </p:nvPr>
        </p:nvSpPr>
        <p:spPr>
          <a:xfrm>
            <a:off x="457200" y="2240280"/>
            <a:ext cx="8229600" cy="2773680"/>
          </a:xfrm>
        </p:spPr>
        <p:txBody>
          <a:bodyPr/>
          <a:lstStyle/>
          <a:p>
            <a:pPr marL="741553" lvl="1" indent="-428371" defTabSz="457200">
              <a:spcAft>
                <a:spcPct val="0"/>
              </a:spcAft>
              <a:buSzPts val="2400"/>
              <a:buFont typeface="+mj-lt"/>
              <a:buAutoNum type="arabicPeriod"/>
            </a:pPr>
            <a:r>
              <a:rPr lang="en-US" sz="2400" kern="1200" dirty="0">
                <a:solidFill>
                  <a:srgbClr val="000000"/>
                </a:solidFill>
                <a:latin typeface="Arial (Body)"/>
              </a:rPr>
              <a:t>A fixed cost is incurred each time an order is placed or produced</a:t>
            </a:r>
          </a:p>
          <a:p>
            <a:pPr marL="741553" lvl="1" indent="-428371" defTabSz="457200">
              <a:spcAft>
                <a:spcPct val="0"/>
              </a:spcAft>
              <a:buSzPts val="2400"/>
              <a:buFont typeface="+mj-lt"/>
              <a:buAutoNum type="arabicPeriod"/>
            </a:pPr>
            <a:r>
              <a:rPr lang="en-US" sz="2400" kern="1200" dirty="0">
                <a:solidFill>
                  <a:srgbClr val="000000"/>
                </a:solidFill>
                <a:latin typeface="Arial (Body)"/>
              </a:rPr>
              <a:t>The supplier offers price discounts based on the quantity purchased per lot</a:t>
            </a:r>
          </a:p>
          <a:p>
            <a:pPr marL="741553" lvl="1" indent="-428371" defTabSz="457200">
              <a:spcAft>
                <a:spcPct val="0"/>
              </a:spcAft>
              <a:buSzPts val="2400"/>
              <a:buFont typeface="+mj-lt"/>
              <a:buAutoNum type="arabicPeriod"/>
            </a:pPr>
            <a:r>
              <a:rPr lang="en-US" sz="2400" kern="1200" dirty="0">
                <a:solidFill>
                  <a:srgbClr val="000000"/>
                </a:solidFill>
                <a:latin typeface="Arial (Body)"/>
              </a:rPr>
              <a:t>The supplier offers short-term price discounts or holds trade </a:t>
            </a:r>
            <a:r>
              <a:rPr lang="en-US" sz="2400" kern="1200" dirty="0" smtClean="0">
                <a:solidFill>
                  <a:srgbClr val="000000"/>
                </a:solidFill>
                <a:latin typeface="Arial (Body)"/>
              </a:rPr>
              <a:t>promotions</a:t>
            </a:r>
          </a:p>
        </p:txBody>
      </p:sp>
    </p:spTree>
    <p:extLst>
      <p:ext uri="{BB962C8B-B14F-4D97-AF65-F5344CB8AC3E}">
        <p14:creationId xmlns:p14="http://schemas.microsoft.com/office/powerpoint/2010/main" val="24190529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1</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3877954"/>
          </a:xfrm>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Cycle inventory builds up in a supply chain because product is produced or purchased in large lots to lower the sum of material, ordering, and holding costs by exploiting economies of scale. Opportunities to exploit economies of scale arise if a fixed cost is incurred each time an order is placed or produced, the supplier offers price discounts based on the quantity purchased per lot, or the supplier offers short-term price discounts. A reduction in cycle inventory improves a supply chain’s ability to match supply with </a:t>
            </a:r>
            <a:r>
              <a:rPr lang="en-US" sz="2400" kern="1200" dirty="0" smtClean="0">
                <a:solidFill>
                  <a:srgbClr val="000000"/>
                </a:solidFill>
                <a:latin typeface="Arial (Body)"/>
                <a:ea typeface="+mn-ea"/>
                <a:cs typeface="+mn-cs"/>
              </a:rPr>
              <a:t>demand.</a:t>
            </a:r>
          </a:p>
        </p:txBody>
      </p:sp>
    </p:spTree>
    <p:extLst>
      <p:ext uri="{BB962C8B-B14F-4D97-AF65-F5344CB8AC3E}">
        <p14:creationId xmlns:p14="http://schemas.microsoft.com/office/powerpoint/2010/main" val="41412559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Economies of Scale to Exploit Fixed Costs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701257"/>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Lot sizing for a single product </a:t>
            </a:r>
            <a:r>
              <a:rPr lang="en-US" sz="2400" kern="1200" dirty="0" smtClean="0">
                <a:solidFill>
                  <a:srgbClr val="000000"/>
                </a:solidFill>
                <a:latin typeface="Arial (Body)"/>
                <a:ea typeface="+mn-ea"/>
                <a:cs typeface="+mn-cs"/>
              </a:rPr>
              <a:t>(E</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O</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Q)</a:t>
            </a:r>
            <a:endParaRPr lang="en-US" sz="2400" kern="1200" dirty="0">
              <a:solidFill>
                <a:srgbClr val="000000"/>
              </a:solidFill>
              <a:latin typeface="Arial (Body)"/>
              <a:ea typeface="+mn-ea"/>
              <a:cs typeface="+mn-cs"/>
            </a:endParaRPr>
          </a:p>
          <a:p>
            <a:pPr marL="0" lvl="0" indent="441325" defTabSz="457200">
              <a:spcAft>
                <a:spcPct val="0"/>
              </a:spcAft>
              <a:buNone/>
              <a:tabLst>
                <a:tab pos="723900" algn="r"/>
                <a:tab pos="990600" algn="l"/>
              </a:tabLst>
            </a:pPr>
            <a:r>
              <a:rPr lang="en-US" sz="2400" i="1" kern="1200" dirty="0" smtClean="0">
                <a:solidFill>
                  <a:srgbClr val="000000"/>
                </a:solidFill>
                <a:latin typeface="Arial (Body)"/>
                <a:ea typeface="+mn-ea"/>
                <a:cs typeface="Times New Roman"/>
              </a:rPr>
              <a:t>D</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 =</a:t>
            </a:r>
            <a:r>
              <a:rPr lang="en-US" sz="2400" kern="1200" dirty="0">
                <a:solidFill>
                  <a:srgbClr val="000000"/>
                </a:solidFill>
                <a:latin typeface="Arial (Body)"/>
                <a:ea typeface="+mn-ea"/>
                <a:cs typeface="+mn-cs"/>
              </a:rPr>
              <a:t>	Annual demand of the product</a:t>
            </a:r>
          </a:p>
          <a:p>
            <a:pPr marL="0" lvl="0" indent="441325" defTabSz="457200">
              <a:spcAft>
                <a:spcPct val="0"/>
              </a:spcAft>
              <a:buNone/>
              <a:tabLst>
                <a:tab pos="723900" algn="r"/>
                <a:tab pos="990600" algn="l"/>
              </a:tabLst>
            </a:pPr>
            <a:r>
              <a:rPr lang="en-US" sz="2400" i="1" kern="1200" dirty="0" smtClean="0">
                <a:solidFill>
                  <a:srgbClr val="000000"/>
                </a:solidFill>
                <a:latin typeface="Arial (Body)"/>
                <a:ea typeface="+mn-ea"/>
                <a:cs typeface="Times New Roman"/>
              </a:rPr>
              <a:t>S </a:t>
            </a:r>
            <a:r>
              <a:rPr lang="en-US" sz="2400" kern="1200" dirty="0" smtClean="0">
                <a:solidFill>
                  <a:srgbClr val="000000"/>
                </a:solidFill>
                <a:latin typeface="Arial (Body)"/>
                <a:ea typeface="+mn-ea"/>
                <a:cs typeface="+mn-cs"/>
              </a:rPr>
              <a:t>=</a:t>
            </a:r>
            <a:r>
              <a:rPr lang="en-US" sz="2400" kern="1200" dirty="0">
                <a:solidFill>
                  <a:srgbClr val="000000"/>
                </a:solidFill>
                <a:latin typeface="Arial (Body)"/>
                <a:ea typeface="+mn-ea"/>
                <a:cs typeface="+mn-cs"/>
              </a:rPr>
              <a:t>	Fixed cost incurred per order</a:t>
            </a:r>
          </a:p>
          <a:p>
            <a:pPr marL="0" lvl="0" indent="441325" defTabSz="457200">
              <a:spcAft>
                <a:spcPct val="0"/>
              </a:spcAft>
              <a:buNone/>
              <a:tabLst>
                <a:tab pos="723900" algn="r"/>
                <a:tab pos="990600" algn="l"/>
              </a:tabLst>
            </a:pPr>
            <a:r>
              <a:rPr lang="en-US" sz="2400" i="1" kern="1200" dirty="0" smtClean="0">
                <a:solidFill>
                  <a:srgbClr val="000000"/>
                </a:solidFill>
                <a:latin typeface="Arial (Body)"/>
                <a:ea typeface="+mn-ea"/>
                <a:cs typeface="Times New Roman"/>
              </a:rPr>
              <a:t>C </a:t>
            </a:r>
            <a:r>
              <a:rPr lang="en-US" sz="2400" kern="1200" dirty="0" smtClean="0">
                <a:solidFill>
                  <a:srgbClr val="000000"/>
                </a:solidFill>
                <a:latin typeface="Arial (Body)"/>
                <a:ea typeface="+mn-ea"/>
                <a:cs typeface="+mn-cs"/>
              </a:rPr>
              <a:t>=</a:t>
            </a:r>
            <a:r>
              <a:rPr lang="en-US" sz="2400" kern="1200" dirty="0">
                <a:solidFill>
                  <a:srgbClr val="000000"/>
                </a:solidFill>
                <a:latin typeface="Arial (Body)"/>
                <a:ea typeface="+mn-ea"/>
                <a:cs typeface="+mn-cs"/>
              </a:rPr>
              <a:t>	Cost per unit</a:t>
            </a:r>
          </a:p>
          <a:p>
            <a:pPr marL="441325" lvl="0" indent="0" defTabSz="457200">
              <a:spcAft>
                <a:spcPct val="0"/>
              </a:spcAft>
              <a:buNone/>
              <a:tabLst>
                <a:tab pos="723900" algn="r"/>
                <a:tab pos="990600" algn="l"/>
              </a:tabLst>
            </a:pPr>
            <a:r>
              <a:rPr lang="en-US" sz="2400" i="1" kern="1200" dirty="0" smtClean="0">
                <a:solidFill>
                  <a:srgbClr val="000000"/>
                </a:solidFill>
                <a:latin typeface="Arial (Body)"/>
                <a:ea typeface="+mn-ea"/>
                <a:cs typeface="Times New Roman"/>
              </a:rPr>
              <a:t>h </a:t>
            </a:r>
            <a:r>
              <a:rPr lang="en-US" sz="2400" kern="1200" dirty="0" smtClean="0">
                <a:solidFill>
                  <a:srgbClr val="000000"/>
                </a:solidFill>
                <a:latin typeface="Arial (Body)"/>
                <a:ea typeface="+mn-ea"/>
                <a:cs typeface="+mn-cs"/>
              </a:rPr>
              <a:t>=</a:t>
            </a:r>
            <a:r>
              <a:rPr lang="en-US" sz="2400" kern="1200" dirty="0">
                <a:solidFill>
                  <a:srgbClr val="000000"/>
                </a:solidFill>
                <a:latin typeface="Arial (Body)"/>
                <a:ea typeface="+mn-ea"/>
                <a:cs typeface="+mn-cs"/>
              </a:rPr>
              <a:t>	Holding cost per year as a fraction of product cost</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Basic assumptions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Demand is steady at </a:t>
            </a:r>
            <a:r>
              <a:rPr lang="en-US" sz="2400" i="1" kern="1200" dirty="0">
                <a:solidFill>
                  <a:srgbClr val="000000"/>
                </a:solidFill>
                <a:latin typeface="Arial (Body)"/>
                <a:ea typeface="+mn-ea"/>
                <a:cs typeface="Times New Roman"/>
              </a:rPr>
              <a:t>D</a:t>
            </a:r>
            <a:r>
              <a:rPr lang="en-US" sz="2400" kern="1200" dirty="0">
                <a:solidFill>
                  <a:srgbClr val="000000"/>
                </a:solidFill>
                <a:latin typeface="Arial (Body)"/>
                <a:ea typeface="+mn-ea"/>
                <a:cs typeface="+mn-cs"/>
              </a:rPr>
              <a:t> units per unit time</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No shortages are allowed</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Replenishment lead time is </a:t>
            </a:r>
            <a:r>
              <a:rPr lang="en-US" sz="2400" kern="1200" dirty="0" smtClean="0">
                <a:solidFill>
                  <a:srgbClr val="000000"/>
                </a:solidFill>
                <a:latin typeface="Arial (Body)"/>
                <a:ea typeface="+mn-ea"/>
                <a:cs typeface="+mn-cs"/>
              </a:rPr>
              <a:t>fixed</a:t>
            </a:r>
          </a:p>
        </p:txBody>
      </p:sp>
    </p:spTree>
    <p:extLst>
      <p:ext uri="{BB962C8B-B14F-4D97-AF65-F5344CB8AC3E}">
        <p14:creationId xmlns:p14="http://schemas.microsoft.com/office/powerpoint/2010/main" val="9629431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Estimating Cycle Inventory Related Costs in Practice </a:t>
            </a:r>
            <a:r>
              <a:rPr lang="en-US" sz="2000" b="0" kern="1200" dirty="0" smtClean="0">
                <a:latin typeface="Times New Roman" panose="02020603050405020304" pitchFamily="18" charset="0"/>
                <a:ea typeface="+mj-ea"/>
                <a:cs typeface="+mj-cs"/>
              </a:rPr>
              <a:t>(1 of 3)</a:t>
            </a:r>
            <a:endParaRPr lang="en-US" sz="2000" b="0" kern="1200" dirty="0">
              <a:latin typeface="Times New Roman" panose="02020603050405020304" pitchFamily="18" charset="0"/>
              <a:ea typeface="+mj-ea"/>
              <a:cs typeface="+mj-cs"/>
            </a:endParaRPr>
          </a:p>
        </p:txBody>
      </p:sp>
      <p:sp>
        <p:nvSpPr>
          <p:cNvPr id="3" name="Content Placeholder 2"/>
          <p:cNvSpPr>
            <a:spLocks noGrp="1"/>
          </p:cNvSpPr>
          <p:nvPr>
            <p:ph idx="1"/>
          </p:nvPr>
        </p:nvSpPr>
        <p:spPr>
          <a:xfrm>
            <a:off x="457200" y="1600200"/>
            <a:ext cx="8229600" cy="877133"/>
          </a:xfrm>
        </p:spPr>
        <p:txBody>
          <a:bodyPr wrap="square" lIns="91425" tIns="91425" rIns="91425" bIns="91425">
            <a:spAutoFit/>
          </a:bodyPr>
          <a:lstStyle/>
          <a:p>
            <a:pPr marL="255651" lvl="0" indent="-255651" defTabSz="457200">
              <a:spcAft>
                <a:spcPct val="0"/>
              </a:spcAft>
              <a:buFont typeface="Arial" panose="020B0604020202020204" pitchFamily="34" charset="0"/>
            </a:pPr>
            <a:r>
              <a:rPr lang="en-US" sz="2000" kern="1200" dirty="0">
                <a:solidFill>
                  <a:srgbClr val="000000"/>
                </a:solidFill>
                <a:latin typeface="Arial (Body)"/>
                <a:ea typeface="+mn-ea"/>
                <a:cs typeface="+mn-cs"/>
              </a:rPr>
              <a:t>Inventory Holding Cost</a:t>
            </a:r>
          </a:p>
          <a:p>
            <a:pPr marL="741553" lvl="1" indent="-284353" defTabSz="457200">
              <a:spcAft>
                <a:spcPct val="0"/>
              </a:spcAft>
              <a:buFont typeface="Arial" panose="020B0604020202020204" pitchFamily="34" charset="0"/>
            </a:pPr>
            <a:r>
              <a:rPr lang="en-US" sz="2000" kern="1200" dirty="0">
                <a:solidFill>
                  <a:srgbClr val="000000"/>
                </a:solidFill>
                <a:latin typeface="Arial (Body)"/>
                <a:ea typeface="+mn-ea"/>
                <a:cs typeface="+mn-cs"/>
              </a:rPr>
              <a:t>Cost of </a:t>
            </a:r>
            <a:r>
              <a:rPr lang="en-US" sz="2000" kern="1200" dirty="0" smtClean="0">
                <a:solidFill>
                  <a:srgbClr val="000000"/>
                </a:solidFill>
                <a:latin typeface="Arial (Body)"/>
                <a:ea typeface="+mn-ea"/>
                <a:cs typeface="+mn-cs"/>
              </a:rPr>
              <a:t>capital</a:t>
            </a:r>
          </a:p>
        </p:txBody>
      </p:sp>
      <p:graphicFrame>
        <p:nvGraphicFramePr>
          <p:cNvPr id="6" name="Object 5" descr="W A C C = start fraction E times left parenthesis R sub f + Beta times M R P right parenthesis over D + E end fraction + start fraction D times R sub b times left parenthesis 1 minus t right parenthesis over D + E end fraction"/>
          <p:cNvGraphicFramePr>
            <a:graphicFrameLocks noChangeAspect="1"/>
          </p:cNvGraphicFramePr>
          <p:nvPr>
            <p:extLst>
              <p:ext uri="{D42A27DB-BD31-4B8C-83A1-F6EECF244321}">
                <p14:modId xmlns:p14="http://schemas.microsoft.com/office/powerpoint/2010/main" val="974805636"/>
              </p:ext>
            </p:extLst>
          </p:nvPr>
        </p:nvGraphicFramePr>
        <p:xfrm>
          <a:off x="1536982" y="2603622"/>
          <a:ext cx="5009928" cy="631580"/>
        </p:xfrm>
        <a:graphic>
          <a:graphicData uri="http://schemas.openxmlformats.org/presentationml/2006/ole">
            <mc:AlternateContent xmlns:mc="http://schemas.openxmlformats.org/markup-compatibility/2006">
              <mc:Choice xmlns:v="urn:schemas-microsoft-com:vml" Requires="v">
                <p:oleObj spid="_x0000_s172092" name="Equation" r:id="rId3" imgW="3124080" imgH="393480" progId="Equation.DSMT4">
                  <p:embed/>
                </p:oleObj>
              </mc:Choice>
              <mc:Fallback>
                <p:oleObj name="Equation" r:id="rId3" imgW="3124080" imgH="393480" progId="Equation.DSMT4">
                  <p:embed/>
                  <p:pic>
                    <p:nvPicPr>
                      <p:cNvPr id="6" name="Object 5"/>
                      <p:cNvPicPr/>
                      <p:nvPr/>
                    </p:nvPicPr>
                    <p:blipFill>
                      <a:blip r:embed="rId4"/>
                      <a:stretch>
                        <a:fillRect/>
                      </a:stretch>
                    </p:blipFill>
                    <p:spPr>
                      <a:xfrm>
                        <a:off x="1536982" y="2603622"/>
                        <a:ext cx="5009928" cy="631580"/>
                      </a:xfrm>
                      <a:prstGeom prst="rect">
                        <a:avLst/>
                      </a:prstGeom>
                    </p:spPr>
                  </p:pic>
                </p:oleObj>
              </mc:Fallback>
            </mc:AlternateContent>
          </a:graphicData>
        </a:graphic>
      </p:graphicFrame>
      <p:sp>
        <p:nvSpPr>
          <p:cNvPr id="4" name="Content Placeholder 3"/>
          <p:cNvSpPr>
            <a:spLocks noGrp="1"/>
          </p:cNvSpPr>
          <p:nvPr>
            <p:ph idx="14"/>
          </p:nvPr>
        </p:nvSpPr>
        <p:spPr>
          <a:xfrm>
            <a:off x="521018" y="3361526"/>
            <a:ext cx="1071301" cy="380945"/>
          </a:xfrm>
        </p:spPr>
        <p:txBody>
          <a:bodyPr/>
          <a:lstStyle/>
          <a:p>
            <a:pPr marL="101600" indent="0">
              <a:buNone/>
            </a:pPr>
            <a:r>
              <a:rPr lang="en-US" sz="2000" dirty="0" smtClean="0">
                <a:latin typeface="+mn-lt"/>
              </a:rPr>
              <a:t>Where</a:t>
            </a:r>
            <a:endParaRPr lang="en-US" sz="2000" dirty="0">
              <a:latin typeface="+mn-lt"/>
            </a:endParaRPr>
          </a:p>
        </p:txBody>
      </p:sp>
      <p:sp>
        <p:nvSpPr>
          <p:cNvPr id="10" name="Content Placeholder 9"/>
          <p:cNvSpPr>
            <a:spLocks noGrp="1"/>
          </p:cNvSpPr>
          <p:nvPr>
            <p:ph idx="13"/>
          </p:nvPr>
        </p:nvSpPr>
        <p:spPr>
          <a:xfrm>
            <a:off x="1466950" y="3895431"/>
            <a:ext cx="5596001" cy="2525550"/>
          </a:xfrm>
        </p:spPr>
        <p:txBody>
          <a:bodyPr anchor="b"/>
          <a:lstStyle/>
          <a:p>
            <a:pPr marL="0" indent="0">
              <a:spcBef>
                <a:spcPts val="400"/>
              </a:spcBef>
              <a:buNone/>
              <a:tabLst>
                <a:tab pos="533400" algn="r"/>
                <a:tab pos="723900" algn="l"/>
              </a:tabLst>
            </a:pPr>
            <a:r>
              <a:rPr lang="en-US" sz="2000" i="1" dirty="0">
                <a:latin typeface="+mn-lt"/>
                <a:cs typeface="Times New Roman"/>
              </a:rPr>
              <a:t>E</a:t>
            </a:r>
            <a:r>
              <a:rPr lang="en-US" sz="2000" dirty="0">
                <a:latin typeface="+mn-lt"/>
              </a:rPr>
              <a:t>	 = amount of equity</a:t>
            </a:r>
          </a:p>
          <a:p>
            <a:pPr marL="0" indent="0">
              <a:spcBef>
                <a:spcPts val="400"/>
              </a:spcBef>
              <a:buNone/>
              <a:tabLst>
                <a:tab pos="533400" algn="r"/>
                <a:tab pos="723900" algn="l"/>
              </a:tabLst>
            </a:pPr>
            <a:r>
              <a:rPr lang="en-US" sz="2000" i="1" dirty="0">
                <a:latin typeface="+mn-lt"/>
                <a:cs typeface="Times New Roman"/>
              </a:rPr>
              <a:t>D</a:t>
            </a:r>
            <a:r>
              <a:rPr lang="en-US" sz="2000" dirty="0">
                <a:latin typeface="+mn-lt"/>
              </a:rPr>
              <a:t>	 = amount of debt</a:t>
            </a:r>
          </a:p>
          <a:p>
            <a:pPr marL="0" indent="0">
              <a:spcBef>
                <a:spcPts val="400"/>
              </a:spcBef>
              <a:buNone/>
              <a:tabLst>
                <a:tab pos="533400" algn="r"/>
                <a:tab pos="723900" algn="l"/>
              </a:tabLst>
            </a:pPr>
            <a:r>
              <a:rPr lang="en-US" sz="2000" i="1" dirty="0">
                <a:latin typeface="+mn-lt"/>
                <a:cs typeface="Times New Roman"/>
              </a:rPr>
              <a:t>R</a:t>
            </a:r>
            <a:r>
              <a:rPr lang="en-US" sz="2000" i="1" baseline="-25000" dirty="0">
                <a:latin typeface="+mn-lt"/>
                <a:cs typeface="Times New Roman"/>
              </a:rPr>
              <a:t>f</a:t>
            </a:r>
            <a:r>
              <a:rPr lang="en-US" sz="2000" dirty="0">
                <a:latin typeface="+mn-lt"/>
              </a:rPr>
              <a:t>	  = risk-free rate of </a:t>
            </a:r>
            <a:r>
              <a:rPr lang="en-US" sz="2000" dirty="0" smtClean="0">
                <a:latin typeface="+mn-lt"/>
              </a:rPr>
              <a:t>return</a:t>
            </a:r>
          </a:p>
          <a:p>
            <a:pPr marL="0" indent="0">
              <a:spcBef>
                <a:spcPts val="400"/>
              </a:spcBef>
              <a:buNone/>
              <a:tabLst>
                <a:tab pos="533400" algn="r"/>
                <a:tab pos="723900" algn="l"/>
              </a:tabLst>
            </a:pPr>
            <a:r>
              <a:rPr lang="el-GR" sz="2000" i="1" dirty="0" smtClean="0">
                <a:latin typeface="+mn-lt"/>
              </a:rPr>
              <a:t>β</a:t>
            </a:r>
            <a:r>
              <a:rPr lang="en-IN" sz="2000" i="1" dirty="0" smtClean="0">
                <a:latin typeface="+mn-lt"/>
              </a:rPr>
              <a:t> </a:t>
            </a:r>
            <a:r>
              <a:rPr lang="en-US" sz="2000" dirty="0" smtClean="0">
                <a:latin typeface="+mn-lt"/>
              </a:rPr>
              <a:t>= </a:t>
            </a:r>
            <a:r>
              <a:rPr lang="en-US" sz="2000" dirty="0">
                <a:latin typeface="+mn-lt"/>
              </a:rPr>
              <a:t>the firm’s beta</a:t>
            </a:r>
          </a:p>
          <a:p>
            <a:pPr marL="0" indent="0">
              <a:spcBef>
                <a:spcPts val="400"/>
              </a:spcBef>
              <a:buNone/>
              <a:tabLst>
                <a:tab pos="533400" algn="r"/>
                <a:tab pos="723900" algn="l"/>
              </a:tabLst>
            </a:pPr>
            <a:r>
              <a:rPr lang="en-US" sz="2000" i="1" dirty="0" smtClean="0">
                <a:latin typeface="+mn-lt"/>
                <a:cs typeface="Times New Roman"/>
              </a:rPr>
              <a:t>M</a:t>
            </a:r>
            <a:r>
              <a:rPr lang="en-US" sz="100" i="1" dirty="0" smtClean="0">
                <a:latin typeface="+mn-lt"/>
                <a:cs typeface="Times New Roman"/>
              </a:rPr>
              <a:t> </a:t>
            </a:r>
            <a:r>
              <a:rPr lang="en-US" sz="2000" i="1" dirty="0" smtClean="0">
                <a:latin typeface="+mn-lt"/>
                <a:cs typeface="Times New Roman"/>
              </a:rPr>
              <a:t>R</a:t>
            </a:r>
            <a:r>
              <a:rPr lang="en-US" sz="100" i="1" dirty="0" smtClean="0">
                <a:latin typeface="+mn-lt"/>
                <a:cs typeface="Times New Roman"/>
              </a:rPr>
              <a:t> </a:t>
            </a:r>
            <a:r>
              <a:rPr lang="en-US" sz="2000" i="1" dirty="0" smtClean="0">
                <a:latin typeface="+mn-lt"/>
                <a:cs typeface="Times New Roman"/>
              </a:rPr>
              <a:t>P </a:t>
            </a:r>
            <a:r>
              <a:rPr lang="en-US" sz="2000" dirty="0">
                <a:latin typeface="+mn-lt"/>
              </a:rPr>
              <a:t>= market risk premium</a:t>
            </a:r>
          </a:p>
          <a:p>
            <a:pPr marL="0" indent="0">
              <a:spcBef>
                <a:spcPts val="400"/>
              </a:spcBef>
              <a:buNone/>
              <a:tabLst>
                <a:tab pos="533400" algn="r"/>
                <a:tab pos="723900" algn="l"/>
              </a:tabLst>
            </a:pPr>
            <a:r>
              <a:rPr lang="en-US" sz="2000" i="1" dirty="0">
                <a:latin typeface="+mn-lt"/>
                <a:cs typeface="Times New Roman"/>
              </a:rPr>
              <a:t>R</a:t>
            </a:r>
            <a:r>
              <a:rPr lang="en-US" sz="2000" i="1" baseline="-25000" dirty="0">
                <a:latin typeface="+mn-lt"/>
                <a:cs typeface="Times New Roman"/>
              </a:rPr>
              <a:t>b</a:t>
            </a:r>
            <a:r>
              <a:rPr lang="en-US" sz="2000" dirty="0">
                <a:latin typeface="+mn-lt"/>
              </a:rPr>
              <a:t>	 = rate at which the firm can borrow money</a:t>
            </a:r>
          </a:p>
          <a:p>
            <a:pPr marL="0" indent="0">
              <a:spcBef>
                <a:spcPts val="400"/>
              </a:spcBef>
              <a:buNone/>
              <a:tabLst>
                <a:tab pos="533400" algn="r"/>
                <a:tab pos="723900" algn="l"/>
              </a:tabLst>
            </a:pPr>
            <a:r>
              <a:rPr lang="en-US" sz="2000" i="1" dirty="0">
                <a:latin typeface="+mn-lt"/>
                <a:cs typeface="Times New Roman"/>
              </a:rPr>
              <a:t>t</a:t>
            </a:r>
            <a:r>
              <a:rPr lang="en-US" sz="2000" dirty="0">
                <a:latin typeface="+mn-lt"/>
              </a:rPr>
              <a:t>	 = tax </a:t>
            </a:r>
            <a:r>
              <a:rPr lang="en-US" sz="2000" dirty="0" smtClean="0">
                <a:latin typeface="+mn-lt"/>
              </a:rPr>
              <a:t>rate</a:t>
            </a:r>
            <a:endParaRPr lang="en-US" sz="2000" dirty="0">
              <a:latin typeface="+mn-lt"/>
            </a:endParaRPr>
          </a:p>
        </p:txBody>
      </p:sp>
    </p:spTree>
    <p:extLst>
      <p:ext uri="{BB962C8B-B14F-4D97-AF65-F5344CB8AC3E}">
        <p14:creationId xmlns:p14="http://schemas.microsoft.com/office/powerpoint/2010/main" val="3574384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Estimating Cycle Inventory Related Costs in Practice </a:t>
            </a:r>
            <a:r>
              <a:rPr lang="en-US" sz="2000" b="0" kern="1200" dirty="0" smtClean="0">
                <a:latin typeface="Times New Roman" panose="02020603050405020304" pitchFamily="18" charset="0"/>
                <a:ea typeface="+mj-ea"/>
                <a:cs typeface="+mj-cs"/>
              </a:rPr>
              <a:t>(2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785348"/>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Inventory Holding Cost</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Obsolescence (or spoilage) cost</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Handling cost</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Occupancy cost</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Miscellaneous costs</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Theft, security, damage, tax, </a:t>
            </a:r>
            <a:r>
              <a:rPr lang="en-US" sz="2400" kern="1200" dirty="0" smtClean="0">
                <a:solidFill>
                  <a:srgbClr val="000000"/>
                </a:solidFill>
                <a:latin typeface="Arial (Body)"/>
                <a:ea typeface="+mn-ea"/>
                <a:cs typeface="+mn-cs"/>
              </a:rPr>
              <a:t>insurance</a:t>
            </a:r>
          </a:p>
        </p:txBody>
      </p:sp>
    </p:spTree>
    <p:extLst>
      <p:ext uri="{BB962C8B-B14F-4D97-AF65-F5344CB8AC3E}">
        <p14:creationId xmlns:p14="http://schemas.microsoft.com/office/powerpoint/2010/main" val="4454589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Estimating Cycle Inventory Related Costs in Practice </a:t>
            </a:r>
            <a:r>
              <a:rPr lang="en-US" sz="2000" b="0" kern="1200" dirty="0" smtClean="0">
                <a:latin typeface="Times New Roman" panose="02020603050405020304" pitchFamily="18" charset="0"/>
                <a:ea typeface="+mj-ea"/>
                <a:cs typeface="+mj-cs"/>
              </a:rPr>
              <a:t>(3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339072"/>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Ordering Cost</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Buyer time</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Transportation costs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Receiving costs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Other </a:t>
            </a:r>
            <a:r>
              <a:rPr lang="en-US" sz="2400" kern="1200" dirty="0" smtClean="0">
                <a:solidFill>
                  <a:srgbClr val="000000"/>
                </a:solidFill>
                <a:latin typeface="Arial (Body)"/>
                <a:ea typeface="+mn-ea"/>
                <a:cs typeface="+mn-cs"/>
              </a:rPr>
              <a:t>costs</a:t>
            </a:r>
          </a:p>
        </p:txBody>
      </p:sp>
    </p:spTree>
    <p:extLst>
      <p:ext uri="{BB962C8B-B14F-4D97-AF65-F5344CB8AC3E}">
        <p14:creationId xmlns:p14="http://schemas.microsoft.com/office/powerpoint/2010/main" val="481872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Lot Sizing for a Single Product (Economic Order Quantity)</a:t>
            </a:r>
            <a:endParaRPr lang="en-US" kern="1200" dirty="0">
              <a:latin typeface="Times New Roman" panose="02020603050405020304" pitchFamily="18" charset="0"/>
              <a:ea typeface="+mj-ea"/>
              <a:cs typeface="+mj-cs"/>
            </a:endParaRPr>
          </a:p>
        </p:txBody>
      </p:sp>
      <p:sp>
        <p:nvSpPr>
          <p:cNvPr id="3" name="Text Placeholder 2"/>
          <p:cNvSpPr>
            <a:spLocks noGrp="1"/>
          </p:cNvSpPr>
          <p:nvPr>
            <p:ph idx="1"/>
          </p:nvPr>
        </p:nvSpPr>
        <p:spPr>
          <a:xfrm>
            <a:off x="457200" y="1600200"/>
            <a:ext cx="8229600" cy="553968"/>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Basic </a:t>
            </a:r>
            <a:r>
              <a:rPr lang="en-US" sz="2400" kern="1200" dirty="0" smtClean="0">
                <a:solidFill>
                  <a:srgbClr val="000000"/>
                </a:solidFill>
                <a:latin typeface="Arial (Body)"/>
                <a:ea typeface="+mn-ea"/>
                <a:cs typeface="+mn-cs"/>
              </a:rPr>
              <a:t>assumptions</a:t>
            </a:r>
          </a:p>
        </p:txBody>
      </p:sp>
      <p:sp>
        <p:nvSpPr>
          <p:cNvPr id="4" name="Content Placeholder 3"/>
          <p:cNvSpPr>
            <a:spLocks noGrp="1"/>
          </p:cNvSpPr>
          <p:nvPr>
            <p:ph idx="13"/>
          </p:nvPr>
        </p:nvSpPr>
        <p:spPr>
          <a:xfrm>
            <a:off x="457954" y="2223746"/>
            <a:ext cx="8229600" cy="2064475"/>
          </a:xfrm>
        </p:spPr>
        <p:txBody>
          <a:bodyPr/>
          <a:lstStyle/>
          <a:p>
            <a:pPr marL="741600" lvl="0" indent="-428400" defTabSz="457200">
              <a:spcBef>
                <a:spcPts val="600"/>
              </a:spcBef>
              <a:spcAft>
                <a:spcPct val="0"/>
              </a:spcAft>
              <a:buFont typeface="+mj-lt"/>
              <a:buAutoNum type="arabicPeriod"/>
              <a:tabLst/>
            </a:pPr>
            <a:r>
              <a:rPr lang="en-US" sz="2400" kern="1200" dirty="0">
                <a:solidFill>
                  <a:srgbClr val="000000"/>
                </a:solidFill>
                <a:latin typeface="Arial (Body)"/>
              </a:rPr>
              <a:t>Demand is steady at </a:t>
            </a:r>
            <a:r>
              <a:rPr lang="en-US" sz="2400" i="1" kern="1200" dirty="0">
                <a:solidFill>
                  <a:srgbClr val="000000"/>
                </a:solidFill>
                <a:latin typeface="Arial (Body)"/>
                <a:cs typeface="Times New Roman"/>
              </a:rPr>
              <a:t>D</a:t>
            </a:r>
            <a:r>
              <a:rPr lang="en-US" sz="2400" kern="1200" dirty="0">
                <a:solidFill>
                  <a:srgbClr val="000000"/>
                </a:solidFill>
                <a:latin typeface="Arial (Body)"/>
              </a:rPr>
              <a:t> units per unit time.</a:t>
            </a:r>
          </a:p>
          <a:p>
            <a:pPr marL="741600" lvl="0" indent="-428400" defTabSz="457200">
              <a:spcBef>
                <a:spcPts val="600"/>
              </a:spcBef>
              <a:spcAft>
                <a:spcPct val="0"/>
              </a:spcAft>
              <a:buFont typeface="+mj-lt"/>
              <a:buAutoNum type="arabicPeriod"/>
              <a:tabLst/>
            </a:pPr>
            <a:r>
              <a:rPr lang="en-US" sz="2400" kern="1200" dirty="0">
                <a:solidFill>
                  <a:srgbClr val="000000"/>
                </a:solidFill>
                <a:latin typeface="Arial (Body)"/>
              </a:rPr>
              <a:t>No shortages are allowed—that is, all demand must be supplied from stock</a:t>
            </a:r>
          </a:p>
          <a:p>
            <a:pPr marL="741600" lvl="0" indent="-428400" defTabSz="457200">
              <a:spcBef>
                <a:spcPts val="600"/>
              </a:spcBef>
              <a:spcAft>
                <a:spcPct val="0"/>
              </a:spcAft>
              <a:buFont typeface="+mj-lt"/>
              <a:buAutoNum type="arabicPeriod"/>
              <a:tabLst/>
            </a:pPr>
            <a:r>
              <a:rPr lang="en-US" sz="2400" kern="1200" dirty="0">
                <a:solidFill>
                  <a:srgbClr val="000000"/>
                </a:solidFill>
                <a:latin typeface="Arial (Body)"/>
              </a:rPr>
              <a:t>Replenishment lead time is fixed (initially assumed to be zero</a:t>
            </a:r>
            <a:r>
              <a:rPr lang="en-US" sz="2400" kern="1200" dirty="0" smtClean="0">
                <a:solidFill>
                  <a:srgbClr val="000000"/>
                </a:solidFill>
                <a:latin typeface="Arial (Body)"/>
              </a:rPr>
              <a:t>)</a:t>
            </a:r>
            <a:endParaRPr lang="en-IN" dirty="0"/>
          </a:p>
        </p:txBody>
      </p:sp>
      <p:sp>
        <p:nvSpPr>
          <p:cNvPr id="5" name="Content Placeholder 4"/>
          <p:cNvSpPr>
            <a:spLocks noGrp="1"/>
          </p:cNvSpPr>
          <p:nvPr>
            <p:ph idx="14"/>
          </p:nvPr>
        </p:nvSpPr>
        <p:spPr>
          <a:xfrm>
            <a:off x="473720" y="4439622"/>
            <a:ext cx="8229600" cy="1787750"/>
          </a:xfrm>
        </p:spPr>
        <p:txBody>
          <a:bodyPr/>
          <a:lstStyle/>
          <a:p>
            <a:pPr marL="255651" lvl="0" indent="-255651" defTabSz="457200">
              <a:spcAft>
                <a:spcPct val="0"/>
              </a:spcAft>
              <a:buFont typeface="Arial" panose="020B0604020202020204" pitchFamily="34" charset="0"/>
              <a:buChar char="•"/>
            </a:pPr>
            <a:r>
              <a:rPr lang="en-US" sz="2400" kern="1200" dirty="0" smtClean="0">
                <a:solidFill>
                  <a:srgbClr val="000000"/>
                </a:solidFill>
                <a:latin typeface="Arial (Body)"/>
              </a:rPr>
              <a:t>Minimize</a:t>
            </a:r>
            <a:endParaRPr lang="en-US" sz="2400" kern="1200" dirty="0">
              <a:solidFill>
                <a:srgbClr val="000000"/>
              </a:solidFill>
              <a:latin typeface="Arial (Body)"/>
            </a:endParaRPr>
          </a:p>
          <a:p>
            <a:pPr marL="741553" lvl="1" indent="-284353" defTabSz="457200">
              <a:spcAft>
                <a:spcPct val="0"/>
              </a:spcAft>
              <a:buFont typeface="Arial" panose="020B0604020202020204" pitchFamily="34" charset="0"/>
            </a:pPr>
            <a:r>
              <a:rPr lang="en-US" sz="2400" kern="1200" dirty="0">
                <a:solidFill>
                  <a:srgbClr val="000000"/>
                </a:solidFill>
                <a:latin typeface="Arial (Body)"/>
              </a:rPr>
              <a:t>Annual material cost</a:t>
            </a:r>
          </a:p>
          <a:p>
            <a:pPr marL="741553" lvl="1" indent="-284353" defTabSz="457200">
              <a:spcAft>
                <a:spcPct val="0"/>
              </a:spcAft>
              <a:buFont typeface="Arial" panose="020B0604020202020204" pitchFamily="34" charset="0"/>
            </a:pPr>
            <a:r>
              <a:rPr lang="en-US" sz="2400" kern="1200" dirty="0">
                <a:solidFill>
                  <a:srgbClr val="000000"/>
                </a:solidFill>
                <a:latin typeface="Arial (Body)"/>
              </a:rPr>
              <a:t>Annual ordering cost</a:t>
            </a:r>
          </a:p>
          <a:p>
            <a:pPr marL="741553" lvl="1" indent="-284353" defTabSz="457200">
              <a:spcAft>
                <a:spcPct val="0"/>
              </a:spcAft>
              <a:buFont typeface="Arial" panose="020B0604020202020204" pitchFamily="34" charset="0"/>
            </a:pPr>
            <a:r>
              <a:rPr lang="en-US" sz="2400" kern="1200" dirty="0">
                <a:solidFill>
                  <a:srgbClr val="000000"/>
                </a:solidFill>
                <a:latin typeface="Arial (Body)"/>
              </a:rPr>
              <a:t>Annual holding </a:t>
            </a:r>
            <a:r>
              <a:rPr lang="en-US" sz="2400" kern="1200" dirty="0" smtClean="0">
                <a:solidFill>
                  <a:srgbClr val="000000"/>
                </a:solidFill>
                <a:latin typeface="Arial (Body)"/>
              </a:rPr>
              <a:t>cost</a:t>
            </a:r>
            <a:endParaRPr lang="en-IN" dirty="0"/>
          </a:p>
          <a:p>
            <a:pPr marL="101600" indent="0">
              <a:buNone/>
            </a:pPr>
            <a:endParaRPr lang="en-IN" dirty="0"/>
          </a:p>
        </p:txBody>
      </p:sp>
    </p:spTree>
    <p:extLst>
      <p:ext uri="{BB962C8B-B14F-4D97-AF65-F5344CB8AC3E}">
        <p14:creationId xmlns:p14="http://schemas.microsoft.com/office/powerpoint/2010/main" val="33644986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Lot Sizing for a Single Product </a:t>
            </a:r>
            <a:r>
              <a:rPr lang="en-US" sz="2000" b="0" kern="1200" dirty="0" smtClean="0">
                <a:latin typeface="Times New Roman" panose="02020603050405020304" pitchFamily="18" charset="0"/>
                <a:ea typeface="+mj-ea"/>
                <a:cs typeface="+mj-cs"/>
              </a:rPr>
              <a:t>(1 of 3)</a:t>
            </a:r>
            <a:endParaRPr lang="en-US" sz="2000" b="0" kern="1200" dirty="0">
              <a:latin typeface="Times New Roman" panose="02020603050405020304" pitchFamily="18" charset="0"/>
              <a:ea typeface="+mj-ea"/>
              <a:cs typeface="+mj-cs"/>
            </a:endParaRPr>
          </a:p>
        </p:txBody>
      </p:sp>
      <p:graphicFrame>
        <p:nvGraphicFramePr>
          <p:cNvPr id="8" name="Object 7" descr="Annual material cost = C times D"/>
          <p:cNvGraphicFramePr>
            <a:graphicFrameLocks noChangeAspect="1"/>
          </p:cNvGraphicFramePr>
          <p:nvPr>
            <p:extLst>
              <p:ext uri="{D42A27DB-BD31-4B8C-83A1-F6EECF244321}">
                <p14:modId xmlns:p14="http://schemas.microsoft.com/office/powerpoint/2010/main" val="981791537"/>
              </p:ext>
            </p:extLst>
          </p:nvPr>
        </p:nvGraphicFramePr>
        <p:xfrm>
          <a:off x="2679700" y="1625600"/>
          <a:ext cx="3836988" cy="381000"/>
        </p:xfrm>
        <a:graphic>
          <a:graphicData uri="http://schemas.openxmlformats.org/presentationml/2006/ole">
            <mc:AlternateContent xmlns:mc="http://schemas.openxmlformats.org/markup-compatibility/2006">
              <mc:Choice xmlns:v="urn:schemas-microsoft-com:vml" Requires="v">
                <p:oleObj spid="_x0000_s156270" name="Equation" r:id="rId3" imgW="1790640" imgH="177480" progId="Equation.DSMT4">
                  <p:embed/>
                </p:oleObj>
              </mc:Choice>
              <mc:Fallback>
                <p:oleObj name="Equation" r:id="rId3" imgW="1790640" imgH="177480" progId="Equation.DSMT4">
                  <p:embed/>
                  <p:pic>
                    <p:nvPicPr>
                      <p:cNvPr id="4" name="Object 3"/>
                      <p:cNvPicPr/>
                      <p:nvPr/>
                    </p:nvPicPr>
                    <p:blipFill>
                      <a:blip r:embed="rId4"/>
                      <a:stretch>
                        <a:fillRect/>
                      </a:stretch>
                    </p:blipFill>
                    <p:spPr>
                      <a:xfrm>
                        <a:off x="2679700" y="1625600"/>
                        <a:ext cx="3836988" cy="381000"/>
                      </a:xfrm>
                      <a:prstGeom prst="rect">
                        <a:avLst/>
                      </a:prstGeom>
                    </p:spPr>
                  </p:pic>
                </p:oleObj>
              </mc:Fallback>
            </mc:AlternateContent>
          </a:graphicData>
        </a:graphic>
      </p:graphicFrame>
      <p:graphicFrame>
        <p:nvGraphicFramePr>
          <p:cNvPr id="9" name="Object 8" descr="Number of orders per year = D divided by Q"/>
          <p:cNvGraphicFramePr>
            <a:graphicFrameLocks noChangeAspect="1"/>
          </p:cNvGraphicFramePr>
          <p:nvPr>
            <p:extLst>
              <p:ext uri="{D42A27DB-BD31-4B8C-83A1-F6EECF244321}">
                <p14:modId xmlns:p14="http://schemas.microsoft.com/office/powerpoint/2010/main" val="1722135499"/>
              </p:ext>
            </p:extLst>
          </p:nvPr>
        </p:nvGraphicFramePr>
        <p:xfrm>
          <a:off x="2515116" y="2128146"/>
          <a:ext cx="4133034" cy="791958"/>
        </p:xfrm>
        <a:graphic>
          <a:graphicData uri="http://schemas.openxmlformats.org/presentationml/2006/ole">
            <mc:AlternateContent xmlns:mc="http://schemas.openxmlformats.org/markup-compatibility/2006">
              <mc:Choice xmlns:v="urn:schemas-microsoft-com:vml" Requires="v">
                <p:oleObj spid="_x0000_s156271" name="Equation" r:id="rId5" imgW="2120760" imgH="406080" progId="Equation.DSMT4">
                  <p:embed/>
                </p:oleObj>
              </mc:Choice>
              <mc:Fallback>
                <p:oleObj name="Equation" r:id="rId5" imgW="2120760" imgH="406080" progId="Equation.DSMT4">
                  <p:embed/>
                  <p:pic>
                    <p:nvPicPr>
                      <p:cNvPr id="5" name="Object 4"/>
                      <p:cNvPicPr/>
                      <p:nvPr/>
                    </p:nvPicPr>
                    <p:blipFill>
                      <a:blip r:embed="rId6"/>
                      <a:stretch>
                        <a:fillRect/>
                      </a:stretch>
                    </p:blipFill>
                    <p:spPr>
                      <a:xfrm>
                        <a:off x="2515116" y="2128146"/>
                        <a:ext cx="4133034" cy="791958"/>
                      </a:xfrm>
                      <a:prstGeom prst="rect">
                        <a:avLst/>
                      </a:prstGeom>
                    </p:spPr>
                  </p:pic>
                </p:oleObj>
              </mc:Fallback>
            </mc:AlternateContent>
          </a:graphicData>
        </a:graphic>
      </p:graphicFrame>
      <p:graphicFrame>
        <p:nvGraphicFramePr>
          <p:cNvPr id="10" name="Object 9" descr="Annual ordering cost = D times capital S divided by Q"/>
          <p:cNvGraphicFramePr>
            <a:graphicFrameLocks noChangeAspect="1"/>
          </p:cNvGraphicFramePr>
          <p:nvPr>
            <p:extLst>
              <p:ext uri="{D42A27DB-BD31-4B8C-83A1-F6EECF244321}">
                <p14:modId xmlns:p14="http://schemas.microsoft.com/office/powerpoint/2010/main" val="2518030486"/>
              </p:ext>
            </p:extLst>
          </p:nvPr>
        </p:nvGraphicFramePr>
        <p:xfrm>
          <a:off x="3127592" y="2990094"/>
          <a:ext cx="3885548" cy="841457"/>
        </p:xfrm>
        <a:graphic>
          <a:graphicData uri="http://schemas.openxmlformats.org/presentationml/2006/ole">
            <mc:AlternateContent xmlns:mc="http://schemas.openxmlformats.org/markup-compatibility/2006">
              <mc:Choice xmlns:v="urn:schemas-microsoft-com:vml" Requires="v">
                <p:oleObj spid="_x0000_s156272" name="Equation" r:id="rId7" imgW="1993680" imgH="431640" progId="Equation.DSMT4">
                  <p:embed/>
                </p:oleObj>
              </mc:Choice>
              <mc:Fallback>
                <p:oleObj name="Equation" r:id="rId7" imgW="1993680" imgH="431640" progId="Equation.DSMT4">
                  <p:embed/>
                  <p:pic>
                    <p:nvPicPr>
                      <p:cNvPr id="6" name="Object 5"/>
                      <p:cNvPicPr/>
                      <p:nvPr/>
                    </p:nvPicPr>
                    <p:blipFill>
                      <a:blip r:embed="rId8"/>
                      <a:stretch>
                        <a:fillRect/>
                      </a:stretch>
                    </p:blipFill>
                    <p:spPr>
                      <a:xfrm>
                        <a:off x="3127592" y="2990094"/>
                        <a:ext cx="3885548" cy="841457"/>
                      </a:xfrm>
                      <a:prstGeom prst="rect">
                        <a:avLst/>
                      </a:prstGeom>
                    </p:spPr>
                  </p:pic>
                </p:oleObj>
              </mc:Fallback>
            </mc:AlternateContent>
          </a:graphicData>
        </a:graphic>
      </p:graphicFrame>
      <p:graphicFrame>
        <p:nvGraphicFramePr>
          <p:cNvPr id="11" name="Object 10" descr="Annual holding cost = one half of Q times capital H = one half of Q times lower case h times C"/>
          <p:cNvGraphicFramePr>
            <a:graphicFrameLocks noChangeAspect="1"/>
          </p:cNvGraphicFramePr>
          <p:nvPr>
            <p:extLst>
              <p:ext uri="{D42A27DB-BD31-4B8C-83A1-F6EECF244321}">
                <p14:modId xmlns:p14="http://schemas.microsoft.com/office/powerpoint/2010/main" val="3404544022"/>
              </p:ext>
            </p:extLst>
          </p:nvPr>
        </p:nvGraphicFramePr>
        <p:xfrm>
          <a:off x="2584450" y="3908425"/>
          <a:ext cx="5099050" cy="841375"/>
        </p:xfrm>
        <a:graphic>
          <a:graphicData uri="http://schemas.openxmlformats.org/presentationml/2006/ole">
            <mc:AlternateContent xmlns:mc="http://schemas.openxmlformats.org/markup-compatibility/2006">
              <mc:Choice xmlns:v="urn:schemas-microsoft-com:vml" Requires="v">
                <p:oleObj spid="_x0000_s156273" name="Equation" r:id="rId9" imgW="2616120" imgH="431640" progId="Equation.DSMT4">
                  <p:embed/>
                </p:oleObj>
              </mc:Choice>
              <mc:Fallback>
                <p:oleObj name="Equation" r:id="rId9" imgW="2616120" imgH="431640" progId="Equation.DSMT4">
                  <p:embed/>
                  <p:pic>
                    <p:nvPicPr>
                      <p:cNvPr id="7" name="Object 6"/>
                      <p:cNvPicPr/>
                      <p:nvPr/>
                    </p:nvPicPr>
                    <p:blipFill>
                      <a:blip r:embed="rId10"/>
                      <a:stretch>
                        <a:fillRect/>
                      </a:stretch>
                    </p:blipFill>
                    <p:spPr>
                      <a:xfrm>
                        <a:off x="2584450" y="3908425"/>
                        <a:ext cx="5099050" cy="841375"/>
                      </a:xfrm>
                      <a:prstGeom prst="rect">
                        <a:avLst/>
                      </a:prstGeom>
                    </p:spPr>
                  </p:pic>
                </p:oleObj>
              </mc:Fallback>
            </mc:AlternateContent>
          </a:graphicData>
        </a:graphic>
      </p:graphicFrame>
      <p:graphicFrame>
        <p:nvGraphicFramePr>
          <p:cNvPr id="12" name="Object 11" descr="Total annual cost, T C, = D times capital S divided by Q + one half of Q times lower case h times C + C times D"/>
          <p:cNvGraphicFramePr>
            <a:graphicFrameLocks noChangeAspect="1"/>
          </p:cNvGraphicFramePr>
          <p:nvPr>
            <p:extLst>
              <p:ext uri="{D42A27DB-BD31-4B8C-83A1-F6EECF244321}">
                <p14:modId xmlns:p14="http://schemas.microsoft.com/office/powerpoint/2010/main" val="1103479924"/>
              </p:ext>
            </p:extLst>
          </p:nvPr>
        </p:nvGraphicFramePr>
        <p:xfrm>
          <a:off x="2033588" y="4887913"/>
          <a:ext cx="5854700" cy="796925"/>
        </p:xfrm>
        <a:graphic>
          <a:graphicData uri="http://schemas.openxmlformats.org/presentationml/2006/ole">
            <mc:AlternateContent xmlns:mc="http://schemas.openxmlformats.org/markup-compatibility/2006">
              <mc:Choice xmlns:v="urn:schemas-microsoft-com:vml" Requires="v">
                <p:oleObj spid="_x0000_s156274" name="Equation" r:id="rId11" imgW="6438600" imgH="876240" progId="Equation.DSMT4">
                  <p:embed/>
                </p:oleObj>
              </mc:Choice>
              <mc:Fallback>
                <p:oleObj name="Equation" r:id="rId11" imgW="6438600" imgH="876240" progId="Equation.DSMT4">
                  <p:embed/>
                  <p:pic>
                    <p:nvPicPr>
                      <p:cNvPr id="8" name="Object 7"/>
                      <p:cNvPicPr/>
                      <p:nvPr/>
                    </p:nvPicPr>
                    <p:blipFill>
                      <a:blip r:embed="rId12"/>
                      <a:stretch>
                        <a:fillRect/>
                      </a:stretch>
                    </p:blipFill>
                    <p:spPr>
                      <a:xfrm>
                        <a:off x="2033588" y="4887913"/>
                        <a:ext cx="5854700" cy="796925"/>
                      </a:xfrm>
                      <a:prstGeom prst="rect">
                        <a:avLst/>
                      </a:prstGeom>
                    </p:spPr>
                  </p:pic>
                </p:oleObj>
              </mc:Fallback>
            </mc:AlternateContent>
          </a:graphicData>
        </a:graphic>
      </p:graphicFrame>
    </p:spTree>
    <p:extLst>
      <p:ext uri="{BB962C8B-B14F-4D97-AF65-F5344CB8AC3E}">
        <p14:creationId xmlns:p14="http://schemas.microsoft.com/office/powerpoint/2010/main" val="19424235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solidFill>
                  <a:srgbClr val="007FA3"/>
                </a:solidFill>
                <a:latin typeface="Times New Roman" panose="02020603050405020304" pitchFamily="18" charset="0"/>
                <a:ea typeface="+mj-ea"/>
                <a:cs typeface="+mj-cs"/>
              </a:rPr>
              <a:t>Learning Objectives </a:t>
            </a:r>
            <a:r>
              <a:rPr lang="en-US" sz="2000" b="0" kern="1200" dirty="0" smtClean="0">
                <a:solidFill>
                  <a:srgbClr val="007FA3"/>
                </a:solidFill>
                <a:latin typeface="Times New Roman" panose="02020603050405020304" pitchFamily="18" charset="0"/>
                <a:ea typeface="+mj-ea"/>
                <a:cs typeface="+mj-cs"/>
              </a:rPr>
              <a:t>(1 of 2)</a:t>
            </a:r>
            <a:endParaRPr lang="en-US" sz="2000" b="0"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idx="1"/>
          </p:nvPr>
        </p:nvSpPr>
        <p:spPr/>
        <p:txBody>
          <a:bodyPr wrap="square" lIns="91425" tIns="91425" rIns="91425" bIns="91425">
            <a:spAutoFit/>
          </a:bodyPr>
          <a:lstStyle/>
          <a:p>
            <a:pPr marL="0" lvl="0" indent="0" defTabSz="457200">
              <a:spcAft>
                <a:spcPct val="0"/>
              </a:spcAft>
              <a:buSzPct val="100000"/>
              <a:buNone/>
            </a:pPr>
            <a:r>
              <a:rPr lang="en-US" sz="2400" b="1" kern="1200" dirty="0" smtClean="0">
                <a:solidFill>
                  <a:schemeClr val="tx2"/>
                </a:solidFill>
                <a:latin typeface="Arial (Body)"/>
                <a:ea typeface="+mn-ea"/>
                <a:cs typeface="+mn-cs"/>
              </a:rPr>
              <a:t>11.1</a:t>
            </a:r>
            <a:r>
              <a:rPr lang="en-US" sz="2400" kern="1200" dirty="0" smtClean="0">
                <a:solidFill>
                  <a:srgbClr val="000000"/>
                </a:solidFill>
                <a:latin typeface="Arial (Body)"/>
                <a:ea typeface="+mn-ea"/>
                <a:cs typeface="+mn-cs"/>
              </a:rPr>
              <a:t> Describe </a:t>
            </a:r>
            <a:r>
              <a:rPr lang="en-US" sz="2400" kern="1200" dirty="0">
                <a:solidFill>
                  <a:srgbClr val="000000"/>
                </a:solidFill>
                <a:latin typeface="Arial (Body)"/>
                <a:ea typeface="+mn-ea"/>
                <a:cs typeface="+mn-cs"/>
              </a:rPr>
              <a:t>the role of cycle inventory in a </a:t>
            </a:r>
            <a:r>
              <a:rPr lang="en-US" sz="2400" kern="1200" dirty="0" smtClean="0">
                <a:solidFill>
                  <a:srgbClr val="000000"/>
                </a:solidFill>
                <a:latin typeface="Arial (Body)"/>
                <a:ea typeface="+mn-ea"/>
                <a:cs typeface="+mn-cs"/>
              </a:rPr>
              <a:t>supply chain.</a:t>
            </a:r>
            <a:endParaRPr lang="en-US" sz="2400" kern="1200" dirty="0">
              <a:solidFill>
                <a:srgbClr val="000000"/>
              </a:solidFill>
              <a:latin typeface="Arial (Body)"/>
              <a:ea typeface="+mn-ea"/>
              <a:cs typeface="+mn-cs"/>
            </a:endParaRPr>
          </a:p>
          <a:p>
            <a:pPr marL="0" lvl="0" indent="0" defTabSz="457200">
              <a:spcAft>
                <a:spcPct val="0"/>
              </a:spcAft>
              <a:buSzPct val="100000"/>
              <a:buNone/>
            </a:pPr>
            <a:r>
              <a:rPr lang="en-US" sz="2400" b="1" kern="1200" dirty="0" smtClean="0">
                <a:solidFill>
                  <a:schemeClr val="tx2"/>
                </a:solidFill>
                <a:latin typeface="Arial (Body)"/>
                <a:ea typeface="+mn-ea"/>
                <a:cs typeface="+mn-cs"/>
              </a:rPr>
              <a:t>11.2</a:t>
            </a:r>
            <a:r>
              <a:rPr lang="en-US" sz="2400" kern="1200" dirty="0" smtClean="0">
                <a:solidFill>
                  <a:srgbClr val="000000"/>
                </a:solidFill>
                <a:latin typeface="Arial (Body)"/>
                <a:ea typeface="+mn-ea"/>
                <a:cs typeface="+mn-cs"/>
              </a:rPr>
              <a:t> Choose </a:t>
            </a:r>
            <a:r>
              <a:rPr lang="en-US" sz="2400" kern="1200" dirty="0">
                <a:solidFill>
                  <a:srgbClr val="000000"/>
                </a:solidFill>
                <a:latin typeface="Arial (Body)"/>
                <a:ea typeface="+mn-ea"/>
                <a:cs typeface="+mn-cs"/>
              </a:rPr>
              <a:t>the optimal lot size given fixed ordering costs in a supply </a:t>
            </a:r>
            <a:r>
              <a:rPr lang="en-US" sz="2400" kern="1200" dirty="0" smtClean="0">
                <a:solidFill>
                  <a:srgbClr val="000000"/>
                </a:solidFill>
                <a:latin typeface="Arial (Body)"/>
                <a:ea typeface="+mn-ea"/>
                <a:cs typeface="+mn-cs"/>
              </a:rPr>
              <a:t>chain.</a:t>
            </a:r>
            <a:endParaRPr lang="en-US" sz="2400" kern="1200" dirty="0">
              <a:solidFill>
                <a:srgbClr val="000000"/>
              </a:solidFill>
              <a:latin typeface="Arial (Body)"/>
              <a:ea typeface="+mn-ea"/>
              <a:cs typeface="+mn-cs"/>
            </a:endParaRPr>
          </a:p>
          <a:p>
            <a:pPr marL="0" lvl="0" indent="0" defTabSz="315913">
              <a:spcAft>
                <a:spcPct val="0"/>
              </a:spcAft>
              <a:buSzPct val="100000"/>
              <a:buNone/>
            </a:pPr>
            <a:r>
              <a:rPr lang="en-US" sz="2400" b="1" kern="1200" dirty="0" smtClean="0">
                <a:solidFill>
                  <a:schemeClr val="tx2"/>
                </a:solidFill>
                <a:latin typeface="Arial (Body)"/>
                <a:ea typeface="+mn-ea"/>
                <a:cs typeface="+mn-cs"/>
              </a:rPr>
              <a:t>11.3</a:t>
            </a:r>
            <a:r>
              <a:rPr lang="en-US" sz="2400" kern="1200" dirty="0" smtClean="0">
                <a:solidFill>
                  <a:srgbClr val="000000"/>
                </a:solidFill>
                <a:latin typeface="Arial (Body)"/>
                <a:ea typeface="+mn-ea"/>
                <a:cs typeface="+mn-cs"/>
              </a:rPr>
              <a:t> Evaluate </a:t>
            </a:r>
            <a:r>
              <a:rPr lang="en-US" sz="2400" kern="1200" dirty="0">
                <a:solidFill>
                  <a:srgbClr val="000000"/>
                </a:solidFill>
                <a:latin typeface="Arial (Body)"/>
                <a:ea typeface="+mn-ea"/>
                <a:cs typeface="+mn-cs"/>
              </a:rPr>
              <a:t>how aggregation is best implemented to reduce cycle inventory in a supply </a:t>
            </a:r>
            <a:r>
              <a:rPr lang="en-US" sz="2400" kern="1200" dirty="0" smtClean="0">
                <a:solidFill>
                  <a:srgbClr val="000000"/>
                </a:solidFill>
                <a:latin typeface="Arial (Body)"/>
                <a:ea typeface="+mn-ea"/>
                <a:cs typeface="+mn-cs"/>
              </a:rPr>
              <a:t>chain.</a:t>
            </a:r>
            <a:endParaRPr lang="en-US" sz="2400" kern="1200" dirty="0">
              <a:solidFill>
                <a:srgbClr val="000000"/>
              </a:solidFill>
              <a:latin typeface="Arial (Body)"/>
              <a:ea typeface="+mn-ea"/>
              <a:cs typeface="+mn-cs"/>
            </a:endParaRPr>
          </a:p>
          <a:p>
            <a:pPr marL="0" lvl="0" indent="0" defTabSz="457200">
              <a:spcAft>
                <a:spcPct val="0"/>
              </a:spcAft>
              <a:buSzPct val="100000"/>
              <a:buNone/>
            </a:pPr>
            <a:r>
              <a:rPr lang="en-US" sz="2400" b="1" kern="1200" dirty="0" smtClean="0">
                <a:solidFill>
                  <a:schemeClr val="tx2"/>
                </a:solidFill>
                <a:latin typeface="Arial (Body)"/>
                <a:ea typeface="+mn-ea"/>
                <a:cs typeface="+mn-cs"/>
              </a:rPr>
              <a:t>11.4</a:t>
            </a:r>
            <a:r>
              <a:rPr lang="en-US" sz="2400" kern="1200" dirty="0" smtClean="0">
                <a:solidFill>
                  <a:srgbClr val="000000"/>
                </a:solidFill>
                <a:latin typeface="Arial (Body)"/>
                <a:ea typeface="+mn-ea"/>
                <a:cs typeface="+mn-cs"/>
              </a:rPr>
              <a:t> Understand </a:t>
            </a:r>
            <a:r>
              <a:rPr lang="en-US" sz="2400" kern="1200" dirty="0">
                <a:solidFill>
                  <a:srgbClr val="000000"/>
                </a:solidFill>
                <a:latin typeface="Arial (Body)"/>
                <a:ea typeface="+mn-ea"/>
                <a:cs typeface="+mn-cs"/>
              </a:rPr>
              <a:t>the impact of quantity discounts on lot size and cycle </a:t>
            </a:r>
            <a:r>
              <a:rPr lang="en-US" sz="2400" kern="1200" dirty="0" smtClean="0">
                <a:solidFill>
                  <a:srgbClr val="000000"/>
                </a:solidFill>
                <a:latin typeface="Arial (Body)"/>
                <a:ea typeface="+mn-ea"/>
                <a:cs typeface="+mn-cs"/>
              </a:rPr>
              <a:t>inventory.</a:t>
            </a:r>
          </a:p>
        </p:txBody>
      </p:sp>
    </p:spTree>
    <p:extLst>
      <p:ext uri="{BB962C8B-B14F-4D97-AF65-F5344CB8AC3E}">
        <p14:creationId xmlns:p14="http://schemas.microsoft.com/office/powerpoint/2010/main" val="24423339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3634"/>
            <a:ext cx="8229600" cy="707856"/>
          </a:xfrm>
        </p:spPr>
        <p:txBody>
          <a:bodyPr tIns="91425" anchor="b">
            <a:spAutoFit/>
          </a:bodyPr>
          <a:lstStyle/>
          <a:p>
            <a:pPr lvl="0" defTabSz="457200">
              <a:spcBef>
                <a:spcPct val="0"/>
              </a:spcBef>
              <a:buClrTx/>
            </a:pPr>
            <a:r>
              <a:rPr lang="en-US" kern="1200" dirty="0" smtClean="0">
                <a:latin typeface="Times New Roman" panose="02020603050405020304" pitchFamily="18" charset="0"/>
                <a:ea typeface="+mj-ea"/>
              </a:rPr>
              <a:t>Lot Sizing for a Single Product </a:t>
            </a:r>
            <a:r>
              <a:rPr lang="en-US" sz="2000" b="0" kern="1200" dirty="0" smtClean="0">
                <a:latin typeface="Times New Roman" panose="02020603050405020304" pitchFamily="18" charset="0"/>
                <a:ea typeface="+mj-ea"/>
              </a:rPr>
              <a:t>(2 of 3)</a:t>
            </a:r>
            <a:endParaRPr lang="en-US" sz="2000" b="0" kern="1200" dirty="0">
              <a:latin typeface="Times New Roman" panose="02020603050405020304" pitchFamily="18" charset="0"/>
              <a:ea typeface="+mj-ea"/>
            </a:endParaRPr>
          </a:p>
        </p:txBody>
      </p:sp>
      <p:pic>
        <p:nvPicPr>
          <p:cNvPr id="5" name="Picture 4" descr="A representational graph of Total Cost and its component costs, Material Cost, Ordering Cost, and Holding Cost. The horizontal axis is Lot Size, and the vertical axis is Cost. Material Cost is represented as a constant for all lot sizes. Ordering Cost is a concave curve, proportional to the inverse of the Lot Size, falling from left to right. Holding Cost is a rising straight line proportional to Lot Size. Total Cost is the sum of all the costs. Its graph is shaped as a V, with the vertex of the V above the intersection of the Holding Cost curve and the Ordering Cost curve."/>
          <p:cNvPicPr>
            <a:picLocks noChangeAspect="1"/>
          </p:cNvPicPr>
          <p:nvPr/>
        </p:nvPicPr>
        <p:blipFill>
          <a:blip r:embed="rId2"/>
          <a:stretch>
            <a:fillRect/>
          </a:stretch>
        </p:blipFill>
        <p:spPr>
          <a:xfrm>
            <a:off x="1771897" y="1577715"/>
            <a:ext cx="5600204" cy="3856951"/>
          </a:xfrm>
          <a:prstGeom prst="rect">
            <a:avLst/>
          </a:prstGeom>
        </p:spPr>
      </p:pic>
      <p:sp>
        <p:nvSpPr>
          <p:cNvPr id="3" name="Text Placeholder 2"/>
          <p:cNvSpPr>
            <a:spLocks noGrp="1"/>
          </p:cNvSpPr>
          <p:nvPr>
            <p:ph type="body" idx="1"/>
          </p:nvPr>
        </p:nvSpPr>
        <p:spPr>
          <a:xfrm>
            <a:off x="457200" y="5729371"/>
            <a:ext cx="8229600" cy="539154"/>
          </a:xfrm>
        </p:spPr>
        <p:txBody>
          <a:bodyPr anchor="b"/>
          <a:lstStyle/>
          <a:p>
            <a:pPr marL="0" indent="0">
              <a:buNone/>
            </a:pPr>
            <a:r>
              <a:rPr lang="en-US" sz="2000" b="1" dirty="0">
                <a:latin typeface="+mn-lt"/>
              </a:rPr>
              <a:t>Figure </a:t>
            </a:r>
            <a:r>
              <a:rPr lang="en-US" sz="2000" b="1" dirty="0" smtClean="0">
                <a:latin typeface="+mn-lt"/>
              </a:rPr>
              <a:t>11-2 </a:t>
            </a:r>
            <a:r>
              <a:rPr lang="en-US" sz="2000" dirty="0">
                <a:latin typeface="+mn-lt"/>
              </a:rPr>
              <a:t>Effect of Lot Size on Costs at Best </a:t>
            </a:r>
            <a:r>
              <a:rPr lang="en-US" sz="2000" dirty="0" smtClean="0">
                <a:latin typeface="+mn-lt"/>
              </a:rPr>
              <a:t>Buy</a:t>
            </a:r>
            <a:endParaRPr lang="en-US" sz="2000" dirty="0">
              <a:latin typeface="+mn-lt"/>
            </a:endParaRPr>
          </a:p>
        </p:txBody>
      </p:sp>
    </p:spTree>
    <p:extLst>
      <p:ext uri="{BB962C8B-B14F-4D97-AF65-F5344CB8AC3E}">
        <p14:creationId xmlns:p14="http://schemas.microsoft.com/office/powerpoint/2010/main" val="13092751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latin typeface="Times New Roman" panose="02020603050405020304" pitchFamily="18" charset="0"/>
              </a:rPr>
              <a:t>Lot Sizing for a Single Product </a:t>
            </a:r>
            <a:r>
              <a:rPr lang="en-US" sz="2000" b="0" kern="1200" dirty="0">
                <a:latin typeface="Times New Roman" panose="02020603050405020304" pitchFamily="18" charset="0"/>
              </a:rPr>
              <a:t>(3 of 3)</a:t>
            </a:r>
            <a:endParaRPr lang="en-US" dirty="0"/>
          </a:p>
        </p:txBody>
      </p:sp>
      <p:sp>
        <p:nvSpPr>
          <p:cNvPr id="3" name="Content Placeholder 2"/>
          <p:cNvSpPr>
            <a:spLocks noGrp="1"/>
          </p:cNvSpPr>
          <p:nvPr>
            <p:ph idx="1"/>
          </p:nvPr>
        </p:nvSpPr>
        <p:spPr>
          <a:xfrm>
            <a:off x="457200" y="1600200"/>
            <a:ext cx="8229600" cy="592024"/>
          </a:xfrm>
        </p:spPr>
        <p:txBody>
          <a:bodyPr/>
          <a:lstStyle/>
          <a:p>
            <a:pPr indent="-255600"/>
            <a:r>
              <a:rPr lang="en-US" sz="2400" dirty="0">
                <a:latin typeface="+mn-lt"/>
              </a:rPr>
              <a:t>The </a:t>
            </a:r>
            <a:r>
              <a:rPr lang="en-US" sz="2400" b="1" dirty="0">
                <a:latin typeface="+mn-lt"/>
              </a:rPr>
              <a:t>economic order quantity (</a:t>
            </a:r>
            <a:r>
              <a:rPr lang="en-US" sz="2400" b="1" dirty="0" smtClean="0">
                <a:latin typeface="+mn-lt"/>
              </a:rPr>
              <a:t>E</a:t>
            </a:r>
            <a:r>
              <a:rPr lang="en-US" sz="100" b="1" dirty="0" smtClean="0">
                <a:latin typeface="+mn-lt"/>
              </a:rPr>
              <a:t> </a:t>
            </a:r>
            <a:r>
              <a:rPr lang="en-US" sz="2400" b="1" dirty="0" smtClean="0">
                <a:latin typeface="+mn-lt"/>
              </a:rPr>
              <a:t>O</a:t>
            </a:r>
            <a:r>
              <a:rPr lang="en-US" sz="100" b="1" dirty="0" smtClean="0">
                <a:latin typeface="+mn-lt"/>
              </a:rPr>
              <a:t> </a:t>
            </a:r>
            <a:r>
              <a:rPr lang="en-US" sz="2400" b="1" dirty="0" smtClean="0">
                <a:latin typeface="+mn-lt"/>
              </a:rPr>
              <a:t>Q)</a:t>
            </a:r>
            <a:endParaRPr lang="en-US" sz="2400" b="1" dirty="0">
              <a:latin typeface="+mn-lt"/>
            </a:endParaRPr>
          </a:p>
        </p:txBody>
      </p:sp>
      <p:sp>
        <p:nvSpPr>
          <p:cNvPr id="4" name="Content Placeholder 3"/>
          <p:cNvSpPr>
            <a:spLocks noGrp="1"/>
          </p:cNvSpPr>
          <p:nvPr>
            <p:ph idx="13"/>
          </p:nvPr>
        </p:nvSpPr>
        <p:spPr>
          <a:xfrm>
            <a:off x="1491477" y="2474957"/>
            <a:ext cx="2543495" cy="535206"/>
          </a:xfrm>
        </p:spPr>
        <p:txBody>
          <a:bodyPr/>
          <a:lstStyle/>
          <a:p>
            <a:pPr marL="101600" indent="0">
              <a:buNone/>
            </a:pPr>
            <a:r>
              <a:rPr lang="en-US" sz="2400" dirty="0" smtClean="0">
                <a:latin typeface="+mn-lt"/>
              </a:rPr>
              <a:t>Optimal lot size,</a:t>
            </a:r>
            <a:endParaRPr lang="en-US" sz="2400" dirty="0">
              <a:latin typeface="+mn-lt"/>
            </a:endParaRPr>
          </a:p>
        </p:txBody>
      </p:sp>
      <p:graphicFrame>
        <p:nvGraphicFramePr>
          <p:cNvPr id="6" name="Object 5" descr="Optimal Lot Size, Q star, = square root of of start fraction 2 times D times capital S over lower case h times C end fraction"/>
          <p:cNvGraphicFramePr>
            <a:graphicFrameLocks noChangeAspect="1"/>
          </p:cNvGraphicFramePr>
          <p:nvPr>
            <p:extLst>
              <p:ext uri="{D42A27DB-BD31-4B8C-83A1-F6EECF244321}">
                <p14:modId xmlns:p14="http://schemas.microsoft.com/office/powerpoint/2010/main" val="26618681"/>
              </p:ext>
            </p:extLst>
          </p:nvPr>
        </p:nvGraphicFramePr>
        <p:xfrm>
          <a:off x="3994766" y="2360857"/>
          <a:ext cx="1462425" cy="787459"/>
        </p:xfrm>
        <a:graphic>
          <a:graphicData uri="http://schemas.openxmlformats.org/presentationml/2006/ole">
            <mc:AlternateContent xmlns:mc="http://schemas.openxmlformats.org/markup-compatibility/2006">
              <mc:Choice xmlns:v="urn:schemas-microsoft-com:vml" Requires="v">
                <p:oleObj spid="_x0000_s176204" name="Equation" r:id="rId3" imgW="825480" imgH="444240" progId="Equation.DSMT4">
                  <p:embed/>
                </p:oleObj>
              </mc:Choice>
              <mc:Fallback>
                <p:oleObj name="Equation" r:id="rId3" imgW="825480" imgH="444240" progId="Equation.DSMT4">
                  <p:embed/>
                  <p:pic>
                    <p:nvPicPr>
                      <p:cNvPr id="6" name="Object 5"/>
                      <p:cNvPicPr/>
                      <p:nvPr/>
                    </p:nvPicPr>
                    <p:blipFill>
                      <a:blip r:embed="rId4"/>
                      <a:stretch>
                        <a:fillRect/>
                      </a:stretch>
                    </p:blipFill>
                    <p:spPr>
                      <a:xfrm>
                        <a:off x="3994766" y="2360857"/>
                        <a:ext cx="1462425" cy="787459"/>
                      </a:xfrm>
                      <a:prstGeom prst="rect">
                        <a:avLst/>
                      </a:prstGeom>
                    </p:spPr>
                  </p:pic>
                </p:oleObj>
              </mc:Fallback>
            </mc:AlternateContent>
          </a:graphicData>
        </a:graphic>
      </p:graphicFrame>
      <p:sp>
        <p:nvSpPr>
          <p:cNvPr id="5" name="Content Placeholder 4"/>
          <p:cNvSpPr>
            <a:spLocks noGrp="1"/>
          </p:cNvSpPr>
          <p:nvPr>
            <p:ph idx="14"/>
          </p:nvPr>
        </p:nvSpPr>
        <p:spPr>
          <a:xfrm>
            <a:off x="473720" y="3588294"/>
            <a:ext cx="7708583" cy="589563"/>
          </a:xfrm>
        </p:spPr>
        <p:txBody>
          <a:bodyPr/>
          <a:lstStyle/>
          <a:p>
            <a:pPr indent="-255600"/>
            <a:r>
              <a:rPr lang="en-US" sz="2400" dirty="0">
                <a:latin typeface="+mn-lt"/>
              </a:rPr>
              <a:t>The optimal ordering </a:t>
            </a:r>
            <a:r>
              <a:rPr lang="en-US" sz="2400" dirty="0" smtClean="0">
                <a:latin typeface="+mn-lt"/>
              </a:rPr>
              <a:t>frequency</a:t>
            </a:r>
            <a:endParaRPr lang="en-US" sz="2400" dirty="0">
              <a:latin typeface="+mn-lt"/>
            </a:endParaRPr>
          </a:p>
        </p:txBody>
      </p:sp>
      <p:graphicFrame>
        <p:nvGraphicFramePr>
          <p:cNvPr id="7" name="Object 6" descr="n star = D divided by Q star = square root of start fraction D times lower case h times C over 2 times capital S end fraction"/>
          <p:cNvGraphicFramePr>
            <a:graphicFrameLocks noChangeAspect="1"/>
          </p:cNvGraphicFramePr>
          <p:nvPr>
            <p:extLst>
              <p:ext uri="{D42A27DB-BD31-4B8C-83A1-F6EECF244321}">
                <p14:modId xmlns:p14="http://schemas.microsoft.com/office/powerpoint/2010/main" val="2856383784"/>
              </p:ext>
            </p:extLst>
          </p:nvPr>
        </p:nvGraphicFramePr>
        <p:xfrm>
          <a:off x="3009900" y="4260850"/>
          <a:ext cx="2136775" cy="787400"/>
        </p:xfrm>
        <a:graphic>
          <a:graphicData uri="http://schemas.openxmlformats.org/presentationml/2006/ole">
            <mc:AlternateContent xmlns:mc="http://schemas.openxmlformats.org/markup-compatibility/2006">
              <mc:Choice xmlns:v="urn:schemas-microsoft-com:vml" Requires="v">
                <p:oleObj spid="_x0000_s176205" name="Equation" r:id="rId5" imgW="1206360" imgH="444240" progId="Equation.DSMT4">
                  <p:embed/>
                </p:oleObj>
              </mc:Choice>
              <mc:Fallback>
                <p:oleObj name="Equation" r:id="rId5" imgW="1206360" imgH="444240" progId="Equation.DSMT4">
                  <p:embed/>
                  <p:pic>
                    <p:nvPicPr>
                      <p:cNvPr id="9" name="Object 8"/>
                      <p:cNvPicPr/>
                      <p:nvPr/>
                    </p:nvPicPr>
                    <p:blipFill>
                      <a:blip r:embed="rId6"/>
                      <a:stretch>
                        <a:fillRect/>
                      </a:stretch>
                    </p:blipFill>
                    <p:spPr>
                      <a:xfrm>
                        <a:off x="3009900" y="4260850"/>
                        <a:ext cx="2136775" cy="787400"/>
                      </a:xfrm>
                      <a:prstGeom prst="rect">
                        <a:avLst/>
                      </a:prstGeom>
                    </p:spPr>
                  </p:pic>
                </p:oleObj>
              </mc:Fallback>
            </mc:AlternateContent>
          </a:graphicData>
        </a:graphic>
      </p:graphicFrame>
    </p:spTree>
    <p:extLst>
      <p:ext uri="{BB962C8B-B14F-4D97-AF65-F5344CB8AC3E}">
        <p14:creationId xmlns:p14="http://schemas.microsoft.com/office/powerpoint/2010/main" val="4198271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E</a:t>
            </a:r>
            <a:r>
              <a:rPr lang="en-US" sz="100" kern="1200" dirty="0" smtClean="0">
                <a:latin typeface="Times New Roman" panose="02020603050405020304" pitchFamily="18" charset="0"/>
                <a:ea typeface="+mj-ea"/>
                <a:cs typeface="+mj-cs"/>
              </a:rPr>
              <a:t> </a:t>
            </a:r>
            <a:r>
              <a:rPr lang="en-US" kern="1200" dirty="0" smtClean="0">
                <a:latin typeface="Times New Roman" panose="02020603050405020304" pitchFamily="18" charset="0"/>
                <a:ea typeface="+mj-ea"/>
                <a:cs typeface="+mj-cs"/>
              </a:rPr>
              <a:t>O</a:t>
            </a:r>
            <a:r>
              <a:rPr lang="en-US" sz="100" kern="1200" dirty="0" smtClean="0">
                <a:latin typeface="Times New Roman" panose="02020603050405020304" pitchFamily="18" charset="0"/>
                <a:ea typeface="+mj-ea"/>
                <a:cs typeface="+mj-cs"/>
              </a:rPr>
              <a:t> </a:t>
            </a:r>
            <a:r>
              <a:rPr lang="en-US" kern="1200" dirty="0" smtClean="0">
                <a:latin typeface="Times New Roman" panose="02020603050405020304" pitchFamily="18" charset="0"/>
                <a:ea typeface="+mj-ea"/>
                <a:cs typeface="+mj-cs"/>
              </a:rPr>
              <a:t>Q Example </a:t>
            </a:r>
            <a:r>
              <a:rPr lang="en-US" sz="2000" b="0" kern="1200" dirty="0" smtClean="0">
                <a:latin typeface="Times New Roman" panose="02020603050405020304" pitchFamily="18" charset="0"/>
                <a:ea typeface="+mj-ea"/>
                <a:cs typeface="+mj-cs"/>
              </a:rPr>
              <a:t>(1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2443655" cy="553968"/>
          </a:xfrm>
        </p:spPr>
        <p:txBody>
          <a:bodyPr wrap="square" lIns="91425" tIns="91425" rIns="91425" bIns="91425">
            <a:spAutoFit/>
          </a:bodyPr>
          <a:lstStyle/>
          <a:p>
            <a:pPr marL="0" lvl="0" indent="0" defTabSz="457200">
              <a:spcAft>
                <a:spcPct val="0"/>
              </a:spcAft>
              <a:buNone/>
            </a:pPr>
            <a:r>
              <a:rPr lang="en-US" sz="2400" kern="1200" dirty="0">
                <a:solidFill>
                  <a:srgbClr val="000000"/>
                </a:solidFill>
                <a:latin typeface="+mn-lt"/>
              </a:rPr>
              <a:t>Annual demand</a:t>
            </a:r>
            <a:r>
              <a:rPr lang="en-US" sz="2400" kern="1200" dirty="0" smtClean="0">
                <a:solidFill>
                  <a:srgbClr val="000000"/>
                </a:solidFill>
                <a:latin typeface="+mn-lt"/>
              </a:rPr>
              <a:t>, </a:t>
            </a:r>
            <a:endParaRPr lang="en-US" sz="2400" kern="1200" dirty="0">
              <a:solidFill>
                <a:srgbClr val="000000"/>
              </a:solidFill>
              <a:latin typeface="+mn-lt"/>
              <a:ea typeface="+mn-ea"/>
              <a:cs typeface="+mn-cs"/>
            </a:endParaRPr>
          </a:p>
        </p:txBody>
      </p:sp>
      <p:graphicFrame>
        <p:nvGraphicFramePr>
          <p:cNvPr id="5" name="Object 4" descr="D = 1,000 times 12 = 12,000 units"/>
          <p:cNvGraphicFramePr>
            <a:graphicFrameLocks noChangeAspect="1"/>
          </p:cNvGraphicFramePr>
          <p:nvPr>
            <p:extLst>
              <p:ext uri="{D42A27DB-BD31-4B8C-83A1-F6EECF244321}">
                <p14:modId xmlns:p14="http://schemas.microsoft.com/office/powerpoint/2010/main" val="1191168986"/>
              </p:ext>
            </p:extLst>
          </p:nvPr>
        </p:nvGraphicFramePr>
        <p:xfrm>
          <a:off x="2914650" y="1730375"/>
          <a:ext cx="3676650" cy="385763"/>
        </p:xfrm>
        <a:graphic>
          <a:graphicData uri="http://schemas.openxmlformats.org/presentationml/2006/ole">
            <mc:AlternateContent xmlns:mc="http://schemas.openxmlformats.org/markup-compatibility/2006">
              <mc:Choice xmlns:v="urn:schemas-microsoft-com:vml" Requires="v">
                <p:oleObj spid="_x0000_s179225" name="Equation" r:id="rId4" imgW="1942920" imgH="203040" progId="Equation.DSMT4">
                  <p:embed/>
                </p:oleObj>
              </mc:Choice>
              <mc:Fallback>
                <p:oleObj name="Equation" r:id="rId4" imgW="1942920" imgH="203040" progId="Equation.DSMT4">
                  <p:embed/>
                  <p:pic>
                    <p:nvPicPr>
                      <p:cNvPr id="2" name="Object 1"/>
                      <p:cNvPicPr/>
                      <p:nvPr/>
                    </p:nvPicPr>
                    <p:blipFill>
                      <a:blip r:embed="rId5"/>
                      <a:stretch>
                        <a:fillRect/>
                      </a:stretch>
                    </p:blipFill>
                    <p:spPr>
                      <a:xfrm>
                        <a:off x="2914650" y="1730375"/>
                        <a:ext cx="3676650" cy="385763"/>
                      </a:xfrm>
                      <a:prstGeom prst="rect">
                        <a:avLst/>
                      </a:prstGeom>
                    </p:spPr>
                  </p:pic>
                </p:oleObj>
              </mc:Fallback>
            </mc:AlternateContent>
          </a:graphicData>
        </a:graphic>
      </p:graphicFrame>
      <p:sp>
        <p:nvSpPr>
          <p:cNvPr id="4" name="Text Placeholder 3"/>
          <p:cNvSpPr>
            <a:spLocks noGrp="1"/>
          </p:cNvSpPr>
          <p:nvPr>
            <p:ph type="body" idx="2"/>
          </p:nvPr>
        </p:nvSpPr>
        <p:spPr>
          <a:xfrm>
            <a:off x="457200" y="2294409"/>
            <a:ext cx="8229600" cy="1621402"/>
          </a:xfrm>
        </p:spPr>
        <p:txBody>
          <a:bodyPr anchor="ctr"/>
          <a:lstStyle/>
          <a:p>
            <a:pPr marL="0" lvl="0" indent="0" defTabSz="457200">
              <a:spcAft>
                <a:spcPct val="0"/>
              </a:spcAft>
              <a:buNone/>
            </a:pPr>
            <a:r>
              <a:rPr lang="en-US" sz="2400" kern="1200" dirty="0" smtClean="0">
                <a:solidFill>
                  <a:srgbClr val="000000"/>
                </a:solidFill>
                <a:latin typeface="Arial (Body)"/>
              </a:rPr>
              <a:t>Order </a:t>
            </a:r>
            <a:r>
              <a:rPr lang="en-US" sz="2400" kern="1200" dirty="0">
                <a:solidFill>
                  <a:srgbClr val="000000"/>
                </a:solidFill>
                <a:latin typeface="Arial (Body)"/>
              </a:rPr>
              <a:t>cost per lot, </a:t>
            </a:r>
            <a:r>
              <a:rPr lang="en-US" sz="2400" i="1" kern="1200" dirty="0">
                <a:solidFill>
                  <a:srgbClr val="000000"/>
                </a:solidFill>
                <a:latin typeface="Arial (Body)"/>
                <a:cs typeface="Times New Roman"/>
              </a:rPr>
              <a:t>S</a:t>
            </a:r>
            <a:r>
              <a:rPr lang="en-US" sz="2400" b="1" kern="1200" dirty="0">
                <a:solidFill>
                  <a:srgbClr val="000000"/>
                </a:solidFill>
                <a:latin typeface="Arial (Body)"/>
              </a:rPr>
              <a:t> </a:t>
            </a:r>
            <a:r>
              <a:rPr lang="en-US" sz="2400" i="1" kern="1200" dirty="0">
                <a:solidFill>
                  <a:srgbClr val="000000"/>
                </a:solidFill>
                <a:latin typeface="Arial (Body)"/>
              </a:rPr>
              <a:t>=</a:t>
            </a:r>
            <a:r>
              <a:rPr lang="en-US" sz="2400" kern="1200" dirty="0">
                <a:solidFill>
                  <a:srgbClr val="000000"/>
                </a:solidFill>
                <a:latin typeface="Arial (Body)"/>
              </a:rPr>
              <a:t> $4,000</a:t>
            </a:r>
          </a:p>
          <a:p>
            <a:pPr marL="0" lvl="0" indent="0" defTabSz="457200">
              <a:spcAft>
                <a:spcPct val="0"/>
              </a:spcAft>
              <a:buNone/>
            </a:pPr>
            <a:r>
              <a:rPr lang="en-US" sz="2400" kern="1200" dirty="0">
                <a:solidFill>
                  <a:srgbClr val="000000"/>
                </a:solidFill>
                <a:latin typeface="Arial (Body)"/>
              </a:rPr>
              <a:t>Unit cost per computer, </a:t>
            </a:r>
            <a:r>
              <a:rPr lang="en-US" sz="2400" i="1" kern="1200" dirty="0">
                <a:solidFill>
                  <a:srgbClr val="000000"/>
                </a:solidFill>
                <a:latin typeface="Arial (Body)"/>
                <a:cs typeface="Times New Roman"/>
              </a:rPr>
              <a:t>C</a:t>
            </a:r>
            <a:r>
              <a:rPr lang="en-US" sz="2400" b="1" kern="1200" dirty="0">
                <a:solidFill>
                  <a:srgbClr val="000000"/>
                </a:solidFill>
                <a:latin typeface="Arial (Body)"/>
              </a:rPr>
              <a:t> </a:t>
            </a:r>
            <a:r>
              <a:rPr lang="en-US" sz="2400" i="1" kern="1200" dirty="0">
                <a:solidFill>
                  <a:srgbClr val="000000"/>
                </a:solidFill>
                <a:latin typeface="Arial (Body)"/>
              </a:rPr>
              <a:t>=</a:t>
            </a:r>
            <a:r>
              <a:rPr lang="en-US" sz="2400" kern="1200" dirty="0">
                <a:solidFill>
                  <a:srgbClr val="000000"/>
                </a:solidFill>
                <a:latin typeface="Arial (Body)"/>
              </a:rPr>
              <a:t> $500</a:t>
            </a:r>
          </a:p>
          <a:p>
            <a:pPr marL="0" lvl="0" indent="0" defTabSz="457200">
              <a:spcAft>
                <a:spcPct val="0"/>
              </a:spcAft>
              <a:buNone/>
            </a:pPr>
            <a:r>
              <a:rPr lang="en-US" sz="2400" kern="1200" dirty="0">
                <a:solidFill>
                  <a:srgbClr val="000000"/>
                </a:solidFill>
                <a:latin typeface="Arial (Body)"/>
              </a:rPr>
              <a:t>Holding cost per year as a fraction of unit cost, </a:t>
            </a:r>
            <a:r>
              <a:rPr lang="en-US" sz="2400" i="1" kern="1200" dirty="0">
                <a:solidFill>
                  <a:srgbClr val="000000"/>
                </a:solidFill>
                <a:latin typeface="Arial (Body)"/>
                <a:cs typeface="Times New Roman"/>
              </a:rPr>
              <a:t>h</a:t>
            </a:r>
            <a:r>
              <a:rPr lang="en-US" sz="2400" b="1" kern="1200" dirty="0">
                <a:solidFill>
                  <a:srgbClr val="000000"/>
                </a:solidFill>
                <a:latin typeface="Arial (Body)"/>
              </a:rPr>
              <a:t> </a:t>
            </a:r>
            <a:r>
              <a:rPr lang="en-US" sz="2400" i="1" kern="1200" dirty="0">
                <a:solidFill>
                  <a:srgbClr val="000000"/>
                </a:solidFill>
                <a:latin typeface="Arial (Body)"/>
              </a:rPr>
              <a:t>=</a:t>
            </a:r>
            <a:r>
              <a:rPr lang="en-US" sz="2400" kern="1200" dirty="0">
                <a:solidFill>
                  <a:srgbClr val="000000"/>
                </a:solidFill>
                <a:latin typeface="Arial (Body)"/>
              </a:rPr>
              <a:t> </a:t>
            </a:r>
            <a:r>
              <a:rPr lang="en-US" sz="2400" kern="1200" dirty="0" smtClean="0">
                <a:solidFill>
                  <a:srgbClr val="000000"/>
                </a:solidFill>
                <a:latin typeface="Arial (Body)"/>
              </a:rPr>
              <a:t>0.2</a:t>
            </a:r>
            <a:endParaRPr lang="en-US" sz="2400" kern="1200" dirty="0">
              <a:solidFill>
                <a:srgbClr val="000000"/>
              </a:solidFill>
              <a:latin typeface="Arial (Body)"/>
            </a:endParaRPr>
          </a:p>
        </p:txBody>
      </p:sp>
      <p:graphicFrame>
        <p:nvGraphicFramePr>
          <p:cNvPr id="6" name="Object 5" descr="Optimal Order Size = Q star = square root of start fraction 2 times 12,000 times 4,000 over 0.2 times 500 end fraction = 980"/>
          <p:cNvGraphicFramePr>
            <a:graphicFrameLocks noChangeAspect="1"/>
          </p:cNvGraphicFramePr>
          <p:nvPr>
            <p:extLst>
              <p:ext uri="{D42A27DB-BD31-4B8C-83A1-F6EECF244321}">
                <p14:modId xmlns:p14="http://schemas.microsoft.com/office/powerpoint/2010/main" val="2819320295"/>
              </p:ext>
            </p:extLst>
          </p:nvPr>
        </p:nvGraphicFramePr>
        <p:xfrm>
          <a:off x="958353" y="4275138"/>
          <a:ext cx="6854825" cy="865187"/>
        </p:xfrm>
        <a:graphic>
          <a:graphicData uri="http://schemas.openxmlformats.org/presentationml/2006/ole">
            <mc:AlternateContent xmlns:mc="http://schemas.openxmlformats.org/markup-compatibility/2006">
              <mc:Choice xmlns:v="urn:schemas-microsoft-com:vml" Requires="v">
                <p:oleObj spid="_x0000_s179226" name="Equation" r:id="rId6" imgW="3517560" imgH="444240" progId="Equation.DSMT4">
                  <p:embed/>
                </p:oleObj>
              </mc:Choice>
              <mc:Fallback>
                <p:oleObj name="Equation" r:id="rId6" imgW="3517560" imgH="444240" progId="Equation.DSMT4">
                  <p:embed/>
                  <p:pic>
                    <p:nvPicPr>
                      <p:cNvPr id="5" name="Object 4"/>
                      <p:cNvPicPr/>
                      <p:nvPr/>
                    </p:nvPicPr>
                    <p:blipFill>
                      <a:blip r:embed="rId7"/>
                      <a:stretch>
                        <a:fillRect/>
                      </a:stretch>
                    </p:blipFill>
                    <p:spPr>
                      <a:xfrm>
                        <a:off x="958353" y="4275138"/>
                        <a:ext cx="6854825" cy="865187"/>
                      </a:xfrm>
                      <a:prstGeom prst="rect">
                        <a:avLst/>
                      </a:prstGeom>
                    </p:spPr>
                  </p:pic>
                </p:oleObj>
              </mc:Fallback>
            </mc:AlternateContent>
          </a:graphicData>
        </a:graphic>
      </p:graphicFrame>
    </p:spTree>
    <p:extLst>
      <p:ext uri="{BB962C8B-B14F-4D97-AF65-F5344CB8AC3E}">
        <p14:creationId xmlns:p14="http://schemas.microsoft.com/office/powerpoint/2010/main" val="37360599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E</a:t>
            </a:r>
            <a:r>
              <a:rPr lang="en-US" sz="100" kern="1200" dirty="0" smtClean="0">
                <a:latin typeface="Times New Roman" panose="02020603050405020304" pitchFamily="18" charset="0"/>
                <a:ea typeface="+mj-ea"/>
                <a:cs typeface="+mj-cs"/>
              </a:rPr>
              <a:t> </a:t>
            </a:r>
            <a:r>
              <a:rPr lang="en-US" kern="1200" dirty="0" smtClean="0">
                <a:latin typeface="Times New Roman" panose="02020603050405020304" pitchFamily="18" charset="0"/>
                <a:ea typeface="+mj-ea"/>
                <a:cs typeface="+mj-cs"/>
              </a:rPr>
              <a:t>O</a:t>
            </a:r>
            <a:r>
              <a:rPr lang="en-US" sz="100" kern="1200" dirty="0" smtClean="0">
                <a:latin typeface="Times New Roman" panose="02020603050405020304" pitchFamily="18" charset="0"/>
                <a:ea typeface="+mj-ea"/>
                <a:cs typeface="+mj-cs"/>
              </a:rPr>
              <a:t> </a:t>
            </a:r>
            <a:r>
              <a:rPr lang="en-US" kern="1200" dirty="0" smtClean="0">
                <a:latin typeface="Times New Roman" panose="02020603050405020304" pitchFamily="18" charset="0"/>
                <a:ea typeface="+mj-ea"/>
                <a:cs typeface="+mj-cs"/>
              </a:rPr>
              <a:t>Q Example </a:t>
            </a:r>
            <a:r>
              <a:rPr lang="en-US" sz="2000" b="0" kern="1200" dirty="0" smtClean="0">
                <a:latin typeface="Times New Roman" panose="02020603050405020304" pitchFamily="18" charset="0"/>
                <a:ea typeface="+mj-ea"/>
                <a:cs typeface="+mj-cs"/>
              </a:rPr>
              <a:t>(2 of 3)</a:t>
            </a:r>
            <a:endParaRPr lang="en-US" sz="2000" b="0" kern="1200" dirty="0">
              <a:latin typeface="Times New Roman" panose="02020603050405020304" pitchFamily="18" charset="0"/>
              <a:ea typeface="+mj-ea"/>
              <a:cs typeface="+mj-cs"/>
            </a:endParaRPr>
          </a:p>
        </p:txBody>
      </p:sp>
      <p:graphicFrame>
        <p:nvGraphicFramePr>
          <p:cNvPr id="7" name="Object 6" descr="Cycle inventory = one half of Q star = one half of 980 = 490"/>
          <p:cNvGraphicFramePr>
            <a:graphicFrameLocks noChangeAspect="1"/>
          </p:cNvGraphicFramePr>
          <p:nvPr>
            <p:extLst>
              <p:ext uri="{D42A27DB-BD31-4B8C-83A1-F6EECF244321}">
                <p14:modId xmlns:p14="http://schemas.microsoft.com/office/powerpoint/2010/main" val="3333665931"/>
              </p:ext>
            </p:extLst>
          </p:nvPr>
        </p:nvGraphicFramePr>
        <p:xfrm>
          <a:off x="2370138" y="1749425"/>
          <a:ext cx="4529137" cy="768350"/>
        </p:xfrm>
        <a:graphic>
          <a:graphicData uri="http://schemas.openxmlformats.org/presentationml/2006/ole">
            <mc:AlternateContent xmlns:mc="http://schemas.openxmlformats.org/markup-compatibility/2006">
              <mc:Choice xmlns:v="urn:schemas-microsoft-com:vml" Requires="v">
                <p:oleObj spid="_x0000_s177238" name="Equation" r:id="rId4" imgW="2323800" imgH="393480" progId="Equation.DSMT4">
                  <p:embed/>
                </p:oleObj>
              </mc:Choice>
              <mc:Fallback>
                <p:oleObj name="Equation" r:id="rId4" imgW="2323800" imgH="393480" progId="Equation.DSMT4">
                  <p:embed/>
                  <p:pic>
                    <p:nvPicPr>
                      <p:cNvPr id="7" name="Object 6"/>
                      <p:cNvPicPr/>
                      <p:nvPr/>
                    </p:nvPicPr>
                    <p:blipFill>
                      <a:blip r:embed="rId5"/>
                      <a:stretch>
                        <a:fillRect/>
                      </a:stretch>
                    </p:blipFill>
                    <p:spPr>
                      <a:xfrm>
                        <a:off x="2370138" y="1749425"/>
                        <a:ext cx="4529137" cy="768350"/>
                      </a:xfrm>
                      <a:prstGeom prst="rect">
                        <a:avLst/>
                      </a:prstGeom>
                    </p:spPr>
                  </p:pic>
                </p:oleObj>
              </mc:Fallback>
            </mc:AlternateContent>
          </a:graphicData>
        </a:graphic>
      </p:graphicFrame>
      <p:graphicFrame>
        <p:nvGraphicFramePr>
          <p:cNvPr id="8" name="Object 7" descr="Number of orders per year = D divided by Q star = 12,000 divided by 980 = 12.24"/>
          <p:cNvGraphicFramePr>
            <a:graphicFrameLocks noChangeAspect="1"/>
          </p:cNvGraphicFramePr>
          <p:nvPr>
            <p:extLst>
              <p:ext uri="{D42A27DB-BD31-4B8C-83A1-F6EECF244321}">
                <p14:modId xmlns:p14="http://schemas.microsoft.com/office/powerpoint/2010/main" val="117212444"/>
              </p:ext>
            </p:extLst>
          </p:nvPr>
        </p:nvGraphicFramePr>
        <p:xfrm>
          <a:off x="1282700" y="2757488"/>
          <a:ext cx="6578600" cy="749300"/>
        </p:xfrm>
        <a:graphic>
          <a:graphicData uri="http://schemas.openxmlformats.org/presentationml/2006/ole">
            <mc:AlternateContent xmlns:mc="http://schemas.openxmlformats.org/markup-compatibility/2006">
              <mc:Choice xmlns:v="urn:schemas-microsoft-com:vml" Requires="v">
                <p:oleObj spid="_x0000_s177239" name="Equation" r:id="rId6" imgW="7238880" imgH="825480" progId="Equation.DSMT4">
                  <p:embed/>
                </p:oleObj>
              </mc:Choice>
              <mc:Fallback>
                <p:oleObj name="Equation" r:id="rId6" imgW="7238880" imgH="825480" progId="Equation.DSMT4">
                  <p:embed/>
                  <p:pic>
                    <p:nvPicPr>
                      <p:cNvPr id="8" name="Object 7"/>
                      <p:cNvPicPr/>
                      <p:nvPr/>
                    </p:nvPicPr>
                    <p:blipFill>
                      <a:blip r:embed="rId7"/>
                      <a:stretch>
                        <a:fillRect/>
                      </a:stretch>
                    </p:blipFill>
                    <p:spPr>
                      <a:xfrm>
                        <a:off x="1282700" y="2757488"/>
                        <a:ext cx="6578600" cy="749300"/>
                      </a:xfrm>
                      <a:prstGeom prst="rect">
                        <a:avLst/>
                      </a:prstGeom>
                    </p:spPr>
                  </p:pic>
                </p:oleObj>
              </mc:Fallback>
            </mc:AlternateContent>
          </a:graphicData>
        </a:graphic>
      </p:graphicFrame>
      <p:graphicFrame>
        <p:nvGraphicFramePr>
          <p:cNvPr id="9" name="Object 8" descr="Annual ordering and holding cost = D times capital S divided by Q star + one half of Q star times lower case h times C = $97,980"/>
          <p:cNvGraphicFramePr>
            <a:graphicFrameLocks noChangeAspect="1"/>
          </p:cNvGraphicFramePr>
          <p:nvPr>
            <p:extLst>
              <p:ext uri="{D42A27DB-BD31-4B8C-83A1-F6EECF244321}">
                <p14:modId xmlns:p14="http://schemas.microsoft.com/office/powerpoint/2010/main" val="786887599"/>
              </p:ext>
            </p:extLst>
          </p:nvPr>
        </p:nvGraphicFramePr>
        <p:xfrm>
          <a:off x="592138" y="3700463"/>
          <a:ext cx="8086725" cy="831850"/>
        </p:xfrm>
        <a:graphic>
          <a:graphicData uri="http://schemas.openxmlformats.org/presentationml/2006/ole">
            <mc:AlternateContent xmlns:mc="http://schemas.openxmlformats.org/markup-compatibility/2006">
              <mc:Choice xmlns:v="urn:schemas-microsoft-com:vml" Requires="v">
                <p:oleObj spid="_x0000_s177240" name="Equation" r:id="rId8" imgW="4190760" imgH="431640" progId="Equation.DSMT4">
                  <p:embed/>
                </p:oleObj>
              </mc:Choice>
              <mc:Fallback>
                <p:oleObj name="Equation" r:id="rId8" imgW="4190760" imgH="431640" progId="Equation.DSMT4">
                  <p:embed/>
                  <p:pic>
                    <p:nvPicPr>
                      <p:cNvPr id="9" name="Object 8"/>
                      <p:cNvPicPr/>
                      <p:nvPr/>
                    </p:nvPicPr>
                    <p:blipFill>
                      <a:blip r:embed="rId9"/>
                      <a:stretch>
                        <a:fillRect/>
                      </a:stretch>
                    </p:blipFill>
                    <p:spPr>
                      <a:xfrm>
                        <a:off x="592138" y="3700463"/>
                        <a:ext cx="8086725" cy="831850"/>
                      </a:xfrm>
                      <a:prstGeom prst="rect">
                        <a:avLst/>
                      </a:prstGeom>
                    </p:spPr>
                  </p:pic>
                </p:oleObj>
              </mc:Fallback>
            </mc:AlternateContent>
          </a:graphicData>
        </a:graphic>
      </p:graphicFrame>
      <p:graphicFrame>
        <p:nvGraphicFramePr>
          <p:cNvPr id="10" name="Object 9" descr="Average flow time = start fraction Q star over 2 D end fraction = start fraction 490 over 12,000 end fraction = 0.041= 0.49 months"/>
          <p:cNvGraphicFramePr>
            <a:graphicFrameLocks noChangeAspect="1"/>
          </p:cNvGraphicFramePr>
          <p:nvPr>
            <p:extLst>
              <p:ext uri="{D42A27DB-BD31-4B8C-83A1-F6EECF244321}">
                <p14:modId xmlns:p14="http://schemas.microsoft.com/office/powerpoint/2010/main" val="737272807"/>
              </p:ext>
            </p:extLst>
          </p:nvPr>
        </p:nvGraphicFramePr>
        <p:xfrm>
          <a:off x="996950" y="4805363"/>
          <a:ext cx="7277100" cy="815975"/>
        </p:xfrm>
        <a:graphic>
          <a:graphicData uri="http://schemas.openxmlformats.org/presentationml/2006/ole">
            <mc:AlternateContent xmlns:mc="http://schemas.openxmlformats.org/markup-compatibility/2006">
              <mc:Choice xmlns:v="urn:schemas-microsoft-com:vml" Requires="v">
                <p:oleObj spid="_x0000_s177241" name="Equation" r:id="rId10" imgW="3733560" imgH="419040" progId="Equation.DSMT4">
                  <p:embed/>
                </p:oleObj>
              </mc:Choice>
              <mc:Fallback>
                <p:oleObj name="Equation" r:id="rId10" imgW="3733560" imgH="419040" progId="Equation.DSMT4">
                  <p:embed/>
                  <p:pic>
                    <p:nvPicPr>
                      <p:cNvPr id="10" name="Object 9"/>
                      <p:cNvPicPr/>
                      <p:nvPr/>
                    </p:nvPicPr>
                    <p:blipFill>
                      <a:blip r:embed="rId11"/>
                      <a:stretch>
                        <a:fillRect/>
                      </a:stretch>
                    </p:blipFill>
                    <p:spPr>
                      <a:xfrm>
                        <a:off x="996950" y="4805363"/>
                        <a:ext cx="7277100" cy="815975"/>
                      </a:xfrm>
                      <a:prstGeom prst="rect">
                        <a:avLst/>
                      </a:prstGeom>
                    </p:spPr>
                  </p:pic>
                </p:oleObj>
              </mc:Fallback>
            </mc:AlternateContent>
          </a:graphicData>
        </a:graphic>
      </p:graphicFrame>
    </p:spTree>
    <p:extLst>
      <p:ext uri="{BB962C8B-B14F-4D97-AF65-F5344CB8AC3E}">
        <p14:creationId xmlns:p14="http://schemas.microsoft.com/office/powerpoint/2010/main" val="16369193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Key Point </a:t>
            </a:r>
            <a:r>
              <a:rPr lang="en-US" sz="2000" b="0" kern="1200" dirty="0" smtClean="0">
                <a:latin typeface="Times New Roman" panose="02020603050405020304" pitchFamily="18" charset="0"/>
                <a:ea typeface="+mj-ea"/>
                <a:cs typeface="+mj-cs"/>
              </a:rPr>
              <a:t>(1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661963"/>
          </a:xfrm>
        </p:spPr>
        <p:txBody>
          <a:bodyPr wrap="square" lIns="91425" tIns="91425" rIns="91425" bIns="91425">
            <a:spAutoFit/>
          </a:bodyPr>
          <a:lstStyle/>
          <a:p>
            <a:pPr marL="0" lvl="0" indent="0" defTabSz="457200">
              <a:spcAft>
                <a:spcPct val="0"/>
              </a:spcAft>
              <a:buNone/>
              <a:tabLst/>
            </a:pPr>
            <a:r>
              <a:rPr lang="en-US" sz="2400" kern="1200" dirty="0">
                <a:solidFill>
                  <a:srgbClr val="000000"/>
                </a:solidFill>
                <a:latin typeface="Arial (Body)"/>
                <a:ea typeface="+mn-ea"/>
                <a:cs typeface="+mn-cs"/>
              </a:rPr>
              <a:t>Total ordering and holding costs are relatively stable around the economic order quantity. A firm is often better served by ordering a convenient lot size close to the </a:t>
            </a:r>
            <a:r>
              <a:rPr lang="en-US" sz="2400" kern="1200" dirty="0" smtClean="0">
                <a:solidFill>
                  <a:srgbClr val="000000"/>
                </a:solidFill>
                <a:latin typeface="Arial (Body)"/>
                <a:ea typeface="+mn-ea"/>
                <a:cs typeface="+mn-cs"/>
              </a:rPr>
              <a:t>E</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O</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Q rather </a:t>
            </a:r>
            <a:r>
              <a:rPr lang="en-US" sz="2400" kern="1200" dirty="0">
                <a:solidFill>
                  <a:srgbClr val="000000"/>
                </a:solidFill>
                <a:latin typeface="Arial (Body)"/>
                <a:ea typeface="+mn-ea"/>
                <a:cs typeface="+mn-cs"/>
              </a:rPr>
              <a:t>than the precise </a:t>
            </a:r>
            <a:r>
              <a:rPr lang="en-US" sz="2400" kern="1200" dirty="0" smtClean="0">
                <a:solidFill>
                  <a:srgbClr val="000000"/>
                </a:solidFill>
                <a:latin typeface="Arial (Body)"/>
                <a:ea typeface="+mn-ea"/>
                <a:cs typeface="+mn-cs"/>
              </a:rPr>
              <a:t>E</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O</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Q</a:t>
            </a:r>
            <a:r>
              <a:rPr lang="en-US" sz="2400" kern="1200" dirty="0">
                <a:solidFill>
                  <a:srgbClr val="000000"/>
                </a:solidFill>
                <a:latin typeface="Arial (Body)"/>
                <a:ea typeface="+mn-ea"/>
                <a:cs typeface="+mn-cs"/>
              </a:rPr>
              <a:t>.</a:t>
            </a:r>
            <a:endParaRPr lang="en-US" sz="2400" kern="1200" dirty="0" smtClean="0">
              <a:solidFill>
                <a:srgbClr val="000000"/>
              </a:solidFill>
              <a:latin typeface="Arial (Body)"/>
              <a:ea typeface="+mn-ea"/>
              <a:cs typeface="+mn-cs"/>
            </a:endParaRPr>
          </a:p>
        </p:txBody>
      </p:sp>
    </p:spTree>
    <p:extLst>
      <p:ext uri="{BB962C8B-B14F-4D97-AF65-F5344CB8AC3E}">
        <p14:creationId xmlns:p14="http://schemas.microsoft.com/office/powerpoint/2010/main" val="16669326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Key Point </a:t>
            </a:r>
            <a:r>
              <a:rPr lang="en-US" sz="2000" b="0" kern="1200" dirty="0" smtClean="0">
                <a:latin typeface="Times New Roman" panose="02020603050405020304" pitchFamily="18" charset="0"/>
                <a:ea typeface="+mj-ea"/>
                <a:cs typeface="+mj-cs"/>
              </a:rPr>
              <a:t>(2 of 3)</a:t>
            </a:r>
            <a:endParaRPr lang="en-US" sz="2000" b="0" kern="1200" dirty="0">
              <a:latin typeface="Times New Roman" panose="02020603050405020304" pitchFamily="18" charset="0"/>
              <a:ea typeface="+mj-ea"/>
              <a:cs typeface="+mj-cs"/>
            </a:endParaRPr>
          </a:p>
        </p:txBody>
      </p:sp>
      <p:sp>
        <p:nvSpPr>
          <p:cNvPr id="3" name="Content Placeholder 2"/>
          <p:cNvSpPr>
            <a:spLocks noGrp="1"/>
          </p:cNvSpPr>
          <p:nvPr>
            <p:ph idx="1"/>
          </p:nvPr>
        </p:nvSpPr>
        <p:spPr>
          <a:xfrm>
            <a:off x="457200" y="1600200"/>
            <a:ext cx="8229600" cy="855663"/>
          </a:xfrm>
        </p:spPr>
        <p:txBody>
          <a:bodyPr/>
          <a:lstStyle/>
          <a:p>
            <a:pPr marL="101600" indent="0">
              <a:buNone/>
            </a:pPr>
            <a:r>
              <a:rPr lang="en-US" sz="2400" dirty="0">
                <a:latin typeface="+mn-lt"/>
              </a:rPr>
              <a:t>If demand increases by a factor of </a:t>
            </a:r>
            <a:r>
              <a:rPr lang="en-US" sz="2400" i="1" dirty="0">
                <a:latin typeface="+mn-lt"/>
                <a:cs typeface="Times New Roman"/>
              </a:rPr>
              <a:t>k</a:t>
            </a:r>
            <a:r>
              <a:rPr lang="en-US" sz="2400" dirty="0">
                <a:latin typeface="+mn-lt"/>
              </a:rPr>
              <a:t>, the optimal lot size increases by a factor of</a:t>
            </a:r>
          </a:p>
        </p:txBody>
      </p:sp>
      <p:graphicFrame>
        <p:nvGraphicFramePr>
          <p:cNvPr id="6" name="Object 5" descr="square root of k."/>
          <p:cNvGraphicFramePr>
            <a:graphicFrameLocks noChangeAspect="1"/>
          </p:cNvGraphicFramePr>
          <p:nvPr>
            <p:extLst>
              <p:ext uri="{D42A27DB-BD31-4B8C-83A1-F6EECF244321}">
                <p14:modId xmlns:p14="http://schemas.microsoft.com/office/powerpoint/2010/main" val="1085350253"/>
              </p:ext>
            </p:extLst>
          </p:nvPr>
        </p:nvGraphicFramePr>
        <p:xfrm>
          <a:off x="3861265" y="2022018"/>
          <a:ext cx="537550" cy="416523"/>
        </p:xfrm>
        <a:graphic>
          <a:graphicData uri="http://schemas.openxmlformats.org/presentationml/2006/ole">
            <mc:AlternateContent xmlns:mc="http://schemas.openxmlformats.org/markup-compatibility/2006">
              <mc:Choice xmlns:v="urn:schemas-microsoft-com:vml" Requires="v">
                <p:oleObj spid="_x0000_s178222" name="Equation" r:id="rId3" imgW="279360" imgH="215640" progId="Equation.DSMT4">
                  <p:embed/>
                </p:oleObj>
              </mc:Choice>
              <mc:Fallback>
                <p:oleObj name="Equation" r:id="rId3" imgW="279360" imgH="215640" progId="Equation.DSMT4">
                  <p:embed/>
                  <p:pic>
                    <p:nvPicPr>
                      <p:cNvPr id="6" name="Object 5"/>
                      <p:cNvPicPr/>
                      <p:nvPr/>
                    </p:nvPicPr>
                    <p:blipFill>
                      <a:blip r:embed="rId4"/>
                      <a:stretch>
                        <a:fillRect/>
                      </a:stretch>
                    </p:blipFill>
                    <p:spPr>
                      <a:xfrm>
                        <a:off x="3861265" y="2022018"/>
                        <a:ext cx="537550" cy="416523"/>
                      </a:xfrm>
                      <a:prstGeom prst="rect">
                        <a:avLst/>
                      </a:prstGeom>
                    </p:spPr>
                  </p:pic>
                </p:oleObj>
              </mc:Fallback>
            </mc:AlternateContent>
          </a:graphicData>
        </a:graphic>
      </p:graphicFrame>
      <p:sp>
        <p:nvSpPr>
          <p:cNvPr id="9" name="Content Placeholder 8"/>
          <p:cNvSpPr>
            <a:spLocks noGrp="1"/>
          </p:cNvSpPr>
          <p:nvPr>
            <p:ph idx="13"/>
          </p:nvPr>
        </p:nvSpPr>
        <p:spPr>
          <a:xfrm>
            <a:off x="473720" y="2440503"/>
            <a:ext cx="8229600" cy="768579"/>
          </a:xfrm>
        </p:spPr>
        <p:txBody>
          <a:bodyPr/>
          <a:lstStyle/>
          <a:p>
            <a:pPr marL="101600" indent="0">
              <a:buNone/>
            </a:pPr>
            <a:r>
              <a:rPr lang="en-US" sz="2400" dirty="0">
                <a:latin typeface="+mn-lt"/>
              </a:rPr>
              <a:t>The number of orders placed per year should also increase by a factor of</a:t>
            </a:r>
          </a:p>
        </p:txBody>
      </p:sp>
      <p:graphicFrame>
        <p:nvGraphicFramePr>
          <p:cNvPr id="11" name="Object 10" descr="square root of k."/>
          <p:cNvGraphicFramePr>
            <a:graphicFrameLocks noChangeAspect="1"/>
          </p:cNvGraphicFramePr>
          <p:nvPr>
            <p:extLst>
              <p:ext uri="{D42A27DB-BD31-4B8C-83A1-F6EECF244321}">
                <p14:modId xmlns:p14="http://schemas.microsoft.com/office/powerpoint/2010/main" val="2942007725"/>
              </p:ext>
            </p:extLst>
          </p:nvPr>
        </p:nvGraphicFramePr>
        <p:xfrm>
          <a:off x="3719798" y="2829288"/>
          <a:ext cx="533783" cy="412398"/>
        </p:xfrm>
        <a:graphic>
          <a:graphicData uri="http://schemas.openxmlformats.org/presentationml/2006/ole">
            <mc:AlternateContent xmlns:mc="http://schemas.openxmlformats.org/markup-compatibility/2006">
              <mc:Choice xmlns:v="urn:schemas-microsoft-com:vml" Requires="v">
                <p:oleObj spid="_x0000_s178223" name="Equation" r:id="rId5" imgW="279360" imgH="215640" progId="Equation.DSMT4">
                  <p:embed/>
                </p:oleObj>
              </mc:Choice>
              <mc:Fallback>
                <p:oleObj name="Equation" r:id="rId5" imgW="279360" imgH="215640" progId="Equation.DSMT4">
                  <p:embed/>
                  <p:pic>
                    <p:nvPicPr>
                      <p:cNvPr id="6" name="Object 5"/>
                      <p:cNvPicPr/>
                      <p:nvPr/>
                    </p:nvPicPr>
                    <p:blipFill>
                      <a:blip r:embed="rId6"/>
                      <a:stretch>
                        <a:fillRect/>
                      </a:stretch>
                    </p:blipFill>
                    <p:spPr>
                      <a:xfrm>
                        <a:off x="3719798" y="2829288"/>
                        <a:ext cx="533783" cy="412398"/>
                      </a:xfrm>
                      <a:prstGeom prst="rect">
                        <a:avLst/>
                      </a:prstGeom>
                    </p:spPr>
                  </p:pic>
                </p:oleObj>
              </mc:Fallback>
            </mc:AlternateContent>
          </a:graphicData>
        </a:graphic>
      </p:graphicFrame>
      <p:sp>
        <p:nvSpPr>
          <p:cNvPr id="10" name="Content Placeholder 9"/>
          <p:cNvSpPr>
            <a:spLocks noGrp="1"/>
          </p:cNvSpPr>
          <p:nvPr>
            <p:ph idx="14"/>
          </p:nvPr>
        </p:nvSpPr>
        <p:spPr>
          <a:xfrm>
            <a:off x="473720" y="3311032"/>
            <a:ext cx="8229600" cy="709769"/>
          </a:xfrm>
        </p:spPr>
        <p:txBody>
          <a:bodyPr anchor="ctr"/>
          <a:lstStyle/>
          <a:p>
            <a:pPr marL="101600" indent="0">
              <a:buNone/>
            </a:pPr>
            <a:r>
              <a:rPr lang="en-US" sz="2400" dirty="0">
                <a:latin typeface="+mn-lt"/>
              </a:rPr>
              <a:t>Flow time attributed to cycle inventory should decrease by a factor </a:t>
            </a:r>
            <a:r>
              <a:rPr lang="en-US" sz="2400" dirty="0" smtClean="0">
                <a:latin typeface="+mn-lt"/>
              </a:rPr>
              <a:t>of</a:t>
            </a:r>
            <a:endParaRPr lang="en-US" sz="2400" dirty="0">
              <a:latin typeface="+mn-lt"/>
            </a:endParaRPr>
          </a:p>
        </p:txBody>
      </p:sp>
      <p:graphicFrame>
        <p:nvGraphicFramePr>
          <p:cNvPr id="12" name="Object 11" descr="square root of k."/>
          <p:cNvGraphicFramePr>
            <a:graphicFrameLocks noChangeAspect="1"/>
          </p:cNvGraphicFramePr>
          <p:nvPr>
            <p:extLst>
              <p:ext uri="{D42A27DB-BD31-4B8C-83A1-F6EECF244321}">
                <p14:modId xmlns:p14="http://schemas.microsoft.com/office/powerpoint/2010/main" val="2395008954"/>
              </p:ext>
            </p:extLst>
          </p:nvPr>
        </p:nvGraphicFramePr>
        <p:xfrm>
          <a:off x="2102027" y="3589544"/>
          <a:ext cx="539121" cy="416523"/>
        </p:xfrm>
        <a:graphic>
          <a:graphicData uri="http://schemas.openxmlformats.org/presentationml/2006/ole">
            <mc:AlternateContent xmlns:mc="http://schemas.openxmlformats.org/markup-compatibility/2006">
              <mc:Choice xmlns:v="urn:schemas-microsoft-com:vml" Requires="v">
                <p:oleObj spid="_x0000_s178224" name="Equation" r:id="rId7" imgW="279360" imgH="215640" progId="Equation.DSMT4">
                  <p:embed/>
                </p:oleObj>
              </mc:Choice>
              <mc:Fallback>
                <p:oleObj name="Equation" r:id="rId7" imgW="279360" imgH="215640" progId="Equation.DSMT4">
                  <p:embed/>
                  <p:pic>
                    <p:nvPicPr>
                      <p:cNvPr id="6" name="Object 5"/>
                      <p:cNvPicPr/>
                      <p:nvPr/>
                    </p:nvPicPr>
                    <p:blipFill>
                      <a:blip r:embed="rId8"/>
                      <a:stretch>
                        <a:fillRect/>
                      </a:stretch>
                    </p:blipFill>
                    <p:spPr>
                      <a:xfrm>
                        <a:off x="2102027" y="3589544"/>
                        <a:ext cx="539121" cy="416523"/>
                      </a:xfrm>
                      <a:prstGeom prst="rect">
                        <a:avLst/>
                      </a:prstGeom>
                    </p:spPr>
                  </p:pic>
                </p:oleObj>
              </mc:Fallback>
            </mc:AlternateContent>
          </a:graphicData>
        </a:graphic>
      </p:graphicFrame>
    </p:spTree>
    <p:extLst>
      <p:ext uri="{BB962C8B-B14F-4D97-AF65-F5344CB8AC3E}">
        <p14:creationId xmlns:p14="http://schemas.microsoft.com/office/powerpoint/2010/main" val="6892749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E</a:t>
            </a:r>
            <a:r>
              <a:rPr lang="en-US" sz="100" kern="1200" dirty="0" smtClean="0">
                <a:latin typeface="Times New Roman" panose="02020603050405020304" pitchFamily="18" charset="0"/>
                <a:ea typeface="+mj-ea"/>
                <a:cs typeface="+mj-cs"/>
              </a:rPr>
              <a:t> </a:t>
            </a:r>
            <a:r>
              <a:rPr lang="en-US" kern="1200" dirty="0" smtClean="0">
                <a:latin typeface="Times New Roman" panose="02020603050405020304" pitchFamily="18" charset="0"/>
                <a:ea typeface="+mj-ea"/>
                <a:cs typeface="+mj-cs"/>
              </a:rPr>
              <a:t>O</a:t>
            </a:r>
            <a:r>
              <a:rPr lang="en-US" sz="100" kern="1200" dirty="0" smtClean="0">
                <a:latin typeface="Times New Roman" panose="02020603050405020304" pitchFamily="18" charset="0"/>
                <a:ea typeface="+mj-ea"/>
                <a:cs typeface="+mj-cs"/>
              </a:rPr>
              <a:t> </a:t>
            </a:r>
            <a:r>
              <a:rPr lang="en-US" kern="1200" dirty="0" smtClean="0">
                <a:latin typeface="Times New Roman" panose="02020603050405020304" pitchFamily="18" charset="0"/>
                <a:ea typeface="+mj-ea"/>
                <a:cs typeface="+mj-cs"/>
              </a:rPr>
              <a:t>Q Example </a:t>
            </a:r>
            <a:r>
              <a:rPr lang="en-US" sz="2000" b="0" kern="1200" dirty="0" smtClean="0">
                <a:latin typeface="Times New Roman" panose="02020603050405020304" pitchFamily="18" charset="0"/>
                <a:ea typeface="+mj-ea"/>
                <a:cs typeface="+mj-cs"/>
              </a:rPr>
              <a:t>(3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553968"/>
          </a:xfrm>
        </p:spPr>
        <p:txBody>
          <a:bodyPr wrap="square" lIns="91425" tIns="91425" rIns="91425" bIns="91425">
            <a:spAutoFit/>
          </a:bodyPr>
          <a:lstStyle/>
          <a:p>
            <a:pPr marL="255651" lvl="0" indent="-255651" defTabSz="457200">
              <a:spcAft>
                <a:spcPct val="0"/>
              </a:spcAft>
              <a:buFont typeface="Arial" panose="020B0604020202020204" pitchFamily="34" charset="0"/>
            </a:pPr>
            <a:r>
              <a:rPr lang="en-US" sz="2400" kern="1200" dirty="0">
                <a:solidFill>
                  <a:srgbClr val="000000"/>
                </a:solidFill>
                <a:latin typeface="Arial (Body)"/>
                <a:ea typeface="+mn-ea"/>
                <a:cs typeface="+mn-cs"/>
              </a:rPr>
              <a:t>Lot size reduced to </a:t>
            </a:r>
            <a:r>
              <a:rPr lang="en-US" sz="2400" i="1" kern="1200" dirty="0">
                <a:solidFill>
                  <a:srgbClr val="000000"/>
                </a:solidFill>
                <a:latin typeface="Arial (Body)"/>
                <a:ea typeface="+mn-ea"/>
                <a:cs typeface="Times New Roman"/>
              </a:rPr>
              <a:t>Q</a:t>
            </a:r>
            <a:r>
              <a:rPr lang="en-US" sz="2400" b="1" kern="1200" dirty="0">
                <a:solidFill>
                  <a:srgbClr val="000000"/>
                </a:solidFill>
                <a:latin typeface="Arial (Body)"/>
                <a:ea typeface="+mn-ea"/>
                <a:cs typeface="+mn-cs"/>
              </a:rPr>
              <a:t> </a:t>
            </a:r>
            <a:r>
              <a:rPr lang="en-US" sz="2400" i="1" kern="1200" dirty="0">
                <a:solidFill>
                  <a:srgbClr val="000000"/>
                </a:solidFill>
                <a:latin typeface="Arial (Body)"/>
                <a:ea typeface="+mn-ea"/>
                <a:cs typeface="+mn-cs"/>
              </a:rPr>
              <a:t>=</a:t>
            </a:r>
            <a:r>
              <a:rPr lang="en-US" sz="2400" kern="1200" dirty="0">
                <a:solidFill>
                  <a:srgbClr val="000000"/>
                </a:solidFill>
                <a:latin typeface="Arial (Body)"/>
                <a:ea typeface="+mn-ea"/>
                <a:cs typeface="+mn-cs"/>
              </a:rPr>
              <a:t> 200 </a:t>
            </a:r>
            <a:r>
              <a:rPr lang="en-US" sz="2400" kern="1200" dirty="0" smtClean="0">
                <a:solidFill>
                  <a:srgbClr val="000000"/>
                </a:solidFill>
                <a:latin typeface="Arial (Body)"/>
                <a:ea typeface="+mn-ea"/>
                <a:cs typeface="+mn-cs"/>
              </a:rPr>
              <a:t>units</a:t>
            </a:r>
          </a:p>
        </p:txBody>
      </p:sp>
      <p:graphicFrame>
        <p:nvGraphicFramePr>
          <p:cNvPr id="5" name="Object 4" descr="Annual inventory-related costs = start fraction D times capital S over Q end fraction + one half of Q times lower case h times C = $250,000."/>
          <p:cNvGraphicFramePr>
            <a:graphicFrameLocks noChangeAspect="1"/>
          </p:cNvGraphicFramePr>
          <p:nvPr>
            <p:extLst>
              <p:ext uri="{D42A27DB-BD31-4B8C-83A1-F6EECF244321}">
                <p14:modId xmlns:p14="http://schemas.microsoft.com/office/powerpoint/2010/main" val="1804720170"/>
              </p:ext>
            </p:extLst>
          </p:nvPr>
        </p:nvGraphicFramePr>
        <p:xfrm>
          <a:off x="502282" y="2348899"/>
          <a:ext cx="7667495" cy="824797"/>
        </p:xfrm>
        <a:graphic>
          <a:graphicData uri="http://schemas.openxmlformats.org/presentationml/2006/ole">
            <mc:AlternateContent xmlns:mc="http://schemas.openxmlformats.org/markup-compatibility/2006">
              <mc:Choice xmlns:v="urn:schemas-microsoft-com:vml" Requires="v">
                <p:oleObj spid="_x0000_s166010" name="Equation" r:id="rId4" imgW="4012920" imgH="431640" progId="Equation.DSMT4">
                  <p:embed/>
                </p:oleObj>
              </mc:Choice>
              <mc:Fallback>
                <p:oleObj name="Equation" r:id="rId4" imgW="4012920" imgH="431640" progId="Equation.DSMT4">
                  <p:embed/>
                  <p:pic>
                    <p:nvPicPr>
                      <p:cNvPr id="6" name="Object 5"/>
                      <p:cNvPicPr/>
                      <p:nvPr/>
                    </p:nvPicPr>
                    <p:blipFill>
                      <a:blip r:embed="rId5"/>
                      <a:stretch>
                        <a:fillRect/>
                      </a:stretch>
                    </p:blipFill>
                    <p:spPr>
                      <a:xfrm>
                        <a:off x="502282" y="2348899"/>
                        <a:ext cx="7667495" cy="824797"/>
                      </a:xfrm>
                      <a:prstGeom prst="rect">
                        <a:avLst/>
                      </a:prstGeom>
                    </p:spPr>
                  </p:pic>
                </p:oleObj>
              </mc:Fallback>
            </mc:AlternateContent>
          </a:graphicData>
        </a:graphic>
      </p:graphicFrame>
    </p:spTree>
    <p:extLst>
      <p:ext uri="{BB962C8B-B14F-4D97-AF65-F5344CB8AC3E}">
        <p14:creationId xmlns:p14="http://schemas.microsoft.com/office/powerpoint/2010/main" val="16968588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Lot Size and Ordering Cost</a:t>
            </a:r>
            <a:endParaRPr lang="en-US" kern="1200" dirty="0">
              <a:latin typeface="Times New Roman" panose="02020603050405020304" pitchFamily="18" charset="0"/>
              <a:ea typeface="+mj-ea"/>
              <a:cs typeface="+mj-cs"/>
            </a:endParaRPr>
          </a:p>
        </p:txBody>
      </p:sp>
      <p:sp>
        <p:nvSpPr>
          <p:cNvPr id="4" name="Content Placeholder 3"/>
          <p:cNvSpPr>
            <a:spLocks noGrp="1"/>
          </p:cNvSpPr>
          <p:nvPr>
            <p:ph idx="1"/>
          </p:nvPr>
        </p:nvSpPr>
        <p:spPr>
          <a:xfrm>
            <a:off x="457200" y="1600200"/>
            <a:ext cx="8229600" cy="923299"/>
          </a:xfrm>
        </p:spPr>
        <p:txBody>
          <a:bodyPr wrap="square" lIns="91425" tIns="91425" rIns="91425" bIns="91425">
            <a:spAutoFit/>
          </a:bodyPr>
          <a:lstStyle/>
          <a:p>
            <a:pPr marL="255600" indent="-255600" defTabSz="457200">
              <a:spcAft>
                <a:spcPct val="0"/>
              </a:spcAft>
              <a:tabLst>
                <a:tab pos="4305300" algn="r"/>
                <a:tab pos="4483100" algn="l"/>
              </a:tabLst>
            </a:pPr>
            <a:r>
              <a:rPr lang="en-US" sz="2400" kern="1200" dirty="0">
                <a:solidFill>
                  <a:srgbClr val="000000"/>
                </a:solidFill>
                <a:latin typeface="Arial (Body)"/>
              </a:rPr>
              <a:t>If the lot size </a:t>
            </a:r>
            <a:r>
              <a:rPr lang="en-US" sz="2400" i="1" kern="1200" dirty="0">
                <a:solidFill>
                  <a:srgbClr val="000000"/>
                </a:solidFill>
                <a:latin typeface="Arial (Body)"/>
                <a:cs typeface="Times New Roman"/>
              </a:rPr>
              <a:t>Q</a:t>
            </a:r>
            <a:r>
              <a:rPr lang="en-US" sz="2400" i="1" kern="1200" dirty="0">
                <a:solidFill>
                  <a:srgbClr val="000000"/>
                </a:solidFill>
                <a:latin typeface="Arial (Body)"/>
              </a:rPr>
              <a:t>* </a:t>
            </a:r>
            <a:r>
              <a:rPr lang="en-US" sz="2400" kern="1200" dirty="0">
                <a:solidFill>
                  <a:srgbClr val="000000"/>
                </a:solidFill>
                <a:latin typeface="Arial (Body)"/>
              </a:rPr>
              <a:t>= 200, how much should the ordering cost be reduced</a:t>
            </a:r>
            <a:r>
              <a:rPr lang="en-US" sz="2400" kern="1200" dirty="0" smtClean="0">
                <a:solidFill>
                  <a:srgbClr val="000000"/>
                </a:solidFill>
                <a:latin typeface="Arial (Body)"/>
              </a:rPr>
              <a:t>?</a:t>
            </a:r>
            <a:endParaRPr lang="en-US" sz="2400" kern="1200" dirty="0">
              <a:solidFill>
                <a:srgbClr val="000000"/>
              </a:solidFill>
              <a:latin typeface="Arial (Body)"/>
            </a:endParaRPr>
          </a:p>
        </p:txBody>
      </p:sp>
      <p:sp>
        <p:nvSpPr>
          <p:cNvPr id="3" name="Content Placeholder 2"/>
          <p:cNvSpPr>
            <a:spLocks noGrp="1"/>
          </p:cNvSpPr>
          <p:nvPr>
            <p:ph idx="13"/>
          </p:nvPr>
        </p:nvSpPr>
        <p:spPr>
          <a:xfrm>
            <a:off x="473720" y="2608964"/>
            <a:ext cx="8229600" cy="1115660"/>
          </a:xfrm>
        </p:spPr>
        <p:txBody>
          <a:bodyPr wrap="square" lIns="91425" tIns="91425" rIns="91425" bIns="91425">
            <a:spAutoFit/>
          </a:bodyPr>
          <a:lstStyle/>
          <a:p>
            <a:pPr marL="0" lvl="0" indent="268288" defTabSz="457200">
              <a:spcAft>
                <a:spcPct val="0"/>
              </a:spcAft>
              <a:buNone/>
              <a:tabLst>
                <a:tab pos="4305300" algn="r"/>
                <a:tab pos="4483100" algn="l"/>
              </a:tabLst>
            </a:pPr>
            <a:r>
              <a:rPr lang="ro-RO" sz="2400" kern="1200" dirty="0">
                <a:solidFill>
                  <a:srgbClr val="000000"/>
                </a:solidFill>
                <a:latin typeface="Arial (Body)"/>
              </a:rPr>
              <a:t>Desired lot size, </a:t>
            </a:r>
            <a:r>
              <a:rPr lang="ro-RO" sz="2400" i="1" kern="1200" dirty="0">
                <a:solidFill>
                  <a:srgbClr val="000000"/>
                </a:solidFill>
                <a:latin typeface="Arial (Body)"/>
                <a:cs typeface="Times New Roman"/>
              </a:rPr>
              <a:t>Q</a:t>
            </a:r>
            <a:r>
              <a:rPr lang="ro-RO" sz="2400" i="1" kern="1200" dirty="0">
                <a:solidFill>
                  <a:srgbClr val="000000"/>
                </a:solidFill>
                <a:latin typeface="Arial (Body)"/>
              </a:rPr>
              <a:t>* =</a:t>
            </a:r>
            <a:r>
              <a:rPr lang="ro-RO" sz="2400" kern="1200" dirty="0">
                <a:solidFill>
                  <a:srgbClr val="000000"/>
                </a:solidFill>
                <a:latin typeface="Arial (Body)"/>
              </a:rPr>
              <a:t> 200</a:t>
            </a:r>
          </a:p>
          <a:p>
            <a:pPr marL="268288" lvl="0" indent="0" defTabSz="457200">
              <a:spcAft>
                <a:spcPct val="0"/>
              </a:spcAft>
              <a:buNone/>
              <a:tabLst>
                <a:tab pos="268288" algn="l"/>
                <a:tab pos="4305300" algn="r"/>
                <a:tab pos="4483100" algn="l"/>
              </a:tabLst>
            </a:pPr>
            <a:r>
              <a:rPr lang="ro-RO" sz="2400" kern="1200" dirty="0">
                <a:solidFill>
                  <a:srgbClr val="000000"/>
                </a:solidFill>
                <a:latin typeface="Arial (Body)"/>
              </a:rPr>
              <a:t>Annual demand,</a:t>
            </a:r>
            <a:endParaRPr lang="en-US" sz="2400" kern="1200" dirty="0" smtClean="0">
              <a:solidFill>
                <a:srgbClr val="000000"/>
              </a:solidFill>
              <a:latin typeface="Arial (Body)"/>
              <a:ea typeface="+mn-ea"/>
              <a:cs typeface="+mn-cs"/>
            </a:endParaRPr>
          </a:p>
        </p:txBody>
      </p:sp>
      <p:graphicFrame>
        <p:nvGraphicFramePr>
          <p:cNvPr id="9" name="Object 8" descr="D = 1,000 times 12 = 12,000 units"/>
          <p:cNvGraphicFramePr>
            <a:graphicFrameLocks noChangeAspect="1"/>
          </p:cNvGraphicFramePr>
          <p:nvPr>
            <p:extLst>
              <p:ext uri="{D42A27DB-BD31-4B8C-83A1-F6EECF244321}">
                <p14:modId xmlns:p14="http://schemas.microsoft.com/office/powerpoint/2010/main" val="3291454943"/>
              </p:ext>
            </p:extLst>
          </p:nvPr>
        </p:nvGraphicFramePr>
        <p:xfrm>
          <a:off x="3143250" y="3300095"/>
          <a:ext cx="3676650" cy="385763"/>
        </p:xfrm>
        <a:graphic>
          <a:graphicData uri="http://schemas.openxmlformats.org/presentationml/2006/ole">
            <mc:AlternateContent xmlns:mc="http://schemas.openxmlformats.org/markup-compatibility/2006">
              <mc:Choice xmlns:v="urn:schemas-microsoft-com:vml" Requires="v">
                <p:oleObj spid="_x0000_s129696" name="Equation" r:id="rId3" imgW="1942920" imgH="203040" progId="Equation.DSMT4">
                  <p:embed/>
                </p:oleObj>
              </mc:Choice>
              <mc:Fallback>
                <p:oleObj name="Equation" r:id="rId3" imgW="1942920" imgH="203040" progId="Equation.DSMT4">
                  <p:embed/>
                  <p:pic>
                    <p:nvPicPr>
                      <p:cNvPr id="5" name="Object 4"/>
                      <p:cNvPicPr/>
                      <p:nvPr/>
                    </p:nvPicPr>
                    <p:blipFill>
                      <a:blip r:embed="rId4"/>
                      <a:stretch>
                        <a:fillRect/>
                      </a:stretch>
                    </p:blipFill>
                    <p:spPr>
                      <a:xfrm>
                        <a:off x="3143250" y="3300095"/>
                        <a:ext cx="3676650" cy="385763"/>
                      </a:xfrm>
                      <a:prstGeom prst="rect">
                        <a:avLst/>
                      </a:prstGeom>
                    </p:spPr>
                  </p:pic>
                </p:oleObj>
              </mc:Fallback>
            </mc:AlternateContent>
          </a:graphicData>
        </a:graphic>
      </p:graphicFrame>
      <p:sp>
        <p:nvSpPr>
          <p:cNvPr id="5" name="Content Placeholder 4"/>
          <p:cNvSpPr>
            <a:spLocks noGrp="1"/>
          </p:cNvSpPr>
          <p:nvPr>
            <p:ph idx="14"/>
          </p:nvPr>
        </p:nvSpPr>
        <p:spPr>
          <a:xfrm>
            <a:off x="610880" y="3800608"/>
            <a:ext cx="7705806" cy="1518152"/>
          </a:xfrm>
        </p:spPr>
        <p:txBody>
          <a:bodyPr/>
          <a:lstStyle/>
          <a:p>
            <a:pPr marL="101600" indent="0">
              <a:spcAft>
                <a:spcPts val="600"/>
              </a:spcAft>
              <a:buNone/>
              <a:tabLst>
                <a:tab pos="4305300" algn="r"/>
                <a:tab pos="4483100" algn="l"/>
              </a:tabLst>
            </a:pPr>
            <a:r>
              <a:rPr lang="en-US" sz="2400" dirty="0">
                <a:latin typeface="+mn-lt"/>
              </a:rPr>
              <a:t>Unit cost per computer, </a:t>
            </a:r>
            <a:r>
              <a:rPr lang="en-US" sz="2400" i="1" dirty="0">
                <a:latin typeface="+mn-lt"/>
                <a:cs typeface="Times New Roman"/>
              </a:rPr>
              <a:t>C</a:t>
            </a:r>
            <a:r>
              <a:rPr lang="en-US" sz="2400" i="1" dirty="0">
                <a:latin typeface="+mn-lt"/>
              </a:rPr>
              <a:t> =</a:t>
            </a:r>
            <a:r>
              <a:rPr lang="en-US" sz="2400" dirty="0">
                <a:latin typeface="+mn-lt"/>
              </a:rPr>
              <a:t> $500</a:t>
            </a:r>
          </a:p>
          <a:p>
            <a:pPr marL="101600" indent="0">
              <a:spcAft>
                <a:spcPts val="600"/>
              </a:spcAft>
              <a:buNone/>
              <a:tabLst>
                <a:tab pos="4305300" algn="r"/>
                <a:tab pos="4483100" algn="l"/>
              </a:tabLst>
            </a:pPr>
            <a:r>
              <a:rPr lang="en-US" sz="2400" dirty="0">
                <a:latin typeface="+mn-lt"/>
              </a:rPr>
              <a:t>Holding cost per year as a fraction of inventory value, </a:t>
            </a:r>
            <a:r>
              <a:rPr lang="en-US" sz="2400" i="1" dirty="0">
                <a:latin typeface="+mn-lt"/>
                <a:cs typeface="Times New Roman"/>
              </a:rPr>
              <a:t>h</a:t>
            </a:r>
            <a:r>
              <a:rPr lang="en-US" sz="2400" i="1" dirty="0">
                <a:latin typeface="+mn-lt"/>
              </a:rPr>
              <a:t> =</a:t>
            </a:r>
            <a:r>
              <a:rPr lang="en-US" sz="2400" dirty="0">
                <a:latin typeface="+mn-lt"/>
              </a:rPr>
              <a:t> </a:t>
            </a:r>
            <a:r>
              <a:rPr lang="en-US" sz="2400" dirty="0" smtClean="0">
                <a:latin typeface="+mn-lt"/>
              </a:rPr>
              <a:t>0.2</a:t>
            </a:r>
          </a:p>
        </p:txBody>
      </p:sp>
      <p:graphicFrame>
        <p:nvGraphicFramePr>
          <p:cNvPr id="6" name="Object 5" descr="S = start fraction lower case h times C times Q star squared over 2 times D end fraction = start fraction 0.2 times 500 times 200 squared over 2 times 12,000 end fraction = $166.70."/>
          <p:cNvGraphicFramePr>
            <a:graphicFrameLocks noChangeAspect="1"/>
          </p:cNvGraphicFramePr>
          <p:nvPr>
            <p:extLst>
              <p:ext uri="{D42A27DB-BD31-4B8C-83A1-F6EECF244321}">
                <p14:modId xmlns:p14="http://schemas.microsoft.com/office/powerpoint/2010/main" val="3116003777"/>
              </p:ext>
            </p:extLst>
          </p:nvPr>
        </p:nvGraphicFramePr>
        <p:xfrm>
          <a:off x="1773238" y="5424488"/>
          <a:ext cx="5321300" cy="866775"/>
        </p:xfrm>
        <a:graphic>
          <a:graphicData uri="http://schemas.openxmlformats.org/presentationml/2006/ole">
            <mc:AlternateContent xmlns:mc="http://schemas.openxmlformats.org/markup-compatibility/2006">
              <mc:Choice xmlns:v="urn:schemas-microsoft-com:vml" Requires="v">
                <p:oleObj spid="_x0000_s129697" name="Equation" r:id="rId5" imgW="2730240" imgH="444240" progId="Equation.DSMT4">
                  <p:embed/>
                </p:oleObj>
              </mc:Choice>
              <mc:Fallback>
                <p:oleObj name="Equation" r:id="rId5" imgW="2730240" imgH="444240" progId="Equation.DSMT4">
                  <p:embed/>
                  <p:pic>
                    <p:nvPicPr>
                      <p:cNvPr id="3" name="Object 2"/>
                      <p:cNvPicPr/>
                      <p:nvPr/>
                    </p:nvPicPr>
                    <p:blipFill>
                      <a:blip r:embed="rId6"/>
                      <a:stretch>
                        <a:fillRect/>
                      </a:stretch>
                    </p:blipFill>
                    <p:spPr>
                      <a:xfrm>
                        <a:off x="1773238" y="5424488"/>
                        <a:ext cx="5321300" cy="866775"/>
                      </a:xfrm>
                      <a:prstGeom prst="rect">
                        <a:avLst/>
                      </a:prstGeom>
                    </p:spPr>
                  </p:pic>
                </p:oleObj>
              </mc:Fallback>
            </mc:AlternateContent>
          </a:graphicData>
        </a:graphic>
      </p:graphicFrame>
    </p:spTree>
    <p:extLst>
      <p:ext uri="{BB962C8B-B14F-4D97-AF65-F5344CB8AC3E}">
        <p14:creationId xmlns:p14="http://schemas.microsoft.com/office/powerpoint/2010/main" val="41215049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Key Point </a:t>
            </a:r>
            <a:r>
              <a:rPr lang="en-US" sz="2000" b="0" kern="1200" dirty="0" smtClean="0">
                <a:latin typeface="Times New Roman" panose="02020603050405020304" pitchFamily="18" charset="0"/>
                <a:ea typeface="+mj-ea"/>
                <a:cs typeface="+mj-cs"/>
              </a:rPr>
              <a:t>(3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923299"/>
          </a:xfrm>
        </p:spPr>
        <p:txBody>
          <a:bodyPr wrap="square" lIns="91425" tIns="91425" rIns="91425" bIns="91425">
            <a:spAutoFit/>
          </a:bodyPr>
          <a:lstStyle/>
          <a:p>
            <a:pPr marL="0" lvl="0" indent="0" defTabSz="457200">
              <a:spcAft>
                <a:spcPct val="0"/>
              </a:spcAft>
              <a:buNone/>
              <a:tabLst/>
            </a:pPr>
            <a:r>
              <a:rPr lang="en-US" sz="2400" kern="1200" dirty="0">
                <a:solidFill>
                  <a:srgbClr val="000000"/>
                </a:solidFill>
                <a:latin typeface="Arial (Body)"/>
                <a:ea typeface="+mn-ea"/>
                <a:cs typeface="+mn-cs"/>
              </a:rPr>
              <a:t>To reduce the optimal lot size by a factor of </a:t>
            </a:r>
            <a:r>
              <a:rPr lang="en-US" sz="2400" i="1" kern="1200" dirty="0">
                <a:solidFill>
                  <a:srgbClr val="000000"/>
                </a:solidFill>
                <a:latin typeface="Arial (Body)"/>
                <a:ea typeface="+mn-ea"/>
                <a:cs typeface="Times New Roman"/>
              </a:rPr>
              <a:t>k</a:t>
            </a:r>
            <a:r>
              <a:rPr lang="en-US" sz="2400" kern="1200" dirty="0">
                <a:solidFill>
                  <a:srgbClr val="000000"/>
                </a:solidFill>
                <a:latin typeface="Arial (Body)"/>
                <a:ea typeface="+mn-ea"/>
                <a:cs typeface="+mn-cs"/>
              </a:rPr>
              <a:t>, the fixed order cost </a:t>
            </a:r>
            <a:r>
              <a:rPr lang="en-US" sz="2400" i="1" kern="1200" dirty="0">
                <a:solidFill>
                  <a:srgbClr val="000000"/>
                </a:solidFill>
                <a:latin typeface="Arial (Body)"/>
                <a:ea typeface="+mn-ea"/>
                <a:cs typeface="Times New Roman"/>
              </a:rPr>
              <a:t>S</a:t>
            </a:r>
            <a:r>
              <a:rPr lang="en-US" sz="2400" kern="1200" dirty="0">
                <a:solidFill>
                  <a:srgbClr val="000000"/>
                </a:solidFill>
                <a:latin typeface="Arial (Body)"/>
                <a:ea typeface="+mn-ea"/>
                <a:cs typeface="+mn-cs"/>
              </a:rPr>
              <a:t> must be reduced by a factor </a:t>
            </a:r>
            <a:r>
              <a:rPr lang="en-US" sz="2400" kern="1200" dirty="0" smtClean="0">
                <a:solidFill>
                  <a:srgbClr val="000000"/>
                </a:solidFill>
                <a:latin typeface="Arial (Body)"/>
                <a:ea typeface="+mn-ea"/>
                <a:cs typeface="+mn-cs"/>
              </a:rPr>
              <a:t>of</a:t>
            </a:r>
          </a:p>
        </p:txBody>
      </p:sp>
      <p:graphicFrame>
        <p:nvGraphicFramePr>
          <p:cNvPr id="4" name="Object 3" descr="k squared."/>
          <p:cNvGraphicFramePr>
            <a:graphicFrameLocks noChangeAspect="1"/>
          </p:cNvGraphicFramePr>
          <p:nvPr>
            <p:extLst>
              <p:ext uri="{D42A27DB-BD31-4B8C-83A1-F6EECF244321}">
                <p14:modId xmlns:p14="http://schemas.microsoft.com/office/powerpoint/2010/main" val="2286393718"/>
              </p:ext>
            </p:extLst>
          </p:nvPr>
        </p:nvGraphicFramePr>
        <p:xfrm>
          <a:off x="6471683" y="2014394"/>
          <a:ext cx="487203" cy="408623"/>
        </p:xfrm>
        <a:graphic>
          <a:graphicData uri="http://schemas.openxmlformats.org/presentationml/2006/ole">
            <mc:AlternateContent xmlns:mc="http://schemas.openxmlformats.org/markup-compatibility/2006">
              <mc:Choice xmlns:v="urn:schemas-microsoft-com:vml" Requires="v">
                <p:oleObj spid="_x0000_s183298" name="Equation" r:id="rId3" imgW="228600" imgH="190440" progId="Equation.DSMT4">
                  <p:embed/>
                </p:oleObj>
              </mc:Choice>
              <mc:Fallback>
                <p:oleObj name="Equation" r:id="rId3" imgW="228600" imgH="190440" progId="Equation.DSMT4">
                  <p:embed/>
                  <p:pic>
                    <p:nvPicPr>
                      <p:cNvPr id="6" name="Object 5"/>
                      <p:cNvPicPr/>
                      <p:nvPr/>
                    </p:nvPicPr>
                    <p:blipFill>
                      <a:blip r:embed="rId4"/>
                      <a:stretch>
                        <a:fillRect/>
                      </a:stretch>
                    </p:blipFill>
                    <p:spPr>
                      <a:xfrm>
                        <a:off x="6471683" y="2014394"/>
                        <a:ext cx="487203" cy="408623"/>
                      </a:xfrm>
                      <a:prstGeom prst="rect">
                        <a:avLst/>
                      </a:prstGeom>
                    </p:spPr>
                  </p:pic>
                </p:oleObj>
              </mc:Fallback>
            </mc:AlternateContent>
          </a:graphicData>
        </a:graphic>
      </p:graphicFrame>
    </p:spTree>
    <p:extLst>
      <p:ext uri="{BB962C8B-B14F-4D97-AF65-F5344CB8AC3E}">
        <p14:creationId xmlns:p14="http://schemas.microsoft.com/office/powerpoint/2010/main" val="36893817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Production Lot Sizing</a:t>
            </a:r>
            <a:endParaRPr lang="en-US" kern="1200" dirty="0">
              <a:latin typeface="Times New Roman" panose="02020603050405020304" pitchFamily="18" charset="0"/>
              <a:ea typeface="+mj-ea"/>
              <a:cs typeface="+mj-cs"/>
            </a:endParaRPr>
          </a:p>
        </p:txBody>
      </p:sp>
      <p:sp>
        <p:nvSpPr>
          <p:cNvPr id="3" name="Content Placeholder 2"/>
          <p:cNvSpPr>
            <a:spLocks noGrp="1"/>
          </p:cNvSpPr>
          <p:nvPr>
            <p:ph idx="1"/>
          </p:nvPr>
        </p:nvSpPr>
        <p:spPr>
          <a:xfrm>
            <a:off x="457200" y="1600200"/>
            <a:ext cx="8229600" cy="2239044"/>
          </a:xfrm>
        </p:spPr>
        <p:txBody>
          <a:bodyPr wrap="square" lIns="91425" tIns="91425" rIns="91425" bIns="91425">
            <a:spAutoFit/>
          </a:bodyPr>
          <a:lstStyle/>
          <a:p>
            <a:pPr marL="255651" lvl="0" indent="-255651" defTabSz="457200">
              <a:spcAft>
                <a:spcPct val="0"/>
              </a:spcAft>
              <a:buFont typeface="Arial" panose="020B0604020202020204" pitchFamily="34" charset="0"/>
            </a:pPr>
            <a:r>
              <a:rPr lang="en-US" sz="2400" kern="1200" dirty="0">
                <a:solidFill>
                  <a:srgbClr val="000000"/>
                </a:solidFill>
                <a:latin typeface="Arial (Body)"/>
                <a:ea typeface="+mn-ea"/>
                <a:cs typeface="+mn-cs"/>
              </a:rPr>
              <a:t>The entire lot does not arrive at the same time</a:t>
            </a:r>
          </a:p>
          <a:p>
            <a:pPr marL="255651" lvl="0" indent="-255651" defTabSz="457200">
              <a:spcAft>
                <a:spcPct val="0"/>
              </a:spcAft>
              <a:buFont typeface="Arial" panose="020B0604020202020204" pitchFamily="34" charset="0"/>
            </a:pPr>
            <a:r>
              <a:rPr lang="en-US" sz="2400" kern="1200" dirty="0">
                <a:solidFill>
                  <a:srgbClr val="000000"/>
                </a:solidFill>
                <a:latin typeface="Arial (Body)"/>
                <a:ea typeface="+mn-ea"/>
                <a:cs typeface="+mn-cs"/>
              </a:rPr>
              <a:t>Production occurs at a specified rate</a:t>
            </a:r>
            <a:r>
              <a:rPr lang="en-US" sz="2400" i="1" kern="1200" dirty="0">
                <a:solidFill>
                  <a:srgbClr val="000000"/>
                </a:solidFill>
                <a:latin typeface="Arial (Body)"/>
                <a:ea typeface="+mn-ea"/>
                <a:cs typeface="+mn-cs"/>
              </a:rPr>
              <a:t> </a:t>
            </a:r>
            <a:r>
              <a:rPr lang="en-US" sz="2400" i="1" kern="1200" dirty="0" smtClean="0">
                <a:solidFill>
                  <a:srgbClr val="000000"/>
                </a:solidFill>
                <a:latin typeface="Arial (Body)"/>
                <a:ea typeface="+mn-ea"/>
                <a:cs typeface="Times New Roman"/>
              </a:rPr>
              <a:t>P</a:t>
            </a:r>
            <a:endParaRPr lang="en-US" sz="2400" i="1" kern="1200" dirty="0">
              <a:solidFill>
                <a:srgbClr val="000000"/>
              </a:solidFill>
              <a:latin typeface="Arial (Body)"/>
              <a:ea typeface="+mn-ea"/>
              <a:cs typeface="Times New Roman"/>
            </a:endParaRPr>
          </a:p>
          <a:p>
            <a:pPr marL="255651" lvl="0" indent="-255651" defTabSz="457200">
              <a:spcAft>
                <a:spcPct val="0"/>
              </a:spcAft>
              <a:buFont typeface="Arial" panose="020B0604020202020204" pitchFamily="34" charset="0"/>
            </a:pPr>
            <a:r>
              <a:rPr lang="en-US" sz="2400" kern="1200" dirty="0">
                <a:solidFill>
                  <a:srgbClr val="000000"/>
                </a:solidFill>
                <a:latin typeface="Arial (Body)"/>
                <a:ea typeface="+mn-ea"/>
                <a:cs typeface="+mn-cs"/>
              </a:rPr>
              <a:t>Inventory builds up at a rate of </a:t>
            </a:r>
            <a:r>
              <a:rPr lang="en-US" sz="2400" i="1" kern="1200" dirty="0" smtClean="0">
                <a:solidFill>
                  <a:srgbClr val="000000"/>
                </a:solidFill>
                <a:latin typeface="Arial (Body)"/>
                <a:ea typeface="+mn-ea"/>
                <a:cs typeface="Times New Roman"/>
              </a:rPr>
              <a:t>P</a:t>
            </a:r>
            <a:r>
              <a:rPr lang="en-US" sz="2400" i="1" kern="1200" dirty="0" smtClean="0">
                <a:solidFill>
                  <a:srgbClr val="000000"/>
                </a:solidFill>
                <a:latin typeface="Arial (Body)"/>
                <a:ea typeface="+mn-ea"/>
                <a:cs typeface="+mn-cs"/>
              </a:rPr>
              <a:t>−</a:t>
            </a:r>
            <a:r>
              <a:rPr lang="en-US" sz="2400" i="1" kern="1200" dirty="0" smtClean="0">
                <a:solidFill>
                  <a:srgbClr val="000000"/>
                </a:solidFill>
                <a:latin typeface="Arial (Body)"/>
                <a:ea typeface="+mn-ea"/>
                <a:cs typeface="Times New Roman"/>
              </a:rPr>
              <a:t>D</a:t>
            </a:r>
            <a:endParaRPr lang="en-US" sz="2400" i="1" kern="1200" dirty="0">
              <a:solidFill>
                <a:srgbClr val="000000"/>
              </a:solidFill>
              <a:latin typeface="Arial (Body)"/>
              <a:ea typeface="+mn-ea"/>
              <a:cs typeface="Times New Roman"/>
            </a:endParaRPr>
          </a:p>
          <a:p>
            <a:pPr marL="255651" lvl="0" indent="-255651" defTabSz="457200">
              <a:spcAft>
                <a:spcPct val="0"/>
              </a:spcAft>
              <a:buFont typeface="Arial" panose="020B0604020202020204" pitchFamily="34" charset="0"/>
            </a:pPr>
            <a:r>
              <a:rPr lang="en-US" sz="2400" kern="1200" dirty="0">
                <a:solidFill>
                  <a:srgbClr val="000000"/>
                </a:solidFill>
                <a:latin typeface="Arial (Body)"/>
                <a:ea typeface="+mn-ea"/>
                <a:cs typeface="Times New Roman"/>
              </a:rPr>
              <a:t>Inventory depleted at a rate of </a:t>
            </a:r>
            <a:r>
              <a:rPr lang="en-US" sz="2400" i="1" kern="1200" dirty="0">
                <a:solidFill>
                  <a:srgbClr val="000000"/>
                </a:solidFill>
                <a:latin typeface="Arial (Body)"/>
                <a:ea typeface="+mn-ea"/>
                <a:cs typeface="Times New Roman"/>
              </a:rPr>
              <a:t>D</a:t>
            </a:r>
          </a:p>
        </p:txBody>
      </p:sp>
      <p:graphicFrame>
        <p:nvGraphicFramePr>
          <p:cNvPr id="7" name="Object 6" descr="Q super p = square root of start fraction 2 times D times capital S over lower case h times C times left parenthesis 1 minus D divided by P right parenthesis end fraction"/>
          <p:cNvGraphicFramePr>
            <a:graphicFrameLocks noChangeAspect="1"/>
          </p:cNvGraphicFramePr>
          <p:nvPr>
            <p:extLst>
              <p:ext uri="{D42A27DB-BD31-4B8C-83A1-F6EECF244321}">
                <p14:modId xmlns:p14="http://schemas.microsoft.com/office/powerpoint/2010/main" val="2995522907"/>
              </p:ext>
            </p:extLst>
          </p:nvPr>
        </p:nvGraphicFramePr>
        <p:xfrm>
          <a:off x="2871788" y="3908425"/>
          <a:ext cx="2339975" cy="831850"/>
        </p:xfrm>
        <a:graphic>
          <a:graphicData uri="http://schemas.openxmlformats.org/presentationml/2006/ole">
            <mc:AlternateContent xmlns:mc="http://schemas.openxmlformats.org/markup-compatibility/2006">
              <mc:Choice xmlns:v="urn:schemas-microsoft-com:vml" Requires="v">
                <p:oleObj spid="_x0000_s167239" name="Equation" r:id="rId3" imgW="1320480" imgH="469800" progId="Equation.DSMT4">
                  <p:embed/>
                </p:oleObj>
              </mc:Choice>
              <mc:Fallback>
                <p:oleObj name="Equation" r:id="rId3" imgW="1320480" imgH="469800" progId="Equation.DSMT4">
                  <p:embed/>
                  <p:pic>
                    <p:nvPicPr>
                      <p:cNvPr id="4" name="Object 3"/>
                      <p:cNvPicPr/>
                      <p:nvPr/>
                    </p:nvPicPr>
                    <p:blipFill>
                      <a:blip r:embed="rId4"/>
                      <a:stretch>
                        <a:fillRect/>
                      </a:stretch>
                    </p:blipFill>
                    <p:spPr>
                      <a:xfrm>
                        <a:off x="2871788" y="3908425"/>
                        <a:ext cx="2339975" cy="831850"/>
                      </a:xfrm>
                      <a:prstGeom prst="rect">
                        <a:avLst/>
                      </a:prstGeom>
                    </p:spPr>
                  </p:pic>
                </p:oleObj>
              </mc:Fallback>
            </mc:AlternateContent>
          </a:graphicData>
        </a:graphic>
      </p:graphicFrame>
      <p:sp>
        <p:nvSpPr>
          <p:cNvPr id="4" name="Content Placeholder 3"/>
          <p:cNvSpPr>
            <a:spLocks noGrp="1"/>
          </p:cNvSpPr>
          <p:nvPr>
            <p:ph idx="13"/>
          </p:nvPr>
        </p:nvSpPr>
        <p:spPr>
          <a:xfrm>
            <a:off x="473720" y="4844026"/>
            <a:ext cx="2773977" cy="525529"/>
          </a:xfrm>
        </p:spPr>
        <p:txBody>
          <a:bodyPr/>
          <a:lstStyle/>
          <a:p>
            <a:pPr marL="101600" indent="0">
              <a:buNone/>
            </a:pPr>
            <a:r>
              <a:rPr lang="en-US" sz="2400" dirty="0">
                <a:latin typeface="+mn-lt"/>
              </a:rPr>
              <a:t>Annual setup </a:t>
            </a:r>
            <a:r>
              <a:rPr lang="en-US" sz="2400" dirty="0" smtClean="0">
                <a:latin typeface="+mn-lt"/>
              </a:rPr>
              <a:t>cost</a:t>
            </a:r>
            <a:endParaRPr lang="en-US" sz="2400" dirty="0">
              <a:latin typeface="+mn-lt"/>
            </a:endParaRPr>
          </a:p>
        </p:txBody>
      </p:sp>
      <p:graphicFrame>
        <p:nvGraphicFramePr>
          <p:cNvPr id="10" name="Object 9" descr="D times capital S divided by Q super p"/>
          <p:cNvGraphicFramePr>
            <a:graphicFrameLocks noChangeAspect="1"/>
          </p:cNvGraphicFramePr>
          <p:nvPr>
            <p:extLst>
              <p:ext uri="{D42A27DB-BD31-4B8C-83A1-F6EECF244321}">
                <p14:modId xmlns:p14="http://schemas.microsoft.com/office/powerpoint/2010/main" val="2271105949"/>
              </p:ext>
            </p:extLst>
          </p:nvPr>
        </p:nvGraphicFramePr>
        <p:xfrm>
          <a:off x="1302276" y="5518167"/>
          <a:ext cx="1022887" cy="853326"/>
        </p:xfrm>
        <a:graphic>
          <a:graphicData uri="http://schemas.openxmlformats.org/presentationml/2006/ole">
            <mc:AlternateContent xmlns:mc="http://schemas.openxmlformats.org/markup-compatibility/2006">
              <mc:Choice xmlns:v="urn:schemas-microsoft-com:vml" Requires="v">
                <p:oleObj spid="_x0000_s167240" name="Equation" r:id="rId5" imgW="545760" imgH="457200" progId="Equation.DSMT4">
                  <p:embed/>
                </p:oleObj>
              </mc:Choice>
              <mc:Fallback>
                <p:oleObj name="Equation" r:id="rId5" imgW="545760" imgH="457200" progId="Equation.DSMT4">
                  <p:embed/>
                  <p:pic>
                    <p:nvPicPr>
                      <p:cNvPr id="12" name="Object 11"/>
                      <p:cNvPicPr/>
                      <p:nvPr/>
                    </p:nvPicPr>
                    <p:blipFill>
                      <a:blip r:embed="rId6"/>
                      <a:stretch>
                        <a:fillRect/>
                      </a:stretch>
                    </p:blipFill>
                    <p:spPr>
                      <a:xfrm>
                        <a:off x="1302276" y="5518167"/>
                        <a:ext cx="1022887" cy="853326"/>
                      </a:xfrm>
                      <a:prstGeom prst="rect">
                        <a:avLst/>
                      </a:prstGeom>
                    </p:spPr>
                  </p:pic>
                </p:oleObj>
              </mc:Fallback>
            </mc:AlternateContent>
          </a:graphicData>
        </a:graphic>
      </p:graphicFrame>
      <p:sp>
        <p:nvSpPr>
          <p:cNvPr id="5" name="Content Placeholder 4"/>
          <p:cNvSpPr>
            <a:spLocks noGrp="1"/>
          </p:cNvSpPr>
          <p:nvPr>
            <p:ph idx="14"/>
          </p:nvPr>
        </p:nvSpPr>
        <p:spPr>
          <a:xfrm>
            <a:off x="4667351" y="4867684"/>
            <a:ext cx="2963163" cy="474459"/>
          </a:xfrm>
        </p:spPr>
        <p:txBody>
          <a:bodyPr/>
          <a:lstStyle/>
          <a:p>
            <a:pPr marL="101600" indent="0">
              <a:buNone/>
            </a:pPr>
            <a:r>
              <a:rPr lang="en-US" sz="2400" dirty="0">
                <a:latin typeface="+mn-lt"/>
              </a:rPr>
              <a:t>Annual holding </a:t>
            </a:r>
            <a:r>
              <a:rPr lang="en-US" sz="2400" dirty="0" smtClean="0">
                <a:latin typeface="+mn-lt"/>
              </a:rPr>
              <a:t>cost</a:t>
            </a:r>
            <a:endParaRPr lang="en-US" sz="2400" dirty="0">
              <a:latin typeface="+mn-lt"/>
            </a:endParaRPr>
          </a:p>
        </p:txBody>
      </p:sp>
    </p:spTree>
    <p:extLst>
      <p:ext uri="{BB962C8B-B14F-4D97-AF65-F5344CB8AC3E}">
        <p14:creationId xmlns:p14="http://schemas.microsoft.com/office/powerpoint/2010/main" val="39844375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solidFill>
                  <a:srgbClr val="007FA3"/>
                </a:solidFill>
                <a:latin typeface="Times New Roman" panose="02020603050405020304" pitchFamily="18" charset="0"/>
                <a:ea typeface="+mj-ea"/>
                <a:cs typeface="+mj-cs"/>
              </a:rPr>
              <a:t>Learning Objectives </a:t>
            </a:r>
            <a:r>
              <a:rPr lang="en-US" sz="2000" b="0" kern="1200" dirty="0" smtClean="0">
                <a:solidFill>
                  <a:srgbClr val="007FA3"/>
                </a:solidFill>
                <a:latin typeface="Times New Roman" panose="02020603050405020304" pitchFamily="18" charset="0"/>
                <a:ea typeface="+mj-ea"/>
                <a:cs typeface="+mj-cs"/>
              </a:rPr>
              <a:t>(2 of 2)</a:t>
            </a:r>
            <a:endParaRPr lang="en-US" sz="2000" b="0"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idx="1"/>
          </p:nvPr>
        </p:nvSpPr>
        <p:spPr/>
        <p:txBody>
          <a:bodyPr wrap="square" lIns="91425" tIns="91425" rIns="91425" bIns="91425">
            <a:spAutoFit/>
          </a:bodyPr>
          <a:lstStyle/>
          <a:p>
            <a:pPr marL="0" lvl="0" indent="0" defTabSz="457200">
              <a:spcAft>
                <a:spcPct val="0"/>
              </a:spcAft>
              <a:buSzPct val="100000"/>
              <a:buNone/>
            </a:pPr>
            <a:r>
              <a:rPr lang="en-US" sz="2400" b="1" kern="1200" dirty="0" smtClean="0">
                <a:solidFill>
                  <a:schemeClr val="tx2"/>
                </a:solidFill>
                <a:latin typeface="Arial (Body)"/>
                <a:ea typeface="+mn-ea"/>
                <a:cs typeface="+mn-cs"/>
              </a:rPr>
              <a:t>11.5</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Devise </a:t>
            </a:r>
            <a:r>
              <a:rPr lang="en-US" sz="2400" kern="1200" dirty="0">
                <a:solidFill>
                  <a:srgbClr val="000000"/>
                </a:solidFill>
                <a:latin typeface="Arial (Body)"/>
                <a:ea typeface="+mn-ea"/>
                <a:cs typeface="+mn-cs"/>
              </a:rPr>
              <a:t>appropriate discounting schemes for a supply </a:t>
            </a:r>
            <a:r>
              <a:rPr lang="en-US" sz="2400" kern="1200" dirty="0" smtClean="0">
                <a:solidFill>
                  <a:srgbClr val="000000"/>
                </a:solidFill>
                <a:latin typeface="Arial (Body)"/>
                <a:ea typeface="+mn-ea"/>
                <a:cs typeface="+mn-cs"/>
              </a:rPr>
              <a:t>chain.</a:t>
            </a:r>
            <a:endParaRPr lang="en-US" sz="2400" kern="1200" dirty="0">
              <a:solidFill>
                <a:srgbClr val="000000"/>
              </a:solidFill>
              <a:latin typeface="Arial (Body)"/>
              <a:ea typeface="+mn-ea"/>
              <a:cs typeface="+mn-cs"/>
            </a:endParaRPr>
          </a:p>
          <a:p>
            <a:pPr marL="0" lvl="0" indent="0" defTabSz="457200">
              <a:spcAft>
                <a:spcPct val="0"/>
              </a:spcAft>
              <a:buSzPct val="100000"/>
              <a:buNone/>
            </a:pPr>
            <a:r>
              <a:rPr lang="en-US" sz="2400" b="1" kern="1200" dirty="0" smtClean="0">
                <a:solidFill>
                  <a:schemeClr val="tx2"/>
                </a:solidFill>
                <a:latin typeface="Arial (Body)"/>
                <a:ea typeface="+mn-ea"/>
                <a:cs typeface="+mn-cs"/>
              </a:rPr>
              <a:t>11.6</a:t>
            </a:r>
            <a:r>
              <a:rPr lang="en-US" sz="2400" kern="1200" dirty="0" smtClean="0">
                <a:solidFill>
                  <a:srgbClr val="000000"/>
                </a:solidFill>
                <a:latin typeface="Arial (Body)"/>
                <a:ea typeface="+mn-ea"/>
                <a:cs typeface="+mn-cs"/>
              </a:rPr>
              <a:t> Understand </a:t>
            </a:r>
            <a:r>
              <a:rPr lang="en-US" sz="2400" kern="1200" dirty="0">
                <a:solidFill>
                  <a:srgbClr val="000000"/>
                </a:solidFill>
                <a:latin typeface="Arial (Body)"/>
                <a:ea typeface="+mn-ea"/>
                <a:cs typeface="+mn-cs"/>
              </a:rPr>
              <a:t>the impact of trade promotions on lot size and cycle </a:t>
            </a:r>
            <a:r>
              <a:rPr lang="en-US" sz="2400" kern="1200" dirty="0" smtClean="0">
                <a:solidFill>
                  <a:srgbClr val="000000"/>
                </a:solidFill>
                <a:latin typeface="Arial (Body)"/>
                <a:ea typeface="+mn-ea"/>
                <a:cs typeface="+mn-cs"/>
              </a:rPr>
              <a:t>inventory.</a:t>
            </a:r>
            <a:endParaRPr lang="en-US" sz="2400" kern="1200" dirty="0">
              <a:solidFill>
                <a:srgbClr val="000000"/>
              </a:solidFill>
              <a:latin typeface="Arial (Body)"/>
              <a:ea typeface="+mn-ea"/>
              <a:cs typeface="+mn-cs"/>
            </a:endParaRPr>
          </a:p>
          <a:p>
            <a:pPr marL="0" lvl="0" indent="0" defTabSz="457200">
              <a:spcAft>
                <a:spcPct val="0"/>
              </a:spcAft>
              <a:buSzPct val="100000"/>
              <a:buNone/>
            </a:pPr>
            <a:r>
              <a:rPr lang="en-US" sz="2400" b="1" kern="1200" dirty="0" smtClean="0">
                <a:solidFill>
                  <a:schemeClr val="tx2"/>
                </a:solidFill>
                <a:latin typeface="Arial (Body)"/>
                <a:ea typeface="+mn-ea"/>
                <a:cs typeface="+mn-cs"/>
              </a:rPr>
              <a:t>11.7 </a:t>
            </a:r>
            <a:r>
              <a:rPr lang="en-US" sz="2400" kern="1200" dirty="0" smtClean="0">
                <a:solidFill>
                  <a:srgbClr val="000000"/>
                </a:solidFill>
                <a:latin typeface="Arial (Body)"/>
                <a:ea typeface="+mn-ea"/>
                <a:cs typeface="+mn-cs"/>
              </a:rPr>
              <a:t>Develop </a:t>
            </a:r>
            <a:r>
              <a:rPr lang="en-US" sz="2400" kern="1200" dirty="0">
                <a:solidFill>
                  <a:srgbClr val="000000"/>
                </a:solidFill>
                <a:latin typeface="Arial (Body)"/>
                <a:ea typeface="+mn-ea"/>
                <a:cs typeface="+mn-cs"/>
              </a:rPr>
              <a:t>replenishment policies to improve synchronization in multiechelon supply </a:t>
            </a:r>
            <a:r>
              <a:rPr lang="en-US" sz="2400" kern="1200" dirty="0" smtClean="0">
                <a:solidFill>
                  <a:srgbClr val="000000"/>
                </a:solidFill>
                <a:latin typeface="Arial (Body)"/>
                <a:ea typeface="+mn-ea"/>
                <a:cs typeface="+mn-cs"/>
              </a:rPr>
              <a:t>chains.</a:t>
            </a:r>
            <a:endParaRPr lang="en-US" sz="2400" kern="1200" dirty="0">
              <a:solidFill>
                <a:srgbClr val="000000"/>
              </a:solidFill>
              <a:latin typeface="Arial (Body)"/>
              <a:ea typeface="+mn-ea"/>
              <a:cs typeface="+mn-cs"/>
            </a:endParaRPr>
          </a:p>
          <a:p>
            <a:pPr marL="0" lvl="0" indent="0" defTabSz="457200">
              <a:spcAft>
                <a:spcPct val="0"/>
              </a:spcAft>
              <a:buSzPct val="100000"/>
              <a:buNone/>
            </a:pPr>
            <a:r>
              <a:rPr lang="en-US" sz="2400" b="1" kern="1200" dirty="0" smtClean="0">
                <a:solidFill>
                  <a:schemeClr val="tx2"/>
                </a:solidFill>
                <a:latin typeface="Arial (Body)"/>
                <a:ea typeface="+mn-ea"/>
                <a:cs typeface="+mn-cs"/>
              </a:rPr>
              <a:t>11.8 </a:t>
            </a:r>
            <a:r>
              <a:rPr lang="en-US" sz="2400" kern="1200" dirty="0" smtClean="0">
                <a:solidFill>
                  <a:srgbClr val="000000"/>
                </a:solidFill>
                <a:latin typeface="Arial (Body)"/>
                <a:ea typeface="+mn-ea"/>
                <a:cs typeface="+mn-cs"/>
              </a:rPr>
              <a:t>Identify </a:t>
            </a:r>
            <a:r>
              <a:rPr lang="en-US" sz="2400" kern="1200" dirty="0">
                <a:solidFill>
                  <a:srgbClr val="000000"/>
                </a:solidFill>
                <a:latin typeface="Arial (Body)"/>
                <a:ea typeface="+mn-ea"/>
                <a:cs typeface="+mn-cs"/>
              </a:rPr>
              <a:t>managerial levers that reduce lot size and cycle inventory in a supply chain without increasing </a:t>
            </a:r>
            <a:r>
              <a:rPr lang="en-US" sz="2400" kern="1200" dirty="0" smtClean="0">
                <a:solidFill>
                  <a:srgbClr val="000000"/>
                </a:solidFill>
                <a:latin typeface="Arial (Body)"/>
                <a:ea typeface="+mn-ea"/>
                <a:cs typeface="+mn-cs"/>
              </a:rPr>
              <a:t>cost.</a:t>
            </a:r>
          </a:p>
        </p:txBody>
      </p:sp>
    </p:spTree>
    <p:extLst>
      <p:ext uri="{BB962C8B-B14F-4D97-AF65-F5344CB8AC3E}">
        <p14:creationId xmlns:p14="http://schemas.microsoft.com/office/powerpoint/2010/main" val="25161908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Lot Sizing with Capacity Constraint</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185183"/>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If order size is constrained to </a:t>
            </a:r>
            <a:r>
              <a:rPr lang="en-US" sz="2400" i="1" kern="1200" dirty="0">
                <a:solidFill>
                  <a:srgbClr val="000000"/>
                </a:solidFill>
                <a:latin typeface="Arial (Body)"/>
                <a:ea typeface="+mn-ea"/>
                <a:cs typeface="Times New Roman"/>
              </a:rPr>
              <a:t>K</a:t>
            </a:r>
            <a:r>
              <a:rPr lang="en-US" sz="2400" kern="1200" dirty="0">
                <a:solidFill>
                  <a:srgbClr val="000000"/>
                </a:solidFill>
                <a:latin typeface="Arial (Body)"/>
                <a:ea typeface="+mn-ea"/>
                <a:cs typeface="+mn-cs"/>
              </a:rPr>
              <a:t> units </a:t>
            </a:r>
            <a:br>
              <a:rPr lang="en-US" sz="2400" kern="1200" dirty="0">
                <a:solidFill>
                  <a:srgbClr val="000000"/>
                </a:solidFill>
                <a:latin typeface="Arial (Body)"/>
                <a:ea typeface="+mn-ea"/>
                <a:cs typeface="+mn-cs"/>
              </a:rPr>
            </a:br>
            <a:r>
              <a:rPr lang="en-US" sz="2400" kern="1200" dirty="0">
                <a:solidFill>
                  <a:srgbClr val="000000"/>
                </a:solidFill>
                <a:latin typeface="Arial (Body)"/>
                <a:ea typeface="+mn-ea"/>
                <a:cs typeface="+mn-cs"/>
              </a:rPr>
              <a:t>and </a:t>
            </a:r>
            <a:r>
              <a:rPr lang="en-US" sz="2400" i="1" kern="1200" dirty="0">
                <a:solidFill>
                  <a:srgbClr val="000000"/>
                </a:solidFill>
                <a:latin typeface="Arial (Body)"/>
                <a:ea typeface="+mn-ea"/>
                <a:cs typeface="Times New Roman"/>
              </a:rPr>
              <a:t>Q</a:t>
            </a:r>
            <a:r>
              <a:rPr lang="en-US" sz="2400" kern="1200" dirty="0">
                <a:solidFill>
                  <a:srgbClr val="000000"/>
                </a:solidFill>
                <a:latin typeface="Arial (Body)"/>
                <a:ea typeface="+mn-ea"/>
                <a:cs typeface="+mn-cs"/>
              </a:rPr>
              <a:t> &gt; </a:t>
            </a:r>
            <a:r>
              <a:rPr lang="en-US" sz="2400" i="1" kern="1200" dirty="0" smtClean="0">
                <a:solidFill>
                  <a:srgbClr val="000000"/>
                </a:solidFill>
                <a:latin typeface="Arial (Body)"/>
                <a:ea typeface="+mn-ea"/>
                <a:cs typeface="Times New Roman"/>
              </a:rPr>
              <a:t>K</a:t>
            </a:r>
            <a:r>
              <a:rPr lang="en-US" sz="2400" kern="1200" dirty="0" smtClean="0">
                <a:solidFill>
                  <a:srgbClr val="000000"/>
                </a:solidFill>
                <a:latin typeface="Arial (Body)"/>
                <a:ea typeface="+mn-ea"/>
                <a:cs typeface="+mn-cs"/>
              </a:rPr>
              <a:t>,</a:t>
            </a:r>
            <a:endParaRPr lang="en-US" sz="2400" kern="1200" dirty="0">
              <a:solidFill>
                <a:srgbClr val="000000"/>
              </a:solidFill>
              <a:latin typeface="Arial (Body)"/>
              <a:ea typeface="+mn-ea"/>
              <a:cs typeface="+mn-cs"/>
            </a:endParaRPr>
          </a:p>
          <a:p>
            <a:pPr marL="741553" lvl="1" indent="-284353" defTabSz="457200">
              <a:spcAft>
                <a:spcPct val="0"/>
              </a:spcAft>
              <a:buFont typeface="Arial" panose="020B0604020202020204" pitchFamily="34" charset="0"/>
            </a:pPr>
            <a:r>
              <a:rPr lang="en-US" sz="2400" kern="1200" dirty="0" smtClean="0">
                <a:solidFill>
                  <a:srgbClr val="000000"/>
                </a:solidFill>
                <a:latin typeface="Arial (Body)"/>
                <a:ea typeface="+mn-ea"/>
                <a:cs typeface="+mn-cs"/>
              </a:rPr>
              <a:t>Compare </a:t>
            </a:r>
            <a:r>
              <a:rPr lang="en-US" sz="2400" kern="1200" dirty="0">
                <a:solidFill>
                  <a:srgbClr val="000000"/>
                </a:solidFill>
                <a:latin typeface="Arial (Body)"/>
                <a:ea typeface="+mn-ea"/>
                <a:cs typeface="+mn-cs"/>
              </a:rPr>
              <a:t>the cost of ordering </a:t>
            </a:r>
            <a:r>
              <a:rPr lang="en-US" sz="2400" i="1" kern="1200" dirty="0">
                <a:solidFill>
                  <a:srgbClr val="000000"/>
                </a:solidFill>
                <a:latin typeface="Arial (Body)"/>
                <a:ea typeface="+mn-ea"/>
                <a:cs typeface="Times New Roman"/>
              </a:rPr>
              <a:t>K</a:t>
            </a:r>
            <a:r>
              <a:rPr lang="en-US" sz="2400" kern="1200" dirty="0">
                <a:solidFill>
                  <a:srgbClr val="000000"/>
                </a:solidFill>
                <a:latin typeface="Arial (Body)"/>
                <a:ea typeface="+mn-ea"/>
                <a:cs typeface="+mn-cs"/>
              </a:rPr>
              <a:t> units and the </a:t>
            </a:r>
            <a:r>
              <a:rPr lang="en-US" sz="2400" kern="1200" dirty="0" smtClean="0">
                <a:solidFill>
                  <a:srgbClr val="000000"/>
                </a:solidFill>
                <a:latin typeface="Arial (Body)"/>
                <a:ea typeface="+mn-ea"/>
                <a:cs typeface="+mn-cs"/>
              </a:rPr>
              <a:t>E</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O</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Q</a:t>
            </a:r>
            <a:endParaRPr lang="en-US" sz="2400" kern="1200" dirty="0">
              <a:solidFill>
                <a:srgbClr val="000000"/>
              </a:solidFill>
              <a:latin typeface="Arial (Body)"/>
              <a:ea typeface="+mn-ea"/>
              <a:cs typeface="+mn-cs"/>
            </a:endParaRP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Optimal order size is the minimum of </a:t>
            </a:r>
            <a:r>
              <a:rPr lang="en-US" sz="2400" kern="1200" dirty="0" smtClean="0">
                <a:solidFill>
                  <a:srgbClr val="000000"/>
                </a:solidFill>
                <a:latin typeface="Arial (Body)"/>
                <a:ea typeface="+mn-ea"/>
                <a:cs typeface="+mn-cs"/>
              </a:rPr>
              <a:t>E</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O</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Q and </a:t>
            </a:r>
            <a:r>
              <a:rPr lang="en-US" sz="2400" kern="1200" dirty="0">
                <a:solidFill>
                  <a:srgbClr val="000000"/>
                </a:solidFill>
                <a:latin typeface="Arial (Body)"/>
                <a:ea typeface="+mn-ea"/>
                <a:cs typeface="+mn-cs"/>
              </a:rPr>
              <a:t>capacity </a:t>
            </a:r>
            <a:r>
              <a:rPr lang="en-US" sz="2400" i="1" kern="1200" dirty="0" smtClean="0">
                <a:solidFill>
                  <a:srgbClr val="000000"/>
                </a:solidFill>
                <a:latin typeface="Arial (Body)"/>
                <a:ea typeface="+mn-ea"/>
                <a:cs typeface="Times New Roman"/>
              </a:rPr>
              <a:t>K</a:t>
            </a:r>
          </a:p>
        </p:txBody>
      </p:sp>
    </p:spTree>
    <p:extLst>
      <p:ext uri="{BB962C8B-B14F-4D97-AF65-F5344CB8AC3E}">
        <p14:creationId xmlns:p14="http://schemas.microsoft.com/office/powerpoint/2010/main" val="22939858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2</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3877954"/>
          </a:xfrm>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In deciding on the optimal lot size, the supply chain goal is to minimize the total cost—the order cost, holding cost, and material cost. As lot size increases, so does the annual holding cost. However, the annual order cost and, in some instances, the annual material cost decrease with an increase in lot size. The </a:t>
            </a:r>
            <a:r>
              <a:rPr lang="en-US" sz="2400" kern="1200" dirty="0" smtClean="0">
                <a:solidFill>
                  <a:srgbClr val="000000"/>
                </a:solidFill>
                <a:latin typeface="Arial (Body)"/>
                <a:ea typeface="+mn-ea"/>
                <a:cs typeface="+mn-cs"/>
              </a:rPr>
              <a:t>E</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O</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Q balances </a:t>
            </a:r>
            <a:r>
              <a:rPr lang="en-US" sz="2400" kern="1200" dirty="0">
                <a:solidFill>
                  <a:srgbClr val="000000"/>
                </a:solidFill>
                <a:latin typeface="Arial (Body)"/>
                <a:ea typeface="+mn-ea"/>
                <a:cs typeface="+mn-cs"/>
              </a:rPr>
              <a:t>the three costs to obtain the optimal lot size. The higher the order and transportation cost, the higher the lot size and cycle inventory. The optimal lot size can be decreased if the fixed cost associated with each lot is </a:t>
            </a:r>
            <a:r>
              <a:rPr lang="en-US" sz="2400" kern="1200" dirty="0" smtClean="0">
                <a:solidFill>
                  <a:srgbClr val="000000"/>
                </a:solidFill>
                <a:latin typeface="Arial (Body)"/>
                <a:ea typeface="+mn-ea"/>
                <a:cs typeface="+mn-cs"/>
              </a:rPr>
              <a:t>reduced.</a:t>
            </a:r>
          </a:p>
        </p:txBody>
      </p:sp>
    </p:spTree>
    <p:extLst>
      <p:ext uri="{BB962C8B-B14F-4D97-AF65-F5344CB8AC3E}">
        <p14:creationId xmlns:p14="http://schemas.microsoft.com/office/powerpoint/2010/main" val="33587967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81574"/>
            <a:ext cx="7874000" cy="1231076"/>
          </a:xfrm>
        </p:spPr>
        <p:txBody>
          <a:bodyPr wrap="square" tIns="91425">
            <a:spAutoFit/>
          </a:bodyPr>
          <a:lstStyle/>
          <a:p>
            <a:pPr lvl="0" defTabSz="457200">
              <a:spcBef>
                <a:spcPct val="0"/>
              </a:spcBef>
              <a:buClrTx/>
            </a:pPr>
            <a:r>
              <a:rPr lang="en-US" kern="1200" dirty="0" smtClean="0">
                <a:latin typeface="Times New Roman" panose="02020603050405020304" pitchFamily="18" charset="0"/>
                <a:ea typeface="+mj-ea"/>
                <a:cs typeface="+mj-cs"/>
              </a:rPr>
              <a:t>Aggregating Multiple Products in a Single Order</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754844"/>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Savings in transportation costs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Reduces fixed cost for each product</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Lot size for each product can be reduced</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Cycle inventory is reduced</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Single delivery from multiple suppliers or single truck delivering to multiple retailers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Reduce receiving and loading costs to reduce cycle </a:t>
            </a:r>
            <a:r>
              <a:rPr lang="en-US" sz="2400" kern="1200" dirty="0" smtClean="0">
                <a:solidFill>
                  <a:srgbClr val="000000"/>
                </a:solidFill>
                <a:latin typeface="Arial (Body)"/>
                <a:ea typeface="+mn-ea"/>
                <a:cs typeface="+mn-cs"/>
              </a:rPr>
              <a:t>inventory</a:t>
            </a:r>
          </a:p>
        </p:txBody>
      </p:sp>
    </p:spTree>
    <p:extLst>
      <p:ext uri="{BB962C8B-B14F-4D97-AF65-F5344CB8AC3E}">
        <p14:creationId xmlns:p14="http://schemas.microsoft.com/office/powerpoint/2010/main" val="5035275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Lot Sizing with Multiple Products or Customers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908732"/>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Ordering, transportation, and receiving costs grow with the variety of products or pickup points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Lot sizes and ordering policy that minimize total cost</a:t>
            </a:r>
          </a:p>
          <a:p>
            <a:pPr marL="0" lvl="0" indent="268288" defTabSz="457200">
              <a:spcAft>
                <a:spcPct val="0"/>
              </a:spcAft>
              <a:buNone/>
              <a:tabLst>
                <a:tab pos="622300" algn="r"/>
              </a:tabLst>
            </a:pPr>
            <a:r>
              <a:rPr lang="en-US" sz="2400" i="1" kern="1200" dirty="0" smtClean="0">
                <a:solidFill>
                  <a:srgbClr val="000000"/>
                </a:solidFill>
                <a:latin typeface="Arial (Body)"/>
                <a:ea typeface="+mn-ea"/>
                <a:cs typeface="Times New Roman"/>
              </a:rPr>
              <a:t>D</a:t>
            </a:r>
            <a:r>
              <a:rPr lang="en-US" sz="2400" i="1" kern="1200" baseline="-25000" dirty="0" smtClean="0">
                <a:solidFill>
                  <a:srgbClr val="000000"/>
                </a:solidFill>
                <a:latin typeface="Arial (Body)"/>
                <a:ea typeface="+mn-ea"/>
                <a:cs typeface="Times New Roman"/>
              </a:rPr>
              <a:t>i</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   Annual </a:t>
            </a:r>
            <a:r>
              <a:rPr lang="en-US" sz="2400" kern="1200" dirty="0">
                <a:solidFill>
                  <a:srgbClr val="000000"/>
                </a:solidFill>
                <a:latin typeface="Arial (Body)"/>
                <a:ea typeface="+mn-ea"/>
                <a:cs typeface="+mn-cs"/>
              </a:rPr>
              <a:t>demand for product </a:t>
            </a:r>
            <a:r>
              <a:rPr lang="en-US" sz="2400" i="1" kern="1200" dirty="0" smtClean="0">
                <a:solidFill>
                  <a:srgbClr val="000000"/>
                </a:solidFill>
                <a:latin typeface="Arial (Body)"/>
                <a:ea typeface="+mn-ea"/>
                <a:cs typeface="Times New Roman"/>
              </a:rPr>
              <a:t>i</a:t>
            </a:r>
            <a:endParaRPr lang="en-US" sz="2400" i="1" kern="1200" dirty="0">
              <a:solidFill>
                <a:srgbClr val="000000"/>
              </a:solidFill>
              <a:latin typeface="Arial (Body)"/>
              <a:ea typeface="+mn-ea"/>
              <a:cs typeface="Times New Roman"/>
            </a:endParaRPr>
          </a:p>
          <a:p>
            <a:pPr marL="803275" lvl="0" indent="-534988" defTabSz="457200">
              <a:spcAft>
                <a:spcPct val="0"/>
              </a:spcAft>
              <a:buNone/>
              <a:tabLst>
                <a:tab pos="622300" algn="r"/>
              </a:tabLst>
            </a:pPr>
            <a:r>
              <a:rPr lang="en-US" sz="2400" i="1" kern="1200" dirty="0" smtClean="0">
                <a:solidFill>
                  <a:srgbClr val="000000"/>
                </a:solidFill>
                <a:latin typeface="Arial (Body)"/>
                <a:ea typeface="+mn-ea"/>
                <a:cs typeface="Times New Roman"/>
              </a:rPr>
              <a:t>S</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   Order </a:t>
            </a:r>
            <a:r>
              <a:rPr lang="en-US" sz="2400" kern="1200" dirty="0">
                <a:solidFill>
                  <a:srgbClr val="000000"/>
                </a:solidFill>
                <a:latin typeface="Arial (Body)"/>
                <a:ea typeface="+mn-ea"/>
                <a:cs typeface="+mn-cs"/>
              </a:rPr>
              <a:t>cost incurred each time an order is placed, independent of the variety of products in the </a:t>
            </a:r>
            <a:r>
              <a:rPr lang="en-US" sz="2400" kern="1200" dirty="0" smtClean="0">
                <a:solidFill>
                  <a:srgbClr val="000000"/>
                </a:solidFill>
                <a:latin typeface="Arial (Body)"/>
                <a:ea typeface="+mn-ea"/>
                <a:cs typeface="+mn-cs"/>
              </a:rPr>
              <a:t>order</a:t>
            </a:r>
            <a:endParaRPr lang="en-US" sz="2400" kern="1200" dirty="0">
              <a:solidFill>
                <a:srgbClr val="000000"/>
              </a:solidFill>
              <a:latin typeface="Arial (Body)"/>
              <a:ea typeface="+mn-ea"/>
              <a:cs typeface="+mn-cs"/>
            </a:endParaRPr>
          </a:p>
          <a:p>
            <a:pPr marL="803275" lvl="0" indent="-534988" defTabSz="457200">
              <a:spcAft>
                <a:spcPct val="0"/>
              </a:spcAft>
              <a:buNone/>
              <a:tabLst>
                <a:tab pos="622300" algn="r"/>
              </a:tabLst>
            </a:pPr>
            <a:r>
              <a:rPr lang="en-US" sz="2400" i="1" kern="1200" dirty="0" smtClean="0">
                <a:solidFill>
                  <a:srgbClr val="000000"/>
                </a:solidFill>
                <a:latin typeface="Arial (Body)"/>
                <a:ea typeface="+mn-ea"/>
                <a:cs typeface="Times New Roman"/>
              </a:rPr>
              <a:t>s</a:t>
            </a:r>
            <a:r>
              <a:rPr lang="en-US" sz="2400" i="1" kern="1200" baseline="-25000" dirty="0" smtClean="0">
                <a:solidFill>
                  <a:srgbClr val="000000"/>
                </a:solidFill>
                <a:latin typeface="Arial (Body)"/>
                <a:ea typeface="+mn-ea"/>
                <a:cs typeface="Times New Roman"/>
              </a:rPr>
              <a:t>i</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   Additional </a:t>
            </a:r>
            <a:r>
              <a:rPr lang="en-US" sz="2400" kern="1200" dirty="0">
                <a:solidFill>
                  <a:srgbClr val="000000"/>
                </a:solidFill>
                <a:latin typeface="Arial (Body)"/>
                <a:ea typeface="+mn-ea"/>
                <a:cs typeface="+mn-cs"/>
              </a:rPr>
              <a:t>order cost incurred if product </a:t>
            </a:r>
            <a:r>
              <a:rPr lang="en-US" sz="2400" i="1" kern="1200" dirty="0">
                <a:solidFill>
                  <a:srgbClr val="000000"/>
                </a:solidFill>
                <a:latin typeface="Arial (Body)"/>
                <a:ea typeface="+mn-ea"/>
                <a:cs typeface="Times New Roman"/>
              </a:rPr>
              <a:t>i</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is included in the </a:t>
            </a:r>
            <a:r>
              <a:rPr lang="en-US" sz="2400" kern="1200" dirty="0" smtClean="0">
                <a:solidFill>
                  <a:srgbClr val="000000"/>
                </a:solidFill>
                <a:latin typeface="Arial (Body)"/>
                <a:ea typeface="+mn-ea"/>
                <a:cs typeface="+mn-cs"/>
              </a:rPr>
              <a:t>order</a:t>
            </a:r>
          </a:p>
        </p:txBody>
      </p:sp>
    </p:spTree>
    <p:extLst>
      <p:ext uri="{BB962C8B-B14F-4D97-AF65-F5344CB8AC3E}">
        <p14:creationId xmlns:p14="http://schemas.microsoft.com/office/powerpoint/2010/main" val="10229390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Lot Sizing with Multiple Products or Customers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553968"/>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Three </a:t>
            </a:r>
            <a:r>
              <a:rPr lang="en-US" sz="2400" kern="1200" dirty="0" smtClean="0">
                <a:solidFill>
                  <a:srgbClr val="000000"/>
                </a:solidFill>
                <a:latin typeface="Arial (Body)"/>
                <a:ea typeface="+mn-ea"/>
                <a:cs typeface="+mn-cs"/>
              </a:rPr>
              <a:t>approaches</a:t>
            </a:r>
            <a:endParaRPr lang="en-US" sz="2400" kern="1200" dirty="0">
              <a:solidFill>
                <a:srgbClr val="000000"/>
              </a:solidFill>
              <a:latin typeface="Arial (Body)"/>
              <a:ea typeface="+mn-ea"/>
              <a:cs typeface="+mn-cs"/>
            </a:endParaRPr>
          </a:p>
        </p:txBody>
      </p:sp>
      <p:sp>
        <p:nvSpPr>
          <p:cNvPr id="4" name="Text Placeholder 3"/>
          <p:cNvSpPr>
            <a:spLocks noGrp="1"/>
          </p:cNvSpPr>
          <p:nvPr>
            <p:ph type="body" idx="2"/>
          </p:nvPr>
        </p:nvSpPr>
        <p:spPr>
          <a:xfrm>
            <a:off x="457200" y="2248264"/>
            <a:ext cx="8229600" cy="3124200"/>
          </a:xfrm>
        </p:spPr>
        <p:txBody>
          <a:bodyPr/>
          <a:lstStyle/>
          <a:p>
            <a:pPr marL="741553" lvl="1" indent="-428371" defTabSz="457200">
              <a:spcAft>
                <a:spcPct val="0"/>
              </a:spcAft>
              <a:buSzPts val="2400"/>
              <a:buFont typeface="+mj-lt"/>
              <a:buAutoNum type="arabicPeriod"/>
            </a:pPr>
            <a:r>
              <a:rPr lang="en-US" sz="2400" kern="1200" dirty="0" smtClean="0">
                <a:solidFill>
                  <a:srgbClr val="000000"/>
                </a:solidFill>
                <a:latin typeface="Arial (Body)"/>
              </a:rPr>
              <a:t>Each </a:t>
            </a:r>
            <a:r>
              <a:rPr lang="en-US" sz="2400" kern="1200" dirty="0">
                <a:solidFill>
                  <a:srgbClr val="000000"/>
                </a:solidFill>
                <a:latin typeface="Arial (Body)"/>
              </a:rPr>
              <a:t>product manager orders his or her model independently</a:t>
            </a:r>
          </a:p>
          <a:p>
            <a:pPr marL="741553" lvl="1" indent="-428371" defTabSz="457200">
              <a:spcAft>
                <a:spcPct val="0"/>
              </a:spcAft>
              <a:buSzPts val="2400"/>
              <a:buFont typeface="+mj-lt"/>
              <a:buAutoNum type="arabicPeriod"/>
            </a:pPr>
            <a:r>
              <a:rPr lang="en-US" sz="2400" kern="1200" dirty="0">
                <a:solidFill>
                  <a:srgbClr val="000000"/>
                </a:solidFill>
                <a:latin typeface="Arial (Body)"/>
              </a:rPr>
              <a:t>The product managers jointly order every product in each lot</a:t>
            </a:r>
          </a:p>
          <a:p>
            <a:pPr marL="741553" lvl="1" indent="-428371" defTabSz="457200">
              <a:spcAft>
                <a:spcPct val="0"/>
              </a:spcAft>
              <a:buSzPts val="2400"/>
              <a:buFont typeface="+mj-lt"/>
              <a:buAutoNum type="arabicPeriod"/>
            </a:pPr>
            <a:r>
              <a:rPr lang="en-US" sz="2400" kern="1200" dirty="0">
                <a:solidFill>
                  <a:srgbClr val="000000"/>
                </a:solidFill>
                <a:latin typeface="Arial (Body)"/>
              </a:rPr>
              <a:t>Product managers order jointly but not every order contains every product; that is, each lot contains a selected subset of the </a:t>
            </a:r>
            <a:r>
              <a:rPr lang="en-US" sz="2400" kern="1200" dirty="0" smtClean="0">
                <a:solidFill>
                  <a:srgbClr val="000000"/>
                </a:solidFill>
                <a:latin typeface="Arial (Body)"/>
              </a:rPr>
              <a:t>products</a:t>
            </a:r>
            <a:endParaRPr lang="en-US" sz="2400" kern="1200" dirty="0">
              <a:solidFill>
                <a:srgbClr val="000000"/>
              </a:solidFill>
              <a:latin typeface="Arial (Body)"/>
            </a:endParaRPr>
          </a:p>
        </p:txBody>
      </p:sp>
    </p:spTree>
    <p:extLst>
      <p:ext uri="{BB962C8B-B14F-4D97-AF65-F5344CB8AC3E}">
        <p14:creationId xmlns:p14="http://schemas.microsoft.com/office/powerpoint/2010/main" val="16495868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Multiple Products Ordered and Delivered Independently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5" name="Text Placeholder 4"/>
          <p:cNvSpPr>
            <a:spLocks noGrp="1"/>
          </p:cNvSpPr>
          <p:nvPr>
            <p:ph type="body" idx="1"/>
          </p:nvPr>
        </p:nvSpPr>
        <p:spPr>
          <a:xfrm>
            <a:off x="457200" y="1600201"/>
            <a:ext cx="1481959" cy="533400"/>
          </a:xfrm>
        </p:spPr>
        <p:txBody>
          <a:bodyPr/>
          <a:lstStyle/>
          <a:p>
            <a:pPr marL="0" indent="0">
              <a:buNone/>
            </a:pPr>
            <a:r>
              <a:rPr lang="en-US" sz="2400" kern="1200" dirty="0">
                <a:solidFill>
                  <a:srgbClr val="000000"/>
                </a:solidFill>
                <a:latin typeface="+mn-lt"/>
              </a:rPr>
              <a:t>Demand</a:t>
            </a:r>
            <a:endParaRPr lang="en-US" sz="2400" dirty="0">
              <a:latin typeface="+mn-lt"/>
            </a:endParaRPr>
          </a:p>
        </p:txBody>
      </p:sp>
      <p:graphicFrame>
        <p:nvGraphicFramePr>
          <p:cNvPr id="11" name="Object 10" descr="D sub l = 12,000 per year, D sub m = 1,200 per year, D sub h = 120 per year"/>
          <p:cNvGraphicFramePr>
            <a:graphicFrameLocks noChangeAspect="1"/>
          </p:cNvGraphicFramePr>
          <p:nvPr>
            <p:extLst>
              <p:ext uri="{D42A27DB-BD31-4B8C-83A1-F6EECF244321}">
                <p14:modId xmlns:p14="http://schemas.microsoft.com/office/powerpoint/2010/main" val="3328681803"/>
              </p:ext>
            </p:extLst>
          </p:nvPr>
        </p:nvGraphicFramePr>
        <p:xfrm>
          <a:off x="901699" y="2149475"/>
          <a:ext cx="5842000" cy="446088"/>
        </p:xfrm>
        <a:graphic>
          <a:graphicData uri="http://schemas.openxmlformats.org/presentationml/2006/ole">
            <mc:AlternateContent xmlns:mc="http://schemas.openxmlformats.org/markup-compatibility/2006">
              <mc:Choice xmlns:v="urn:schemas-microsoft-com:vml" Requires="v">
                <p:oleObj spid="_x0000_s135095" name="Equation" r:id="rId4" imgW="2997000" imgH="228600" progId="Equation.DSMT4">
                  <p:embed/>
                </p:oleObj>
              </mc:Choice>
              <mc:Fallback>
                <p:oleObj name="Equation" r:id="rId4" imgW="2997000" imgH="228600" progId="Equation.DSMT4">
                  <p:embed/>
                  <p:pic>
                    <p:nvPicPr>
                      <p:cNvPr id="0" name=""/>
                      <p:cNvPicPr/>
                      <p:nvPr/>
                    </p:nvPicPr>
                    <p:blipFill>
                      <a:blip r:embed="rId5"/>
                      <a:stretch>
                        <a:fillRect/>
                      </a:stretch>
                    </p:blipFill>
                    <p:spPr>
                      <a:xfrm>
                        <a:off x="901699" y="2149475"/>
                        <a:ext cx="5842000" cy="446088"/>
                      </a:xfrm>
                      <a:prstGeom prst="rect">
                        <a:avLst/>
                      </a:prstGeom>
                    </p:spPr>
                  </p:pic>
                </p:oleObj>
              </mc:Fallback>
            </mc:AlternateContent>
          </a:graphicData>
        </a:graphic>
      </p:graphicFrame>
      <p:sp>
        <p:nvSpPr>
          <p:cNvPr id="6" name="Content Placeholder 5"/>
          <p:cNvSpPr>
            <a:spLocks noGrp="1"/>
          </p:cNvSpPr>
          <p:nvPr>
            <p:ph sz="quarter" idx="13"/>
          </p:nvPr>
        </p:nvSpPr>
        <p:spPr>
          <a:xfrm>
            <a:off x="457200" y="2593366"/>
            <a:ext cx="8229600" cy="939649"/>
          </a:xfrm>
        </p:spPr>
        <p:txBody>
          <a:bodyPr/>
          <a:lstStyle/>
          <a:p>
            <a:pPr marL="441325" lvl="0" indent="-441325">
              <a:spcBef>
                <a:spcPts val="0"/>
              </a:spcBef>
              <a:buNone/>
            </a:pPr>
            <a:r>
              <a:rPr lang="en-US" sz="2400" dirty="0">
                <a:latin typeface="+mn-lt"/>
              </a:rPr>
              <a:t>Common order cost</a:t>
            </a:r>
          </a:p>
          <a:p>
            <a:pPr marL="0" lvl="0" indent="449263">
              <a:spcBef>
                <a:spcPts val="0"/>
              </a:spcBef>
              <a:buNone/>
              <a:tabLst>
                <a:tab pos="273050" algn="l"/>
              </a:tabLst>
            </a:pPr>
            <a:r>
              <a:rPr lang="en-US" sz="2400" dirty="0" smtClean="0">
                <a:latin typeface="+mn-lt"/>
              </a:rPr>
              <a:t>S </a:t>
            </a:r>
            <a:r>
              <a:rPr lang="en-US" sz="2400" dirty="0">
                <a:latin typeface="+mn-lt"/>
              </a:rPr>
              <a:t>= $4,000</a:t>
            </a:r>
          </a:p>
        </p:txBody>
      </p:sp>
      <p:sp>
        <p:nvSpPr>
          <p:cNvPr id="7" name="Content Placeholder 6"/>
          <p:cNvSpPr>
            <a:spLocks noGrp="1"/>
          </p:cNvSpPr>
          <p:nvPr>
            <p:ph sz="quarter" idx="14"/>
          </p:nvPr>
        </p:nvSpPr>
        <p:spPr>
          <a:xfrm>
            <a:off x="457200" y="3474598"/>
            <a:ext cx="8232775" cy="609600"/>
          </a:xfrm>
        </p:spPr>
        <p:txBody>
          <a:bodyPr/>
          <a:lstStyle/>
          <a:p>
            <a:pPr marL="432" indent="0">
              <a:buNone/>
            </a:pPr>
            <a:r>
              <a:rPr lang="en-US" sz="2400" dirty="0">
                <a:latin typeface="+mn-lt"/>
              </a:rPr>
              <a:t>Product-specific order cost</a:t>
            </a:r>
          </a:p>
        </p:txBody>
      </p:sp>
      <p:graphicFrame>
        <p:nvGraphicFramePr>
          <p:cNvPr id="12" name="Object 11" descr="S sub l = $1,000, S sub m = $1,000, S sub h = $1,000"/>
          <p:cNvGraphicFramePr>
            <a:graphicFrameLocks noChangeAspect="1"/>
          </p:cNvGraphicFramePr>
          <p:nvPr>
            <p:extLst>
              <p:ext uri="{D42A27DB-BD31-4B8C-83A1-F6EECF244321}">
                <p14:modId xmlns:p14="http://schemas.microsoft.com/office/powerpoint/2010/main" val="3395552088"/>
              </p:ext>
            </p:extLst>
          </p:nvPr>
        </p:nvGraphicFramePr>
        <p:xfrm>
          <a:off x="966788" y="4037013"/>
          <a:ext cx="5000625" cy="444500"/>
        </p:xfrm>
        <a:graphic>
          <a:graphicData uri="http://schemas.openxmlformats.org/presentationml/2006/ole">
            <mc:AlternateContent xmlns:mc="http://schemas.openxmlformats.org/markup-compatibility/2006">
              <mc:Choice xmlns:v="urn:schemas-microsoft-com:vml" Requires="v">
                <p:oleObj spid="_x0000_s135096" name="Equation" r:id="rId6" imgW="2565360" imgH="228600" progId="Equation.DSMT4">
                  <p:embed/>
                </p:oleObj>
              </mc:Choice>
              <mc:Fallback>
                <p:oleObj name="Equation" r:id="rId6" imgW="2565360" imgH="228600" progId="Equation.DSMT4">
                  <p:embed/>
                  <p:pic>
                    <p:nvPicPr>
                      <p:cNvPr id="11" name="Object 10"/>
                      <p:cNvPicPr/>
                      <p:nvPr/>
                    </p:nvPicPr>
                    <p:blipFill>
                      <a:blip r:embed="rId7"/>
                      <a:stretch>
                        <a:fillRect/>
                      </a:stretch>
                    </p:blipFill>
                    <p:spPr>
                      <a:xfrm>
                        <a:off x="966788" y="4037013"/>
                        <a:ext cx="5000625" cy="444500"/>
                      </a:xfrm>
                      <a:prstGeom prst="rect">
                        <a:avLst/>
                      </a:prstGeom>
                    </p:spPr>
                  </p:pic>
                </p:oleObj>
              </mc:Fallback>
            </mc:AlternateContent>
          </a:graphicData>
        </a:graphic>
      </p:graphicFrame>
      <p:sp>
        <p:nvSpPr>
          <p:cNvPr id="8" name="Content Placeholder 7"/>
          <p:cNvSpPr>
            <a:spLocks noGrp="1"/>
          </p:cNvSpPr>
          <p:nvPr>
            <p:ph sz="quarter" idx="15"/>
          </p:nvPr>
        </p:nvSpPr>
        <p:spPr>
          <a:xfrm>
            <a:off x="457200" y="4537834"/>
            <a:ext cx="8229600" cy="869732"/>
          </a:xfrm>
        </p:spPr>
        <p:txBody>
          <a:bodyPr/>
          <a:lstStyle/>
          <a:p>
            <a:pPr marL="441325" indent="-441325">
              <a:spcBef>
                <a:spcPts val="0"/>
              </a:spcBef>
              <a:buNone/>
            </a:pPr>
            <a:r>
              <a:rPr lang="en-US" sz="2400" dirty="0">
                <a:latin typeface="+mn-lt"/>
              </a:rPr>
              <a:t>Holding </a:t>
            </a:r>
            <a:r>
              <a:rPr lang="en-US" sz="2400" dirty="0" smtClean="0">
                <a:latin typeface="+mn-lt"/>
              </a:rPr>
              <a:t>cost </a:t>
            </a:r>
          </a:p>
          <a:p>
            <a:pPr marL="449263" indent="0">
              <a:spcBef>
                <a:spcPts val="0"/>
              </a:spcBef>
              <a:buNone/>
            </a:pPr>
            <a:r>
              <a:rPr lang="en-US" sz="2400" dirty="0" smtClean="0">
                <a:latin typeface="+mn-lt"/>
              </a:rPr>
              <a:t>h </a:t>
            </a:r>
            <a:r>
              <a:rPr lang="en-US" sz="2400" dirty="0">
                <a:latin typeface="+mn-lt"/>
              </a:rPr>
              <a:t>= 0.2</a:t>
            </a:r>
          </a:p>
        </p:txBody>
      </p:sp>
      <p:sp>
        <p:nvSpPr>
          <p:cNvPr id="9" name="Content Placeholder 8"/>
          <p:cNvSpPr>
            <a:spLocks noGrp="1"/>
          </p:cNvSpPr>
          <p:nvPr>
            <p:ph sz="quarter" idx="16"/>
          </p:nvPr>
        </p:nvSpPr>
        <p:spPr>
          <a:xfrm>
            <a:off x="457200" y="5341940"/>
            <a:ext cx="8229600" cy="478534"/>
          </a:xfrm>
        </p:spPr>
        <p:txBody>
          <a:bodyPr/>
          <a:lstStyle/>
          <a:p>
            <a:pPr marL="0" indent="0">
              <a:buNone/>
            </a:pPr>
            <a:r>
              <a:rPr lang="it-IT" sz="2400" dirty="0">
                <a:latin typeface="+mn-lt"/>
              </a:rPr>
              <a:t>Unit cost</a:t>
            </a:r>
            <a:endParaRPr lang="en-US" sz="2400" dirty="0">
              <a:latin typeface="+mn-lt"/>
            </a:endParaRPr>
          </a:p>
        </p:txBody>
      </p:sp>
      <p:graphicFrame>
        <p:nvGraphicFramePr>
          <p:cNvPr id="13" name="Object 12" descr="C sub l = $500 , C sub m = $500, C sub h = $500"/>
          <p:cNvGraphicFramePr>
            <a:graphicFrameLocks noChangeAspect="1"/>
          </p:cNvGraphicFramePr>
          <p:nvPr>
            <p:extLst>
              <p:ext uri="{D42A27DB-BD31-4B8C-83A1-F6EECF244321}">
                <p14:modId xmlns:p14="http://schemas.microsoft.com/office/powerpoint/2010/main" val="2969860072"/>
              </p:ext>
            </p:extLst>
          </p:nvPr>
        </p:nvGraphicFramePr>
        <p:xfrm>
          <a:off x="1289050" y="5861050"/>
          <a:ext cx="4356100" cy="444500"/>
        </p:xfrm>
        <a:graphic>
          <a:graphicData uri="http://schemas.openxmlformats.org/presentationml/2006/ole">
            <mc:AlternateContent xmlns:mc="http://schemas.openxmlformats.org/markup-compatibility/2006">
              <mc:Choice xmlns:v="urn:schemas-microsoft-com:vml" Requires="v">
                <p:oleObj spid="_x0000_s135097" name="Equation" r:id="rId8" imgW="2234880" imgH="228600" progId="Equation.DSMT4">
                  <p:embed/>
                </p:oleObj>
              </mc:Choice>
              <mc:Fallback>
                <p:oleObj name="Equation" r:id="rId8" imgW="2234880" imgH="228600" progId="Equation.DSMT4">
                  <p:embed/>
                  <p:pic>
                    <p:nvPicPr>
                      <p:cNvPr id="12" name="Object 11"/>
                      <p:cNvPicPr/>
                      <p:nvPr/>
                    </p:nvPicPr>
                    <p:blipFill>
                      <a:blip r:embed="rId9"/>
                      <a:stretch>
                        <a:fillRect/>
                      </a:stretch>
                    </p:blipFill>
                    <p:spPr>
                      <a:xfrm>
                        <a:off x="1289050" y="5861050"/>
                        <a:ext cx="4356100" cy="444500"/>
                      </a:xfrm>
                      <a:prstGeom prst="rect">
                        <a:avLst/>
                      </a:prstGeom>
                    </p:spPr>
                  </p:pic>
                </p:oleObj>
              </mc:Fallback>
            </mc:AlternateContent>
          </a:graphicData>
        </a:graphic>
      </p:graphicFrame>
    </p:spTree>
    <p:extLst>
      <p:ext uri="{BB962C8B-B14F-4D97-AF65-F5344CB8AC3E}">
        <p14:creationId xmlns:p14="http://schemas.microsoft.com/office/powerpoint/2010/main" val="11235484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Multiple Products Ordered and Delivered Independently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88732" y="1521375"/>
            <a:ext cx="8229600" cy="492412"/>
          </a:xfrm>
        </p:spPr>
        <p:txBody>
          <a:bodyPr wrap="square" lIns="91425" tIns="91425" rIns="91425" bIns="91425">
            <a:spAutoFit/>
          </a:bodyPr>
          <a:lstStyle/>
          <a:p>
            <a:pPr marL="0" indent="0" defTabSz="457200">
              <a:spcAft>
                <a:spcPct val="0"/>
              </a:spcAft>
              <a:buNone/>
            </a:pPr>
            <a:r>
              <a:rPr lang="en-US" sz="2000" b="1" dirty="0" smtClean="0">
                <a:latin typeface="+mn-lt"/>
              </a:rPr>
              <a:t>Table 11-1 </a:t>
            </a:r>
            <a:r>
              <a:rPr lang="en-US" sz="2000" dirty="0" smtClean="0">
                <a:latin typeface="+mn-lt"/>
              </a:rPr>
              <a:t>Lot </a:t>
            </a:r>
            <a:r>
              <a:rPr lang="en-US" sz="2000" dirty="0">
                <a:latin typeface="+mn-lt"/>
              </a:rPr>
              <a:t>Sizes and Costs for Independent </a:t>
            </a:r>
            <a:r>
              <a:rPr lang="en-US" sz="2000" dirty="0" smtClean="0">
                <a:latin typeface="+mn-lt"/>
              </a:rPr>
              <a:t>Ordering</a:t>
            </a:r>
            <a:endParaRPr lang="en-US" sz="2000" dirty="0">
              <a:latin typeface="+mn-lt"/>
            </a:endParaRPr>
          </a:p>
        </p:txBody>
      </p:sp>
      <p:graphicFrame>
        <p:nvGraphicFramePr>
          <p:cNvPr id="6" name="Table 5"/>
          <p:cNvGraphicFramePr>
            <a:graphicFrameLocks noGrp="1"/>
          </p:cNvGraphicFramePr>
          <p:nvPr>
            <p:extLst>
              <p:ext uri="{D42A27DB-BD31-4B8C-83A1-F6EECF244321}">
                <p14:modId xmlns:p14="http://schemas.microsoft.com/office/powerpoint/2010/main" val="187431459"/>
              </p:ext>
            </p:extLst>
          </p:nvPr>
        </p:nvGraphicFramePr>
        <p:xfrm>
          <a:off x="542398" y="2184942"/>
          <a:ext cx="7461470" cy="3450490"/>
        </p:xfrm>
        <a:graphic>
          <a:graphicData uri="http://schemas.openxmlformats.org/drawingml/2006/table">
            <a:tbl>
              <a:tblPr firstRow="1" bandRow="1">
                <a:tableStyleId>{2D5ABB26-0587-4C30-8999-92F81FD0307C}</a:tableStyleId>
              </a:tblPr>
              <a:tblGrid>
                <a:gridCol w="2360624">
                  <a:extLst>
                    <a:ext uri="{9D8B030D-6E8A-4147-A177-3AD203B41FA5}">
                      <a16:colId xmlns:a16="http://schemas.microsoft.com/office/drawing/2014/main" val="20000"/>
                    </a:ext>
                  </a:extLst>
                </a:gridCol>
                <a:gridCol w="1700282">
                  <a:extLst>
                    <a:ext uri="{9D8B030D-6E8A-4147-A177-3AD203B41FA5}">
                      <a16:colId xmlns:a16="http://schemas.microsoft.com/office/drawing/2014/main" val="20001"/>
                    </a:ext>
                  </a:extLst>
                </a:gridCol>
                <a:gridCol w="1700282">
                  <a:extLst>
                    <a:ext uri="{9D8B030D-6E8A-4147-A177-3AD203B41FA5}">
                      <a16:colId xmlns:a16="http://schemas.microsoft.com/office/drawing/2014/main" val="20002"/>
                    </a:ext>
                  </a:extLst>
                </a:gridCol>
                <a:gridCol w="1700282">
                  <a:extLst>
                    <a:ext uri="{9D8B030D-6E8A-4147-A177-3AD203B41FA5}">
                      <a16:colId xmlns:a16="http://schemas.microsoft.com/office/drawing/2014/main" val="20003"/>
                    </a:ext>
                  </a:extLst>
                </a:gridCol>
              </a:tblGrid>
              <a:tr h="345049">
                <a:tc>
                  <a:txBody>
                    <a:bodyPr/>
                    <a:lstStyle/>
                    <a:p>
                      <a:pPr algn="ctr"/>
                      <a:r>
                        <a:rPr lang="en-US" sz="1600" dirty="0" smtClean="0">
                          <a:solidFill>
                            <a:srgbClr val="FFFFFF"/>
                          </a:solidFill>
                        </a:rPr>
                        <a:t>Blank</a:t>
                      </a:r>
                      <a:endParaRPr lang="en-US" sz="1600" dirty="0">
                        <a:solidFill>
                          <a:srgbClr val="FFFF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600" b="1" kern="1200" dirty="0" smtClean="0">
                          <a:solidFill>
                            <a:schemeClr val="tx1"/>
                          </a:solidFill>
                          <a:latin typeface="+mn-lt"/>
                          <a:ea typeface="+mn-ea"/>
                          <a:cs typeface="+mn-cs"/>
                        </a:rPr>
                        <a:t>Litepro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600" b="1" kern="1200" dirty="0" smtClean="0">
                          <a:solidFill>
                            <a:schemeClr val="tx1"/>
                          </a:solidFill>
                          <a:latin typeface="+mn-lt"/>
                          <a:ea typeface="+mn-ea"/>
                          <a:cs typeface="+mn-cs"/>
                        </a:rPr>
                        <a:t>Medpro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600" b="1" kern="1200" dirty="0" smtClean="0">
                          <a:solidFill>
                            <a:schemeClr val="tx1"/>
                          </a:solidFill>
                          <a:latin typeface="+mn-lt"/>
                          <a:ea typeface="+mn-ea"/>
                          <a:cs typeface="+mn-cs"/>
                        </a:rPr>
                        <a:t>Heavypro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345049">
                <a:tc>
                  <a:txBody>
                    <a:bodyPr/>
                    <a:lstStyle/>
                    <a:p>
                      <a:r>
                        <a:rPr lang="en-US" sz="1600" kern="1200" dirty="0" smtClean="0">
                          <a:solidFill>
                            <a:schemeClr val="tx1"/>
                          </a:solidFill>
                          <a:latin typeface="+mn-lt"/>
                          <a:ea typeface="+mn-ea"/>
                          <a:cs typeface="+mn-cs"/>
                        </a:rPr>
                        <a:t>Demand per year</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US" sz="1600" kern="1200" dirty="0" smtClean="0">
                          <a:solidFill>
                            <a:schemeClr val="tx1"/>
                          </a:solidFill>
                          <a:latin typeface="+mn-lt"/>
                          <a:ea typeface="+mn-ea"/>
                          <a:cs typeface="+mn-cs"/>
                        </a:rPr>
                        <a:t>12,000</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US" sz="1600" kern="1200" dirty="0" smtClean="0">
                          <a:solidFill>
                            <a:schemeClr val="tx1"/>
                          </a:solidFill>
                          <a:latin typeface="+mn-lt"/>
                          <a:ea typeface="+mn-ea"/>
                          <a:cs typeface="+mn-cs"/>
                        </a:rPr>
                        <a:t>1,200</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US" sz="1600" kern="1200" dirty="0" smtClean="0">
                          <a:solidFill>
                            <a:schemeClr val="tx1"/>
                          </a:solidFill>
                          <a:latin typeface="+mn-lt"/>
                          <a:ea typeface="+mn-ea"/>
                          <a:cs typeface="+mn-cs"/>
                        </a:rPr>
                        <a:t>120</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3450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Fixed cost/order</a:t>
                      </a:r>
                      <a:endParaRPr lang="en-US" sz="16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US" sz="1600" kern="1200" dirty="0" smtClean="0">
                          <a:solidFill>
                            <a:schemeClr val="tx1"/>
                          </a:solidFill>
                          <a:latin typeface="+mn-lt"/>
                          <a:ea typeface="+mn-ea"/>
                          <a:cs typeface="+mn-cs"/>
                        </a:rPr>
                        <a:t>$5,000 </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$5,000</a:t>
                      </a:r>
                      <a:endParaRPr lang="en-US" sz="16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$5,000</a:t>
                      </a:r>
                      <a:endParaRPr lang="en-US" sz="16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3"/>
                  </a:ext>
                </a:extLst>
              </a:tr>
              <a:tr h="3450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Optimal order size</a:t>
                      </a:r>
                      <a:endParaRPr lang="en-US" sz="16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US" sz="1600" kern="1200" dirty="0" smtClean="0">
                          <a:solidFill>
                            <a:schemeClr val="tx1"/>
                          </a:solidFill>
                          <a:latin typeface="+mn-lt"/>
                          <a:ea typeface="+mn-ea"/>
                          <a:cs typeface="+mn-cs"/>
                        </a:rPr>
                        <a:t>1,095</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US" sz="1600" kern="1200" dirty="0" smtClean="0">
                          <a:solidFill>
                            <a:schemeClr val="tx1"/>
                          </a:solidFill>
                          <a:latin typeface="+mn-lt"/>
                          <a:ea typeface="+mn-ea"/>
                          <a:cs typeface="+mn-cs"/>
                        </a:rPr>
                        <a:t>346</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US" sz="1600" kern="1200" dirty="0" smtClean="0">
                          <a:solidFill>
                            <a:schemeClr val="tx1"/>
                          </a:solidFill>
                          <a:latin typeface="+mn-lt"/>
                          <a:ea typeface="+mn-ea"/>
                          <a:cs typeface="+mn-cs"/>
                        </a:rPr>
                        <a:t>110</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4"/>
                  </a:ext>
                </a:extLst>
              </a:tr>
              <a:tr h="345049">
                <a:tc>
                  <a:txBody>
                    <a:bodyPr/>
                    <a:lstStyle/>
                    <a:p>
                      <a:r>
                        <a:rPr lang="en-US" sz="1600" kern="1200" dirty="0" smtClean="0">
                          <a:solidFill>
                            <a:schemeClr val="tx1"/>
                          </a:solidFill>
                          <a:latin typeface="+mn-lt"/>
                          <a:ea typeface="+mn-ea"/>
                          <a:cs typeface="+mn-cs"/>
                        </a:rPr>
                        <a:t>Cycle inventory</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548</a:t>
                      </a:r>
                      <a:endParaRPr lang="en-US" sz="16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US" sz="1600" kern="1200" dirty="0" smtClean="0">
                          <a:solidFill>
                            <a:schemeClr val="tx1"/>
                          </a:solidFill>
                          <a:latin typeface="+mn-lt"/>
                          <a:ea typeface="+mn-ea"/>
                          <a:cs typeface="+mn-cs"/>
                        </a:rPr>
                        <a:t>173</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US" sz="1600" kern="1200" dirty="0" smtClean="0">
                          <a:solidFill>
                            <a:schemeClr val="tx1"/>
                          </a:solidFill>
                          <a:latin typeface="+mn-lt"/>
                          <a:ea typeface="+mn-ea"/>
                          <a:cs typeface="+mn-cs"/>
                        </a:rPr>
                        <a:t>55</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5"/>
                  </a:ext>
                </a:extLst>
              </a:tr>
              <a:tr h="3450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Annual holding cost</a:t>
                      </a:r>
                      <a:endParaRPr lang="en-US" sz="16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$54,772</a:t>
                      </a:r>
                      <a:endParaRPr lang="en-US" sz="16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$17,321</a:t>
                      </a:r>
                      <a:endParaRPr lang="en-US" sz="16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$5,477</a:t>
                      </a:r>
                      <a:endParaRPr lang="en-US" sz="16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6"/>
                  </a:ext>
                </a:extLst>
              </a:tr>
              <a:tr h="345049">
                <a:tc>
                  <a:txBody>
                    <a:bodyPr/>
                    <a:lstStyle/>
                    <a:p>
                      <a:r>
                        <a:rPr lang="en-US" sz="1600" kern="1200" dirty="0" smtClean="0">
                          <a:solidFill>
                            <a:schemeClr val="tx1"/>
                          </a:solidFill>
                          <a:latin typeface="+mn-lt"/>
                          <a:ea typeface="+mn-ea"/>
                          <a:cs typeface="+mn-cs"/>
                        </a:rPr>
                        <a:t>Order frequency</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11.0 per year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3.5 per year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1.1 per year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7"/>
                  </a:ext>
                </a:extLst>
              </a:tr>
              <a:tr h="345049">
                <a:tc>
                  <a:txBody>
                    <a:bodyPr/>
                    <a:lstStyle/>
                    <a:p>
                      <a:r>
                        <a:rPr lang="en-US" sz="1600" kern="1200" dirty="0" smtClean="0">
                          <a:solidFill>
                            <a:schemeClr val="tx1"/>
                          </a:solidFill>
                          <a:latin typeface="+mn-lt"/>
                          <a:ea typeface="+mn-ea"/>
                          <a:cs typeface="+mn-cs"/>
                        </a:rPr>
                        <a:t>Annual ordering cost</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$54,772</a:t>
                      </a:r>
                      <a:endParaRPr lang="en-US" sz="16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$17,321</a:t>
                      </a:r>
                      <a:endParaRPr lang="en-US" sz="16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$5,477</a:t>
                      </a:r>
                      <a:endParaRPr lang="en-US" sz="16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8"/>
                  </a:ext>
                </a:extLst>
              </a:tr>
              <a:tr h="3450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Average flow time</a:t>
                      </a:r>
                      <a:endParaRPr lang="en-US" sz="16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2.4 weeks</a:t>
                      </a:r>
                      <a:endParaRPr lang="en-US" sz="16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7.5 weeks</a:t>
                      </a:r>
                      <a:endParaRPr lang="en-US" sz="16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23.7 weeks</a:t>
                      </a:r>
                      <a:endParaRPr lang="en-US" sz="16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9"/>
                  </a:ext>
                </a:extLst>
              </a:tr>
              <a:tr h="3450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Annual cost</a:t>
                      </a:r>
                      <a:endParaRPr lang="en-US" sz="16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US" sz="1600" kern="1200" dirty="0" smtClean="0">
                          <a:solidFill>
                            <a:schemeClr val="tx1"/>
                          </a:solidFill>
                          <a:latin typeface="+mn-lt"/>
                          <a:ea typeface="+mn-ea"/>
                          <a:cs typeface="+mn-cs"/>
                        </a:rPr>
                        <a:t>$109,544</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$34,642</a:t>
                      </a:r>
                      <a:endParaRPr lang="en-US" sz="16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$10,954</a:t>
                      </a:r>
                      <a:endParaRPr lang="en-US" sz="16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10"/>
                  </a:ext>
                </a:extLst>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374254266"/>
              </p:ext>
            </p:extLst>
          </p:nvPr>
        </p:nvGraphicFramePr>
        <p:xfrm>
          <a:off x="3635058" y="4276408"/>
          <a:ext cx="1017587" cy="314325"/>
        </p:xfrm>
        <a:graphic>
          <a:graphicData uri="http://schemas.openxmlformats.org/presentationml/2006/ole">
            <mc:AlternateContent xmlns:mc="http://schemas.openxmlformats.org/markup-compatibility/2006">
              <mc:Choice xmlns:v="urn:schemas-microsoft-com:vml" Requires="v">
                <p:oleObj spid="_x0000_s149979" name="Equation" r:id="rId4" imgW="698400" imgH="215640" progId="Equation.DSMT4">
                  <p:embed/>
                </p:oleObj>
              </mc:Choice>
              <mc:Fallback>
                <p:oleObj name="Equation" r:id="rId4" imgW="698400" imgH="215640" progId="Equation.DSMT4">
                  <p:embed/>
                  <p:pic>
                    <p:nvPicPr>
                      <p:cNvPr id="5" name="Object 4"/>
                      <p:cNvPicPr/>
                      <p:nvPr/>
                    </p:nvPicPr>
                    <p:blipFill>
                      <a:blip r:embed="rId5"/>
                      <a:stretch>
                        <a:fillRect/>
                      </a:stretch>
                    </p:blipFill>
                    <p:spPr>
                      <a:xfrm>
                        <a:off x="3635058" y="4276408"/>
                        <a:ext cx="1017587" cy="314325"/>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054560550"/>
              </p:ext>
            </p:extLst>
          </p:nvPr>
        </p:nvGraphicFramePr>
        <p:xfrm>
          <a:off x="5407023" y="4291013"/>
          <a:ext cx="908050" cy="314325"/>
        </p:xfrm>
        <a:graphic>
          <a:graphicData uri="http://schemas.openxmlformats.org/presentationml/2006/ole">
            <mc:AlternateContent xmlns:mc="http://schemas.openxmlformats.org/markup-compatibility/2006">
              <mc:Choice xmlns:v="urn:schemas-microsoft-com:vml" Requires="v">
                <p:oleObj spid="_x0000_s149980" name="Equation" r:id="rId6" imgW="622080" imgH="215640" progId="Equation.DSMT4">
                  <p:embed/>
                </p:oleObj>
              </mc:Choice>
              <mc:Fallback>
                <p:oleObj name="Equation" r:id="rId6" imgW="622080" imgH="215640" progId="Equation.DSMT4">
                  <p:embed/>
                  <p:pic>
                    <p:nvPicPr>
                      <p:cNvPr id="5" name="Object 4"/>
                      <p:cNvPicPr/>
                      <p:nvPr/>
                    </p:nvPicPr>
                    <p:blipFill>
                      <a:blip r:embed="rId7"/>
                      <a:stretch>
                        <a:fillRect/>
                      </a:stretch>
                    </p:blipFill>
                    <p:spPr>
                      <a:xfrm>
                        <a:off x="5407023" y="4291013"/>
                        <a:ext cx="908050" cy="314325"/>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508930269"/>
              </p:ext>
            </p:extLst>
          </p:nvPr>
        </p:nvGraphicFramePr>
        <p:xfrm>
          <a:off x="7218363" y="4276725"/>
          <a:ext cx="869950" cy="314325"/>
        </p:xfrm>
        <a:graphic>
          <a:graphicData uri="http://schemas.openxmlformats.org/presentationml/2006/ole">
            <mc:AlternateContent xmlns:mc="http://schemas.openxmlformats.org/markup-compatibility/2006">
              <mc:Choice xmlns:v="urn:schemas-microsoft-com:vml" Requires="v">
                <p:oleObj spid="_x0000_s149981" name="Equation" r:id="rId8" imgW="596880" imgH="215640" progId="Equation.DSMT4">
                  <p:embed/>
                </p:oleObj>
              </mc:Choice>
              <mc:Fallback>
                <p:oleObj name="Equation" r:id="rId8" imgW="596880" imgH="215640" progId="Equation.DSMT4">
                  <p:embed/>
                  <p:pic>
                    <p:nvPicPr>
                      <p:cNvPr id="5" name="Object 4"/>
                      <p:cNvPicPr/>
                      <p:nvPr/>
                    </p:nvPicPr>
                    <p:blipFill>
                      <a:blip r:embed="rId9"/>
                      <a:stretch>
                        <a:fillRect/>
                      </a:stretch>
                    </p:blipFill>
                    <p:spPr>
                      <a:xfrm>
                        <a:off x="7218363" y="4276725"/>
                        <a:ext cx="869950" cy="314325"/>
                      </a:xfrm>
                      <a:prstGeom prst="rect">
                        <a:avLst/>
                      </a:prstGeom>
                    </p:spPr>
                  </p:pic>
                </p:oleObj>
              </mc:Fallback>
            </mc:AlternateContent>
          </a:graphicData>
        </a:graphic>
      </p:graphicFrame>
      <p:sp>
        <p:nvSpPr>
          <p:cNvPr id="4" name="Text Placeholder 3"/>
          <p:cNvSpPr>
            <a:spLocks noGrp="1"/>
          </p:cNvSpPr>
          <p:nvPr>
            <p:ph type="body" idx="2"/>
          </p:nvPr>
        </p:nvSpPr>
        <p:spPr>
          <a:xfrm>
            <a:off x="457200" y="5866350"/>
            <a:ext cx="8229600" cy="450582"/>
          </a:xfrm>
        </p:spPr>
        <p:txBody>
          <a:bodyPr anchor="b"/>
          <a:lstStyle/>
          <a:p>
            <a:pPr marL="0" lvl="0" indent="0">
              <a:buNone/>
            </a:pPr>
            <a:r>
              <a:rPr lang="en-US" sz="2000" kern="1200" dirty="0" smtClean="0">
                <a:solidFill>
                  <a:srgbClr val="000000"/>
                </a:solidFill>
                <a:latin typeface="Arial (Body)"/>
              </a:rPr>
              <a:t>Total </a:t>
            </a:r>
            <a:r>
              <a:rPr lang="en-US" sz="2000" kern="1200" dirty="0">
                <a:solidFill>
                  <a:srgbClr val="000000"/>
                </a:solidFill>
                <a:latin typeface="Arial (Body)"/>
              </a:rPr>
              <a:t>annual cost = $</a:t>
            </a:r>
            <a:r>
              <a:rPr lang="en-US" sz="2000" kern="1200" dirty="0" smtClean="0">
                <a:solidFill>
                  <a:srgbClr val="000000"/>
                </a:solidFill>
                <a:latin typeface="Arial (Body)"/>
              </a:rPr>
              <a:t>155,140</a:t>
            </a:r>
            <a:endParaRPr lang="en-US" sz="2000" kern="1200" dirty="0">
              <a:solidFill>
                <a:srgbClr val="000000"/>
              </a:solidFill>
              <a:latin typeface="Arial (Body)"/>
            </a:endParaRPr>
          </a:p>
        </p:txBody>
      </p:sp>
    </p:spTree>
    <p:extLst>
      <p:ext uri="{BB962C8B-B14F-4D97-AF65-F5344CB8AC3E}">
        <p14:creationId xmlns:p14="http://schemas.microsoft.com/office/powerpoint/2010/main" val="39806060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Lots Ordered and Delivered Jointly</a:t>
            </a:r>
            <a:endParaRPr lang="en-US" kern="1200" dirty="0">
              <a:latin typeface="Times New Roman" panose="02020603050405020304" pitchFamily="18" charset="0"/>
              <a:ea typeface="+mj-ea"/>
              <a:cs typeface="+mj-cs"/>
            </a:endParaRPr>
          </a:p>
        </p:txBody>
      </p:sp>
      <p:graphicFrame>
        <p:nvGraphicFramePr>
          <p:cNvPr id="9" name="Object 8" descr="S star = capital S + lower case s sub L + lower case s sub M + lower case s sub H"/>
          <p:cNvGraphicFramePr>
            <a:graphicFrameLocks noChangeAspect="1"/>
          </p:cNvGraphicFramePr>
          <p:nvPr>
            <p:extLst>
              <p:ext uri="{D42A27DB-BD31-4B8C-83A1-F6EECF244321}">
                <p14:modId xmlns:p14="http://schemas.microsoft.com/office/powerpoint/2010/main" val="259129149"/>
              </p:ext>
            </p:extLst>
          </p:nvPr>
        </p:nvGraphicFramePr>
        <p:xfrm>
          <a:off x="961582" y="1764485"/>
          <a:ext cx="2592957" cy="432161"/>
        </p:xfrm>
        <a:graphic>
          <a:graphicData uri="http://schemas.openxmlformats.org/presentationml/2006/ole">
            <mc:AlternateContent xmlns:mc="http://schemas.openxmlformats.org/markup-compatibility/2006">
              <mc:Choice xmlns:v="urn:schemas-microsoft-com:vml" Requires="v">
                <p:oleObj spid="_x0000_s151299" name="Equation" r:id="rId3" imgW="1371600" imgH="228600" progId="Equation.DSMT4">
                  <p:embed/>
                </p:oleObj>
              </mc:Choice>
              <mc:Fallback>
                <p:oleObj name="Equation" r:id="rId3" imgW="1371600" imgH="228600" progId="Equation.DSMT4">
                  <p:embed/>
                  <p:pic>
                    <p:nvPicPr>
                      <p:cNvPr id="4" name="Object 3"/>
                      <p:cNvPicPr/>
                      <p:nvPr/>
                    </p:nvPicPr>
                    <p:blipFill>
                      <a:blip r:embed="rId4"/>
                      <a:stretch>
                        <a:fillRect/>
                      </a:stretch>
                    </p:blipFill>
                    <p:spPr>
                      <a:xfrm>
                        <a:off x="961582" y="1764485"/>
                        <a:ext cx="2592957" cy="432161"/>
                      </a:xfrm>
                      <a:prstGeom prst="rect">
                        <a:avLst/>
                      </a:prstGeom>
                    </p:spPr>
                  </p:pic>
                </p:oleObj>
              </mc:Fallback>
            </mc:AlternateContent>
          </a:graphicData>
        </a:graphic>
      </p:graphicFrame>
      <p:sp>
        <p:nvSpPr>
          <p:cNvPr id="6" name="Text Placeholder 5"/>
          <p:cNvSpPr>
            <a:spLocks noGrp="1"/>
          </p:cNvSpPr>
          <p:nvPr>
            <p:ph type="body" idx="1"/>
          </p:nvPr>
        </p:nvSpPr>
        <p:spPr>
          <a:xfrm>
            <a:off x="4524704" y="1696893"/>
            <a:ext cx="3641834" cy="413847"/>
          </a:xfrm>
        </p:spPr>
        <p:txBody>
          <a:bodyPr/>
          <a:lstStyle/>
          <a:p>
            <a:pPr marL="0" indent="0">
              <a:buNone/>
            </a:pPr>
            <a:r>
              <a:rPr lang="en-US" sz="2400" dirty="0" smtClean="0">
                <a:latin typeface="+mn-lt"/>
              </a:rPr>
              <a:t>Annual order cost = </a:t>
            </a:r>
            <a:r>
              <a:rPr lang="en-US" sz="2400" i="1" dirty="0" smtClean="0">
                <a:latin typeface="+mn-lt"/>
              </a:rPr>
              <a:t>S</a:t>
            </a:r>
            <a:r>
              <a:rPr lang="en-US" sz="2400" dirty="0" smtClean="0">
                <a:latin typeface="+mn-lt"/>
              </a:rPr>
              <a:t> * </a:t>
            </a:r>
            <a:r>
              <a:rPr lang="en-US" sz="2400" i="1" dirty="0" smtClean="0">
                <a:latin typeface="+mn-lt"/>
              </a:rPr>
              <a:t>n</a:t>
            </a:r>
            <a:endParaRPr lang="en-US" sz="2400" i="1" dirty="0">
              <a:latin typeface="+mn-lt"/>
            </a:endParaRPr>
          </a:p>
        </p:txBody>
      </p:sp>
      <p:graphicFrame>
        <p:nvGraphicFramePr>
          <p:cNvPr id="11" name="Object 10" descr="Annual holding cost = start fraction  D sub L times C sub L + D sub M times C sub M + D sub H times C sub H times h over 2 times n end fraction"/>
          <p:cNvGraphicFramePr>
            <a:graphicFrameLocks noChangeAspect="1"/>
          </p:cNvGraphicFramePr>
          <p:nvPr>
            <p:extLst>
              <p:ext uri="{D42A27DB-BD31-4B8C-83A1-F6EECF244321}">
                <p14:modId xmlns:p14="http://schemas.microsoft.com/office/powerpoint/2010/main" val="513455964"/>
              </p:ext>
            </p:extLst>
          </p:nvPr>
        </p:nvGraphicFramePr>
        <p:xfrm>
          <a:off x="1405688" y="2522351"/>
          <a:ext cx="6271664" cy="771898"/>
        </p:xfrm>
        <a:graphic>
          <a:graphicData uri="http://schemas.openxmlformats.org/presentationml/2006/ole">
            <mc:AlternateContent xmlns:mc="http://schemas.openxmlformats.org/markup-compatibility/2006">
              <mc:Choice xmlns:v="urn:schemas-microsoft-com:vml" Requires="v">
                <p:oleObj spid="_x0000_s151300" name="Equation" r:id="rId5" imgW="3301920" imgH="406080" progId="Equation.DSMT4">
                  <p:embed/>
                </p:oleObj>
              </mc:Choice>
              <mc:Fallback>
                <p:oleObj name="Equation" r:id="rId5" imgW="3301920" imgH="406080" progId="Equation.DSMT4">
                  <p:embed/>
                  <p:pic>
                    <p:nvPicPr>
                      <p:cNvPr id="5" name="Object 4"/>
                      <p:cNvPicPr/>
                      <p:nvPr/>
                    </p:nvPicPr>
                    <p:blipFill>
                      <a:blip r:embed="rId6"/>
                      <a:stretch>
                        <a:fillRect/>
                      </a:stretch>
                    </p:blipFill>
                    <p:spPr>
                      <a:xfrm>
                        <a:off x="1405688" y="2522351"/>
                        <a:ext cx="6271664" cy="771898"/>
                      </a:xfrm>
                      <a:prstGeom prst="rect">
                        <a:avLst/>
                      </a:prstGeom>
                    </p:spPr>
                  </p:pic>
                </p:oleObj>
              </mc:Fallback>
            </mc:AlternateContent>
          </a:graphicData>
        </a:graphic>
      </p:graphicFrame>
      <p:graphicFrame>
        <p:nvGraphicFramePr>
          <p:cNvPr id="12" name="Object 11" descr="Total annual cost = start fraction D sub L times C sub L + D sub M times C sub M + D sub H times C sub H times h over 2 times n end fraction + S star times n "/>
          <p:cNvGraphicFramePr>
            <a:graphicFrameLocks noChangeAspect="1"/>
          </p:cNvGraphicFramePr>
          <p:nvPr>
            <p:extLst>
              <p:ext uri="{D42A27DB-BD31-4B8C-83A1-F6EECF244321}">
                <p14:modId xmlns:p14="http://schemas.microsoft.com/office/powerpoint/2010/main" val="3801999357"/>
              </p:ext>
            </p:extLst>
          </p:nvPr>
        </p:nvGraphicFramePr>
        <p:xfrm>
          <a:off x="1131001" y="3569496"/>
          <a:ext cx="7004554" cy="795969"/>
        </p:xfrm>
        <a:graphic>
          <a:graphicData uri="http://schemas.openxmlformats.org/presentationml/2006/ole">
            <mc:AlternateContent xmlns:mc="http://schemas.openxmlformats.org/markup-compatibility/2006">
              <mc:Choice xmlns:v="urn:schemas-microsoft-com:vml" Requires="v">
                <p:oleObj spid="_x0000_s151301" name="Equation" r:id="rId7" imgW="3581280" imgH="406080" progId="Equation.DSMT4">
                  <p:embed/>
                </p:oleObj>
              </mc:Choice>
              <mc:Fallback>
                <p:oleObj name="Equation" r:id="rId7" imgW="3581280" imgH="406080" progId="Equation.DSMT4">
                  <p:embed/>
                  <p:pic>
                    <p:nvPicPr>
                      <p:cNvPr id="7" name="Object 6"/>
                      <p:cNvPicPr/>
                      <p:nvPr/>
                    </p:nvPicPr>
                    <p:blipFill>
                      <a:blip r:embed="rId8"/>
                      <a:stretch>
                        <a:fillRect/>
                      </a:stretch>
                    </p:blipFill>
                    <p:spPr>
                      <a:xfrm>
                        <a:off x="1131001" y="3569496"/>
                        <a:ext cx="7004554" cy="795969"/>
                      </a:xfrm>
                      <a:prstGeom prst="rect">
                        <a:avLst/>
                      </a:prstGeom>
                    </p:spPr>
                  </p:pic>
                </p:oleObj>
              </mc:Fallback>
            </mc:AlternateContent>
          </a:graphicData>
        </a:graphic>
      </p:graphicFrame>
      <p:graphicFrame>
        <p:nvGraphicFramePr>
          <p:cNvPr id="14" name="Object 13" descr="n star = square root of start fraction left parenthesis D sub L times C sub L + D sub M times C sub M + D sub H times C sub H right parenthesis times h over 2 times S star end fraction"/>
          <p:cNvGraphicFramePr>
            <a:graphicFrameLocks noChangeAspect="1"/>
          </p:cNvGraphicFramePr>
          <p:nvPr>
            <p:extLst>
              <p:ext uri="{D42A27DB-BD31-4B8C-83A1-F6EECF244321}">
                <p14:modId xmlns:p14="http://schemas.microsoft.com/office/powerpoint/2010/main" val="2844453022"/>
              </p:ext>
            </p:extLst>
          </p:nvPr>
        </p:nvGraphicFramePr>
        <p:xfrm>
          <a:off x="864430" y="4908157"/>
          <a:ext cx="4207736" cy="885840"/>
        </p:xfrm>
        <a:graphic>
          <a:graphicData uri="http://schemas.openxmlformats.org/presentationml/2006/ole">
            <mc:AlternateContent xmlns:mc="http://schemas.openxmlformats.org/markup-compatibility/2006">
              <mc:Choice xmlns:v="urn:schemas-microsoft-com:vml" Requires="v">
                <p:oleObj spid="_x0000_s151302" name="Equation" r:id="rId9" imgW="2171520" imgH="457200" progId="Equation.DSMT4">
                  <p:embed/>
                </p:oleObj>
              </mc:Choice>
              <mc:Fallback>
                <p:oleObj name="Equation" r:id="rId9" imgW="2171520" imgH="457200" progId="Equation.DSMT4">
                  <p:embed/>
                  <p:pic>
                    <p:nvPicPr>
                      <p:cNvPr id="9" name="Object 8"/>
                      <p:cNvPicPr/>
                      <p:nvPr/>
                    </p:nvPicPr>
                    <p:blipFill>
                      <a:blip r:embed="rId10"/>
                      <a:stretch>
                        <a:fillRect/>
                      </a:stretch>
                    </p:blipFill>
                    <p:spPr>
                      <a:xfrm>
                        <a:off x="864430" y="4908157"/>
                        <a:ext cx="4207736" cy="885840"/>
                      </a:xfrm>
                      <a:prstGeom prst="rect">
                        <a:avLst/>
                      </a:prstGeom>
                    </p:spPr>
                  </p:pic>
                </p:oleObj>
              </mc:Fallback>
            </mc:AlternateContent>
          </a:graphicData>
        </a:graphic>
      </p:graphicFrame>
      <p:graphicFrame>
        <p:nvGraphicFramePr>
          <p:cNvPr id="13" name="Object 12" descr="n star = square root of summation from I = 1 to I = k of start fraction D sub I times C sub I times h over 2 times S star end fraction"/>
          <p:cNvGraphicFramePr>
            <a:graphicFrameLocks noChangeAspect="1"/>
          </p:cNvGraphicFramePr>
          <p:nvPr>
            <p:extLst>
              <p:ext uri="{D42A27DB-BD31-4B8C-83A1-F6EECF244321}">
                <p14:modId xmlns:p14="http://schemas.microsoft.com/office/powerpoint/2010/main" val="419816705"/>
              </p:ext>
            </p:extLst>
          </p:nvPr>
        </p:nvGraphicFramePr>
        <p:xfrm>
          <a:off x="5326063" y="4762500"/>
          <a:ext cx="2290762" cy="1009650"/>
        </p:xfrm>
        <a:graphic>
          <a:graphicData uri="http://schemas.openxmlformats.org/presentationml/2006/ole">
            <mc:AlternateContent xmlns:mc="http://schemas.openxmlformats.org/markup-compatibility/2006">
              <mc:Choice xmlns:v="urn:schemas-microsoft-com:vml" Requires="v">
                <p:oleObj spid="_x0000_s151303" name="Equation" r:id="rId11" imgW="1180800" imgH="520560" progId="Equation.DSMT4">
                  <p:embed/>
                </p:oleObj>
              </mc:Choice>
              <mc:Fallback>
                <p:oleObj name="Equation" r:id="rId11" imgW="1180800" imgH="520560" progId="Equation.DSMT4">
                  <p:embed/>
                  <p:pic>
                    <p:nvPicPr>
                      <p:cNvPr id="10" name="Object 9"/>
                      <p:cNvPicPr/>
                      <p:nvPr/>
                    </p:nvPicPr>
                    <p:blipFill>
                      <a:blip r:embed="rId12"/>
                      <a:stretch>
                        <a:fillRect/>
                      </a:stretch>
                    </p:blipFill>
                    <p:spPr>
                      <a:xfrm>
                        <a:off x="5326063" y="4762500"/>
                        <a:ext cx="2290762" cy="1009650"/>
                      </a:xfrm>
                      <a:prstGeom prst="rect">
                        <a:avLst/>
                      </a:prstGeom>
                    </p:spPr>
                  </p:pic>
                </p:oleObj>
              </mc:Fallback>
            </mc:AlternateContent>
          </a:graphicData>
        </a:graphic>
      </p:graphicFrame>
    </p:spTree>
    <p:extLst>
      <p:ext uri="{BB962C8B-B14F-4D97-AF65-F5344CB8AC3E}">
        <p14:creationId xmlns:p14="http://schemas.microsoft.com/office/powerpoint/2010/main" val="32616278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7307179" cy="1231076"/>
          </a:xfrm>
        </p:spPr>
        <p:txBody>
          <a:bodyPr wrap="square" tIns="91425">
            <a:spAutoFit/>
          </a:bodyPr>
          <a:lstStyle/>
          <a:p>
            <a:pPr lvl="0" defTabSz="457200">
              <a:spcBef>
                <a:spcPct val="0"/>
              </a:spcBef>
              <a:buClrTx/>
            </a:pPr>
            <a:r>
              <a:rPr lang="en-US" kern="1200" dirty="0" smtClean="0">
                <a:latin typeface="Times New Roman" panose="02020603050405020304" pitchFamily="18" charset="0"/>
                <a:ea typeface="+mj-ea"/>
                <a:cs typeface="+mj-cs"/>
              </a:rPr>
              <a:t>Products Ordered and Delivered Jointly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graphicFrame>
        <p:nvGraphicFramePr>
          <p:cNvPr id="7" name="Object 6" descr="S star = capital S + lower case s sub A + lower case s sub B + lower case s sub C = $7,000 per order"/>
          <p:cNvGraphicFramePr>
            <a:graphicFrameLocks noChangeAspect="1"/>
          </p:cNvGraphicFramePr>
          <p:nvPr>
            <p:extLst>
              <p:ext uri="{D42A27DB-BD31-4B8C-83A1-F6EECF244321}">
                <p14:modId xmlns:p14="http://schemas.microsoft.com/office/powerpoint/2010/main" val="1380334985"/>
              </p:ext>
            </p:extLst>
          </p:nvPr>
        </p:nvGraphicFramePr>
        <p:xfrm>
          <a:off x="1712913" y="1939925"/>
          <a:ext cx="5716587" cy="488950"/>
        </p:xfrm>
        <a:graphic>
          <a:graphicData uri="http://schemas.openxmlformats.org/presentationml/2006/ole">
            <mc:AlternateContent xmlns:mc="http://schemas.openxmlformats.org/markup-compatibility/2006">
              <mc:Choice xmlns:v="urn:schemas-microsoft-com:vml" Requires="v">
                <p:oleObj spid="_x0000_s157047" name="Equation" r:id="rId3" imgW="2666880" imgH="228600" progId="Equation.DSMT4">
                  <p:embed/>
                </p:oleObj>
              </mc:Choice>
              <mc:Fallback>
                <p:oleObj name="Equation" r:id="rId3" imgW="2666880" imgH="228600" progId="Equation.DSMT4">
                  <p:embed/>
                  <p:pic>
                    <p:nvPicPr>
                      <p:cNvPr id="4" name="Object 3"/>
                      <p:cNvPicPr/>
                      <p:nvPr/>
                    </p:nvPicPr>
                    <p:blipFill>
                      <a:blip r:embed="rId4"/>
                      <a:stretch>
                        <a:fillRect/>
                      </a:stretch>
                    </p:blipFill>
                    <p:spPr>
                      <a:xfrm>
                        <a:off x="1712913" y="1939925"/>
                        <a:ext cx="5716587" cy="488950"/>
                      </a:xfrm>
                      <a:prstGeom prst="rect">
                        <a:avLst/>
                      </a:prstGeom>
                    </p:spPr>
                  </p:pic>
                </p:oleObj>
              </mc:Fallback>
            </mc:AlternateContent>
          </a:graphicData>
        </a:graphic>
      </p:graphicFrame>
      <p:graphicFrame>
        <p:nvGraphicFramePr>
          <p:cNvPr id="8" name="Object 7" descr="n star = square root of start fraction 12,000 times 100 + 1,200 times 100 + 120 times 100 over 2 times 7,000 end fraction = 9.75"/>
          <p:cNvGraphicFramePr>
            <a:graphicFrameLocks noChangeAspect="1"/>
          </p:cNvGraphicFramePr>
          <p:nvPr>
            <p:extLst>
              <p:ext uri="{D42A27DB-BD31-4B8C-83A1-F6EECF244321}">
                <p14:modId xmlns:p14="http://schemas.microsoft.com/office/powerpoint/2010/main" val="3722873480"/>
              </p:ext>
            </p:extLst>
          </p:nvPr>
        </p:nvGraphicFramePr>
        <p:xfrm>
          <a:off x="1190625" y="2733675"/>
          <a:ext cx="6731000" cy="890588"/>
        </p:xfrm>
        <a:graphic>
          <a:graphicData uri="http://schemas.openxmlformats.org/presentationml/2006/ole">
            <mc:AlternateContent xmlns:mc="http://schemas.openxmlformats.org/markup-compatibility/2006">
              <mc:Choice xmlns:v="urn:schemas-microsoft-com:vml" Requires="v">
                <p:oleObj spid="_x0000_s157048" name="Equation" r:id="rId5" imgW="3454200" imgH="457200" progId="Equation.DSMT4">
                  <p:embed/>
                </p:oleObj>
              </mc:Choice>
              <mc:Fallback>
                <p:oleObj name="Equation" r:id="rId5" imgW="3454200" imgH="457200" progId="Equation.DSMT4">
                  <p:embed/>
                  <p:pic>
                    <p:nvPicPr>
                      <p:cNvPr id="6" name="Object 5"/>
                      <p:cNvPicPr/>
                      <p:nvPr/>
                    </p:nvPicPr>
                    <p:blipFill>
                      <a:blip r:embed="rId6"/>
                      <a:stretch>
                        <a:fillRect/>
                      </a:stretch>
                    </p:blipFill>
                    <p:spPr>
                      <a:xfrm>
                        <a:off x="1190625" y="2733675"/>
                        <a:ext cx="6731000" cy="890588"/>
                      </a:xfrm>
                      <a:prstGeom prst="rect">
                        <a:avLst/>
                      </a:prstGeom>
                    </p:spPr>
                  </p:pic>
                </p:oleObj>
              </mc:Fallback>
            </mc:AlternateContent>
          </a:graphicData>
        </a:graphic>
      </p:graphicFrame>
      <p:sp>
        <p:nvSpPr>
          <p:cNvPr id="3" name="Content Placeholder 2"/>
          <p:cNvSpPr>
            <a:spLocks noGrp="1"/>
          </p:cNvSpPr>
          <p:nvPr>
            <p:ph type="body" idx="1"/>
          </p:nvPr>
        </p:nvSpPr>
        <p:spPr>
          <a:xfrm>
            <a:off x="1050754" y="3880969"/>
            <a:ext cx="2703095" cy="553968"/>
          </a:xfrm>
        </p:spPr>
        <p:txBody>
          <a:bodyPr wrap="square" lIns="91425" tIns="91425" rIns="91425" bIns="91425" anchor="ctr">
            <a:spAutoFit/>
          </a:bodyPr>
          <a:lstStyle/>
          <a:p>
            <a:pPr marL="0" indent="96838" defTabSz="457200">
              <a:spcAft>
                <a:spcPct val="0"/>
              </a:spcAft>
              <a:buNone/>
            </a:pPr>
            <a:r>
              <a:rPr lang="it-IT" sz="2400" kern="1200" dirty="0">
                <a:solidFill>
                  <a:srgbClr val="000000"/>
                </a:solidFill>
                <a:latin typeface="Arial (Body)"/>
              </a:rPr>
              <a:t>Annual order </a:t>
            </a:r>
            <a:r>
              <a:rPr lang="it-IT" sz="2400" kern="1200" dirty="0" smtClean="0">
                <a:solidFill>
                  <a:srgbClr val="000000"/>
                </a:solidFill>
                <a:latin typeface="Arial (Body)"/>
              </a:rPr>
              <a:t>cost</a:t>
            </a:r>
            <a:endParaRPr lang="en-US" sz="2400" kern="1200" dirty="0">
              <a:solidFill>
                <a:srgbClr val="000000"/>
              </a:solidFill>
              <a:latin typeface="Arial (Body)"/>
            </a:endParaRPr>
          </a:p>
        </p:txBody>
      </p:sp>
      <p:graphicFrame>
        <p:nvGraphicFramePr>
          <p:cNvPr id="10" name="Object 9" descr="= 9.75 times 7,000 = $68,250"/>
          <p:cNvGraphicFramePr>
            <a:graphicFrameLocks noChangeAspect="1"/>
          </p:cNvGraphicFramePr>
          <p:nvPr>
            <p:extLst>
              <p:ext uri="{D42A27DB-BD31-4B8C-83A1-F6EECF244321}">
                <p14:modId xmlns:p14="http://schemas.microsoft.com/office/powerpoint/2010/main" val="3332723260"/>
              </p:ext>
            </p:extLst>
          </p:nvPr>
        </p:nvGraphicFramePr>
        <p:xfrm>
          <a:off x="3874135" y="3976053"/>
          <a:ext cx="3648075" cy="407987"/>
        </p:xfrm>
        <a:graphic>
          <a:graphicData uri="http://schemas.openxmlformats.org/presentationml/2006/ole">
            <mc:AlternateContent xmlns:mc="http://schemas.openxmlformats.org/markup-compatibility/2006">
              <mc:Choice xmlns:v="urn:schemas-microsoft-com:vml" Requires="v">
                <p:oleObj spid="_x0000_s157049" name="Equation" r:id="rId7" imgW="1701720" imgH="190440" progId="Equation.DSMT4">
                  <p:embed/>
                </p:oleObj>
              </mc:Choice>
              <mc:Fallback>
                <p:oleObj name="Equation" r:id="rId7" imgW="1701720" imgH="190440" progId="Equation.DSMT4">
                  <p:embed/>
                  <p:pic>
                    <p:nvPicPr>
                      <p:cNvPr id="7" name="Object 6"/>
                      <p:cNvPicPr/>
                      <p:nvPr/>
                    </p:nvPicPr>
                    <p:blipFill>
                      <a:blip r:embed="rId8"/>
                      <a:stretch>
                        <a:fillRect/>
                      </a:stretch>
                    </p:blipFill>
                    <p:spPr>
                      <a:xfrm>
                        <a:off x="3874135" y="3976053"/>
                        <a:ext cx="3648075" cy="407987"/>
                      </a:xfrm>
                      <a:prstGeom prst="rect">
                        <a:avLst/>
                      </a:prstGeom>
                    </p:spPr>
                  </p:pic>
                </p:oleObj>
              </mc:Fallback>
            </mc:AlternateContent>
          </a:graphicData>
        </a:graphic>
      </p:graphicFrame>
      <p:sp>
        <p:nvSpPr>
          <p:cNvPr id="4" name="Text Placeholder 3"/>
          <p:cNvSpPr>
            <a:spLocks noGrp="1"/>
          </p:cNvSpPr>
          <p:nvPr>
            <p:ph type="body" idx="2"/>
          </p:nvPr>
        </p:nvSpPr>
        <p:spPr>
          <a:xfrm>
            <a:off x="457200" y="4617708"/>
            <a:ext cx="8229600" cy="1414454"/>
          </a:xfrm>
        </p:spPr>
        <p:txBody>
          <a:bodyPr/>
          <a:lstStyle/>
          <a:p>
            <a:pPr marL="0" indent="0">
              <a:buNone/>
              <a:tabLst>
                <a:tab pos="2336800" algn="l"/>
              </a:tabLst>
            </a:pPr>
            <a:r>
              <a:rPr lang="en-US" sz="2400" dirty="0">
                <a:latin typeface="+mn-lt"/>
              </a:rPr>
              <a:t>Annual ordering </a:t>
            </a:r>
          </a:p>
          <a:p>
            <a:pPr marL="0" indent="0">
              <a:spcBef>
                <a:spcPts val="0"/>
              </a:spcBef>
              <a:buNone/>
              <a:tabLst>
                <a:tab pos="2336800" algn="l"/>
              </a:tabLst>
            </a:pPr>
            <a:r>
              <a:rPr lang="en-US" sz="2400" dirty="0">
                <a:latin typeface="+mn-lt"/>
              </a:rPr>
              <a:t>and holding cost	= $61,512 + $6,151 + $615 + $68,250 </a:t>
            </a:r>
          </a:p>
          <a:p>
            <a:pPr marL="2325688" indent="0">
              <a:spcBef>
                <a:spcPts val="600"/>
              </a:spcBef>
              <a:buNone/>
              <a:tabLst>
                <a:tab pos="2336800" algn="l"/>
              </a:tabLst>
            </a:pPr>
            <a:r>
              <a:rPr lang="en-US" sz="2400" dirty="0" smtClean="0">
                <a:latin typeface="+mn-lt"/>
              </a:rPr>
              <a:t>= </a:t>
            </a:r>
            <a:r>
              <a:rPr lang="en-US" sz="2400" dirty="0">
                <a:latin typeface="+mn-lt"/>
              </a:rPr>
              <a:t>$136,528</a:t>
            </a:r>
          </a:p>
        </p:txBody>
      </p:sp>
    </p:spTree>
    <p:extLst>
      <p:ext uri="{BB962C8B-B14F-4D97-AF65-F5344CB8AC3E}">
        <p14:creationId xmlns:p14="http://schemas.microsoft.com/office/powerpoint/2010/main" val="2300167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7472855" cy="1231076"/>
          </a:xfrm>
        </p:spPr>
        <p:txBody>
          <a:bodyPr wrap="square" tIns="91425">
            <a:spAutoFit/>
          </a:bodyPr>
          <a:lstStyle/>
          <a:p>
            <a:pPr lvl="0" defTabSz="457200">
              <a:spcBef>
                <a:spcPct val="0"/>
              </a:spcBef>
              <a:buClrTx/>
            </a:pPr>
            <a:r>
              <a:rPr lang="en-US" kern="1200" dirty="0" smtClean="0">
                <a:latin typeface="Times New Roman" panose="02020603050405020304" pitchFamily="18" charset="0"/>
                <a:ea typeface="+mj-ea"/>
                <a:cs typeface="+mj-cs"/>
              </a:rPr>
              <a:t>Products Ordered and Delivered Jointly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1"/>
            <a:ext cx="8229600" cy="480848"/>
          </a:xfrm>
        </p:spPr>
        <p:txBody>
          <a:bodyPr/>
          <a:lstStyle/>
          <a:p>
            <a:pPr marL="0" indent="0">
              <a:buNone/>
            </a:pPr>
            <a:r>
              <a:rPr lang="en-US" sz="2000" b="1" dirty="0" smtClean="0">
                <a:latin typeface="+mn-lt"/>
              </a:rPr>
              <a:t>Table 11-2 </a:t>
            </a:r>
            <a:r>
              <a:rPr lang="en-US" sz="2000" dirty="0" smtClean="0">
                <a:latin typeface="+mn-lt"/>
              </a:rPr>
              <a:t>Lot </a:t>
            </a:r>
            <a:r>
              <a:rPr lang="en-US" sz="2000" dirty="0">
                <a:latin typeface="+mn-lt"/>
              </a:rPr>
              <a:t>Sizes and Costs for Joint Ordering at Best </a:t>
            </a:r>
            <a:r>
              <a:rPr lang="en-US" sz="2000" dirty="0" smtClean="0">
                <a:latin typeface="+mn-lt"/>
              </a:rPr>
              <a:t>Buy</a:t>
            </a:r>
            <a:endParaRPr lang="en-US" sz="2000"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3679434561"/>
              </p:ext>
            </p:extLst>
          </p:nvPr>
        </p:nvGraphicFramePr>
        <p:xfrm>
          <a:off x="698500" y="2537810"/>
          <a:ext cx="7696200" cy="2595880"/>
        </p:xfrm>
        <a:graphic>
          <a:graphicData uri="http://schemas.openxmlformats.org/drawingml/2006/table">
            <a:tbl>
              <a:tblPr firstRow="1" bandRow="1">
                <a:tableStyleId>{2D5ABB26-0587-4C30-8999-92F81FD0307C}</a:tableStyleId>
              </a:tblPr>
              <a:tblGrid>
                <a:gridCol w="3009900">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gridCol w="1562100">
                  <a:extLst>
                    <a:ext uri="{9D8B030D-6E8A-4147-A177-3AD203B41FA5}">
                      <a16:colId xmlns:a16="http://schemas.microsoft.com/office/drawing/2014/main" val="20002"/>
                    </a:ext>
                  </a:extLst>
                </a:gridCol>
                <a:gridCol w="1562100">
                  <a:extLst>
                    <a:ext uri="{9D8B030D-6E8A-4147-A177-3AD203B41FA5}">
                      <a16:colId xmlns:a16="http://schemas.microsoft.com/office/drawing/2014/main" val="20003"/>
                    </a:ext>
                  </a:extLst>
                </a:gridCol>
              </a:tblGrid>
              <a:tr h="370840">
                <a:tc>
                  <a:txBody>
                    <a:bodyPr/>
                    <a:lstStyle/>
                    <a:p>
                      <a:r>
                        <a:rPr lang="en-US" sz="1600" b="1" dirty="0" smtClean="0">
                          <a:solidFill>
                            <a:srgbClr val="FFFFFF"/>
                          </a:solidFill>
                          <a:latin typeface="+mn-lt"/>
                        </a:rPr>
                        <a:t>Blank</a:t>
                      </a:r>
                      <a:endParaRPr lang="en-US" sz="1600" b="1" dirty="0">
                        <a:solidFill>
                          <a:srgbClr val="FFFFFF"/>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US" sz="1600" b="1" kern="1200" dirty="0" smtClean="0">
                          <a:solidFill>
                            <a:schemeClr val="tx1"/>
                          </a:solidFill>
                          <a:latin typeface="+mn-lt"/>
                          <a:ea typeface="+mn-ea"/>
                          <a:cs typeface="+mn-cs"/>
                        </a:rPr>
                        <a:t>Litepro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US" sz="1600" b="1" kern="1200" dirty="0" smtClean="0">
                          <a:solidFill>
                            <a:schemeClr val="tx1"/>
                          </a:solidFill>
                          <a:latin typeface="+mn-lt"/>
                          <a:ea typeface="+mn-ea"/>
                          <a:cs typeface="+mn-cs"/>
                        </a:rPr>
                        <a:t>Medpro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US" sz="1600" b="1" kern="1200" dirty="0" smtClean="0">
                          <a:solidFill>
                            <a:schemeClr val="tx1"/>
                          </a:solidFill>
                          <a:latin typeface="+mn-lt"/>
                          <a:ea typeface="+mn-ea"/>
                          <a:cs typeface="+mn-cs"/>
                        </a:rPr>
                        <a:t>Heavypro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370840">
                <a:tc>
                  <a:txBody>
                    <a:bodyPr/>
                    <a:lstStyle/>
                    <a:p>
                      <a:r>
                        <a:rPr lang="en-US" sz="1600" kern="1200" dirty="0" smtClean="0">
                          <a:solidFill>
                            <a:schemeClr val="tx1"/>
                          </a:solidFill>
                          <a:latin typeface="+mn-lt"/>
                          <a:ea typeface="+mn-ea"/>
                          <a:cs typeface="+mn-cs"/>
                        </a:rPr>
                        <a:t>Demand per year (</a:t>
                      </a:r>
                      <a:r>
                        <a:rPr lang="en-US" sz="1600" i="1" kern="1200" dirty="0" smtClean="0">
                          <a:solidFill>
                            <a:schemeClr val="tx1"/>
                          </a:solidFill>
                          <a:latin typeface="+mn-lt"/>
                          <a:ea typeface="+mn-ea"/>
                          <a:cs typeface="Times New Roman"/>
                        </a:rPr>
                        <a:t>D</a:t>
                      </a:r>
                      <a:r>
                        <a:rPr lang="en-US" sz="1600" kern="1200" dirty="0" smtClean="0">
                          <a:solidFill>
                            <a:schemeClr val="tx1"/>
                          </a:solidFill>
                          <a:latin typeface="+mn-lt"/>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US" sz="1600" kern="1200" dirty="0" smtClean="0">
                          <a:solidFill>
                            <a:schemeClr val="tx1"/>
                          </a:solidFill>
                          <a:latin typeface="+mn-lt"/>
                          <a:ea typeface="+mn-ea"/>
                          <a:cs typeface="+mn-cs"/>
                        </a:rPr>
                        <a:t>12,000</a:t>
                      </a:r>
                      <a:endParaRPr lang="en-US"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US" sz="1600" kern="1200" dirty="0" smtClean="0">
                          <a:solidFill>
                            <a:schemeClr val="tx1"/>
                          </a:solidFill>
                          <a:latin typeface="+mn-lt"/>
                          <a:ea typeface="+mn-ea"/>
                          <a:cs typeface="+mn-cs"/>
                        </a:rPr>
                        <a:t>1,200</a:t>
                      </a:r>
                      <a:endParaRPr lang="en-US"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US" sz="1600" kern="1200" dirty="0" smtClean="0">
                          <a:solidFill>
                            <a:schemeClr val="tx1"/>
                          </a:solidFill>
                          <a:latin typeface="+mn-lt"/>
                          <a:ea typeface="+mn-ea"/>
                          <a:cs typeface="+mn-cs"/>
                        </a:rPr>
                        <a:t>120</a:t>
                      </a:r>
                      <a:endParaRPr lang="en-US"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Order frequency (</a:t>
                      </a:r>
                      <a:r>
                        <a:rPr lang="en-US" sz="1600" i="1" kern="1200" dirty="0" smtClean="0">
                          <a:solidFill>
                            <a:schemeClr val="tx1"/>
                          </a:solidFill>
                          <a:latin typeface="+mn-lt"/>
                          <a:ea typeface="+mn-ea"/>
                          <a:cs typeface="Times New Roman"/>
                        </a:rPr>
                        <a:t>n</a:t>
                      </a:r>
                      <a:r>
                        <a:rPr lang="en-US" sz="1600" kern="1200" dirty="0" smtClean="0">
                          <a:solidFill>
                            <a:schemeClr val="tx1"/>
                          </a:solidFill>
                          <a:latin typeface="+mn-lt"/>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bg1"/>
                          </a:solidFill>
                          <a:latin typeface="+mn-lt"/>
                          <a:ea typeface="+mn-ea"/>
                          <a:cs typeface="+mn-cs"/>
                        </a:rPr>
                        <a:t>9.75 per year</a:t>
                      </a:r>
                      <a:endParaRPr lang="en-US" sz="1600" dirty="0" smtClean="0">
                        <a:solidFill>
                          <a:schemeClr val="bg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latin typeface="+mn-lt"/>
                        </a:rPr>
                        <a:t>9.75 per year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latin typeface="+mn-lt"/>
                        </a:rPr>
                        <a:t>9.75 per year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Optimal order size (</a:t>
                      </a:r>
                      <a:r>
                        <a:rPr lang="en-US" sz="1600" i="1" kern="1200" dirty="0" smtClean="0">
                          <a:solidFill>
                            <a:schemeClr val="tx1"/>
                          </a:solidFill>
                          <a:latin typeface="+mn-lt"/>
                          <a:ea typeface="+mn-ea"/>
                          <a:cs typeface="Times New Roman"/>
                        </a:rPr>
                        <a:t>D</a:t>
                      </a:r>
                      <a:r>
                        <a:rPr lang="en-US" sz="1600" kern="1200" dirty="0" smtClean="0">
                          <a:solidFill>
                            <a:schemeClr val="tx1"/>
                          </a:solidFill>
                          <a:latin typeface="+mn-lt"/>
                          <a:ea typeface="+mn-ea"/>
                          <a:cs typeface="+mn-cs"/>
                        </a:rPr>
                        <a:t>/</a:t>
                      </a:r>
                      <a:r>
                        <a:rPr lang="en-US" sz="1600" i="1" kern="1200" dirty="0" smtClean="0">
                          <a:solidFill>
                            <a:schemeClr val="tx1"/>
                          </a:solidFill>
                          <a:latin typeface="+mn-lt"/>
                          <a:ea typeface="+mn-ea"/>
                          <a:cs typeface="Times New Roman"/>
                        </a:rPr>
                        <a:t>n</a:t>
                      </a:r>
                      <a:r>
                        <a:rPr lang="en-US" sz="1600" kern="1200" dirty="0" smtClean="0">
                          <a:solidFill>
                            <a:schemeClr val="tx1"/>
                          </a:solidFill>
                          <a:latin typeface="+mn-lt"/>
                          <a:ea typeface="+mn-ea"/>
                          <a:cs typeface="+mn-cs"/>
                        </a:rPr>
                        <a:t>∗)</a:t>
                      </a:r>
                      <a:endParaRPr lang="en-US" sz="1600" dirty="0" smtClean="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US" sz="1600" kern="1200" dirty="0" smtClean="0">
                          <a:solidFill>
                            <a:schemeClr val="tx1"/>
                          </a:solidFill>
                          <a:latin typeface="+mn-lt"/>
                          <a:ea typeface="+mn-ea"/>
                          <a:cs typeface="+mn-cs"/>
                        </a:rPr>
                        <a:t>1,230</a:t>
                      </a:r>
                      <a:endParaRPr lang="en-US"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US" sz="1600" kern="1200" dirty="0" smtClean="0">
                          <a:solidFill>
                            <a:schemeClr val="tx1"/>
                          </a:solidFill>
                          <a:latin typeface="+mn-lt"/>
                          <a:ea typeface="+mn-ea"/>
                          <a:cs typeface="+mn-cs"/>
                        </a:rPr>
                        <a:t>123</a:t>
                      </a:r>
                      <a:endParaRPr lang="en-US"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US" sz="1600" kern="1200" dirty="0" smtClean="0">
                          <a:solidFill>
                            <a:schemeClr val="tx1"/>
                          </a:solidFill>
                          <a:latin typeface="+mn-lt"/>
                          <a:ea typeface="+mn-ea"/>
                          <a:cs typeface="+mn-cs"/>
                        </a:rPr>
                        <a:t>12.3</a:t>
                      </a:r>
                      <a:endParaRPr lang="en-US"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Cycle inventory</a:t>
                      </a:r>
                      <a:endParaRPr lang="en-US" sz="1600" dirty="0" smtClean="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US" sz="1600" kern="1200" dirty="0" smtClean="0">
                          <a:solidFill>
                            <a:schemeClr val="tx1"/>
                          </a:solidFill>
                          <a:latin typeface="+mn-lt"/>
                          <a:ea typeface="+mn-ea"/>
                          <a:cs typeface="+mn-cs"/>
                        </a:rPr>
                        <a:t>615</a:t>
                      </a:r>
                      <a:endParaRPr lang="en-US"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US" sz="1600" kern="1200" dirty="0" smtClean="0">
                          <a:solidFill>
                            <a:schemeClr val="tx1"/>
                          </a:solidFill>
                          <a:latin typeface="+mn-lt"/>
                          <a:ea typeface="+mn-ea"/>
                          <a:cs typeface="+mn-cs"/>
                        </a:rPr>
                        <a:t>61.5</a:t>
                      </a:r>
                      <a:endParaRPr lang="en-US"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6.15</a:t>
                      </a:r>
                      <a:endParaRPr lang="en-US" sz="1600" dirty="0" smtClean="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5"/>
                  </a:ext>
                </a:extLst>
              </a:tr>
              <a:tr h="370840">
                <a:tc>
                  <a:txBody>
                    <a:bodyPr/>
                    <a:lstStyle/>
                    <a:p>
                      <a:r>
                        <a:rPr lang="en-US" sz="1600" kern="1200" dirty="0" smtClean="0">
                          <a:solidFill>
                            <a:schemeClr val="tx1"/>
                          </a:solidFill>
                          <a:latin typeface="+mn-lt"/>
                          <a:ea typeface="+mn-ea"/>
                          <a:cs typeface="+mn-cs"/>
                        </a:rPr>
                        <a:t>Annual holding cost</a:t>
                      </a:r>
                      <a:endParaRPr lang="en-US"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$61,512</a:t>
                      </a:r>
                      <a:endParaRPr lang="en-US" sz="1600" dirty="0" smtClean="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$6,151</a:t>
                      </a:r>
                      <a:endParaRPr lang="en-US" sz="1600" dirty="0" smtClean="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$615</a:t>
                      </a:r>
                      <a:endParaRPr lang="en-US" sz="1600" dirty="0" smtClean="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6"/>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Average flow time</a:t>
                      </a:r>
                      <a:endParaRPr lang="en-US" sz="1600" dirty="0" smtClean="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2.67 weeks</a:t>
                      </a:r>
                      <a:endParaRPr lang="en-US" sz="1600" dirty="0" smtClean="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US" sz="1600" kern="1200" dirty="0" smtClean="0">
                          <a:solidFill>
                            <a:schemeClr val="tx1"/>
                          </a:solidFill>
                          <a:latin typeface="+mn-lt"/>
                          <a:ea typeface="+mn-ea"/>
                          <a:cs typeface="+mn-cs"/>
                        </a:rPr>
                        <a:t>2.67 weeks</a:t>
                      </a:r>
                      <a:endParaRPr lang="en-US"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US" sz="1600" kern="1200" dirty="0" smtClean="0">
                          <a:solidFill>
                            <a:schemeClr val="tx1"/>
                          </a:solidFill>
                          <a:latin typeface="+mn-lt"/>
                          <a:ea typeface="+mn-ea"/>
                          <a:cs typeface="+mn-cs"/>
                        </a:rPr>
                        <a:t>2.67 weeks</a:t>
                      </a:r>
                      <a:endParaRPr lang="en-US"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7"/>
                  </a:ext>
                </a:extLst>
              </a:tr>
            </a:tbl>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101409705"/>
              </p:ext>
            </p:extLst>
          </p:nvPr>
        </p:nvGraphicFramePr>
        <p:xfrm>
          <a:off x="4190048" y="3315970"/>
          <a:ext cx="1036637" cy="314325"/>
        </p:xfrm>
        <a:graphic>
          <a:graphicData uri="http://schemas.openxmlformats.org/presentationml/2006/ole">
            <mc:AlternateContent xmlns:mc="http://schemas.openxmlformats.org/markup-compatibility/2006">
              <mc:Choice xmlns:v="urn:schemas-microsoft-com:vml" Requires="v">
                <p:oleObj spid="_x0000_s147940" name="Equation" r:id="rId3" imgW="711000" imgH="215640" progId="Equation.DSMT4">
                  <p:embed/>
                </p:oleObj>
              </mc:Choice>
              <mc:Fallback>
                <p:oleObj name="Equation" r:id="rId3" imgW="711000" imgH="215640" progId="Equation.DSMT4">
                  <p:embed/>
                  <p:pic>
                    <p:nvPicPr>
                      <p:cNvPr id="7" name="Object 6"/>
                      <p:cNvPicPr/>
                      <p:nvPr/>
                    </p:nvPicPr>
                    <p:blipFill>
                      <a:blip r:embed="rId4"/>
                      <a:stretch>
                        <a:fillRect/>
                      </a:stretch>
                    </p:blipFill>
                    <p:spPr>
                      <a:xfrm>
                        <a:off x="4190048" y="3315970"/>
                        <a:ext cx="1036637" cy="314325"/>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90752745"/>
              </p:ext>
            </p:extLst>
          </p:nvPr>
        </p:nvGraphicFramePr>
        <p:xfrm>
          <a:off x="5729288" y="3315970"/>
          <a:ext cx="1036637" cy="314325"/>
        </p:xfrm>
        <a:graphic>
          <a:graphicData uri="http://schemas.openxmlformats.org/presentationml/2006/ole">
            <mc:AlternateContent xmlns:mc="http://schemas.openxmlformats.org/markup-compatibility/2006">
              <mc:Choice xmlns:v="urn:schemas-microsoft-com:vml" Requires="v">
                <p:oleObj spid="_x0000_s147941" name="Equation" r:id="rId5" imgW="711000" imgH="215640" progId="Equation.DSMT4">
                  <p:embed/>
                </p:oleObj>
              </mc:Choice>
              <mc:Fallback>
                <p:oleObj name="Equation" r:id="rId5" imgW="711000" imgH="215640" progId="Equation.DSMT4">
                  <p:embed/>
                  <p:pic>
                    <p:nvPicPr>
                      <p:cNvPr id="5" name="Object 4"/>
                      <p:cNvPicPr/>
                      <p:nvPr/>
                    </p:nvPicPr>
                    <p:blipFill>
                      <a:blip r:embed="rId6"/>
                      <a:stretch>
                        <a:fillRect/>
                      </a:stretch>
                    </p:blipFill>
                    <p:spPr>
                      <a:xfrm>
                        <a:off x="5729288" y="3315970"/>
                        <a:ext cx="1036637" cy="314325"/>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745516133"/>
              </p:ext>
            </p:extLst>
          </p:nvPr>
        </p:nvGraphicFramePr>
        <p:xfrm>
          <a:off x="7253288" y="3315970"/>
          <a:ext cx="1036637" cy="314325"/>
        </p:xfrm>
        <a:graphic>
          <a:graphicData uri="http://schemas.openxmlformats.org/presentationml/2006/ole">
            <mc:AlternateContent xmlns:mc="http://schemas.openxmlformats.org/markup-compatibility/2006">
              <mc:Choice xmlns:v="urn:schemas-microsoft-com:vml" Requires="v">
                <p:oleObj spid="_x0000_s147942" name="Equation" r:id="rId7" imgW="711000" imgH="215640" progId="Equation.DSMT4">
                  <p:embed/>
                </p:oleObj>
              </mc:Choice>
              <mc:Fallback>
                <p:oleObj name="Equation" r:id="rId7" imgW="711000" imgH="215640" progId="Equation.DSMT4">
                  <p:embed/>
                  <p:pic>
                    <p:nvPicPr>
                      <p:cNvPr id="5" name="Object 4"/>
                      <p:cNvPicPr/>
                      <p:nvPr/>
                    </p:nvPicPr>
                    <p:blipFill>
                      <a:blip r:embed="rId6"/>
                      <a:stretch>
                        <a:fillRect/>
                      </a:stretch>
                    </p:blipFill>
                    <p:spPr>
                      <a:xfrm>
                        <a:off x="7253288" y="3315970"/>
                        <a:ext cx="1036637" cy="314325"/>
                      </a:xfrm>
                      <a:prstGeom prst="rect">
                        <a:avLst/>
                      </a:prstGeom>
                    </p:spPr>
                  </p:pic>
                </p:oleObj>
              </mc:Fallback>
            </mc:AlternateContent>
          </a:graphicData>
        </a:graphic>
      </p:graphicFrame>
    </p:spTree>
    <p:extLst>
      <p:ext uri="{BB962C8B-B14F-4D97-AF65-F5344CB8AC3E}">
        <p14:creationId xmlns:p14="http://schemas.microsoft.com/office/powerpoint/2010/main" val="20339649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7859486" cy="1231076"/>
          </a:xfrm>
        </p:spPr>
        <p:txBody>
          <a:bodyPr wrap="square" tIns="91425">
            <a:spAutoFit/>
          </a:bodyPr>
          <a:lstStyle/>
          <a:p>
            <a:pPr lvl="0" defTabSz="457200">
              <a:spcBef>
                <a:spcPct val="0"/>
              </a:spcBef>
              <a:buClrTx/>
            </a:pPr>
            <a:r>
              <a:rPr lang="en-US" kern="1200" dirty="0" smtClean="0">
                <a:latin typeface="Times New Roman" panose="02020603050405020304" pitchFamily="18" charset="0"/>
                <a:ea typeface="+mj-ea"/>
                <a:cs typeface="+mj-cs"/>
              </a:rPr>
              <a:t>Role of Cycle Inventory in a Supply Chain </a:t>
            </a:r>
            <a:r>
              <a:rPr lang="en-US" sz="2000" b="0" kern="1200" dirty="0" smtClean="0">
                <a:latin typeface="Times New Roman" panose="02020603050405020304" pitchFamily="18" charset="0"/>
                <a:ea typeface="+mj-ea"/>
                <a:cs typeface="+mj-cs"/>
              </a:rPr>
              <a:t>(1 of 8)</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347040"/>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Lot</a:t>
            </a:r>
            <a:r>
              <a:rPr lang="en-US" sz="2400" kern="1200" dirty="0">
                <a:solidFill>
                  <a:srgbClr val="000000"/>
                </a:solidFill>
                <a:latin typeface="Arial (Body)"/>
                <a:ea typeface="+mn-ea"/>
                <a:cs typeface="+mn-cs"/>
              </a:rPr>
              <a:t> or </a:t>
            </a:r>
            <a:r>
              <a:rPr lang="en-US" sz="2400" b="1" kern="1200" dirty="0">
                <a:solidFill>
                  <a:srgbClr val="000000"/>
                </a:solidFill>
                <a:latin typeface="Arial (Body)"/>
                <a:ea typeface="+mn-ea"/>
                <a:cs typeface="+mn-cs"/>
              </a:rPr>
              <a:t>batch size </a:t>
            </a:r>
            <a:r>
              <a:rPr lang="en-US" sz="2400" kern="1200" dirty="0">
                <a:solidFill>
                  <a:srgbClr val="000000"/>
                </a:solidFill>
                <a:latin typeface="Arial (Body)"/>
                <a:ea typeface="+mn-ea"/>
                <a:cs typeface="+mn-cs"/>
              </a:rPr>
              <a:t>is the quantity that a stage of a supply chain either produces or purchases at a time</a:t>
            </a:r>
          </a:p>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Cycle inventory </a:t>
            </a:r>
            <a:r>
              <a:rPr lang="en-US" sz="2400" kern="1200" dirty="0">
                <a:solidFill>
                  <a:srgbClr val="000000"/>
                </a:solidFill>
                <a:latin typeface="Arial (Body)"/>
                <a:ea typeface="+mn-ea"/>
                <a:cs typeface="+mn-cs"/>
              </a:rPr>
              <a:t>is the average inventory in a supply chain due to either production or purchases in lot sizes that are larger than those demanded by the customer</a:t>
            </a:r>
          </a:p>
          <a:p>
            <a:pPr marL="0" lvl="0" indent="898525" defTabSz="457200">
              <a:spcAft>
                <a:spcPct val="0"/>
              </a:spcAft>
              <a:buNone/>
              <a:tabLst/>
            </a:pPr>
            <a:r>
              <a:rPr lang="en-US" sz="2400" i="1" kern="1200" dirty="0" smtClean="0">
                <a:solidFill>
                  <a:srgbClr val="000000"/>
                </a:solidFill>
                <a:latin typeface="Arial (Body)"/>
                <a:ea typeface="+mn-ea"/>
                <a:cs typeface="Times New Roman"/>
              </a:rPr>
              <a:t>Q</a:t>
            </a:r>
            <a:r>
              <a:rPr lang="en-US" sz="2400" kern="1200" dirty="0">
                <a:solidFill>
                  <a:srgbClr val="000000"/>
                </a:solidFill>
                <a:latin typeface="Arial (Body)"/>
                <a:ea typeface="+mn-ea"/>
                <a:cs typeface="+mn-cs"/>
              </a:rPr>
              <a:t>: Quantity in a lot or batch size</a:t>
            </a:r>
          </a:p>
          <a:p>
            <a:pPr marL="0" lvl="0" indent="898525" defTabSz="457200">
              <a:spcAft>
                <a:spcPct val="0"/>
              </a:spcAft>
              <a:buNone/>
              <a:tabLst/>
            </a:pPr>
            <a:r>
              <a:rPr lang="en-US" sz="2400" i="1" kern="1200" dirty="0" smtClean="0">
                <a:solidFill>
                  <a:srgbClr val="000000"/>
                </a:solidFill>
                <a:latin typeface="Arial (Body)"/>
                <a:ea typeface="+mn-ea"/>
                <a:cs typeface="Times New Roman"/>
              </a:rPr>
              <a:t>D</a:t>
            </a:r>
            <a:r>
              <a:rPr lang="en-US" sz="2400" kern="1200" dirty="0">
                <a:solidFill>
                  <a:srgbClr val="000000"/>
                </a:solidFill>
                <a:latin typeface="Arial (Body)"/>
                <a:ea typeface="+mn-ea"/>
                <a:cs typeface="+mn-cs"/>
              </a:rPr>
              <a:t>: Demand per unit </a:t>
            </a:r>
            <a:r>
              <a:rPr lang="en-US" sz="2400" kern="1200" dirty="0" smtClean="0">
                <a:solidFill>
                  <a:srgbClr val="000000"/>
                </a:solidFill>
                <a:latin typeface="Arial (Body)"/>
                <a:ea typeface="+mn-ea"/>
                <a:cs typeface="+mn-cs"/>
              </a:rPr>
              <a:t>time</a:t>
            </a:r>
          </a:p>
        </p:txBody>
      </p:sp>
    </p:spTree>
    <p:extLst>
      <p:ext uri="{BB962C8B-B14F-4D97-AF65-F5344CB8AC3E}">
        <p14:creationId xmlns:p14="http://schemas.microsoft.com/office/powerpoint/2010/main" val="24511723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Aggregation with Capacity Constraint </a:t>
            </a:r>
            <a:r>
              <a:rPr lang="en-US" sz="2000" b="0" kern="1200" dirty="0" smtClean="0">
                <a:latin typeface="Times New Roman" panose="02020603050405020304" pitchFamily="18" charset="0"/>
                <a:ea typeface="+mj-ea"/>
                <a:cs typeface="+mj-cs"/>
              </a:rPr>
              <a:t>(1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362429"/>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smtClean="0">
                <a:solidFill>
                  <a:srgbClr val="000000"/>
                </a:solidFill>
                <a:latin typeface="Arial (Body)"/>
                <a:ea typeface="+mn-ea"/>
                <a:cs typeface="+mn-cs"/>
              </a:rPr>
              <a:t>W</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W. </a:t>
            </a:r>
            <a:r>
              <a:rPr lang="en-US" sz="2400" kern="1200" dirty="0">
                <a:solidFill>
                  <a:srgbClr val="000000"/>
                </a:solidFill>
                <a:latin typeface="Arial (Body)"/>
                <a:ea typeface="+mn-ea"/>
                <a:cs typeface="+mn-cs"/>
              </a:rPr>
              <a:t>Grainger example</a:t>
            </a:r>
          </a:p>
          <a:p>
            <a:pPr marL="0" lvl="0" indent="268288" defTabSz="457200">
              <a:spcAft>
                <a:spcPct val="0"/>
              </a:spcAft>
              <a:buNone/>
              <a:tabLst/>
            </a:pPr>
            <a:r>
              <a:rPr lang="en-US" sz="2400" kern="1200" dirty="0" smtClean="0">
                <a:solidFill>
                  <a:srgbClr val="000000"/>
                </a:solidFill>
                <a:latin typeface="Arial (Body)"/>
                <a:ea typeface="+mn-ea"/>
                <a:cs typeface="+mn-cs"/>
              </a:rPr>
              <a:t>Demand </a:t>
            </a:r>
            <a:r>
              <a:rPr lang="en-US" sz="2400" kern="1200" dirty="0">
                <a:solidFill>
                  <a:srgbClr val="000000"/>
                </a:solidFill>
                <a:latin typeface="Arial (Body)"/>
                <a:ea typeface="+mn-ea"/>
                <a:cs typeface="+mn-cs"/>
              </a:rPr>
              <a:t>per product, </a:t>
            </a:r>
            <a:r>
              <a:rPr lang="en-US" sz="2400" i="1" kern="1200" dirty="0">
                <a:solidFill>
                  <a:srgbClr val="000000"/>
                </a:solidFill>
                <a:latin typeface="Arial (Body)"/>
                <a:ea typeface="+mn-ea"/>
                <a:cs typeface="Times New Roman"/>
              </a:rPr>
              <a:t>D</a:t>
            </a:r>
            <a:r>
              <a:rPr lang="en-US" sz="2400" i="1" kern="1200" baseline="-25000" dirty="0">
                <a:solidFill>
                  <a:srgbClr val="000000"/>
                </a:solidFill>
                <a:latin typeface="Arial (Body)"/>
                <a:ea typeface="+mn-ea"/>
                <a:cs typeface="Times New Roman"/>
              </a:rPr>
              <a:t>i</a:t>
            </a:r>
            <a:r>
              <a:rPr lang="en-US" sz="2400" b="1" kern="1200" dirty="0">
                <a:solidFill>
                  <a:srgbClr val="000000"/>
                </a:solidFill>
                <a:latin typeface="Arial (Body)"/>
                <a:ea typeface="+mn-ea"/>
                <a:cs typeface="+mn-cs"/>
              </a:rPr>
              <a:t> </a:t>
            </a:r>
            <a:r>
              <a:rPr lang="en-US" sz="2400" i="1" kern="1200" dirty="0">
                <a:solidFill>
                  <a:srgbClr val="000000"/>
                </a:solidFill>
                <a:latin typeface="Arial (Body)"/>
                <a:ea typeface="+mn-ea"/>
                <a:cs typeface="+mn-cs"/>
              </a:rPr>
              <a:t>=</a:t>
            </a:r>
            <a:r>
              <a:rPr lang="en-US" sz="2400" kern="1200" dirty="0">
                <a:solidFill>
                  <a:srgbClr val="000000"/>
                </a:solidFill>
                <a:latin typeface="Arial (Body)"/>
                <a:ea typeface="+mn-ea"/>
                <a:cs typeface="+mn-cs"/>
              </a:rPr>
              <a:t> 10,000</a:t>
            </a:r>
          </a:p>
          <a:p>
            <a:pPr marL="0" lvl="0" indent="268288" defTabSz="457200">
              <a:spcAft>
                <a:spcPct val="0"/>
              </a:spcAft>
              <a:buNone/>
              <a:tabLst/>
            </a:pPr>
            <a:r>
              <a:rPr lang="en-US" sz="2400" kern="1200" dirty="0" smtClean="0">
                <a:solidFill>
                  <a:srgbClr val="000000"/>
                </a:solidFill>
                <a:latin typeface="Arial (Body)"/>
                <a:ea typeface="+mn-ea"/>
                <a:cs typeface="+mn-cs"/>
              </a:rPr>
              <a:t>Holding </a:t>
            </a:r>
            <a:r>
              <a:rPr lang="en-US" sz="2400" kern="1200" dirty="0">
                <a:solidFill>
                  <a:srgbClr val="000000"/>
                </a:solidFill>
                <a:latin typeface="Arial (Body)"/>
                <a:ea typeface="+mn-ea"/>
                <a:cs typeface="+mn-cs"/>
              </a:rPr>
              <a:t>cost, </a:t>
            </a:r>
            <a:r>
              <a:rPr lang="en-US" sz="2400" i="1" kern="1200" dirty="0">
                <a:solidFill>
                  <a:srgbClr val="000000"/>
                </a:solidFill>
                <a:latin typeface="Arial (Body)"/>
                <a:ea typeface="+mn-ea"/>
                <a:cs typeface="Times New Roman"/>
              </a:rPr>
              <a:t>h</a:t>
            </a:r>
            <a:r>
              <a:rPr lang="en-US" sz="2400" b="1" kern="1200" dirty="0">
                <a:solidFill>
                  <a:srgbClr val="000000"/>
                </a:solidFill>
                <a:latin typeface="Arial (Body)"/>
                <a:ea typeface="+mn-ea"/>
                <a:cs typeface="+mn-cs"/>
              </a:rPr>
              <a:t> </a:t>
            </a:r>
            <a:r>
              <a:rPr lang="en-US" sz="2400" i="1" kern="1200" dirty="0">
                <a:solidFill>
                  <a:srgbClr val="000000"/>
                </a:solidFill>
                <a:latin typeface="Arial (Body)"/>
                <a:ea typeface="+mn-ea"/>
                <a:cs typeface="+mn-cs"/>
              </a:rPr>
              <a:t>=</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0.2</a:t>
            </a:r>
            <a:endParaRPr lang="en-US" sz="2400" kern="1200" dirty="0">
              <a:solidFill>
                <a:srgbClr val="000000"/>
              </a:solidFill>
              <a:latin typeface="Arial (Body)"/>
              <a:ea typeface="+mn-ea"/>
              <a:cs typeface="+mn-cs"/>
            </a:endParaRPr>
          </a:p>
          <a:p>
            <a:pPr marL="0" lvl="0" indent="268288" defTabSz="457200">
              <a:spcAft>
                <a:spcPct val="0"/>
              </a:spcAft>
              <a:buNone/>
              <a:tabLst/>
            </a:pPr>
            <a:r>
              <a:rPr lang="en-US" sz="2400" kern="1200" dirty="0" smtClean="0">
                <a:solidFill>
                  <a:srgbClr val="000000"/>
                </a:solidFill>
                <a:latin typeface="Arial (Body)"/>
                <a:ea typeface="+mn-ea"/>
                <a:cs typeface="+mn-cs"/>
              </a:rPr>
              <a:t>Unit </a:t>
            </a:r>
            <a:r>
              <a:rPr lang="en-US" sz="2400" kern="1200" dirty="0">
                <a:solidFill>
                  <a:srgbClr val="000000"/>
                </a:solidFill>
                <a:latin typeface="Arial (Body)"/>
                <a:ea typeface="+mn-ea"/>
                <a:cs typeface="+mn-cs"/>
              </a:rPr>
              <a:t>cost per product, </a:t>
            </a:r>
            <a:r>
              <a:rPr lang="en-US" sz="2400" i="1" kern="1200" dirty="0">
                <a:solidFill>
                  <a:srgbClr val="000000"/>
                </a:solidFill>
                <a:latin typeface="Arial (Body)"/>
                <a:ea typeface="+mn-ea"/>
                <a:cs typeface="Times New Roman"/>
              </a:rPr>
              <a:t>C</a:t>
            </a:r>
            <a:r>
              <a:rPr lang="en-US" sz="2400" i="1" kern="1200" baseline="-25000" dirty="0">
                <a:solidFill>
                  <a:srgbClr val="000000"/>
                </a:solidFill>
                <a:latin typeface="Arial (Body)"/>
                <a:ea typeface="+mn-ea"/>
                <a:cs typeface="Times New Roman"/>
              </a:rPr>
              <a:t>i</a:t>
            </a:r>
            <a:r>
              <a:rPr lang="en-US" sz="2400" b="1" kern="1200" dirty="0">
                <a:solidFill>
                  <a:srgbClr val="000000"/>
                </a:solidFill>
                <a:latin typeface="Arial (Body)"/>
                <a:ea typeface="+mn-ea"/>
                <a:cs typeface="+mn-cs"/>
              </a:rPr>
              <a:t> </a:t>
            </a:r>
            <a:r>
              <a:rPr lang="en-US" sz="2400" i="1" kern="1200" dirty="0">
                <a:solidFill>
                  <a:srgbClr val="000000"/>
                </a:solidFill>
                <a:latin typeface="Arial (Body)"/>
                <a:ea typeface="+mn-ea"/>
                <a:cs typeface="+mn-cs"/>
              </a:rPr>
              <a:t>=</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$50</a:t>
            </a:r>
            <a:endParaRPr lang="en-US" sz="2400" kern="1200" dirty="0">
              <a:solidFill>
                <a:srgbClr val="000000"/>
              </a:solidFill>
              <a:latin typeface="Arial (Body)"/>
              <a:ea typeface="+mn-ea"/>
              <a:cs typeface="+mn-cs"/>
            </a:endParaRPr>
          </a:p>
          <a:p>
            <a:pPr marL="0" lvl="0" indent="268288" defTabSz="457200">
              <a:spcAft>
                <a:spcPct val="0"/>
              </a:spcAft>
              <a:buNone/>
              <a:tabLst/>
            </a:pPr>
            <a:r>
              <a:rPr lang="en-US" sz="2400" kern="1200" dirty="0" smtClean="0">
                <a:solidFill>
                  <a:srgbClr val="000000"/>
                </a:solidFill>
                <a:latin typeface="Arial (Body)"/>
                <a:ea typeface="+mn-ea"/>
                <a:cs typeface="+mn-cs"/>
              </a:rPr>
              <a:t>Common </a:t>
            </a:r>
            <a:r>
              <a:rPr lang="en-US" sz="2400" kern="1200" dirty="0">
                <a:solidFill>
                  <a:srgbClr val="000000"/>
                </a:solidFill>
                <a:latin typeface="Arial (Body)"/>
                <a:ea typeface="+mn-ea"/>
                <a:cs typeface="+mn-cs"/>
              </a:rPr>
              <a:t>order cost, </a:t>
            </a:r>
            <a:r>
              <a:rPr lang="en-US" sz="2400" i="1" kern="1200" dirty="0">
                <a:solidFill>
                  <a:srgbClr val="000000"/>
                </a:solidFill>
                <a:latin typeface="Arial (Body)"/>
                <a:ea typeface="+mn-ea"/>
                <a:cs typeface="Times New Roman"/>
              </a:rPr>
              <a:t>S</a:t>
            </a:r>
            <a:r>
              <a:rPr lang="en-US" sz="2400" b="1" kern="1200" dirty="0">
                <a:solidFill>
                  <a:srgbClr val="000000"/>
                </a:solidFill>
                <a:latin typeface="Arial (Body)"/>
                <a:ea typeface="+mn-ea"/>
                <a:cs typeface="+mn-cs"/>
              </a:rPr>
              <a:t> </a:t>
            </a:r>
            <a:r>
              <a:rPr lang="en-US" sz="2400" i="1" kern="1200" dirty="0">
                <a:solidFill>
                  <a:srgbClr val="000000"/>
                </a:solidFill>
                <a:latin typeface="Arial (Body)"/>
                <a:ea typeface="+mn-ea"/>
                <a:cs typeface="+mn-cs"/>
              </a:rPr>
              <a:t>=</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$500</a:t>
            </a:r>
            <a:endParaRPr lang="en-US" sz="2400" kern="1200" dirty="0">
              <a:solidFill>
                <a:srgbClr val="000000"/>
              </a:solidFill>
              <a:latin typeface="Arial (Body)"/>
              <a:ea typeface="+mn-ea"/>
              <a:cs typeface="+mn-cs"/>
            </a:endParaRPr>
          </a:p>
          <a:p>
            <a:pPr marL="0" lvl="0" indent="268288" defTabSz="457200">
              <a:spcAft>
                <a:spcPct val="0"/>
              </a:spcAft>
              <a:buNone/>
              <a:tabLst/>
            </a:pPr>
            <a:r>
              <a:rPr lang="en-US" sz="2400" kern="1200" dirty="0" smtClean="0">
                <a:solidFill>
                  <a:srgbClr val="000000"/>
                </a:solidFill>
                <a:latin typeface="Arial (Body)"/>
                <a:ea typeface="+mn-ea"/>
                <a:cs typeface="+mn-cs"/>
              </a:rPr>
              <a:t>Supplier-specific </a:t>
            </a:r>
            <a:r>
              <a:rPr lang="en-US" sz="2400" kern="1200" dirty="0">
                <a:solidFill>
                  <a:srgbClr val="000000"/>
                </a:solidFill>
                <a:latin typeface="Arial (Body)"/>
                <a:ea typeface="+mn-ea"/>
                <a:cs typeface="+mn-cs"/>
              </a:rPr>
              <a:t>order cost, </a:t>
            </a:r>
            <a:r>
              <a:rPr lang="en-US" sz="2400" i="1" kern="1200" dirty="0">
                <a:solidFill>
                  <a:srgbClr val="000000"/>
                </a:solidFill>
                <a:latin typeface="Arial (Body)"/>
                <a:ea typeface="+mn-ea"/>
                <a:cs typeface="Times New Roman"/>
              </a:rPr>
              <a:t>s</a:t>
            </a:r>
            <a:r>
              <a:rPr lang="en-US" sz="2400" i="1" kern="1200" baseline="-25000" dirty="0">
                <a:solidFill>
                  <a:srgbClr val="000000"/>
                </a:solidFill>
                <a:latin typeface="Arial (Body)"/>
                <a:ea typeface="+mn-ea"/>
                <a:cs typeface="Times New Roman"/>
              </a:rPr>
              <a:t>i</a:t>
            </a:r>
            <a:r>
              <a:rPr lang="en-US" sz="2400" b="1" kern="1200" dirty="0">
                <a:solidFill>
                  <a:srgbClr val="000000"/>
                </a:solidFill>
                <a:latin typeface="Arial (Body)"/>
                <a:ea typeface="+mn-ea"/>
                <a:cs typeface="+mn-cs"/>
              </a:rPr>
              <a:t> </a:t>
            </a:r>
            <a:r>
              <a:rPr lang="en-US" sz="2400" i="1" kern="1200" dirty="0">
                <a:solidFill>
                  <a:srgbClr val="000000"/>
                </a:solidFill>
                <a:latin typeface="Arial (Body)"/>
                <a:ea typeface="+mn-ea"/>
                <a:cs typeface="+mn-cs"/>
              </a:rPr>
              <a:t>=</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100</a:t>
            </a:r>
          </a:p>
        </p:txBody>
      </p:sp>
    </p:spTree>
    <p:extLst>
      <p:ext uri="{BB962C8B-B14F-4D97-AF65-F5344CB8AC3E}">
        <p14:creationId xmlns:p14="http://schemas.microsoft.com/office/powerpoint/2010/main" val="1071014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Aggregation with Capacity Constraint </a:t>
            </a:r>
            <a:r>
              <a:rPr lang="en-US" sz="2000" b="0" kern="1200" dirty="0" smtClean="0">
                <a:latin typeface="Times New Roman" panose="02020603050405020304" pitchFamily="18" charset="0"/>
                <a:ea typeface="+mj-ea"/>
                <a:cs typeface="+mj-cs"/>
              </a:rPr>
              <a:t>(2 of 3)</a:t>
            </a:r>
            <a:endParaRPr lang="en-US" sz="2000" b="0" kern="1200" dirty="0">
              <a:latin typeface="Times New Roman" panose="02020603050405020304" pitchFamily="18" charset="0"/>
              <a:ea typeface="+mj-ea"/>
              <a:cs typeface="+mj-cs"/>
            </a:endParaRPr>
          </a:p>
        </p:txBody>
      </p:sp>
      <p:graphicFrame>
        <p:nvGraphicFramePr>
          <p:cNvPr id="10" name="Object 9" descr="S star = capital S + lower case s sub 1 + lower case s sub 2 + lower case s sub 3 + lower case s sub 4 = $900 per order"/>
          <p:cNvGraphicFramePr>
            <a:graphicFrameLocks noChangeAspect="1"/>
          </p:cNvGraphicFramePr>
          <p:nvPr>
            <p:extLst>
              <p:ext uri="{D42A27DB-BD31-4B8C-83A1-F6EECF244321}">
                <p14:modId xmlns:p14="http://schemas.microsoft.com/office/powerpoint/2010/main" val="2044100952"/>
              </p:ext>
            </p:extLst>
          </p:nvPr>
        </p:nvGraphicFramePr>
        <p:xfrm>
          <a:off x="1443870" y="1848962"/>
          <a:ext cx="6298804" cy="550545"/>
        </p:xfrm>
        <a:graphic>
          <a:graphicData uri="http://schemas.openxmlformats.org/presentationml/2006/ole">
            <mc:AlternateContent xmlns:mc="http://schemas.openxmlformats.org/markup-compatibility/2006">
              <mc:Choice xmlns:v="urn:schemas-microsoft-com:vml" Requires="v">
                <p:oleObj spid="_x0000_s158194" name="Equation" r:id="rId4" imgW="2768400" imgH="241200" progId="Equation.DSMT4">
                  <p:embed/>
                </p:oleObj>
              </mc:Choice>
              <mc:Fallback>
                <p:oleObj name="Equation" r:id="rId4" imgW="2768400" imgH="241200" progId="Equation.DSMT4">
                  <p:embed/>
                  <p:pic>
                    <p:nvPicPr>
                      <p:cNvPr id="11" name="Object 10"/>
                      <p:cNvPicPr/>
                      <p:nvPr/>
                    </p:nvPicPr>
                    <p:blipFill>
                      <a:blip r:embed="rId5"/>
                      <a:stretch>
                        <a:fillRect/>
                      </a:stretch>
                    </p:blipFill>
                    <p:spPr>
                      <a:xfrm>
                        <a:off x="1443870" y="1848962"/>
                        <a:ext cx="6298804" cy="550545"/>
                      </a:xfrm>
                      <a:prstGeom prst="rect">
                        <a:avLst/>
                      </a:prstGeom>
                    </p:spPr>
                  </p:pic>
                </p:oleObj>
              </mc:Fallback>
            </mc:AlternateContent>
          </a:graphicData>
        </a:graphic>
      </p:graphicFrame>
      <p:graphicFrame>
        <p:nvGraphicFramePr>
          <p:cNvPr id="12" name="Object 11" descr="n star = square root of summation from I = 1 to 4 of start fraction D sub 1 times C sub 1 times h over 2 times S star end fraction = square root of start fraction 4 times 10,000 times 0.2 times 50 over 2 times 900 end fraction = 14.91"/>
          <p:cNvGraphicFramePr>
            <a:graphicFrameLocks noChangeAspect="1"/>
          </p:cNvGraphicFramePr>
          <p:nvPr>
            <p:extLst>
              <p:ext uri="{D42A27DB-BD31-4B8C-83A1-F6EECF244321}">
                <p14:modId xmlns:p14="http://schemas.microsoft.com/office/powerpoint/2010/main" val="1920471166"/>
              </p:ext>
            </p:extLst>
          </p:nvPr>
        </p:nvGraphicFramePr>
        <p:xfrm>
          <a:off x="1472938" y="2746370"/>
          <a:ext cx="6269563" cy="984578"/>
        </p:xfrm>
        <a:graphic>
          <a:graphicData uri="http://schemas.openxmlformats.org/presentationml/2006/ole">
            <mc:AlternateContent xmlns:mc="http://schemas.openxmlformats.org/markup-compatibility/2006">
              <mc:Choice xmlns:v="urn:schemas-microsoft-com:vml" Requires="v">
                <p:oleObj spid="_x0000_s158195" name="Equation" r:id="rId6" imgW="3314520" imgH="520560" progId="Equation.DSMT4">
                  <p:embed/>
                </p:oleObj>
              </mc:Choice>
              <mc:Fallback>
                <p:oleObj name="Equation" r:id="rId6" imgW="3314520" imgH="520560" progId="Equation.DSMT4">
                  <p:embed/>
                  <p:pic>
                    <p:nvPicPr>
                      <p:cNvPr id="11" name="Object 10"/>
                      <p:cNvPicPr/>
                      <p:nvPr/>
                    </p:nvPicPr>
                    <p:blipFill>
                      <a:blip r:embed="rId7"/>
                      <a:stretch>
                        <a:fillRect/>
                      </a:stretch>
                    </p:blipFill>
                    <p:spPr>
                      <a:xfrm>
                        <a:off x="1472938" y="2746370"/>
                        <a:ext cx="6269563" cy="984578"/>
                      </a:xfrm>
                      <a:prstGeom prst="rect">
                        <a:avLst/>
                      </a:prstGeom>
                    </p:spPr>
                  </p:pic>
                </p:oleObj>
              </mc:Fallback>
            </mc:AlternateContent>
          </a:graphicData>
        </a:graphic>
      </p:graphicFrame>
      <p:graphicFrame>
        <p:nvGraphicFramePr>
          <p:cNvPr id="13" name="Object 12" descr="Annual order cost = 14.91 times start fraction 900 over 4 end fraction = $3,355"/>
          <p:cNvGraphicFramePr>
            <a:graphicFrameLocks noChangeAspect="1"/>
          </p:cNvGraphicFramePr>
          <p:nvPr>
            <p:extLst>
              <p:ext uri="{D42A27DB-BD31-4B8C-83A1-F6EECF244321}">
                <p14:modId xmlns:p14="http://schemas.microsoft.com/office/powerpoint/2010/main" val="3183860714"/>
              </p:ext>
            </p:extLst>
          </p:nvPr>
        </p:nvGraphicFramePr>
        <p:xfrm>
          <a:off x="1888490" y="3950970"/>
          <a:ext cx="5468938" cy="768350"/>
        </p:xfrm>
        <a:graphic>
          <a:graphicData uri="http://schemas.openxmlformats.org/presentationml/2006/ole">
            <mc:AlternateContent xmlns:mc="http://schemas.openxmlformats.org/markup-compatibility/2006">
              <mc:Choice xmlns:v="urn:schemas-microsoft-com:vml" Requires="v">
                <p:oleObj spid="_x0000_s158196" name="Equation" r:id="rId8" imgW="2806560" imgH="393480" progId="Equation.DSMT4">
                  <p:embed/>
                </p:oleObj>
              </mc:Choice>
              <mc:Fallback>
                <p:oleObj name="Equation" r:id="rId8" imgW="2806560" imgH="393480" progId="Equation.DSMT4">
                  <p:embed/>
                  <p:pic>
                    <p:nvPicPr>
                      <p:cNvPr id="11" name="Object 10"/>
                      <p:cNvPicPr/>
                      <p:nvPr/>
                    </p:nvPicPr>
                    <p:blipFill>
                      <a:blip r:embed="rId9"/>
                      <a:stretch>
                        <a:fillRect/>
                      </a:stretch>
                    </p:blipFill>
                    <p:spPr>
                      <a:xfrm>
                        <a:off x="1888490" y="3950970"/>
                        <a:ext cx="5468938" cy="768350"/>
                      </a:xfrm>
                      <a:prstGeom prst="rect">
                        <a:avLst/>
                      </a:prstGeom>
                    </p:spPr>
                  </p:pic>
                </p:oleObj>
              </mc:Fallback>
            </mc:AlternateContent>
          </a:graphicData>
        </a:graphic>
      </p:graphicFrame>
      <p:graphicFrame>
        <p:nvGraphicFramePr>
          <p:cNvPr id="11" name="Object 10" descr="Annual holding cost per supplier = one half of lower case h times C sub I times Q = 0.2 times 50 times start fraction 671 over 2 end fraction = $3,355"/>
          <p:cNvGraphicFramePr>
            <a:graphicFrameLocks noChangeAspect="1"/>
          </p:cNvGraphicFramePr>
          <p:nvPr>
            <p:extLst>
              <p:ext uri="{D42A27DB-BD31-4B8C-83A1-F6EECF244321}">
                <p14:modId xmlns:p14="http://schemas.microsoft.com/office/powerpoint/2010/main" val="650483644"/>
              </p:ext>
            </p:extLst>
          </p:nvPr>
        </p:nvGraphicFramePr>
        <p:xfrm>
          <a:off x="1181090" y="4933924"/>
          <a:ext cx="6855393" cy="841457"/>
        </p:xfrm>
        <a:graphic>
          <a:graphicData uri="http://schemas.openxmlformats.org/presentationml/2006/ole">
            <mc:AlternateContent xmlns:mc="http://schemas.openxmlformats.org/markup-compatibility/2006">
              <mc:Choice xmlns:v="urn:schemas-microsoft-com:vml" Requires="v">
                <p:oleObj spid="_x0000_s158197" name="Equation" r:id="rId10" imgW="3517560" imgH="431640" progId="Equation.DSMT4">
                  <p:embed/>
                </p:oleObj>
              </mc:Choice>
              <mc:Fallback>
                <p:oleObj name="Equation" r:id="rId10" imgW="3517560" imgH="431640" progId="Equation.DSMT4">
                  <p:embed/>
                  <p:pic>
                    <p:nvPicPr>
                      <p:cNvPr id="6" name="Object 5"/>
                      <p:cNvPicPr/>
                      <p:nvPr/>
                    </p:nvPicPr>
                    <p:blipFill>
                      <a:blip r:embed="rId11"/>
                      <a:stretch>
                        <a:fillRect/>
                      </a:stretch>
                    </p:blipFill>
                    <p:spPr>
                      <a:xfrm>
                        <a:off x="1181090" y="4933924"/>
                        <a:ext cx="6855393" cy="841457"/>
                      </a:xfrm>
                      <a:prstGeom prst="rect">
                        <a:avLst/>
                      </a:prstGeom>
                    </p:spPr>
                  </p:pic>
                </p:oleObj>
              </mc:Fallback>
            </mc:AlternateContent>
          </a:graphicData>
        </a:graphic>
      </p:graphicFrame>
    </p:spTree>
    <p:extLst>
      <p:ext uri="{BB962C8B-B14F-4D97-AF65-F5344CB8AC3E}">
        <p14:creationId xmlns:p14="http://schemas.microsoft.com/office/powerpoint/2010/main" val="27511001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latin typeface="Times New Roman" panose="02020603050405020304" pitchFamily="18" charset="0"/>
              </a:rPr>
              <a:t>Aggregation with Capacity Constraint </a:t>
            </a:r>
            <a:r>
              <a:rPr lang="en-US" sz="2000" b="0" kern="1200" dirty="0">
                <a:latin typeface="Times New Roman" panose="02020603050405020304" pitchFamily="18" charset="0"/>
              </a:rPr>
              <a:t>(3 of 3)</a:t>
            </a:r>
            <a:endParaRPr lang="en-US" dirty="0"/>
          </a:p>
        </p:txBody>
      </p:sp>
      <p:sp>
        <p:nvSpPr>
          <p:cNvPr id="3" name="Text Placeholder 2"/>
          <p:cNvSpPr>
            <a:spLocks noGrp="1"/>
          </p:cNvSpPr>
          <p:nvPr>
            <p:ph type="body" idx="1"/>
          </p:nvPr>
        </p:nvSpPr>
        <p:spPr>
          <a:xfrm>
            <a:off x="457200" y="1600201"/>
            <a:ext cx="4526280" cy="533400"/>
          </a:xfrm>
        </p:spPr>
        <p:txBody>
          <a:bodyPr/>
          <a:lstStyle/>
          <a:p>
            <a:pPr marL="0" lvl="0" indent="0" defTabSz="457200">
              <a:spcAft>
                <a:spcPct val="0"/>
              </a:spcAft>
              <a:buNone/>
              <a:tabLst/>
            </a:pPr>
            <a:r>
              <a:rPr lang="en-US" sz="2400" kern="1200" dirty="0">
                <a:solidFill>
                  <a:srgbClr val="000000"/>
                </a:solidFill>
                <a:latin typeface="Arial (Body)"/>
              </a:rPr>
              <a:t>Total required capacity per </a:t>
            </a:r>
            <a:r>
              <a:rPr lang="en-US" sz="2400" kern="1200" dirty="0" smtClean="0">
                <a:solidFill>
                  <a:srgbClr val="000000"/>
                </a:solidFill>
                <a:latin typeface="Arial (Body)"/>
              </a:rPr>
              <a:t>truck</a:t>
            </a:r>
            <a:endParaRPr lang="en-US" sz="2400" kern="1200" dirty="0">
              <a:solidFill>
                <a:srgbClr val="000000"/>
              </a:solidFill>
              <a:latin typeface="Arial (Body)"/>
            </a:endParaRPr>
          </a:p>
        </p:txBody>
      </p:sp>
      <p:graphicFrame>
        <p:nvGraphicFramePr>
          <p:cNvPr id="11" name="Object 10" descr="= 4 times 671 = 2,684 units"/>
          <p:cNvGraphicFramePr>
            <a:graphicFrameLocks noChangeAspect="1"/>
          </p:cNvGraphicFramePr>
          <p:nvPr>
            <p:extLst>
              <p:ext uri="{D42A27DB-BD31-4B8C-83A1-F6EECF244321}">
                <p14:modId xmlns:p14="http://schemas.microsoft.com/office/powerpoint/2010/main" val="3048619801"/>
              </p:ext>
            </p:extLst>
          </p:nvPr>
        </p:nvGraphicFramePr>
        <p:xfrm>
          <a:off x="5027675" y="1705226"/>
          <a:ext cx="2926272" cy="393516"/>
        </p:xfrm>
        <a:graphic>
          <a:graphicData uri="http://schemas.openxmlformats.org/presentationml/2006/ole">
            <mc:AlternateContent xmlns:mc="http://schemas.openxmlformats.org/markup-compatibility/2006">
              <mc:Choice xmlns:v="urn:schemas-microsoft-com:vml" Requires="v">
                <p:oleObj spid="_x0000_s153998" name="Equation" r:id="rId3" imgW="1511280" imgH="203040" progId="Equation.DSMT4">
                  <p:embed/>
                </p:oleObj>
              </mc:Choice>
              <mc:Fallback>
                <p:oleObj name="Equation" r:id="rId3" imgW="1511280" imgH="203040" progId="Equation.DSMT4">
                  <p:embed/>
                  <p:pic>
                    <p:nvPicPr>
                      <p:cNvPr id="10" name="Object 9"/>
                      <p:cNvPicPr/>
                      <p:nvPr/>
                    </p:nvPicPr>
                    <p:blipFill>
                      <a:blip r:embed="rId4"/>
                      <a:stretch>
                        <a:fillRect/>
                      </a:stretch>
                    </p:blipFill>
                    <p:spPr>
                      <a:xfrm>
                        <a:off x="5027675" y="1705226"/>
                        <a:ext cx="2926272" cy="393516"/>
                      </a:xfrm>
                      <a:prstGeom prst="rect">
                        <a:avLst/>
                      </a:prstGeom>
                    </p:spPr>
                  </p:pic>
                </p:oleObj>
              </mc:Fallback>
            </mc:AlternateContent>
          </a:graphicData>
        </a:graphic>
      </p:graphicFrame>
      <p:sp>
        <p:nvSpPr>
          <p:cNvPr id="8" name="Content Placeholder 7"/>
          <p:cNvSpPr>
            <a:spLocks noGrp="1"/>
          </p:cNvSpPr>
          <p:nvPr>
            <p:ph sz="quarter" idx="17"/>
          </p:nvPr>
        </p:nvSpPr>
        <p:spPr>
          <a:xfrm>
            <a:off x="457200" y="2270760"/>
            <a:ext cx="8229600" cy="500063"/>
          </a:xfrm>
        </p:spPr>
        <p:txBody>
          <a:bodyPr/>
          <a:lstStyle/>
          <a:p>
            <a:pPr marL="0" lvl="0" indent="0">
              <a:buNone/>
            </a:pPr>
            <a:r>
              <a:rPr lang="en-US" sz="2400" kern="1200" dirty="0">
                <a:solidFill>
                  <a:srgbClr val="000000"/>
                </a:solidFill>
                <a:latin typeface="Arial (Body)"/>
              </a:rPr>
              <a:t>Truck capacity = 2,500 </a:t>
            </a:r>
            <a:r>
              <a:rPr lang="en-US" sz="2400" kern="1200" dirty="0" smtClean="0">
                <a:solidFill>
                  <a:srgbClr val="000000"/>
                </a:solidFill>
                <a:latin typeface="Arial (Body)"/>
              </a:rPr>
              <a:t>units</a:t>
            </a:r>
            <a:endParaRPr lang="en-US" sz="2400" kern="1200" dirty="0">
              <a:solidFill>
                <a:srgbClr val="000000"/>
              </a:solidFill>
              <a:latin typeface="Arial (Body)"/>
            </a:endParaRPr>
          </a:p>
        </p:txBody>
      </p:sp>
      <p:sp>
        <p:nvSpPr>
          <p:cNvPr id="4" name="Content Placeholder 3"/>
          <p:cNvSpPr>
            <a:spLocks noGrp="1"/>
          </p:cNvSpPr>
          <p:nvPr>
            <p:ph sz="quarter" idx="13"/>
          </p:nvPr>
        </p:nvSpPr>
        <p:spPr>
          <a:xfrm>
            <a:off x="457200" y="2979103"/>
            <a:ext cx="4724400" cy="558800"/>
          </a:xfrm>
        </p:spPr>
        <p:txBody>
          <a:bodyPr/>
          <a:lstStyle/>
          <a:p>
            <a:pPr marL="432" indent="0">
              <a:buNone/>
            </a:pPr>
            <a:r>
              <a:rPr lang="en-US" sz="2400" dirty="0">
                <a:latin typeface="+mn-lt"/>
              </a:rPr>
              <a:t>Order quantity from each supplier</a:t>
            </a:r>
          </a:p>
        </p:txBody>
      </p:sp>
      <p:graphicFrame>
        <p:nvGraphicFramePr>
          <p:cNvPr id="9" name="Object 8" descr="= 2,500 over 4 = 625"/>
          <p:cNvGraphicFramePr>
            <a:graphicFrameLocks noChangeAspect="1"/>
          </p:cNvGraphicFramePr>
          <p:nvPr>
            <p:extLst>
              <p:ext uri="{D42A27DB-BD31-4B8C-83A1-F6EECF244321}">
                <p14:modId xmlns:p14="http://schemas.microsoft.com/office/powerpoint/2010/main" val="2771017145"/>
              </p:ext>
            </p:extLst>
          </p:nvPr>
        </p:nvGraphicFramePr>
        <p:xfrm>
          <a:off x="5330324" y="2863850"/>
          <a:ext cx="1928813" cy="749300"/>
        </p:xfrm>
        <a:graphic>
          <a:graphicData uri="http://schemas.openxmlformats.org/presentationml/2006/ole">
            <mc:AlternateContent xmlns:mc="http://schemas.openxmlformats.org/markup-compatibility/2006">
              <mc:Choice xmlns:v="urn:schemas-microsoft-com:vml" Requires="v">
                <p:oleObj spid="_x0000_s153999" name="Equation" r:id="rId5" imgW="1015920" imgH="393480" progId="Equation.DSMT4">
                  <p:embed/>
                </p:oleObj>
              </mc:Choice>
              <mc:Fallback>
                <p:oleObj name="Equation" r:id="rId5" imgW="1015920" imgH="393480" progId="Equation.DSMT4">
                  <p:embed/>
                  <p:pic>
                    <p:nvPicPr>
                      <p:cNvPr id="0" name=""/>
                      <p:cNvPicPr/>
                      <p:nvPr/>
                    </p:nvPicPr>
                    <p:blipFill>
                      <a:blip r:embed="rId6"/>
                      <a:stretch>
                        <a:fillRect/>
                      </a:stretch>
                    </p:blipFill>
                    <p:spPr>
                      <a:xfrm>
                        <a:off x="5330324" y="2863850"/>
                        <a:ext cx="1928813" cy="749300"/>
                      </a:xfrm>
                      <a:prstGeom prst="rect">
                        <a:avLst/>
                      </a:prstGeom>
                    </p:spPr>
                  </p:pic>
                </p:oleObj>
              </mc:Fallback>
            </mc:AlternateContent>
          </a:graphicData>
        </a:graphic>
      </p:graphicFrame>
      <p:sp>
        <p:nvSpPr>
          <p:cNvPr id="5" name="Content Placeholder 4"/>
          <p:cNvSpPr>
            <a:spLocks noGrp="1"/>
          </p:cNvSpPr>
          <p:nvPr>
            <p:ph sz="quarter" idx="14"/>
          </p:nvPr>
        </p:nvSpPr>
        <p:spPr>
          <a:xfrm>
            <a:off x="457201" y="3655378"/>
            <a:ext cx="4206240" cy="609600"/>
          </a:xfrm>
        </p:spPr>
        <p:txBody>
          <a:bodyPr/>
          <a:lstStyle/>
          <a:p>
            <a:pPr marL="432" indent="0">
              <a:buNone/>
            </a:pPr>
            <a:r>
              <a:rPr lang="en-US" sz="2400" dirty="0">
                <a:latin typeface="+mn-lt"/>
              </a:rPr>
              <a:t>Order frequency increased to</a:t>
            </a:r>
          </a:p>
        </p:txBody>
      </p:sp>
      <p:graphicFrame>
        <p:nvGraphicFramePr>
          <p:cNvPr id="10" name="Object 9" descr="10,000 over 625 = 16"/>
          <p:cNvGraphicFramePr>
            <a:graphicFrameLocks noChangeAspect="1"/>
          </p:cNvGraphicFramePr>
          <p:nvPr>
            <p:extLst>
              <p:ext uri="{D42A27DB-BD31-4B8C-83A1-F6EECF244321}">
                <p14:modId xmlns:p14="http://schemas.microsoft.com/office/powerpoint/2010/main" val="720549011"/>
              </p:ext>
            </p:extLst>
          </p:nvPr>
        </p:nvGraphicFramePr>
        <p:xfrm>
          <a:off x="4636840" y="3600283"/>
          <a:ext cx="1685925" cy="750888"/>
        </p:xfrm>
        <a:graphic>
          <a:graphicData uri="http://schemas.openxmlformats.org/presentationml/2006/ole">
            <mc:AlternateContent xmlns:mc="http://schemas.openxmlformats.org/markup-compatibility/2006">
              <mc:Choice xmlns:v="urn:schemas-microsoft-com:vml" Requires="v">
                <p:oleObj spid="_x0000_s154000" name="Equation" r:id="rId7" imgW="888840" imgH="393480" progId="Equation.DSMT4">
                  <p:embed/>
                </p:oleObj>
              </mc:Choice>
              <mc:Fallback>
                <p:oleObj name="Equation" r:id="rId7" imgW="888840" imgH="393480" progId="Equation.DSMT4">
                  <p:embed/>
                  <p:pic>
                    <p:nvPicPr>
                      <p:cNvPr id="9" name="Object 8"/>
                      <p:cNvPicPr/>
                      <p:nvPr/>
                    </p:nvPicPr>
                    <p:blipFill>
                      <a:blip r:embed="rId8"/>
                      <a:stretch>
                        <a:fillRect/>
                      </a:stretch>
                    </p:blipFill>
                    <p:spPr>
                      <a:xfrm>
                        <a:off x="4636840" y="3600283"/>
                        <a:ext cx="1685925" cy="750888"/>
                      </a:xfrm>
                      <a:prstGeom prst="rect">
                        <a:avLst/>
                      </a:prstGeom>
                    </p:spPr>
                  </p:pic>
                </p:oleObj>
              </mc:Fallback>
            </mc:AlternateContent>
          </a:graphicData>
        </a:graphic>
      </p:graphicFrame>
      <p:sp>
        <p:nvSpPr>
          <p:cNvPr id="6" name="Content Placeholder 5"/>
          <p:cNvSpPr>
            <a:spLocks noGrp="1"/>
          </p:cNvSpPr>
          <p:nvPr>
            <p:ph sz="quarter" idx="15"/>
          </p:nvPr>
        </p:nvSpPr>
        <p:spPr>
          <a:xfrm>
            <a:off x="457200" y="4443662"/>
            <a:ext cx="8229600" cy="1267327"/>
          </a:xfrm>
        </p:spPr>
        <p:txBody>
          <a:bodyPr/>
          <a:lstStyle/>
          <a:p>
            <a:pPr marL="0" indent="0">
              <a:lnSpc>
                <a:spcPct val="140000"/>
              </a:lnSpc>
              <a:buNone/>
            </a:pPr>
            <a:r>
              <a:rPr lang="en-US" sz="2400" dirty="0">
                <a:latin typeface="+mn-lt"/>
              </a:rPr>
              <a:t>Annual order cost per supplier increases to $</a:t>
            </a:r>
            <a:r>
              <a:rPr lang="en-US" sz="2400" dirty="0" smtClean="0">
                <a:latin typeface="+mn-lt"/>
              </a:rPr>
              <a:t>3,600</a:t>
            </a:r>
            <a:endParaRPr lang="en-US" sz="2400" dirty="0">
              <a:latin typeface="+mn-lt"/>
            </a:endParaRPr>
          </a:p>
          <a:p>
            <a:pPr marL="0" indent="0">
              <a:buNone/>
            </a:pPr>
            <a:r>
              <a:rPr lang="en-US" sz="2400" dirty="0">
                <a:latin typeface="+mn-lt"/>
              </a:rPr>
              <a:t>Annual holding cost per supplier decreases to $</a:t>
            </a:r>
            <a:r>
              <a:rPr lang="en-US" sz="2400" dirty="0" smtClean="0">
                <a:latin typeface="+mn-lt"/>
              </a:rPr>
              <a:t>3,125</a:t>
            </a:r>
            <a:endParaRPr lang="en-US" sz="2400" dirty="0">
              <a:latin typeface="+mn-lt"/>
            </a:endParaRPr>
          </a:p>
        </p:txBody>
      </p:sp>
    </p:spTree>
    <p:extLst>
      <p:ext uri="{BB962C8B-B14F-4D97-AF65-F5344CB8AC3E}">
        <p14:creationId xmlns:p14="http://schemas.microsoft.com/office/powerpoint/2010/main" val="6135386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Lots Ordered and Delivered Jointly for a Selected Subset </a:t>
            </a:r>
            <a:r>
              <a:rPr lang="en-US" sz="2000" b="0" kern="1200" dirty="0" smtClean="0">
                <a:latin typeface="Times New Roman" panose="02020603050405020304" pitchFamily="18" charset="0"/>
                <a:ea typeface="+mj-ea"/>
                <a:cs typeface="+mj-cs"/>
              </a:rPr>
              <a:t>(1 of 3)</a:t>
            </a:r>
            <a:endParaRPr lang="en-US" sz="2000" b="0" kern="1200" dirty="0">
              <a:latin typeface="Times New Roman" panose="02020603050405020304" pitchFamily="18" charset="0"/>
              <a:ea typeface="+mj-ea"/>
              <a:cs typeface="+mj-cs"/>
            </a:endParaRPr>
          </a:p>
        </p:txBody>
      </p:sp>
      <p:sp>
        <p:nvSpPr>
          <p:cNvPr id="3" name="Content Placeholder 2"/>
          <p:cNvSpPr>
            <a:spLocks noGrp="1"/>
          </p:cNvSpPr>
          <p:nvPr>
            <p:ph idx="1"/>
          </p:nvPr>
        </p:nvSpPr>
        <p:spPr>
          <a:xfrm>
            <a:off x="457200" y="1600200"/>
            <a:ext cx="8229600" cy="923299"/>
          </a:xfrm>
        </p:spPr>
        <p:txBody>
          <a:bodyPr wrap="square" lIns="91425" tIns="91425" rIns="91425" bIns="91425">
            <a:spAutoFit/>
          </a:bodyPr>
          <a:lstStyle/>
          <a:p>
            <a:pPr marL="0" lvl="0" indent="0" defTabSz="457200">
              <a:spcAft>
                <a:spcPct val="0"/>
              </a:spcAft>
              <a:buNone/>
            </a:pPr>
            <a:r>
              <a:rPr lang="en-US" sz="2400" b="1" kern="1200" dirty="0">
                <a:solidFill>
                  <a:srgbClr val="000000"/>
                </a:solidFill>
                <a:latin typeface="Arial (Body)"/>
                <a:ea typeface="+mn-ea"/>
                <a:cs typeface="+mn-cs"/>
              </a:rPr>
              <a:t>Step </a:t>
            </a:r>
            <a:r>
              <a:rPr lang="en-US" sz="2400" b="1" kern="1200" dirty="0" smtClean="0">
                <a:solidFill>
                  <a:srgbClr val="000000"/>
                </a:solidFill>
                <a:latin typeface="Arial (Body)"/>
                <a:ea typeface="+mn-ea"/>
                <a:cs typeface="+mn-cs"/>
              </a:rPr>
              <a:t>1: </a:t>
            </a:r>
            <a:r>
              <a:rPr lang="en-US" sz="2400" kern="1200" dirty="0" smtClean="0">
                <a:solidFill>
                  <a:srgbClr val="000000"/>
                </a:solidFill>
                <a:latin typeface="Arial (Body)"/>
                <a:ea typeface="+mn-ea"/>
                <a:cs typeface="+mn-cs"/>
              </a:rPr>
              <a:t>Identify </a:t>
            </a:r>
            <a:r>
              <a:rPr lang="en-US" sz="2400" kern="1200" dirty="0">
                <a:solidFill>
                  <a:srgbClr val="000000"/>
                </a:solidFill>
                <a:latin typeface="Arial (Body)"/>
                <a:ea typeface="+mn-ea"/>
                <a:cs typeface="+mn-cs"/>
              </a:rPr>
              <a:t>the most frequently ordered product assuming each product is ordered </a:t>
            </a:r>
            <a:r>
              <a:rPr lang="en-US" sz="2400" kern="1200" dirty="0" smtClean="0">
                <a:solidFill>
                  <a:srgbClr val="000000"/>
                </a:solidFill>
                <a:latin typeface="Arial (Body)"/>
                <a:ea typeface="+mn-ea"/>
                <a:cs typeface="+mn-cs"/>
              </a:rPr>
              <a:t>independently</a:t>
            </a:r>
          </a:p>
        </p:txBody>
      </p:sp>
      <p:graphicFrame>
        <p:nvGraphicFramePr>
          <p:cNvPr id="6" name="Object 5" descr="n bar sub I = square root of start fraction lower case h times C sub I times D sub I over 2 times left parenthesis capital S + lower case s sub I right parenthesis end fraction"/>
          <p:cNvGraphicFramePr>
            <a:graphicFrameLocks noChangeAspect="1"/>
          </p:cNvGraphicFramePr>
          <p:nvPr>
            <p:extLst>
              <p:ext uri="{D42A27DB-BD31-4B8C-83A1-F6EECF244321}">
                <p14:modId xmlns:p14="http://schemas.microsoft.com/office/powerpoint/2010/main" val="3252688880"/>
              </p:ext>
            </p:extLst>
          </p:nvPr>
        </p:nvGraphicFramePr>
        <p:xfrm>
          <a:off x="2963226" y="2704097"/>
          <a:ext cx="2004646" cy="965199"/>
        </p:xfrm>
        <a:graphic>
          <a:graphicData uri="http://schemas.openxmlformats.org/presentationml/2006/ole">
            <mc:AlternateContent xmlns:mc="http://schemas.openxmlformats.org/markup-compatibility/2006">
              <mc:Choice xmlns:v="urn:schemas-microsoft-com:vml" Requires="v">
                <p:oleObj spid="_x0000_s142072" name="Equation" r:id="rId3" imgW="1028520" imgH="495000" progId="Equation.DSMT4">
                  <p:embed/>
                </p:oleObj>
              </mc:Choice>
              <mc:Fallback>
                <p:oleObj name="Equation" r:id="rId3" imgW="1028520" imgH="495000" progId="Equation.DSMT4">
                  <p:embed/>
                  <p:pic>
                    <p:nvPicPr>
                      <p:cNvPr id="4" name="Object 3"/>
                      <p:cNvPicPr/>
                      <p:nvPr/>
                    </p:nvPicPr>
                    <p:blipFill>
                      <a:blip r:embed="rId4"/>
                      <a:stretch>
                        <a:fillRect/>
                      </a:stretch>
                    </p:blipFill>
                    <p:spPr>
                      <a:xfrm>
                        <a:off x="2963226" y="2704097"/>
                        <a:ext cx="2004646" cy="965199"/>
                      </a:xfrm>
                      <a:prstGeom prst="rect">
                        <a:avLst/>
                      </a:prstGeom>
                    </p:spPr>
                  </p:pic>
                </p:oleObj>
              </mc:Fallback>
            </mc:AlternateContent>
          </a:graphicData>
        </a:graphic>
      </p:graphicFrame>
      <p:sp>
        <p:nvSpPr>
          <p:cNvPr id="4" name="Text Placeholder 3"/>
          <p:cNvSpPr>
            <a:spLocks noGrp="1"/>
          </p:cNvSpPr>
          <p:nvPr>
            <p:ph idx="13"/>
          </p:nvPr>
        </p:nvSpPr>
        <p:spPr>
          <a:xfrm>
            <a:off x="473720" y="3830400"/>
            <a:ext cx="3427720" cy="512155"/>
          </a:xfrm>
        </p:spPr>
        <p:txBody>
          <a:bodyPr/>
          <a:lstStyle/>
          <a:p>
            <a:pPr marL="0" indent="0">
              <a:buNone/>
            </a:pPr>
            <a:r>
              <a:rPr lang="en-US" sz="2400" b="1" dirty="0">
                <a:latin typeface="+mn-lt"/>
              </a:rPr>
              <a:t>Step </a:t>
            </a:r>
            <a:r>
              <a:rPr lang="en-US" sz="2400" b="1" dirty="0" smtClean="0">
                <a:latin typeface="+mn-lt"/>
              </a:rPr>
              <a:t>2: </a:t>
            </a:r>
            <a:r>
              <a:rPr lang="en-US" sz="2400" dirty="0" smtClean="0">
                <a:latin typeface="+mn-lt"/>
              </a:rPr>
              <a:t>For </a:t>
            </a:r>
            <a:r>
              <a:rPr lang="en-US" sz="2400" dirty="0">
                <a:latin typeface="+mn-lt"/>
              </a:rPr>
              <a:t>all </a:t>
            </a:r>
            <a:r>
              <a:rPr lang="en-US" sz="2400" dirty="0" smtClean="0">
                <a:latin typeface="+mn-lt"/>
              </a:rPr>
              <a:t>products</a:t>
            </a:r>
            <a:endParaRPr lang="en-US" sz="2400" dirty="0">
              <a:latin typeface="+mn-lt"/>
            </a:endParaRPr>
          </a:p>
        </p:txBody>
      </p:sp>
      <p:graphicFrame>
        <p:nvGraphicFramePr>
          <p:cNvPr id="10" name="Object 9" descr="i not equal to i star,"/>
          <p:cNvGraphicFramePr>
            <a:graphicFrameLocks noChangeAspect="1"/>
          </p:cNvGraphicFramePr>
          <p:nvPr>
            <p:extLst>
              <p:ext uri="{D42A27DB-BD31-4B8C-83A1-F6EECF244321}">
                <p14:modId xmlns:p14="http://schemas.microsoft.com/office/powerpoint/2010/main" val="702341887"/>
              </p:ext>
            </p:extLst>
          </p:nvPr>
        </p:nvGraphicFramePr>
        <p:xfrm>
          <a:off x="3950012" y="3892093"/>
          <a:ext cx="760743" cy="416523"/>
        </p:xfrm>
        <a:graphic>
          <a:graphicData uri="http://schemas.openxmlformats.org/presentationml/2006/ole">
            <mc:AlternateContent xmlns:mc="http://schemas.openxmlformats.org/markup-compatibility/2006">
              <mc:Choice xmlns:v="urn:schemas-microsoft-com:vml" Requires="v">
                <p:oleObj spid="_x0000_s142073" name="Equation" r:id="rId5" imgW="393480" imgH="215640" progId="Equation.DSMT4">
                  <p:embed/>
                </p:oleObj>
              </mc:Choice>
              <mc:Fallback>
                <p:oleObj name="Equation" r:id="rId5" imgW="393480" imgH="215640" progId="Equation.DSMT4">
                  <p:embed/>
                  <p:pic>
                    <p:nvPicPr>
                      <p:cNvPr id="6" name="Object 5"/>
                      <p:cNvPicPr/>
                      <p:nvPr/>
                    </p:nvPicPr>
                    <p:blipFill>
                      <a:blip r:embed="rId6"/>
                      <a:stretch>
                        <a:fillRect/>
                      </a:stretch>
                    </p:blipFill>
                    <p:spPr>
                      <a:xfrm>
                        <a:off x="3950012" y="3892093"/>
                        <a:ext cx="760743" cy="416523"/>
                      </a:xfrm>
                      <a:prstGeom prst="rect">
                        <a:avLst/>
                      </a:prstGeom>
                    </p:spPr>
                  </p:pic>
                </p:oleObj>
              </mc:Fallback>
            </mc:AlternateContent>
          </a:graphicData>
        </a:graphic>
      </p:graphicFrame>
      <p:sp>
        <p:nvSpPr>
          <p:cNvPr id="7" name="Content Placeholder 6"/>
          <p:cNvSpPr>
            <a:spLocks noGrp="1"/>
          </p:cNvSpPr>
          <p:nvPr>
            <p:ph idx="14"/>
          </p:nvPr>
        </p:nvSpPr>
        <p:spPr>
          <a:xfrm>
            <a:off x="4759327" y="3835560"/>
            <a:ext cx="3561714" cy="506995"/>
          </a:xfrm>
        </p:spPr>
        <p:txBody>
          <a:bodyPr/>
          <a:lstStyle/>
          <a:p>
            <a:pPr marL="101600" indent="0">
              <a:buNone/>
            </a:pPr>
            <a:r>
              <a:rPr lang="en-US" sz="2400" dirty="0">
                <a:latin typeface="+mn-lt"/>
              </a:rPr>
              <a:t>evaluate the </a:t>
            </a:r>
            <a:r>
              <a:rPr lang="en-US" sz="2400" dirty="0" smtClean="0">
                <a:latin typeface="+mn-lt"/>
              </a:rPr>
              <a:t>ordering</a:t>
            </a:r>
            <a:endParaRPr lang="en-US" sz="2400" dirty="0">
              <a:latin typeface="+mn-lt"/>
            </a:endParaRPr>
          </a:p>
        </p:txBody>
      </p:sp>
      <p:sp>
        <p:nvSpPr>
          <p:cNvPr id="8" name="Content Placeholder 7"/>
          <p:cNvSpPr>
            <a:spLocks noGrp="1"/>
          </p:cNvSpPr>
          <p:nvPr>
            <p:ph idx="15"/>
          </p:nvPr>
        </p:nvSpPr>
        <p:spPr>
          <a:xfrm>
            <a:off x="441960" y="4424733"/>
            <a:ext cx="1691640" cy="404282"/>
          </a:xfrm>
        </p:spPr>
        <p:txBody>
          <a:bodyPr/>
          <a:lstStyle/>
          <a:p>
            <a:pPr marL="101600" indent="0">
              <a:buNone/>
            </a:pPr>
            <a:r>
              <a:rPr lang="en-US" sz="2400" dirty="0" smtClean="0">
                <a:latin typeface="+mn-lt"/>
              </a:rPr>
              <a:t>frequency</a:t>
            </a:r>
            <a:endParaRPr lang="en-US" sz="2400" dirty="0">
              <a:latin typeface="+mn-lt"/>
            </a:endParaRPr>
          </a:p>
        </p:txBody>
      </p:sp>
      <p:graphicFrame>
        <p:nvGraphicFramePr>
          <p:cNvPr id="9" name="Object 8" descr="n double bar sub I = square root of start fraction lower case h times C sub I times D sub I over 2 times lower case s sub I end fraction"/>
          <p:cNvGraphicFramePr>
            <a:graphicFrameLocks noChangeAspect="1"/>
          </p:cNvGraphicFramePr>
          <p:nvPr>
            <p:extLst>
              <p:ext uri="{D42A27DB-BD31-4B8C-83A1-F6EECF244321}">
                <p14:modId xmlns:p14="http://schemas.microsoft.com/office/powerpoint/2010/main" val="3962191749"/>
              </p:ext>
            </p:extLst>
          </p:nvPr>
        </p:nvGraphicFramePr>
        <p:xfrm>
          <a:off x="3089602" y="4714700"/>
          <a:ext cx="1926370" cy="1104829"/>
        </p:xfrm>
        <a:graphic>
          <a:graphicData uri="http://schemas.openxmlformats.org/presentationml/2006/ole">
            <mc:AlternateContent xmlns:mc="http://schemas.openxmlformats.org/markup-compatibility/2006">
              <mc:Choice xmlns:v="urn:schemas-microsoft-com:vml" Requires="v">
                <p:oleObj spid="_x0000_s142074" name="Equation" r:id="rId7" imgW="863280" imgH="495000" progId="Equation.DSMT4">
                  <p:embed/>
                </p:oleObj>
              </mc:Choice>
              <mc:Fallback>
                <p:oleObj name="Equation" r:id="rId7" imgW="863280" imgH="495000" progId="Equation.DSMT4">
                  <p:embed/>
                  <p:pic>
                    <p:nvPicPr>
                      <p:cNvPr id="6" name="Object 5"/>
                      <p:cNvPicPr/>
                      <p:nvPr/>
                    </p:nvPicPr>
                    <p:blipFill>
                      <a:blip r:embed="rId8"/>
                      <a:stretch>
                        <a:fillRect/>
                      </a:stretch>
                    </p:blipFill>
                    <p:spPr>
                      <a:xfrm>
                        <a:off x="3089602" y="4714700"/>
                        <a:ext cx="1926370" cy="1104829"/>
                      </a:xfrm>
                      <a:prstGeom prst="rect">
                        <a:avLst/>
                      </a:prstGeom>
                    </p:spPr>
                  </p:pic>
                </p:oleObj>
              </mc:Fallback>
            </mc:AlternateContent>
          </a:graphicData>
        </a:graphic>
      </p:graphicFrame>
    </p:spTree>
    <p:extLst>
      <p:ext uri="{BB962C8B-B14F-4D97-AF65-F5344CB8AC3E}">
        <p14:creationId xmlns:p14="http://schemas.microsoft.com/office/powerpoint/2010/main" val="30541173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Lots Ordered and Delivered Jointly for a Selected Subset </a:t>
            </a:r>
            <a:r>
              <a:rPr lang="en-US" sz="2000" b="0" kern="1200" dirty="0" smtClean="0">
                <a:latin typeface="Times New Roman" panose="02020603050405020304" pitchFamily="18" charset="0"/>
                <a:ea typeface="+mj-ea"/>
                <a:cs typeface="+mj-cs"/>
              </a:rPr>
              <a:t>(2 of 3)</a:t>
            </a:r>
            <a:endParaRPr lang="en-US" sz="2000" b="0" kern="1200" dirty="0">
              <a:latin typeface="Times New Roman" panose="02020603050405020304" pitchFamily="18" charset="0"/>
              <a:ea typeface="+mj-ea"/>
              <a:cs typeface="+mj-cs"/>
            </a:endParaRPr>
          </a:p>
        </p:txBody>
      </p:sp>
      <p:sp>
        <p:nvSpPr>
          <p:cNvPr id="3" name="Content Placeholder 2"/>
          <p:cNvSpPr>
            <a:spLocks noGrp="1"/>
          </p:cNvSpPr>
          <p:nvPr>
            <p:ph idx="1"/>
          </p:nvPr>
        </p:nvSpPr>
        <p:spPr>
          <a:xfrm>
            <a:off x="457200" y="1600200"/>
            <a:ext cx="2166932" cy="553968"/>
          </a:xfrm>
        </p:spPr>
        <p:txBody>
          <a:bodyPr wrap="square" lIns="91425" tIns="91425" rIns="91425" bIns="91425">
            <a:spAutoFit/>
          </a:bodyPr>
          <a:lstStyle/>
          <a:p>
            <a:pPr marL="0" lvl="0" indent="0" defTabSz="457200">
              <a:spcAft>
                <a:spcPct val="0"/>
              </a:spcAft>
              <a:buNone/>
            </a:pPr>
            <a:r>
              <a:rPr lang="en-US" sz="2400" b="1" kern="1200" dirty="0">
                <a:solidFill>
                  <a:srgbClr val="000000"/>
                </a:solidFill>
                <a:latin typeface="Arial (Body)"/>
                <a:ea typeface="+mn-ea"/>
                <a:cs typeface="+mn-cs"/>
              </a:rPr>
              <a:t>Step </a:t>
            </a:r>
            <a:r>
              <a:rPr lang="en-US" sz="2400" b="1" kern="1200" dirty="0" smtClean="0">
                <a:solidFill>
                  <a:srgbClr val="000000"/>
                </a:solidFill>
                <a:latin typeface="Arial (Body)"/>
                <a:ea typeface="+mn-ea"/>
                <a:cs typeface="+mn-cs"/>
              </a:rPr>
              <a:t>3:</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For all</a:t>
            </a:r>
            <a:endParaRPr lang="en-US" sz="2400" i="1" kern="1200" dirty="0">
              <a:solidFill>
                <a:srgbClr val="000000"/>
              </a:solidFill>
              <a:latin typeface="Arial (Body)"/>
              <a:ea typeface="+mn-ea"/>
              <a:cs typeface="Times New Roman"/>
            </a:endParaRPr>
          </a:p>
        </p:txBody>
      </p:sp>
      <p:graphicFrame>
        <p:nvGraphicFramePr>
          <p:cNvPr id="10" name="Object 9" descr="i not equal to i star,"/>
          <p:cNvGraphicFramePr>
            <a:graphicFrameLocks noChangeAspect="1"/>
          </p:cNvGraphicFramePr>
          <p:nvPr>
            <p:extLst>
              <p:ext uri="{D42A27DB-BD31-4B8C-83A1-F6EECF244321}">
                <p14:modId xmlns:p14="http://schemas.microsoft.com/office/powerpoint/2010/main" val="172232761"/>
              </p:ext>
            </p:extLst>
          </p:nvPr>
        </p:nvGraphicFramePr>
        <p:xfrm>
          <a:off x="2624132" y="1667053"/>
          <a:ext cx="760743" cy="416523"/>
        </p:xfrm>
        <a:graphic>
          <a:graphicData uri="http://schemas.openxmlformats.org/presentationml/2006/ole">
            <mc:AlternateContent xmlns:mc="http://schemas.openxmlformats.org/markup-compatibility/2006">
              <mc:Choice xmlns:v="urn:schemas-microsoft-com:vml" Requires="v">
                <p:oleObj spid="_x0000_s143093" name="Equation" r:id="rId3" imgW="393480" imgH="215640" progId="Equation.DSMT4">
                  <p:embed/>
                </p:oleObj>
              </mc:Choice>
              <mc:Fallback>
                <p:oleObj name="Equation" r:id="rId3" imgW="393480" imgH="215640" progId="Equation.DSMT4">
                  <p:embed/>
                  <p:pic>
                    <p:nvPicPr>
                      <p:cNvPr id="10" name="Object 9"/>
                      <p:cNvPicPr/>
                      <p:nvPr/>
                    </p:nvPicPr>
                    <p:blipFill>
                      <a:blip r:embed="rId4"/>
                      <a:stretch>
                        <a:fillRect/>
                      </a:stretch>
                    </p:blipFill>
                    <p:spPr>
                      <a:xfrm>
                        <a:off x="2624132" y="1667053"/>
                        <a:ext cx="760743" cy="416523"/>
                      </a:xfrm>
                      <a:prstGeom prst="rect">
                        <a:avLst/>
                      </a:prstGeom>
                    </p:spPr>
                  </p:pic>
                </p:oleObj>
              </mc:Fallback>
            </mc:AlternateContent>
          </a:graphicData>
        </a:graphic>
      </p:graphicFrame>
      <p:sp>
        <p:nvSpPr>
          <p:cNvPr id="7" name="Content Placeholder 6"/>
          <p:cNvSpPr>
            <a:spLocks noGrp="1"/>
          </p:cNvSpPr>
          <p:nvPr>
            <p:ph idx="13"/>
          </p:nvPr>
        </p:nvSpPr>
        <p:spPr>
          <a:xfrm>
            <a:off x="3384560" y="1605360"/>
            <a:ext cx="5302240" cy="482520"/>
          </a:xfrm>
        </p:spPr>
        <p:txBody>
          <a:bodyPr/>
          <a:lstStyle/>
          <a:p>
            <a:pPr marL="101600" indent="0">
              <a:buNone/>
            </a:pPr>
            <a:r>
              <a:rPr lang="en-US" sz="2400" dirty="0">
                <a:latin typeface="+mn-lt"/>
              </a:rPr>
              <a:t>evaluate the frequency </a:t>
            </a:r>
            <a:r>
              <a:rPr lang="en-US" sz="2400" dirty="0" smtClean="0">
                <a:latin typeface="+mn-lt"/>
              </a:rPr>
              <a:t>of </a:t>
            </a:r>
            <a:r>
              <a:rPr lang="en-US" sz="2400" dirty="0" smtClean="0"/>
              <a:t>product </a:t>
            </a:r>
            <a:r>
              <a:rPr lang="en-US" sz="2400" i="1" dirty="0" smtClean="0"/>
              <a:t>i</a:t>
            </a:r>
            <a:endParaRPr lang="en-IN" sz="2400" i="1" dirty="0">
              <a:latin typeface="+mn-lt"/>
            </a:endParaRPr>
          </a:p>
        </p:txBody>
      </p:sp>
      <p:sp>
        <p:nvSpPr>
          <p:cNvPr id="12" name="Content Placeholder 11"/>
          <p:cNvSpPr>
            <a:spLocks noGrp="1"/>
          </p:cNvSpPr>
          <p:nvPr>
            <p:ph idx="15"/>
          </p:nvPr>
        </p:nvSpPr>
        <p:spPr>
          <a:xfrm>
            <a:off x="457200" y="2200541"/>
            <a:ext cx="8229600" cy="506438"/>
          </a:xfrm>
        </p:spPr>
        <p:txBody>
          <a:bodyPr/>
          <a:lstStyle/>
          <a:p>
            <a:pPr marL="101600" indent="0">
              <a:buNone/>
            </a:pPr>
            <a:r>
              <a:rPr lang="en-US" sz="2400" dirty="0">
                <a:latin typeface="+mn-lt"/>
              </a:rPr>
              <a:t>relative to the most frequently ordered product </a:t>
            </a:r>
            <a:r>
              <a:rPr lang="en-US" sz="2400" i="1" dirty="0">
                <a:latin typeface="+mn-lt"/>
                <a:cs typeface="Times New Roman"/>
              </a:rPr>
              <a:t>i</a:t>
            </a:r>
            <a:r>
              <a:rPr lang="en-US" sz="2400" dirty="0">
                <a:latin typeface="+mn-lt"/>
              </a:rPr>
              <a:t>* to be </a:t>
            </a:r>
            <a:r>
              <a:rPr lang="en-US" sz="2400" i="1" dirty="0" smtClean="0">
                <a:latin typeface="+mn-lt"/>
                <a:cs typeface="Times New Roman"/>
              </a:rPr>
              <a:t>m</a:t>
            </a:r>
            <a:r>
              <a:rPr lang="en-US" sz="2400" i="1" baseline="-25000" dirty="0" smtClean="0">
                <a:latin typeface="+mn-lt"/>
                <a:cs typeface="Times New Roman"/>
              </a:rPr>
              <a:t>i</a:t>
            </a:r>
            <a:endParaRPr lang="en-US" sz="2400" dirty="0">
              <a:latin typeface="+mn-lt"/>
              <a:cs typeface="Times New Roman"/>
            </a:endParaRPr>
          </a:p>
        </p:txBody>
      </p:sp>
      <p:graphicFrame>
        <p:nvGraphicFramePr>
          <p:cNvPr id="6" name="Object 5" descr="m sub I = left bracket start fraction n bar over n double bar sub I end fraction right bracket"/>
          <p:cNvGraphicFramePr>
            <a:graphicFrameLocks noChangeAspect="1"/>
          </p:cNvGraphicFramePr>
          <p:nvPr>
            <p:extLst>
              <p:ext uri="{D42A27DB-BD31-4B8C-83A1-F6EECF244321}">
                <p14:modId xmlns:p14="http://schemas.microsoft.com/office/powerpoint/2010/main" val="731400387"/>
              </p:ext>
            </p:extLst>
          </p:nvPr>
        </p:nvGraphicFramePr>
        <p:xfrm>
          <a:off x="3253477" y="2994418"/>
          <a:ext cx="1583918" cy="544471"/>
        </p:xfrm>
        <a:graphic>
          <a:graphicData uri="http://schemas.openxmlformats.org/presentationml/2006/ole">
            <mc:AlternateContent xmlns:mc="http://schemas.openxmlformats.org/markup-compatibility/2006">
              <mc:Choice xmlns:v="urn:schemas-microsoft-com:vml" Requires="v">
                <p:oleObj spid="_x0000_s143094" name="Equation" r:id="rId5" imgW="812520" imgH="279360" progId="Equation.DSMT4">
                  <p:embed/>
                </p:oleObj>
              </mc:Choice>
              <mc:Fallback>
                <p:oleObj name="Equation" r:id="rId5" imgW="812520" imgH="279360" progId="Equation.DSMT4">
                  <p:embed/>
                  <p:pic>
                    <p:nvPicPr>
                      <p:cNvPr id="4" name="Object 3"/>
                      <p:cNvPicPr/>
                      <p:nvPr/>
                    </p:nvPicPr>
                    <p:blipFill>
                      <a:blip r:embed="rId6"/>
                      <a:stretch>
                        <a:fillRect/>
                      </a:stretch>
                    </p:blipFill>
                    <p:spPr>
                      <a:xfrm>
                        <a:off x="3253477" y="2994418"/>
                        <a:ext cx="1583918" cy="544471"/>
                      </a:xfrm>
                      <a:prstGeom prst="rect">
                        <a:avLst/>
                      </a:prstGeom>
                    </p:spPr>
                  </p:pic>
                </p:oleObj>
              </mc:Fallback>
            </mc:AlternateContent>
          </a:graphicData>
        </a:graphic>
      </p:graphicFrame>
      <p:sp>
        <p:nvSpPr>
          <p:cNvPr id="8" name="Content Placeholder 2"/>
          <p:cNvSpPr txBox="1">
            <a:spLocks/>
          </p:cNvSpPr>
          <p:nvPr/>
        </p:nvSpPr>
        <p:spPr>
          <a:xfrm>
            <a:off x="457200" y="3900152"/>
            <a:ext cx="8229600" cy="786923"/>
          </a:xfrm>
          <a:prstGeom prst="rect">
            <a:avLst/>
          </a:prstGeom>
        </p:spPr>
        <p:txBody>
          <a:bodyPr vert="horz" lIns="91440" tIns="45720" rIns="91440" bIns="45720" rtlCol="0">
            <a:noAutofit/>
          </a:bodyPr>
          <a:lstStyle>
            <a:lvl1pPr marL="342900" indent="-342900" algn="l" defTabSz="457200" rtl="0" eaLnBrk="1" latinLnBrk="0" hangingPunct="1">
              <a:spcBef>
                <a:spcPts val="0"/>
              </a:spcBef>
              <a:spcAft>
                <a:spcPts val="600"/>
              </a:spcAft>
              <a:buSzPct val="150000"/>
              <a:buFont typeface="Arial"/>
              <a:buChar char="•"/>
              <a:defRPr sz="3200" kern="1200">
                <a:solidFill>
                  <a:schemeClr val="tx1"/>
                </a:solidFill>
                <a:latin typeface="+mn-lt"/>
                <a:ea typeface="+mn-ea"/>
                <a:cs typeface="+mn-cs"/>
              </a:defRPr>
            </a:lvl1pPr>
            <a:lvl2pPr marL="742950" indent="-285750" algn="l" defTabSz="457200" rtl="0" eaLnBrk="1" latinLnBrk="0" hangingPunct="1">
              <a:spcBef>
                <a:spcPts val="0"/>
              </a:spcBef>
              <a:spcAft>
                <a:spcPts val="600"/>
              </a:spcAft>
              <a:buFont typeface="Arial"/>
              <a:buChar char="–"/>
              <a:defRPr sz="2800" kern="1200">
                <a:solidFill>
                  <a:schemeClr val="tx1"/>
                </a:solidFill>
                <a:latin typeface="+mn-lt"/>
                <a:ea typeface="+mn-ea"/>
                <a:cs typeface="+mn-cs"/>
              </a:defRPr>
            </a:lvl2pPr>
            <a:lvl3pPr marL="1143000" indent="-228600" algn="l" defTabSz="457200" rtl="0" eaLnBrk="1" latinLnBrk="0" hangingPunct="1">
              <a:spcBef>
                <a:spcPts val="0"/>
              </a:spcBef>
              <a:spcAft>
                <a:spcPts val="600"/>
              </a:spcAft>
              <a:buFont typeface="Arial"/>
              <a:buChar char="•"/>
              <a:defRPr sz="2400" kern="1200">
                <a:solidFill>
                  <a:schemeClr val="tx1"/>
                </a:solidFill>
                <a:latin typeface="+mn-lt"/>
                <a:ea typeface="+mn-ea"/>
                <a:cs typeface="+mn-cs"/>
              </a:defRPr>
            </a:lvl3pPr>
            <a:lvl4pPr marL="1600200" indent="-228600" algn="l" defTabSz="457200" rtl="0" eaLnBrk="1" latinLnBrk="0" hangingPunct="1">
              <a:spcBef>
                <a:spcPts val="0"/>
              </a:spcBef>
              <a:spcAft>
                <a:spcPts val="600"/>
              </a:spcAft>
              <a:buFont typeface="Arial"/>
              <a:buChar char="–"/>
              <a:defRPr sz="2000" kern="1200">
                <a:solidFill>
                  <a:schemeClr val="tx1"/>
                </a:solidFill>
                <a:latin typeface="+mn-lt"/>
                <a:ea typeface="+mn-ea"/>
                <a:cs typeface="+mn-cs"/>
              </a:defRPr>
            </a:lvl4pPr>
            <a:lvl5pPr marL="2057400" indent="-228600" algn="l" defTabSz="457200" rtl="0" eaLnBrk="1" latinLnBrk="0" hangingPunct="1">
              <a:spcBef>
                <a:spcPts val="0"/>
              </a:spcBef>
              <a:spcAft>
                <a:spcPts val="600"/>
              </a:spcAft>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1346200">
              <a:buNone/>
            </a:pPr>
            <a:r>
              <a:rPr lang="en-US" sz="2400" b="1" dirty="0" smtClean="0"/>
              <a:t>Step 4: </a:t>
            </a:r>
            <a:r>
              <a:rPr lang="en-US" sz="2400" dirty="0" smtClean="0"/>
              <a:t>Recalculate </a:t>
            </a:r>
            <a:r>
              <a:rPr lang="en-US" sz="2400" dirty="0"/>
              <a:t>the </a:t>
            </a:r>
            <a:r>
              <a:rPr lang="en-US" sz="2400" dirty="0" smtClean="0"/>
              <a:t>ordering frequency </a:t>
            </a:r>
            <a:r>
              <a:rPr lang="en-US" sz="2400" dirty="0"/>
              <a:t>of the </a:t>
            </a:r>
            <a:r>
              <a:rPr lang="en-US" sz="2400" dirty="0" smtClean="0"/>
              <a:t>most frequently </a:t>
            </a:r>
            <a:r>
              <a:rPr lang="en-US" sz="2400" dirty="0"/>
              <a:t>ordered product </a:t>
            </a:r>
            <a:r>
              <a:rPr lang="en-US" sz="2400" i="1" dirty="0">
                <a:cs typeface="Times New Roman"/>
              </a:rPr>
              <a:t>i</a:t>
            </a:r>
            <a:r>
              <a:rPr lang="en-US" sz="2400" dirty="0"/>
              <a:t>* to be </a:t>
            </a:r>
            <a:r>
              <a:rPr lang="en-US" sz="2400" i="1" dirty="0">
                <a:cs typeface="Times New Roman"/>
              </a:rPr>
              <a:t>n</a:t>
            </a:r>
            <a:endParaRPr lang="en-US" sz="2400" dirty="0">
              <a:cs typeface="Times New Roman"/>
            </a:endParaRPr>
          </a:p>
        </p:txBody>
      </p:sp>
      <p:graphicFrame>
        <p:nvGraphicFramePr>
          <p:cNvPr id="9" name="Object 8" descr="n = square root of start fraction summation from I = 1 to L of lower case h times C sub I times m sub I times D over 2 times left parenthesis capital S + summation from I = 1 to L of start fraction lower case s sub I over m sub I end fraction right parenthesis end fraction"/>
          <p:cNvGraphicFramePr>
            <a:graphicFrameLocks noChangeAspect="1"/>
          </p:cNvGraphicFramePr>
          <p:nvPr>
            <p:extLst>
              <p:ext uri="{D42A27DB-BD31-4B8C-83A1-F6EECF244321}">
                <p14:modId xmlns:p14="http://schemas.microsoft.com/office/powerpoint/2010/main" val="906083298"/>
              </p:ext>
            </p:extLst>
          </p:nvPr>
        </p:nvGraphicFramePr>
        <p:xfrm>
          <a:off x="2839122" y="4975921"/>
          <a:ext cx="3143086" cy="1286932"/>
        </p:xfrm>
        <a:graphic>
          <a:graphicData uri="http://schemas.openxmlformats.org/presentationml/2006/ole">
            <mc:AlternateContent xmlns:mc="http://schemas.openxmlformats.org/markup-compatibility/2006">
              <mc:Choice xmlns:v="urn:schemas-microsoft-com:vml" Requires="v">
                <p:oleObj spid="_x0000_s143095" name="Equation" r:id="rId7" imgW="1612800" imgH="660240" progId="Equation.DSMT4">
                  <p:embed/>
                </p:oleObj>
              </mc:Choice>
              <mc:Fallback>
                <p:oleObj name="Equation" r:id="rId7" imgW="1612800" imgH="660240" progId="Equation.DSMT4">
                  <p:embed/>
                  <p:pic>
                    <p:nvPicPr>
                      <p:cNvPr id="6" name="Object 5"/>
                      <p:cNvPicPr/>
                      <p:nvPr/>
                    </p:nvPicPr>
                    <p:blipFill>
                      <a:blip r:embed="rId8"/>
                      <a:stretch>
                        <a:fillRect/>
                      </a:stretch>
                    </p:blipFill>
                    <p:spPr>
                      <a:xfrm>
                        <a:off x="2839122" y="4975921"/>
                        <a:ext cx="3143086" cy="1286932"/>
                      </a:xfrm>
                      <a:prstGeom prst="rect">
                        <a:avLst/>
                      </a:prstGeom>
                    </p:spPr>
                  </p:pic>
                </p:oleObj>
              </mc:Fallback>
            </mc:AlternateContent>
          </a:graphicData>
        </a:graphic>
      </p:graphicFrame>
    </p:spTree>
    <p:extLst>
      <p:ext uri="{BB962C8B-B14F-4D97-AF65-F5344CB8AC3E}">
        <p14:creationId xmlns:p14="http://schemas.microsoft.com/office/powerpoint/2010/main" val="19578999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Lots Ordered and Delivered Jointly for a Selected Subset </a:t>
            </a:r>
            <a:r>
              <a:rPr lang="en-US" sz="2000" b="0" kern="1200" dirty="0" smtClean="0">
                <a:latin typeface="Times New Roman" panose="02020603050405020304" pitchFamily="18" charset="0"/>
                <a:ea typeface="+mj-ea"/>
                <a:cs typeface="+mj-cs"/>
              </a:rPr>
              <a:t>(3 of 3)</a:t>
            </a:r>
            <a:endParaRPr lang="en-US" sz="2000" b="0" kern="1200" dirty="0">
              <a:latin typeface="Times New Roman" panose="02020603050405020304" pitchFamily="18" charset="0"/>
              <a:ea typeface="+mj-ea"/>
              <a:cs typeface="+mj-cs"/>
            </a:endParaRPr>
          </a:p>
        </p:txBody>
      </p:sp>
      <p:sp>
        <p:nvSpPr>
          <p:cNvPr id="3" name="Content Placeholder 2"/>
          <p:cNvSpPr>
            <a:spLocks noGrp="1"/>
          </p:cNvSpPr>
          <p:nvPr>
            <p:ph idx="1"/>
          </p:nvPr>
        </p:nvSpPr>
        <p:spPr>
          <a:xfrm>
            <a:off x="457200" y="1600200"/>
            <a:ext cx="5533697" cy="553968"/>
          </a:xfrm>
        </p:spPr>
        <p:txBody>
          <a:bodyPr wrap="square" lIns="91425" tIns="91425" rIns="91425" bIns="91425">
            <a:spAutoFit/>
          </a:bodyPr>
          <a:lstStyle/>
          <a:p>
            <a:pPr marL="0" lvl="0" indent="0" defTabSz="457200">
              <a:spcAft>
                <a:spcPct val="0"/>
              </a:spcAft>
              <a:buNone/>
            </a:pPr>
            <a:r>
              <a:rPr lang="en-US" sz="2400" b="1" kern="1200" dirty="0">
                <a:solidFill>
                  <a:srgbClr val="000000"/>
                </a:solidFill>
                <a:latin typeface="Arial (Body)"/>
                <a:ea typeface="+mn-ea"/>
                <a:cs typeface="+mn-cs"/>
              </a:rPr>
              <a:t>Step </a:t>
            </a:r>
            <a:r>
              <a:rPr lang="en-US" sz="2400" b="1" kern="1200" dirty="0" smtClean="0">
                <a:solidFill>
                  <a:srgbClr val="000000"/>
                </a:solidFill>
                <a:latin typeface="Arial (Body)"/>
                <a:ea typeface="+mn-ea"/>
                <a:cs typeface="+mn-cs"/>
              </a:rPr>
              <a:t>5:</a:t>
            </a:r>
            <a:r>
              <a:rPr lang="en-US" sz="2400" kern="1200" dirty="0" smtClean="0">
                <a:solidFill>
                  <a:srgbClr val="000000"/>
                </a:solidFill>
                <a:latin typeface="Arial (Body)"/>
                <a:ea typeface="+mn-ea"/>
                <a:cs typeface="+mn-cs"/>
              </a:rPr>
              <a:t> Evaluate </a:t>
            </a:r>
            <a:r>
              <a:rPr lang="en-US" sz="2400" kern="1200" dirty="0">
                <a:solidFill>
                  <a:srgbClr val="000000"/>
                </a:solidFill>
                <a:latin typeface="Arial (Body)"/>
                <a:ea typeface="+mn-ea"/>
                <a:cs typeface="+mn-cs"/>
              </a:rPr>
              <a:t>an order frequency </a:t>
            </a:r>
            <a:r>
              <a:rPr lang="en-US" sz="2400" kern="1200" dirty="0" smtClean="0">
                <a:solidFill>
                  <a:srgbClr val="000000"/>
                </a:solidFill>
                <a:latin typeface="Arial (Body)"/>
                <a:ea typeface="+mn-ea"/>
                <a:cs typeface="+mn-cs"/>
              </a:rPr>
              <a:t>of</a:t>
            </a:r>
          </a:p>
        </p:txBody>
      </p:sp>
      <p:graphicFrame>
        <p:nvGraphicFramePr>
          <p:cNvPr id="8" name="Object 7" descr="n sub I = n over m sub I"/>
          <p:cNvGraphicFramePr>
            <a:graphicFrameLocks noChangeAspect="1"/>
          </p:cNvGraphicFramePr>
          <p:nvPr>
            <p:extLst>
              <p:ext uri="{D42A27DB-BD31-4B8C-83A1-F6EECF244321}">
                <p14:modId xmlns:p14="http://schemas.microsoft.com/office/powerpoint/2010/main" val="3783836774"/>
              </p:ext>
            </p:extLst>
          </p:nvPr>
        </p:nvGraphicFramePr>
        <p:xfrm>
          <a:off x="5964811" y="1687912"/>
          <a:ext cx="1223858" cy="423646"/>
        </p:xfrm>
        <a:graphic>
          <a:graphicData uri="http://schemas.openxmlformats.org/presentationml/2006/ole">
            <mc:AlternateContent xmlns:mc="http://schemas.openxmlformats.org/markup-compatibility/2006">
              <mc:Choice xmlns:v="urn:schemas-microsoft-com:vml" Requires="v">
                <p:oleObj spid="_x0000_s133755" name="Equation" r:id="rId3" imgW="660240" imgH="228600" progId="Equation.DSMT4">
                  <p:embed/>
                </p:oleObj>
              </mc:Choice>
              <mc:Fallback>
                <p:oleObj name="Equation" r:id="rId3" imgW="660240" imgH="228600" progId="Equation.DSMT4">
                  <p:embed/>
                  <p:pic>
                    <p:nvPicPr>
                      <p:cNvPr id="0" name=""/>
                      <p:cNvPicPr/>
                      <p:nvPr/>
                    </p:nvPicPr>
                    <p:blipFill>
                      <a:blip r:embed="rId4"/>
                      <a:stretch>
                        <a:fillRect/>
                      </a:stretch>
                    </p:blipFill>
                    <p:spPr>
                      <a:xfrm>
                        <a:off x="5964811" y="1687912"/>
                        <a:ext cx="1223858" cy="423646"/>
                      </a:xfrm>
                      <a:prstGeom prst="rect">
                        <a:avLst/>
                      </a:prstGeom>
                    </p:spPr>
                  </p:pic>
                </p:oleObj>
              </mc:Fallback>
            </mc:AlternateContent>
          </a:graphicData>
        </a:graphic>
      </p:graphicFrame>
      <p:sp>
        <p:nvSpPr>
          <p:cNvPr id="7" name="Content Placeholder 6"/>
          <p:cNvSpPr>
            <a:spLocks noGrp="1"/>
          </p:cNvSpPr>
          <p:nvPr>
            <p:ph idx="15"/>
          </p:nvPr>
        </p:nvSpPr>
        <p:spPr>
          <a:xfrm>
            <a:off x="7136035" y="1611013"/>
            <a:ext cx="1324301" cy="445525"/>
          </a:xfrm>
        </p:spPr>
        <p:txBody>
          <a:bodyPr/>
          <a:lstStyle/>
          <a:p>
            <a:pPr marL="101600" indent="0">
              <a:buNone/>
            </a:pPr>
            <a:r>
              <a:rPr lang="en-US" sz="2400" kern="1200" dirty="0">
                <a:solidFill>
                  <a:srgbClr val="000000"/>
                </a:solidFill>
                <a:latin typeface="Arial (Body)"/>
              </a:rPr>
              <a:t>and </a:t>
            </a:r>
            <a:r>
              <a:rPr lang="en-US" sz="2400" kern="1200" dirty="0" smtClean="0">
                <a:solidFill>
                  <a:srgbClr val="000000"/>
                </a:solidFill>
                <a:latin typeface="Arial (Body)"/>
              </a:rPr>
              <a:t>the</a:t>
            </a:r>
            <a:endParaRPr lang="en-IN" sz="2400" dirty="0"/>
          </a:p>
        </p:txBody>
      </p:sp>
      <p:sp>
        <p:nvSpPr>
          <p:cNvPr id="5" name="Content Placeholder 4"/>
          <p:cNvSpPr>
            <a:spLocks noGrp="1"/>
          </p:cNvSpPr>
          <p:nvPr>
            <p:ph idx="14"/>
          </p:nvPr>
        </p:nvSpPr>
        <p:spPr>
          <a:xfrm>
            <a:off x="473720" y="2150597"/>
            <a:ext cx="8213080" cy="497058"/>
          </a:xfrm>
        </p:spPr>
        <p:txBody>
          <a:bodyPr/>
          <a:lstStyle/>
          <a:p>
            <a:pPr marL="101600" indent="0">
              <a:buNone/>
            </a:pPr>
            <a:r>
              <a:rPr lang="en-US" sz="2400" kern="1200" dirty="0">
                <a:solidFill>
                  <a:srgbClr val="000000"/>
                </a:solidFill>
                <a:latin typeface="Arial (Body)"/>
              </a:rPr>
              <a:t> </a:t>
            </a:r>
            <a:r>
              <a:rPr lang="en-US" sz="2400" kern="1200" dirty="0" smtClean="0">
                <a:solidFill>
                  <a:srgbClr val="000000"/>
                </a:solidFill>
                <a:latin typeface="Arial (Body)"/>
              </a:rPr>
              <a:t>total cost </a:t>
            </a:r>
            <a:r>
              <a:rPr lang="en-US" sz="2400" kern="1200" dirty="0">
                <a:solidFill>
                  <a:srgbClr val="000000"/>
                </a:solidFill>
                <a:latin typeface="Arial (Body)"/>
              </a:rPr>
              <a:t>of such an ordering </a:t>
            </a:r>
            <a:r>
              <a:rPr lang="en-US" sz="2400" kern="1200" dirty="0" smtClean="0">
                <a:solidFill>
                  <a:srgbClr val="000000"/>
                </a:solidFill>
                <a:latin typeface="Arial (Body)"/>
              </a:rPr>
              <a:t>policy</a:t>
            </a:r>
            <a:endParaRPr lang="en-US" sz="2400" kern="1200" baseline="-25000" dirty="0">
              <a:solidFill>
                <a:srgbClr val="000000"/>
              </a:solidFill>
              <a:latin typeface="Arial (Body)"/>
              <a:cs typeface="Times New Roman"/>
            </a:endParaRPr>
          </a:p>
        </p:txBody>
      </p:sp>
      <p:graphicFrame>
        <p:nvGraphicFramePr>
          <p:cNvPr id="6" name="Object 5" descr="T C = n times capital S + summation from I = 1 to L of n sub I times lower case s sub I + summation from I = 1 to L of start fraction D sub I times h times C sub 1 over 2 times n sub I end fraction"/>
          <p:cNvGraphicFramePr>
            <a:graphicFrameLocks noChangeAspect="1"/>
          </p:cNvGraphicFramePr>
          <p:nvPr>
            <p:extLst>
              <p:ext uri="{D42A27DB-BD31-4B8C-83A1-F6EECF244321}">
                <p14:modId xmlns:p14="http://schemas.microsoft.com/office/powerpoint/2010/main" val="1839593365"/>
              </p:ext>
            </p:extLst>
          </p:nvPr>
        </p:nvGraphicFramePr>
        <p:xfrm>
          <a:off x="2432050" y="2889250"/>
          <a:ext cx="4157663" cy="939800"/>
        </p:xfrm>
        <a:graphic>
          <a:graphicData uri="http://schemas.openxmlformats.org/presentationml/2006/ole">
            <mc:AlternateContent xmlns:mc="http://schemas.openxmlformats.org/markup-compatibility/2006">
              <mc:Choice xmlns:v="urn:schemas-microsoft-com:vml" Requires="v">
                <p:oleObj spid="_x0000_s133756" name="Equation" r:id="rId5" imgW="2133360" imgH="482400" progId="Equation.DSMT4">
                  <p:embed/>
                </p:oleObj>
              </mc:Choice>
              <mc:Fallback>
                <p:oleObj name="Equation" r:id="rId5" imgW="2133360" imgH="482400" progId="Equation.DSMT4">
                  <p:embed/>
                  <p:pic>
                    <p:nvPicPr>
                      <p:cNvPr id="4" name="Object 3"/>
                      <p:cNvPicPr/>
                      <p:nvPr/>
                    </p:nvPicPr>
                    <p:blipFill>
                      <a:blip r:embed="rId6"/>
                      <a:stretch>
                        <a:fillRect/>
                      </a:stretch>
                    </p:blipFill>
                    <p:spPr>
                      <a:xfrm>
                        <a:off x="2432050" y="2889250"/>
                        <a:ext cx="4157663" cy="939800"/>
                      </a:xfrm>
                      <a:prstGeom prst="rect">
                        <a:avLst/>
                      </a:prstGeom>
                    </p:spPr>
                  </p:pic>
                </p:oleObj>
              </mc:Fallback>
            </mc:AlternateContent>
          </a:graphicData>
        </a:graphic>
      </p:graphicFrame>
      <p:sp>
        <p:nvSpPr>
          <p:cNvPr id="4" name="Content Placeholder 3"/>
          <p:cNvSpPr>
            <a:spLocks noGrp="1"/>
          </p:cNvSpPr>
          <p:nvPr>
            <p:ph idx="13"/>
          </p:nvPr>
        </p:nvSpPr>
        <p:spPr>
          <a:xfrm>
            <a:off x="473720" y="4123646"/>
            <a:ext cx="8229600" cy="1292631"/>
          </a:xfrm>
        </p:spPr>
        <p:txBody>
          <a:bodyPr wrap="square" lIns="91425" tIns="91425" rIns="91425" bIns="91425">
            <a:spAutoFit/>
          </a:bodyPr>
          <a:lstStyle/>
          <a:p>
            <a:pPr marL="0" lvl="0" indent="0" defTabSz="457200">
              <a:spcAft>
                <a:spcPct val="0"/>
              </a:spcAft>
              <a:buNone/>
            </a:pPr>
            <a:r>
              <a:rPr lang="en-US" sz="2400" b="1" kern="1200" dirty="0">
                <a:solidFill>
                  <a:srgbClr val="000000"/>
                </a:solidFill>
                <a:latin typeface="Arial (Body)"/>
                <a:ea typeface="+mn-ea"/>
                <a:cs typeface="+mn-cs"/>
              </a:rPr>
              <a:t>Tailored aggregation </a:t>
            </a:r>
            <a:r>
              <a:rPr lang="en-US" sz="2400" kern="1200" dirty="0">
                <a:solidFill>
                  <a:srgbClr val="000000"/>
                </a:solidFill>
                <a:latin typeface="Arial (Body)"/>
                <a:ea typeface="+mn-ea"/>
                <a:cs typeface="+mn-cs"/>
              </a:rPr>
              <a:t>– higher-demand products ordered more frequently and lower-demand products ordered less </a:t>
            </a:r>
            <a:r>
              <a:rPr lang="en-US" sz="2400" kern="1200" dirty="0" smtClean="0">
                <a:solidFill>
                  <a:srgbClr val="000000"/>
                </a:solidFill>
                <a:latin typeface="Arial (Body)"/>
                <a:ea typeface="+mn-ea"/>
                <a:cs typeface="+mn-cs"/>
              </a:rPr>
              <a:t>frequently</a:t>
            </a:r>
          </a:p>
        </p:txBody>
      </p:sp>
    </p:spTree>
    <p:extLst>
      <p:ext uri="{BB962C8B-B14F-4D97-AF65-F5344CB8AC3E}">
        <p14:creationId xmlns:p14="http://schemas.microsoft.com/office/powerpoint/2010/main" val="39367617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a:latin typeface="Times New Roman" panose="02020603050405020304" pitchFamily="18" charset="0"/>
              </a:rPr>
              <a:t>Ordered and Delivered Jointly – Frequency Varies by Order </a:t>
            </a:r>
            <a:r>
              <a:rPr lang="en-US" sz="2000" b="0" kern="1200" dirty="0" smtClean="0">
                <a:latin typeface="Times New Roman" panose="02020603050405020304" pitchFamily="18" charset="0"/>
              </a:rPr>
              <a:t>(1 </a:t>
            </a:r>
            <a:r>
              <a:rPr lang="en-US" sz="2000" b="0" kern="1200" dirty="0">
                <a:latin typeface="Times New Roman" panose="02020603050405020304" pitchFamily="18" charset="0"/>
              </a:rPr>
              <a:t>of 4)</a:t>
            </a:r>
            <a:endParaRPr lang="en-US" sz="2000" b="0" kern="1200" dirty="0">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553968"/>
          </a:xfrm>
        </p:spPr>
        <p:txBody>
          <a:bodyPr wrap="square" lIns="91425" tIns="91425" rIns="91425" bIns="91425">
            <a:spAutoFit/>
          </a:bodyPr>
          <a:lstStyle/>
          <a:p>
            <a:pPr defTabSz="457200">
              <a:spcAft>
                <a:spcPct val="0"/>
              </a:spcAft>
            </a:pPr>
            <a:r>
              <a:rPr lang="en-US" sz="2400" kern="1200" dirty="0" smtClean="0">
                <a:solidFill>
                  <a:srgbClr val="000000"/>
                </a:solidFill>
                <a:latin typeface="Arial (Body)"/>
                <a:ea typeface="+mn-ea"/>
                <a:cs typeface="+mn-cs"/>
              </a:rPr>
              <a:t>Applying </a:t>
            </a:r>
            <a:r>
              <a:rPr lang="en-US" sz="2400" kern="1200" dirty="0">
                <a:solidFill>
                  <a:srgbClr val="000000"/>
                </a:solidFill>
                <a:latin typeface="Arial (Body)"/>
                <a:ea typeface="+mn-ea"/>
                <a:cs typeface="+mn-cs"/>
              </a:rPr>
              <a:t>Step </a:t>
            </a:r>
            <a:r>
              <a:rPr lang="en-US" sz="2400" kern="1200" dirty="0" smtClean="0">
                <a:solidFill>
                  <a:srgbClr val="000000"/>
                </a:solidFill>
                <a:latin typeface="Arial (Body)"/>
                <a:ea typeface="+mn-ea"/>
                <a:cs typeface="+mn-cs"/>
              </a:rPr>
              <a:t>1</a:t>
            </a:r>
          </a:p>
        </p:txBody>
      </p:sp>
      <p:graphicFrame>
        <p:nvGraphicFramePr>
          <p:cNvPr id="8" name="Object 7" descr="n bar sub L = square root of start fraction lower case h times C sub L times D sub L over 2 times left parenthesis capital S + lower case s sub L right parenthesis end fraction = 11.0"/>
          <p:cNvGraphicFramePr>
            <a:graphicFrameLocks noChangeAspect="1"/>
          </p:cNvGraphicFramePr>
          <p:nvPr>
            <p:extLst>
              <p:ext uri="{D42A27DB-BD31-4B8C-83A1-F6EECF244321}">
                <p14:modId xmlns:p14="http://schemas.microsoft.com/office/powerpoint/2010/main" val="3149414469"/>
              </p:ext>
            </p:extLst>
          </p:nvPr>
        </p:nvGraphicFramePr>
        <p:xfrm>
          <a:off x="2722563" y="2506663"/>
          <a:ext cx="3017837" cy="963612"/>
        </p:xfrm>
        <a:graphic>
          <a:graphicData uri="http://schemas.openxmlformats.org/presentationml/2006/ole">
            <mc:AlternateContent xmlns:mc="http://schemas.openxmlformats.org/markup-compatibility/2006">
              <mc:Choice xmlns:v="urn:schemas-microsoft-com:vml" Requires="v">
                <p:oleObj spid="_x0000_s170267" name="Equation" r:id="rId3" imgW="1511280" imgH="482400" progId="Equation.DSMT4">
                  <p:embed/>
                </p:oleObj>
              </mc:Choice>
              <mc:Fallback>
                <p:oleObj name="Equation" r:id="rId3" imgW="1511280" imgH="482400" progId="Equation.DSMT4">
                  <p:embed/>
                  <p:pic>
                    <p:nvPicPr>
                      <p:cNvPr id="4" name="Object 3"/>
                      <p:cNvPicPr/>
                      <p:nvPr/>
                    </p:nvPicPr>
                    <p:blipFill>
                      <a:blip r:embed="rId4"/>
                      <a:stretch>
                        <a:fillRect/>
                      </a:stretch>
                    </p:blipFill>
                    <p:spPr>
                      <a:xfrm>
                        <a:off x="2722563" y="2506663"/>
                        <a:ext cx="3017837" cy="963612"/>
                      </a:xfrm>
                      <a:prstGeom prst="rect">
                        <a:avLst/>
                      </a:prstGeom>
                    </p:spPr>
                  </p:pic>
                </p:oleObj>
              </mc:Fallback>
            </mc:AlternateContent>
          </a:graphicData>
        </a:graphic>
      </p:graphicFrame>
      <p:sp>
        <p:nvSpPr>
          <p:cNvPr id="4" name="Text Placeholder 3"/>
          <p:cNvSpPr>
            <a:spLocks noGrp="1"/>
          </p:cNvSpPr>
          <p:nvPr>
            <p:ph type="body" idx="2"/>
          </p:nvPr>
        </p:nvSpPr>
        <p:spPr>
          <a:xfrm>
            <a:off x="6113434" y="2904306"/>
            <a:ext cx="888274" cy="505097"/>
          </a:xfrm>
        </p:spPr>
        <p:txBody>
          <a:bodyPr/>
          <a:lstStyle/>
          <a:p>
            <a:pPr marL="0" indent="0">
              <a:buNone/>
            </a:pPr>
            <a:r>
              <a:rPr lang="en-US" sz="2400" dirty="0" smtClean="0">
                <a:latin typeface="+mn-lt"/>
              </a:rPr>
              <a:t>Thus</a:t>
            </a:r>
          </a:p>
        </p:txBody>
      </p:sp>
      <p:graphicFrame>
        <p:nvGraphicFramePr>
          <p:cNvPr id="5" name="Object 4" descr="n bar = 11.0"/>
          <p:cNvGraphicFramePr>
            <a:graphicFrameLocks noChangeAspect="1"/>
          </p:cNvGraphicFramePr>
          <p:nvPr>
            <p:extLst>
              <p:ext uri="{D42A27DB-BD31-4B8C-83A1-F6EECF244321}">
                <p14:modId xmlns:p14="http://schemas.microsoft.com/office/powerpoint/2010/main" val="3377322355"/>
              </p:ext>
            </p:extLst>
          </p:nvPr>
        </p:nvGraphicFramePr>
        <p:xfrm>
          <a:off x="6202258" y="3489700"/>
          <a:ext cx="1216908" cy="405635"/>
        </p:xfrm>
        <a:graphic>
          <a:graphicData uri="http://schemas.openxmlformats.org/presentationml/2006/ole">
            <mc:AlternateContent xmlns:mc="http://schemas.openxmlformats.org/markup-compatibility/2006">
              <mc:Choice xmlns:v="urn:schemas-microsoft-com:vml" Requires="v">
                <p:oleObj spid="_x0000_s170268" name="Equation" r:id="rId5" imgW="609480" imgH="203040" progId="Equation.DSMT4">
                  <p:embed/>
                </p:oleObj>
              </mc:Choice>
              <mc:Fallback>
                <p:oleObj name="Equation" r:id="rId5" imgW="609480" imgH="203040" progId="Equation.DSMT4">
                  <p:embed/>
                  <p:pic>
                    <p:nvPicPr>
                      <p:cNvPr id="0" name=""/>
                      <p:cNvPicPr/>
                      <p:nvPr/>
                    </p:nvPicPr>
                    <p:blipFill>
                      <a:blip r:embed="rId6"/>
                      <a:stretch>
                        <a:fillRect/>
                      </a:stretch>
                    </p:blipFill>
                    <p:spPr>
                      <a:xfrm>
                        <a:off x="6202258" y="3489700"/>
                        <a:ext cx="1216908" cy="405635"/>
                      </a:xfrm>
                      <a:prstGeom prst="rect">
                        <a:avLst/>
                      </a:prstGeom>
                    </p:spPr>
                  </p:pic>
                </p:oleObj>
              </mc:Fallback>
            </mc:AlternateContent>
          </a:graphicData>
        </a:graphic>
      </p:graphicFrame>
      <p:graphicFrame>
        <p:nvGraphicFramePr>
          <p:cNvPr id="9" name="Object 8" descr="n bar sub M = square root of start fraction lower case h times C sub M times D sub L over 2 times left parenthesis capital S + lower case s sub M right parenthesis end fraction = 3.5"/>
          <p:cNvGraphicFramePr>
            <a:graphicFrameLocks noChangeAspect="1"/>
          </p:cNvGraphicFramePr>
          <p:nvPr>
            <p:extLst>
              <p:ext uri="{D42A27DB-BD31-4B8C-83A1-F6EECF244321}">
                <p14:modId xmlns:p14="http://schemas.microsoft.com/office/powerpoint/2010/main" val="2452140045"/>
              </p:ext>
            </p:extLst>
          </p:nvPr>
        </p:nvGraphicFramePr>
        <p:xfrm>
          <a:off x="2631523" y="3701725"/>
          <a:ext cx="3016916" cy="988737"/>
        </p:xfrm>
        <a:graphic>
          <a:graphicData uri="http://schemas.openxmlformats.org/presentationml/2006/ole">
            <mc:AlternateContent xmlns:mc="http://schemas.openxmlformats.org/markup-compatibility/2006">
              <mc:Choice xmlns:v="urn:schemas-microsoft-com:vml" Requires="v">
                <p:oleObj spid="_x0000_s170269" name="Equation" r:id="rId7" imgW="1511280" imgH="495000" progId="Equation.DSMT4">
                  <p:embed/>
                </p:oleObj>
              </mc:Choice>
              <mc:Fallback>
                <p:oleObj name="Equation" r:id="rId7" imgW="1511280" imgH="495000" progId="Equation.DSMT4">
                  <p:embed/>
                  <p:pic>
                    <p:nvPicPr>
                      <p:cNvPr id="5" name="Object 4"/>
                      <p:cNvPicPr/>
                      <p:nvPr/>
                    </p:nvPicPr>
                    <p:blipFill>
                      <a:blip r:embed="rId8"/>
                      <a:stretch>
                        <a:fillRect/>
                      </a:stretch>
                    </p:blipFill>
                    <p:spPr>
                      <a:xfrm>
                        <a:off x="2631523" y="3701725"/>
                        <a:ext cx="3016916" cy="988737"/>
                      </a:xfrm>
                      <a:prstGeom prst="rect">
                        <a:avLst/>
                      </a:prstGeom>
                    </p:spPr>
                  </p:pic>
                </p:oleObj>
              </mc:Fallback>
            </mc:AlternateContent>
          </a:graphicData>
        </a:graphic>
      </p:graphicFrame>
      <p:graphicFrame>
        <p:nvGraphicFramePr>
          <p:cNvPr id="10" name="Object 9" descr="n bar sub H = square root of start fraction lower case h times C sub H times D sub H over 2 times left parenthesis capital S + lower case s sub H right parenthesis end fraction = 1.1"/>
          <p:cNvGraphicFramePr>
            <a:graphicFrameLocks noChangeAspect="1"/>
          </p:cNvGraphicFramePr>
          <p:nvPr>
            <p:extLst>
              <p:ext uri="{D42A27DB-BD31-4B8C-83A1-F6EECF244321}">
                <p14:modId xmlns:p14="http://schemas.microsoft.com/office/powerpoint/2010/main" val="555392755"/>
              </p:ext>
            </p:extLst>
          </p:nvPr>
        </p:nvGraphicFramePr>
        <p:xfrm>
          <a:off x="2681288" y="5016500"/>
          <a:ext cx="2890837" cy="963613"/>
        </p:xfrm>
        <a:graphic>
          <a:graphicData uri="http://schemas.openxmlformats.org/presentationml/2006/ole">
            <mc:AlternateContent xmlns:mc="http://schemas.openxmlformats.org/markup-compatibility/2006">
              <mc:Choice xmlns:v="urn:schemas-microsoft-com:vml" Requires="v">
                <p:oleObj spid="_x0000_s170270" name="Equation" r:id="rId9" imgW="1447560" imgH="482400" progId="Equation.DSMT4">
                  <p:embed/>
                </p:oleObj>
              </mc:Choice>
              <mc:Fallback>
                <p:oleObj name="Equation" r:id="rId9" imgW="1447560" imgH="482400" progId="Equation.DSMT4">
                  <p:embed/>
                  <p:pic>
                    <p:nvPicPr>
                      <p:cNvPr id="6" name="Object 5"/>
                      <p:cNvPicPr/>
                      <p:nvPr/>
                    </p:nvPicPr>
                    <p:blipFill>
                      <a:blip r:embed="rId10"/>
                      <a:stretch>
                        <a:fillRect/>
                      </a:stretch>
                    </p:blipFill>
                    <p:spPr>
                      <a:xfrm>
                        <a:off x="2681288" y="5016500"/>
                        <a:ext cx="2890837" cy="963613"/>
                      </a:xfrm>
                      <a:prstGeom prst="rect">
                        <a:avLst/>
                      </a:prstGeom>
                    </p:spPr>
                  </p:pic>
                </p:oleObj>
              </mc:Fallback>
            </mc:AlternateContent>
          </a:graphicData>
        </a:graphic>
      </p:graphicFrame>
    </p:spTree>
    <p:extLst>
      <p:ext uri="{BB962C8B-B14F-4D97-AF65-F5344CB8AC3E}">
        <p14:creationId xmlns:p14="http://schemas.microsoft.com/office/powerpoint/2010/main" val="3881577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chor="b">
            <a:spAutoFit/>
          </a:bodyPr>
          <a:lstStyle/>
          <a:p>
            <a:pPr lvl="0" defTabSz="457200">
              <a:spcBef>
                <a:spcPct val="0"/>
              </a:spcBef>
              <a:buClrTx/>
            </a:pPr>
            <a:r>
              <a:rPr lang="en-US" kern="1200" dirty="0" smtClean="0">
                <a:latin typeface="Times New Roman" panose="02020603050405020304" pitchFamily="18" charset="0"/>
                <a:ea typeface="+mj-ea"/>
                <a:cs typeface="+mj-cs"/>
              </a:rPr>
              <a:t>Ordered and Delivered Jointly – Frequency Varies by Order </a:t>
            </a:r>
            <a:r>
              <a:rPr lang="en-US" sz="2000" b="0" kern="1200" dirty="0" smtClean="0">
                <a:latin typeface="Times New Roman" panose="02020603050405020304" pitchFamily="18" charset="0"/>
                <a:ea typeface="+mj-ea"/>
                <a:cs typeface="+mj-cs"/>
              </a:rPr>
              <a:t>(2 of 4)</a:t>
            </a:r>
            <a:endParaRPr lang="en-US" sz="2000" b="0" kern="1200" dirty="0">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553968"/>
          </a:xfrm>
        </p:spPr>
        <p:txBody>
          <a:bodyPr wrap="square" lIns="91425" tIns="91425" rIns="91425" bIns="91425">
            <a:spAutoFit/>
          </a:bodyPr>
          <a:lstStyle/>
          <a:p>
            <a:pPr marL="255600" indent="-255600" defTabSz="457200">
              <a:spcAft>
                <a:spcPct val="0"/>
              </a:spcAft>
            </a:pPr>
            <a:r>
              <a:rPr lang="en-US" sz="2400" kern="1200" dirty="0">
                <a:solidFill>
                  <a:srgbClr val="000000"/>
                </a:solidFill>
                <a:latin typeface="Arial (Body)"/>
                <a:ea typeface="+mn-ea"/>
                <a:cs typeface="+mn-cs"/>
              </a:rPr>
              <a:t>Applying Step </a:t>
            </a:r>
            <a:r>
              <a:rPr lang="en-US" sz="2400" kern="1200" dirty="0" smtClean="0">
                <a:solidFill>
                  <a:srgbClr val="000000"/>
                </a:solidFill>
                <a:latin typeface="Arial (Body)"/>
                <a:ea typeface="+mn-ea"/>
                <a:cs typeface="+mn-cs"/>
              </a:rPr>
              <a:t>2</a:t>
            </a:r>
          </a:p>
        </p:txBody>
      </p:sp>
      <p:graphicFrame>
        <p:nvGraphicFramePr>
          <p:cNvPr id="6" name="Object 5" descr="n double bar sub M = square root of start fraction lower case h times C sub M times D sub M over 2 times over case s sub M end fraction = 7.7, and n double bar sub H = square root of start fraction lower case h times C sub H times D sub H over 2 times over case s sub H end fraction = 2.4"/>
          <p:cNvGraphicFramePr>
            <a:graphicFrameLocks noChangeAspect="1"/>
          </p:cNvGraphicFramePr>
          <p:nvPr>
            <p:extLst>
              <p:ext uri="{D42A27DB-BD31-4B8C-83A1-F6EECF244321}">
                <p14:modId xmlns:p14="http://schemas.microsoft.com/office/powerpoint/2010/main" val="207720545"/>
              </p:ext>
            </p:extLst>
          </p:nvPr>
        </p:nvGraphicFramePr>
        <p:xfrm>
          <a:off x="1357880" y="2545312"/>
          <a:ext cx="6112931" cy="965199"/>
        </p:xfrm>
        <a:graphic>
          <a:graphicData uri="http://schemas.openxmlformats.org/presentationml/2006/ole">
            <mc:AlternateContent xmlns:mc="http://schemas.openxmlformats.org/markup-compatibility/2006">
              <mc:Choice xmlns:v="urn:schemas-microsoft-com:vml" Requires="v">
                <p:oleObj spid="_x0000_s162038" name="Equation" r:id="rId3" imgW="3136680" imgH="495000" progId="Equation.DSMT4">
                  <p:embed/>
                </p:oleObj>
              </mc:Choice>
              <mc:Fallback>
                <p:oleObj name="Equation" r:id="rId3" imgW="3136680" imgH="495000" progId="Equation.DSMT4">
                  <p:embed/>
                  <p:pic>
                    <p:nvPicPr>
                      <p:cNvPr id="4" name="Object 3"/>
                      <p:cNvPicPr/>
                      <p:nvPr/>
                    </p:nvPicPr>
                    <p:blipFill>
                      <a:blip r:embed="rId4"/>
                      <a:stretch>
                        <a:fillRect/>
                      </a:stretch>
                    </p:blipFill>
                    <p:spPr>
                      <a:xfrm>
                        <a:off x="1357880" y="2545312"/>
                        <a:ext cx="6112931" cy="965199"/>
                      </a:xfrm>
                      <a:prstGeom prst="rect">
                        <a:avLst/>
                      </a:prstGeom>
                    </p:spPr>
                  </p:pic>
                </p:oleObj>
              </mc:Fallback>
            </mc:AlternateContent>
          </a:graphicData>
        </a:graphic>
      </p:graphicFrame>
      <p:sp>
        <p:nvSpPr>
          <p:cNvPr id="5" name="Content Placeholder 4"/>
          <p:cNvSpPr>
            <a:spLocks noGrp="1"/>
          </p:cNvSpPr>
          <p:nvPr>
            <p:ph type="body" idx="2"/>
          </p:nvPr>
        </p:nvSpPr>
        <p:spPr>
          <a:xfrm>
            <a:off x="457200" y="3962401"/>
            <a:ext cx="8229600" cy="492034"/>
          </a:xfrm>
        </p:spPr>
        <p:txBody>
          <a:bodyPr/>
          <a:lstStyle/>
          <a:p>
            <a:pPr indent="-255600"/>
            <a:r>
              <a:rPr lang="en-US" sz="2400" kern="1200" dirty="0">
                <a:solidFill>
                  <a:srgbClr val="000000"/>
                </a:solidFill>
                <a:latin typeface="Arial (Body)"/>
              </a:rPr>
              <a:t>Applying Step </a:t>
            </a:r>
            <a:r>
              <a:rPr lang="en-US" sz="2400" kern="1200" dirty="0" smtClean="0">
                <a:solidFill>
                  <a:srgbClr val="000000"/>
                </a:solidFill>
                <a:latin typeface="Arial (Body)"/>
              </a:rPr>
              <a:t>3</a:t>
            </a:r>
            <a:endParaRPr lang="en-US" sz="2400" kern="1200" dirty="0">
              <a:solidFill>
                <a:srgbClr val="000000"/>
              </a:solidFill>
              <a:latin typeface="Arial (Body)"/>
            </a:endParaRPr>
          </a:p>
        </p:txBody>
      </p:sp>
      <p:graphicFrame>
        <p:nvGraphicFramePr>
          <p:cNvPr id="9" name="Object 8" descr="m sub M = left bracket start fraction n bar over n double bar sub M end fraction right bracket = left bracket start fraction 11.0 over 7.7 end fraction right bracket = 2, and m sub H = left bracket start fraction n bar over n double bar sub H end fraction right bracket = left bracket start fraction 11.0 over 2.4 end fraction right bracket = 5"/>
          <p:cNvGraphicFramePr>
            <a:graphicFrameLocks noChangeAspect="1"/>
          </p:cNvGraphicFramePr>
          <p:nvPr>
            <p:extLst>
              <p:ext uri="{D42A27DB-BD31-4B8C-83A1-F6EECF244321}">
                <p14:modId xmlns:p14="http://schemas.microsoft.com/office/powerpoint/2010/main" val="1024525030"/>
              </p:ext>
            </p:extLst>
          </p:nvPr>
        </p:nvGraphicFramePr>
        <p:xfrm>
          <a:off x="1237881" y="4759760"/>
          <a:ext cx="7078129" cy="989948"/>
        </p:xfrm>
        <a:graphic>
          <a:graphicData uri="http://schemas.openxmlformats.org/presentationml/2006/ole">
            <mc:AlternateContent xmlns:mc="http://schemas.openxmlformats.org/markup-compatibility/2006">
              <mc:Choice xmlns:v="urn:schemas-microsoft-com:vml" Requires="v">
                <p:oleObj spid="_x0000_s162039" name="Equation" r:id="rId5" imgW="3632040" imgH="507960" progId="Equation.DSMT4">
                  <p:embed/>
                </p:oleObj>
              </mc:Choice>
              <mc:Fallback>
                <p:oleObj name="Equation" r:id="rId5" imgW="3632040" imgH="507960" progId="Equation.DSMT4">
                  <p:embed/>
                  <p:pic>
                    <p:nvPicPr>
                      <p:cNvPr id="7" name="Object 6"/>
                      <p:cNvPicPr/>
                      <p:nvPr/>
                    </p:nvPicPr>
                    <p:blipFill>
                      <a:blip r:embed="rId6"/>
                      <a:stretch>
                        <a:fillRect/>
                      </a:stretch>
                    </p:blipFill>
                    <p:spPr>
                      <a:xfrm>
                        <a:off x="1237881" y="4759760"/>
                        <a:ext cx="7078129" cy="989948"/>
                      </a:xfrm>
                      <a:prstGeom prst="rect">
                        <a:avLst/>
                      </a:prstGeom>
                    </p:spPr>
                  </p:pic>
                </p:oleObj>
              </mc:Fallback>
            </mc:AlternateContent>
          </a:graphicData>
        </a:graphic>
      </p:graphicFrame>
    </p:spTree>
    <p:extLst>
      <p:ext uri="{BB962C8B-B14F-4D97-AF65-F5344CB8AC3E}">
        <p14:creationId xmlns:p14="http://schemas.microsoft.com/office/powerpoint/2010/main" val="25614832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kern="1200" dirty="0">
                <a:latin typeface="Times New Roman" panose="02020603050405020304" pitchFamily="18" charset="0"/>
              </a:rPr>
              <a:t>Ordered and Delivered Jointly – Frequency Varies by Order </a:t>
            </a:r>
            <a:r>
              <a:rPr lang="en-US" sz="2000" b="0" kern="1200" dirty="0">
                <a:latin typeface="Times New Roman" panose="02020603050405020304" pitchFamily="18" charset="0"/>
              </a:rPr>
              <a:t>(3 of 4)</a:t>
            </a:r>
            <a:endParaRPr lang="en-US" dirty="0"/>
          </a:p>
        </p:txBody>
      </p:sp>
      <p:sp>
        <p:nvSpPr>
          <p:cNvPr id="4" name="Content Placeholder 3"/>
          <p:cNvSpPr>
            <a:spLocks noGrp="1"/>
          </p:cNvSpPr>
          <p:nvPr>
            <p:ph idx="1"/>
          </p:nvPr>
        </p:nvSpPr>
        <p:spPr>
          <a:xfrm>
            <a:off x="457200" y="1600199"/>
            <a:ext cx="8229600" cy="1882211"/>
          </a:xfrm>
        </p:spPr>
        <p:txBody>
          <a:bodyPr/>
          <a:lstStyle/>
          <a:p>
            <a:pPr indent="-255600"/>
            <a:r>
              <a:rPr lang="en-US" sz="2400" kern="1200" dirty="0">
                <a:solidFill>
                  <a:srgbClr val="000000"/>
                </a:solidFill>
                <a:latin typeface="+mn-lt"/>
              </a:rPr>
              <a:t>Applying Step 4</a:t>
            </a:r>
          </a:p>
          <a:p>
            <a:pPr marL="0" lvl="0" indent="2601913">
              <a:buNone/>
            </a:pPr>
            <a:r>
              <a:rPr lang="en-US" sz="2400" i="1" kern="1200" dirty="0">
                <a:solidFill>
                  <a:srgbClr val="000000"/>
                </a:solidFill>
                <a:latin typeface="+mn-lt"/>
              </a:rPr>
              <a:t>n</a:t>
            </a:r>
            <a:r>
              <a:rPr lang="en-US" sz="2400" kern="1200" dirty="0">
                <a:solidFill>
                  <a:srgbClr val="000000"/>
                </a:solidFill>
                <a:latin typeface="+mn-lt"/>
              </a:rPr>
              <a:t> = 11.47</a:t>
            </a:r>
          </a:p>
          <a:p>
            <a:pPr indent="-255600"/>
            <a:r>
              <a:rPr lang="en-US" sz="2400" dirty="0">
                <a:latin typeface="+mn-lt"/>
              </a:rPr>
              <a:t>Applying Step 5</a:t>
            </a:r>
          </a:p>
        </p:txBody>
      </p:sp>
      <p:graphicFrame>
        <p:nvGraphicFramePr>
          <p:cNvPr id="10" name="Object 9" descr="n sub L = 11.47 per year"/>
          <p:cNvGraphicFramePr>
            <a:graphicFrameLocks noChangeAspect="1"/>
          </p:cNvGraphicFramePr>
          <p:nvPr>
            <p:extLst>
              <p:ext uri="{D42A27DB-BD31-4B8C-83A1-F6EECF244321}">
                <p14:modId xmlns:p14="http://schemas.microsoft.com/office/powerpoint/2010/main" val="2833861552"/>
              </p:ext>
            </p:extLst>
          </p:nvPr>
        </p:nvGraphicFramePr>
        <p:xfrm>
          <a:off x="758354" y="3557645"/>
          <a:ext cx="1905651" cy="445477"/>
        </p:xfrm>
        <a:graphic>
          <a:graphicData uri="http://schemas.openxmlformats.org/presentationml/2006/ole">
            <mc:AlternateContent xmlns:mc="http://schemas.openxmlformats.org/markup-compatibility/2006">
              <mc:Choice xmlns:v="urn:schemas-microsoft-com:vml" Requires="v">
                <p:oleObj spid="_x0000_s175286" name="Equation" r:id="rId3" imgW="977760" imgH="228600" progId="Equation.DSMT4">
                  <p:embed/>
                </p:oleObj>
              </mc:Choice>
              <mc:Fallback>
                <p:oleObj name="Equation" r:id="rId3" imgW="977760" imgH="228600" progId="Equation.DSMT4">
                  <p:embed/>
                  <p:pic>
                    <p:nvPicPr>
                      <p:cNvPr id="11" name="Object 10"/>
                      <p:cNvPicPr/>
                      <p:nvPr/>
                    </p:nvPicPr>
                    <p:blipFill>
                      <a:blip r:embed="rId4"/>
                      <a:stretch>
                        <a:fillRect/>
                      </a:stretch>
                    </p:blipFill>
                    <p:spPr>
                      <a:xfrm>
                        <a:off x="758354" y="3557645"/>
                        <a:ext cx="1905651" cy="445477"/>
                      </a:xfrm>
                      <a:prstGeom prst="rect">
                        <a:avLst/>
                      </a:prstGeom>
                    </p:spPr>
                  </p:pic>
                </p:oleObj>
              </mc:Fallback>
            </mc:AlternateContent>
          </a:graphicData>
        </a:graphic>
      </p:graphicFrame>
      <p:graphicFrame>
        <p:nvGraphicFramePr>
          <p:cNvPr id="11" name="Object 10" descr="n sub M = start fraction 11.47 over 2 end fraction = 5.74 per year"/>
          <p:cNvGraphicFramePr>
            <a:graphicFrameLocks noChangeAspect="1"/>
          </p:cNvGraphicFramePr>
          <p:nvPr>
            <p:extLst>
              <p:ext uri="{D42A27DB-BD31-4B8C-83A1-F6EECF244321}">
                <p14:modId xmlns:p14="http://schemas.microsoft.com/office/powerpoint/2010/main" val="2570937874"/>
              </p:ext>
            </p:extLst>
          </p:nvPr>
        </p:nvGraphicFramePr>
        <p:xfrm>
          <a:off x="4325103" y="3624001"/>
          <a:ext cx="3217332" cy="445477"/>
        </p:xfrm>
        <a:graphic>
          <a:graphicData uri="http://schemas.openxmlformats.org/presentationml/2006/ole">
            <mc:AlternateContent xmlns:mc="http://schemas.openxmlformats.org/markup-compatibility/2006">
              <mc:Choice xmlns:v="urn:schemas-microsoft-com:vml" Requires="v">
                <p:oleObj spid="_x0000_s175287" name="Equation" r:id="rId5" imgW="1650960" imgH="228600" progId="Equation.DSMT4">
                  <p:embed/>
                </p:oleObj>
              </mc:Choice>
              <mc:Fallback>
                <p:oleObj name="Equation" r:id="rId5" imgW="1650960" imgH="228600" progId="Equation.DSMT4">
                  <p:embed/>
                  <p:pic>
                    <p:nvPicPr>
                      <p:cNvPr id="12" name="Object 11"/>
                      <p:cNvPicPr/>
                      <p:nvPr/>
                    </p:nvPicPr>
                    <p:blipFill>
                      <a:blip r:embed="rId6"/>
                      <a:stretch>
                        <a:fillRect/>
                      </a:stretch>
                    </p:blipFill>
                    <p:spPr>
                      <a:xfrm>
                        <a:off x="4325103" y="3624001"/>
                        <a:ext cx="3217332" cy="445477"/>
                      </a:xfrm>
                      <a:prstGeom prst="rect">
                        <a:avLst/>
                      </a:prstGeom>
                    </p:spPr>
                  </p:pic>
                </p:oleObj>
              </mc:Fallback>
            </mc:AlternateContent>
          </a:graphicData>
        </a:graphic>
      </p:graphicFrame>
      <p:graphicFrame>
        <p:nvGraphicFramePr>
          <p:cNvPr id="12" name="Object 11" descr="n sub H = start fraction 11.47 over 5 end fraction = 2.29 per year"/>
          <p:cNvGraphicFramePr>
            <a:graphicFrameLocks noChangeAspect="1"/>
          </p:cNvGraphicFramePr>
          <p:nvPr>
            <p:extLst>
              <p:ext uri="{D42A27DB-BD31-4B8C-83A1-F6EECF244321}">
                <p14:modId xmlns:p14="http://schemas.microsoft.com/office/powerpoint/2010/main" val="1222959727"/>
              </p:ext>
            </p:extLst>
          </p:nvPr>
        </p:nvGraphicFramePr>
        <p:xfrm>
          <a:off x="2751887" y="4301140"/>
          <a:ext cx="3217332" cy="445477"/>
        </p:xfrm>
        <a:graphic>
          <a:graphicData uri="http://schemas.openxmlformats.org/presentationml/2006/ole">
            <mc:AlternateContent xmlns:mc="http://schemas.openxmlformats.org/markup-compatibility/2006">
              <mc:Choice xmlns:v="urn:schemas-microsoft-com:vml" Requires="v">
                <p:oleObj spid="_x0000_s175288" name="Equation" r:id="rId7" imgW="1650960" imgH="228600" progId="Equation.DSMT4">
                  <p:embed/>
                </p:oleObj>
              </mc:Choice>
              <mc:Fallback>
                <p:oleObj name="Equation" r:id="rId7" imgW="1650960" imgH="228600" progId="Equation.DSMT4">
                  <p:embed/>
                  <p:pic>
                    <p:nvPicPr>
                      <p:cNvPr id="13" name="Object 12"/>
                      <p:cNvPicPr/>
                      <p:nvPr/>
                    </p:nvPicPr>
                    <p:blipFill>
                      <a:blip r:embed="rId8"/>
                      <a:stretch>
                        <a:fillRect/>
                      </a:stretch>
                    </p:blipFill>
                    <p:spPr>
                      <a:xfrm>
                        <a:off x="2751887" y="4301140"/>
                        <a:ext cx="3217332" cy="445477"/>
                      </a:xfrm>
                      <a:prstGeom prst="rect">
                        <a:avLst/>
                      </a:prstGeom>
                    </p:spPr>
                  </p:pic>
                </p:oleObj>
              </mc:Fallback>
            </mc:AlternateContent>
          </a:graphicData>
        </a:graphic>
      </p:graphicFrame>
      <p:sp>
        <p:nvSpPr>
          <p:cNvPr id="3" name="Text Placeholder 2"/>
          <p:cNvSpPr>
            <a:spLocks noGrp="1"/>
          </p:cNvSpPr>
          <p:nvPr>
            <p:ph idx="14"/>
          </p:nvPr>
        </p:nvSpPr>
        <p:spPr>
          <a:xfrm>
            <a:off x="473720" y="4959899"/>
            <a:ext cx="2710914" cy="526501"/>
          </a:xfrm>
        </p:spPr>
        <p:txBody>
          <a:bodyPr/>
          <a:lstStyle/>
          <a:p>
            <a:pPr marL="101600" indent="0">
              <a:buNone/>
            </a:pPr>
            <a:r>
              <a:rPr lang="en-US" sz="2400" dirty="0"/>
              <a:t>Annual order cost</a:t>
            </a:r>
            <a:endParaRPr lang="en-US" sz="2400" dirty="0">
              <a:latin typeface="+mn-lt"/>
            </a:endParaRPr>
          </a:p>
        </p:txBody>
      </p:sp>
      <p:graphicFrame>
        <p:nvGraphicFramePr>
          <p:cNvPr id="13" name="Object 12" descr="n times capital S + n sub L times lower case s sub L + n sub M times lower case s sub M + n sub H times lower case s sub H = $65,383.50"/>
          <p:cNvGraphicFramePr>
            <a:graphicFrameLocks noChangeAspect="1"/>
          </p:cNvGraphicFramePr>
          <p:nvPr>
            <p:extLst>
              <p:ext uri="{D42A27DB-BD31-4B8C-83A1-F6EECF244321}">
                <p14:modId xmlns:p14="http://schemas.microsoft.com/office/powerpoint/2010/main" val="701082175"/>
              </p:ext>
            </p:extLst>
          </p:nvPr>
        </p:nvGraphicFramePr>
        <p:xfrm>
          <a:off x="554038" y="5543550"/>
          <a:ext cx="4970462" cy="447675"/>
        </p:xfrm>
        <a:graphic>
          <a:graphicData uri="http://schemas.openxmlformats.org/presentationml/2006/ole">
            <mc:AlternateContent xmlns:mc="http://schemas.openxmlformats.org/markup-compatibility/2006">
              <mc:Choice xmlns:v="urn:schemas-microsoft-com:vml" Requires="v">
                <p:oleObj spid="_x0000_s175289" name="Equation" r:id="rId9" imgW="2539800" imgH="228600" progId="Equation.DSMT4">
                  <p:embed/>
                </p:oleObj>
              </mc:Choice>
              <mc:Fallback>
                <p:oleObj name="Equation" r:id="rId9" imgW="2539800" imgH="228600" progId="Equation.DSMT4">
                  <p:embed/>
                  <p:pic>
                    <p:nvPicPr>
                      <p:cNvPr id="17" name="Object 16"/>
                      <p:cNvPicPr/>
                      <p:nvPr/>
                    </p:nvPicPr>
                    <p:blipFill>
                      <a:blip r:embed="rId10"/>
                      <a:stretch>
                        <a:fillRect/>
                      </a:stretch>
                    </p:blipFill>
                    <p:spPr>
                      <a:xfrm>
                        <a:off x="554038" y="5543550"/>
                        <a:ext cx="4970462" cy="447675"/>
                      </a:xfrm>
                      <a:prstGeom prst="rect">
                        <a:avLst/>
                      </a:prstGeom>
                    </p:spPr>
                  </p:pic>
                </p:oleObj>
              </mc:Fallback>
            </mc:AlternateContent>
          </a:graphicData>
        </a:graphic>
      </p:graphicFrame>
      <p:sp>
        <p:nvSpPr>
          <p:cNvPr id="5" name="Content Placeholder 4"/>
          <p:cNvSpPr>
            <a:spLocks noGrp="1"/>
          </p:cNvSpPr>
          <p:nvPr>
            <p:ph idx="13"/>
          </p:nvPr>
        </p:nvSpPr>
        <p:spPr>
          <a:xfrm>
            <a:off x="5837595" y="4983273"/>
            <a:ext cx="2584790" cy="904179"/>
          </a:xfrm>
        </p:spPr>
        <p:txBody>
          <a:bodyPr/>
          <a:lstStyle/>
          <a:p>
            <a:pPr marL="432" indent="0">
              <a:buNone/>
            </a:pPr>
            <a:r>
              <a:rPr lang="en-US" sz="2400" dirty="0">
                <a:latin typeface="+mn-lt"/>
              </a:rPr>
              <a:t>Total annual </a:t>
            </a:r>
            <a:r>
              <a:rPr lang="en-US" sz="2400" dirty="0" smtClean="0">
                <a:latin typeface="+mn-lt"/>
              </a:rPr>
              <a:t>cost </a:t>
            </a:r>
          </a:p>
          <a:p>
            <a:pPr marL="432" indent="0">
              <a:spcBef>
                <a:spcPts val="600"/>
              </a:spcBef>
              <a:buNone/>
            </a:pPr>
            <a:r>
              <a:rPr lang="en-US" sz="2400" dirty="0"/>
              <a:t>$</a:t>
            </a:r>
            <a:r>
              <a:rPr lang="en-US" sz="2400" dirty="0" smtClean="0"/>
              <a:t>130,767</a:t>
            </a:r>
            <a:endParaRPr lang="en-US" sz="2400" dirty="0"/>
          </a:p>
        </p:txBody>
      </p:sp>
    </p:spTree>
    <p:extLst>
      <p:ext uri="{BB962C8B-B14F-4D97-AF65-F5344CB8AC3E}">
        <p14:creationId xmlns:p14="http://schemas.microsoft.com/office/powerpoint/2010/main" val="12686919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1" y="215371"/>
            <a:ext cx="8229600" cy="1097279"/>
          </a:xfrm>
        </p:spPr>
        <p:txBody>
          <a:bodyPr/>
          <a:lstStyle/>
          <a:p>
            <a:r>
              <a:rPr lang="en-US" kern="1200" dirty="0">
                <a:latin typeface="Times New Roman" panose="02020603050405020304" pitchFamily="18" charset="0"/>
              </a:rPr>
              <a:t>Ordered and Delivered Jointly – Frequency Varies by Order </a:t>
            </a:r>
            <a:r>
              <a:rPr lang="en-US" sz="2000" b="0" kern="1200" dirty="0" smtClean="0">
                <a:latin typeface="Times New Roman" panose="02020603050405020304" pitchFamily="18" charset="0"/>
              </a:rPr>
              <a:t>(4 </a:t>
            </a:r>
            <a:r>
              <a:rPr lang="en-US" sz="2000" b="0" kern="1200" dirty="0">
                <a:latin typeface="Times New Roman" panose="02020603050405020304" pitchFamily="18" charset="0"/>
              </a:rPr>
              <a:t>of 4)</a:t>
            </a:r>
            <a:endParaRPr lang="en-US" dirty="0"/>
          </a:p>
        </p:txBody>
      </p:sp>
      <p:sp>
        <p:nvSpPr>
          <p:cNvPr id="3" name="Text Placeholder 2"/>
          <p:cNvSpPr>
            <a:spLocks noGrp="1"/>
          </p:cNvSpPr>
          <p:nvPr>
            <p:ph type="body" idx="1"/>
          </p:nvPr>
        </p:nvSpPr>
        <p:spPr>
          <a:xfrm>
            <a:off x="457201" y="1600201"/>
            <a:ext cx="8229600" cy="487680"/>
          </a:xfrm>
        </p:spPr>
        <p:txBody>
          <a:bodyPr/>
          <a:lstStyle/>
          <a:p>
            <a:pPr marL="0" indent="0">
              <a:buNone/>
            </a:pPr>
            <a:r>
              <a:rPr lang="en-US" sz="2000" b="1" dirty="0" smtClean="0">
                <a:latin typeface="+mn-lt"/>
              </a:rPr>
              <a:t>Table 11-3 </a:t>
            </a:r>
            <a:r>
              <a:rPr lang="en-US" sz="2000" dirty="0" smtClean="0">
                <a:latin typeface="+mn-lt"/>
              </a:rPr>
              <a:t>Lot </a:t>
            </a:r>
            <a:r>
              <a:rPr lang="en-US" sz="2000" dirty="0">
                <a:latin typeface="+mn-lt"/>
              </a:rPr>
              <a:t>Sizes and Costs for Ordering Policy Using </a:t>
            </a:r>
            <a:r>
              <a:rPr lang="en-US" sz="2000" dirty="0" smtClean="0">
                <a:latin typeface="+mn-lt"/>
              </a:rPr>
              <a:t>Heuristic</a:t>
            </a:r>
          </a:p>
        </p:txBody>
      </p:sp>
      <p:graphicFrame>
        <p:nvGraphicFramePr>
          <p:cNvPr id="4" name="Table 3" descr="5."/>
          <p:cNvGraphicFramePr>
            <a:graphicFrameLocks noGrp="1"/>
          </p:cNvGraphicFramePr>
          <p:nvPr>
            <p:extLst>
              <p:ext uri="{D42A27DB-BD31-4B8C-83A1-F6EECF244321}">
                <p14:modId xmlns:p14="http://schemas.microsoft.com/office/powerpoint/2010/main" val="2988800498"/>
              </p:ext>
            </p:extLst>
          </p:nvPr>
        </p:nvGraphicFramePr>
        <p:xfrm>
          <a:off x="457201" y="2648172"/>
          <a:ext cx="8229599" cy="2595880"/>
        </p:xfrm>
        <a:graphic>
          <a:graphicData uri="http://schemas.openxmlformats.org/drawingml/2006/table">
            <a:tbl>
              <a:tblPr firstRow="1" bandRow="1">
                <a:tableStyleId>{2D5ABB26-0587-4C30-8999-92F81FD0307C}</a:tableStyleId>
              </a:tblPr>
              <a:tblGrid>
                <a:gridCol w="3095570">
                  <a:extLst>
                    <a:ext uri="{9D8B030D-6E8A-4147-A177-3AD203B41FA5}">
                      <a16:colId xmlns:a16="http://schemas.microsoft.com/office/drawing/2014/main" val="20000"/>
                    </a:ext>
                  </a:extLst>
                </a:gridCol>
                <a:gridCol w="1835471">
                  <a:extLst>
                    <a:ext uri="{9D8B030D-6E8A-4147-A177-3AD203B41FA5}">
                      <a16:colId xmlns:a16="http://schemas.microsoft.com/office/drawing/2014/main" val="20001"/>
                    </a:ext>
                  </a:extLst>
                </a:gridCol>
                <a:gridCol w="1698239">
                  <a:extLst>
                    <a:ext uri="{9D8B030D-6E8A-4147-A177-3AD203B41FA5}">
                      <a16:colId xmlns:a16="http://schemas.microsoft.com/office/drawing/2014/main" val="20002"/>
                    </a:ext>
                  </a:extLst>
                </a:gridCol>
                <a:gridCol w="1600319">
                  <a:extLst>
                    <a:ext uri="{9D8B030D-6E8A-4147-A177-3AD203B41FA5}">
                      <a16:colId xmlns:a16="http://schemas.microsoft.com/office/drawing/2014/main" val="20003"/>
                    </a:ext>
                  </a:extLst>
                </a:gridCol>
              </a:tblGrid>
              <a:tr h="370840">
                <a:tc>
                  <a:txBody>
                    <a:bodyPr/>
                    <a:lstStyle/>
                    <a:p>
                      <a:r>
                        <a:rPr lang="en-US" sz="1800" b="1" dirty="0" smtClean="0">
                          <a:solidFill>
                            <a:srgbClr val="FFFFFF"/>
                          </a:solidFill>
                          <a:latin typeface="+mn-lt"/>
                        </a:rPr>
                        <a:t>Blank</a:t>
                      </a:r>
                      <a:endParaRPr lang="en-US" sz="1800" b="1" dirty="0">
                        <a:solidFill>
                          <a:srgbClr val="FFFFFF"/>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US" sz="1800" b="1" kern="1200" dirty="0" smtClean="0">
                          <a:solidFill>
                            <a:schemeClr val="tx1"/>
                          </a:solidFill>
                          <a:latin typeface="+mn-lt"/>
                          <a:ea typeface="+mn-ea"/>
                          <a:cs typeface="+mn-cs"/>
                        </a:rPr>
                        <a:t>Litepro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US" sz="1800" b="1" kern="1200" dirty="0" smtClean="0">
                          <a:solidFill>
                            <a:schemeClr val="tx1"/>
                          </a:solidFill>
                          <a:latin typeface="+mn-lt"/>
                          <a:ea typeface="+mn-ea"/>
                          <a:cs typeface="+mn-cs"/>
                        </a:rPr>
                        <a:t>Medpro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US" sz="1800" b="1" kern="1200" dirty="0" smtClean="0">
                          <a:solidFill>
                            <a:schemeClr val="tx1"/>
                          </a:solidFill>
                          <a:latin typeface="+mn-lt"/>
                          <a:ea typeface="+mn-ea"/>
                          <a:cs typeface="+mn-cs"/>
                        </a:rPr>
                        <a:t>Heavypro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370840">
                <a:tc>
                  <a:txBody>
                    <a:bodyPr/>
                    <a:lstStyle/>
                    <a:p>
                      <a:r>
                        <a:rPr lang="en-US" sz="1800" kern="1200" dirty="0" smtClean="0">
                          <a:solidFill>
                            <a:schemeClr val="tx1"/>
                          </a:solidFill>
                          <a:latin typeface="+mn-lt"/>
                          <a:ea typeface="+mn-ea"/>
                          <a:cs typeface="+mn-cs"/>
                        </a:rPr>
                        <a:t>Demand per year (</a:t>
                      </a:r>
                      <a:r>
                        <a:rPr lang="en-US" sz="1800" i="1" kern="1200" dirty="0" smtClean="0">
                          <a:solidFill>
                            <a:schemeClr val="tx1"/>
                          </a:solidFill>
                          <a:latin typeface="+mn-lt"/>
                          <a:ea typeface="+mn-ea"/>
                          <a:cs typeface="Times New Roman"/>
                        </a:rPr>
                        <a:t>D</a:t>
                      </a:r>
                      <a:r>
                        <a:rPr lang="en-US" sz="1800" kern="1200" dirty="0" smtClean="0">
                          <a:solidFill>
                            <a:schemeClr val="tx1"/>
                          </a:solidFill>
                          <a:latin typeface="+mn-lt"/>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US" sz="1800" kern="1200" dirty="0" smtClean="0">
                          <a:solidFill>
                            <a:schemeClr val="tx1"/>
                          </a:solidFill>
                          <a:latin typeface="+mn-lt"/>
                          <a:ea typeface="+mn-ea"/>
                          <a:cs typeface="+mn-cs"/>
                        </a:rPr>
                        <a:t>12,000</a:t>
                      </a:r>
                      <a:endParaRPr lang="en-US"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US" sz="1800" kern="1200" dirty="0" smtClean="0">
                          <a:solidFill>
                            <a:schemeClr val="tx1"/>
                          </a:solidFill>
                          <a:latin typeface="+mn-lt"/>
                          <a:ea typeface="+mn-ea"/>
                          <a:cs typeface="+mn-cs"/>
                        </a:rPr>
                        <a:t>1,200</a:t>
                      </a:r>
                      <a:endParaRPr lang="en-US"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US" sz="1800" kern="1200" dirty="0" smtClean="0">
                          <a:solidFill>
                            <a:schemeClr val="tx1"/>
                          </a:solidFill>
                          <a:latin typeface="+mn-lt"/>
                          <a:ea typeface="+mn-ea"/>
                          <a:cs typeface="+mn-cs"/>
                        </a:rPr>
                        <a:t>120</a:t>
                      </a:r>
                      <a:endParaRPr lang="en-US"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Order frequency (</a:t>
                      </a:r>
                      <a:r>
                        <a:rPr lang="en-US" sz="1800" i="1" kern="1200" dirty="0" smtClean="0">
                          <a:solidFill>
                            <a:schemeClr val="tx1"/>
                          </a:solidFill>
                          <a:latin typeface="+mn-lt"/>
                          <a:ea typeface="+mn-ea"/>
                          <a:cs typeface="Times New Roman"/>
                        </a:rPr>
                        <a:t>n</a:t>
                      </a:r>
                      <a:r>
                        <a:rPr lang="en-US" sz="1800" kern="1200" dirty="0" smtClean="0">
                          <a:solidFill>
                            <a:schemeClr val="tx1"/>
                          </a:solidFill>
                          <a:latin typeface="+mn-lt"/>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800" dirty="0" smtClean="0">
                          <a:solidFill>
                            <a:schemeClr val="bg1"/>
                          </a:solidFill>
                          <a:latin typeface="+mn-lt"/>
                        </a:rPr>
                        <a:t>11.47 per year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800" dirty="0" smtClean="0">
                          <a:solidFill>
                            <a:schemeClr val="bg1"/>
                          </a:solidFill>
                          <a:latin typeface="+mn-lt"/>
                        </a:rPr>
                        <a:t>5.74 per year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800" dirty="0" smtClean="0">
                          <a:solidFill>
                            <a:schemeClr val="bg1"/>
                          </a:solidFill>
                          <a:latin typeface="+mn-lt"/>
                        </a:rPr>
                        <a:t>2.29 per year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Optimal order size (</a:t>
                      </a:r>
                      <a:r>
                        <a:rPr lang="en-US" sz="1800" i="1" kern="1200" dirty="0" smtClean="0">
                          <a:solidFill>
                            <a:schemeClr val="tx1"/>
                          </a:solidFill>
                          <a:latin typeface="+mn-lt"/>
                          <a:ea typeface="+mn-ea"/>
                          <a:cs typeface="Times New Roman"/>
                        </a:rPr>
                        <a:t>D</a:t>
                      </a:r>
                      <a:r>
                        <a:rPr lang="en-US" sz="1800" kern="1200" dirty="0" smtClean="0">
                          <a:solidFill>
                            <a:schemeClr val="tx1"/>
                          </a:solidFill>
                          <a:latin typeface="+mn-lt"/>
                          <a:ea typeface="+mn-ea"/>
                          <a:cs typeface="+mn-cs"/>
                        </a:rPr>
                        <a:t>/</a:t>
                      </a:r>
                      <a:r>
                        <a:rPr lang="en-US" sz="1800" i="1" kern="1200" dirty="0" smtClean="0">
                          <a:solidFill>
                            <a:schemeClr val="tx1"/>
                          </a:solidFill>
                          <a:latin typeface="+mn-lt"/>
                          <a:ea typeface="+mn-ea"/>
                          <a:cs typeface="Times New Roman"/>
                        </a:rPr>
                        <a:t>n</a:t>
                      </a:r>
                      <a:r>
                        <a:rPr lang="en-US" sz="1800" kern="1200" dirty="0" smtClean="0">
                          <a:solidFill>
                            <a:schemeClr val="tx1"/>
                          </a:solidFill>
                          <a:latin typeface="+mn-lt"/>
                          <a:ea typeface="+mn-ea"/>
                          <a:cs typeface="+mn-cs"/>
                        </a:rPr>
                        <a:t>∗)</a:t>
                      </a:r>
                      <a:endParaRPr lang="en-US" sz="1800" dirty="0" smtClean="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US" sz="1800" kern="1200" dirty="0" smtClean="0">
                          <a:solidFill>
                            <a:schemeClr val="tx1"/>
                          </a:solidFill>
                          <a:latin typeface="+mn-lt"/>
                          <a:ea typeface="+mn-ea"/>
                          <a:cs typeface="+mn-cs"/>
                        </a:rPr>
                        <a:t>1,046</a:t>
                      </a:r>
                      <a:endParaRPr lang="en-US"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US" sz="1800" kern="1200" dirty="0" smtClean="0">
                          <a:solidFill>
                            <a:schemeClr val="tx1"/>
                          </a:solidFill>
                          <a:latin typeface="+mn-lt"/>
                          <a:ea typeface="+mn-ea"/>
                          <a:cs typeface="+mn-cs"/>
                        </a:rPr>
                        <a:t>209</a:t>
                      </a:r>
                      <a:endParaRPr lang="en-US"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US" sz="1800" kern="1200" dirty="0" smtClean="0">
                          <a:solidFill>
                            <a:schemeClr val="tx1"/>
                          </a:solidFill>
                          <a:latin typeface="+mn-lt"/>
                          <a:ea typeface="+mn-ea"/>
                          <a:cs typeface="+mn-cs"/>
                        </a:rPr>
                        <a:t>52</a:t>
                      </a:r>
                      <a:endParaRPr lang="en-US"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Cycle inventory</a:t>
                      </a:r>
                      <a:endParaRPr lang="en-US" sz="1800" dirty="0" smtClean="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US" sz="1800" kern="1200" dirty="0" smtClean="0">
                          <a:solidFill>
                            <a:schemeClr val="tx1"/>
                          </a:solidFill>
                          <a:latin typeface="+mn-lt"/>
                          <a:ea typeface="+mn-ea"/>
                          <a:cs typeface="+mn-cs"/>
                        </a:rPr>
                        <a:t>523</a:t>
                      </a:r>
                      <a:endParaRPr lang="en-US"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US" sz="1800" kern="1200" dirty="0" smtClean="0">
                          <a:solidFill>
                            <a:schemeClr val="tx1"/>
                          </a:solidFill>
                          <a:latin typeface="+mn-lt"/>
                          <a:ea typeface="+mn-ea"/>
                          <a:cs typeface="+mn-cs"/>
                        </a:rPr>
                        <a:t>104.5</a:t>
                      </a:r>
                      <a:endParaRPr lang="en-US"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26</a:t>
                      </a:r>
                      <a:endParaRPr lang="en-US" sz="1800" dirty="0" smtClean="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5"/>
                  </a:ext>
                </a:extLst>
              </a:tr>
              <a:tr h="370840">
                <a:tc>
                  <a:txBody>
                    <a:bodyPr/>
                    <a:lstStyle/>
                    <a:p>
                      <a:r>
                        <a:rPr lang="en-US" sz="1800" kern="1200" dirty="0" smtClean="0">
                          <a:solidFill>
                            <a:schemeClr val="tx1"/>
                          </a:solidFill>
                          <a:latin typeface="+mn-lt"/>
                          <a:ea typeface="+mn-ea"/>
                          <a:cs typeface="+mn-cs"/>
                        </a:rPr>
                        <a:t>Annual holding cost</a:t>
                      </a:r>
                      <a:endParaRPr lang="en-US"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$52,307</a:t>
                      </a:r>
                      <a:endParaRPr lang="en-US" sz="1800" dirty="0" smtClean="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$10,461</a:t>
                      </a:r>
                      <a:endParaRPr lang="en-US" sz="1800" dirty="0" smtClean="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$2,615</a:t>
                      </a:r>
                      <a:endParaRPr lang="en-US" sz="1800" dirty="0" smtClean="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6"/>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Average flow time</a:t>
                      </a:r>
                      <a:endParaRPr lang="en-US" sz="1800" dirty="0" smtClean="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2.27 weeks</a:t>
                      </a:r>
                      <a:endParaRPr lang="en-US" sz="1800" dirty="0" smtClean="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US" sz="1800" kern="1200" dirty="0" smtClean="0">
                          <a:solidFill>
                            <a:schemeClr val="tx1"/>
                          </a:solidFill>
                          <a:latin typeface="+mn-lt"/>
                          <a:ea typeface="+mn-ea"/>
                          <a:cs typeface="+mn-cs"/>
                        </a:rPr>
                        <a:t>4.53 weeks</a:t>
                      </a:r>
                      <a:endParaRPr lang="en-US"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US" sz="1800" kern="1200" dirty="0" smtClean="0">
                          <a:solidFill>
                            <a:schemeClr val="tx1"/>
                          </a:solidFill>
                          <a:latin typeface="+mn-lt"/>
                          <a:ea typeface="+mn-ea"/>
                          <a:cs typeface="+mn-cs"/>
                        </a:rPr>
                        <a:t>11.35 weeks</a:t>
                      </a:r>
                      <a:endParaRPr lang="en-US"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7"/>
                  </a:ext>
                </a:extLst>
              </a:tr>
            </a:tbl>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228274462"/>
              </p:ext>
            </p:extLst>
          </p:nvPr>
        </p:nvGraphicFramePr>
        <p:xfrm>
          <a:off x="4357912" y="3422646"/>
          <a:ext cx="1148275" cy="314734"/>
        </p:xfrm>
        <a:graphic>
          <a:graphicData uri="http://schemas.openxmlformats.org/presentationml/2006/ole">
            <mc:AlternateContent xmlns:mc="http://schemas.openxmlformats.org/markup-compatibility/2006">
              <mc:Choice xmlns:v="urn:schemas-microsoft-com:vml" Requires="v">
                <p:oleObj spid="_x0000_s148961" name="Equation" r:id="rId3" imgW="787320" imgH="215640" progId="Equation.DSMT4">
                  <p:embed/>
                </p:oleObj>
              </mc:Choice>
              <mc:Fallback>
                <p:oleObj name="Equation" r:id="rId3" imgW="787320" imgH="215640" progId="Equation.DSMT4">
                  <p:embed/>
                  <p:pic>
                    <p:nvPicPr>
                      <p:cNvPr id="15" name="Object 14"/>
                      <p:cNvPicPr/>
                      <p:nvPr/>
                    </p:nvPicPr>
                    <p:blipFill>
                      <a:blip r:embed="rId4"/>
                      <a:stretch>
                        <a:fillRect/>
                      </a:stretch>
                    </p:blipFill>
                    <p:spPr>
                      <a:xfrm>
                        <a:off x="4357912" y="3422646"/>
                        <a:ext cx="1148275" cy="314734"/>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763108247"/>
              </p:ext>
            </p:extLst>
          </p:nvPr>
        </p:nvGraphicFramePr>
        <p:xfrm>
          <a:off x="6034889" y="3422646"/>
          <a:ext cx="1036637" cy="314325"/>
        </p:xfrm>
        <a:graphic>
          <a:graphicData uri="http://schemas.openxmlformats.org/presentationml/2006/ole">
            <mc:AlternateContent xmlns:mc="http://schemas.openxmlformats.org/markup-compatibility/2006">
              <mc:Choice xmlns:v="urn:schemas-microsoft-com:vml" Requires="v">
                <p:oleObj spid="_x0000_s148962" name="Equation" r:id="rId5" imgW="711000" imgH="215640" progId="Equation.DSMT4">
                  <p:embed/>
                </p:oleObj>
              </mc:Choice>
              <mc:Fallback>
                <p:oleObj name="Equation" r:id="rId5" imgW="711000" imgH="215640" progId="Equation.DSMT4">
                  <p:embed/>
                  <p:pic>
                    <p:nvPicPr>
                      <p:cNvPr id="6" name="Object 5"/>
                      <p:cNvPicPr/>
                      <p:nvPr/>
                    </p:nvPicPr>
                    <p:blipFill>
                      <a:blip r:embed="rId6"/>
                      <a:stretch>
                        <a:fillRect/>
                      </a:stretch>
                    </p:blipFill>
                    <p:spPr>
                      <a:xfrm>
                        <a:off x="6034889" y="3422646"/>
                        <a:ext cx="1036637" cy="314325"/>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671614314"/>
              </p:ext>
            </p:extLst>
          </p:nvPr>
        </p:nvGraphicFramePr>
        <p:xfrm>
          <a:off x="7600228" y="3405838"/>
          <a:ext cx="1047003" cy="317468"/>
        </p:xfrm>
        <a:graphic>
          <a:graphicData uri="http://schemas.openxmlformats.org/presentationml/2006/ole">
            <mc:AlternateContent xmlns:mc="http://schemas.openxmlformats.org/markup-compatibility/2006">
              <mc:Choice xmlns:v="urn:schemas-microsoft-com:vml" Requires="v">
                <p:oleObj spid="_x0000_s148963" name="Equation" r:id="rId7" imgW="711000" imgH="215640" progId="Equation.DSMT4">
                  <p:embed/>
                </p:oleObj>
              </mc:Choice>
              <mc:Fallback>
                <p:oleObj name="Equation" r:id="rId7" imgW="711000" imgH="215640" progId="Equation.DSMT4">
                  <p:embed/>
                  <p:pic>
                    <p:nvPicPr>
                      <p:cNvPr id="7" name="Object 6"/>
                      <p:cNvPicPr/>
                      <p:nvPr/>
                    </p:nvPicPr>
                    <p:blipFill>
                      <a:blip r:embed="rId8"/>
                      <a:stretch>
                        <a:fillRect/>
                      </a:stretch>
                    </p:blipFill>
                    <p:spPr>
                      <a:xfrm>
                        <a:off x="7600228" y="3405838"/>
                        <a:ext cx="1047003" cy="317468"/>
                      </a:xfrm>
                      <a:prstGeom prst="rect">
                        <a:avLst/>
                      </a:prstGeom>
                    </p:spPr>
                  </p:pic>
                </p:oleObj>
              </mc:Fallback>
            </mc:AlternateContent>
          </a:graphicData>
        </a:graphic>
      </p:graphicFrame>
    </p:spTree>
    <p:extLst>
      <p:ext uri="{BB962C8B-B14F-4D97-AF65-F5344CB8AC3E}">
        <p14:creationId xmlns:p14="http://schemas.microsoft.com/office/powerpoint/2010/main" val="2373034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tIns="91425" anchor="b">
            <a:spAutoFit/>
          </a:bodyPr>
          <a:lstStyle/>
          <a:p>
            <a:pPr lvl="0" defTabSz="457200">
              <a:spcBef>
                <a:spcPct val="0"/>
              </a:spcBef>
              <a:buClrTx/>
            </a:pPr>
            <a:r>
              <a:rPr lang="en-US" kern="1200" dirty="0" smtClean="0">
                <a:latin typeface="Times New Roman" panose="02020603050405020304" pitchFamily="18" charset="0"/>
                <a:ea typeface="+mj-ea"/>
                <a:cs typeface="+mj-cs"/>
              </a:rPr>
              <a:t>Inventory Profile</a:t>
            </a:r>
            <a:endParaRPr lang="en-US" kern="1200" dirty="0">
              <a:latin typeface="Times New Roman" panose="02020603050405020304" pitchFamily="18" charset="0"/>
              <a:ea typeface="+mj-ea"/>
              <a:cs typeface="+mj-cs"/>
            </a:endParaRPr>
          </a:p>
        </p:txBody>
      </p:sp>
      <p:pic>
        <p:nvPicPr>
          <p:cNvPr id="5" name="Picture 4" descr="A sawtooth graph of inventory versus time for three cycles. At time = 0, the inventory is replenished from 0 to Q. Inventory is steadily consumed over time until it is fully depleted, at which point it is replenished back to Q. The new inventory is steadily consumed until it is fully depleted, at which point inventory is again replenished back to Q. It, too, is steadily consumed until it is fully depleted."/>
          <p:cNvPicPr>
            <a:picLocks noChangeAspect="1"/>
          </p:cNvPicPr>
          <p:nvPr/>
        </p:nvPicPr>
        <p:blipFill>
          <a:blip r:embed="rId2"/>
          <a:stretch>
            <a:fillRect/>
          </a:stretch>
        </p:blipFill>
        <p:spPr>
          <a:xfrm>
            <a:off x="1587321" y="2019392"/>
            <a:ext cx="6011049" cy="3339470"/>
          </a:xfrm>
          <a:prstGeom prst="rect">
            <a:avLst/>
          </a:prstGeom>
        </p:spPr>
      </p:pic>
      <p:sp>
        <p:nvSpPr>
          <p:cNvPr id="3" name="Text Placeholder 2"/>
          <p:cNvSpPr>
            <a:spLocks noGrp="1"/>
          </p:cNvSpPr>
          <p:nvPr>
            <p:ph type="body" idx="1"/>
          </p:nvPr>
        </p:nvSpPr>
        <p:spPr>
          <a:xfrm>
            <a:off x="457200" y="5646355"/>
            <a:ext cx="8229600" cy="556390"/>
          </a:xfrm>
        </p:spPr>
        <p:txBody>
          <a:bodyPr anchor="ctr"/>
          <a:lstStyle/>
          <a:p>
            <a:pPr marL="0" indent="0">
              <a:buNone/>
            </a:pPr>
            <a:r>
              <a:rPr lang="en-US" sz="2000" b="1" dirty="0">
                <a:latin typeface="+mn-lt"/>
              </a:rPr>
              <a:t>Figure </a:t>
            </a:r>
            <a:r>
              <a:rPr lang="en-US" sz="2000" b="1" dirty="0" smtClean="0">
                <a:latin typeface="+mn-lt"/>
              </a:rPr>
              <a:t>11-1</a:t>
            </a:r>
            <a:r>
              <a:rPr lang="en-US" sz="2000" dirty="0" smtClean="0">
                <a:latin typeface="+mn-lt"/>
              </a:rPr>
              <a:t> </a:t>
            </a:r>
            <a:r>
              <a:rPr lang="en-US" sz="2000" dirty="0">
                <a:latin typeface="+mn-lt"/>
              </a:rPr>
              <a:t>Inventory Profile of Jeans at Jean-Mart </a:t>
            </a:r>
          </a:p>
        </p:txBody>
      </p:sp>
    </p:spTree>
    <p:extLst>
      <p:ext uri="{BB962C8B-B14F-4D97-AF65-F5344CB8AC3E}">
        <p14:creationId xmlns:p14="http://schemas.microsoft.com/office/powerpoint/2010/main" val="34935998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3</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3508623"/>
          </a:xfrm>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A key to reducing lot size without increasing costs is reducing the fixed cost associated with each lot. This may be achieved by aggregating lots across multiple products, customers, or suppliers. Complete aggregation, where all products are included in each order, is very effective when product-specific order costs are small. If product-specific order costs are large, tailored aggregation, where only a subset of products is included in each order, is more </a:t>
            </a:r>
            <a:r>
              <a:rPr lang="en-US" sz="2400" kern="1200" dirty="0" smtClean="0">
                <a:solidFill>
                  <a:srgbClr val="000000"/>
                </a:solidFill>
                <a:latin typeface="Arial (Body)"/>
                <a:ea typeface="+mn-ea"/>
                <a:cs typeface="+mn-cs"/>
              </a:rPr>
              <a:t>effective.</a:t>
            </a:r>
          </a:p>
        </p:txBody>
      </p:sp>
    </p:spTree>
    <p:extLst>
      <p:ext uri="{BB962C8B-B14F-4D97-AF65-F5344CB8AC3E}">
        <p14:creationId xmlns:p14="http://schemas.microsoft.com/office/powerpoint/2010/main" val="18767629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Economies of Scale to Exploit Quantity Discounts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308568"/>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Lot size-based discount – </a:t>
            </a:r>
            <a:r>
              <a:rPr lang="en-US" sz="2400" kern="1200" dirty="0">
                <a:solidFill>
                  <a:srgbClr val="000000"/>
                </a:solidFill>
                <a:latin typeface="Arial (Body)"/>
                <a:ea typeface="+mn-ea"/>
                <a:cs typeface="+mn-cs"/>
              </a:rPr>
              <a:t>discounts based on quantity ordered in a single lot</a:t>
            </a:r>
          </a:p>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Volume based discount</a:t>
            </a:r>
            <a:r>
              <a:rPr lang="en-US" sz="2400" kern="1200" dirty="0">
                <a:solidFill>
                  <a:srgbClr val="000000"/>
                </a:solidFill>
                <a:latin typeface="Arial (Body)"/>
                <a:ea typeface="+mn-ea"/>
                <a:cs typeface="+mn-cs"/>
              </a:rPr>
              <a:t> –</a:t>
            </a:r>
            <a:r>
              <a:rPr lang="en-US" sz="2400" i="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discount is based on total quantity purchased over a given period</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Two common schemes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All-unit quantity discounts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Marginal unit quantity discount or multi-block </a:t>
            </a:r>
            <a:r>
              <a:rPr lang="en-US" sz="2400" kern="1200" dirty="0" smtClean="0">
                <a:solidFill>
                  <a:srgbClr val="000000"/>
                </a:solidFill>
                <a:latin typeface="Arial (Body)"/>
                <a:ea typeface="+mn-ea"/>
                <a:cs typeface="+mn-cs"/>
              </a:rPr>
              <a:t>tariffs</a:t>
            </a:r>
          </a:p>
        </p:txBody>
      </p:sp>
    </p:spTree>
    <p:extLst>
      <p:ext uri="{BB962C8B-B14F-4D97-AF65-F5344CB8AC3E}">
        <p14:creationId xmlns:p14="http://schemas.microsoft.com/office/powerpoint/2010/main" val="9286251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Quantity Discounts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553968"/>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Two basic </a:t>
            </a:r>
            <a:r>
              <a:rPr lang="en-US" sz="2400" kern="1200" dirty="0" smtClean="0">
                <a:solidFill>
                  <a:srgbClr val="000000"/>
                </a:solidFill>
                <a:latin typeface="Arial (Body)"/>
                <a:ea typeface="+mn-ea"/>
                <a:cs typeface="+mn-cs"/>
              </a:rPr>
              <a:t>questions</a:t>
            </a:r>
            <a:endParaRPr lang="en-US" sz="2400" kern="1200" dirty="0">
              <a:solidFill>
                <a:srgbClr val="000000"/>
              </a:solidFill>
              <a:latin typeface="Arial (Body)"/>
              <a:ea typeface="+mn-ea"/>
              <a:cs typeface="+mn-cs"/>
            </a:endParaRPr>
          </a:p>
        </p:txBody>
      </p:sp>
      <p:sp>
        <p:nvSpPr>
          <p:cNvPr id="4" name="Text Placeholder 3"/>
          <p:cNvSpPr>
            <a:spLocks noGrp="1"/>
          </p:cNvSpPr>
          <p:nvPr>
            <p:ph type="body" idx="2"/>
          </p:nvPr>
        </p:nvSpPr>
        <p:spPr>
          <a:xfrm>
            <a:off x="457200" y="2270760"/>
            <a:ext cx="8229600" cy="3337560"/>
          </a:xfrm>
        </p:spPr>
        <p:txBody>
          <a:bodyPr/>
          <a:lstStyle/>
          <a:p>
            <a:pPr marL="741553" lvl="1" indent="-428371" defTabSz="457200">
              <a:spcAft>
                <a:spcPct val="0"/>
              </a:spcAft>
              <a:buSzPts val="2400"/>
              <a:buFont typeface="+mj-lt"/>
              <a:buAutoNum type="arabicPeriod"/>
            </a:pPr>
            <a:r>
              <a:rPr lang="en-US" sz="2400" kern="1200" dirty="0">
                <a:solidFill>
                  <a:srgbClr val="000000"/>
                </a:solidFill>
                <a:latin typeface="Arial (Body)"/>
              </a:rPr>
              <a:t>What is the optimal purchasing decision for a buyer seeking to maximize profits? How does this decision affect the supply chain in terms of lot sizes, cycle inventories, and flow times?</a:t>
            </a:r>
          </a:p>
          <a:p>
            <a:pPr marL="741553" lvl="1" indent="-428371" defTabSz="457200">
              <a:spcAft>
                <a:spcPct val="0"/>
              </a:spcAft>
              <a:buSzPts val="2400"/>
              <a:buFont typeface="+mj-lt"/>
              <a:buAutoNum type="arabicPeriod"/>
            </a:pPr>
            <a:r>
              <a:rPr lang="en-US" sz="2400" kern="1200" dirty="0">
                <a:solidFill>
                  <a:srgbClr val="000000"/>
                </a:solidFill>
                <a:latin typeface="Arial (Body)"/>
              </a:rPr>
              <a:t>Under what conditions should a supplier offer quantity discounts? What are appropriate pricing schedules that a supplier seeking to maximize profits should offer</a:t>
            </a:r>
            <a:r>
              <a:rPr lang="en-US" sz="2400" kern="1200" dirty="0" smtClean="0">
                <a:solidFill>
                  <a:srgbClr val="000000"/>
                </a:solidFill>
                <a:latin typeface="Arial (Body)"/>
              </a:rPr>
              <a:t>?</a:t>
            </a:r>
          </a:p>
        </p:txBody>
      </p:sp>
    </p:spTree>
    <p:extLst>
      <p:ext uri="{BB962C8B-B14F-4D97-AF65-F5344CB8AC3E}">
        <p14:creationId xmlns:p14="http://schemas.microsoft.com/office/powerpoint/2010/main" val="6642768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All-Unit Quantity Discounts </a:t>
            </a:r>
            <a:r>
              <a:rPr lang="en-US" sz="2000" b="0" kern="1200" dirty="0" smtClean="0">
                <a:latin typeface="Times New Roman" panose="02020603050405020304" pitchFamily="18" charset="0"/>
                <a:ea typeface="+mj-ea"/>
                <a:cs typeface="+mj-cs"/>
              </a:rPr>
              <a:t>(1 of 6)</a:t>
            </a:r>
            <a:endParaRPr lang="en-US" sz="2000" b="0" kern="1200" dirty="0">
              <a:latin typeface="Times New Roman" panose="02020603050405020304" pitchFamily="18" charset="0"/>
              <a:ea typeface="+mj-ea"/>
              <a:cs typeface="+mj-cs"/>
            </a:endParaRPr>
          </a:p>
        </p:txBody>
      </p:sp>
      <p:sp>
        <p:nvSpPr>
          <p:cNvPr id="9" name="Text Placeholder 8"/>
          <p:cNvSpPr>
            <a:spLocks noGrp="1"/>
          </p:cNvSpPr>
          <p:nvPr>
            <p:ph type="body" idx="1"/>
          </p:nvPr>
        </p:nvSpPr>
        <p:spPr>
          <a:xfrm>
            <a:off x="457200" y="1600201"/>
            <a:ext cx="8122920" cy="533400"/>
          </a:xfrm>
        </p:spPr>
        <p:txBody>
          <a:bodyPr/>
          <a:lstStyle/>
          <a:p>
            <a:r>
              <a:rPr lang="en-US" sz="2400" dirty="0">
                <a:latin typeface="+mn-lt"/>
              </a:rPr>
              <a:t>Pricing schedule has specified quantity break </a:t>
            </a:r>
            <a:r>
              <a:rPr lang="en-US" sz="2400" dirty="0" smtClean="0">
                <a:latin typeface="+mn-lt"/>
              </a:rPr>
              <a:t>points </a:t>
            </a:r>
            <a:endParaRPr lang="en-IN" sz="2400" dirty="0">
              <a:latin typeface="+mn-lt"/>
            </a:endParaRPr>
          </a:p>
        </p:txBody>
      </p:sp>
      <p:graphicFrame>
        <p:nvGraphicFramePr>
          <p:cNvPr id="15" name="Object 14" descr="q sub 0, q sub 1, and so forth, until q sub r, where q sub 0 = 0"/>
          <p:cNvGraphicFramePr>
            <a:graphicFrameLocks noChangeAspect="1"/>
          </p:cNvGraphicFramePr>
          <p:nvPr>
            <p:extLst>
              <p:ext uri="{D42A27DB-BD31-4B8C-83A1-F6EECF244321}">
                <p14:modId xmlns:p14="http://schemas.microsoft.com/office/powerpoint/2010/main" val="63129565"/>
              </p:ext>
            </p:extLst>
          </p:nvPr>
        </p:nvGraphicFramePr>
        <p:xfrm>
          <a:off x="778510" y="2163763"/>
          <a:ext cx="3565525" cy="458787"/>
        </p:xfrm>
        <a:graphic>
          <a:graphicData uri="http://schemas.openxmlformats.org/presentationml/2006/ole">
            <mc:AlternateContent xmlns:mc="http://schemas.openxmlformats.org/markup-compatibility/2006">
              <mc:Choice xmlns:v="urn:schemas-microsoft-com:vml" Requires="v">
                <p:oleObj spid="_x0000_s152008" name="Equation" r:id="rId3" imgW="1777680" imgH="228600" progId="Equation.DSMT4">
                  <p:embed/>
                </p:oleObj>
              </mc:Choice>
              <mc:Fallback>
                <p:oleObj name="Equation" r:id="rId3" imgW="1777680" imgH="228600" progId="Equation.DSMT4">
                  <p:embed/>
                  <p:pic>
                    <p:nvPicPr>
                      <p:cNvPr id="0" name=""/>
                      <p:cNvPicPr/>
                      <p:nvPr/>
                    </p:nvPicPr>
                    <p:blipFill>
                      <a:blip r:embed="rId4"/>
                      <a:stretch>
                        <a:fillRect/>
                      </a:stretch>
                    </p:blipFill>
                    <p:spPr>
                      <a:xfrm>
                        <a:off x="778510" y="2163763"/>
                        <a:ext cx="3565525" cy="458787"/>
                      </a:xfrm>
                      <a:prstGeom prst="rect">
                        <a:avLst/>
                      </a:prstGeom>
                    </p:spPr>
                  </p:pic>
                </p:oleObj>
              </mc:Fallback>
            </mc:AlternateContent>
          </a:graphicData>
        </a:graphic>
      </p:graphicFrame>
      <p:sp>
        <p:nvSpPr>
          <p:cNvPr id="10" name="Content Placeholder 9"/>
          <p:cNvSpPr>
            <a:spLocks noGrp="1"/>
          </p:cNvSpPr>
          <p:nvPr>
            <p:ph sz="quarter" idx="13"/>
          </p:nvPr>
        </p:nvSpPr>
        <p:spPr>
          <a:xfrm>
            <a:off x="457200" y="2750503"/>
            <a:ext cx="8229600" cy="558800"/>
          </a:xfrm>
        </p:spPr>
        <p:txBody>
          <a:bodyPr/>
          <a:lstStyle/>
          <a:p>
            <a:r>
              <a:rPr lang="en-US" sz="2400" dirty="0">
                <a:latin typeface="+mn-lt"/>
              </a:rPr>
              <a:t>If an order is placed that is at least as large as </a:t>
            </a:r>
            <a:r>
              <a:rPr lang="en-US" sz="2400" i="1" dirty="0">
                <a:latin typeface="+mn-lt"/>
                <a:cs typeface="Times New Roman"/>
              </a:rPr>
              <a:t>q</a:t>
            </a:r>
            <a:r>
              <a:rPr lang="en-US" sz="2400" i="1" baseline="-25000" dirty="0">
                <a:latin typeface="+mn-lt"/>
                <a:cs typeface="Times New Roman"/>
              </a:rPr>
              <a:t>i</a:t>
            </a:r>
            <a:r>
              <a:rPr lang="en-US" sz="2400" dirty="0">
                <a:latin typeface="+mn-lt"/>
              </a:rPr>
              <a:t> but</a:t>
            </a:r>
            <a:endParaRPr lang="en-IN" sz="2400" dirty="0">
              <a:latin typeface="+mn-lt"/>
            </a:endParaRPr>
          </a:p>
        </p:txBody>
      </p:sp>
      <p:sp>
        <p:nvSpPr>
          <p:cNvPr id="11" name="Content Placeholder 10"/>
          <p:cNvSpPr>
            <a:spLocks noGrp="1"/>
          </p:cNvSpPr>
          <p:nvPr>
            <p:ph sz="quarter" idx="14"/>
          </p:nvPr>
        </p:nvSpPr>
        <p:spPr>
          <a:xfrm>
            <a:off x="731521" y="3180673"/>
            <a:ext cx="1905000" cy="509635"/>
          </a:xfrm>
        </p:spPr>
        <p:txBody>
          <a:bodyPr/>
          <a:lstStyle/>
          <a:p>
            <a:pPr marL="255600">
              <a:buNone/>
            </a:pPr>
            <a:r>
              <a:rPr lang="en-US" sz="2400" dirty="0">
                <a:latin typeface="+mn-lt"/>
              </a:rPr>
              <a:t>smaller than</a:t>
            </a:r>
            <a:endParaRPr lang="en-IN" sz="2400" dirty="0">
              <a:latin typeface="+mn-lt"/>
            </a:endParaRPr>
          </a:p>
        </p:txBody>
      </p:sp>
      <p:graphicFrame>
        <p:nvGraphicFramePr>
          <p:cNvPr id="16" name="Object 15" descr="q sub I + 1,"/>
          <p:cNvGraphicFramePr>
            <a:graphicFrameLocks noChangeAspect="1"/>
          </p:cNvGraphicFramePr>
          <p:nvPr>
            <p:extLst>
              <p:ext uri="{D42A27DB-BD31-4B8C-83A1-F6EECF244321}">
                <p14:modId xmlns:p14="http://schemas.microsoft.com/office/powerpoint/2010/main" val="1531399639"/>
              </p:ext>
            </p:extLst>
          </p:nvPr>
        </p:nvGraphicFramePr>
        <p:xfrm>
          <a:off x="2596649" y="3168956"/>
          <a:ext cx="661721" cy="477822"/>
        </p:xfrm>
        <a:graphic>
          <a:graphicData uri="http://schemas.openxmlformats.org/presentationml/2006/ole">
            <mc:AlternateContent xmlns:mc="http://schemas.openxmlformats.org/markup-compatibility/2006">
              <mc:Choice xmlns:v="urn:schemas-microsoft-com:vml" Requires="v">
                <p:oleObj spid="_x0000_s152009" name="Equation" r:id="rId5" imgW="317160" imgH="228600" progId="Equation.DSMT4">
                  <p:embed/>
                </p:oleObj>
              </mc:Choice>
              <mc:Fallback>
                <p:oleObj name="Equation" r:id="rId5" imgW="317160" imgH="228600" progId="Equation.DSMT4">
                  <p:embed/>
                  <p:pic>
                    <p:nvPicPr>
                      <p:cNvPr id="15" name="Object 14"/>
                      <p:cNvPicPr/>
                      <p:nvPr/>
                    </p:nvPicPr>
                    <p:blipFill>
                      <a:blip r:embed="rId6"/>
                      <a:stretch>
                        <a:fillRect/>
                      </a:stretch>
                    </p:blipFill>
                    <p:spPr>
                      <a:xfrm>
                        <a:off x="2596649" y="3168956"/>
                        <a:ext cx="661721" cy="477822"/>
                      </a:xfrm>
                      <a:prstGeom prst="rect">
                        <a:avLst/>
                      </a:prstGeom>
                    </p:spPr>
                  </p:pic>
                </p:oleObj>
              </mc:Fallback>
            </mc:AlternateContent>
          </a:graphicData>
        </a:graphic>
      </p:graphicFrame>
      <p:sp>
        <p:nvSpPr>
          <p:cNvPr id="12" name="Content Placeholder 11"/>
          <p:cNvSpPr>
            <a:spLocks noGrp="1"/>
          </p:cNvSpPr>
          <p:nvPr>
            <p:ph sz="quarter" idx="15"/>
          </p:nvPr>
        </p:nvSpPr>
        <p:spPr>
          <a:xfrm>
            <a:off x="3368040" y="3179354"/>
            <a:ext cx="4937760" cy="518938"/>
          </a:xfrm>
        </p:spPr>
        <p:txBody>
          <a:bodyPr/>
          <a:lstStyle/>
          <a:p>
            <a:pPr marL="255600" indent="-255600">
              <a:buNone/>
            </a:pPr>
            <a:r>
              <a:rPr lang="en-US" sz="2400" dirty="0">
                <a:latin typeface="+mn-lt"/>
              </a:rPr>
              <a:t>then each unit has an average unit</a:t>
            </a:r>
            <a:endParaRPr lang="en-IN" sz="2400" dirty="0">
              <a:latin typeface="+mn-lt"/>
            </a:endParaRPr>
          </a:p>
        </p:txBody>
      </p:sp>
      <p:sp>
        <p:nvSpPr>
          <p:cNvPr id="13" name="Content Placeholder 12"/>
          <p:cNvSpPr>
            <a:spLocks noGrp="1"/>
          </p:cNvSpPr>
          <p:nvPr>
            <p:ph sz="quarter" idx="16"/>
          </p:nvPr>
        </p:nvSpPr>
        <p:spPr>
          <a:xfrm>
            <a:off x="457200" y="3603857"/>
            <a:ext cx="8229600" cy="1066353"/>
          </a:xfrm>
        </p:spPr>
        <p:txBody>
          <a:bodyPr/>
          <a:lstStyle/>
          <a:p>
            <a:pPr marL="261938" indent="0">
              <a:buNone/>
            </a:pPr>
            <a:r>
              <a:rPr lang="en-US" sz="2400" dirty="0"/>
              <a:t>cost of </a:t>
            </a:r>
            <a:r>
              <a:rPr lang="en-US" sz="2400" i="1" dirty="0">
                <a:latin typeface="Times New Roman"/>
                <a:cs typeface="Times New Roman"/>
              </a:rPr>
              <a:t>C</a:t>
            </a:r>
            <a:r>
              <a:rPr lang="en-US" sz="2400" i="1" baseline="-25000" dirty="0">
                <a:latin typeface="Times New Roman"/>
                <a:cs typeface="Times New Roman"/>
              </a:rPr>
              <a:t>i</a:t>
            </a:r>
            <a:endParaRPr lang="en-US" sz="2400" i="1" dirty="0">
              <a:latin typeface="Times New Roman"/>
              <a:cs typeface="Times New Roman"/>
            </a:endParaRPr>
          </a:p>
          <a:p>
            <a:r>
              <a:rPr lang="en-US" sz="2400" dirty="0" smtClean="0">
                <a:latin typeface="+mn-lt"/>
              </a:rPr>
              <a:t>Unit cost generally decreases as the quantity </a:t>
            </a:r>
            <a:r>
              <a:rPr lang="en-US" sz="2400" dirty="0" smtClean="0"/>
              <a:t>increases, </a:t>
            </a:r>
            <a:endParaRPr lang="en-IN" sz="2400" dirty="0">
              <a:latin typeface="+mn-lt"/>
            </a:endParaRPr>
          </a:p>
        </p:txBody>
      </p:sp>
      <p:graphicFrame>
        <p:nvGraphicFramePr>
          <p:cNvPr id="17" name="Object 16" descr="C sub 0 is greater than or equal to C sub 1, and so forth, until C sub r minus 1 is greater than or equal to C sub r."/>
          <p:cNvGraphicFramePr>
            <a:graphicFrameLocks noChangeAspect="1"/>
          </p:cNvGraphicFramePr>
          <p:nvPr>
            <p:extLst>
              <p:ext uri="{D42A27DB-BD31-4B8C-83A1-F6EECF244321}">
                <p14:modId xmlns:p14="http://schemas.microsoft.com/office/powerpoint/2010/main" val="4016768454"/>
              </p:ext>
            </p:extLst>
          </p:nvPr>
        </p:nvGraphicFramePr>
        <p:xfrm>
          <a:off x="776288" y="4729843"/>
          <a:ext cx="2747962" cy="449263"/>
        </p:xfrm>
        <a:graphic>
          <a:graphicData uri="http://schemas.openxmlformats.org/presentationml/2006/ole">
            <mc:AlternateContent xmlns:mc="http://schemas.openxmlformats.org/markup-compatibility/2006">
              <mc:Choice xmlns:v="urn:schemas-microsoft-com:vml" Requires="v">
                <p:oleObj spid="_x0000_s152010" name="Equation" r:id="rId7" imgW="1396800" imgH="228600" progId="Equation.DSMT4">
                  <p:embed/>
                </p:oleObj>
              </mc:Choice>
              <mc:Fallback>
                <p:oleObj name="Equation" r:id="rId7" imgW="1396800" imgH="228600" progId="Equation.DSMT4">
                  <p:embed/>
                  <p:pic>
                    <p:nvPicPr>
                      <p:cNvPr id="15" name="Object 14"/>
                      <p:cNvPicPr/>
                      <p:nvPr/>
                    </p:nvPicPr>
                    <p:blipFill>
                      <a:blip r:embed="rId8"/>
                      <a:stretch>
                        <a:fillRect/>
                      </a:stretch>
                    </p:blipFill>
                    <p:spPr>
                      <a:xfrm>
                        <a:off x="776288" y="4729843"/>
                        <a:ext cx="2747962" cy="449263"/>
                      </a:xfrm>
                      <a:prstGeom prst="rect">
                        <a:avLst/>
                      </a:prstGeom>
                    </p:spPr>
                  </p:pic>
                </p:oleObj>
              </mc:Fallback>
            </mc:AlternateContent>
          </a:graphicData>
        </a:graphic>
      </p:graphicFrame>
      <p:sp>
        <p:nvSpPr>
          <p:cNvPr id="14" name="Content Placeholder 13"/>
          <p:cNvSpPr>
            <a:spLocks noGrp="1"/>
          </p:cNvSpPr>
          <p:nvPr>
            <p:ph sz="quarter" idx="17"/>
          </p:nvPr>
        </p:nvSpPr>
        <p:spPr>
          <a:xfrm>
            <a:off x="457200" y="5224506"/>
            <a:ext cx="8229600" cy="828505"/>
          </a:xfrm>
        </p:spPr>
        <p:txBody>
          <a:bodyPr/>
          <a:lstStyle/>
          <a:p>
            <a:r>
              <a:rPr lang="en-US" sz="2400" dirty="0">
                <a:latin typeface="+mn-lt"/>
              </a:rPr>
              <a:t>Objective is to decide on a lot size that will minimize the sum of material, order, and holding </a:t>
            </a:r>
            <a:r>
              <a:rPr lang="en-US" sz="2400" dirty="0" smtClean="0">
                <a:latin typeface="+mn-lt"/>
              </a:rPr>
              <a:t>costs</a:t>
            </a:r>
            <a:endParaRPr lang="en-US" sz="2400" dirty="0">
              <a:latin typeface="+mn-lt"/>
            </a:endParaRPr>
          </a:p>
        </p:txBody>
      </p:sp>
    </p:spTree>
    <p:extLst>
      <p:ext uri="{BB962C8B-B14F-4D97-AF65-F5344CB8AC3E}">
        <p14:creationId xmlns:p14="http://schemas.microsoft.com/office/powerpoint/2010/main" val="41058189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229"/>
            <a:ext cx="8229600" cy="707856"/>
          </a:xfrm>
        </p:spPr>
        <p:txBody>
          <a:bodyPr tIns="91425" anchor="b">
            <a:spAutoFit/>
          </a:bodyPr>
          <a:lstStyle/>
          <a:p>
            <a:pPr lvl="0" defTabSz="457200">
              <a:spcBef>
                <a:spcPct val="0"/>
              </a:spcBef>
              <a:buClrTx/>
            </a:pPr>
            <a:r>
              <a:rPr lang="en-US" kern="1200" dirty="0" smtClean="0">
                <a:latin typeface="Times New Roman" panose="02020603050405020304" pitchFamily="18" charset="0"/>
                <a:ea typeface="+mj-ea"/>
                <a:cs typeface="+mj-cs"/>
              </a:rPr>
              <a:t>All-Unit Quantity Discounts </a:t>
            </a:r>
            <a:r>
              <a:rPr lang="en-US" sz="2000" b="0" kern="1200" dirty="0" smtClean="0">
                <a:latin typeface="Times New Roman" panose="02020603050405020304" pitchFamily="18" charset="0"/>
                <a:ea typeface="+mj-ea"/>
                <a:cs typeface="+mj-cs"/>
              </a:rPr>
              <a:t>(2 of 6)</a:t>
            </a:r>
            <a:endParaRPr lang="en-US" sz="2000" b="0" kern="1200" dirty="0">
              <a:latin typeface="Times New Roman" panose="02020603050405020304" pitchFamily="18" charset="0"/>
              <a:ea typeface="+mj-ea"/>
              <a:cs typeface="+mj-cs"/>
            </a:endParaRPr>
          </a:p>
        </p:txBody>
      </p:sp>
      <p:pic>
        <p:nvPicPr>
          <p:cNvPr id="5" name="Picture 4" descr="A bar graph of average cost per unit purchased versus quantity purchased with all unit quantity discounts. The bar graph plots average cost per unit purchased versus quantity purchased. A quantity between 0 and q sub 1 costs the most of the 3 quantities shown, C sub 0. A quantity between q sub 1 and q sub 2 costs C sub 1 per unit. A quantity from q sub 2 to q sub 3 costs the most, C sub 2."/>
          <p:cNvPicPr>
            <a:picLocks noChangeAspect="1"/>
          </p:cNvPicPr>
          <p:nvPr/>
        </p:nvPicPr>
        <p:blipFill>
          <a:blip r:embed="rId2"/>
          <a:stretch>
            <a:fillRect/>
          </a:stretch>
        </p:blipFill>
        <p:spPr>
          <a:xfrm>
            <a:off x="1746512" y="1619450"/>
            <a:ext cx="5498575" cy="3681447"/>
          </a:xfrm>
          <a:prstGeom prst="rect">
            <a:avLst/>
          </a:prstGeom>
        </p:spPr>
      </p:pic>
      <p:sp>
        <p:nvSpPr>
          <p:cNvPr id="3" name="Text Placeholder 2"/>
          <p:cNvSpPr>
            <a:spLocks noGrp="1"/>
          </p:cNvSpPr>
          <p:nvPr>
            <p:ph type="body" idx="1"/>
          </p:nvPr>
        </p:nvSpPr>
        <p:spPr>
          <a:xfrm>
            <a:off x="457200" y="5745480"/>
            <a:ext cx="8229600" cy="539536"/>
          </a:xfrm>
        </p:spPr>
        <p:txBody>
          <a:bodyPr anchor="b"/>
          <a:lstStyle/>
          <a:p>
            <a:pPr marL="0" indent="0">
              <a:buNone/>
            </a:pPr>
            <a:r>
              <a:rPr lang="en-US" sz="2000" b="1" dirty="0">
                <a:latin typeface="+mn-lt"/>
              </a:rPr>
              <a:t>Figure </a:t>
            </a:r>
            <a:r>
              <a:rPr lang="en-US" sz="2000" b="1" dirty="0" smtClean="0">
                <a:latin typeface="+mn-lt"/>
              </a:rPr>
              <a:t>11-3</a:t>
            </a:r>
            <a:r>
              <a:rPr lang="en-US" sz="2000" dirty="0" smtClean="0">
                <a:latin typeface="+mn-lt"/>
              </a:rPr>
              <a:t> </a:t>
            </a:r>
            <a:r>
              <a:rPr lang="en-US" sz="2000" dirty="0">
                <a:latin typeface="+mn-lt"/>
              </a:rPr>
              <a:t>Average Unit Cost with All Unit Quantity </a:t>
            </a:r>
            <a:r>
              <a:rPr lang="en-US" sz="2000" dirty="0" smtClean="0">
                <a:latin typeface="+mn-lt"/>
              </a:rPr>
              <a:t>Discounts</a:t>
            </a:r>
            <a:endParaRPr lang="en-US" sz="2000" dirty="0">
              <a:latin typeface="+mn-lt"/>
            </a:endParaRPr>
          </a:p>
        </p:txBody>
      </p:sp>
    </p:spTree>
    <p:extLst>
      <p:ext uri="{BB962C8B-B14F-4D97-AF65-F5344CB8AC3E}">
        <p14:creationId xmlns:p14="http://schemas.microsoft.com/office/powerpoint/2010/main" val="248908987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All-Unit Quantity Discounts </a:t>
            </a:r>
            <a:r>
              <a:rPr lang="en-US" sz="2000" b="0" kern="1200" dirty="0" smtClean="0">
                <a:latin typeface="Times New Roman" panose="02020603050405020304" pitchFamily="18" charset="0"/>
                <a:ea typeface="+mj-ea"/>
                <a:cs typeface="+mj-cs"/>
              </a:rPr>
              <a:t>(3 of 6)</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6492240" cy="523190"/>
          </a:xfrm>
        </p:spPr>
        <p:txBody>
          <a:bodyPr wrap="square" lIns="91425" tIns="91425" rIns="91425" bIns="91425">
            <a:spAutoFit/>
          </a:bodyPr>
          <a:lstStyle/>
          <a:p>
            <a:pPr marL="0" lvl="0" indent="0" defTabSz="457200">
              <a:spcAft>
                <a:spcPct val="0"/>
              </a:spcAft>
              <a:buNone/>
            </a:pPr>
            <a:r>
              <a:rPr lang="en-US" sz="2200" b="1" kern="1200" dirty="0">
                <a:solidFill>
                  <a:srgbClr val="000000"/>
                </a:solidFill>
                <a:latin typeface="Arial (Body)"/>
                <a:ea typeface="+mn-ea"/>
                <a:cs typeface="+mn-cs"/>
              </a:rPr>
              <a:t>Step </a:t>
            </a:r>
            <a:r>
              <a:rPr lang="en-US" sz="2200" b="1" kern="1200" dirty="0" smtClean="0">
                <a:solidFill>
                  <a:srgbClr val="000000"/>
                </a:solidFill>
                <a:latin typeface="Arial (Body)"/>
                <a:ea typeface="+mn-ea"/>
                <a:cs typeface="+mn-cs"/>
              </a:rPr>
              <a:t>1:</a:t>
            </a:r>
            <a:r>
              <a:rPr lang="en-US" sz="2200" b="0" kern="1200" baseline="0" dirty="0">
                <a:solidFill>
                  <a:srgbClr val="000000"/>
                </a:solidFill>
                <a:latin typeface="Arial (Body)"/>
                <a:ea typeface="+mn-ea"/>
                <a:cs typeface="+mn-cs"/>
              </a:rPr>
              <a:t> </a:t>
            </a:r>
            <a:r>
              <a:rPr lang="en-US" sz="2200" kern="1200" dirty="0" smtClean="0">
                <a:solidFill>
                  <a:srgbClr val="000000"/>
                </a:solidFill>
                <a:latin typeface="Arial (Body)"/>
                <a:ea typeface="+mn-ea"/>
                <a:cs typeface="+mn-cs"/>
              </a:rPr>
              <a:t>Evaluate </a:t>
            </a:r>
            <a:r>
              <a:rPr lang="en-US" sz="2200" kern="1200" dirty="0">
                <a:solidFill>
                  <a:srgbClr val="000000"/>
                </a:solidFill>
                <a:latin typeface="Arial (Body)"/>
                <a:ea typeface="+mn-ea"/>
                <a:cs typeface="+mn-cs"/>
              </a:rPr>
              <a:t>the optimal lot size for each </a:t>
            </a:r>
            <a:r>
              <a:rPr lang="en-US" sz="2200" kern="1200" dirty="0" smtClean="0">
                <a:solidFill>
                  <a:srgbClr val="000000"/>
                </a:solidFill>
                <a:latin typeface="Arial (Body)"/>
                <a:ea typeface="+mn-ea"/>
                <a:cs typeface="+mn-cs"/>
              </a:rPr>
              <a:t>price</a:t>
            </a:r>
            <a:endParaRPr lang="en-US" sz="2200" kern="1200" dirty="0">
              <a:solidFill>
                <a:srgbClr val="000000"/>
              </a:solidFill>
              <a:latin typeface="Arial (Body)"/>
              <a:ea typeface="+mn-ea"/>
              <a:cs typeface="+mn-cs"/>
            </a:endParaRPr>
          </a:p>
        </p:txBody>
      </p:sp>
      <p:graphicFrame>
        <p:nvGraphicFramePr>
          <p:cNvPr id="5" name="Object 4" descr="Capital C sub i, 0 is less than or equal to lower case i less than or equal to lower case r"/>
          <p:cNvGraphicFramePr>
            <a:graphicFrameLocks noChangeAspect="1"/>
          </p:cNvGraphicFramePr>
          <p:nvPr>
            <p:extLst>
              <p:ext uri="{D42A27DB-BD31-4B8C-83A1-F6EECF244321}">
                <p14:modId xmlns:p14="http://schemas.microsoft.com/office/powerpoint/2010/main" val="2123476711"/>
              </p:ext>
            </p:extLst>
          </p:nvPr>
        </p:nvGraphicFramePr>
        <p:xfrm>
          <a:off x="6996942" y="1696121"/>
          <a:ext cx="1405818" cy="421251"/>
        </p:xfrm>
        <a:graphic>
          <a:graphicData uri="http://schemas.openxmlformats.org/presentationml/2006/ole">
            <mc:AlternateContent xmlns:mc="http://schemas.openxmlformats.org/markup-compatibility/2006">
              <mc:Choice xmlns:v="urn:schemas-microsoft-com:vml" Requires="v">
                <p:oleObj spid="_x0000_s145776" name="Equation" r:id="rId3" imgW="761760" imgH="228600" progId="Equation.DSMT4">
                  <p:embed/>
                </p:oleObj>
              </mc:Choice>
              <mc:Fallback>
                <p:oleObj name="Equation" r:id="rId3" imgW="761760" imgH="228600" progId="Equation.DSMT4">
                  <p:embed/>
                  <p:pic>
                    <p:nvPicPr>
                      <p:cNvPr id="5" name="Object 4"/>
                      <p:cNvPicPr/>
                      <p:nvPr/>
                    </p:nvPicPr>
                    <p:blipFill>
                      <a:blip r:embed="rId4"/>
                      <a:stretch>
                        <a:fillRect/>
                      </a:stretch>
                    </p:blipFill>
                    <p:spPr>
                      <a:xfrm>
                        <a:off x="6996942" y="1696121"/>
                        <a:ext cx="1405818" cy="421251"/>
                      </a:xfrm>
                      <a:prstGeom prst="rect">
                        <a:avLst/>
                      </a:prstGeom>
                    </p:spPr>
                  </p:pic>
                </p:oleObj>
              </mc:Fallback>
            </mc:AlternateContent>
          </a:graphicData>
        </a:graphic>
      </p:graphicFrame>
      <p:sp>
        <p:nvSpPr>
          <p:cNvPr id="4" name="Text Placeholder 3"/>
          <p:cNvSpPr>
            <a:spLocks noGrp="1"/>
          </p:cNvSpPr>
          <p:nvPr>
            <p:ph type="body" idx="2"/>
          </p:nvPr>
        </p:nvSpPr>
        <p:spPr>
          <a:xfrm>
            <a:off x="518160" y="2163709"/>
            <a:ext cx="1432560" cy="412224"/>
          </a:xfrm>
        </p:spPr>
        <p:txBody>
          <a:bodyPr/>
          <a:lstStyle/>
          <a:p>
            <a:pPr marL="0" indent="0">
              <a:buNone/>
            </a:pPr>
            <a:r>
              <a:rPr lang="en-US" sz="2200" dirty="0">
                <a:latin typeface="+mn-lt"/>
              </a:rPr>
              <a:t>as </a:t>
            </a:r>
            <a:r>
              <a:rPr lang="en-US" sz="2200" dirty="0" smtClean="0">
                <a:latin typeface="+mn-lt"/>
              </a:rPr>
              <a:t>follows</a:t>
            </a:r>
            <a:endParaRPr lang="en-US" sz="2200" dirty="0">
              <a:latin typeface="+mn-lt"/>
            </a:endParaRPr>
          </a:p>
        </p:txBody>
      </p:sp>
      <p:graphicFrame>
        <p:nvGraphicFramePr>
          <p:cNvPr id="6" name="Object 5" descr="Q sub I = square root of start fraction 2 times D times capital S over h times C sub I end fraction"/>
          <p:cNvGraphicFramePr>
            <a:graphicFrameLocks noChangeAspect="1"/>
          </p:cNvGraphicFramePr>
          <p:nvPr>
            <p:extLst>
              <p:ext uri="{D42A27DB-BD31-4B8C-83A1-F6EECF244321}">
                <p14:modId xmlns:p14="http://schemas.microsoft.com/office/powerpoint/2010/main" val="1787833888"/>
              </p:ext>
            </p:extLst>
          </p:nvPr>
        </p:nvGraphicFramePr>
        <p:xfrm>
          <a:off x="3632401" y="2797131"/>
          <a:ext cx="1550218" cy="935054"/>
        </p:xfrm>
        <a:graphic>
          <a:graphicData uri="http://schemas.openxmlformats.org/presentationml/2006/ole">
            <mc:AlternateContent xmlns:mc="http://schemas.openxmlformats.org/markup-compatibility/2006">
              <mc:Choice xmlns:v="urn:schemas-microsoft-com:vml" Requires="v">
                <p:oleObj spid="_x0000_s145777" name="Equation" r:id="rId5" imgW="799920" imgH="482400" progId="Equation.DSMT4">
                  <p:embed/>
                </p:oleObj>
              </mc:Choice>
              <mc:Fallback>
                <p:oleObj name="Equation" r:id="rId5" imgW="799920" imgH="482400" progId="Equation.DSMT4">
                  <p:embed/>
                  <p:pic>
                    <p:nvPicPr>
                      <p:cNvPr id="5" name="Object 4"/>
                      <p:cNvPicPr/>
                      <p:nvPr/>
                    </p:nvPicPr>
                    <p:blipFill>
                      <a:blip r:embed="rId6"/>
                      <a:stretch>
                        <a:fillRect/>
                      </a:stretch>
                    </p:blipFill>
                    <p:spPr>
                      <a:xfrm>
                        <a:off x="3632401" y="2797131"/>
                        <a:ext cx="1550218" cy="935054"/>
                      </a:xfrm>
                      <a:prstGeom prst="rect">
                        <a:avLst/>
                      </a:prstGeom>
                    </p:spPr>
                  </p:pic>
                </p:oleObj>
              </mc:Fallback>
            </mc:AlternateContent>
          </a:graphicData>
        </a:graphic>
      </p:graphicFrame>
    </p:spTree>
    <p:extLst>
      <p:ext uri="{BB962C8B-B14F-4D97-AF65-F5344CB8AC3E}">
        <p14:creationId xmlns:p14="http://schemas.microsoft.com/office/powerpoint/2010/main" val="178921836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latin typeface="Times New Roman" panose="02020603050405020304" pitchFamily="18" charset="0"/>
              </a:rPr>
              <a:t>All-Unit Quantity Discounts </a:t>
            </a:r>
            <a:r>
              <a:rPr lang="en-US" sz="2000" b="0" kern="1200" dirty="0">
                <a:latin typeface="Times New Roman" panose="02020603050405020304" pitchFamily="18" charset="0"/>
              </a:rPr>
              <a:t>(4 of 6)</a:t>
            </a:r>
            <a:endParaRPr lang="en-IN" dirty="0"/>
          </a:p>
        </p:txBody>
      </p:sp>
      <p:sp>
        <p:nvSpPr>
          <p:cNvPr id="10" name="Text Placeholder 9"/>
          <p:cNvSpPr>
            <a:spLocks noGrp="1"/>
          </p:cNvSpPr>
          <p:nvPr>
            <p:ph type="body" idx="1"/>
          </p:nvPr>
        </p:nvSpPr>
        <p:spPr/>
        <p:txBody>
          <a:bodyPr/>
          <a:lstStyle/>
          <a:p>
            <a:pPr marL="0" lvl="0" indent="0">
              <a:buNone/>
            </a:pPr>
            <a:r>
              <a:rPr lang="en-US" sz="2200" b="1" kern="1200" dirty="0">
                <a:solidFill>
                  <a:srgbClr val="000000"/>
                </a:solidFill>
                <a:latin typeface="Arial (Body)"/>
              </a:rPr>
              <a:t>Step 2:</a:t>
            </a:r>
            <a:r>
              <a:rPr lang="en-US" sz="2200" kern="1200" dirty="0">
                <a:solidFill>
                  <a:srgbClr val="000000"/>
                </a:solidFill>
                <a:latin typeface="Arial (Body)"/>
              </a:rPr>
              <a:t> We next select the order quantity </a:t>
            </a:r>
            <a:r>
              <a:rPr lang="en-US" sz="2200" i="1" kern="1200" dirty="0">
                <a:solidFill>
                  <a:srgbClr val="000000"/>
                </a:solidFill>
                <a:latin typeface="Arial (Body)"/>
                <a:cs typeface="Times New Roman"/>
              </a:rPr>
              <a:t>Q</a:t>
            </a:r>
            <a:r>
              <a:rPr lang="en-US" sz="2200" kern="1200" dirty="0">
                <a:solidFill>
                  <a:srgbClr val="000000"/>
                </a:solidFill>
                <a:latin typeface="Arial (Body)"/>
              </a:rPr>
              <a:t>*</a:t>
            </a:r>
            <a:r>
              <a:rPr lang="en-US" sz="2200" i="1" kern="1200" baseline="-25000" dirty="0">
                <a:solidFill>
                  <a:srgbClr val="000000"/>
                </a:solidFill>
                <a:latin typeface="Arial (Body)"/>
                <a:cs typeface="Times New Roman"/>
              </a:rPr>
              <a:t>i</a:t>
            </a:r>
            <a:r>
              <a:rPr lang="en-US" sz="2200" kern="1200" dirty="0">
                <a:solidFill>
                  <a:srgbClr val="000000"/>
                </a:solidFill>
                <a:latin typeface="Arial (Body)"/>
              </a:rPr>
              <a:t> for each price </a:t>
            </a:r>
            <a:r>
              <a:rPr lang="en-US" sz="2200" i="1" kern="1200" dirty="0" smtClean="0">
                <a:solidFill>
                  <a:srgbClr val="000000"/>
                </a:solidFill>
                <a:latin typeface="Arial (Body)"/>
                <a:cs typeface="Times New Roman"/>
              </a:rPr>
              <a:t>C</a:t>
            </a:r>
            <a:r>
              <a:rPr lang="en-US" sz="2200" i="1" kern="1200" baseline="-25000" dirty="0" smtClean="0">
                <a:solidFill>
                  <a:srgbClr val="000000"/>
                </a:solidFill>
                <a:latin typeface="Arial (Body)"/>
                <a:cs typeface="Times New Roman"/>
              </a:rPr>
              <a:t>i</a:t>
            </a:r>
            <a:endParaRPr lang="en-US" sz="2200" i="1" kern="1200" dirty="0">
              <a:solidFill>
                <a:srgbClr val="000000"/>
              </a:solidFill>
              <a:latin typeface="Arial (Body)"/>
              <a:cs typeface="Times New Roman"/>
            </a:endParaRPr>
          </a:p>
        </p:txBody>
      </p:sp>
      <p:graphicFrame>
        <p:nvGraphicFramePr>
          <p:cNvPr id="21" name="Object 20" descr="lower case q sub I is less than or equal to capital Q sub I is less than lower case q sub I + 1"/>
          <p:cNvGraphicFramePr>
            <a:graphicFrameLocks noChangeAspect="1"/>
          </p:cNvGraphicFramePr>
          <p:nvPr>
            <p:extLst>
              <p:ext uri="{D42A27DB-BD31-4B8C-83A1-F6EECF244321}">
                <p14:modId xmlns:p14="http://schemas.microsoft.com/office/powerpoint/2010/main" val="4070810977"/>
              </p:ext>
            </p:extLst>
          </p:nvPr>
        </p:nvGraphicFramePr>
        <p:xfrm>
          <a:off x="1596025" y="2268988"/>
          <a:ext cx="2029392" cy="445477"/>
        </p:xfrm>
        <a:graphic>
          <a:graphicData uri="http://schemas.openxmlformats.org/presentationml/2006/ole">
            <mc:AlternateContent xmlns:mc="http://schemas.openxmlformats.org/markup-compatibility/2006">
              <mc:Choice xmlns:v="urn:schemas-microsoft-com:vml" Requires="v">
                <p:oleObj spid="_x0000_s181274" name="Equation" r:id="rId3" imgW="1041120" imgH="228600" progId="Equation.DSMT4">
                  <p:embed/>
                </p:oleObj>
              </mc:Choice>
              <mc:Fallback>
                <p:oleObj name="Equation" r:id="rId3" imgW="1041120" imgH="228600" progId="Equation.DSMT4">
                  <p:embed/>
                  <p:pic>
                    <p:nvPicPr>
                      <p:cNvPr id="7" name="Object 6"/>
                      <p:cNvPicPr/>
                      <p:nvPr/>
                    </p:nvPicPr>
                    <p:blipFill>
                      <a:blip r:embed="rId4"/>
                      <a:stretch>
                        <a:fillRect/>
                      </a:stretch>
                    </p:blipFill>
                    <p:spPr>
                      <a:xfrm>
                        <a:off x="1596025" y="2268988"/>
                        <a:ext cx="2029392" cy="445477"/>
                      </a:xfrm>
                      <a:prstGeom prst="rect">
                        <a:avLst/>
                      </a:prstGeom>
                    </p:spPr>
                  </p:pic>
                </p:oleObj>
              </mc:Fallback>
            </mc:AlternateContent>
          </a:graphicData>
        </a:graphic>
      </p:graphicFrame>
      <p:graphicFrame>
        <p:nvGraphicFramePr>
          <p:cNvPr id="22" name="Object 21" descr="Capital Q sub I is less than lower case q sub i"/>
          <p:cNvGraphicFramePr>
            <a:graphicFrameLocks noChangeAspect="1"/>
          </p:cNvGraphicFramePr>
          <p:nvPr>
            <p:extLst>
              <p:ext uri="{D42A27DB-BD31-4B8C-83A1-F6EECF244321}">
                <p14:modId xmlns:p14="http://schemas.microsoft.com/office/powerpoint/2010/main" val="2757004131"/>
              </p:ext>
            </p:extLst>
          </p:nvPr>
        </p:nvGraphicFramePr>
        <p:xfrm>
          <a:off x="1564812" y="2665814"/>
          <a:ext cx="1442851" cy="490025"/>
        </p:xfrm>
        <a:graphic>
          <a:graphicData uri="http://schemas.openxmlformats.org/presentationml/2006/ole">
            <mc:AlternateContent xmlns:mc="http://schemas.openxmlformats.org/markup-compatibility/2006">
              <mc:Choice xmlns:v="urn:schemas-microsoft-com:vml" Requires="v">
                <p:oleObj spid="_x0000_s181275" name="Equation" r:id="rId5" imgW="672840" imgH="228600" progId="Equation.DSMT4">
                  <p:embed/>
                </p:oleObj>
              </mc:Choice>
              <mc:Fallback>
                <p:oleObj name="Equation" r:id="rId5" imgW="672840" imgH="228600" progId="Equation.DSMT4">
                  <p:embed/>
                  <p:pic>
                    <p:nvPicPr>
                      <p:cNvPr id="8" name="Object 7"/>
                      <p:cNvPicPr/>
                      <p:nvPr/>
                    </p:nvPicPr>
                    <p:blipFill>
                      <a:blip r:embed="rId6"/>
                      <a:stretch>
                        <a:fillRect/>
                      </a:stretch>
                    </p:blipFill>
                    <p:spPr>
                      <a:xfrm>
                        <a:off x="1564812" y="2665814"/>
                        <a:ext cx="1442851" cy="490025"/>
                      </a:xfrm>
                      <a:prstGeom prst="rect">
                        <a:avLst/>
                      </a:prstGeom>
                    </p:spPr>
                  </p:pic>
                </p:oleObj>
              </mc:Fallback>
            </mc:AlternateContent>
          </a:graphicData>
        </a:graphic>
      </p:graphicFrame>
      <p:graphicFrame>
        <p:nvGraphicFramePr>
          <p:cNvPr id="23" name="Object 22" descr="Capital Q sub I is greater than or equal to lower case q sub I + 1"/>
          <p:cNvGraphicFramePr>
            <a:graphicFrameLocks noChangeAspect="1"/>
          </p:cNvGraphicFramePr>
          <p:nvPr>
            <p:extLst>
              <p:ext uri="{D42A27DB-BD31-4B8C-83A1-F6EECF244321}">
                <p14:modId xmlns:p14="http://schemas.microsoft.com/office/powerpoint/2010/main" val="3874728798"/>
              </p:ext>
            </p:extLst>
          </p:nvPr>
        </p:nvGraphicFramePr>
        <p:xfrm>
          <a:off x="1572458" y="3113595"/>
          <a:ext cx="1606191" cy="490025"/>
        </p:xfrm>
        <a:graphic>
          <a:graphicData uri="http://schemas.openxmlformats.org/presentationml/2006/ole">
            <mc:AlternateContent xmlns:mc="http://schemas.openxmlformats.org/markup-compatibility/2006">
              <mc:Choice xmlns:v="urn:schemas-microsoft-com:vml" Requires="v">
                <p:oleObj spid="_x0000_s181276" name="Equation" r:id="rId7" imgW="749160" imgH="228600" progId="Equation.DSMT4">
                  <p:embed/>
                </p:oleObj>
              </mc:Choice>
              <mc:Fallback>
                <p:oleObj name="Equation" r:id="rId7" imgW="749160" imgH="228600" progId="Equation.DSMT4">
                  <p:embed/>
                  <p:pic>
                    <p:nvPicPr>
                      <p:cNvPr id="9" name="Object 8"/>
                      <p:cNvPicPr/>
                      <p:nvPr/>
                    </p:nvPicPr>
                    <p:blipFill>
                      <a:blip r:embed="rId8"/>
                      <a:stretch>
                        <a:fillRect/>
                      </a:stretch>
                    </p:blipFill>
                    <p:spPr>
                      <a:xfrm>
                        <a:off x="1572458" y="3113595"/>
                        <a:ext cx="1606191" cy="490025"/>
                      </a:xfrm>
                      <a:prstGeom prst="rect">
                        <a:avLst/>
                      </a:prstGeom>
                    </p:spPr>
                  </p:pic>
                </p:oleObj>
              </mc:Fallback>
            </mc:AlternateContent>
          </a:graphicData>
        </a:graphic>
      </p:graphicFrame>
      <p:sp>
        <p:nvSpPr>
          <p:cNvPr id="11" name="Content Placeholder 10"/>
          <p:cNvSpPr>
            <a:spLocks noGrp="1"/>
          </p:cNvSpPr>
          <p:nvPr>
            <p:ph sz="quarter" idx="13"/>
          </p:nvPr>
        </p:nvSpPr>
        <p:spPr>
          <a:xfrm>
            <a:off x="457200" y="3693777"/>
            <a:ext cx="6035040" cy="440092"/>
          </a:xfrm>
        </p:spPr>
        <p:txBody>
          <a:bodyPr/>
          <a:lstStyle/>
          <a:p>
            <a:r>
              <a:rPr lang="en-US" sz="2200" dirty="0">
                <a:latin typeface="+mn-lt"/>
              </a:rPr>
              <a:t>Case 3 can be ignored as it is considered for</a:t>
            </a:r>
            <a:endParaRPr lang="en-IN" sz="2200" dirty="0">
              <a:latin typeface="+mn-lt"/>
            </a:endParaRPr>
          </a:p>
        </p:txBody>
      </p:sp>
      <p:graphicFrame>
        <p:nvGraphicFramePr>
          <p:cNvPr id="3" name="Object 2" descr="q upper case sub i + 1"/>
          <p:cNvGraphicFramePr>
            <a:graphicFrameLocks noChangeAspect="1"/>
          </p:cNvGraphicFramePr>
          <p:nvPr>
            <p:extLst>
              <p:ext uri="{D42A27DB-BD31-4B8C-83A1-F6EECF244321}">
                <p14:modId xmlns:p14="http://schemas.microsoft.com/office/powerpoint/2010/main" val="2338560076"/>
              </p:ext>
            </p:extLst>
          </p:nvPr>
        </p:nvGraphicFramePr>
        <p:xfrm>
          <a:off x="6411619" y="3753438"/>
          <a:ext cx="529906" cy="454206"/>
        </p:xfrm>
        <a:graphic>
          <a:graphicData uri="http://schemas.openxmlformats.org/presentationml/2006/ole">
            <mc:AlternateContent xmlns:mc="http://schemas.openxmlformats.org/markup-compatibility/2006">
              <mc:Choice xmlns:v="urn:schemas-microsoft-com:vml" Requires="v">
                <p:oleObj spid="_x0000_s181277" name="Equation" r:id="rId9" imgW="266400" imgH="228600" progId="Equation.DSMT4">
                  <p:embed/>
                </p:oleObj>
              </mc:Choice>
              <mc:Fallback>
                <p:oleObj name="Equation" r:id="rId9" imgW="266400" imgH="228600" progId="Equation.DSMT4">
                  <p:embed/>
                  <p:pic>
                    <p:nvPicPr>
                      <p:cNvPr id="0" name=""/>
                      <p:cNvPicPr/>
                      <p:nvPr/>
                    </p:nvPicPr>
                    <p:blipFill>
                      <a:blip r:embed="rId10"/>
                      <a:stretch>
                        <a:fillRect/>
                      </a:stretch>
                    </p:blipFill>
                    <p:spPr>
                      <a:xfrm>
                        <a:off x="6411619" y="3753438"/>
                        <a:ext cx="529906" cy="454206"/>
                      </a:xfrm>
                      <a:prstGeom prst="rect">
                        <a:avLst/>
                      </a:prstGeom>
                    </p:spPr>
                  </p:pic>
                </p:oleObj>
              </mc:Fallback>
            </mc:AlternateContent>
          </a:graphicData>
        </a:graphic>
      </p:graphicFrame>
      <p:sp>
        <p:nvSpPr>
          <p:cNvPr id="12" name="Content Placeholder 11"/>
          <p:cNvSpPr>
            <a:spLocks noGrp="1"/>
          </p:cNvSpPr>
          <p:nvPr>
            <p:ph sz="quarter" idx="14"/>
          </p:nvPr>
        </p:nvSpPr>
        <p:spPr>
          <a:xfrm>
            <a:off x="457201" y="4215304"/>
            <a:ext cx="2087880" cy="434628"/>
          </a:xfrm>
        </p:spPr>
        <p:txBody>
          <a:bodyPr/>
          <a:lstStyle/>
          <a:p>
            <a:r>
              <a:rPr lang="en-US" sz="2200" dirty="0">
                <a:latin typeface="+mn-lt"/>
              </a:rPr>
              <a:t>For Case 1 if</a:t>
            </a:r>
            <a:endParaRPr lang="en-IN" sz="2200" dirty="0">
              <a:latin typeface="+mn-lt"/>
            </a:endParaRPr>
          </a:p>
        </p:txBody>
      </p:sp>
      <p:graphicFrame>
        <p:nvGraphicFramePr>
          <p:cNvPr id="24" name="Object 23" descr="lower case q sub I is less than or equal to capital Q sub I is less than lower case q sub I + 1, then set q upper case star sub i = q upper case sub i"/>
          <p:cNvGraphicFramePr>
            <a:graphicFrameLocks noChangeAspect="1"/>
          </p:cNvGraphicFramePr>
          <p:nvPr>
            <p:extLst>
              <p:ext uri="{D42A27DB-BD31-4B8C-83A1-F6EECF244321}">
                <p14:modId xmlns:p14="http://schemas.microsoft.com/office/powerpoint/2010/main" val="1896897159"/>
              </p:ext>
            </p:extLst>
          </p:nvPr>
        </p:nvGraphicFramePr>
        <p:xfrm>
          <a:off x="2595563" y="4222750"/>
          <a:ext cx="3752850" cy="441325"/>
        </p:xfrm>
        <a:graphic>
          <a:graphicData uri="http://schemas.openxmlformats.org/presentationml/2006/ole">
            <mc:AlternateContent xmlns:mc="http://schemas.openxmlformats.org/markup-compatibility/2006">
              <mc:Choice xmlns:v="urn:schemas-microsoft-com:vml" Requires="v">
                <p:oleObj spid="_x0000_s181278" name="Equation" r:id="rId11" imgW="2044440" imgH="241200" progId="Equation.DSMT4">
                  <p:embed/>
                </p:oleObj>
              </mc:Choice>
              <mc:Fallback>
                <p:oleObj name="Equation" r:id="rId11" imgW="2044440" imgH="241200" progId="Equation.DSMT4">
                  <p:embed/>
                  <p:pic>
                    <p:nvPicPr>
                      <p:cNvPr id="21" name="Object 20"/>
                      <p:cNvPicPr/>
                      <p:nvPr/>
                    </p:nvPicPr>
                    <p:blipFill>
                      <a:blip r:embed="rId12"/>
                      <a:stretch>
                        <a:fillRect/>
                      </a:stretch>
                    </p:blipFill>
                    <p:spPr>
                      <a:xfrm>
                        <a:off x="2595563" y="4222750"/>
                        <a:ext cx="3752850" cy="441325"/>
                      </a:xfrm>
                      <a:prstGeom prst="rect">
                        <a:avLst/>
                      </a:prstGeom>
                    </p:spPr>
                  </p:pic>
                </p:oleObj>
              </mc:Fallback>
            </mc:AlternateContent>
          </a:graphicData>
        </a:graphic>
      </p:graphicFrame>
      <p:sp>
        <p:nvSpPr>
          <p:cNvPr id="13" name="Content Placeholder 12"/>
          <p:cNvSpPr>
            <a:spLocks noGrp="1"/>
          </p:cNvSpPr>
          <p:nvPr>
            <p:ph sz="quarter" idx="15"/>
          </p:nvPr>
        </p:nvSpPr>
        <p:spPr>
          <a:xfrm>
            <a:off x="472440" y="4774051"/>
            <a:ext cx="640080" cy="421081"/>
          </a:xfrm>
        </p:spPr>
        <p:txBody>
          <a:bodyPr/>
          <a:lstStyle/>
          <a:p>
            <a:r>
              <a:rPr lang="en-IN" sz="2200" dirty="0" smtClean="0">
                <a:latin typeface="+mn-lt"/>
              </a:rPr>
              <a:t>If</a:t>
            </a:r>
            <a:endParaRPr lang="en-IN" sz="2200" dirty="0">
              <a:latin typeface="+mn-lt"/>
            </a:endParaRPr>
          </a:p>
        </p:txBody>
      </p:sp>
      <p:graphicFrame>
        <p:nvGraphicFramePr>
          <p:cNvPr id="25" name="Object 24" descr="Capital Q sub I is less than lower case q sub i,"/>
          <p:cNvGraphicFramePr>
            <a:graphicFrameLocks noChangeAspect="1"/>
          </p:cNvGraphicFramePr>
          <p:nvPr>
            <p:extLst>
              <p:ext uri="{D42A27DB-BD31-4B8C-83A1-F6EECF244321}">
                <p14:modId xmlns:p14="http://schemas.microsoft.com/office/powerpoint/2010/main" val="593275530"/>
              </p:ext>
            </p:extLst>
          </p:nvPr>
        </p:nvGraphicFramePr>
        <p:xfrm>
          <a:off x="1261824" y="4783382"/>
          <a:ext cx="1024414" cy="462108"/>
        </p:xfrm>
        <a:graphic>
          <a:graphicData uri="http://schemas.openxmlformats.org/presentationml/2006/ole">
            <mc:AlternateContent xmlns:mc="http://schemas.openxmlformats.org/markup-compatibility/2006">
              <mc:Choice xmlns:v="urn:schemas-microsoft-com:vml" Requires="v">
                <p:oleObj spid="_x0000_s181279" name="Equation" r:id="rId13" imgW="507960" imgH="228600" progId="Equation.DSMT4">
                  <p:embed/>
                </p:oleObj>
              </mc:Choice>
              <mc:Fallback>
                <p:oleObj name="Equation" r:id="rId13" imgW="507960" imgH="228600" progId="Equation.DSMT4">
                  <p:embed/>
                  <p:pic>
                    <p:nvPicPr>
                      <p:cNvPr id="22" name="Object 21"/>
                      <p:cNvPicPr/>
                      <p:nvPr/>
                    </p:nvPicPr>
                    <p:blipFill>
                      <a:blip r:embed="rId14"/>
                      <a:stretch>
                        <a:fillRect/>
                      </a:stretch>
                    </p:blipFill>
                    <p:spPr>
                      <a:xfrm>
                        <a:off x="1261824" y="4783382"/>
                        <a:ext cx="1024414" cy="462108"/>
                      </a:xfrm>
                      <a:prstGeom prst="rect">
                        <a:avLst/>
                      </a:prstGeom>
                    </p:spPr>
                  </p:pic>
                </p:oleObj>
              </mc:Fallback>
            </mc:AlternateContent>
          </a:graphicData>
        </a:graphic>
      </p:graphicFrame>
      <p:sp>
        <p:nvSpPr>
          <p:cNvPr id="14" name="Content Placeholder 13"/>
          <p:cNvSpPr>
            <a:spLocks noGrp="1"/>
          </p:cNvSpPr>
          <p:nvPr>
            <p:ph sz="quarter" idx="16"/>
          </p:nvPr>
        </p:nvSpPr>
        <p:spPr>
          <a:xfrm>
            <a:off x="2468880" y="4753150"/>
            <a:ext cx="3992880" cy="488918"/>
          </a:xfrm>
        </p:spPr>
        <p:txBody>
          <a:bodyPr/>
          <a:lstStyle/>
          <a:p>
            <a:pPr marL="255600" indent="-255600">
              <a:buNone/>
            </a:pPr>
            <a:r>
              <a:rPr lang="en-US" sz="2200" dirty="0">
                <a:latin typeface="+mn-lt"/>
              </a:rPr>
              <a:t>then a discount is not </a:t>
            </a:r>
            <a:r>
              <a:rPr lang="en-US" sz="2200" dirty="0" smtClean="0">
                <a:latin typeface="+mn-lt"/>
              </a:rPr>
              <a:t>possible</a:t>
            </a:r>
            <a:endParaRPr lang="en-US" sz="2200" dirty="0">
              <a:latin typeface="+mn-lt"/>
            </a:endParaRPr>
          </a:p>
        </p:txBody>
      </p:sp>
      <p:sp>
        <p:nvSpPr>
          <p:cNvPr id="15" name="Content Placeholder 14"/>
          <p:cNvSpPr>
            <a:spLocks noGrp="1"/>
          </p:cNvSpPr>
          <p:nvPr>
            <p:ph sz="quarter" idx="17"/>
          </p:nvPr>
        </p:nvSpPr>
        <p:spPr>
          <a:xfrm>
            <a:off x="457200" y="5359922"/>
            <a:ext cx="929640" cy="448218"/>
          </a:xfrm>
        </p:spPr>
        <p:txBody>
          <a:bodyPr/>
          <a:lstStyle/>
          <a:p>
            <a:r>
              <a:rPr lang="en-US" sz="2200" dirty="0">
                <a:latin typeface="+mn-lt"/>
              </a:rPr>
              <a:t>Set</a:t>
            </a:r>
            <a:endParaRPr lang="en-IN" sz="2200" dirty="0">
              <a:latin typeface="+mn-lt"/>
            </a:endParaRPr>
          </a:p>
        </p:txBody>
      </p:sp>
      <p:graphicFrame>
        <p:nvGraphicFramePr>
          <p:cNvPr id="27" name="Object 26" descr="Q uppercase star sub i = q sub i"/>
          <p:cNvGraphicFramePr>
            <a:graphicFrameLocks noChangeAspect="1"/>
          </p:cNvGraphicFramePr>
          <p:nvPr>
            <p:extLst>
              <p:ext uri="{D42A27DB-BD31-4B8C-83A1-F6EECF244321}">
                <p14:modId xmlns:p14="http://schemas.microsoft.com/office/powerpoint/2010/main" val="3269161289"/>
              </p:ext>
            </p:extLst>
          </p:nvPr>
        </p:nvGraphicFramePr>
        <p:xfrm>
          <a:off x="1308464" y="5391865"/>
          <a:ext cx="1022575" cy="463709"/>
        </p:xfrm>
        <a:graphic>
          <a:graphicData uri="http://schemas.openxmlformats.org/presentationml/2006/ole">
            <mc:AlternateContent xmlns:mc="http://schemas.openxmlformats.org/markup-compatibility/2006">
              <mc:Choice xmlns:v="urn:schemas-microsoft-com:vml" Requires="v">
                <p:oleObj spid="_x0000_s181280" name="Equation" r:id="rId15" imgW="533160" imgH="241200" progId="Equation.DSMT4">
                  <p:embed/>
                </p:oleObj>
              </mc:Choice>
              <mc:Fallback>
                <p:oleObj name="Equation" r:id="rId15" imgW="533160" imgH="241200" progId="Equation.DSMT4">
                  <p:embed/>
                  <p:pic>
                    <p:nvPicPr>
                      <p:cNvPr id="25" name="Object 24"/>
                      <p:cNvPicPr/>
                      <p:nvPr/>
                    </p:nvPicPr>
                    <p:blipFill>
                      <a:blip r:embed="rId16"/>
                      <a:stretch>
                        <a:fillRect/>
                      </a:stretch>
                    </p:blipFill>
                    <p:spPr>
                      <a:xfrm>
                        <a:off x="1308464" y="5391865"/>
                        <a:ext cx="1022575" cy="463709"/>
                      </a:xfrm>
                      <a:prstGeom prst="rect">
                        <a:avLst/>
                      </a:prstGeom>
                    </p:spPr>
                  </p:pic>
                </p:oleObj>
              </mc:Fallback>
            </mc:AlternateContent>
          </a:graphicData>
        </a:graphic>
      </p:graphicFrame>
      <p:sp>
        <p:nvSpPr>
          <p:cNvPr id="16" name="Content Placeholder 15"/>
          <p:cNvSpPr>
            <a:spLocks noGrp="1"/>
          </p:cNvSpPr>
          <p:nvPr>
            <p:ph sz="quarter" idx="18"/>
          </p:nvPr>
        </p:nvSpPr>
        <p:spPr>
          <a:xfrm>
            <a:off x="2377440" y="5385118"/>
            <a:ext cx="5135880" cy="457200"/>
          </a:xfrm>
        </p:spPr>
        <p:txBody>
          <a:bodyPr/>
          <a:lstStyle/>
          <a:p>
            <a:pPr marL="101600" indent="0">
              <a:buNone/>
            </a:pPr>
            <a:r>
              <a:rPr lang="en-US" sz="2200" dirty="0">
                <a:latin typeface="+mn-lt"/>
              </a:rPr>
              <a:t>to qualify for the discounted price of </a:t>
            </a:r>
            <a:r>
              <a:rPr lang="en-US" sz="2200" i="1" dirty="0">
                <a:latin typeface="+mn-lt"/>
                <a:cs typeface="Times New Roman"/>
              </a:rPr>
              <a:t>C</a:t>
            </a:r>
            <a:r>
              <a:rPr lang="en-US" sz="2200" i="1" baseline="-25000" dirty="0">
                <a:latin typeface="+mn-lt"/>
                <a:cs typeface="Times New Roman"/>
              </a:rPr>
              <a:t>i</a:t>
            </a:r>
            <a:endParaRPr lang="en-IN" sz="2200" dirty="0">
              <a:latin typeface="+mn-lt"/>
            </a:endParaRPr>
          </a:p>
        </p:txBody>
      </p:sp>
    </p:spTree>
    <p:extLst>
      <p:ext uri="{BB962C8B-B14F-4D97-AF65-F5344CB8AC3E}">
        <p14:creationId xmlns:p14="http://schemas.microsoft.com/office/powerpoint/2010/main" val="140346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All-Unit Quantity Discounts </a:t>
            </a:r>
            <a:r>
              <a:rPr lang="en-US" sz="2000" b="0" kern="1200" dirty="0" smtClean="0">
                <a:latin typeface="Times New Roman" panose="02020603050405020304" pitchFamily="18" charset="0"/>
                <a:ea typeface="+mj-ea"/>
                <a:cs typeface="+mj-cs"/>
              </a:rPr>
              <a:t>(5 of 6)</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7009900" cy="553968"/>
          </a:xfrm>
        </p:spPr>
        <p:txBody>
          <a:bodyPr wrap="square" lIns="91425" tIns="91425" rIns="91425" bIns="91425">
            <a:spAutoFit/>
          </a:bodyPr>
          <a:lstStyle/>
          <a:p>
            <a:pPr marL="0" lvl="0" indent="0" defTabSz="457200">
              <a:spcAft>
                <a:spcPct val="0"/>
              </a:spcAft>
              <a:buNone/>
            </a:pPr>
            <a:r>
              <a:rPr lang="en-US" sz="2400" b="1" kern="1200" dirty="0">
                <a:solidFill>
                  <a:srgbClr val="000000"/>
                </a:solidFill>
                <a:latin typeface="Arial (Body)"/>
              </a:rPr>
              <a:t>Step 3:</a:t>
            </a:r>
            <a:r>
              <a:rPr lang="en-US" sz="2400" kern="1200" dirty="0">
                <a:solidFill>
                  <a:srgbClr val="000000"/>
                </a:solidFill>
                <a:latin typeface="Arial (Body)"/>
              </a:rPr>
              <a:t> Calculate the total annual cost of ordering</a:t>
            </a:r>
          </a:p>
        </p:txBody>
      </p:sp>
      <p:graphicFrame>
        <p:nvGraphicFramePr>
          <p:cNvPr id="6" name="Object 5" descr="Q uppercase star sub i units"/>
          <p:cNvGraphicFramePr>
            <a:graphicFrameLocks noChangeAspect="1"/>
          </p:cNvGraphicFramePr>
          <p:nvPr>
            <p:extLst>
              <p:ext uri="{D42A27DB-BD31-4B8C-83A1-F6EECF244321}">
                <p14:modId xmlns:p14="http://schemas.microsoft.com/office/powerpoint/2010/main" val="762846244"/>
              </p:ext>
            </p:extLst>
          </p:nvPr>
        </p:nvGraphicFramePr>
        <p:xfrm>
          <a:off x="7366270" y="1684926"/>
          <a:ext cx="1144588" cy="465138"/>
        </p:xfrm>
        <a:graphic>
          <a:graphicData uri="http://schemas.openxmlformats.org/presentationml/2006/ole">
            <mc:AlternateContent xmlns:mc="http://schemas.openxmlformats.org/markup-compatibility/2006">
              <mc:Choice xmlns:v="urn:schemas-microsoft-com:vml" Requires="v">
                <p:oleObj spid="_x0000_s136802" name="Equation" r:id="rId3" imgW="596880" imgH="241200" progId="Equation.DSMT4">
                  <p:embed/>
                </p:oleObj>
              </mc:Choice>
              <mc:Fallback>
                <p:oleObj name="Equation" r:id="rId3" imgW="596880" imgH="241200" progId="Equation.DSMT4">
                  <p:embed/>
                  <p:pic>
                    <p:nvPicPr>
                      <p:cNvPr id="27" name="Object 26"/>
                      <p:cNvPicPr/>
                      <p:nvPr/>
                    </p:nvPicPr>
                    <p:blipFill>
                      <a:blip r:embed="rId4"/>
                      <a:stretch>
                        <a:fillRect/>
                      </a:stretch>
                    </p:blipFill>
                    <p:spPr>
                      <a:xfrm>
                        <a:off x="7366270" y="1684926"/>
                        <a:ext cx="1144588" cy="465138"/>
                      </a:xfrm>
                      <a:prstGeom prst="rect">
                        <a:avLst/>
                      </a:prstGeom>
                    </p:spPr>
                  </p:pic>
                </p:oleObj>
              </mc:Fallback>
            </mc:AlternateContent>
          </a:graphicData>
        </a:graphic>
      </p:graphicFrame>
      <p:sp>
        <p:nvSpPr>
          <p:cNvPr id="4" name="Text Placeholder 3"/>
          <p:cNvSpPr>
            <a:spLocks noGrp="1"/>
          </p:cNvSpPr>
          <p:nvPr>
            <p:ph type="body" idx="2"/>
          </p:nvPr>
        </p:nvSpPr>
        <p:spPr>
          <a:xfrm>
            <a:off x="1098880" y="2882235"/>
            <a:ext cx="2638926" cy="512007"/>
          </a:xfrm>
        </p:spPr>
        <p:txBody>
          <a:bodyPr/>
          <a:lstStyle/>
          <a:p>
            <a:pPr marL="0" indent="0">
              <a:buNone/>
            </a:pPr>
            <a:r>
              <a:rPr lang="en-US" sz="2400" dirty="0">
                <a:latin typeface="+mn-lt"/>
              </a:rPr>
              <a:t>Total annual cost, </a:t>
            </a:r>
          </a:p>
        </p:txBody>
      </p:sp>
      <p:graphicFrame>
        <p:nvGraphicFramePr>
          <p:cNvPr id="5" name="Object 4" descr="T C sub i = start fraction D times capital S over capital Q star sub I end fraction + start fraction capital Q star times lower case h times C sub I over 2 end fraction + D times C sub i"/>
          <p:cNvGraphicFramePr>
            <a:graphicFrameLocks noChangeAspect="1"/>
          </p:cNvGraphicFramePr>
          <p:nvPr>
            <p:extLst>
              <p:ext uri="{D42A27DB-BD31-4B8C-83A1-F6EECF244321}">
                <p14:modId xmlns:p14="http://schemas.microsoft.com/office/powerpoint/2010/main" val="3761787410"/>
              </p:ext>
            </p:extLst>
          </p:nvPr>
        </p:nvGraphicFramePr>
        <p:xfrm>
          <a:off x="3772988" y="2735478"/>
          <a:ext cx="3694112" cy="877887"/>
        </p:xfrm>
        <a:graphic>
          <a:graphicData uri="http://schemas.openxmlformats.org/presentationml/2006/ole">
            <mc:AlternateContent xmlns:mc="http://schemas.openxmlformats.org/markup-compatibility/2006">
              <mc:Choice xmlns:v="urn:schemas-microsoft-com:vml" Requires="v">
                <p:oleObj spid="_x0000_s136803" name="Equation" r:id="rId5" imgW="2031840" imgH="482400" progId="Equation.DSMT4">
                  <p:embed/>
                </p:oleObj>
              </mc:Choice>
              <mc:Fallback>
                <p:oleObj name="Equation" r:id="rId5" imgW="2031840" imgH="482400" progId="Equation.DSMT4">
                  <p:embed/>
                  <p:pic>
                    <p:nvPicPr>
                      <p:cNvPr id="5" name="Object 4"/>
                      <p:cNvPicPr/>
                      <p:nvPr/>
                    </p:nvPicPr>
                    <p:blipFill>
                      <a:blip r:embed="rId6"/>
                      <a:stretch>
                        <a:fillRect/>
                      </a:stretch>
                    </p:blipFill>
                    <p:spPr>
                      <a:xfrm>
                        <a:off x="3772988" y="2735478"/>
                        <a:ext cx="3694112" cy="877887"/>
                      </a:xfrm>
                      <a:prstGeom prst="rect">
                        <a:avLst/>
                      </a:prstGeom>
                    </p:spPr>
                  </p:pic>
                </p:oleObj>
              </mc:Fallback>
            </mc:AlternateContent>
          </a:graphicData>
        </a:graphic>
      </p:graphicFrame>
    </p:spTree>
    <p:extLst>
      <p:ext uri="{BB962C8B-B14F-4D97-AF65-F5344CB8AC3E}">
        <p14:creationId xmlns:p14="http://schemas.microsoft.com/office/powerpoint/2010/main" val="17103136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All-Unit Quantity Discounts </a:t>
            </a:r>
            <a:r>
              <a:rPr lang="en-US" sz="2000" b="0" kern="1200" dirty="0" smtClean="0">
                <a:latin typeface="Times New Roman" panose="02020603050405020304" pitchFamily="18" charset="0"/>
                <a:ea typeface="+mj-ea"/>
                <a:cs typeface="+mj-cs"/>
              </a:rPr>
              <a:t>(6 of 6)</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idx="1"/>
          </p:nvPr>
        </p:nvSpPr>
        <p:spPr>
          <a:xfrm>
            <a:off x="457200" y="1600200"/>
            <a:ext cx="2164080" cy="553968"/>
          </a:xfrm>
        </p:spPr>
        <p:txBody>
          <a:bodyPr wrap="square" lIns="91425" tIns="91425" rIns="91425" bIns="91425">
            <a:spAutoFit/>
          </a:bodyPr>
          <a:lstStyle/>
          <a:p>
            <a:pPr marL="0" lvl="0" indent="0" defTabSz="457200">
              <a:spcAft>
                <a:spcPct val="0"/>
              </a:spcAft>
              <a:buNone/>
            </a:pPr>
            <a:r>
              <a:rPr lang="en-US" sz="2400" b="1" kern="1200" dirty="0">
                <a:solidFill>
                  <a:srgbClr val="000000"/>
                </a:solidFill>
                <a:latin typeface="Arial (Body)"/>
                <a:ea typeface="+mn-ea"/>
                <a:cs typeface="+mn-cs"/>
              </a:rPr>
              <a:t>Step </a:t>
            </a:r>
            <a:r>
              <a:rPr lang="en-US" sz="2400" b="1" kern="1200" dirty="0" smtClean="0">
                <a:solidFill>
                  <a:srgbClr val="000000"/>
                </a:solidFill>
                <a:latin typeface="Arial (Body)"/>
                <a:ea typeface="+mn-ea"/>
                <a:cs typeface="+mn-cs"/>
              </a:rPr>
              <a:t>4:</a:t>
            </a:r>
            <a:r>
              <a:rPr lang="en-US" sz="2400" b="0" kern="1200" baseline="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Select</a:t>
            </a:r>
            <a:endParaRPr lang="en-US" sz="2400" i="1" kern="1200" baseline="-25000" dirty="0" smtClean="0">
              <a:solidFill>
                <a:srgbClr val="000000"/>
              </a:solidFill>
              <a:latin typeface="Arial (Body)"/>
              <a:ea typeface="+mn-ea"/>
              <a:cs typeface="Times New Roman"/>
            </a:endParaRPr>
          </a:p>
        </p:txBody>
      </p:sp>
      <p:graphicFrame>
        <p:nvGraphicFramePr>
          <p:cNvPr id="7" name="Object 6" descr="q uppercase star sub I"/>
          <p:cNvGraphicFramePr>
            <a:graphicFrameLocks noChangeAspect="1"/>
          </p:cNvGraphicFramePr>
          <p:nvPr>
            <p:extLst>
              <p:ext uri="{D42A27DB-BD31-4B8C-83A1-F6EECF244321}">
                <p14:modId xmlns:p14="http://schemas.microsoft.com/office/powerpoint/2010/main" val="3138694087"/>
              </p:ext>
            </p:extLst>
          </p:nvPr>
        </p:nvGraphicFramePr>
        <p:xfrm>
          <a:off x="2635504" y="1651830"/>
          <a:ext cx="415975" cy="493960"/>
        </p:xfrm>
        <a:graphic>
          <a:graphicData uri="http://schemas.openxmlformats.org/presentationml/2006/ole">
            <mc:AlternateContent xmlns:mc="http://schemas.openxmlformats.org/markup-compatibility/2006">
              <mc:Choice xmlns:v="urn:schemas-microsoft-com:vml" Requires="v">
                <p:oleObj spid="_x0000_s143854" name="Equation" r:id="rId3" imgW="203040" imgH="241200" progId="Equation.DSMT4">
                  <p:embed/>
                </p:oleObj>
              </mc:Choice>
              <mc:Fallback>
                <p:oleObj name="Equation" r:id="rId3" imgW="203040" imgH="241200" progId="Equation.DSMT4">
                  <p:embed/>
                  <p:pic>
                    <p:nvPicPr>
                      <p:cNvPr id="9" name="Object 8"/>
                      <p:cNvPicPr/>
                      <p:nvPr/>
                    </p:nvPicPr>
                    <p:blipFill>
                      <a:blip r:embed="rId4"/>
                      <a:stretch>
                        <a:fillRect/>
                      </a:stretch>
                    </p:blipFill>
                    <p:spPr>
                      <a:xfrm>
                        <a:off x="2635504" y="1651830"/>
                        <a:ext cx="415975" cy="493960"/>
                      </a:xfrm>
                      <a:prstGeom prst="rect">
                        <a:avLst/>
                      </a:prstGeom>
                    </p:spPr>
                  </p:pic>
                </p:oleObj>
              </mc:Fallback>
            </mc:AlternateContent>
          </a:graphicData>
        </a:graphic>
      </p:graphicFrame>
      <p:sp>
        <p:nvSpPr>
          <p:cNvPr id="5" name="Content Placeholder 4"/>
          <p:cNvSpPr>
            <a:spLocks noGrp="1"/>
          </p:cNvSpPr>
          <p:nvPr>
            <p:ph idx="14"/>
          </p:nvPr>
        </p:nvSpPr>
        <p:spPr>
          <a:xfrm>
            <a:off x="3050732" y="1600200"/>
            <a:ext cx="4128760" cy="553968"/>
          </a:xfrm>
        </p:spPr>
        <p:txBody>
          <a:bodyPr/>
          <a:lstStyle/>
          <a:p>
            <a:pPr marL="101600" lvl="0" indent="0">
              <a:buNone/>
            </a:pPr>
            <a:r>
              <a:rPr lang="en-US" sz="2400" kern="1200" dirty="0" smtClean="0">
                <a:solidFill>
                  <a:srgbClr val="000000"/>
                </a:solidFill>
                <a:latin typeface="Arial (Body)"/>
              </a:rPr>
              <a:t>with </a:t>
            </a:r>
            <a:r>
              <a:rPr lang="en-US" sz="2400" kern="1200" dirty="0">
                <a:solidFill>
                  <a:srgbClr val="000000"/>
                </a:solidFill>
                <a:latin typeface="Arial (Body)"/>
              </a:rPr>
              <a:t>the lowest total cost </a:t>
            </a:r>
            <a:r>
              <a:rPr lang="en-US" sz="2400" i="1" kern="1200" dirty="0" smtClean="0">
                <a:solidFill>
                  <a:srgbClr val="000000"/>
                </a:solidFill>
                <a:latin typeface="Arial (Body)"/>
                <a:cs typeface="Times New Roman"/>
              </a:rPr>
              <a:t>TC</a:t>
            </a:r>
            <a:r>
              <a:rPr lang="en-US" sz="2400" i="1" kern="1200" baseline="-25000" dirty="0" smtClean="0">
                <a:solidFill>
                  <a:srgbClr val="000000"/>
                </a:solidFill>
                <a:latin typeface="Arial (Body)"/>
                <a:cs typeface="Times New Roman"/>
              </a:rPr>
              <a:t>i</a:t>
            </a:r>
            <a:endParaRPr lang="en-US" sz="2400" i="1" kern="1200" baseline="-25000" dirty="0">
              <a:solidFill>
                <a:srgbClr val="000000"/>
              </a:solidFill>
              <a:latin typeface="Arial (Body)"/>
              <a:cs typeface="Times New Roman"/>
            </a:endParaRPr>
          </a:p>
        </p:txBody>
      </p:sp>
      <p:sp>
        <p:nvSpPr>
          <p:cNvPr id="4" name="Text Placeholder 3"/>
          <p:cNvSpPr>
            <a:spLocks noGrp="1"/>
          </p:cNvSpPr>
          <p:nvPr>
            <p:ph idx="13"/>
          </p:nvPr>
        </p:nvSpPr>
        <p:spPr>
          <a:xfrm>
            <a:off x="473720" y="2807084"/>
            <a:ext cx="8229600" cy="515236"/>
          </a:xfrm>
        </p:spPr>
        <p:txBody>
          <a:bodyPr/>
          <a:lstStyle/>
          <a:p>
            <a:pPr indent="-255600"/>
            <a:r>
              <a:rPr lang="en-US" sz="2400" dirty="0">
                <a:latin typeface="+mn-lt"/>
              </a:rPr>
              <a:t>Cutoff </a:t>
            </a:r>
            <a:r>
              <a:rPr lang="en-US" sz="2400" dirty="0" smtClean="0">
                <a:latin typeface="+mn-lt"/>
              </a:rPr>
              <a:t>price</a:t>
            </a:r>
          </a:p>
        </p:txBody>
      </p:sp>
      <p:graphicFrame>
        <p:nvGraphicFramePr>
          <p:cNvPr id="6" name="Object 5" descr="c star = start fraction 1 over D end fraction left parenthesis d c sub r + start fraction D S over q sub r end fraction + start fraction h over 2 end fraction q sub r c sub r minus square root of start expression 2 h D S C sub r end expression right parenthesis"/>
          <p:cNvGraphicFramePr>
            <a:graphicFrameLocks noChangeAspect="1"/>
          </p:cNvGraphicFramePr>
          <p:nvPr>
            <p:extLst>
              <p:ext uri="{D42A27DB-BD31-4B8C-83A1-F6EECF244321}">
                <p14:modId xmlns:p14="http://schemas.microsoft.com/office/powerpoint/2010/main" val="2549391184"/>
              </p:ext>
            </p:extLst>
          </p:nvPr>
        </p:nvGraphicFramePr>
        <p:xfrm>
          <a:off x="1515096" y="3513716"/>
          <a:ext cx="5320974" cy="940452"/>
        </p:xfrm>
        <a:graphic>
          <a:graphicData uri="http://schemas.openxmlformats.org/presentationml/2006/ole">
            <mc:AlternateContent xmlns:mc="http://schemas.openxmlformats.org/markup-compatibility/2006">
              <mc:Choice xmlns:v="urn:schemas-microsoft-com:vml" Requires="v">
                <p:oleObj spid="_x0000_s143855" name="Equation" r:id="rId5" imgW="2730240" imgH="482400" progId="Equation.DSMT4">
                  <p:embed/>
                </p:oleObj>
              </mc:Choice>
              <mc:Fallback>
                <p:oleObj name="Equation" r:id="rId5" imgW="2730240" imgH="482400" progId="Equation.DSMT4">
                  <p:embed/>
                  <p:pic>
                    <p:nvPicPr>
                      <p:cNvPr id="5" name="Object 4"/>
                      <p:cNvPicPr/>
                      <p:nvPr/>
                    </p:nvPicPr>
                    <p:blipFill>
                      <a:blip r:embed="rId6"/>
                      <a:stretch>
                        <a:fillRect/>
                      </a:stretch>
                    </p:blipFill>
                    <p:spPr>
                      <a:xfrm>
                        <a:off x="1515096" y="3513716"/>
                        <a:ext cx="5320974" cy="940452"/>
                      </a:xfrm>
                      <a:prstGeom prst="rect">
                        <a:avLst/>
                      </a:prstGeom>
                    </p:spPr>
                  </p:pic>
                </p:oleObj>
              </mc:Fallback>
            </mc:AlternateContent>
          </a:graphicData>
        </a:graphic>
      </p:graphicFrame>
    </p:spTree>
    <p:extLst>
      <p:ext uri="{BB962C8B-B14F-4D97-AF65-F5344CB8AC3E}">
        <p14:creationId xmlns:p14="http://schemas.microsoft.com/office/powerpoint/2010/main" val="21633952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All-Unit Quantity Discount Example </a:t>
            </a:r>
            <a:r>
              <a:rPr lang="en-US" sz="2000" b="0" kern="1200" dirty="0" smtClean="0">
                <a:latin typeface="Times New Roman" panose="02020603050405020304" pitchFamily="18" charset="0"/>
                <a:ea typeface="+mj-ea"/>
                <a:cs typeface="+mj-cs"/>
              </a:rPr>
              <a:t>(1 of 3)</a:t>
            </a:r>
            <a:endParaRPr lang="en-US" sz="2000" b="0" kern="1200" dirty="0">
              <a:latin typeface="Times New Roman" panose="02020603050405020304" pitchFamily="18" charset="0"/>
              <a:ea typeface="+mj-ea"/>
              <a:cs typeface="+mj-cs"/>
            </a:endParaRPr>
          </a:p>
        </p:txBody>
      </p:sp>
      <p:graphicFrame>
        <p:nvGraphicFramePr>
          <p:cNvPr id="5" name="Table 4"/>
          <p:cNvGraphicFramePr>
            <a:graphicFrameLocks noGrp="1"/>
          </p:cNvGraphicFramePr>
          <p:nvPr>
            <p:extLst>
              <p:ext uri="{D42A27DB-BD31-4B8C-83A1-F6EECF244321}">
                <p14:modId xmlns:p14="http://schemas.microsoft.com/office/powerpoint/2010/main" val="183987150"/>
              </p:ext>
            </p:extLst>
          </p:nvPr>
        </p:nvGraphicFramePr>
        <p:xfrm>
          <a:off x="2108200" y="1981200"/>
          <a:ext cx="4927600" cy="1483360"/>
        </p:xfrm>
        <a:graphic>
          <a:graphicData uri="http://schemas.openxmlformats.org/drawingml/2006/table">
            <a:tbl>
              <a:tblPr firstRow="1" bandRow="1">
                <a:tableStyleId>{2D5ABB26-0587-4C30-8999-92F81FD0307C}</a:tableStyleId>
              </a:tblPr>
              <a:tblGrid>
                <a:gridCol w="2463800">
                  <a:extLst>
                    <a:ext uri="{9D8B030D-6E8A-4147-A177-3AD203B41FA5}">
                      <a16:colId xmlns:a16="http://schemas.microsoft.com/office/drawing/2014/main" val="20000"/>
                    </a:ext>
                  </a:extLst>
                </a:gridCol>
                <a:gridCol w="2463800">
                  <a:extLst>
                    <a:ext uri="{9D8B030D-6E8A-4147-A177-3AD203B41FA5}">
                      <a16:colId xmlns:a16="http://schemas.microsoft.com/office/drawing/2014/main" val="20001"/>
                    </a:ext>
                  </a:extLst>
                </a:gridCol>
              </a:tblGrid>
              <a:tr h="370840">
                <a:tc>
                  <a:txBody>
                    <a:bodyPr/>
                    <a:lstStyle/>
                    <a:p>
                      <a:r>
                        <a:rPr lang="en-US" sz="1800" b="1" kern="1200" dirty="0" smtClean="0">
                          <a:solidFill>
                            <a:schemeClr val="tx1"/>
                          </a:solidFill>
                          <a:latin typeface="+mn-lt"/>
                          <a:ea typeface="+mn-ea"/>
                          <a:cs typeface="+mn-cs"/>
                        </a:rPr>
                        <a:t>Order Quantity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800" b="1" kern="1200" dirty="0" smtClean="0">
                          <a:solidFill>
                            <a:schemeClr val="tx1"/>
                          </a:solidFill>
                          <a:latin typeface="+mn-lt"/>
                          <a:ea typeface="+mn-ea"/>
                          <a:cs typeface="+mn-cs"/>
                        </a:rPr>
                        <a:t>Unit Price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0–4,999</a:t>
                      </a: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$3.00</a:t>
                      </a: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5,000–9,999</a:t>
                      </a: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$2.96</a:t>
                      </a: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10,000 or more</a:t>
                      </a: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$2.92</a:t>
                      </a: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3"/>
                  </a:ext>
                </a:extLst>
              </a:tr>
            </a:tbl>
          </a:graphicData>
        </a:graphic>
      </p:graphicFrame>
      <p:sp>
        <p:nvSpPr>
          <p:cNvPr id="9" name="Text Placeholder 8"/>
          <p:cNvSpPr>
            <a:spLocks noGrp="1"/>
          </p:cNvSpPr>
          <p:nvPr>
            <p:ph type="body" idx="1"/>
          </p:nvPr>
        </p:nvSpPr>
        <p:spPr>
          <a:xfrm>
            <a:off x="457200" y="4038515"/>
            <a:ext cx="7299434" cy="1021165"/>
          </a:xfrm>
        </p:spPr>
        <p:txBody>
          <a:bodyPr/>
          <a:lstStyle/>
          <a:p>
            <a:pPr marL="0" indent="0">
              <a:buNone/>
            </a:pPr>
            <a:r>
              <a:rPr lang="en-US" sz="2400" i="1" dirty="0">
                <a:latin typeface="+mn-lt"/>
              </a:rPr>
              <a:t>q</a:t>
            </a:r>
            <a:r>
              <a:rPr lang="en-US" sz="2400" i="1" baseline="-25000" dirty="0">
                <a:latin typeface="+mn-lt"/>
              </a:rPr>
              <a:t>0</a:t>
            </a:r>
            <a:r>
              <a:rPr lang="en-US" sz="2400" dirty="0">
                <a:latin typeface="+mn-lt"/>
              </a:rPr>
              <a:t> = 0, </a:t>
            </a:r>
            <a:r>
              <a:rPr lang="en-US" sz="2400" i="1" dirty="0">
                <a:latin typeface="+mn-lt"/>
              </a:rPr>
              <a:t>q</a:t>
            </a:r>
            <a:r>
              <a:rPr lang="en-US" sz="2400" i="1" baseline="-25000" dirty="0">
                <a:latin typeface="+mn-lt"/>
              </a:rPr>
              <a:t>1</a:t>
            </a:r>
            <a:r>
              <a:rPr lang="en-US" sz="2400" dirty="0">
                <a:latin typeface="+mn-lt"/>
              </a:rPr>
              <a:t> = 5,000, </a:t>
            </a:r>
            <a:r>
              <a:rPr lang="en-US" sz="2400" i="1" dirty="0">
                <a:latin typeface="+mn-lt"/>
              </a:rPr>
              <a:t>q</a:t>
            </a:r>
            <a:r>
              <a:rPr lang="en-US" sz="2400" i="1" baseline="-25000" dirty="0">
                <a:latin typeface="+mn-lt"/>
              </a:rPr>
              <a:t>2</a:t>
            </a:r>
            <a:r>
              <a:rPr lang="en-US" sz="2400" dirty="0">
                <a:latin typeface="+mn-lt"/>
              </a:rPr>
              <a:t> = 10,000</a:t>
            </a:r>
          </a:p>
          <a:p>
            <a:pPr marL="0" indent="0">
              <a:buNone/>
            </a:pPr>
            <a:r>
              <a:rPr lang="en-US" sz="2400" i="1" dirty="0">
                <a:latin typeface="+mn-lt"/>
              </a:rPr>
              <a:t>C</a:t>
            </a:r>
            <a:r>
              <a:rPr lang="en-US" sz="2400" i="1" baseline="-25000" dirty="0">
                <a:latin typeface="+mn-lt"/>
              </a:rPr>
              <a:t>0</a:t>
            </a:r>
            <a:r>
              <a:rPr lang="en-US" sz="2400" dirty="0">
                <a:latin typeface="+mn-lt"/>
              </a:rPr>
              <a:t> = $3.00, C</a:t>
            </a:r>
            <a:r>
              <a:rPr lang="en-US" sz="2400" baseline="-25000" dirty="0">
                <a:latin typeface="+mn-lt"/>
              </a:rPr>
              <a:t>1</a:t>
            </a:r>
            <a:r>
              <a:rPr lang="en-US" sz="2400" dirty="0">
                <a:latin typeface="+mn-lt"/>
              </a:rPr>
              <a:t> = $2.96, </a:t>
            </a:r>
            <a:r>
              <a:rPr lang="en-US" sz="2400" i="1" dirty="0">
                <a:latin typeface="+mn-lt"/>
              </a:rPr>
              <a:t>C</a:t>
            </a:r>
            <a:r>
              <a:rPr lang="en-US" sz="2400" i="1" baseline="-25000" dirty="0">
                <a:latin typeface="+mn-lt"/>
              </a:rPr>
              <a:t>2</a:t>
            </a:r>
            <a:r>
              <a:rPr lang="en-US" sz="2400" dirty="0">
                <a:latin typeface="+mn-lt"/>
              </a:rPr>
              <a:t> = $</a:t>
            </a:r>
            <a:r>
              <a:rPr lang="en-US" sz="2400" dirty="0" smtClean="0">
                <a:latin typeface="+mn-lt"/>
              </a:rPr>
              <a:t>2.92</a:t>
            </a:r>
            <a:endParaRPr lang="en-US" sz="2400" dirty="0">
              <a:latin typeface="+mn-lt"/>
            </a:endParaRPr>
          </a:p>
        </p:txBody>
      </p:sp>
      <p:graphicFrame>
        <p:nvGraphicFramePr>
          <p:cNvPr id="3" name="Object 2" descr="D = 120,000 per year, S = $100 per lot, h = 0.2"/>
          <p:cNvGraphicFramePr>
            <a:graphicFrameLocks noChangeAspect="1"/>
          </p:cNvGraphicFramePr>
          <p:nvPr>
            <p:extLst>
              <p:ext uri="{D42A27DB-BD31-4B8C-83A1-F6EECF244321}">
                <p14:modId xmlns:p14="http://schemas.microsoft.com/office/powerpoint/2010/main" val="2478095994"/>
              </p:ext>
            </p:extLst>
          </p:nvPr>
        </p:nvGraphicFramePr>
        <p:xfrm>
          <a:off x="560783" y="5206126"/>
          <a:ext cx="5065875" cy="408149"/>
        </p:xfrm>
        <a:graphic>
          <a:graphicData uri="http://schemas.openxmlformats.org/presentationml/2006/ole">
            <mc:AlternateContent xmlns:mc="http://schemas.openxmlformats.org/markup-compatibility/2006">
              <mc:Choice xmlns:v="urn:schemas-microsoft-com:vml" Requires="v">
                <p:oleObj spid="_x0000_s104930" name="Equation" r:id="rId3" imgW="2679480" imgH="215640" progId="Equation.DSMT4">
                  <p:embed/>
                </p:oleObj>
              </mc:Choice>
              <mc:Fallback>
                <p:oleObj name="Equation" r:id="rId3" imgW="2679480" imgH="215640" progId="Equation.DSMT4">
                  <p:embed/>
                  <p:pic>
                    <p:nvPicPr>
                      <p:cNvPr id="0" name=""/>
                      <p:cNvPicPr/>
                      <p:nvPr/>
                    </p:nvPicPr>
                    <p:blipFill>
                      <a:blip r:embed="rId4"/>
                      <a:stretch>
                        <a:fillRect/>
                      </a:stretch>
                    </p:blipFill>
                    <p:spPr>
                      <a:xfrm>
                        <a:off x="560783" y="5206126"/>
                        <a:ext cx="5065875" cy="408149"/>
                      </a:xfrm>
                      <a:prstGeom prst="rect">
                        <a:avLst/>
                      </a:prstGeom>
                    </p:spPr>
                  </p:pic>
                </p:oleObj>
              </mc:Fallback>
            </mc:AlternateContent>
          </a:graphicData>
        </a:graphic>
      </p:graphicFrame>
    </p:spTree>
    <p:extLst>
      <p:ext uri="{BB962C8B-B14F-4D97-AF65-F5344CB8AC3E}">
        <p14:creationId xmlns:p14="http://schemas.microsoft.com/office/powerpoint/2010/main" val="5643784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7740869" cy="1231076"/>
          </a:xfrm>
        </p:spPr>
        <p:txBody>
          <a:bodyPr wrap="square" tIns="91425">
            <a:spAutoFit/>
          </a:bodyPr>
          <a:lstStyle/>
          <a:p>
            <a:pPr lvl="0" defTabSz="457200">
              <a:spcBef>
                <a:spcPct val="0"/>
              </a:spcBef>
              <a:buClrTx/>
            </a:pPr>
            <a:r>
              <a:rPr lang="en-US" kern="1200" dirty="0" smtClean="0">
                <a:latin typeface="Times New Roman" panose="02020603050405020304" pitchFamily="18" charset="0"/>
                <a:ea typeface="+mj-ea"/>
                <a:cs typeface="+mj-cs"/>
              </a:rPr>
              <a:t>Role of Cycle Inventory in a Supply Chain </a:t>
            </a:r>
            <a:r>
              <a:rPr lang="en-US" sz="2000" b="0" kern="1200" dirty="0" smtClean="0">
                <a:latin typeface="Times New Roman" panose="02020603050405020304" pitchFamily="18" charset="0"/>
                <a:ea typeface="+mj-ea"/>
                <a:cs typeface="+mj-cs"/>
              </a:rPr>
              <a:t>(2 of 8)</a:t>
            </a:r>
            <a:endParaRPr lang="en-US" sz="2000" b="0" kern="1200" dirty="0">
              <a:latin typeface="Times New Roman" panose="02020603050405020304" pitchFamily="18" charset="0"/>
              <a:ea typeface="+mj-ea"/>
              <a:cs typeface="+mj-cs"/>
            </a:endParaRPr>
          </a:p>
        </p:txBody>
      </p:sp>
      <p:graphicFrame>
        <p:nvGraphicFramePr>
          <p:cNvPr id="6" name="Object 5" descr="Cycle inventory = one half of lot size = one half of Q"/>
          <p:cNvGraphicFramePr>
            <a:graphicFrameLocks noChangeAspect="1"/>
          </p:cNvGraphicFramePr>
          <p:nvPr>
            <p:extLst>
              <p:ext uri="{D42A27DB-BD31-4B8C-83A1-F6EECF244321}">
                <p14:modId xmlns:p14="http://schemas.microsoft.com/office/powerpoint/2010/main" val="875532140"/>
              </p:ext>
            </p:extLst>
          </p:nvPr>
        </p:nvGraphicFramePr>
        <p:xfrm>
          <a:off x="2375524" y="1888844"/>
          <a:ext cx="4280375" cy="819712"/>
        </p:xfrm>
        <a:graphic>
          <a:graphicData uri="http://schemas.openxmlformats.org/presentationml/2006/ole">
            <mc:AlternateContent xmlns:mc="http://schemas.openxmlformats.org/markup-compatibility/2006">
              <mc:Choice xmlns:v="urn:schemas-microsoft-com:vml" Requires="v">
                <p:oleObj spid="_x0000_s155001" name="Equation" r:id="rId3" imgW="2057400" imgH="393480" progId="Equation.DSMT4">
                  <p:embed/>
                </p:oleObj>
              </mc:Choice>
              <mc:Fallback>
                <p:oleObj name="Equation" r:id="rId3" imgW="2057400" imgH="393480" progId="Equation.DSMT4">
                  <p:embed/>
                  <p:pic>
                    <p:nvPicPr>
                      <p:cNvPr id="3" name="Object 2"/>
                      <p:cNvPicPr/>
                      <p:nvPr/>
                    </p:nvPicPr>
                    <p:blipFill>
                      <a:blip r:embed="rId4"/>
                      <a:stretch>
                        <a:fillRect/>
                      </a:stretch>
                    </p:blipFill>
                    <p:spPr>
                      <a:xfrm>
                        <a:off x="2375524" y="1888844"/>
                        <a:ext cx="4280375" cy="819712"/>
                      </a:xfrm>
                      <a:prstGeom prst="rect">
                        <a:avLst/>
                      </a:prstGeom>
                    </p:spPr>
                  </p:pic>
                </p:oleObj>
              </mc:Fallback>
            </mc:AlternateContent>
          </a:graphicData>
        </a:graphic>
      </p:graphicFrame>
      <p:graphicFrame>
        <p:nvGraphicFramePr>
          <p:cNvPr id="7" name="Object 6" descr="Average flow time = average inventory divided by average flow rate"/>
          <p:cNvGraphicFramePr>
            <a:graphicFrameLocks noChangeAspect="1"/>
          </p:cNvGraphicFramePr>
          <p:nvPr>
            <p:extLst>
              <p:ext uri="{D42A27DB-BD31-4B8C-83A1-F6EECF244321}">
                <p14:modId xmlns:p14="http://schemas.microsoft.com/office/powerpoint/2010/main" val="4276057061"/>
              </p:ext>
            </p:extLst>
          </p:nvPr>
        </p:nvGraphicFramePr>
        <p:xfrm>
          <a:off x="1912533" y="3113600"/>
          <a:ext cx="5679433" cy="872100"/>
        </p:xfrm>
        <a:graphic>
          <a:graphicData uri="http://schemas.openxmlformats.org/presentationml/2006/ole">
            <mc:AlternateContent xmlns:mc="http://schemas.openxmlformats.org/markup-compatibility/2006">
              <mc:Choice xmlns:v="urn:schemas-microsoft-com:vml" Requires="v">
                <p:oleObj spid="_x0000_s155002" name="Equation" r:id="rId5" imgW="2730240" imgH="419040" progId="Equation.DSMT4">
                  <p:embed/>
                </p:oleObj>
              </mc:Choice>
              <mc:Fallback>
                <p:oleObj name="Equation" r:id="rId5" imgW="2730240" imgH="419040" progId="Equation.DSMT4">
                  <p:embed/>
                  <p:pic>
                    <p:nvPicPr>
                      <p:cNvPr id="4" name="Object 3"/>
                      <p:cNvPicPr/>
                      <p:nvPr/>
                    </p:nvPicPr>
                    <p:blipFill>
                      <a:blip r:embed="rId6"/>
                      <a:stretch>
                        <a:fillRect/>
                      </a:stretch>
                    </p:blipFill>
                    <p:spPr>
                      <a:xfrm>
                        <a:off x="1912533" y="3113600"/>
                        <a:ext cx="5679433" cy="872100"/>
                      </a:xfrm>
                      <a:prstGeom prst="rect">
                        <a:avLst/>
                      </a:prstGeom>
                    </p:spPr>
                  </p:pic>
                </p:oleObj>
              </mc:Fallback>
            </mc:AlternateContent>
          </a:graphicData>
        </a:graphic>
      </p:graphicFrame>
      <p:graphicFrame>
        <p:nvGraphicFramePr>
          <p:cNvPr id="10" name="Object 9" descr="Average flow time resulting from cycle inventory = cycle inventory divided by demand = start fraction Q over 2 D end fraction"/>
          <p:cNvGraphicFramePr>
            <a:graphicFrameLocks noChangeAspect="1"/>
          </p:cNvGraphicFramePr>
          <p:nvPr>
            <p:extLst>
              <p:ext uri="{D42A27DB-BD31-4B8C-83A1-F6EECF244321}">
                <p14:modId xmlns:p14="http://schemas.microsoft.com/office/powerpoint/2010/main" val="2752768412"/>
              </p:ext>
            </p:extLst>
          </p:nvPr>
        </p:nvGraphicFramePr>
        <p:xfrm>
          <a:off x="1603484" y="4288420"/>
          <a:ext cx="6446757" cy="1400598"/>
        </p:xfrm>
        <a:graphic>
          <a:graphicData uri="http://schemas.openxmlformats.org/presentationml/2006/ole">
            <mc:AlternateContent xmlns:mc="http://schemas.openxmlformats.org/markup-compatibility/2006">
              <mc:Choice xmlns:v="urn:schemas-microsoft-com:vml" Requires="v">
                <p:oleObj spid="_x0000_s155003" name="Equation" r:id="rId7" imgW="3098520" imgH="672840" progId="Equation.DSMT4">
                  <p:embed/>
                </p:oleObj>
              </mc:Choice>
              <mc:Fallback>
                <p:oleObj name="Equation" r:id="rId7" imgW="3098520" imgH="672840" progId="Equation.DSMT4">
                  <p:embed/>
                  <p:pic>
                    <p:nvPicPr>
                      <p:cNvPr id="9" name="Object 8"/>
                      <p:cNvPicPr/>
                      <p:nvPr/>
                    </p:nvPicPr>
                    <p:blipFill>
                      <a:blip r:embed="rId8"/>
                      <a:stretch>
                        <a:fillRect/>
                      </a:stretch>
                    </p:blipFill>
                    <p:spPr>
                      <a:xfrm>
                        <a:off x="1603484" y="4288420"/>
                        <a:ext cx="6446757" cy="1400598"/>
                      </a:xfrm>
                      <a:prstGeom prst="rect">
                        <a:avLst/>
                      </a:prstGeom>
                    </p:spPr>
                  </p:pic>
                </p:oleObj>
              </mc:Fallback>
            </mc:AlternateContent>
          </a:graphicData>
        </a:graphic>
      </p:graphicFrame>
    </p:spTree>
    <p:extLst>
      <p:ext uri="{BB962C8B-B14F-4D97-AF65-F5344CB8AC3E}">
        <p14:creationId xmlns:p14="http://schemas.microsoft.com/office/powerpoint/2010/main" val="211385867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All-Unit Quantity Discount Example </a:t>
            </a:r>
            <a:r>
              <a:rPr lang="en-US" sz="2000" b="0" kern="1200" dirty="0" smtClean="0">
                <a:latin typeface="Times New Roman" panose="02020603050405020304" pitchFamily="18" charset="0"/>
                <a:ea typeface="+mj-ea"/>
                <a:cs typeface="+mj-cs"/>
              </a:rPr>
              <a:t>(2 of 3)</a:t>
            </a:r>
            <a:endParaRPr lang="en-US" sz="2000" b="0" kern="1200" dirty="0">
              <a:latin typeface="Times New Roman" panose="02020603050405020304" pitchFamily="18" charset="0"/>
              <a:ea typeface="+mj-ea"/>
              <a:cs typeface="+mj-cs"/>
            </a:endParaRPr>
          </a:p>
        </p:txBody>
      </p:sp>
      <p:sp>
        <p:nvSpPr>
          <p:cNvPr id="3" name="Content Placeholder 2"/>
          <p:cNvSpPr>
            <a:spLocks noGrp="1"/>
          </p:cNvSpPr>
          <p:nvPr>
            <p:ph idx="1"/>
          </p:nvPr>
        </p:nvSpPr>
        <p:spPr>
          <a:xfrm>
            <a:off x="457200" y="1600200"/>
            <a:ext cx="1087821" cy="553968"/>
          </a:xfrm>
        </p:spPr>
        <p:txBody>
          <a:bodyPr wrap="square" lIns="91425" tIns="91425" rIns="91425" bIns="91425">
            <a:spAutoFit/>
          </a:bodyPr>
          <a:lstStyle/>
          <a:p>
            <a:pPr marL="0" lvl="0" indent="0" defTabSz="457200">
              <a:spcAft>
                <a:spcPct val="0"/>
              </a:spcAft>
              <a:buNone/>
            </a:pPr>
            <a:r>
              <a:rPr lang="en-US" sz="2400" kern="1200" dirty="0">
                <a:solidFill>
                  <a:srgbClr val="000000"/>
                </a:solidFill>
                <a:latin typeface="Arial (Body)"/>
                <a:ea typeface="+mn-ea"/>
                <a:cs typeface="+mn-cs"/>
              </a:rPr>
              <a:t>Step </a:t>
            </a:r>
            <a:r>
              <a:rPr lang="en-US" sz="2400" kern="1200" dirty="0" smtClean="0">
                <a:solidFill>
                  <a:srgbClr val="000000"/>
                </a:solidFill>
                <a:latin typeface="Arial (Body)"/>
                <a:ea typeface="+mn-ea"/>
                <a:cs typeface="+mn-cs"/>
              </a:rPr>
              <a:t>1</a:t>
            </a:r>
          </a:p>
        </p:txBody>
      </p:sp>
      <p:graphicFrame>
        <p:nvGraphicFramePr>
          <p:cNvPr id="6" name="Object 5" descr="q sub 0 = square root of start fraction 2 D S over h c sub 0 = 6,325; q sub 1 = square root of start fraction 2 D S over h c sub 1 = 6,367; q sub 2 = square root of start fraction 2 D S over h c sub 2 = 6,411&#10;"/>
          <p:cNvGraphicFramePr>
            <a:graphicFrameLocks noChangeAspect="1"/>
          </p:cNvGraphicFramePr>
          <p:nvPr>
            <p:extLst>
              <p:ext uri="{D42A27DB-BD31-4B8C-83A1-F6EECF244321}">
                <p14:modId xmlns:p14="http://schemas.microsoft.com/office/powerpoint/2010/main" val="765479383"/>
              </p:ext>
            </p:extLst>
          </p:nvPr>
        </p:nvGraphicFramePr>
        <p:xfrm>
          <a:off x="574084" y="2309893"/>
          <a:ext cx="7922574" cy="871483"/>
        </p:xfrm>
        <a:graphic>
          <a:graphicData uri="http://schemas.openxmlformats.org/presentationml/2006/ole">
            <mc:AlternateContent xmlns:mc="http://schemas.openxmlformats.org/markup-compatibility/2006">
              <mc:Choice xmlns:v="urn:schemas-microsoft-com:vml" Requires="v">
                <p:oleObj spid="_x0000_s163062" name="Equation" r:id="rId3" imgW="8889840" imgH="977760" progId="Equation.DSMT4">
                  <p:embed/>
                </p:oleObj>
              </mc:Choice>
              <mc:Fallback>
                <p:oleObj name="Equation" r:id="rId3" imgW="8889840" imgH="977760" progId="Equation.DSMT4">
                  <p:embed/>
                  <p:pic>
                    <p:nvPicPr>
                      <p:cNvPr id="4" name="Object 3"/>
                      <p:cNvPicPr/>
                      <p:nvPr/>
                    </p:nvPicPr>
                    <p:blipFill>
                      <a:blip r:embed="rId4"/>
                      <a:stretch>
                        <a:fillRect/>
                      </a:stretch>
                    </p:blipFill>
                    <p:spPr>
                      <a:xfrm>
                        <a:off x="574084" y="2309893"/>
                        <a:ext cx="7922574" cy="871483"/>
                      </a:xfrm>
                      <a:prstGeom prst="rect">
                        <a:avLst/>
                      </a:prstGeom>
                    </p:spPr>
                  </p:pic>
                </p:oleObj>
              </mc:Fallback>
            </mc:AlternateContent>
          </a:graphicData>
        </a:graphic>
      </p:graphicFrame>
      <p:sp>
        <p:nvSpPr>
          <p:cNvPr id="5" name="Content Placeholder 4"/>
          <p:cNvSpPr>
            <a:spLocks noGrp="1"/>
          </p:cNvSpPr>
          <p:nvPr>
            <p:ph idx="14"/>
          </p:nvPr>
        </p:nvSpPr>
        <p:spPr>
          <a:xfrm>
            <a:off x="442188" y="3477930"/>
            <a:ext cx="1213190" cy="526501"/>
          </a:xfrm>
        </p:spPr>
        <p:txBody>
          <a:bodyPr/>
          <a:lstStyle/>
          <a:p>
            <a:pPr marL="101600" lvl="0" indent="0">
              <a:buNone/>
            </a:pPr>
            <a:r>
              <a:rPr lang="en-US" sz="2400" kern="1200" dirty="0">
                <a:solidFill>
                  <a:srgbClr val="000000"/>
                </a:solidFill>
                <a:latin typeface="Arial (Body)"/>
              </a:rPr>
              <a:t>Step </a:t>
            </a:r>
            <a:r>
              <a:rPr lang="en-US" sz="2400" kern="1200" dirty="0" smtClean="0">
                <a:solidFill>
                  <a:srgbClr val="000000"/>
                </a:solidFill>
                <a:latin typeface="Arial (Body)"/>
              </a:rPr>
              <a:t>2</a:t>
            </a:r>
            <a:endParaRPr lang="en-US" sz="2400" kern="1200" dirty="0">
              <a:solidFill>
                <a:srgbClr val="000000"/>
              </a:solidFill>
              <a:latin typeface="Arial (Body)"/>
            </a:endParaRPr>
          </a:p>
        </p:txBody>
      </p:sp>
      <p:sp>
        <p:nvSpPr>
          <p:cNvPr id="4" name="Content Placeholder 3"/>
          <p:cNvSpPr>
            <a:spLocks noGrp="1"/>
          </p:cNvSpPr>
          <p:nvPr>
            <p:ph idx="13"/>
          </p:nvPr>
        </p:nvSpPr>
        <p:spPr>
          <a:xfrm>
            <a:off x="536784" y="4257512"/>
            <a:ext cx="8229600" cy="1089144"/>
          </a:xfrm>
        </p:spPr>
        <p:txBody>
          <a:bodyPr/>
          <a:lstStyle/>
          <a:p>
            <a:pPr marL="0" indent="0">
              <a:buNone/>
            </a:pPr>
            <a:r>
              <a:rPr lang="en-US" sz="2400" dirty="0">
                <a:latin typeface="+mn-lt"/>
              </a:rPr>
              <a:t>Ignore </a:t>
            </a:r>
            <a:r>
              <a:rPr lang="en-US" sz="2400" i="1" dirty="0">
                <a:latin typeface="+mn-lt"/>
              </a:rPr>
              <a:t>i</a:t>
            </a:r>
            <a:r>
              <a:rPr lang="en-US" sz="2400" dirty="0">
                <a:latin typeface="+mn-lt"/>
              </a:rPr>
              <a:t> = 0 because </a:t>
            </a:r>
            <a:r>
              <a:rPr lang="en-US" sz="2400" i="1" dirty="0">
                <a:latin typeface="+mn-lt"/>
              </a:rPr>
              <a:t>Q</a:t>
            </a:r>
            <a:r>
              <a:rPr lang="en-US" sz="2400" i="1" baseline="-25000" dirty="0">
                <a:latin typeface="+mn-lt"/>
              </a:rPr>
              <a:t>0</a:t>
            </a:r>
            <a:r>
              <a:rPr lang="en-US" sz="2400" dirty="0">
                <a:latin typeface="+mn-lt"/>
              </a:rPr>
              <a:t> = 6,325 </a:t>
            </a:r>
            <a:r>
              <a:rPr lang="en-US" sz="2400" dirty="0" smtClean="0">
                <a:latin typeface="+mn-lt"/>
              </a:rPr>
              <a:t>&gt; </a:t>
            </a:r>
            <a:r>
              <a:rPr lang="en-US" sz="2400" i="1" dirty="0">
                <a:latin typeface="+mn-lt"/>
              </a:rPr>
              <a:t>q</a:t>
            </a:r>
            <a:r>
              <a:rPr lang="en-US" sz="2400" i="1" baseline="-25000" dirty="0">
                <a:latin typeface="+mn-lt"/>
              </a:rPr>
              <a:t>1</a:t>
            </a:r>
            <a:r>
              <a:rPr lang="en-US" sz="2400" dirty="0">
                <a:latin typeface="+mn-lt"/>
              </a:rPr>
              <a:t> = 5,000</a:t>
            </a:r>
          </a:p>
          <a:p>
            <a:pPr marL="0" indent="0">
              <a:buNone/>
            </a:pPr>
            <a:r>
              <a:rPr lang="en-US" sz="2400" dirty="0">
                <a:latin typeface="+mn-lt"/>
              </a:rPr>
              <a:t>For </a:t>
            </a:r>
            <a:r>
              <a:rPr lang="en-US" sz="2400" i="1" dirty="0">
                <a:latin typeface="+mn-lt"/>
              </a:rPr>
              <a:t>i</a:t>
            </a:r>
            <a:r>
              <a:rPr lang="en-US" sz="2400" dirty="0">
                <a:latin typeface="+mn-lt"/>
              </a:rPr>
              <a:t> = 1, 2</a:t>
            </a:r>
          </a:p>
        </p:txBody>
      </p:sp>
      <p:graphicFrame>
        <p:nvGraphicFramePr>
          <p:cNvPr id="10" name="Object 9" descr="Q uppercase star sub 1 = q sub 1 = 6,367. Q uppercase star sub 2 = q sub 2 = 10,000"/>
          <p:cNvGraphicFramePr>
            <a:graphicFrameLocks noChangeAspect="1"/>
          </p:cNvGraphicFramePr>
          <p:nvPr>
            <p:extLst>
              <p:ext uri="{D42A27DB-BD31-4B8C-83A1-F6EECF244321}">
                <p14:modId xmlns:p14="http://schemas.microsoft.com/office/powerpoint/2010/main" val="2304875847"/>
              </p:ext>
            </p:extLst>
          </p:nvPr>
        </p:nvGraphicFramePr>
        <p:xfrm>
          <a:off x="1825878" y="5489374"/>
          <a:ext cx="4687155" cy="489319"/>
        </p:xfrm>
        <a:graphic>
          <a:graphicData uri="http://schemas.openxmlformats.org/presentationml/2006/ole">
            <mc:AlternateContent xmlns:mc="http://schemas.openxmlformats.org/markup-compatibility/2006">
              <mc:Choice xmlns:v="urn:schemas-microsoft-com:vml" Requires="v">
                <p:oleObj spid="_x0000_s163063" name="Equation" r:id="rId5" imgW="2311200" imgH="241200" progId="Equation.DSMT4">
                  <p:embed/>
                </p:oleObj>
              </mc:Choice>
              <mc:Fallback>
                <p:oleObj name="Equation" r:id="rId5" imgW="2311200" imgH="241200" progId="Equation.DSMT4">
                  <p:embed/>
                  <p:pic>
                    <p:nvPicPr>
                      <p:cNvPr id="7" name="Object 6"/>
                      <p:cNvPicPr/>
                      <p:nvPr/>
                    </p:nvPicPr>
                    <p:blipFill>
                      <a:blip r:embed="rId6"/>
                      <a:stretch>
                        <a:fillRect/>
                      </a:stretch>
                    </p:blipFill>
                    <p:spPr>
                      <a:xfrm>
                        <a:off x="1825878" y="5489374"/>
                        <a:ext cx="4687155" cy="489319"/>
                      </a:xfrm>
                      <a:prstGeom prst="rect">
                        <a:avLst/>
                      </a:prstGeom>
                    </p:spPr>
                  </p:pic>
                </p:oleObj>
              </mc:Fallback>
            </mc:AlternateContent>
          </a:graphicData>
        </a:graphic>
      </p:graphicFrame>
    </p:spTree>
    <p:extLst>
      <p:ext uri="{BB962C8B-B14F-4D97-AF65-F5344CB8AC3E}">
        <p14:creationId xmlns:p14="http://schemas.microsoft.com/office/powerpoint/2010/main" val="6257014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All-Unit Quantity Discount Example </a:t>
            </a:r>
            <a:r>
              <a:rPr lang="en-US" sz="2000" b="0" kern="1200" dirty="0" smtClean="0">
                <a:latin typeface="Times New Roman" panose="02020603050405020304" pitchFamily="18" charset="0"/>
                <a:ea typeface="+mj-ea"/>
                <a:cs typeface="+mj-cs"/>
              </a:rPr>
              <a:t>(3 of 3)</a:t>
            </a:r>
            <a:endParaRPr lang="en-US" sz="2000" b="0" kern="1200" dirty="0">
              <a:latin typeface="Times New Roman" panose="02020603050405020304" pitchFamily="18" charset="0"/>
              <a:ea typeface="+mj-ea"/>
              <a:cs typeface="+mj-cs"/>
            </a:endParaRPr>
          </a:p>
        </p:txBody>
      </p:sp>
      <p:sp>
        <p:nvSpPr>
          <p:cNvPr id="3" name="Content Placeholder 2"/>
          <p:cNvSpPr>
            <a:spLocks noGrp="1"/>
          </p:cNvSpPr>
          <p:nvPr>
            <p:ph idx="1"/>
          </p:nvPr>
        </p:nvSpPr>
        <p:spPr>
          <a:xfrm>
            <a:off x="457200" y="1600200"/>
            <a:ext cx="2362200" cy="553968"/>
          </a:xfrm>
        </p:spPr>
        <p:txBody>
          <a:bodyPr wrap="square" lIns="91425" tIns="91425" rIns="91425" bIns="91425">
            <a:spAutoFit/>
          </a:bodyPr>
          <a:lstStyle/>
          <a:p>
            <a:pPr marL="0" lvl="0" indent="0" defTabSz="457200">
              <a:spcAft>
                <a:spcPct val="0"/>
              </a:spcAft>
              <a:buNone/>
            </a:pPr>
            <a:r>
              <a:rPr lang="en-US" sz="2400" kern="1200" dirty="0">
                <a:solidFill>
                  <a:srgbClr val="000000"/>
                </a:solidFill>
                <a:latin typeface="Arial (Body)"/>
                <a:ea typeface="+mn-ea"/>
                <a:cs typeface="+mn-cs"/>
              </a:rPr>
              <a:t>Step </a:t>
            </a:r>
            <a:r>
              <a:rPr lang="en-US" sz="2400" kern="1200" dirty="0" smtClean="0">
                <a:solidFill>
                  <a:srgbClr val="000000"/>
                </a:solidFill>
                <a:latin typeface="Arial (Body)"/>
                <a:ea typeface="+mn-ea"/>
                <a:cs typeface="+mn-cs"/>
              </a:rPr>
              <a:t>3</a:t>
            </a:r>
          </a:p>
        </p:txBody>
      </p:sp>
      <p:graphicFrame>
        <p:nvGraphicFramePr>
          <p:cNvPr id="6" name="Object 5" descr="t c sub 1 = start fraction d over Q  star sub 1 end fraction s + Q star sub 1 halves times h times c sub 1 + d C sub 1 = $358,969; T C sub 2 = $354,520"/>
          <p:cNvGraphicFramePr>
            <a:graphicFrameLocks noChangeAspect="1"/>
          </p:cNvGraphicFramePr>
          <p:nvPr>
            <p:extLst>
              <p:ext uri="{D42A27DB-BD31-4B8C-83A1-F6EECF244321}">
                <p14:modId xmlns:p14="http://schemas.microsoft.com/office/powerpoint/2010/main" val="757976670"/>
              </p:ext>
            </p:extLst>
          </p:nvPr>
        </p:nvGraphicFramePr>
        <p:xfrm>
          <a:off x="972188" y="2679699"/>
          <a:ext cx="7199623" cy="854956"/>
        </p:xfrm>
        <a:graphic>
          <a:graphicData uri="http://schemas.openxmlformats.org/presentationml/2006/ole">
            <mc:AlternateContent xmlns:mc="http://schemas.openxmlformats.org/markup-compatibility/2006">
              <mc:Choice xmlns:v="urn:schemas-microsoft-com:vml" Requires="v">
                <p:oleObj spid="_x0000_s115112" name="Equation" r:id="rId3" imgW="4063680" imgH="482400" progId="Equation.DSMT4">
                  <p:embed/>
                </p:oleObj>
              </mc:Choice>
              <mc:Fallback>
                <p:oleObj name="Equation" r:id="rId3" imgW="4063680" imgH="482400" progId="Equation.DSMT4">
                  <p:embed/>
                  <p:pic>
                    <p:nvPicPr>
                      <p:cNvPr id="4" name="Object 3"/>
                      <p:cNvPicPr/>
                      <p:nvPr/>
                    </p:nvPicPr>
                    <p:blipFill>
                      <a:blip r:embed="rId4"/>
                      <a:stretch>
                        <a:fillRect/>
                      </a:stretch>
                    </p:blipFill>
                    <p:spPr>
                      <a:xfrm>
                        <a:off x="972188" y="2679699"/>
                        <a:ext cx="7199623" cy="854956"/>
                      </a:xfrm>
                      <a:prstGeom prst="rect">
                        <a:avLst/>
                      </a:prstGeom>
                    </p:spPr>
                  </p:pic>
                </p:oleObj>
              </mc:Fallback>
            </mc:AlternateContent>
          </a:graphicData>
        </a:graphic>
      </p:graphicFrame>
      <p:sp>
        <p:nvSpPr>
          <p:cNvPr id="4" name="Text Placeholder 3"/>
          <p:cNvSpPr>
            <a:spLocks noGrp="1"/>
          </p:cNvSpPr>
          <p:nvPr>
            <p:ph idx="13"/>
          </p:nvPr>
        </p:nvSpPr>
        <p:spPr>
          <a:xfrm>
            <a:off x="573298" y="4100309"/>
            <a:ext cx="5165080" cy="513000"/>
          </a:xfrm>
        </p:spPr>
        <p:txBody>
          <a:bodyPr/>
          <a:lstStyle/>
          <a:p>
            <a:pPr marL="0" indent="0">
              <a:buNone/>
            </a:pPr>
            <a:r>
              <a:rPr lang="en-US" sz="2400" dirty="0">
                <a:latin typeface="+mn-lt"/>
              </a:rPr>
              <a:t>Lowest total cost is for </a:t>
            </a:r>
            <a:r>
              <a:rPr lang="en-US" sz="2400" i="1" dirty="0">
                <a:latin typeface="+mn-lt"/>
                <a:cs typeface="Times New Roman"/>
              </a:rPr>
              <a:t>i </a:t>
            </a:r>
            <a:r>
              <a:rPr lang="en-US" sz="2400" dirty="0">
                <a:latin typeface="+mn-lt"/>
              </a:rPr>
              <a:t>= </a:t>
            </a:r>
            <a:r>
              <a:rPr lang="en-US" sz="2400" dirty="0" smtClean="0">
                <a:latin typeface="+mn-lt"/>
              </a:rPr>
              <a:t>2</a:t>
            </a:r>
            <a:endParaRPr lang="en-US" sz="2400" dirty="0">
              <a:latin typeface="+mn-lt"/>
            </a:endParaRPr>
          </a:p>
        </p:txBody>
      </p:sp>
      <p:sp>
        <p:nvSpPr>
          <p:cNvPr id="5" name="Content Placeholder 4"/>
          <p:cNvSpPr>
            <a:spLocks noGrp="1"/>
          </p:cNvSpPr>
          <p:nvPr>
            <p:ph idx="14"/>
          </p:nvPr>
        </p:nvSpPr>
        <p:spPr>
          <a:xfrm>
            <a:off x="573298" y="4961550"/>
            <a:ext cx="1065002" cy="584040"/>
          </a:xfrm>
        </p:spPr>
        <p:txBody>
          <a:bodyPr/>
          <a:lstStyle/>
          <a:p>
            <a:pPr marL="0" indent="0">
              <a:buNone/>
            </a:pPr>
            <a:r>
              <a:rPr lang="en-US" sz="2400" dirty="0" smtClean="0">
                <a:latin typeface="+mn-lt"/>
              </a:rPr>
              <a:t>Order</a:t>
            </a:r>
          </a:p>
        </p:txBody>
      </p:sp>
      <p:graphicFrame>
        <p:nvGraphicFramePr>
          <p:cNvPr id="7" name="Object 6" descr="Q star sub 2 = 10,000"/>
          <p:cNvGraphicFramePr>
            <a:graphicFrameLocks noChangeAspect="1"/>
          </p:cNvGraphicFramePr>
          <p:nvPr>
            <p:extLst>
              <p:ext uri="{D42A27DB-BD31-4B8C-83A1-F6EECF244321}">
                <p14:modId xmlns:p14="http://schemas.microsoft.com/office/powerpoint/2010/main" val="3572672908"/>
              </p:ext>
            </p:extLst>
          </p:nvPr>
        </p:nvGraphicFramePr>
        <p:xfrm>
          <a:off x="1671638" y="5045607"/>
          <a:ext cx="1685925" cy="415925"/>
        </p:xfrm>
        <a:graphic>
          <a:graphicData uri="http://schemas.openxmlformats.org/presentationml/2006/ole">
            <mc:AlternateContent xmlns:mc="http://schemas.openxmlformats.org/markup-compatibility/2006">
              <mc:Choice xmlns:v="urn:schemas-microsoft-com:vml" Requires="v">
                <p:oleObj spid="_x0000_s115113" name="Equation" r:id="rId5" imgW="927000" imgH="228600" progId="Equation.DSMT4">
                  <p:embed/>
                </p:oleObj>
              </mc:Choice>
              <mc:Fallback>
                <p:oleObj name="Equation" r:id="rId5" imgW="927000" imgH="228600" progId="Equation.DSMT4">
                  <p:embed/>
                  <p:pic>
                    <p:nvPicPr>
                      <p:cNvPr id="0" name=""/>
                      <p:cNvPicPr/>
                      <p:nvPr/>
                    </p:nvPicPr>
                    <p:blipFill>
                      <a:blip r:embed="rId6"/>
                      <a:stretch>
                        <a:fillRect/>
                      </a:stretch>
                    </p:blipFill>
                    <p:spPr>
                      <a:xfrm>
                        <a:off x="1671638" y="5045607"/>
                        <a:ext cx="1685925" cy="415925"/>
                      </a:xfrm>
                      <a:prstGeom prst="rect">
                        <a:avLst/>
                      </a:prstGeom>
                    </p:spPr>
                  </p:pic>
                </p:oleObj>
              </mc:Fallback>
            </mc:AlternateContent>
          </a:graphicData>
        </a:graphic>
      </p:graphicFrame>
      <p:sp>
        <p:nvSpPr>
          <p:cNvPr id="8" name="Content Placeholder 7"/>
          <p:cNvSpPr>
            <a:spLocks noGrp="1"/>
          </p:cNvSpPr>
          <p:nvPr>
            <p:ph idx="15"/>
          </p:nvPr>
        </p:nvSpPr>
        <p:spPr>
          <a:xfrm>
            <a:off x="3391778" y="4981950"/>
            <a:ext cx="4564380" cy="563640"/>
          </a:xfrm>
        </p:spPr>
        <p:txBody>
          <a:bodyPr/>
          <a:lstStyle/>
          <a:p>
            <a:pPr marL="0" indent="0">
              <a:buNone/>
            </a:pPr>
            <a:r>
              <a:rPr lang="en-US" sz="2400" dirty="0">
                <a:latin typeface="+mn-lt"/>
              </a:rPr>
              <a:t>bottles per lot at $2.92 per bottle</a:t>
            </a:r>
          </a:p>
        </p:txBody>
      </p:sp>
    </p:spTree>
    <p:extLst>
      <p:ext uri="{BB962C8B-B14F-4D97-AF65-F5344CB8AC3E}">
        <p14:creationId xmlns:p14="http://schemas.microsoft.com/office/powerpoint/2010/main" val="75957084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Marginal Unit Quantity Discounts </a:t>
            </a:r>
            <a:r>
              <a:rPr lang="en-US" sz="2000" b="0" kern="1200" dirty="0" smtClean="0">
                <a:latin typeface="Times New Roman" panose="02020603050405020304" pitchFamily="18" charset="0"/>
                <a:ea typeface="+mj-ea"/>
                <a:cs typeface="+mj-cs"/>
              </a:rPr>
              <a:t>(1 of 6)</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idx="1"/>
          </p:nvPr>
        </p:nvSpPr>
        <p:spPr>
          <a:xfrm>
            <a:off x="457200" y="1600200"/>
            <a:ext cx="8229600" cy="923299"/>
          </a:xfrm>
        </p:spPr>
        <p:txBody>
          <a:bodyPr wrap="square" lIns="91425" tIns="91425" rIns="91425" bIns="91425">
            <a:spAutoFit/>
          </a:bodyPr>
          <a:lstStyle/>
          <a:p>
            <a:pPr marL="255651" lvl="0" indent="-255651" defTabSz="457200">
              <a:spcAft>
                <a:spcPct val="0"/>
              </a:spcAft>
              <a:buFont typeface="Arial" panose="020B0604020202020204" pitchFamily="34" charset="0"/>
            </a:pPr>
            <a:r>
              <a:rPr lang="en-US" sz="2400" b="1" kern="1200" dirty="0">
                <a:solidFill>
                  <a:srgbClr val="000000"/>
                </a:solidFill>
                <a:latin typeface="Arial (Body)"/>
                <a:ea typeface="+mn-ea"/>
                <a:cs typeface="+mn-cs"/>
              </a:rPr>
              <a:t>Multi-block tariffs </a:t>
            </a:r>
            <a:r>
              <a:rPr lang="en-US" sz="2400" i="1" kern="1200" dirty="0">
                <a:solidFill>
                  <a:srgbClr val="000000"/>
                </a:solidFill>
                <a:latin typeface="Arial (Body)"/>
                <a:ea typeface="+mn-ea"/>
                <a:cs typeface="+mn-cs"/>
              </a:rPr>
              <a:t>–</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the </a:t>
            </a:r>
            <a:r>
              <a:rPr lang="en-US" sz="2400" b="1" kern="1200" dirty="0">
                <a:solidFill>
                  <a:srgbClr val="000000"/>
                </a:solidFill>
                <a:latin typeface="Arial (Body)"/>
                <a:ea typeface="+mn-ea"/>
                <a:cs typeface="+mn-cs"/>
              </a:rPr>
              <a:t>marginal cost </a:t>
            </a:r>
            <a:r>
              <a:rPr lang="en-US" sz="2400" kern="1200" dirty="0">
                <a:solidFill>
                  <a:srgbClr val="000000"/>
                </a:solidFill>
                <a:latin typeface="Arial (Body)"/>
                <a:ea typeface="+mn-ea"/>
                <a:cs typeface="+mn-cs"/>
              </a:rPr>
              <a:t>of a unit that decreases at a </a:t>
            </a:r>
            <a:r>
              <a:rPr lang="en-US" sz="2400" kern="1200" dirty="0" smtClean="0">
                <a:solidFill>
                  <a:srgbClr val="000000"/>
                </a:solidFill>
                <a:latin typeface="Arial (Body)"/>
                <a:ea typeface="+mn-ea"/>
                <a:cs typeface="+mn-cs"/>
              </a:rPr>
              <a:t>breakpoint</a:t>
            </a:r>
          </a:p>
        </p:txBody>
      </p:sp>
      <p:sp>
        <p:nvSpPr>
          <p:cNvPr id="6" name="Content Placeholder 5"/>
          <p:cNvSpPr>
            <a:spLocks noGrp="1"/>
          </p:cNvSpPr>
          <p:nvPr>
            <p:ph idx="13"/>
          </p:nvPr>
        </p:nvSpPr>
        <p:spPr>
          <a:xfrm>
            <a:off x="631378" y="2508545"/>
            <a:ext cx="2884332" cy="472934"/>
          </a:xfrm>
        </p:spPr>
        <p:txBody>
          <a:bodyPr/>
          <a:lstStyle/>
          <a:p>
            <a:pPr marL="101600" indent="0">
              <a:buNone/>
            </a:pPr>
            <a:r>
              <a:rPr lang="en-US" sz="2400" dirty="0">
                <a:latin typeface="+mn-lt"/>
              </a:rPr>
              <a:t>For each value of </a:t>
            </a:r>
            <a:r>
              <a:rPr lang="en-US" sz="2400" i="1" dirty="0">
                <a:latin typeface="+mn-lt"/>
                <a:cs typeface="Times New Roman"/>
              </a:rPr>
              <a:t>i</a:t>
            </a:r>
            <a:r>
              <a:rPr lang="en-US" sz="2400" dirty="0">
                <a:latin typeface="+mn-lt"/>
              </a:rPr>
              <a:t>,</a:t>
            </a:r>
            <a:endParaRPr lang="en-IN" sz="2400" dirty="0">
              <a:latin typeface="+mn-lt"/>
            </a:endParaRPr>
          </a:p>
        </p:txBody>
      </p:sp>
      <p:graphicFrame>
        <p:nvGraphicFramePr>
          <p:cNvPr id="8" name="Object 7" descr="0 is less than or equal to I is less than or equal to r,"/>
          <p:cNvGraphicFramePr>
            <a:graphicFrameLocks noChangeAspect="1"/>
          </p:cNvGraphicFramePr>
          <p:nvPr>
            <p:extLst>
              <p:ext uri="{D42A27DB-BD31-4B8C-83A1-F6EECF244321}">
                <p14:modId xmlns:p14="http://schemas.microsoft.com/office/powerpoint/2010/main" val="3652761852"/>
              </p:ext>
            </p:extLst>
          </p:nvPr>
        </p:nvGraphicFramePr>
        <p:xfrm>
          <a:off x="3590593" y="2622056"/>
          <a:ext cx="1162050" cy="369887"/>
        </p:xfrm>
        <a:graphic>
          <a:graphicData uri="http://schemas.openxmlformats.org/presentationml/2006/ole">
            <mc:AlternateContent xmlns:mc="http://schemas.openxmlformats.org/markup-compatibility/2006">
              <mc:Choice xmlns:v="urn:schemas-microsoft-com:vml" Requires="v">
                <p:oleObj spid="_x0000_s138840" name="Equation" r:id="rId3" imgW="596880" imgH="190440" progId="Equation.DSMT4">
                  <p:embed/>
                </p:oleObj>
              </mc:Choice>
              <mc:Fallback>
                <p:oleObj name="Equation" r:id="rId3" imgW="596880" imgH="190440" progId="Equation.DSMT4">
                  <p:embed/>
                  <p:pic>
                    <p:nvPicPr>
                      <p:cNvPr id="5" name="Object 4"/>
                      <p:cNvPicPr/>
                      <p:nvPr/>
                    </p:nvPicPr>
                    <p:blipFill>
                      <a:blip r:embed="rId4"/>
                      <a:stretch>
                        <a:fillRect/>
                      </a:stretch>
                    </p:blipFill>
                    <p:spPr>
                      <a:xfrm>
                        <a:off x="3590593" y="2622056"/>
                        <a:ext cx="1162050" cy="369887"/>
                      </a:xfrm>
                      <a:prstGeom prst="rect">
                        <a:avLst/>
                      </a:prstGeom>
                    </p:spPr>
                  </p:pic>
                </p:oleObj>
              </mc:Fallback>
            </mc:AlternateContent>
          </a:graphicData>
        </a:graphic>
      </p:graphicFrame>
      <p:sp>
        <p:nvSpPr>
          <p:cNvPr id="7" name="Content Placeholder 6"/>
          <p:cNvSpPr>
            <a:spLocks noGrp="1"/>
          </p:cNvSpPr>
          <p:nvPr>
            <p:ph idx="14"/>
          </p:nvPr>
        </p:nvSpPr>
        <p:spPr>
          <a:xfrm>
            <a:off x="4752452" y="2508545"/>
            <a:ext cx="3890806" cy="500763"/>
          </a:xfrm>
        </p:spPr>
        <p:txBody>
          <a:bodyPr/>
          <a:lstStyle/>
          <a:p>
            <a:pPr marL="101600" indent="0">
              <a:buNone/>
            </a:pPr>
            <a:r>
              <a:rPr lang="en-US" sz="2400" dirty="0" smtClean="0">
                <a:latin typeface="+mn-lt"/>
              </a:rPr>
              <a:t>let </a:t>
            </a:r>
            <a:r>
              <a:rPr lang="en-US" sz="2400" i="1" dirty="0">
                <a:latin typeface="+mn-lt"/>
                <a:cs typeface="Times New Roman"/>
              </a:rPr>
              <a:t>V</a:t>
            </a:r>
            <a:r>
              <a:rPr lang="en-US" sz="2400" i="1" baseline="-25000" dirty="0">
                <a:latin typeface="+mn-lt"/>
                <a:cs typeface="Times New Roman"/>
              </a:rPr>
              <a:t>i</a:t>
            </a:r>
            <a:r>
              <a:rPr lang="en-US" sz="2400" i="1" dirty="0">
                <a:latin typeface="+mn-lt"/>
              </a:rPr>
              <a:t> </a:t>
            </a:r>
            <a:r>
              <a:rPr lang="en-US" sz="2400" dirty="0">
                <a:latin typeface="+mn-lt"/>
              </a:rPr>
              <a:t>be the </a:t>
            </a:r>
            <a:r>
              <a:rPr lang="en-US" sz="2400" dirty="0" smtClean="0">
                <a:latin typeface="+mn-lt"/>
              </a:rPr>
              <a:t>cost of</a:t>
            </a:r>
            <a:endParaRPr lang="en-IN" sz="2400" dirty="0">
              <a:latin typeface="+mn-lt"/>
            </a:endParaRPr>
          </a:p>
        </p:txBody>
      </p:sp>
      <p:sp>
        <p:nvSpPr>
          <p:cNvPr id="9" name="Content Placeholder 8"/>
          <p:cNvSpPr>
            <a:spLocks noGrp="1"/>
          </p:cNvSpPr>
          <p:nvPr>
            <p:ph idx="15"/>
          </p:nvPr>
        </p:nvSpPr>
        <p:spPr>
          <a:xfrm>
            <a:off x="662155" y="3021122"/>
            <a:ext cx="2475183" cy="492137"/>
          </a:xfrm>
        </p:spPr>
        <p:txBody>
          <a:bodyPr/>
          <a:lstStyle/>
          <a:p>
            <a:pPr marL="101600" indent="0">
              <a:buNone/>
            </a:pPr>
            <a:r>
              <a:rPr lang="en-US" sz="2400" dirty="0">
                <a:latin typeface="+mn-lt"/>
              </a:rPr>
              <a:t>ordering </a:t>
            </a:r>
            <a:r>
              <a:rPr lang="en-US" sz="2400" i="1" dirty="0">
                <a:latin typeface="+mn-lt"/>
                <a:cs typeface="Times New Roman"/>
              </a:rPr>
              <a:t>q</a:t>
            </a:r>
            <a:r>
              <a:rPr lang="en-US" sz="2400" i="1" baseline="-25000" dirty="0">
                <a:latin typeface="+mn-lt"/>
                <a:cs typeface="Times New Roman"/>
              </a:rPr>
              <a:t>i</a:t>
            </a:r>
            <a:r>
              <a:rPr lang="en-US" sz="2400" i="1" dirty="0">
                <a:latin typeface="+mn-lt"/>
              </a:rPr>
              <a:t> </a:t>
            </a:r>
            <a:r>
              <a:rPr lang="en-US" sz="2400" dirty="0" smtClean="0">
                <a:latin typeface="+mn-lt"/>
              </a:rPr>
              <a:t>units</a:t>
            </a:r>
            <a:endParaRPr lang="en-US" sz="2400" dirty="0">
              <a:latin typeface="+mn-lt"/>
            </a:endParaRPr>
          </a:p>
        </p:txBody>
      </p:sp>
      <p:graphicFrame>
        <p:nvGraphicFramePr>
          <p:cNvPr id="5" name="Object 4" descr="v sub I = c sub 0 left parenthesis q sub 1 minus q sub 0 right parenthesis + c sub 1 left parenthesis q sub 2 minus q sub 1 right parenthesis + ellipse + c sub start expression I minus 1 end expression left parenthesis q sub i minus q sub start expression I minus 1 end expression right parenthesis"/>
          <p:cNvGraphicFramePr>
            <a:graphicFrameLocks noChangeAspect="1"/>
          </p:cNvGraphicFramePr>
          <p:nvPr>
            <p:extLst>
              <p:ext uri="{D42A27DB-BD31-4B8C-83A1-F6EECF244321}">
                <p14:modId xmlns:p14="http://schemas.microsoft.com/office/powerpoint/2010/main" val="2848015960"/>
              </p:ext>
            </p:extLst>
          </p:nvPr>
        </p:nvGraphicFramePr>
        <p:xfrm>
          <a:off x="1419225" y="3902075"/>
          <a:ext cx="6161088" cy="454025"/>
        </p:xfrm>
        <a:graphic>
          <a:graphicData uri="http://schemas.openxmlformats.org/presentationml/2006/ole">
            <mc:AlternateContent xmlns:mc="http://schemas.openxmlformats.org/markup-compatibility/2006">
              <mc:Choice xmlns:v="urn:schemas-microsoft-com:vml" Requires="v">
                <p:oleObj spid="_x0000_s138841" name="Equation" r:id="rId5" imgW="3098520" imgH="228600" progId="Equation.DSMT4">
                  <p:embed/>
                </p:oleObj>
              </mc:Choice>
              <mc:Fallback>
                <p:oleObj name="Equation" r:id="rId5" imgW="3098520" imgH="228600" progId="Equation.DSMT4">
                  <p:embed/>
                  <p:pic>
                    <p:nvPicPr>
                      <p:cNvPr id="5" name="Object 4"/>
                      <p:cNvPicPr/>
                      <p:nvPr/>
                    </p:nvPicPr>
                    <p:blipFill>
                      <a:blip r:embed="rId6"/>
                      <a:stretch>
                        <a:fillRect/>
                      </a:stretch>
                    </p:blipFill>
                    <p:spPr>
                      <a:xfrm>
                        <a:off x="1419225" y="3902075"/>
                        <a:ext cx="6161088" cy="454025"/>
                      </a:xfrm>
                      <a:prstGeom prst="rect">
                        <a:avLst/>
                      </a:prstGeom>
                    </p:spPr>
                  </p:pic>
                </p:oleObj>
              </mc:Fallback>
            </mc:AlternateContent>
          </a:graphicData>
        </a:graphic>
      </p:graphicFrame>
    </p:spTree>
    <p:extLst>
      <p:ext uri="{BB962C8B-B14F-4D97-AF65-F5344CB8AC3E}">
        <p14:creationId xmlns:p14="http://schemas.microsoft.com/office/powerpoint/2010/main" val="22632007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229"/>
            <a:ext cx="8229600" cy="707856"/>
          </a:xfrm>
        </p:spPr>
        <p:txBody>
          <a:bodyPr tIns="91425" anchor="b">
            <a:spAutoFit/>
          </a:bodyPr>
          <a:lstStyle/>
          <a:p>
            <a:pPr lvl="0" defTabSz="457200">
              <a:spcBef>
                <a:spcPct val="0"/>
              </a:spcBef>
              <a:buClrTx/>
            </a:pPr>
            <a:r>
              <a:rPr lang="en-US" kern="1200" dirty="0" smtClean="0">
                <a:latin typeface="Times New Roman" panose="02020603050405020304" pitchFamily="18" charset="0"/>
                <a:ea typeface="+mj-ea"/>
                <a:cs typeface="+mj-cs"/>
              </a:rPr>
              <a:t>Marginal Unit Quantity Discounts </a:t>
            </a:r>
            <a:r>
              <a:rPr lang="en-US" sz="2000" b="0" kern="1200" dirty="0" smtClean="0">
                <a:latin typeface="Times New Roman" panose="02020603050405020304" pitchFamily="18" charset="0"/>
                <a:ea typeface="+mj-ea"/>
                <a:cs typeface="+mj-cs"/>
              </a:rPr>
              <a:t>(2 of 6)</a:t>
            </a:r>
            <a:endParaRPr lang="en-US" sz="2000" b="0" kern="1200" dirty="0">
              <a:latin typeface="Times New Roman" panose="02020603050405020304" pitchFamily="18" charset="0"/>
              <a:ea typeface="+mj-ea"/>
              <a:cs typeface="+mj-cs"/>
            </a:endParaRPr>
          </a:p>
        </p:txBody>
      </p:sp>
      <p:pic>
        <p:nvPicPr>
          <p:cNvPr id="5" name="Picture 4" descr="A bar graph of marginal cost per unit purchased versus quantity purchased with marginal unit quantity discount. The bar graph plots marginal cost per unit purchased versus quantity purchased. A quantity between 0 and q sub q costs the most of the 3 quantities shown, C sub 0. A quantity between q sub 1 and q sub 2 costs C sub 1 per unit. A quantity from q sub 2 to q sub 3 costs the most, C sub 2."/>
          <p:cNvPicPr>
            <a:picLocks noChangeAspect="1"/>
          </p:cNvPicPr>
          <p:nvPr/>
        </p:nvPicPr>
        <p:blipFill>
          <a:blip r:embed="rId2"/>
          <a:stretch>
            <a:fillRect/>
          </a:stretch>
        </p:blipFill>
        <p:spPr>
          <a:xfrm>
            <a:off x="1981710" y="1715073"/>
            <a:ext cx="5180580" cy="3671455"/>
          </a:xfrm>
          <a:prstGeom prst="rect">
            <a:avLst/>
          </a:prstGeom>
        </p:spPr>
      </p:pic>
      <p:sp>
        <p:nvSpPr>
          <p:cNvPr id="3" name="Text Placeholder 2"/>
          <p:cNvSpPr>
            <a:spLocks noGrp="1"/>
          </p:cNvSpPr>
          <p:nvPr>
            <p:ph type="body" idx="1"/>
          </p:nvPr>
        </p:nvSpPr>
        <p:spPr>
          <a:xfrm>
            <a:off x="457200" y="5807930"/>
            <a:ext cx="8229600" cy="438042"/>
          </a:xfrm>
        </p:spPr>
        <p:txBody>
          <a:bodyPr/>
          <a:lstStyle/>
          <a:p>
            <a:pPr marL="0" indent="0">
              <a:buNone/>
            </a:pPr>
            <a:r>
              <a:rPr lang="en-US" sz="2000" b="1" dirty="0">
                <a:latin typeface="+mn-lt"/>
              </a:rPr>
              <a:t>Figure </a:t>
            </a:r>
            <a:r>
              <a:rPr lang="en-US" sz="2000" b="1" dirty="0" smtClean="0">
                <a:latin typeface="+mn-lt"/>
              </a:rPr>
              <a:t>11-4 </a:t>
            </a:r>
            <a:r>
              <a:rPr lang="en-US" sz="2000" dirty="0">
                <a:latin typeface="+mn-lt"/>
              </a:rPr>
              <a:t>Marginal Unit Cost with Marginal Unit Quantity </a:t>
            </a:r>
            <a:r>
              <a:rPr lang="en-US" sz="2000" dirty="0" smtClean="0">
                <a:latin typeface="+mn-lt"/>
              </a:rPr>
              <a:t>Discount</a:t>
            </a:r>
            <a:endParaRPr lang="en-US" sz="2000" dirty="0">
              <a:latin typeface="+mn-lt"/>
            </a:endParaRPr>
          </a:p>
        </p:txBody>
      </p:sp>
    </p:spTree>
    <p:extLst>
      <p:ext uri="{BB962C8B-B14F-4D97-AF65-F5344CB8AC3E}">
        <p14:creationId xmlns:p14="http://schemas.microsoft.com/office/powerpoint/2010/main" val="134188862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Marginal Unit Quantity Discounts </a:t>
            </a:r>
            <a:r>
              <a:rPr lang="en-US" sz="2000" b="0" kern="1200" dirty="0" smtClean="0">
                <a:latin typeface="Times New Roman" panose="02020603050405020304" pitchFamily="18" charset="0"/>
                <a:ea typeface="+mj-ea"/>
                <a:cs typeface="+mj-cs"/>
              </a:rPr>
              <a:t>(3 of 6)</a:t>
            </a:r>
            <a:endParaRPr lang="en-US" sz="2000" b="0" kern="1200" dirty="0">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3799490" cy="553968"/>
          </a:xfrm>
        </p:spPr>
        <p:txBody>
          <a:bodyPr wrap="square" lIns="91425" tIns="91425" rIns="91425" bIns="91425">
            <a:spAutoFit/>
          </a:bodyPr>
          <a:lstStyle/>
          <a:p>
            <a:pPr marL="0" lvl="0" indent="0" defTabSz="457200">
              <a:spcAft>
                <a:spcPct val="0"/>
              </a:spcAft>
              <a:buNone/>
            </a:pPr>
            <a:r>
              <a:rPr lang="en-US" sz="2400" kern="1200" dirty="0">
                <a:solidFill>
                  <a:srgbClr val="000000"/>
                </a:solidFill>
                <a:latin typeface="Arial (Body)"/>
                <a:ea typeface="+mn-ea"/>
                <a:cs typeface="+mn-cs"/>
              </a:rPr>
              <a:t>Material cost of each </a:t>
            </a:r>
            <a:r>
              <a:rPr lang="en-US" sz="2400" kern="1200" dirty="0" smtClean="0">
                <a:solidFill>
                  <a:srgbClr val="000000"/>
                </a:solidFill>
                <a:latin typeface="Arial (Body)"/>
                <a:ea typeface="+mn-ea"/>
                <a:cs typeface="+mn-cs"/>
              </a:rPr>
              <a:t>order</a:t>
            </a:r>
            <a:endParaRPr lang="en-US" sz="2400" i="1" kern="1200" baseline="-25000" dirty="0">
              <a:solidFill>
                <a:srgbClr val="000000"/>
              </a:solidFill>
              <a:latin typeface="Arial (Body)"/>
              <a:ea typeface="+mn-ea"/>
              <a:cs typeface="Times New Roman"/>
            </a:endParaRPr>
          </a:p>
        </p:txBody>
      </p:sp>
      <p:graphicFrame>
        <p:nvGraphicFramePr>
          <p:cNvPr id="11" name="Object 10" descr="Q uppercase is v sub I + left parenthesis q uppercase minus q sub I right parenthesis c sub i"/>
          <p:cNvGraphicFramePr>
            <a:graphicFrameLocks noChangeAspect="1"/>
          </p:cNvGraphicFramePr>
          <p:nvPr>
            <p:extLst>
              <p:ext uri="{D42A27DB-BD31-4B8C-83A1-F6EECF244321}">
                <p14:modId xmlns:p14="http://schemas.microsoft.com/office/powerpoint/2010/main" val="1129395635"/>
              </p:ext>
            </p:extLst>
          </p:nvPr>
        </p:nvGraphicFramePr>
        <p:xfrm>
          <a:off x="4343361" y="1696619"/>
          <a:ext cx="2285024" cy="448376"/>
        </p:xfrm>
        <a:graphic>
          <a:graphicData uri="http://schemas.openxmlformats.org/presentationml/2006/ole">
            <mc:AlternateContent xmlns:mc="http://schemas.openxmlformats.org/markup-compatibility/2006">
              <mc:Choice xmlns:v="urn:schemas-microsoft-com:vml" Requires="v">
                <p:oleObj spid="_x0000_s180289" name="Equation" r:id="rId3" imgW="1295280" imgH="253800" progId="Equation.DSMT4">
                  <p:embed/>
                </p:oleObj>
              </mc:Choice>
              <mc:Fallback>
                <p:oleObj name="Equation" r:id="rId3" imgW="1295280" imgH="253800" progId="Equation.DSMT4">
                  <p:embed/>
                  <p:pic>
                    <p:nvPicPr>
                      <p:cNvPr id="8" name="Object 7"/>
                      <p:cNvPicPr/>
                      <p:nvPr/>
                    </p:nvPicPr>
                    <p:blipFill>
                      <a:blip r:embed="rId4"/>
                      <a:stretch>
                        <a:fillRect/>
                      </a:stretch>
                    </p:blipFill>
                    <p:spPr>
                      <a:xfrm>
                        <a:off x="4343361" y="1696619"/>
                        <a:ext cx="2285024" cy="448376"/>
                      </a:xfrm>
                      <a:prstGeom prst="rect">
                        <a:avLst/>
                      </a:prstGeom>
                    </p:spPr>
                  </p:pic>
                </p:oleObj>
              </mc:Fallback>
            </mc:AlternateContent>
          </a:graphicData>
        </a:graphic>
      </p:graphicFrame>
      <p:graphicFrame>
        <p:nvGraphicFramePr>
          <p:cNvPr id="8" name="Object 7" descr="annual order cost = start fraction d over q end fraction s"/>
          <p:cNvGraphicFramePr>
            <a:graphicFrameLocks noChangeAspect="1"/>
          </p:cNvGraphicFramePr>
          <p:nvPr>
            <p:extLst>
              <p:ext uri="{D42A27DB-BD31-4B8C-83A1-F6EECF244321}">
                <p14:modId xmlns:p14="http://schemas.microsoft.com/office/powerpoint/2010/main" val="3523286696"/>
              </p:ext>
            </p:extLst>
          </p:nvPr>
        </p:nvGraphicFramePr>
        <p:xfrm>
          <a:off x="1490030" y="2227008"/>
          <a:ext cx="3324034" cy="784843"/>
        </p:xfrm>
        <a:graphic>
          <a:graphicData uri="http://schemas.openxmlformats.org/presentationml/2006/ole">
            <mc:AlternateContent xmlns:mc="http://schemas.openxmlformats.org/markup-compatibility/2006">
              <mc:Choice xmlns:v="urn:schemas-microsoft-com:vml" Requires="v">
                <p:oleObj spid="_x0000_s180290" name="Equation" r:id="rId5" imgW="1828800" imgH="431640" progId="Equation.DSMT4">
                  <p:embed/>
                </p:oleObj>
              </mc:Choice>
              <mc:Fallback>
                <p:oleObj name="Equation" r:id="rId5" imgW="1828800" imgH="431640" progId="Equation.DSMT4">
                  <p:embed/>
                  <p:pic>
                    <p:nvPicPr>
                      <p:cNvPr id="4" name="Object 3"/>
                      <p:cNvPicPr/>
                      <p:nvPr/>
                    </p:nvPicPr>
                    <p:blipFill>
                      <a:blip r:embed="rId6"/>
                      <a:stretch>
                        <a:fillRect/>
                      </a:stretch>
                    </p:blipFill>
                    <p:spPr>
                      <a:xfrm>
                        <a:off x="1490030" y="2227008"/>
                        <a:ext cx="3324034" cy="784843"/>
                      </a:xfrm>
                      <a:prstGeom prst="rect">
                        <a:avLst/>
                      </a:prstGeom>
                    </p:spPr>
                  </p:pic>
                </p:oleObj>
              </mc:Fallback>
            </mc:AlternateContent>
          </a:graphicData>
        </a:graphic>
      </p:graphicFrame>
      <p:graphicFrame>
        <p:nvGraphicFramePr>
          <p:cNvPr id="9" name="Object 8" descr="annual holding cost = left bracket v sub I + left parenthesis q uppercase minus q sub I right parenthesis c sub I right bracket h halves"/>
          <p:cNvGraphicFramePr>
            <a:graphicFrameLocks noChangeAspect="1"/>
          </p:cNvGraphicFramePr>
          <p:nvPr>
            <p:extLst>
              <p:ext uri="{D42A27DB-BD31-4B8C-83A1-F6EECF244321}">
                <p14:modId xmlns:p14="http://schemas.microsoft.com/office/powerpoint/2010/main" val="3229322261"/>
              </p:ext>
            </p:extLst>
          </p:nvPr>
        </p:nvGraphicFramePr>
        <p:xfrm>
          <a:off x="1306600" y="3178963"/>
          <a:ext cx="5240162" cy="461975"/>
        </p:xfrm>
        <a:graphic>
          <a:graphicData uri="http://schemas.openxmlformats.org/presentationml/2006/ole">
            <mc:AlternateContent xmlns:mc="http://schemas.openxmlformats.org/markup-compatibility/2006">
              <mc:Choice xmlns:v="urn:schemas-microsoft-com:vml" Requires="v">
                <p:oleObj spid="_x0000_s180291" name="Equation" r:id="rId7" imgW="2882880" imgH="253800" progId="Equation.DSMT4">
                  <p:embed/>
                </p:oleObj>
              </mc:Choice>
              <mc:Fallback>
                <p:oleObj name="Equation" r:id="rId7" imgW="2882880" imgH="253800" progId="Equation.DSMT4">
                  <p:embed/>
                  <p:pic>
                    <p:nvPicPr>
                      <p:cNvPr id="6" name="Object 5"/>
                      <p:cNvPicPr/>
                      <p:nvPr/>
                    </p:nvPicPr>
                    <p:blipFill>
                      <a:blip r:embed="rId8"/>
                      <a:stretch>
                        <a:fillRect/>
                      </a:stretch>
                    </p:blipFill>
                    <p:spPr>
                      <a:xfrm>
                        <a:off x="1306600" y="3178963"/>
                        <a:ext cx="5240162" cy="461975"/>
                      </a:xfrm>
                      <a:prstGeom prst="rect">
                        <a:avLst/>
                      </a:prstGeom>
                    </p:spPr>
                  </p:pic>
                </p:oleObj>
              </mc:Fallback>
            </mc:AlternateContent>
          </a:graphicData>
        </a:graphic>
      </p:graphicFrame>
      <p:graphicFrame>
        <p:nvGraphicFramePr>
          <p:cNvPr id="10" name="Object 9" descr="annual materials cost = start fraction d over q end fraction left bracket v sub I + left parenthesis q uppercase minus q sub I right parenthesis c sub I right bracket"/>
          <p:cNvGraphicFramePr>
            <a:graphicFrameLocks noChangeAspect="1"/>
          </p:cNvGraphicFramePr>
          <p:nvPr>
            <p:extLst>
              <p:ext uri="{D42A27DB-BD31-4B8C-83A1-F6EECF244321}">
                <p14:modId xmlns:p14="http://schemas.microsoft.com/office/powerpoint/2010/main" val="2494986173"/>
              </p:ext>
            </p:extLst>
          </p:nvPr>
        </p:nvGraphicFramePr>
        <p:xfrm>
          <a:off x="1062737" y="3752513"/>
          <a:ext cx="5169088" cy="738862"/>
        </p:xfrm>
        <a:graphic>
          <a:graphicData uri="http://schemas.openxmlformats.org/presentationml/2006/ole">
            <mc:AlternateContent xmlns:mc="http://schemas.openxmlformats.org/markup-compatibility/2006">
              <mc:Choice xmlns:v="urn:schemas-microsoft-com:vml" Requires="v">
                <p:oleObj spid="_x0000_s180292" name="Equation" r:id="rId9" imgW="2844720" imgH="406080" progId="Equation.DSMT4">
                  <p:embed/>
                </p:oleObj>
              </mc:Choice>
              <mc:Fallback>
                <p:oleObj name="Equation" r:id="rId9" imgW="2844720" imgH="406080" progId="Equation.DSMT4">
                  <p:embed/>
                  <p:pic>
                    <p:nvPicPr>
                      <p:cNvPr id="7" name="Object 6"/>
                      <p:cNvPicPr/>
                      <p:nvPr/>
                    </p:nvPicPr>
                    <p:blipFill>
                      <a:blip r:embed="rId10"/>
                      <a:stretch>
                        <a:fillRect/>
                      </a:stretch>
                    </p:blipFill>
                    <p:spPr>
                      <a:xfrm>
                        <a:off x="1062737" y="3752513"/>
                        <a:ext cx="5169088" cy="738862"/>
                      </a:xfrm>
                      <a:prstGeom prst="rect">
                        <a:avLst/>
                      </a:prstGeom>
                    </p:spPr>
                  </p:pic>
                </p:oleObj>
              </mc:Fallback>
            </mc:AlternateContent>
          </a:graphicData>
        </a:graphic>
      </p:graphicFrame>
      <p:graphicFrame>
        <p:nvGraphicFramePr>
          <p:cNvPr id="12" name="Object 11" descr="total annual cost = start fraction d over q end fraction s left bracket v sub I + left parenthesis q uppercase minus q sub I right parenthesis c sub I right bracket h halves"/>
          <p:cNvGraphicFramePr>
            <a:graphicFrameLocks noChangeAspect="1"/>
          </p:cNvGraphicFramePr>
          <p:nvPr>
            <p:extLst>
              <p:ext uri="{D42A27DB-BD31-4B8C-83A1-F6EECF244321}">
                <p14:modId xmlns:p14="http://schemas.microsoft.com/office/powerpoint/2010/main" val="2838435847"/>
              </p:ext>
            </p:extLst>
          </p:nvPr>
        </p:nvGraphicFramePr>
        <p:xfrm>
          <a:off x="1629991" y="4606654"/>
          <a:ext cx="5931643" cy="784767"/>
        </p:xfrm>
        <a:graphic>
          <a:graphicData uri="http://schemas.openxmlformats.org/presentationml/2006/ole">
            <mc:AlternateContent xmlns:mc="http://schemas.openxmlformats.org/markup-compatibility/2006">
              <mc:Choice xmlns:v="urn:schemas-microsoft-com:vml" Requires="v">
                <p:oleObj spid="_x0000_s180293" name="Equation" r:id="rId11" imgW="3263760" imgH="431640" progId="Equation.DSMT4">
                  <p:embed/>
                </p:oleObj>
              </mc:Choice>
              <mc:Fallback>
                <p:oleObj name="Equation" r:id="rId11" imgW="3263760" imgH="431640" progId="Equation.DSMT4">
                  <p:embed/>
                  <p:pic>
                    <p:nvPicPr>
                      <p:cNvPr id="8" name="Object 7"/>
                      <p:cNvPicPr/>
                      <p:nvPr/>
                    </p:nvPicPr>
                    <p:blipFill>
                      <a:blip r:embed="rId12"/>
                      <a:stretch>
                        <a:fillRect/>
                      </a:stretch>
                    </p:blipFill>
                    <p:spPr>
                      <a:xfrm>
                        <a:off x="1629991" y="4606654"/>
                        <a:ext cx="5931643" cy="784767"/>
                      </a:xfrm>
                      <a:prstGeom prst="rect">
                        <a:avLst/>
                      </a:prstGeom>
                    </p:spPr>
                  </p:pic>
                </p:oleObj>
              </mc:Fallback>
            </mc:AlternateContent>
          </a:graphicData>
        </a:graphic>
      </p:graphicFrame>
      <p:graphicFrame>
        <p:nvGraphicFramePr>
          <p:cNvPr id="13" name="Object 12" descr="+ start fraction d over q end fraction left bracket v sub I + left parenthesis q uppercase minus q sub I right parenthesis c sub I right bracket"/>
          <p:cNvGraphicFramePr>
            <a:graphicFrameLocks noChangeAspect="1"/>
          </p:cNvGraphicFramePr>
          <p:nvPr>
            <p:extLst>
              <p:ext uri="{D42A27DB-BD31-4B8C-83A1-F6EECF244321}">
                <p14:modId xmlns:p14="http://schemas.microsoft.com/office/powerpoint/2010/main" val="1232816636"/>
              </p:ext>
            </p:extLst>
          </p:nvPr>
        </p:nvGraphicFramePr>
        <p:xfrm>
          <a:off x="4117270" y="5477478"/>
          <a:ext cx="2400691" cy="738672"/>
        </p:xfrm>
        <a:graphic>
          <a:graphicData uri="http://schemas.openxmlformats.org/presentationml/2006/ole">
            <mc:AlternateContent xmlns:mc="http://schemas.openxmlformats.org/markup-compatibility/2006">
              <mc:Choice xmlns:v="urn:schemas-microsoft-com:vml" Requires="v">
                <p:oleObj spid="_x0000_s180294" name="Equation" r:id="rId13" imgW="1320480" imgH="406080" progId="Equation.DSMT4">
                  <p:embed/>
                </p:oleObj>
              </mc:Choice>
              <mc:Fallback>
                <p:oleObj name="Equation" r:id="rId13" imgW="1320480" imgH="406080" progId="Equation.DSMT4">
                  <p:embed/>
                  <p:pic>
                    <p:nvPicPr>
                      <p:cNvPr id="9" name="Object 8"/>
                      <p:cNvPicPr/>
                      <p:nvPr/>
                    </p:nvPicPr>
                    <p:blipFill>
                      <a:blip r:embed="rId14"/>
                      <a:stretch>
                        <a:fillRect/>
                      </a:stretch>
                    </p:blipFill>
                    <p:spPr>
                      <a:xfrm>
                        <a:off x="4117270" y="5477478"/>
                        <a:ext cx="2400691" cy="738672"/>
                      </a:xfrm>
                      <a:prstGeom prst="rect">
                        <a:avLst/>
                      </a:prstGeom>
                    </p:spPr>
                  </p:pic>
                </p:oleObj>
              </mc:Fallback>
            </mc:AlternateContent>
          </a:graphicData>
        </a:graphic>
      </p:graphicFrame>
    </p:spTree>
    <p:extLst>
      <p:ext uri="{BB962C8B-B14F-4D97-AF65-F5344CB8AC3E}">
        <p14:creationId xmlns:p14="http://schemas.microsoft.com/office/powerpoint/2010/main" val="364871609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Marginal Unit Quantity Discounts </a:t>
            </a:r>
            <a:r>
              <a:rPr lang="en-US" sz="2000" b="0" kern="1200" dirty="0" smtClean="0">
                <a:latin typeface="Times New Roman" panose="02020603050405020304" pitchFamily="18" charset="0"/>
                <a:ea typeface="+mj-ea"/>
                <a:cs typeface="+mj-cs"/>
              </a:rPr>
              <a:t>(4 of 6)</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553968"/>
          </a:xfrm>
        </p:spPr>
        <p:txBody>
          <a:bodyPr wrap="square" lIns="91425" tIns="91425" rIns="91425" bIns="91425">
            <a:spAutoFit/>
          </a:bodyPr>
          <a:lstStyle/>
          <a:p>
            <a:pPr marL="0" lvl="0" indent="0" defTabSz="457200">
              <a:spcAft>
                <a:spcPct val="0"/>
              </a:spcAft>
              <a:buNone/>
            </a:pPr>
            <a:r>
              <a:rPr lang="en-US" sz="2400" b="1" kern="1200" dirty="0">
                <a:solidFill>
                  <a:srgbClr val="000000"/>
                </a:solidFill>
                <a:latin typeface="Arial (Body)"/>
                <a:ea typeface="+mn-ea"/>
                <a:cs typeface="+mn-cs"/>
              </a:rPr>
              <a:t>Step </a:t>
            </a:r>
            <a:r>
              <a:rPr lang="en-US" sz="2400" b="1" kern="1200" dirty="0" smtClean="0">
                <a:solidFill>
                  <a:srgbClr val="000000"/>
                </a:solidFill>
                <a:latin typeface="Arial (Body)"/>
                <a:ea typeface="+mn-ea"/>
                <a:cs typeface="+mn-cs"/>
              </a:rPr>
              <a:t>1:</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Evaluate </a:t>
            </a:r>
            <a:r>
              <a:rPr lang="en-US" sz="2400" kern="1200" dirty="0">
                <a:solidFill>
                  <a:srgbClr val="000000"/>
                </a:solidFill>
                <a:latin typeface="Arial (Body)"/>
                <a:ea typeface="+mn-ea"/>
                <a:cs typeface="+mn-cs"/>
              </a:rPr>
              <a:t>the optimal lot size for each </a:t>
            </a:r>
            <a:r>
              <a:rPr lang="en-US" sz="2400" kern="1200" dirty="0" smtClean="0">
                <a:solidFill>
                  <a:srgbClr val="000000"/>
                </a:solidFill>
                <a:latin typeface="Arial (Body)"/>
                <a:ea typeface="+mn-ea"/>
                <a:cs typeface="+mn-cs"/>
              </a:rPr>
              <a:t>price </a:t>
            </a:r>
            <a:r>
              <a:rPr lang="en-US" sz="2400" i="1" kern="1200" dirty="0" smtClean="0">
                <a:solidFill>
                  <a:srgbClr val="000000"/>
                </a:solidFill>
                <a:latin typeface="Arial (Body)"/>
                <a:ea typeface="+mn-ea"/>
                <a:cs typeface="Times New Roman"/>
              </a:rPr>
              <a:t>C</a:t>
            </a:r>
            <a:r>
              <a:rPr lang="en-US" sz="2400" i="1" kern="1200" baseline="-25000" dirty="0" smtClean="0">
                <a:solidFill>
                  <a:srgbClr val="000000"/>
                </a:solidFill>
                <a:latin typeface="Arial (Body)"/>
                <a:ea typeface="+mn-ea"/>
                <a:cs typeface="Times New Roman"/>
              </a:rPr>
              <a:t>i</a:t>
            </a:r>
          </a:p>
        </p:txBody>
      </p:sp>
      <p:graphicFrame>
        <p:nvGraphicFramePr>
          <p:cNvPr id="5" name="Object 4" descr="optimal lot size for c sub I is q sub I = square root of start fraction 2 D left parenthesis s + v sub I minus q sub I c sub I right parenthesis over h c sub i"/>
          <p:cNvGraphicFramePr>
            <a:graphicFrameLocks noChangeAspect="1"/>
          </p:cNvGraphicFramePr>
          <p:nvPr>
            <p:extLst>
              <p:ext uri="{D42A27DB-BD31-4B8C-83A1-F6EECF244321}">
                <p14:modId xmlns:p14="http://schemas.microsoft.com/office/powerpoint/2010/main" val="111885995"/>
              </p:ext>
            </p:extLst>
          </p:nvPr>
        </p:nvGraphicFramePr>
        <p:xfrm>
          <a:off x="917575" y="2796270"/>
          <a:ext cx="6235700" cy="946150"/>
        </p:xfrm>
        <a:graphic>
          <a:graphicData uri="http://schemas.openxmlformats.org/presentationml/2006/ole">
            <mc:AlternateContent xmlns:mc="http://schemas.openxmlformats.org/markup-compatibility/2006">
              <mc:Choice xmlns:v="urn:schemas-microsoft-com:vml" Requires="v">
                <p:oleObj spid="_x0000_s159868" name="Equation" r:id="rId3" imgW="3263760" imgH="495000" progId="Equation.DSMT4">
                  <p:embed/>
                </p:oleObj>
              </mc:Choice>
              <mc:Fallback>
                <p:oleObj name="Equation" r:id="rId3" imgW="3263760" imgH="495000" progId="Equation.DSMT4">
                  <p:embed/>
                  <p:pic>
                    <p:nvPicPr>
                      <p:cNvPr id="4" name="Object 3"/>
                      <p:cNvPicPr/>
                      <p:nvPr/>
                    </p:nvPicPr>
                    <p:blipFill>
                      <a:blip r:embed="rId4"/>
                      <a:stretch>
                        <a:fillRect/>
                      </a:stretch>
                    </p:blipFill>
                    <p:spPr>
                      <a:xfrm>
                        <a:off x="917575" y="2796270"/>
                        <a:ext cx="6235700" cy="946150"/>
                      </a:xfrm>
                      <a:prstGeom prst="rect">
                        <a:avLst/>
                      </a:prstGeom>
                    </p:spPr>
                  </p:pic>
                </p:oleObj>
              </mc:Fallback>
            </mc:AlternateContent>
          </a:graphicData>
        </a:graphic>
      </p:graphicFrame>
    </p:spTree>
    <p:extLst>
      <p:ext uri="{BB962C8B-B14F-4D97-AF65-F5344CB8AC3E}">
        <p14:creationId xmlns:p14="http://schemas.microsoft.com/office/powerpoint/2010/main" val="180378637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Marginal Unit Quantity Discounts </a:t>
            </a:r>
            <a:r>
              <a:rPr lang="en-US" sz="2000" b="0" kern="1200" dirty="0" smtClean="0">
                <a:latin typeface="Times New Roman" panose="02020603050405020304" pitchFamily="18" charset="0"/>
                <a:ea typeface="+mj-ea"/>
                <a:cs typeface="+mj-cs"/>
              </a:rPr>
              <a:t>(5 of 6)</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4693024" cy="553968"/>
          </a:xfrm>
        </p:spPr>
        <p:txBody>
          <a:bodyPr wrap="square" lIns="91425" tIns="91425" rIns="91425" bIns="91425">
            <a:spAutoFit/>
          </a:bodyPr>
          <a:lstStyle/>
          <a:p>
            <a:pPr marL="0" lvl="0" indent="0" defTabSz="457200">
              <a:spcAft>
                <a:spcPct val="0"/>
              </a:spcAft>
              <a:buNone/>
            </a:pPr>
            <a:r>
              <a:rPr lang="en-US" sz="2400" b="1" kern="1200" dirty="0">
                <a:solidFill>
                  <a:srgbClr val="000000"/>
                </a:solidFill>
                <a:latin typeface="Arial (Body)"/>
                <a:ea typeface="+mn-ea"/>
                <a:cs typeface="+mn-cs"/>
              </a:rPr>
              <a:t>Step </a:t>
            </a:r>
            <a:r>
              <a:rPr lang="en-US" sz="2400" b="1" kern="1200" dirty="0" smtClean="0">
                <a:solidFill>
                  <a:srgbClr val="000000"/>
                </a:solidFill>
                <a:latin typeface="Arial (Body)"/>
                <a:ea typeface="+mn-ea"/>
                <a:cs typeface="+mn-cs"/>
              </a:rPr>
              <a:t>2:</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Select </a:t>
            </a:r>
            <a:r>
              <a:rPr lang="en-US" sz="2400" kern="1200" dirty="0">
                <a:solidFill>
                  <a:srgbClr val="000000"/>
                </a:solidFill>
                <a:latin typeface="Arial (Body)"/>
                <a:ea typeface="+mn-ea"/>
                <a:cs typeface="+mn-cs"/>
              </a:rPr>
              <a:t>the order </a:t>
            </a:r>
            <a:r>
              <a:rPr lang="en-US" sz="2400" kern="1200" dirty="0" smtClean="0">
                <a:solidFill>
                  <a:srgbClr val="000000"/>
                </a:solidFill>
                <a:latin typeface="Arial (Body)"/>
                <a:ea typeface="+mn-ea"/>
                <a:cs typeface="+mn-cs"/>
              </a:rPr>
              <a:t>quantity</a:t>
            </a:r>
            <a:endParaRPr lang="en-US" sz="2400" i="1" kern="1200" baseline="-25000" dirty="0" smtClean="0">
              <a:solidFill>
                <a:srgbClr val="000000"/>
              </a:solidFill>
              <a:latin typeface="Arial (Body)"/>
              <a:ea typeface="+mn-ea"/>
              <a:cs typeface="Times New Roman"/>
            </a:endParaRPr>
          </a:p>
        </p:txBody>
      </p:sp>
      <p:graphicFrame>
        <p:nvGraphicFramePr>
          <p:cNvPr id="9" name="Object 8" descr="q uppercase star sub i"/>
          <p:cNvGraphicFramePr>
            <a:graphicFrameLocks noChangeAspect="1"/>
          </p:cNvGraphicFramePr>
          <p:nvPr>
            <p:extLst>
              <p:ext uri="{D42A27DB-BD31-4B8C-83A1-F6EECF244321}">
                <p14:modId xmlns:p14="http://schemas.microsoft.com/office/powerpoint/2010/main" val="2842789289"/>
              </p:ext>
            </p:extLst>
          </p:nvPr>
        </p:nvGraphicFramePr>
        <p:xfrm>
          <a:off x="5121076" y="1653282"/>
          <a:ext cx="415975" cy="493960"/>
        </p:xfrm>
        <a:graphic>
          <a:graphicData uri="http://schemas.openxmlformats.org/presentationml/2006/ole">
            <mc:AlternateContent xmlns:mc="http://schemas.openxmlformats.org/markup-compatibility/2006">
              <mc:Choice xmlns:v="urn:schemas-microsoft-com:vml" Requires="v">
                <p:oleObj spid="_x0000_s145201" name="Equation" r:id="rId3" imgW="203040" imgH="241200" progId="Equation.DSMT4">
                  <p:embed/>
                </p:oleObj>
              </mc:Choice>
              <mc:Fallback>
                <p:oleObj name="Equation" r:id="rId3" imgW="203040" imgH="241200" progId="Equation.DSMT4">
                  <p:embed/>
                  <p:pic>
                    <p:nvPicPr>
                      <p:cNvPr id="9" name="Object 8"/>
                      <p:cNvPicPr/>
                      <p:nvPr/>
                    </p:nvPicPr>
                    <p:blipFill>
                      <a:blip r:embed="rId4"/>
                      <a:stretch>
                        <a:fillRect/>
                      </a:stretch>
                    </p:blipFill>
                    <p:spPr>
                      <a:xfrm>
                        <a:off x="5121076" y="1653282"/>
                        <a:ext cx="415975" cy="493960"/>
                      </a:xfrm>
                      <a:prstGeom prst="rect">
                        <a:avLst/>
                      </a:prstGeom>
                    </p:spPr>
                  </p:pic>
                </p:oleObj>
              </mc:Fallback>
            </mc:AlternateContent>
          </a:graphicData>
        </a:graphic>
      </p:graphicFrame>
      <p:sp>
        <p:nvSpPr>
          <p:cNvPr id="4" name="Text Placeholder 3"/>
          <p:cNvSpPr>
            <a:spLocks noGrp="1"/>
          </p:cNvSpPr>
          <p:nvPr>
            <p:ph type="body" idx="2"/>
          </p:nvPr>
        </p:nvSpPr>
        <p:spPr>
          <a:xfrm>
            <a:off x="5580532" y="1622618"/>
            <a:ext cx="2447365" cy="492569"/>
          </a:xfrm>
        </p:spPr>
        <p:txBody>
          <a:bodyPr/>
          <a:lstStyle/>
          <a:p>
            <a:pPr marL="0" indent="0">
              <a:buNone/>
            </a:pPr>
            <a:r>
              <a:rPr lang="en-US" sz="2400" dirty="0">
                <a:latin typeface="+mn-lt"/>
              </a:rPr>
              <a:t>for each price </a:t>
            </a:r>
            <a:r>
              <a:rPr lang="en-US" sz="2400" i="1" dirty="0" smtClean="0">
                <a:latin typeface="+mn-lt"/>
                <a:cs typeface="Times New Roman"/>
              </a:rPr>
              <a:t>C</a:t>
            </a:r>
            <a:r>
              <a:rPr lang="en-US" sz="2400" i="1" baseline="-25000" dirty="0" smtClean="0">
                <a:latin typeface="+mn-lt"/>
                <a:cs typeface="Times New Roman"/>
              </a:rPr>
              <a:t>i</a:t>
            </a:r>
            <a:endParaRPr lang="en-US" sz="2400" i="1" baseline="-25000" dirty="0">
              <a:latin typeface="+mn-lt"/>
              <a:cs typeface="Times New Roman"/>
            </a:endParaRPr>
          </a:p>
        </p:txBody>
      </p:sp>
      <p:graphicFrame>
        <p:nvGraphicFramePr>
          <p:cNvPr id="6" name="Object 5" descr="if q sub I less than or equal to Q uppercase sub I less than or equal to q sub start expression I + 1 end expression then set q uppercase star sub I = q uppercase sub i"/>
          <p:cNvGraphicFramePr>
            <a:graphicFrameLocks noChangeAspect="1"/>
          </p:cNvGraphicFramePr>
          <p:nvPr>
            <p:extLst>
              <p:ext uri="{D42A27DB-BD31-4B8C-83A1-F6EECF244321}">
                <p14:modId xmlns:p14="http://schemas.microsoft.com/office/powerpoint/2010/main" val="4005252981"/>
              </p:ext>
            </p:extLst>
          </p:nvPr>
        </p:nvGraphicFramePr>
        <p:xfrm>
          <a:off x="1942015" y="2632791"/>
          <a:ext cx="4782552" cy="502037"/>
        </p:xfrm>
        <a:graphic>
          <a:graphicData uri="http://schemas.openxmlformats.org/presentationml/2006/ole">
            <mc:AlternateContent xmlns:mc="http://schemas.openxmlformats.org/markup-compatibility/2006">
              <mc:Choice xmlns:v="urn:schemas-microsoft-com:vml" Requires="v">
                <p:oleObj spid="_x0000_s145202" name="Equation" r:id="rId5" imgW="2298600" imgH="241200" progId="Equation.DSMT4">
                  <p:embed/>
                </p:oleObj>
              </mc:Choice>
              <mc:Fallback>
                <p:oleObj name="Equation" r:id="rId5" imgW="2298600" imgH="241200" progId="Equation.DSMT4">
                  <p:embed/>
                  <p:pic>
                    <p:nvPicPr>
                      <p:cNvPr id="6" name="Object 5"/>
                      <p:cNvPicPr/>
                      <p:nvPr/>
                    </p:nvPicPr>
                    <p:blipFill>
                      <a:blip r:embed="rId6"/>
                      <a:stretch>
                        <a:fillRect/>
                      </a:stretch>
                    </p:blipFill>
                    <p:spPr>
                      <a:xfrm>
                        <a:off x="1942015" y="2632791"/>
                        <a:ext cx="4782552" cy="502037"/>
                      </a:xfrm>
                      <a:prstGeom prst="rect">
                        <a:avLst/>
                      </a:prstGeom>
                    </p:spPr>
                  </p:pic>
                </p:oleObj>
              </mc:Fallback>
            </mc:AlternateContent>
          </a:graphicData>
        </a:graphic>
      </p:graphicFrame>
      <p:graphicFrame>
        <p:nvGraphicFramePr>
          <p:cNvPr id="7" name="Object 6" descr="if q uppercase sub I is less than q sub I then set Q uppercase star sub I = q sub i"/>
          <p:cNvGraphicFramePr>
            <a:graphicFrameLocks noChangeAspect="1"/>
          </p:cNvGraphicFramePr>
          <p:nvPr>
            <p:extLst>
              <p:ext uri="{D42A27DB-BD31-4B8C-83A1-F6EECF244321}">
                <p14:modId xmlns:p14="http://schemas.microsoft.com/office/powerpoint/2010/main" val="1418782589"/>
              </p:ext>
            </p:extLst>
          </p:nvPr>
        </p:nvGraphicFramePr>
        <p:xfrm>
          <a:off x="1932182" y="3168600"/>
          <a:ext cx="3989864" cy="502037"/>
        </p:xfrm>
        <a:graphic>
          <a:graphicData uri="http://schemas.openxmlformats.org/presentationml/2006/ole">
            <mc:AlternateContent xmlns:mc="http://schemas.openxmlformats.org/markup-compatibility/2006">
              <mc:Choice xmlns:v="urn:schemas-microsoft-com:vml" Requires="v">
                <p:oleObj spid="_x0000_s145203" name="Equation" r:id="rId7" imgW="1917360" imgH="241200" progId="Equation.DSMT4">
                  <p:embed/>
                </p:oleObj>
              </mc:Choice>
              <mc:Fallback>
                <p:oleObj name="Equation" r:id="rId7" imgW="1917360" imgH="241200" progId="Equation.DSMT4">
                  <p:embed/>
                  <p:pic>
                    <p:nvPicPr>
                      <p:cNvPr id="7" name="Object 6"/>
                      <p:cNvPicPr/>
                      <p:nvPr/>
                    </p:nvPicPr>
                    <p:blipFill>
                      <a:blip r:embed="rId8"/>
                      <a:stretch>
                        <a:fillRect/>
                      </a:stretch>
                    </p:blipFill>
                    <p:spPr>
                      <a:xfrm>
                        <a:off x="1932182" y="3168600"/>
                        <a:ext cx="3989864" cy="502037"/>
                      </a:xfrm>
                      <a:prstGeom prst="rect">
                        <a:avLst/>
                      </a:prstGeom>
                    </p:spPr>
                  </p:pic>
                </p:oleObj>
              </mc:Fallback>
            </mc:AlternateContent>
          </a:graphicData>
        </a:graphic>
      </p:graphicFrame>
      <p:graphicFrame>
        <p:nvGraphicFramePr>
          <p:cNvPr id="8" name="Object 7" descr="if q uppercase sub I is greater than q sub start expression I + 1 end expression then set q uppercase star sub I = q start expression I + 1 end expression"/>
          <p:cNvGraphicFramePr>
            <a:graphicFrameLocks noChangeAspect="1"/>
          </p:cNvGraphicFramePr>
          <p:nvPr>
            <p:extLst>
              <p:ext uri="{D42A27DB-BD31-4B8C-83A1-F6EECF244321}">
                <p14:modId xmlns:p14="http://schemas.microsoft.com/office/powerpoint/2010/main" val="1841743687"/>
              </p:ext>
            </p:extLst>
          </p:nvPr>
        </p:nvGraphicFramePr>
        <p:xfrm>
          <a:off x="1921732" y="3748639"/>
          <a:ext cx="4359785" cy="502037"/>
        </p:xfrm>
        <a:graphic>
          <a:graphicData uri="http://schemas.openxmlformats.org/presentationml/2006/ole">
            <mc:AlternateContent xmlns:mc="http://schemas.openxmlformats.org/markup-compatibility/2006">
              <mc:Choice xmlns:v="urn:schemas-microsoft-com:vml" Requires="v">
                <p:oleObj spid="_x0000_s145204" name="Equation" r:id="rId9" imgW="2095200" imgH="241200" progId="Equation.DSMT4">
                  <p:embed/>
                </p:oleObj>
              </mc:Choice>
              <mc:Fallback>
                <p:oleObj name="Equation" r:id="rId9" imgW="2095200" imgH="241200" progId="Equation.DSMT4">
                  <p:embed/>
                  <p:pic>
                    <p:nvPicPr>
                      <p:cNvPr id="8" name="Object 7"/>
                      <p:cNvPicPr/>
                      <p:nvPr/>
                    </p:nvPicPr>
                    <p:blipFill>
                      <a:blip r:embed="rId10"/>
                      <a:stretch>
                        <a:fillRect/>
                      </a:stretch>
                    </p:blipFill>
                    <p:spPr>
                      <a:xfrm>
                        <a:off x="1921732" y="3748639"/>
                        <a:ext cx="4359785" cy="502037"/>
                      </a:xfrm>
                      <a:prstGeom prst="rect">
                        <a:avLst/>
                      </a:prstGeom>
                    </p:spPr>
                  </p:pic>
                </p:oleObj>
              </mc:Fallback>
            </mc:AlternateContent>
          </a:graphicData>
        </a:graphic>
      </p:graphicFrame>
    </p:spTree>
    <p:extLst>
      <p:ext uri="{BB962C8B-B14F-4D97-AF65-F5344CB8AC3E}">
        <p14:creationId xmlns:p14="http://schemas.microsoft.com/office/powerpoint/2010/main" val="96445409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Marginal Unit Quantity Discounts </a:t>
            </a:r>
            <a:r>
              <a:rPr lang="en-US" sz="2000" b="0" kern="1200" dirty="0" smtClean="0">
                <a:latin typeface="Times New Roman" panose="02020603050405020304" pitchFamily="18" charset="0"/>
                <a:ea typeface="+mj-ea"/>
                <a:cs typeface="+mj-cs"/>
              </a:rPr>
              <a:t>(6 of 6)</a:t>
            </a:r>
            <a:endParaRPr lang="en-US" sz="2000" b="0" kern="1200" dirty="0">
              <a:latin typeface="Times New Roman" panose="02020603050405020304" pitchFamily="18" charset="0"/>
              <a:ea typeface="+mj-ea"/>
              <a:cs typeface="+mj-cs"/>
            </a:endParaRPr>
          </a:p>
        </p:txBody>
      </p:sp>
      <p:sp>
        <p:nvSpPr>
          <p:cNvPr id="3" name="Content Placeholder 2"/>
          <p:cNvSpPr>
            <a:spLocks noGrp="1"/>
          </p:cNvSpPr>
          <p:nvPr>
            <p:ph idx="1"/>
          </p:nvPr>
        </p:nvSpPr>
        <p:spPr>
          <a:xfrm>
            <a:off x="457200" y="1600200"/>
            <a:ext cx="7588928" cy="553968"/>
          </a:xfrm>
        </p:spPr>
        <p:txBody>
          <a:bodyPr wrap="square" lIns="91425" tIns="91425" rIns="91425" bIns="91425">
            <a:spAutoFit/>
          </a:bodyPr>
          <a:lstStyle/>
          <a:p>
            <a:pPr marL="0" lvl="0" indent="0" defTabSz="457200">
              <a:spcAft>
                <a:spcPct val="0"/>
              </a:spcAft>
              <a:buNone/>
            </a:pPr>
            <a:r>
              <a:rPr lang="en-US" sz="2400" b="1" kern="1200" dirty="0">
                <a:solidFill>
                  <a:srgbClr val="000000"/>
                </a:solidFill>
                <a:latin typeface="Arial (Body)"/>
                <a:ea typeface="+mn-ea"/>
                <a:cs typeface="+mn-cs"/>
              </a:rPr>
              <a:t>Step </a:t>
            </a:r>
            <a:r>
              <a:rPr lang="en-US" sz="2400" b="1" kern="1200" dirty="0" smtClean="0">
                <a:solidFill>
                  <a:srgbClr val="000000"/>
                </a:solidFill>
                <a:latin typeface="Arial (Body)"/>
                <a:ea typeface="+mn-ea"/>
                <a:cs typeface="+mn-cs"/>
              </a:rPr>
              <a:t>3:</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Calculate </a:t>
            </a:r>
            <a:r>
              <a:rPr lang="en-US" sz="2400" kern="1200" dirty="0">
                <a:solidFill>
                  <a:srgbClr val="000000"/>
                </a:solidFill>
                <a:latin typeface="Arial (Body)"/>
                <a:ea typeface="+mn-ea"/>
                <a:cs typeface="+mn-cs"/>
              </a:rPr>
              <a:t>the total annual cost of </a:t>
            </a:r>
            <a:r>
              <a:rPr lang="en-US" sz="2400" kern="1200" dirty="0" smtClean="0">
                <a:solidFill>
                  <a:srgbClr val="000000"/>
                </a:solidFill>
                <a:latin typeface="Arial (Body)"/>
                <a:ea typeface="+mn-ea"/>
                <a:cs typeface="+mn-cs"/>
              </a:rPr>
              <a:t>ordering </a:t>
            </a:r>
            <a:endParaRPr lang="en-US" sz="2400" i="1" kern="1200" dirty="0" smtClean="0">
              <a:solidFill>
                <a:srgbClr val="000000"/>
              </a:solidFill>
              <a:latin typeface="Arial (Body)"/>
              <a:ea typeface="+mn-ea"/>
              <a:cs typeface="Times New Roman"/>
            </a:endParaRPr>
          </a:p>
        </p:txBody>
      </p:sp>
      <p:graphicFrame>
        <p:nvGraphicFramePr>
          <p:cNvPr id="9" name="Object 8" descr="Q uppercase star sub i"/>
          <p:cNvGraphicFramePr>
            <a:graphicFrameLocks noChangeAspect="1"/>
          </p:cNvGraphicFramePr>
          <p:nvPr>
            <p:extLst>
              <p:ext uri="{D42A27DB-BD31-4B8C-83A1-F6EECF244321}">
                <p14:modId xmlns:p14="http://schemas.microsoft.com/office/powerpoint/2010/main" val="1247670329"/>
              </p:ext>
            </p:extLst>
          </p:nvPr>
        </p:nvGraphicFramePr>
        <p:xfrm>
          <a:off x="7369408" y="1683346"/>
          <a:ext cx="387987" cy="460726"/>
        </p:xfrm>
        <a:graphic>
          <a:graphicData uri="http://schemas.openxmlformats.org/presentationml/2006/ole">
            <mc:AlternateContent xmlns:mc="http://schemas.openxmlformats.org/markup-compatibility/2006">
              <mc:Choice xmlns:v="urn:schemas-microsoft-com:vml" Requires="v">
                <p:oleObj spid="_x0000_s182282" name="Equation" r:id="rId3" imgW="203040" imgH="241200" progId="Equation.DSMT4">
                  <p:embed/>
                </p:oleObj>
              </mc:Choice>
              <mc:Fallback>
                <p:oleObj name="Equation" r:id="rId3" imgW="203040" imgH="241200" progId="Equation.DSMT4">
                  <p:embed/>
                  <p:pic>
                    <p:nvPicPr>
                      <p:cNvPr id="0" name=""/>
                      <p:cNvPicPr/>
                      <p:nvPr/>
                    </p:nvPicPr>
                    <p:blipFill>
                      <a:blip r:embed="rId4"/>
                      <a:stretch>
                        <a:fillRect/>
                      </a:stretch>
                    </p:blipFill>
                    <p:spPr>
                      <a:xfrm>
                        <a:off x="7369408" y="1683346"/>
                        <a:ext cx="387987" cy="460726"/>
                      </a:xfrm>
                      <a:prstGeom prst="rect">
                        <a:avLst/>
                      </a:prstGeom>
                    </p:spPr>
                  </p:pic>
                </p:oleObj>
              </mc:Fallback>
            </mc:AlternateContent>
          </a:graphicData>
        </a:graphic>
      </p:graphicFrame>
      <p:graphicFrame>
        <p:nvGraphicFramePr>
          <p:cNvPr id="6" name="Object 5" descr="t c sub i = start fraction d over q star sub i end fraction s + right bracket v sub i + left parenthesis q star sub i minus q sub i right parenthesis c sub i left bracket h halves + start fraction d over q star sub i end fraction left bracket v sub i + left parenthesis q star sub i minus q sub i right parenthesis c sub i right bracket"/>
          <p:cNvGraphicFramePr>
            <a:graphicFrameLocks noChangeAspect="1"/>
          </p:cNvGraphicFramePr>
          <p:nvPr>
            <p:extLst>
              <p:ext uri="{D42A27DB-BD31-4B8C-83A1-F6EECF244321}">
                <p14:modId xmlns:p14="http://schemas.microsoft.com/office/powerpoint/2010/main" val="3209899121"/>
              </p:ext>
            </p:extLst>
          </p:nvPr>
        </p:nvGraphicFramePr>
        <p:xfrm>
          <a:off x="575353" y="2589431"/>
          <a:ext cx="7470775" cy="912813"/>
        </p:xfrm>
        <a:graphic>
          <a:graphicData uri="http://schemas.openxmlformats.org/presentationml/2006/ole">
            <mc:AlternateContent xmlns:mc="http://schemas.openxmlformats.org/markup-compatibility/2006">
              <mc:Choice xmlns:v="urn:schemas-microsoft-com:vml" Requires="v">
                <p:oleObj spid="_x0000_s182283" name="Equation" r:id="rId5" imgW="3949560" imgH="482400" progId="Equation.DSMT4">
                  <p:embed/>
                </p:oleObj>
              </mc:Choice>
              <mc:Fallback>
                <p:oleObj name="Equation" r:id="rId5" imgW="3949560" imgH="482400" progId="Equation.DSMT4">
                  <p:embed/>
                  <p:pic>
                    <p:nvPicPr>
                      <p:cNvPr id="11" name="Object 10"/>
                      <p:cNvPicPr/>
                      <p:nvPr/>
                    </p:nvPicPr>
                    <p:blipFill>
                      <a:blip r:embed="rId6"/>
                      <a:stretch>
                        <a:fillRect/>
                      </a:stretch>
                    </p:blipFill>
                    <p:spPr>
                      <a:xfrm>
                        <a:off x="575353" y="2589431"/>
                        <a:ext cx="7470775" cy="912813"/>
                      </a:xfrm>
                      <a:prstGeom prst="rect">
                        <a:avLst/>
                      </a:prstGeom>
                    </p:spPr>
                  </p:pic>
                </p:oleObj>
              </mc:Fallback>
            </mc:AlternateContent>
          </a:graphicData>
        </a:graphic>
      </p:graphicFrame>
      <p:sp>
        <p:nvSpPr>
          <p:cNvPr id="4" name="Content Placeholder 3"/>
          <p:cNvSpPr>
            <a:spLocks noGrp="1"/>
          </p:cNvSpPr>
          <p:nvPr>
            <p:ph idx="13"/>
          </p:nvPr>
        </p:nvSpPr>
        <p:spPr>
          <a:xfrm>
            <a:off x="473720" y="3969176"/>
            <a:ext cx="4111343" cy="537675"/>
          </a:xfrm>
        </p:spPr>
        <p:txBody>
          <a:bodyPr wrap="square" lIns="91425" tIns="91425" rIns="91425" bIns="91425">
            <a:spAutoFit/>
          </a:bodyPr>
          <a:lstStyle/>
          <a:p>
            <a:pPr marL="0" lvl="0" indent="0" defTabSz="457200">
              <a:spcAft>
                <a:spcPct val="0"/>
              </a:spcAft>
              <a:buNone/>
            </a:pPr>
            <a:r>
              <a:rPr lang="en-US" sz="2400" b="1" kern="1200" dirty="0">
                <a:solidFill>
                  <a:srgbClr val="000000"/>
                </a:solidFill>
                <a:latin typeface="Arial (Body)"/>
                <a:ea typeface="+mn-ea"/>
                <a:cs typeface="+mn-cs"/>
              </a:rPr>
              <a:t>Step </a:t>
            </a:r>
            <a:r>
              <a:rPr lang="en-US" sz="2400" b="1" kern="1200" dirty="0" smtClean="0">
                <a:solidFill>
                  <a:srgbClr val="000000"/>
                </a:solidFill>
                <a:latin typeface="Arial (Body)"/>
                <a:ea typeface="+mn-ea"/>
                <a:cs typeface="+mn-cs"/>
              </a:rPr>
              <a:t>4:</a:t>
            </a:r>
            <a:r>
              <a:rPr lang="en-US" sz="2400" kern="1200" dirty="0" smtClean="0">
                <a:solidFill>
                  <a:srgbClr val="000000"/>
                </a:solidFill>
                <a:latin typeface="Arial (Body)"/>
                <a:ea typeface="+mn-ea"/>
                <a:cs typeface="+mn-cs"/>
              </a:rPr>
              <a:t> Select </a:t>
            </a:r>
            <a:r>
              <a:rPr lang="en-US" sz="2400" kern="1200" dirty="0">
                <a:solidFill>
                  <a:srgbClr val="000000"/>
                </a:solidFill>
                <a:latin typeface="Arial (Body)"/>
                <a:ea typeface="+mn-ea"/>
                <a:cs typeface="+mn-cs"/>
              </a:rPr>
              <a:t>the order </a:t>
            </a:r>
            <a:r>
              <a:rPr lang="en-US" sz="2400" kern="1200" dirty="0" smtClean="0">
                <a:solidFill>
                  <a:srgbClr val="000000"/>
                </a:solidFill>
                <a:latin typeface="Arial (Body)"/>
                <a:ea typeface="+mn-ea"/>
                <a:cs typeface="+mn-cs"/>
              </a:rPr>
              <a:t>size</a:t>
            </a:r>
            <a:endParaRPr lang="en-US" sz="2400" i="1" kern="1200" baseline="-25000" dirty="0" smtClean="0">
              <a:solidFill>
                <a:srgbClr val="000000"/>
              </a:solidFill>
              <a:latin typeface="Arial (Body)"/>
              <a:ea typeface="+mn-ea"/>
              <a:cs typeface="Times New Roman"/>
            </a:endParaRPr>
          </a:p>
        </p:txBody>
      </p:sp>
      <p:graphicFrame>
        <p:nvGraphicFramePr>
          <p:cNvPr id="10" name="Object 9" descr="Q uppercase star sub i"/>
          <p:cNvGraphicFramePr>
            <a:graphicFrameLocks noChangeAspect="1"/>
          </p:cNvGraphicFramePr>
          <p:nvPr>
            <p:extLst>
              <p:ext uri="{D42A27DB-BD31-4B8C-83A1-F6EECF244321}">
                <p14:modId xmlns:p14="http://schemas.microsoft.com/office/powerpoint/2010/main" val="1239949282"/>
              </p:ext>
            </p:extLst>
          </p:nvPr>
        </p:nvGraphicFramePr>
        <p:xfrm>
          <a:off x="4589843" y="4049454"/>
          <a:ext cx="399744" cy="474686"/>
        </p:xfrm>
        <a:graphic>
          <a:graphicData uri="http://schemas.openxmlformats.org/presentationml/2006/ole">
            <mc:AlternateContent xmlns:mc="http://schemas.openxmlformats.org/markup-compatibility/2006">
              <mc:Choice xmlns:v="urn:schemas-microsoft-com:vml" Requires="v">
                <p:oleObj spid="_x0000_s182284" name="Equation" r:id="rId7" imgW="203040" imgH="241200" progId="Equation.DSMT4">
                  <p:embed/>
                </p:oleObj>
              </mc:Choice>
              <mc:Fallback>
                <p:oleObj name="Equation" r:id="rId7" imgW="203040" imgH="241200" progId="Equation.DSMT4">
                  <p:embed/>
                  <p:pic>
                    <p:nvPicPr>
                      <p:cNvPr id="9" name="Object 8"/>
                      <p:cNvPicPr/>
                      <p:nvPr/>
                    </p:nvPicPr>
                    <p:blipFill>
                      <a:blip r:embed="rId8"/>
                      <a:stretch>
                        <a:fillRect/>
                      </a:stretch>
                    </p:blipFill>
                    <p:spPr>
                      <a:xfrm>
                        <a:off x="4589843" y="4049454"/>
                        <a:ext cx="399744" cy="474686"/>
                      </a:xfrm>
                      <a:prstGeom prst="rect">
                        <a:avLst/>
                      </a:prstGeom>
                    </p:spPr>
                  </p:pic>
                </p:oleObj>
              </mc:Fallback>
            </mc:AlternateContent>
          </a:graphicData>
        </a:graphic>
      </p:graphicFrame>
      <p:sp>
        <p:nvSpPr>
          <p:cNvPr id="7" name="Content Placeholder 6"/>
          <p:cNvSpPr>
            <a:spLocks noGrp="1"/>
          </p:cNvSpPr>
          <p:nvPr>
            <p:ph idx="14"/>
          </p:nvPr>
        </p:nvSpPr>
        <p:spPr>
          <a:xfrm>
            <a:off x="4937766" y="3975139"/>
            <a:ext cx="3749034" cy="571354"/>
          </a:xfrm>
        </p:spPr>
        <p:txBody>
          <a:bodyPr/>
          <a:lstStyle/>
          <a:p>
            <a:pPr marL="101600" indent="0">
              <a:buNone/>
            </a:pPr>
            <a:r>
              <a:rPr lang="en-US" sz="2400" dirty="0">
                <a:latin typeface="+mn-lt"/>
                <a:cs typeface="Times New Roman"/>
              </a:rPr>
              <a:t>with the </a:t>
            </a:r>
            <a:r>
              <a:rPr lang="en-US" sz="2400" dirty="0" smtClean="0">
                <a:latin typeface="+mn-lt"/>
                <a:cs typeface="Times New Roman"/>
              </a:rPr>
              <a:t>lowest </a:t>
            </a:r>
            <a:r>
              <a:rPr lang="en-US" sz="2400" dirty="0">
                <a:cs typeface="Times New Roman"/>
              </a:rPr>
              <a:t>total </a:t>
            </a:r>
            <a:endParaRPr lang="en-IN" sz="2400" dirty="0">
              <a:latin typeface="+mn-lt"/>
            </a:endParaRPr>
          </a:p>
        </p:txBody>
      </p:sp>
      <p:sp>
        <p:nvSpPr>
          <p:cNvPr id="8" name="Content Placeholder 7"/>
          <p:cNvSpPr>
            <a:spLocks noGrp="1"/>
          </p:cNvSpPr>
          <p:nvPr>
            <p:ph idx="15"/>
          </p:nvPr>
        </p:nvSpPr>
        <p:spPr>
          <a:xfrm>
            <a:off x="1584959" y="4463183"/>
            <a:ext cx="1317898" cy="459025"/>
          </a:xfrm>
        </p:spPr>
        <p:txBody>
          <a:bodyPr/>
          <a:lstStyle/>
          <a:p>
            <a:pPr marL="0" indent="0">
              <a:buNone/>
            </a:pPr>
            <a:r>
              <a:rPr lang="en-US" sz="2400" dirty="0" smtClean="0">
                <a:latin typeface="+mn-lt"/>
                <a:cs typeface="Times New Roman"/>
              </a:rPr>
              <a:t>cost</a:t>
            </a:r>
            <a:r>
              <a:rPr lang="en-US" sz="2400" i="1" dirty="0" smtClean="0">
                <a:latin typeface="+mn-lt"/>
                <a:cs typeface="Times New Roman"/>
              </a:rPr>
              <a:t> </a:t>
            </a:r>
            <a:r>
              <a:rPr lang="en-US" sz="2400" i="1" dirty="0">
                <a:latin typeface="+mn-lt"/>
                <a:cs typeface="Times New Roman"/>
              </a:rPr>
              <a:t>TC</a:t>
            </a:r>
            <a:r>
              <a:rPr lang="en-US" sz="2400" i="1" baseline="-25000" dirty="0">
                <a:latin typeface="+mn-lt"/>
                <a:cs typeface="Times New Roman"/>
              </a:rPr>
              <a:t>i</a:t>
            </a:r>
            <a:endParaRPr lang="en-IN" sz="2400" dirty="0">
              <a:latin typeface="+mn-lt"/>
            </a:endParaRPr>
          </a:p>
        </p:txBody>
      </p:sp>
    </p:spTree>
    <p:extLst>
      <p:ext uri="{BB962C8B-B14F-4D97-AF65-F5344CB8AC3E}">
        <p14:creationId xmlns:p14="http://schemas.microsoft.com/office/powerpoint/2010/main" val="144513034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7990114" cy="1231076"/>
          </a:xfrm>
        </p:spPr>
        <p:txBody>
          <a:bodyPr wrap="square" tIns="91425">
            <a:spAutoFit/>
          </a:bodyPr>
          <a:lstStyle/>
          <a:p>
            <a:pPr lvl="0" defTabSz="457200">
              <a:spcBef>
                <a:spcPct val="0"/>
              </a:spcBef>
              <a:buClrTx/>
            </a:pPr>
            <a:r>
              <a:rPr lang="en-US" kern="1200" dirty="0" smtClean="0">
                <a:latin typeface="Times New Roman" panose="02020603050405020304" pitchFamily="18" charset="0"/>
                <a:ea typeface="+mj-ea"/>
                <a:cs typeface="Times New Roman" panose="02020603050405020304" pitchFamily="18" charset="0"/>
              </a:rPr>
              <a:t>Marginal Unit Quantity Discount Example </a:t>
            </a:r>
            <a:r>
              <a:rPr lang="en-US" sz="2000" b="0" kern="1200" dirty="0" smtClean="0">
                <a:latin typeface="Times New Roman" panose="02020603050405020304" pitchFamily="18" charset="0"/>
                <a:ea typeface="+mj-ea"/>
                <a:cs typeface="Times New Roman" panose="02020603050405020304" pitchFamily="18" charset="0"/>
              </a:rPr>
              <a:t>(1 of 3)</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type="body" idx="1"/>
          </p:nvPr>
        </p:nvSpPr>
        <p:spPr>
          <a:xfrm>
            <a:off x="457200" y="1600200"/>
            <a:ext cx="8229600" cy="553968"/>
          </a:xfrm>
        </p:spPr>
        <p:txBody>
          <a:bodyPr wrap="square" lIns="91425" tIns="91425" rIns="91425" bIns="91425">
            <a:spAutoFit/>
          </a:bodyPr>
          <a:lstStyle/>
          <a:p>
            <a:pPr marL="255651" lvl="0" indent="-255651" defTabSz="457200">
              <a:spcAft>
                <a:spcPct val="0"/>
              </a:spcAft>
              <a:buFont typeface="Arial" panose="020B0604020202020204" pitchFamily="34" charset="0"/>
            </a:pPr>
            <a:r>
              <a:rPr lang="en-US" sz="2400" kern="1200" dirty="0">
                <a:solidFill>
                  <a:srgbClr val="000000"/>
                </a:solidFill>
                <a:latin typeface="+mn-lt"/>
                <a:ea typeface="+mn-ea"/>
                <a:cs typeface="+mn-cs"/>
              </a:rPr>
              <a:t>Original </a:t>
            </a:r>
            <a:r>
              <a:rPr lang="en-US" sz="2400" kern="1200" dirty="0" smtClean="0">
                <a:solidFill>
                  <a:srgbClr val="000000"/>
                </a:solidFill>
                <a:latin typeface="+mn-lt"/>
                <a:ea typeface="+mn-ea"/>
                <a:cs typeface="+mn-cs"/>
              </a:rPr>
              <a:t>data </a:t>
            </a:r>
            <a:r>
              <a:rPr lang="en-US" sz="2400" kern="1200" dirty="0">
                <a:solidFill>
                  <a:srgbClr val="000000"/>
                </a:solidFill>
                <a:latin typeface="+mn-lt"/>
                <a:ea typeface="+mn-ea"/>
                <a:cs typeface="+mn-cs"/>
              </a:rPr>
              <a:t>now a marginal </a:t>
            </a:r>
            <a:r>
              <a:rPr lang="en-US" sz="2400" kern="1200" dirty="0" smtClean="0">
                <a:solidFill>
                  <a:srgbClr val="000000"/>
                </a:solidFill>
                <a:latin typeface="+mn-lt"/>
                <a:ea typeface="+mn-ea"/>
                <a:cs typeface="+mn-cs"/>
              </a:rPr>
              <a:t>discount</a:t>
            </a:r>
          </a:p>
        </p:txBody>
      </p:sp>
      <p:graphicFrame>
        <p:nvGraphicFramePr>
          <p:cNvPr id="6" name="Table 5"/>
          <p:cNvGraphicFramePr>
            <a:graphicFrameLocks noGrp="1"/>
          </p:cNvGraphicFramePr>
          <p:nvPr>
            <p:extLst>
              <p:ext uri="{D42A27DB-BD31-4B8C-83A1-F6EECF244321}">
                <p14:modId xmlns:p14="http://schemas.microsoft.com/office/powerpoint/2010/main" val="2253849054"/>
              </p:ext>
            </p:extLst>
          </p:nvPr>
        </p:nvGraphicFramePr>
        <p:xfrm>
          <a:off x="1787018" y="2516161"/>
          <a:ext cx="4927600" cy="1483360"/>
        </p:xfrm>
        <a:graphic>
          <a:graphicData uri="http://schemas.openxmlformats.org/drawingml/2006/table">
            <a:tbl>
              <a:tblPr firstRow="1" bandRow="1">
                <a:tableStyleId>{2D5ABB26-0587-4C30-8999-92F81FD0307C}</a:tableStyleId>
              </a:tblPr>
              <a:tblGrid>
                <a:gridCol w="2463800">
                  <a:extLst>
                    <a:ext uri="{9D8B030D-6E8A-4147-A177-3AD203B41FA5}">
                      <a16:colId xmlns:a16="http://schemas.microsoft.com/office/drawing/2014/main" val="20000"/>
                    </a:ext>
                  </a:extLst>
                </a:gridCol>
                <a:gridCol w="2463800">
                  <a:extLst>
                    <a:ext uri="{9D8B030D-6E8A-4147-A177-3AD203B41FA5}">
                      <a16:colId xmlns:a16="http://schemas.microsoft.com/office/drawing/2014/main" val="20001"/>
                    </a:ext>
                  </a:extLst>
                </a:gridCol>
              </a:tblGrid>
              <a:tr h="370840">
                <a:tc>
                  <a:txBody>
                    <a:bodyPr/>
                    <a:lstStyle/>
                    <a:p>
                      <a:r>
                        <a:rPr lang="en-US" sz="1800" b="1" kern="1200" dirty="0" smtClean="0">
                          <a:solidFill>
                            <a:schemeClr val="tx1"/>
                          </a:solidFill>
                          <a:latin typeface="+mn-lt"/>
                          <a:ea typeface="+mn-ea"/>
                          <a:cs typeface="+mn-cs"/>
                        </a:rPr>
                        <a:t>Order Quantity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800" b="1" kern="1200" dirty="0" smtClean="0">
                          <a:solidFill>
                            <a:schemeClr val="tx1"/>
                          </a:solidFill>
                          <a:latin typeface="+mn-lt"/>
                          <a:ea typeface="+mn-ea"/>
                          <a:cs typeface="+mn-cs"/>
                        </a:rPr>
                        <a:t>Unit Price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0−4,999</a:t>
                      </a: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$3.00</a:t>
                      </a: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5,000−9,999</a:t>
                      </a: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$2.96</a:t>
                      </a: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10,000 or more</a:t>
                      </a: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$2.92</a:t>
                      </a: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3"/>
                  </a:ext>
                </a:extLst>
              </a:tr>
            </a:tbl>
          </a:graphicData>
        </a:graphic>
      </p:graphicFrame>
      <p:sp>
        <p:nvSpPr>
          <p:cNvPr id="4" name="Content Placeholder 3"/>
          <p:cNvSpPr>
            <a:spLocks noGrp="1"/>
          </p:cNvSpPr>
          <p:nvPr>
            <p:ph type="body" idx="2"/>
          </p:nvPr>
        </p:nvSpPr>
        <p:spPr>
          <a:xfrm>
            <a:off x="1606349" y="4365810"/>
            <a:ext cx="5369218" cy="1115660"/>
          </a:xfrm>
        </p:spPr>
        <p:txBody>
          <a:bodyPr wrap="square" lIns="91425" tIns="91425" rIns="91425" bIns="91425">
            <a:spAutoFit/>
          </a:bodyPr>
          <a:lstStyle/>
          <a:p>
            <a:pPr marL="0" lvl="0" indent="0" defTabSz="457200">
              <a:spcAft>
                <a:spcPct val="0"/>
              </a:spcAft>
              <a:buNone/>
            </a:pPr>
            <a:r>
              <a:rPr lang="en-US" sz="2400" i="1" kern="1200" dirty="0">
                <a:solidFill>
                  <a:srgbClr val="000000"/>
                </a:solidFill>
                <a:latin typeface="+mn-lt"/>
                <a:ea typeface="+mn-ea"/>
                <a:cs typeface="Times New Roman"/>
              </a:rPr>
              <a:t>q</a:t>
            </a:r>
            <a:r>
              <a:rPr lang="en-US" sz="2400" kern="1200" baseline="-25000" dirty="0">
                <a:solidFill>
                  <a:srgbClr val="000000"/>
                </a:solidFill>
                <a:latin typeface="+mn-lt"/>
                <a:ea typeface="+mn-ea"/>
                <a:cs typeface="+mn-cs"/>
              </a:rPr>
              <a:t>0</a:t>
            </a:r>
            <a:r>
              <a:rPr lang="en-US" sz="2400" kern="1200" dirty="0">
                <a:solidFill>
                  <a:srgbClr val="000000"/>
                </a:solidFill>
                <a:latin typeface="+mn-lt"/>
                <a:ea typeface="+mn-ea"/>
                <a:cs typeface="+mn-cs"/>
              </a:rPr>
              <a:t> = 0, </a:t>
            </a:r>
            <a:r>
              <a:rPr lang="en-US" sz="2400" i="1" kern="1200" dirty="0">
                <a:solidFill>
                  <a:srgbClr val="000000"/>
                </a:solidFill>
                <a:latin typeface="+mn-lt"/>
                <a:ea typeface="+mn-ea"/>
                <a:cs typeface="Times New Roman"/>
              </a:rPr>
              <a:t>q</a:t>
            </a:r>
            <a:r>
              <a:rPr lang="en-US" sz="2400" kern="1200" baseline="-25000" dirty="0">
                <a:solidFill>
                  <a:srgbClr val="000000"/>
                </a:solidFill>
                <a:latin typeface="+mn-lt"/>
                <a:ea typeface="+mn-ea"/>
                <a:cs typeface="+mn-cs"/>
              </a:rPr>
              <a:t>1</a:t>
            </a:r>
            <a:r>
              <a:rPr lang="en-US" sz="2400" kern="1200" dirty="0">
                <a:solidFill>
                  <a:srgbClr val="000000"/>
                </a:solidFill>
                <a:latin typeface="+mn-lt"/>
                <a:ea typeface="+mn-ea"/>
                <a:cs typeface="+mn-cs"/>
              </a:rPr>
              <a:t> = 5,000, </a:t>
            </a:r>
            <a:r>
              <a:rPr lang="en-US" sz="2400" i="1" kern="1200" dirty="0">
                <a:solidFill>
                  <a:srgbClr val="000000"/>
                </a:solidFill>
                <a:latin typeface="+mn-lt"/>
                <a:ea typeface="+mn-ea"/>
                <a:cs typeface="Times New Roman"/>
              </a:rPr>
              <a:t>q</a:t>
            </a:r>
            <a:r>
              <a:rPr lang="en-US" sz="2400" kern="1200" baseline="-25000" dirty="0">
                <a:solidFill>
                  <a:srgbClr val="000000"/>
                </a:solidFill>
                <a:latin typeface="+mn-lt"/>
                <a:ea typeface="+mn-ea"/>
                <a:cs typeface="+mn-cs"/>
              </a:rPr>
              <a:t>2</a:t>
            </a:r>
            <a:r>
              <a:rPr lang="en-US" sz="2400" kern="1200" dirty="0">
                <a:solidFill>
                  <a:srgbClr val="000000"/>
                </a:solidFill>
                <a:latin typeface="+mn-lt"/>
                <a:ea typeface="+mn-ea"/>
                <a:cs typeface="+mn-cs"/>
              </a:rPr>
              <a:t> = </a:t>
            </a:r>
            <a:r>
              <a:rPr lang="en-US" sz="2400" kern="1200" dirty="0" smtClean="0">
                <a:solidFill>
                  <a:srgbClr val="000000"/>
                </a:solidFill>
                <a:latin typeface="+mn-lt"/>
                <a:ea typeface="+mn-ea"/>
                <a:cs typeface="+mn-cs"/>
              </a:rPr>
              <a:t>10,000</a:t>
            </a:r>
            <a:endParaRPr lang="en-US" sz="2400" kern="1200" dirty="0">
              <a:solidFill>
                <a:srgbClr val="000000"/>
              </a:solidFill>
              <a:latin typeface="+mn-lt"/>
              <a:ea typeface="+mn-ea"/>
              <a:cs typeface="+mn-cs"/>
            </a:endParaRPr>
          </a:p>
          <a:p>
            <a:pPr marL="0" lvl="0" indent="0" defTabSz="457200">
              <a:spcAft>
                <a:spcPct val="0"/>
              </a:spcAft>
              <a:buNone/>
            </a:pPr>
            <a:r>
              <a:rPr lang="en-US" sz="2400" i="1" kern="1200" dirty="0">
                <a:solidFill>
                  <a:srgbClr val="000000"/>
                </a:solidFill>
                <a:latin typeface="+mn-lt"/>
                <a:ea typeface="+mn-ea"/>
                <a:cs typeface="Times New Roman"/>
              </a:rPr>
              <a:t>C</a:t>
            </a:r>
            <a:r>
              <a:rPr lang="en-US" sz="2400" kern="1200" baseline="-25000" dirty="0">
                <a:solidFill>
                  <a:srgbClr val="000000"/>
                </a:solidFill>
                <a:latin typeface="+mn-lt"/>
                <a:ea typeface="+mn-ea"/>
                <a:cs typeface="+mn-cs"/>
              </a:rPr>
              <a:t>0</a:t>
            </a:r>
            <a:r>
              <a:rPr lang="en-US" sz="2400" kern="1200" dirty="0">
                <a:solidFill>
                  <a:srgbClr val="000000"/>
                </a:solidFill>
                <a:latin typeface="+mn-lt"/>
                <a:ea typeface="+mn-ea"/>
                <a:cs typeface="+mn-cs"/>
              </a:rPr>
              <a:t> = $3.00, </a:t>
            </a:r>
            <a:r>
              <a:rPr lang="en-US" sz="2400" i="1" kern="1200" dirty="0">
                <a:solidFill>
                  <a:srgbClr val="000000"/>
                </a:solidFill>
                <a:latin typeface="+mn-lt"/>
                <a:ea typeface="+mn-ea"/>
                <a:cs typeface="Times New Roman"/>
              </a:rPr>
              <a:t>C</a:t>
            </a:r>
            <a:r>
              <a:rPr lang="en-US" sz="2400" kern="1200" baseline="-25000" dirty="0">
                <a:solidFill>
                  <a:srgbClr val="000000"/>
                </a:solidFill>
                <a:latin typeface="+mn-lt"/>
                <a:ea typeface="+mn-ea"/>
                <a:cs typeface="+mn-cs"/>
              </a:rPr>
              <a:t>1</a:t>
            </a:r>
            <a:r>
              <a:rPr lang="en-US" sz="2400" kern="1200" dirty="0">
                <a:solidFill>
                  <a:srgbClr val="000000"/>
                </a:solidFill>
                <a:latin typeface="+mn-lt"/>
                <a:ea typeface="+mn-ea"/>
                <a:cs typeface="+mn-cs"/>
              </a:rPr>
              <a:t> = $2.96, </a:t>
            </a:r>
            <a:r>
              <a:rPr lang="en-US" sz="2400" i="1" kern="1200" dirty="0">
                <a:solidFill>
                  <a:srgbClr val="000000"/>
                </a:solidFill>
                <a:latin typeface="+mn-lt"/>
                <a:ea typeface="+mn-ea"/>
                <a:cs typeface="Times New Roman"/>
              </a:rPr>
              <a:t>C</a:t>
            </a:r>
            <a:r>
              <a:rPr lang="en-US" sz="2400" kern="1200" baseline="-25000" dirty="0">
                <a:solidFill>
                  <a:srgbClr val="000000"/>
                </a:solidFill>
                <a:latin typeface="+mn-lt"/>
                <a:ea typeface="+mn-ea"/>
                <a:cs typeface="+mn-cs"/>
              </a:rPr>
              <a:t>2</a:t>
            </a:r>
            <a:r>
              <a:rPr lang="en-US" sz="2400" kern="1200" dirty="0">
                <a:solidFill>
                  <a:srgbClr val="000000"/>
                </a:solidFill>
                <a:latin typeface="+mn-lt"/>
                <a:ea typeface="+mn-ea"/>
                <a:cs typeface="+mn-cs"/>
              </a:rPr>
              <a:t> = $</a:t>
            </a:r>
            <a:r>
              <a:rPr lang="en-US" sz="2400" kern="1200" dirty="0" smtClean="0">
                <a:solidFill>
                  <a:srgbClr val="000000"/>
                </a:solidFill>
                <a:latin typeface="+mn-lt"/>
                <a:ea typeface="+mn-ea"/>
                <a:cs typeface="+mn-cs"/>
              </a:rPr>
              <a:t>2.92</a:t>
            </a:r>
            <a:endParaRPr lang="en-US" sz="2400" kern="1200" dirty="0">
              <a:solidFill>
                <a:srgbClr val="000000"/>
              </a:solidFill>
              <a:latin typeface="+mn-lt"/>
              <a:ea typeface="+mn-ea"/>
              <a:cs typeface="+mn-cs"/>
            </a:endParaRPr>
          </a:p>
        </p:txBody>
      </p:sp>
      <p:graphicFrame>
        <p:nvGraphicFramePr>
          <p:cNvPr id="7" name="Object 6" descr="D = 120,000 per year, S = $100 per lot, h = 0.2"/>
          <p:cNvGraphicFramePr>
            <a:graphicFrameLocks noChangeAspect="1"/>
          </p:cNvGraphicFramePr>
          <p:nvPr>
            <p:extLst>
              <p:ext uri="{D42A27DB-BD31-4B8C-83A1-F6EECF244321}">
                <p14:modId xmlns:p14="http://schemas.microsoft.com/office/powerpoint/2010/main" val="1836327547"/>
              </p:ext>
            </p:extLst>
          </p:nvPr>
        </p:nvGraphicFramePr>
        <p:xfrm>
          <a:off x="1667999" y="5560877"/>
          <a:ext cx="5129212" cy="411163"/>
        </p:xfrm>
        <a:graphic>
          <a:graphicData uri="http://schemas.openxmlformats.org/presentationml/2006/ole">
            <mc:AlternateContent xmlns:mc="http://schemas.openxmlformats.org/markup-compatibility/2006">
              <mc:Choice xmlns:v="urn:schemas-microsoft-com:vml" Requires="v">
                <p:oleObj spid="_x0000_s111038" name="Equation" r:id="rId3" imgW="2679480" imgH="215640" progId="Equation.DSMT4">
                  <p:embed/>
                </p:oleObj>
              </mc:Choice>
              <mc:Fallback>
                <p:oleObj name="Equation" r:id="rId3" imgW="2679480" imgH="215640" progId="Equation.DSMT4">
                  <p:embed/>
                  <p:pic>
                    <p:nvPicPr>
                      <p:cNvPr id="9" name="Object 8"/>
                      <p:cNvPicPr/>
                      <p:nvPr/>
                    </p:nvPicPr>
                    <p:blipFill>
                      <a:blip r:embed="rId4"/>
                      <a:stretch>
                        <a:fillRect/>
                      </a:stretch>
                    </p:blipFill>
                    <p:spPr>
                      <a:xfrm>
                        <a:off x="1667999" y="5560877"/>
                        <a:ext cx="5129212" cy="411163"/>
                      </a:xfrm>
                      <a:prstGeom prst="rect">
                        <a:avLst/>
                      </a:prstGeom>
                    </p:spPr>
                  </p:pic>
                </p:oleObj>
              </mc:Fallback>
            </mc:AlternateContent>
          </a:graphicData>
        </a:graphic>
      </p:graphicFrame>
    </p:spTree>
    <p:extLst>
      <p:ext uri="{BB962C8B-B14F-4D97-AF65-F5344CB8AC3E}">
        <p14:creationId xmlns:p14="http://schemas.microsoft.com/office/powerpoint/2010/main" val="337161071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7804484" cy="1231076"/>
          </a:xfrm>
        </p:spPr>
        <p:txBody>
          <a:bodyPr wrap="square" tIns="91425">
            <a:spAutoFit/>
          </a:bodyPr>
          <a:lstStyle/>
          <a:p>
            <a:pPr lvl="0" defTabSz="457200">
              <a:spcBef>
                <a:spcPct val="0"/>
              </a:spcBef>
              <a:buClrTx/>
            </a:pPr>
            <a:r>
              <a:rPr lang="en-US" kern="1200" dirty="0" smtClean="0">
                <a:latin typeface="Times New Roman" panose="02020603050405020304" pitchFamily="18" charset="0"/>
                <a:ea typeface="+mj-ea"/>
                <a:cs typeface="+mj-cs"/>
              </a:rPr>
              <a:t>Marginal Unit Quantity Discount Example </a:t>
            </a:r>
            <a:r>
              <a:rPr lang="en-US" sz="2000" b="0" kern="1200" dirty="0" smtClean="0">
                <a:latin typeface="Times New Roman" panose="02020603050405020304" pitchFamily="18" charset="0"/>
                <a:ea typeface="+mj-ea"/>
                <a:cs typeface="+mj-cs"/>
              </a:rPr>
              <a:t>(2 of 3)</a:t>
            </a:r>
            <a:endParaRPr lang="en-US" sz="2000" b="0" kern="1200" dirty="0">
              <a:latin typeface="Times New Roman" panose="02020603050405020304" pitchFamily="18" charset="0"/>
              <a:ea typeface="+mj-ea"/>
              <a:cs typeface="+mj-cs"/>
            </a:endParaRPr>
          </a:p>
        </p:txBody>
      </p:sp>
      <p:graphicFrame>
        <p:nvGraphicFramePr>
          <p:cNvPr id="5" name="Object 4" descr="v sub 0 = 0, v sub 1 = 3 left parenthesis 5,000 minus 0 right parenthesis = $15,000 &#10;V sub 2 = 3 left parenthesis 5,000 minus 0 right parenthesis+2.96 left parenthesis 10,000 minus 5,000 right parenthesis = $29,800"/>
          <p:cNvGraphicFramePr>
            <a:graphicFrameLocks noChangeAspect="1"/>
          </p:cNvGraphicFramePr>
          <p:nvPr>
            <p:extLst>
              <p:ext uri="{D42A27DB-BD31-4B8C-83A1-F6EECF244321}">
                <p14:modId xmlns:p14="http://schemas.microsoft.com/office/powerpoint/2010/main" val="4134631720"/>
              </p:ext>
            </p:extLst>
          </p:nvPr>
        </p:nvGraphicFramePr>
        <p:xfrm>
          <a:off x="1599939" y="1681323"/>
          <a:ext cx="6007187" cy="809958"/>
        </p:xfrm>
        <a:graphic>
          <a:graphicData uri="http://schemas.openxmlformats.org/presentationml/2006/ole">
            <mc:AlternateContent xmlns:mc="http://schemas.openxmlformats.org/markup-compatibility/2006">
              <mc:Choice xmlns:v="urn:schemas-microsoft-com:vml" Requires="v">
                <p:oleObj spid="_x0000_s161262" name="Equation" r:id="rId3" imgW="3390840" imgH="457200" progId="Equation.DSMT4">
                  <p:embed/>
                </p:oleObj>
              </mc:Choice>
              <mc:Fallback>
                <p:oleObj name="Equation" r:id="rId3" imgW="3390840" imgH="457200" progId="Equation.DSMT4">
                  <p:embed/>
                  <p:pic>
                    <p:nvPicPr>
                      <p:cNvPr id="5" name="Object 4"/>
                      <p:cNvPicPr/>
                      <p:nvPr/>
                    </p:nvPicPr>
                    <p:blipFill>
                      <a:blip r:embed="rId4"/>
                      <a:stretch>
                        <a:fillRect/>
                      </a:stretch>
                    </p:blipFill>
                    <p:spPr>
                      <a:xfrm>
                        <a:off x="1599939" y="1681323"/>
                        <a:ext cx="6007187" cy="809958"/>
                      </a:xfrm>
                      <a:prstGeom prst="rect">
                        <a:avLst/>
                      </a:prstGeom>
                    </p:spPr>
                  </p:pic>
                </p:oleObj>
              </mc:Fallback>
            </mc:AlternateContent>
          </a:graphicData>
        </a:graphic>
      </p:graphicFrame>
      <p:sp>
        <p:nvSpPr>
          <p:cNvPr id="3" name="Text Placeholder 2"/>
          <p:cNvSpPr>
            <a:spLocks noGrp="1"/>
          </p:cNvSpPr>
          <p:nvPr>
            <p:ph type="body" idx="1"/>
          </p:nvPr>
        </p:nvSpPr>
        <p:spPr>
          <a:xfrm>
            <a:off x="457200" y="2662992"/>
            <a:ext cx="1291389" cy="527468"/>
          </a:xfrm>
        </p:spPr>
        <p:txBody>
          <a:bodyPr/>
          <a:lstStyle/>
          <a:p>
            <a:pPr marL="0" indent="0">
              <a:buNone/>
            </a:pPr>
            <a:r>
              <a:rPr lang="en-US" sz="2400" b="1" dirty="0">
                <a:latin typeface="+mn-lt"/>
                <a:cs typeface="Times New Roman"/>
              </a:rPr>
              <a:t>Step </a:t>
            </a:r>
            <a:r>
              <a:rPr lang="en-US" sz="2400" b="1" dirty="0" smtClean="0">
                <a:latin typeface="+mn-lt"/>
                <a:cs typeface="Times New Roman"/>
              </a:rPr>
              <a:t>1</a:t>
            </a:r>
            <a:endParaRPr lang="en-US" sz="2400" b="1" dirty="0">
              <a:latin typeface="+mn-lt"/>
              <a:cs typeface="Times New Roman"/>
            </a:endParaRPr>
          </a:p>
        </p:txBody>
      </p:sp>
      <p:graphicFrame>
        <p:nvGraphicFramePr>
          <p:cNvPr id="8" name="Object 7" descr="Q sub 0 = square root of start fraction 2 D left parenthesis s +v sub 0 minus q sub 0 c sub 0 right parenthesis over h c sub 0 end fraction = 6,325"/>
          <p:cNvGraphicFramePr>
            <a:graphicFrameLocks noChangeAspect="1"/>
          </p:cNvGraphicFramePr>
          <p:nvPr>
            <p:extLst>
              <p:ext uri="{D42A27DB-BD31-4B8C-83A1-F6EECF244321}">
                <p14:modId xmlns:p14="http://schemas.microsoft.com/office/powerpoint/2010/main" val="1417709421"/>
              </p:ext>
            </p:extLst>
          </p:nvPr>
        </p:nvGraphicFramePr>
        <p:xfrm>
          <a:off x="2767002" y="3156683"/>
          <a:ext cx="3914796" cy="877454"/>
        </p:xfrm>
        <a:graphic>
          <a:graphicData uri="http://schemas.openxmlformats.org/presentationml/2006/ole">
            <mc:AlternateContent xmlns:mc="http://schemas.openxmlformats.org/markup-compatibility/2006">
              <mc:Choice xmlns:v="urn:schemas-microsoft-com:vml" Requires="v">
                <p:oleObj spid="_x0000_s161263" name="Equation" r:id="rId5" imgW="2209680" imgH="495000" progId="Equation.DSMT4">
                  <p:embed/>
                </p:oleObj>
              </mc:Choice>
              <mc:Fallback>
                <p:oleObj name="Equation" r:id="rId5" imgW="2209680" imgH="495000" progId="Equation.DSMT4">
                  <p:embed/>
                  <p:pic>
                    <p:nvPicPr>
                      <p:cNvPr id="9" name="Object 8"/>
                      <p:cNvPicPr/>
                      <p:nvPr/>
                    </p:nvPicPr>
                    <p:blipFill>
                      <a:blip r:embed="rId6"/>
                      <a:stretch>
                        <a:fillRect/>
                      </a:stretch>
                    </p:blipFill>
                    <p:spPr>
                      <a:xfrm>
                        <a:off x="2767002" y="3156683"/>
                        <a:ext cx="3914796" cy="877454"/>
                      </a:xfrm>
                      <a:prstGeom prst="rect">
                        <a:avLst/>
                      </a:prstGeom>
                    </p:spPr>
                  </p:pic>
                </p:oleObj>
              </mc:Fallback>
            </mc:AlternateContent>
          </a:graphicData>
        </a:graphic>
      </p:graphicFrame>
      <p:graphicFrame>
        <p:nvGraphicFramePr>
          <p:cNvPr id="9" name="Object 8" descr="Q sub 1 = square root of start fraction 2 D left parenthesis s +v sub 1 minus q sub 1 c sub 1 right parenthesis over h c sub 1 end fraction = 11,028"/>
          <p:cNvGraphicFramePr>
            <a:graphicFrameLocks noChangeAspect="1"/>
          </p:cNvGraphicFramePr>
          <p:nvPr>
            <p:extLst>
              <p:ext uri="{D42A27DB-BD31-4B8C-83A1-F6EECF244321}">
                <p14:modId xmlns:p14="http://schemas.microsoft.com/office/powerpoint/2010/main" val="396594986"/>
              </p:ext>
            </p:extLst>
          </p:nvPr>
        </p:nvGraphicFramePr>
        <p:xfrm>
          <a:off x="2817813" y="4192588"/>
          <a:ext cx="3870325" cy="876300"/>
        </p:xfrm>
        <a:graphic>
          <a:graphicData uri="http://schemas.openxmlformats.org/presentationml/2006/ole">
            <mc:AlternateContent xmlns:mc="http://schemas.openxmlformats.org/markup-compatibility/2006">
              <mc:Choice xmlns:v="urn:schemas-microsoft-com:vml" Requires="v">
                <p:oleObj spid="_x0000_s161264" name="Equation" r:id="rId7" imgW="2184120" imgH="495000" progId="Equation.DSMT4">
                  <p:embed/>
                </p:oleObj>
              </mc:Choice>
              <mc:Fallback>
                <p:oleObj name="Equation" r:id="rId7" imgW="2184120" imgH="495000" progId="Equation.DSMT4">
                  <p:embed/>
                  <p:pic>
                    <p:nvPicPr>
                      <p:cNvPr id="10" name="Object 9"/>
                      <p:cNvPicPr/>
                      <p:nvPr/>
                    </p:nvPicPr>
                    <p:blipFill>
                      <a:blip r:embed="rId8"/>
                      <a:stretch>
                        <a:fillRect/>
                      </a:stretch>
                    </p:blipFill>
                    <p:spPr>
                      <a:xfrm>
                        <a:off x="2817813" y="4192588"/>
                        <a:ext cx="3870325" cy="876300"/>
                      </a:xfrm>
                      <a:prstGeom prst="rect">
                        <a:avLst/>
                      </a:prstGeom>
                    </p:spPr>
                  </p:pic>
                </p:oleObj>
              </mc:Fallback>
            </mc:AlternateContent>
          </a:graphicData>
        </a:graphic>
      </p:graphicFrame>
      <p:graphicFrame>
        <p:nvGraphicFramePr>
          <p:cNvPr id="10" name="Object 9" descr="Q sub 2 = square root of start fraction 2 D left parenthesis s +v sub 2 minus q sub 2 c sub 2 right parenthesis over h c sub 2 end fraction = 16,961"/>
          <p:cNvGraphicFramePr>
            <a:graphicFrameLocks noChangeAspect="1"/>
          </p:cNvGraphicFramePr>
          <p:nvPr>
            <p:extLst>
              <p:ext uri="{D42A27DB-BD31-4B8C-83A1-F6EECF244321}">
                <p14:modId xmlns:p14="http://schemas.microsoft.com/office/powerpoint/2010/main" val="1593219153"/>
              </p:ext>
            </p:extLst>
          </p:nvPr>
        </p:nvGraphicFramePr>
        <p:xfrm>
          <a:off x="2778834" y="5196266"/>
          <a:ext cx="3981162" cy="873321"/>
        </p:xfrm>
        <a:graphic>
          <a:graphicData uri="http://schemas.openxmlformats.org/presentationml/2006/ole">
            <mc:AlternateContent xmlns:mc="http://schemas.openxmlformats.org/markup-compatibility/2006">
              <mc:Choice xmlns:v="urn:schemas-microsoft-com:vml" Requires="v">
                <p:oleObj spid="_x0000_s161265" name="Equation" r:id="rId9" imgW="2260440" imgH="495000" progId="Equation.DSMT4">
                  <p:embed/>
                </p:oleObj>
              </mc:Choice>
              <mc:Fallback>
                <p:oleObj name="Equation" r:id="rId9" imgW="2260440" imgH="495000" progId="Equation.DSMT4">
                  <p:embed/>
                  <p:pic>
                    <p:nvPicPr>
                      <p:cNvPr id="11" name="Object 10"/>
                      <p:cNvPicPr/>
                      <p:nvPr/>
                    </p:nvPicPr>
                    <p:blipFill>
                      <a:blip r:embed="rId10"/>
                      <a:stretch>
                        <a:fillRect/>
                      </a:stretch>
                    </p:blipFill>
                    <p:spPr>
                      <a:xfrm>
                        <a:off x="2778834" y="5196266"/>
                        <a:ext cx="3981162" cy="873321"/>
                      </a:xfrm>
                      <a:prstGeom prst="rect">
                        <a:avLst/>
                      </a:prstGeom>
                    </p:spPr>
                  </p:pic>
                </p:oleObj>
              </mc:Fallback>
            </mc:AlternateContent>
          </a:graphicData>
        </a:graphic>
      </p:graphicFrame>
    </p:spTree>
    <p:extLst>
      <p:ext uri="{BB962C8B-B14F-4D97-AF65-F5344CB8AC3E}">
        <p14:creationId xmlns:p14="http://schemas.microsoft.com/office/powerpoint/2010/main" val="27774034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7815943" cy="1231076"/>
          </a:xfrm>
        </p:spPr>
        <p:txBody>
          <a:bodyPr wrap="square" tIns="91425">
            <a:spAutoFit/>
          </a:bodyPr>
          <a:lstStyle/>
          <a:p>
            <a:pPr lvl="0" defTabSz="457200">
              <a:spcBef>
                <a:spcPct val="0"/>
              </a:spcBef>
              <a:buClrTx/>
            </a:pPr>
            <a:r>
              <a:rPr lang="en-US" kern="1200" dirty="0" smtClean="0">
                <a:latin typeface="Times New Roman" panose="02020603050405020304" pitchFamily="18" charset="0"/>
                <a:ea typeface="+mj-ea"/>
                <a:cs typeface="+mj-cs"/>
              </a:rPr>
              <a:t>Role of Cycle Inventory in a Supply Chain </a:t>
            </a:r>
            <a:r>
              <a:rPr lang="en-US" sz="2000" b="0" kern="1200" dirty="0" smtClean="0">
                <a:latin typeface="Times New Roman" panose="02020603050405020304" pitchFamily="18" charset="0"/>
                <a:ea typeface="+mj-ea"/>
                <a:cs typeface="+mj-cs"/>
              </a:rPr>
              <a:t>(3 of 8)</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923299"/>
          </a:xfrm>
        </p:spPr>
        <p:txBody>
          <a:bodyPr wrap="square" lIns="91425" tIns="91425" rIns="91425" bIns="91425">
            <a:spAutoFit/>
          </a:bodyPr>
          <a:lstStyle/>
          <a:p>
            <a:pPr marL="0" lvl="0" indent="0" defTabSz="457200">
              <a:spcAft>
                <a:spcPct val="0"/>
              </a:spcAft>
              <a:buNone/>
            </a:pPr>
            <a:r>
              <a:rPr lang="en-US" sz="2400" kern="1200" dirty="0">
                <a:solidFill>
                  <a:srgbClr val="000000"/>
                </a:solidFill>
                <a:latin typeface="Arial (Body)"/>
                <a:ea typeface="+mn-ea"/>
                <a:cs typeface="+mn-cs"/>
              </a:rPr>
              <a:t>For lot sizes of 1,000 pairs of jeans and daily demand of 100 pairs of </a:t>
            </a:r>
            <a:r>
              <a:rPr lang="en-US" sz="2400" kern="1200" dirty="0" smtClean="0">
                <a:solidFill>
                  <a:srgbClr val="000000"/>
                </a:solidFill>
                <a:latin typeface="Arial (Body)"/>
                <a:ea typeface="+mn-ea"/>
                <a:cs typeface="+mn-cs"/>
              </a:rPr>
              <a:t>jeans</a:t>
            </a:r>
          </a:p>
        </p:txBody>
      </p:sp>
      <p:graphicFrame>
        <p:nvGraphicFramePr>
          <p:cNvPr id="7" name="Object 6" descr="Average flow time resulting from cycle inventory = start fraction Q over 2 D end fraction = start fraction 1000 over 2 times 100 end fraction = 5 days"/>
          <p:cNvGraphicFramePr>
            <a:graphicFrameLocks noChangeAspect="1"/>
          </p:cNvGraphicFramePr>
          <p:nvPr>
            <p:extLst>
              <p:ext uri="{D42A27DB-BD31-4B8C-83A1-F6EECF244321}">
                <p14:modId xmlns:p14="http://schemas.microsoft.com/office/powerpoint/2010/main" val="3430163861"/>
              </p:ext>
            </p:extLst>
          </p:nvPr>
        </p:nvGraphicFramePr>
        <p:xfrm>
          <a:off x="1134992" y="3003129"/>
          <a:ext cx="6486666" cy="1386731"/>
        </p:xfrm>
        <a:graphic>
          <a:graphicData uri="http://schemas.openxmlformats.org/presentationml/2006/ole">
            <mc:AlternateContent xmlns:mc="http://schemas.openxmlformats.org/markup-compatibility/2006">
              <mc:Choice xmlns:v="urn:schemas-microsoft-com:vml" Requires="v">
                <p:oleObj spid="_x0000_s158844" name="Equation" r:id="rId3" imgW="3149280" imgH="672840" progId="Equation.DSMT4">
                  <p:embed/>
                </p:oleObj>
              </mc:Choice>
              <mc:Fallback>
                <p:oleObj name="Equation" r:id="rId3" imgW="3149280" imgH="672840" progId="Equation.DSMT4">
                  <p:embed/>
                  <p:pic>
                    <p:nvPicPr>
                      <p:cNvPr id="13" name="Object 12"/>
                      <p:cNvPicPr/>
                      <p:nvPr/>
                    </p:nvPicPr>
                    <p:blipFill>
                      <a:blip r:embed="rId4"/>
                      <a:stretch>
                        <a:fillRect/>
                      </a:stretch>
                    </p:blipFill>
                    <p:spPr>
                      <a:xfrm>
                        <a:off x="1134992" y="3003129"/>
                        <a:ext cx="6486666" cy="1386731"/>
                      </a:xfrm>
                      <a:prstGeom prst="rect">
                        <a:avLst/>
                      </a:prstGeom>
                    </p:spPr>
                  </p:pic>
                </p:oleObj>
              </mc:Fallback>
            </mc:AlternateContent>
          </a:graphicData>
        </a:graphic>
      </p:graphicFrame>
    </p:spTree>
    <p:extLst>
      <p:ext uri="{BB962C8B-B14F-4D97-AF65-F5344CB8AC3E}">
        <p14:creationId xmlns:p14="http://schemas.microsoft.com/office/powerpoint/2010/main" val="407338517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7866063" cy="1231076"/>
          </a:xfrm>
        </p:spPr>
        <p:txBody>
          <a:bodyPr wrap="square" tIns="91425">
            <a:spAutoFit/>
          </a:bodyPr>
          <a:lstStyle/>
          <a:p>
            <a:pPr lvl="0" defTabSz="457200">
              <a:spcBef>
                <a:spcPct val="0"/>
              </a:spcBef>
              <a:buClrTx/>
            </a:pPr>
            <a:r>
              <a:rPr lang="en-US" kern="1200" dirty="0" smtClean="0">
                <a:latin typeface="Times New Roman" panose="02020603050405020304" pitchFamily="18" charset="0"/>
                <a:ea typeface="+mj-ea"/>
                <a:cs typeface="+mj-cs"/>
              </a:rPr>
              <a:t>Marginal Unit Quantity Discount Example </a:t>
            </a:r>
            <a:r>
              <a:rPr lang="en-US" sz="2000" b="0" kern="1200" dirty="0" smtClean="0">
                <a:latin typeface="Times New Roman" panose="02020603050405020304" pitchFamily="18" charset="0"/>
                <a:ea typeface="+mj-ea"/>
                <a:cs typeface="+mj-cs"/>
              </a:rPr>
              <a:t>(3 of 3)</a:t>
            </a:r>
            <a:endParaRPr lang="en-US" sz="2000" b="0" kern="1200" dirty="0">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553968"/>
          </a:xfrm>
        </p:spPr>
        <p:txBody>
          <a:bodyPr wrap="square" lIns="91425" tIns="91425" rIns="91425" bIns="91425">
            <a:spAutoFit/>
          </a:bodyPr>
          <a:lstStyle/>
          <a:p>
            <a:pPr marL="0" lvl="0" indent="0" defTabSz="457200">
              <a:spcAft>
                <a:spcPct val="0"/>
              </a:spcAft>
              <a:buNone/>
            </a:pPr>
            <a:r>
              <a:rPr lang="en-US" sz="2400" b="1" kern="1200" dirty="0">
                <a:solidFill>
                  <a:srgbClr val="000000"/>
                </a:solidFill>
                <a:latin typeface="Arial (Body)"/>
                <a:ea typeface="+mn-ea"/>
                <a:cs typeface="Times New Roman"/>
              </a:rPr>
              <a:t>Step </a:t>
            </a:r>
            <a:r>
              <a:rPr lang="en-US" sz="2400" b="1" kern="1200" dirty="0" smtClean="0">
                <a:solidFill>
                  <a:srgbClr val="000000"/>
                </a:solidFill>
                <a:latin typeface="Arial (Body)"/>
                <a:ea typeface="+mn-ea"/>
                <a:cs typeface="Times New Roman"/>
              </a:rPr>
              <a:t>2</a:t>
            </a:r>
          </a:p>
        </p:txBody>
      </p:sp>
      <p:graphicFrame>
        <p:nvGraphicFramePr>
          <p:cNvPr id="6" name="Object 5" descr="q star sub 0 = q sub 1 = 5,000 because Q sub 0 = 6,324 is greater than 5,000 &#10;q star sub 1 = q sub 2 = 10,000, q sub 2 = q sub 2 = 16,961"/>
          <p:cNvGraphicFramePr>
            <a:graphicFrameLocks noChangeAspect="1"/>
          </p:cNvGraphicFramePr>
          <p:nvPr>
            <p:extLst>
              <p:ext uri="{D42A27DB-BD31-4B8C-83A1-F6EECF244321}">
                <p14:modId xmlns:p14="http://schemas.microsoft.com/office/powerpoint/2010/main" val="1869381231"/>
              </p:ext>
            </p:extLst>
          </p:nvPr>
        </p:nvGraphicFramePr>
        <p:xfrm>
          <a:off x="1665506" y="2241887"/>
          <a:ext cx="5865236" cy="994109"/>
        </p:xfrm>
        <a:graphic>
          <a:graphicData uri="http://schemas.openxmlformats.org/presentationml/2006/ole">
            <mc:AlternateContent xmlns:mc="http://schemas.openxmlformats.org/markup-compatibility/2006">
              <mc:Choice xmlns:v="urn:schemas-microsoft-com:vml" Requires="v">
                <p:oleObj spid="_x0000_s164330" name="Equation" r:id="rId3" imgW="2997000" imgH="507960" progId="Equation.DSMT4">
                  <p:embed/>
                </p:oleObj>
              </mc:Choice>
              <mc:Fallback>
                <p:oleObj name="Equation" r:id="rId3" imgW="2997000" imgH="507960" progId="Equation.DSMT4">
                  <p:embed/>
                  <p:pic>
                    <p:nvPicPr>
                      <p:cNvPr id="4" name="Object 3"/>
                      <p:cNvPicPr/>
                      <p:nvPr/>
                    </p:nvPicPr>
                    <p:blipFill>
                      <a:blip r:embed="rId4"/>
                      <a:stretch>
                        <a:fillRect/>
                      </a:stretch>
                    </p:blipFill>
                    <p:spPr>
                      <a:xfrm>
                        <a:off x="1665506" y="2241887"/>
                        <a:ext cx="5865236" cy="994109"/>
                      </a:xfrm>
                      <a:prstGeom prst="rect">
                        <a:avLst/>
                      </a:prstGeom>
                    </p:spPr>
                  </p:pic>
                </p:oleObj>
              </mc:Fallback>
            </mc:AlternateContent>
          </a:graphicData>
        </a:graphic>
      </p:graphicFrame>
      <p:sp>
        <p:nvSpPr>
          <p:cNvPr id="5" name="Text Placeholder 4"/>
          <p:cNvSpPr>
            <a:spLocks noGrp="1"/>
          </p:cNvSpPr>
          <p:nvPr>
            <p:ph type="body" idx="2"/>
          </p:nvPr>
        </p:nvSpPr>
        <p:spPr>
          <a:xfrm>
            <a:off x="457200" y="3328157"/>
            <a:ext cx="8229600" cy="506166"/>
          </a:xfrm>
        </p:spPr>
        <p:txBody>
          <a:bodyPr anchor="ctr"/>
          <a:lstStyle/>
          <a:p>
            <a:pPr marL="0" indent="0">
              <a:buNone/>
            </a:pPr>
            <a:r>
              <a:rPr lang="en-US" sz="2400" b="1" dirty="0">
                <a:latin typeface="+mn-lt"/>
                <a:cs typeface="Times New Roman"/>
              </a:rPr>
              <a:t>Step </a:t>
            </a:r>
            <a:r>
              <a:rPr lang="en-US" sz="2400" b="1" dirty="0" smtClean="0">
                <a:latin typeface="+mn-lt"/>
                <a:cs typeface="Times New Roman"/>
              </a:rPr>
              <a:t>3</a:t>
            </a:r>
          </a:p>
        </p:txBody>
      </p:sp>
      <p:graphicFrame>
        <p:nvGraphicFramePr>
          <p:cNvPr id="9" name="Object 8" descr="t c sub 0 = start fraction d over q star sub 0 end fraction s + right bracket v sub 0 + left parenthesis q star sub 0 minus q sub 0 right parenthesis c sub 0 left bracket h halves + start fraction d over q star sub 0 end fraction left bracket v sub 0 + left parenthesis q star sub 0 minus q sub 0 right parenthesis c sub 0 right bracket = $363,900"/>
          <p:cNvGraphicFramePr>
            <a:graphicFrameLocks noChangeAspect="1"/>
          </p:cNvGraphicFramePr>
          <p:nvPr>
            <p:extLst>
              <p:ext uri="{D42A27DB-BD31-4B8C-83A1-F6EECF244321}">
                <p14:modId xmlns:p14="http://schemas.microsoft.com/office/powerpoint/2010/main" val="1321978179"/>
              </p:ext>
            </p:extLst>
          </p:nvPr>
        </p:nvGraphicFramePr>
        <p:xfrm>
          <a:off x="767671" y="3894138"/>
          <a:ext cx="7796212" cy="769937"/>
        </p:xfrm>
        <a:graphic>
          <a:graphicData uri="http://schemas.openxmlformats.org/presentationml/2006/ole">
            <mc:AlternateContent xmlns:mc="http://schemas.openxmlformats.org/markup-compatibility/2006">
              <mc:Choice xmlns:v="urn:schemas-microsoft-com:vml" Requires="v">
                <p:oleObj spid="_x0000_s164331" name="Equation" r:id="rId5" imgW="4889160" imgH="482400" progId="Equation.DSMT4">
                  <p:embed/>
                </p:oleObj>
              </mc:Choice>
              <mc:Fallback>
                <p:oleObj name="Equation" r:id="rId5" imgW="4889160" imgH="482400" progId="Equation.DSMT4">
                  <p:embed/>
                  <p:pic>
                    <p:nvPicPr>
                      <p:cNvPr id="9" name="Object 8"/>
                      <p:cNvPicPr/>
                      <p:nvPr/>
                    </p:nvPicPr>
                    <p:blipFill>
                      <a:blip r:embed="rId6"/>
                      <a:stretch>
                        <a:fillRect/>
                      </a:stretch>
                    </p:blipFill>
                    <p:spPr>
                      <a:xfrm>
                        <a:off x="767671" y="3894138"/>
                        <a:ext cx="7796212" cy="769937"/>
                      </a:xfrm>
                      <a:prstGeom prst="rect">
                        <a:avLst/>
                      </a:prstGeom>
                    </p:spPr>
                  </p:pic>
                </p:oleObj>
              </mc:Fallback>
            </mc:AlternateContent>
          </a:graphicData>
        </a:graphic>
      </p:graphicFrame>
      <p:graphicFrame>
        <p:nvGraphicFramePr>
          <p:cNvPr id="11" name="Object 10" descr="t c sub 1 = start fraction d over q star sub 1 end fraction s + right bracket v sub 1 + left parenthesis q star sub 1 minus q sub 1 right parenthesis c sub 1 left bracket h halves + start fraction d over q star sub 1 end fraction left bracket v sub 1 + left parenthesis q star sub 1 minus q sub 1 right parenthesis c sub 1 right bracket = $361,780"/>
          <p:cNvGraphicFramePr>
            <a:graphicFrameLocks noChangeAspect="1"/>
          </p:cNvGraphicFramePr>
          <p:nvPr>
            <p:extLst>
              <p:ext uri="{D42A27DB-BD31-4B8C-83A1-F6EECF244321}">
                <p14:modId xmlns:p14="http://schemas.microsoft.com/office/powerpoint/2010/main" val="418003791"/>
              </p:ext>
            </p:extLst>
          </p:nvPr>
        </p:nvGraphicFramePr>
        <p:xfrm>
          <a:off x="973135" y="4711700"/>
          <a:ext cx="7553325" cy="769938"/>
        </p:xfrm>
        <a:graphic>
          <a:graphicData uri="http://schemas.openxmlformats.org/presentationml/2006/ole">
            <mc:AlternateContent xmlns:mc="http://schemas.openxmlformats.org/markup-compatibility/2006">
              <mc:Choice xmlns:v="urn:schemas-microsoft-com:vml" Requires="v">
                <p:oleObj spid="_x0000_s164332" name="Equation" r:id="rId7" imgW="4736880" imgH="482400" progId="Equation.DSMT4">
                  <p:embed/>
                </p:oleObj>
              </mc:Choice>
              <mc:Fallback>
                <p:oleObj name="Equation" r:id="rId7" imgW="4736880" imgH="482400" progId="Equation.DSMT4">
                  <p:embed/>
                  <p:pic>
                    <p:nvPicPr>
                      <p:cNvPr id="11" name="Object 10"/>
                      <p:cNvPicPr/>
                      <p:nvPr/>
                    </p:nvPicPr>
                    <p:blipFill>
                      <a:blip r:embed="rId8"/>
                      <a:stretch>
                        <a:fillRect/>
                      </a:stretch>
                    </p:blipFill>
                    <p:spPr>
                      <a:xfrm>
                        <a:off x="973135" y="4711700"/>
                        <a:ext cx="7553325" cy="769938"/>
                      </a:xfrm>
                      <a:prstGeom prst="rect">
                        <a:avLst/>
                      </a:prstGeom>
                    </p:spPr>
                  </p:pic>
                </p:oleObj>
              </mc:Fallback>
            </mc:AlternateContent>
          </a:graphicData>
        </a:graphic>
      </p:graphicFrame>
      <p:graphicFrame>
        <p:nvGraphicFramePr>
          <p:cNvPr id="10" name="Object 9" descr="t c sub 2 = start fraction d over q star sub 2 end fraction s + right bracket v sub 2 + left parenthesis q star sub 2 minus q sub 2 right parenthesis c sub 2 left bracket h halves + start fraction d over q star sub 2 end fraction left bracket v sub 2 + left parenthesis q star sub 2 minus q sub 2 right parenthesis c sub 2 right bracket = $360,365"/>
          <p:cNvGraphicFramePr>
            <a:graphicFrameLocks noChangeAspect="1"/>
          </p:cNvGraphicFramePr>
          <p:nvPr>
            <p:extLst>
              <p:ext uri="{D42A27DB-BD31-4B8C-83A1-F6EECF244321}">
                <p14:modId xmlns:p14="http://schemas.microsoft.com/office/powerpoint/2010/main" val="3291041264"/>
              </p:ext>
            </p:extLst>
          </p:nvPr>
        </p:nvGraphicFramePr>
        <p:xfrm>
          <a:off x="759960" y="5559425"/>
          <a:ext cx="7796212" cy="769938"/>
        </p:xfrm>
        <a:graphic>
          <a:graphicData uri="http://schemas.openxmlformats.org/presentationml/2006/ole">
            <mc:AlternateContent xmlns:mc="http://schemas.openxmlformats.org/markup-compatibility/2006">
              <mc:Choice xmlns:v="urn:schemas-microsoft-com:vml" Requires="v">
                <p:oleObj spid="_x0000_s164333" name="Equation" r:id="rId9" imgW="4889160" imgH="482400" progId="Equation.DSMT4">
                  <p:embed/>
                </p:oleObj>
              </mc:Choice>
              <mc:Fallback>
                <p:oleObj name="Equation" r:id="rId9" imgW="4889160" imgH="482400" progId="Equation.DSMT4">
                  <p:embed/>
                  <p:pic>
                    <p:nvPicPr>
                      <p:cNvPr id="10" name="Object 9"/>
                      <p:cNvPicPr/>
                      <p:nvPr/>
                    </p:nvPicPr>
                    <p:blipFill>
                      <a:blip r:embed="rId10"/>
                      <a:stretch>
                        <a:fillRect/>
                      </a:stretch>
                    </p:blipFill>
                    <p:spPr>
                      <a:xfrm>
                        <a:off x="759960" y="5559425"/>
                        <a:ext cx="7796212" cy="769938"/>
                      </a:xfrm>
                      <a:prstGeom prst="rect">
                        <a:avLst/>
                      </a:prstGeom>
                    </p:spPr>
                  </p:pic>
                </p:oleObj>
              </mc:Fallback>
            </mc:AlternateContent>
          </a:graphicData>
        </a:graphic>
      </p:graphicFrame>
    </p:spTree>
    <p:extLst>
      <p:ext uri="{BB962C8B-B14F-4D97-AF65-F5344CB8AC3E}">
        <p14:creationId xmlns:p14="http://schemas.microsoft.com/office/powerpoint/2010/main" val="285711598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116"/>
            <a:ext cx="8229600" cy="655534"/>
          </a:xfrm>
        </p:spPr>
        <p:txBody>
          <a:bodyPr tIns="91425">
            <a:spAutoFit/>
          </a:bodyPr>
          <a:lstStyle/>
          <a:p>
            <a:pPr lvl="0" defTabSz="457200">
              <a:lnSpc>
                <a:spcPct val="90000"/>
              </a:lnSpc>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4</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2400627"/>
          </a:xfrm>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Lot-size–based quantity discounts increase the lot size and cycle inventory within the supply chain because they encourage buyers to purchase in larger quantities to take advantage of the decrease in price. The relative increase in cycle inventory because of quantity discounts increases as the buyer reduces fixed costs per </a:t>
            </a:r>
            <a:r>
              <a:rPr lang="en-US" sz="2400" kern="1200" dirty="0" smtClean="0">
                <a:solidFill>
                  <a:srgbClr val="000000"/>
                </a:solidFill>
                <a:latin typeface="Arial (Body)"/>
                <a:ea typeface="+mn-ea"/>
                <a:cs typeface="+mn-cs"/>
              </a:rPr>
              <a:t>order.</a:t>
            </a:r>
          </a:p>
        </p:txBody>
      </p:sp>
    </p:spTree>
    <p:extLst>
      <p:ext uri="{BB962C8B-B14F-4D97-AF65-F5344CB8AC3E}">
        <p14:creationId xmlns:p14="http://schemas.microsoft.com/office/powerpoint/2010/main" val="375051534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Why Quantity Discounts?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923299"/>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Quantity discounts can increase the supply chain surplus for the following two main </a:t>
            </a:r>
            <a:r>
              <a:rPr lang="en-US" sz="2400" kern="1200" dirty="0" smtClean="0">
                <a:solidFill>
                  <a:srgbClr val="000000"/>
                </a:solidFill>
                <a:latin typeface="Arial (Body)"/>
                <a:ea typeface="+mn-ea"/>
                <a:cs typeface="+mn-cs"/>
              </a:rPr>
              <a:t>reasons</a:t>
            </a:r>
            <a:endParaRPr lang="en-US" sz="2400" kern="1200" dirty="0">
              <a:solidFill>
                <a:srgbClr val="000000"/>
              </a:solidFill>
              <a:latin typeface="Arial (Body)"/>
              <a:ea typeface="+mn-ea"/>
              <a:cs typeface="+mn-cs"/>
            </a:endParaRPr>
          </a:p>
        </p:txBody>
      </p:sp>
      <p:sp>
        <p:nvSpPr>
          <p:cNvPr id="4" name="Text Placeholder 3"/>
          <p:cNvSpPr>
            <a:spLocks noGrp="1"/>
          </p:cNvSpPr>
          <p:nvPr>
            <p:ph type="body" idx="2"/>
          </p:nvPr>
        </p:nvSpPr>
        <p:spPr>
          <a:xfrm>
            <a:off x="457200" y="2590798"/>
            <a:ext cx="8229600" cy="1354186"/>
          </a:xfrm>
        </p:spPr>
        <p:txBody>
          <a:bodyPr/>
          <a:lstStyle/>
          <a:p>
            <a:pPr marL="741553" lvl="1" indent="-428400" defTabSz="457200">
              <a:spcAft>
                <a:spcPct val="0"/>
              </a:spcAft>
              <a:buSzPts val="2400"/>
              <a:buFont typeface="+mj-lt"/>
              <a:buAutoNum type="arabicPeriod"/>
            </a:pPr>
            <a:r>
              <a:rPr lang="en-US" sz="2400" kern="1200" dirty="0">
                <a:solidFill>
                  <a:srgbClr val="000000"/>
                </a:solidFill>
                <a:latin typeface="Arial (Body)"/>
              </a:rPr>
              <a:t>Improved coordination to increase total supply chain profits</a:t>
            </a:r>
          </a:p>
          <a:p>
            <a:pPr marL="741553" lvl="1" indent="-428400" defTabSz="457200">
              <a:spcAft>
                <a:spcPct val="0"/>
              </a:spcAft>
              <a:buSzPts val="2400"/>
              <a:buFont typeface="+mj-lt"/>
              <a:buAutoNum type="arabicPeriod"/>
            </a:pPr>
            <a:r>
              <a:rPr lang="en-US" sz="2400" kern="1200" dirty="0">
                <a:solidFill>
                  <a:srgbClr val="000000"/>
                </a:solidFill>
                <a:latin typeface="Arial (Body)"/>
              </a:rPr>
              <a:t>Extraction of surplus through price </a:t>
            </a:r>
            <a:r>
              <a:rPr lang="en-US" sz="2400" kern="1200" dirty="0" smtClean="0">
                <a:solidFill>
                  <a:srgbClr val="000000"/>
                </a:solidFill>
                <a:latin typeface="Arial (Body)"/>
              </a:rPr>
              <a:t>discrimination</a:t>
            </a:r>
            <a:endParaRPr lang="en-US" sz="2400" kern="1200" dirty="0">
              <a:solidFill>
                <a:srgbClr val="000000"/>
              </a:solidFill>
              <a:latin typeface="Arial (Body)"/>
            </a:endParaRPr>
          </a:p>
        </p:txBody>
      </p:sp>
    </p:spTree>
    <p:extLst>
      <p:ext uri="{BB962C8B-B14F-4D97-AF65-F5344CB8AC3E}">
        <p14:creationId xmlns:p14="http://schemas.microsoft.com/office/powerpoint/2010/main" val="257732619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572"/>
            <a:ext cx="8229600" cy="677078"/>
          </a:xfrm>
        </p:spPr>
        <p:txBody>
          <a:bodyPr tIns="91425">
            <a:spAutoFit/>
          </a:bodyPr>
          <a:lstStyle/>
          <a:p>
            <a:pPr lvl="0" defTabSz="457200">
              <a:spcBef>
                <a:spcPct val="0"/>
              </a:spcBef>
              <a:buClrTx/>
            </a:pPr>
            <a:r>
              <a:rPr lang="en-US" sz="3200" kern="1200" dirty="0" smtClean="0">
                <a:latin typeface="Times New Roman" panose="02020603050405020304" pitchFamily="18" charset="0"/>
                <a:ea typeface="+mj-ea"/>
                <a:cs typeface="+mj-cs"/>
              </a:rPr>
              <a:t>Quantity Discounts for Commodity Products</a:t>
            </a:r>
            <a:endParaRPr lang="en-US" sz="3200" kern="1200" dirty="0">
              <a:latin typeface="Times New Roman" panose="02020603050405020304" pitchFamily="18" charset="0"/>
              <a:ea typeface="+mj-ea"/>
              <a:cs typeface="+mj-cs"/>
            </a:endParaRPr>
          </a:p>
        </p:txBody>
      </p:sp>
      <p:sp>
        <p:nvSpPr>
          <p:cNvPr id="3" name="Content Placeholder 2"/>
          <p:cNvSpPr>
            <a:spLocks noGrp="1"/>
          </p:cNvSpPr>
          <p:nvPr>
            <p:ph idx="1"/>
          </p:nvPr>
        </p:nvSpPr>
        <p:spPr>
          <a:xfrm>
            <a:off x="457200" y="1600200"/>
            <a:ext cx="8229600" cy="923299"/>
          </a:xfrm>
        </p:spPr>
        <p:txBody>
          <a:bodyPr wrap="square" lIns="91425" tIns="91425" rIns="91425" bIns="91425">
            <a:spAutoFit/>
          </a:bodyPr>
          <a:lstStyle/>
          <a:p>
            <a:pPr marL="0" indent="0" defTabSz="457200">
              <a:spcAft>
                <a:spcPct val="0"/>
              </a:spcAft>
              <a:buNone/>
            </a:pPr>
            <a:r>
              <a:rPr lang="en-US" sz="2400" i="1" kern="1200" dirty="0">
                <a:solidFill>
                  <a:srgbClr val="000000"/>
                </a:solidFill>
                <a:latin typeface="Arial (Body)"/>
                <a:ea typeface="+mn-ea"/>
                <a:cs typeface="+mn-cs"/>
              </a:rPr>
              <a:t>D</a:t>
            </a:r>
            <a:r>
              <a:rPr lang="en-US" sz="2400" b="1" kern="1200" dirty="0">
                <a:solidFill>
                  <a:srgbClr val="000000"/>
                </a:solidFill>
                <a:latin typeface="Arial (Body)"/>
                <a:ea typeface="+mn-ea"/>
                <a:cs typeface="+mn-cs"/>
              </a:rPr>
              <a:t> </a:t>
            </a:r>
            <a:r>
              <a:rPr lang="en-US" sz="2400" i="1" kern="1200" dirty="0" smtClean="0">
                <a:solidFill>
                  <a:srgbClr val="000000"/>
                </a:solidFill>
                <a:latin typeface="Arial (Body)"/>
                <a:ea typeface="+mn-ea"/>
                <a:cs typeface="+mn-cs"/>
              </a:rPr>
              <a:t>=</a:t>
            </a:r>
            <a:r>
              <a:rPr lang="en-US" sz="2400" kern="1200" dirty="0" smtClean="0">
                <a:solidFill>
                  <a:srgbClr val="000000"/>
                </a:solidFill>
                <a:latin typeface="Arial (Body)"/>
                <a:ea typeface="+mn-ea"/>
                <a:cs typeface="+mn-cs"/>
              </a:rPr>
              <a:t> 120,000 </a:t>
            </a:r>
            <a:r>
              <a:rPr lang="en-US" sz="2400" dirty="0"/>
              <a:t>bottles/year, </a:t>
            </a:r>
            <a:r>
              <a:rPr lang="en-US" sz="2400" i="1" dirty="0" smtClean="0"/>
              <a:t>S</a:t>
            </a:r>
            <a:r>
              <a:rPr lang="en-US" sz="2400" i="1" baseline="-25000" dirty="0" smtClean="0"/>
              <a:t>R</a:t>
            </a:r>
            <a:r>
              <a:rPr lang="en-US" sz="2400" dirty="0" smtClean="0"/>
              <a:t> </a:t>
            </a:r>
            <a:r>
              <a:rPr lang="en-US" sz="2400" dirty="0"/>
              <a:t>= $100, </a:t>
            </a:r>
            <a:r>
              <a:rPr lang="en-US" sz="2400" i="1" dirty="0"/>
              <a:t>h</a:t>
            </a:r>
            <a:r>
              <a:rPr lang="en-US" sz="2400" i="1" baseline="-25000" dirty="0"/>
              <a:t>R</a:t>
            </a:r>
            <a:r>
              <a:rPr lang="en-US" sz="2400" dirty="0"/>
              <a:t> = 0.2, </a:t>
            </a:r>
            <a:r>
              <a:rPr lang="en-US" sz="2400" i="1" dirty="0"/>
              <a:t>C</a:t>
            </a:r>
            <a:r>
              <a:rPr lang="en-US" sz="2400" i="1" baseline="-25000" dirty="0"/>
              <a:t>R</a:t>
            </a:r>
            <a:r>
              <a:rPr lang="en-US" sz="2400" dirty="0"/>
              <a:t> = $</a:t>
            </a:r>
            <a:r>
              <a:rPr lang="en-US" sz="2400" dirty="0" smtClean="0"/>
              <a:t>3 </a:t>
            </a:r>
            <a:r>
              <a:rPr lang="en-US" sz="2400" i="1" dirty="0"/>
              <a:t>S</a:t>
            </a:r>
            <a:r>
              <a:rPr lang="en-US" sz="2400" i="1" baseline="-25000" dirty="0"/>
              <a:t>M</a:t>
            </a:r>
            <a:r>
              <a:rPr lang="en-US" sz="2400" dirty="0"/>
              <a:t> = $250, </a:t>
            </a:r>
            <a:r>
              <a:rPr lang="en-US" sz="2400" i="1" dirty="0"/>
              <a:t>h</a:t>
            </a:r>
            <a:r>
              <a:rPr lang="en-US" sz="2400" i="1" baseline="-25000" dirty="0"/>
              <a:t>M</a:t>
            </a:r>
            <a:r>
              <a:rPr lang="en-US" sz="2400" dirty="0"/>
              <a:t> = 0.2, </a:t>
            </a:r>
            <a:r>
              <a:rPr lang="en-US" sz="2400" i="1" dirty="0"/>
              <a:t>C</a:t>
            </a:r>
            <a:r>
              <a:rPr lang="en-US" sz="2400" i="1" baseline="-25000" dirty="0"/>
              <a:t>M</a:t>
            </a:r>
            <a:r>
              <a:rPr lang="en-US" sz="2400" dirty="0"/>
              <a:t> = $</a:t>
            </a:r>
            <a:r>
              <a:rPr lang="en-US" sz="2400" dirty="0" smtClean="0"/>
              <a:t>2</a:t>
            </a:r>
            <a:endParaRPr lang="en-US" sz="2400" kern="1200" dirty="0">
              <a:solidFill>
                <a:srgbClr val="000000"/>
              </a:solidFill>
              <a:latin typeface="Arial (Body)"/>
              <a:ea typeface="+mn-ea"/>
              <a:cs typeface="+mn-cs"/>
            </a:endParaRPr>
          </a:p>
        </p:txBody>
      </p:sp>
      <p:graphicFrame>
        <p:nvGraphicFramePr>
          <p:cNvPr id="8" name="Object 7" descr="Q sub r = square root of start fraction 2 D S sub r over h sub r c sub r end fraction = square root of start fraction 2 times 120,000 times 100 over 0.2 times 3 end fraction = 6,325"/>
          <p:cNvGraphicFramePr>
            <a:graphicFrameLocks noChangeAspect="1"/>
          </p:cNvGraphicFramePr>
          <p:nvPr>
            <p:extLst>
              <p:ext uri="{D42A27DB-BD31-4B8C-83A1-F6EECF244321}">
                <p14:modId xmlns:p14="http://schemas.microsoft.com/office/powerpoint/2010/main" val="3523467964"/>
              </p:ext>
            </p:extLst>
          </p:nvPr>
        </p:nvGraphicFramePr>
        <p:xfrm>
          <a:off x="2144983" y="2691416"/>
          <a:ext cx="5641562" cy="969255"/>
        </p:xfrm>
        <a:graphic>
          <a:graphicData uri="http://schemas.openxmlformats.org/presentationml/2006/ole">
            <mc:AlternateContent xmlns:mc="http://schemas.openxmlformats.org/markup-compatibility/2006">
              <mc:Choice xmlns:v="urn:schemas-microsoft-com:vml" Requires="v">
                <p:oleObj spid="_x0000_s174284" name="Equation" r:id="rId4" imgW="2882880" imgH="495000" progId="Equation.DSMT4">
                  <p:embed/>
                </p:oleObj>
              </mc:Choice>
              <mc:Fallback>
                <p:oleObj name="Equation" r:id="rId4" imgW="2882880" imgH="495000" progId="Equation.DSMT4">
                  <p:embed/>
                  <p:pic>
                    <p:nvPicPr>
                      <p:cNvPr id="2" name="Object 1"/>
                      <p:cNvPicPr/>
                      <p:nvPr/>
                    </p:nvPicPr>
                    <p:blipFill>
                      <a:blip r:embed="rId5"/>
                      <a:stretch>
                        <a:fillRect/>
                      </a:stretch>
                    </p:blipFill>
                    <p:spPr>
                      <a:xfrm>
                        <a:off x="2144983" y="2691416"/>
                        <a:ext cx="5641562" cy="969255"/>
                      </a:xfrm>
                      <a:prstGeom prst="rect">
                        <a:avLst/>
                      </a:prstGeom>
                    </p:spPr>
                  </p:pic>
                </p:oleObj>
              </mc:Fallback>
            </mc:AlternateContent>
          </a:graphicData>
        </a:graphic>
      </p:graphicFrame>
      <p:graphicFrame>
        <p:nvGraphicFramePr>
          <p:cNvPr id="9" name="Object 8" descr="annual cost for D O = start fraction D over q sub r end fraction s sub r + q sub r halves h sub r c sub r = $3,795"/>
          <p:cNvGraphicFramePr>
            <a:graphicFrameLocks noChangeAspect="1"/>
          </p:cNvGraphicFramePr>
          <p:nvPr>
            <p:extLst>
              <p:ext uri="{D42A27DB-BD31-4B8C-83A1-F6EECF244321}">
                <p14:modId xmlns:p14="http://schemas.microsoft.com/office/powerpoint/2010/main" val="3516074968"/>
              </p:ext>
            </p:extLst>
          </p:nvPr>
        </p:nvGraphicFramePr>
        <p:xfrm>
          <a:off x="1425784" y="3573767"/>
          <a:ext cx="6983609" cy="944405"/>
        </p:xfrm>
        <a:graphic>
          <a:graphicData uri="http://schemas.openxmlformats.org/presentationml/2006/ole">
            <mc:AlternateContent xmlns:mc="http://schemas.openxmlformats.org/markup-compatibility/2006">
              <mc:Choice xmlns:v="urn:schemas-microsoft-com:vml" Requires="v">
                <p:oleObj spid="_x0000_s174285" name="Equation" r:id="rId6" imgW="3568680" imgH="482400" progId="Equation.DSMT4">
                  <p:embed/>
                </p:oleObj>
              </mc:Choice>
              <mc:Fallback>
                <p:oleObj name="Equation" r:id="rId6" imgW="3568680" imgH="482400" progId="Equation.DSMT4">
                  <p:embed/>
                  <p:pic>
                    <p:nvPicPr>
                      <p:cNvPr id="3" name="Object 2"/>
                      <p:cNvPicPr/>
                      <p:nvPr/>
                    </p:nvPicPr>
                    <p:blipFill>
                      <a:blip r:embed="rId7"/>
                      <a:stretch>
                        <a:fillRect/>
                      </a:stretch>
                    </p:blipFill>
                    <p:spPr>
                      <a:xfrm>
                        <a:off x="1425784" y="3573767"/>
                        <a:ext cx="6983609" cy="944405"/>
                      </a:xfrm>
                      <a:prstGeom prst="rect">
                        <a:avLst/>
                      </a:prstGeom>
                    </p:spPr>
                  </p:pic>
                </p:oleObj>
              </mc:Fallback>
            </mc:AlternateContent>
          </a:graphicData>
        </a:graphic>
      </p:graphicFrame>
      <p:graphicFrame>
        <p:nvGraphicFramePr>
          <p:cNvPr id="10" name="Object 9" descr="annual cost for manufacturer = start fraction D over q sub r end fraction s sub m + q sub r halves h sub m c sub m = $6,008"/>
          <p:cNvGraphicFramePr>
            <a:graphicFrameLocks noChangeAspect="1"/>
          </p:cNvGraphicFramePr>
          <p:nvPr>
            <p:extLst>
              <p:ext uri="{D42A27DB-BD31-4B8C-83A1-F6EECF244321}">
                <p14:modId xmlns:p14="http://schemas.microsoft.com/office/powerpoint/2010/main" val="1787356665"/>
              </p:ext>
            </p:extLst>
          </p:nvPr>
        </p:nvGraphicFramePr>
        <p:xfrm>
          <a:off x="738183" y="4485507"/>
          <a:ext cx="7856074" cy="828969"/>
        </p:xfrm>
        <a:graphic>
          <a:graphicData uri="http://schemas.openxmlformats.org/presentationml/2006/ole">
            <mc:AlternateContent xmlns:mc="http://schemas.openxmlformats.org/markup-compatibility/2006">
              <mc:Choice xmlns:v="urn:schemas-microsoft-com:vml" Requires="v">
                <p:oleObj spid="_x0000_s174286" name="Equation" r:id="rId8" imgW="7823160" imgH="825480" progId="Equation.DSMT4">
                  <p:embed/>
                </p:oleObj>
              </mc:Choice>
              <mc:Fallback>
                <p:oleObj name="Equation" r:id="rId8" imgW="7823160" imgH="825480" progId="Equation.DSMT4">
                  <p:embed/>
                  <p:pic>
                    <p:nvPicPr>
                      <p:cNvPr id="8" name="Object 7"/>
                      <p:cNvPicPr/>
                      <p:nvPr/>
                    </p:nvPicPr>
                    <p:blipFill>
                      <a:blip r:embed="rId9"/>
                      <a:stretch>
                        <a:fillRect/>
                      </a:stretch>
                    </p:blipFill>
                    <p:spPr>
                      <a:xfrm>
                        <a:off x="738183" y="4485507"/>
                        <a:ext cx="7856074" cy="828969"/>
                      </a:xfrm>
                      <a:prstGeom prst="rect">
                        <a:avLst/>
                      </a:prstGeom>
                    </p:spPr>
                  </p:pic>
                </p:oleObj>
              </mc:Fallback>
            </mc:AlternateContent>
          </a:graphicData>
        </a:graphic>
      </p:graphicFrame>
      <p:graphicFrame>
        <p:nvGraphicFramePr>
          <p:cNvPr id="6" name="Object 5" descr="annual supply chain cost for D O and manufacturer = $6,008 + $3,795 = $9,803"/>
          <p:cNvGraphicFramePr>
            <a:graphicFrameLocks noChangeAspect="1"/>
          </p:cNvGraphicFramePr>
          <p:nvPr>
            <p:extLst>
              <p:ext uri="{D42A27DB-BD31-4B8C-83A1-F6EECF244321}">
                <p14:modId xmlns:p14="http://schemas.microsoft.com/office/powerpoint/2010/main" val="3680859216"/>
              </p:ext>
            </p:extLst>
          </p:nvPr>
        </p:nvGraphicFramePr>
        <p:xfrm>
          <a:off x="741363" y="5335588"/>
          <a:ext cx="7480300" cy="846137"/>
        </p:xfrm>
        <a:graphic>
          <a:graphicData uri="http://schemas.openxmlformats.org/presentationml/2006/ole">
            <mc:AlternateContent xmlns:mc="http://schemas.openxmlformats.org/markup-compatibility/2006">
              <mc:Choice xmlns:v="urn:schemas-microsoft-com:vml" Requires="v">
                <p:oleObj spid="_x0000_s174287" name="Equation" r:id="rId10" imgW="3822480" imgH="431640" progId="Equation.DSMT4">
                  <p:embed/>
                </p:oleObj>
              </mc:Choice>
              <mc:Fallback>
                <p:oleObj name="Equation" r:id="rId10" imgW="3822480" imgH="431640" progId="Equation.DSMT4">
                  <p:embed/>
                  <p:pic>
                    <p:nvPicPr>
                      <p:cNvPr id="0" name=""/>
                      <p:cNvPicPr/>
                      <p:nvPr/>
                    </p:nvPicPr>
                    <p:blipFill>
                      <a:blip r:embed="rId11"/>
                      <a:stretch>
                        <a:fillRect/>
                      </a:stretch>
                    </p:blipFill>
                    <p:spPr>
                      <a:xfrm>
                        <a:off x="741363" y="5335588"/>
                        <a:ext cx="7480300" cy="846137"/>
                      </a:xfrm>
                      <a:prstGeom prst="rect">
                        <a:avLst/>
                      </a:prstGeom>
                    </p:spPr>
                  </p:pic>
                </p:oleObj>
              </mc:Fallback>
            </mc:AlternateContent>
          </a:graphicData>
        </a:graphic>
      </p:graphicFrame>
    </p:spTree>
    <p:extLst>
      <p:ext uri="{BB962C8B-B14F-4D97-AF65-F5344CB8AC3E}">
        <p14:creationId xmlns:p14="http://schemas.microsoft.com/office/powerpoint/2010/main" val="231654088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Locally Optimal Lot Sizes</a:t>
            </a:r>
            <a:endParaRPr lang="en-US" kern="1200" dirty="0">
              <a:latin typeface="Times New Roman" panose="02020603050405020304" pitchFamily="18" charset="0"/>
              <a:ea typeface="+mj-ea"/>
              <a:cs typeface="+mj-cs"/>
            </a:endParaRPr>
          </a:p>
        </p:txBody>
      </p:sp>
      <p:graphicFrame>
        <p:nvGraphicFramePr>
          <p:cNvPr id="9" name="Object 8" descr="annual cost for D O and manufacturer = start fraction d over q end fraction s sub r + q haves h sub r c sub r + start fraction D over Q end fraction s sub m + q halves h sub m c sub m"/>
          <p:cNvGraphicFramePr>
            <a:graphicFrameLocks noChangeAspect="1"/>
          </p:cNvGraphicFramePr>
          <p:nvPr>
            <p:extLst>
              <p:ext uri="{D42A27DB-BD31-4B8C-83A1-F6EECF244321}">
                <p14:modId xmlns:p14="http://schemas.microsoft.com/office/powerpoint/2010/main" val="186438047"/>
              </p:ext>
            </p:extLst>
          </p:nvPr>
        </p:nvGraphicFramePr>
        <p:xfrm>
          <a:off x="789888" y="1843695"/>
          <a:ext cx="7301891" cy="695419"/>
        </p:xfrm>
        <a:graphic>
          <a:graphicData uri="http://schemas.openxmlformats.org/presentationml/2006/ole">
            <mc:AlternateContent xmlns:mc="http://schemas.openxmlformats.org/markup-compatibility/2006">
              <mc:Choice xmlns:v="urn:schemas-microsoft-com:vml" Requires="v">
                <p:oleObj spid="_x0000_s173340" name="Equation" r:id="rId4" imgW="4533840" imgH="431640" progId="Equation.DSMT4">
                  <p:embed/>
                </p:oleObj>
              </mc:Choice>
              <mc:Fallback>
                <p:oleObj name="Equation" r:id="rId4" imgW="4533840" imgH="431640" progId="Equation.DSMT4">
                  <p:embed/>
                  <p:pic>
                    <p:nvPicPr>
                      <p:cNvPr id="3" name="Object 2"/>
                      <p:cNvPicPr/>
                      <p:nvPr/>
                    </p:nvPicPr>
                    <p:blipFill>
                      <a:blip r:embed="rId5"/>
                      <a:stretch>
                        <a:fillRect/>
                      </a:stretch>
                    </p:blipFill>
                    <p:spPr>
                      <a:xfrm>
                        <a:off x="789888" y="1843695"/>
                        <a:ext cx="7301891" cy="695419"/>
                      </a:xfrm>
                      <a:prstGeom prst="rect">
                        <a:avLst/>
                      </a:prstGeom>
                    </p:spPr>
                  </p:pic>
                </p:oleObj>
              </mc:Fallback>
            </mc:AlternateContent>
          </a:graphicData>
        </a:graphic>
      </p:graphicFrame>
      <p:graphicFrame>
        <p:nvGraphicFramePr>
          <p:cNvPr id="11" name="Object 10" descr="Q star = square root of start fraction 2 D left parenthesis s sub r + s sub m right parenthesis over h sub r c sub r + h sub m c sub m = 9,165"/>
          <p:cNvGraphicFramePr>
            <a:graphicFrameLocks noChangeAspect="1"/>
          </p:cNvGraphicFramePr>
          <p:nvPr>
            <p:extLst>
              <p:ext uri="{D42A27DB-BD31-4B8C-83A1-F6EECF244321}">
                <p14:modId xmlns:p14="http://schemas.microsoft.com/office/powerpoint/2010/main" val="1733597867"/>
              </p:ext>
            </p:extLst>
          </p:nvPr>
        </p:nvGraphicFramePr>
        <p:xfrm>
          <a:off x="2959739" y="2770078"/>
          <a:ext cx="3224522" cy="838376"/>
        </p:xfrm>
        <a:graphic>
          <a:graphicData uri="http://schemas.openxmlformats.org/presentationml/2006/ole">
            <mc:AlternateContent xmlns:mc="http://schemas.openxmlformats.org/markup-compatibility/2006">
              <mc:Choice xmlns:v="urn:schemas-microsoft-com:vml" Requires="v">
                <p:oleObj spid="_x0000_s173341" name="Equation" r:id="rId6" imgW="1904760" imgH="495000" progId="Equation.DSMT4">
                  <p:embed/>
                </p:oleObj>
              </mc:Choice>
              <mc:Fallback>
                <p:oleObj name="Equation" r:id="rId6" imgW="1904760" imgH="495000" progId="Equation.DSMT4">
                  <p:embed/>
                  <p:pic>
                    <p:nvPicPr>
                      <p:cNvPr id="10" name="Object 9"/>
                      <p:cNvPicPr/>
                      <p:nvPr/>
                    </p:nvPicPr>
                    <p:blipFill>
                      <a:blip r:embed="rId7"/>
                      <a:stretch>
                        <a:fillRect/>
                      </a:stretch>
                    </p:blipFill>
                    <p:spPr>
                      <a:xfrm>
                        <a:off x="2959739" y="2770078"/>
                        <a:ext cx="3224522" cy="838376"/>
                      </a:xfrm>
                      <a:prstGeom prst="rect">
                        <a:avLst/>
                      </a:prstGeom>
                    </p:spPr>
                  </p:pic>
                </p:oleObj>
              </mc:Fallback>
            </mc:AlternateContent>
          </a:graphicData>
        </a:graphic>
      </p:graphicFrame>
      <p:graphicFrame>
        <p:nvGraphicFramePr>
          <p:cNvPr id="12" name="Object 11" descr="annual cost for D O = start fraction D over Q star end fraction s sub r + q star halves h sub r c sub r = $4,059"/>
          <p:cNvGraphicFramePr>
            <a:graphicFrameLocks noChangeAspect="1"/>
          </p:cNvGraphicFramePr>
          <p:nvPr>
            <p:extLst>
              <p:ext uri="{D42A27DB-BD31-4B8C-83A1-F6EECF244321}">
                <p14:modId xmlns:p14="http://schemas.microsoft.com/office/powerpoint/2010/main" val="3882856914"/>
              </p:ext>
            </p:extLst>
          </p:nvPr>
        </p:nvGraphicFramePr>
        <p:xfrm>
          <a:off x="1049796" y="3727716"/>
          <a:ext cx="5846217" cy="702373"/>
        </p:xfrm>
        <a:graphic>
          <a:graphicData uri="http://schemas.openxmlformats.org/presentationml/2006/ole">
            <mc:AlternateContent xmlns:mc="http://schemas.openxmlformats.org/markup-compatibility/2006">
              <mc:Choice xmlns:v="urn:schemas-microsoft-com:vml" Requires="v">
                <p:oleObj spid="_x0000_s173342" name="Equation" r:id="rId8" imgW="3593880" imgH="431640" progId="Equation.DSMT4">
                  <p:embed/>
                </p:oleObj>
              </mc:Choice>
              <mc:Fallback>
                <p:oleObj name="Equation" r:id="rId8" imgW="3593880" imgH="431640" progId="Equation.DSMT4">
                  <p:embed/>
                  <p:pic>
                    <p:nvPicPr>
                      <p:cNvPr id="14" name="Object 13"/>
                      <p:cNvPicPr/>
                      <p:nvPr/>
                    </p:nvPicPr>
                    <p:blipFill>
                      <a:blip r:embed="rId9"/>
                      <a:stretch>
                        <a:fillRect/>
                      </a:stretch>
                    </p:blipFill>
                    <p:spPr>
                      <a:xfrm>
                        <a:off x="1049796" y="3727716"/>
                        <a:ext cx="5846217" cy="702373"/>
                      </a:xfrm>
                      <a:prstGeom prst="rect">
                        <a:avLst/>
                      </a:prstGeom>
                    </p:spPr>
                  </p:pic>
                </p:oleObj>
              </mc:Fallback>
            </mc:AlternateContent>
          </a:graphicData>
        </a:graphic>
      </p:graphicFrame>
      <p:graphicFrame>
        <p:nvGraphicFramePr>
          <p:cNvPr id="13" name="Object 12" descr="annual cost for manufacturer = start fraction D over q star end fraction s sub m + q star halves h sub m c sub m = $5,106"/>
          <p:cNvGraphicFramePr>
            <a:graphicFrameLocks noChangeAspect="1"/>
          </p:cNvGraphicFramePr>
          <p:nvPr>
            <p:extLst>
              <p:ext uri="{D42A27DB-BD31-4B8C-83A1-F6EECF244321}">
                <p14:modId xmlns:p14="http://schemas.microsoft.com/office/powerpoint/2010/main" val="411638501"/>
              </p:ext>
            </p:extLst>
          </p:nvPr>
        </p:nvGraphicFramePr>
        <p:xfrm>
          <a:off x="632168" y="4546009"/>
          <a:ext cx="6933728" cy="695419"/>
        </p:xfrm>
        <a:graphic>
          <a:graphicData uri="http://schemas.openxmlformats.org/presentationml/2006/ole">
            <mc:AlternateContent xmlns:mc="http://schemas.openxmlformats.org/markup-compatibility/2006">
              <mc:Choice xmlns:v="urn:schemas-microsoft-com:vml" Requires="v">
                <p:oleObj spid="_x0000_s173343" name="Equation" r:id="rId10" imgW="4305240" imgH="431640" progId="Equation.DSMT4">
                  <p:embed/>
                </p:oleObj>
              </mc:Choice>
              <mc:Fallback>
                <p:oleObj name="Equation" r:id="rId10" imgW="4305240" imgH="431640" progId="Equation.DSMT4">
                  <p:embed/>
                  <p:pic>
                    <p:nvPicPr>
                      <p:cNvPr id="15" name="Object 14"/>
                      <p:cNvPicPr/>
                      <p:nvPr/>
                    </p:nvPicPr>
                    <p:blipFill>
                      <a:blip r:embed="rId11"/>
                      <a:stretch>
                        <a:fillRect/>
                      </a:stretch>
                    </p:blipFill>
                    <p:spPr>
                      <a:xfrm>
                        <a:off x="632168" y="4546009"/>
                        <a:ext cx="6933728" cy="695419"/>
                      </a:xfrm>
                      <a:prstGeom prst="rect">
                        <a:avLst/>
                      </a:prstGeom>
                    </p:spPr>
                  </p:pic>
                </p:oleObj>
              </mc:Fallback>
            </mc:AlternateContent>
          </a:graphicData>
        </a:graphic>
      </p:graphicFrame>
      <p:graphicFrame>
        <p:nvGraphicFramePr>
          <p:cNvPr id="3" name="Object 2" descr="annual supply chain cost for D O and manufacturer = $5,106 + $4,059 = $9,165"/>
          <p:cNvGraphicFramePr>
            <a:graphicFrameLocks noChangeAspect="1"/>
          </p:cNvGraphicFramePr>
          <p:nvPr>
            <p:extLst>
              <p:ext uri="{D42A27DB-BD31-4B8C-83A1-F6EECF244321}">
                <p14:modId xmlns:p14="http://schemas.microsoft.com/office/powerpoint/2010/main" val="2526776003"/>
              </p:ext>
            </p:extLst>
          </p:nvPr>
        </p:nvGraphicFramePr>
        <p:xfrm>
          <a:off x="1284575" y="5367431"/>
          <a:ext cx="6574850" cy="800784"/>
        </p:xfrm>
        <a:graphic>
          <a:graphicData uri="http://schemas.openxmlformats.org/presentationml/2006/ole">
            <mc:AlternateContent xmlns:mc="http://schemas.openxmlformats.org/markup-compatibility/2006">
              <mc:Choice xmlns:v="urn:schemas-microsoft-com:vml" Requires="v">
                <p:oleObj spid="_x0000_s173344" name="Equation" r:id="rId12" imgW="3962160" imgH="482400" progId="Equation.DSMT4">
                  <p:embed/>
                </p:oleObj>
              </mc:Choice>
              <mc:Fallback>
                <p:oleObj name="Equation" r:id="rId12" imgW="3962160" imgH="482400" progId="Equation.DSMT4">
                  <p:embed/>
                  <p:pic>
                    <p:nvPicPr>
                      <p:cNvPr id="0" name=""/>
                      <p:cNvPicPr/>
                      <p:nvPr/>
                    </p:nvPicPr>
                    <p:blipFill>
                      <a:blip r:embed="rId13"/>
                      <a:stretch>
                        <a:fillRect/>
                      </a:stretch>
                    </p:blipFill>
                    <p:spPr>
                      <a:xfrm>
                        <a:off x="1284575" y="5367431"/>
                        <a:ext cx="6574850" cy="800784"/>
                      </a:xfrm>
                      <a:prstGeom prst="rect">
                        <a:avLst/>
                      </a:prstGeom>
                    </p:spPr>
                  </p:pic>
                </p:oleObj>
              </mc:Fallback>
            </mc:AlternateContent>
          </a:graphicData>
        </a:graphic>
      </p:graphicFrame>
    </p:spTree>
    <p:extLst>
      <p:ext uri="{BB962C8B-B14F-4D97-AF65-F5344CB8AC3E}">
        <p14:creationId xmlns:p14="http://schemas.microsoft.com/office/powerpoint/2010/main" val="17321634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Designing a Suitable Lot Size-Based Quantity Discount</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893343"/>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Design a suitable quantity discount that gets </a:t>
            </a:r>
            <a:r>
              <a:rPr lang="en-US" sz="2400" kern="1200" dirty="0" smtClean="0">
                <a:solidFill>
                  <a:srgbClr val="000000"/>
                </a:solidFill>
                <a:latin typeface="Arial (Body)"/>
                <a:ea typeface="+mn-ea"/>
                <a:cs typeface="+mn-cs"/>
              </a:rPr>
              <a:t>D</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O to </a:t>
            </a:r>
            <a:r>
              <a:rPr lang="en-US" sz="2400" kern="1200" dirty="0">
                <a:solidFill>
                  <a:srgbClr val="000000"/>
                </a:solidFill>
                <a:latin typeface="Arial (Body)"/>
                <a:ea typeface="+mn-ea"/>
                <a:cs typeface="+mn-cs"/>
              </a:rPr>
              <a:t>order in lots of 9,165 units when its aims to minimize only its own total costs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Manufacturer needs to offer an incentive of at least $264 per year to </a:t>
            </a:r>
            <a:r>
              <a:rPr lang="en-US" sz="2400" kern="1200" dirty="0" smtClean="0">
                <a:solidFill>
                  <a:srgbClr val="000000"/>
                </a:solidFill>
                <a:latin typeface="Arial (Body)"/>
                <a:ea typeface="+mn-ea"/>
                <a:cs typeface="+mn-cs"/>
              </a:rPr>
              <a:t>D</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O in </a:t>
            </a:r>
            <a:r>
              <a:rPr lang="en-US" sz="2400" kern="1200" dirty="0">
                <a:solidFill>
                  <a:srgbClr val="000000"/>
                </a:solidFill>
                <a:latin typeface="Arial (Body)"/>
                <a:ea typeface="+mn-ea"/>
                <a:cs typeface="+mn-cs"/>
              </a:rPr>
              <a:t>terms of decreased material cost if </a:t>
            </a:r>
            <a:r>
              <a:rPr lang="en-US" sz="2400" kern="1200" dirty="0" smtClean="0">
                <a:solidFill>
                  <a:srgbClr val="000000"/>
                </a:solidFill>
                <a:latin typeface="Arial (Body)"/>
                <a:ea typeface="+mn-ea"/>
                <a:cs typeface="+mn-cs"/>
              </a:rPr>
              <a:t>D</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O orders </a:t>
            </a:r>
            <a:r>
              <a:rPr lang="en-US" sz="2400" kern="1200" dirty="0">
                <a:solidFill>
                  <a:srgbClr val="000000"/>
                </a:solidFill>
                <a:latin typeface="Arial (Body)"/>
                <a:ea typeface="+mn-ea"/>
                <a:cs typeface="+mn-cs"/>
              </a:rPr>
              <a:t>in lots of 9,165 units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Appropriate quantity discount is $3 if </a:t>
            </a:r>
            <a:r>
              <a:rPr lang="en-US" sz="2400" kern="1200" dirty="0" smtClean="0">
                <a:solidFill>
                  <a:srgbClr val="000000"/>
                </a:solidFill>
                <a:latin typeface="Arial (Body)"/>
                <a:ea typeface="+mn-ea"/>
                <a:cs typeface="+mn-cs"/>
              </a:rPr>
              <a:t>D</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O orders </a:t>
            </a:r>
            <a:r>
              <a:rPr lang="en-US" sz="2400" kern="1200" dirty="0">
                <a:solidFill>
                  <a:srgbClr val="000000"/>
                </a:solidFill>
                <a:latin typeface="Arial (Body)"/>
                <a:ea typeface="+mn-ea"/>
                <a:cs typeface="+mn-cs"/>
              </a:rPr>
              <a:t>in lots smaller than 9,165 units and $2.9978 for orders of 9,165 or </a:t>
            </a:r>
            <a:r>
              <a:rPr lang="en-US" sz="2400" kern="1200" dirty="0" smtClean="0">
                <a:solidFill>
                  <a:srgbClr val="000000"/>
                </a:solidFill>
                <a:latin typeface="Arial (Body)"/>
                <a:ea typeface="+mn-ea"/>
                <a:cs typeface="+mn-cs"/>
              </a:rPr>
              <a:t>more</a:t>
            </a:r>
          </a:p>
        </p:txBody>
      </p:sp>
    </p:spTree>
    <p:extLst>
      <p:ext uri="{BB962C8B-B14F-4D97-AF65-F5344CB8AC3E}">
        <p14:creationId xmlns:p14="http://schemas.microsoft.com/office/powerpoint/2010/main" val="96289441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Quantity Discounts When Firm Has Market Power </a:t>
            </a:r>
            <a:r>
              <a:rPr lang="en-US" sz="2000" b="0" kern="1200" dirty="0" smtClean="0">
                <a:latin typeface="Times New Roman" panose="02020603050405020304" pitchFamily="18" charset="0"/>
                <a:ea typeface="+mj-ea"/>
                <a:cs typeface="+mj-cs"/>
              </a:rPr>
              <a:t>(1 of 3)</a:t>
            </a:r>
            <a:endParaRPr lang="en-US" sz="2000" b="0" kern="1200" dirty="0">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1115660"/>
          </a:xfrm>
        </p:spPr>
        <p:txBody>
          <a:bodyPr wrap="square" lIns="91425" tIns="91425" rIns="91425" bIns="91425">
            <a:spAutoFit/>
          </a:bodyPr>
          <a:lstStyle/>
          <a:p>
            <a:pPr marL="0" lvl="0" indent="0" defTabSz="457200">
              <a:spcAft>
                <a:spcPct val="0"/>
              </a:spcAft>
              <a:buNone/>
            </a:pPr>
            <a:r>
              <a:rPr lang="en-US" sz="2400" kern="1200" dirty="0">
                <a:solidFill>
                  <a:srgbClr val="000000"/>
                </a:solidFill>
                <a:latin typeface="Arial (Body)"/>
                <a:ea typeface="+mn-ea"/>
                <a:cs typeface="+mn-cs"/>
              </a:rPr>
              <a:t>Demand curve = </a:t>
            </a:r>
            <a:r>
              <a:rPr lang="en-US" sz="2400" kern="1200" dirty="0" smtClean="0">
                <a:solidFill>
                  <a:srgbClr val="000000"/>
                </a:solidFill>
                <a:latin typeface="Arial (Body)"/>
                <a:ea typeface="+mn-ea"/>
                <a:cs typeface="+mn-cs"/>
              </a:rPr>
              <a:t>360,000−60,000</a:t>
            </a:r>
            <a:r>
              <a:rPr lang="en-US" sz="2400" i="1" kern="1200" dirty="0" smtClean="0">
                <a:solidFill>
                  <a:srgbClr val="000000"/>
                </a:solidFill>
                <a:latin typeface="Arial (Body)"/>
                <a:ea typeface="+mn-ea"/>
                <a:cs typeface="Times New Roman"/>
              </a:rPr>
              <a:t>p</a:t>
            </a:r>
            <a:endParaRPr lang="en-US" sz="2400" kern="1200" dirty="0">
              <a:solidFill>
                <a:srgbClr val="000000"/>
              </a:solidFill>
              <a:latin typeface="Arial (Body)"/>
              <a:ea typeface="+mn-ea"/>
              <a:cs typeface="+mn-cs"/>
            </a:endParaRPr>
          </a:p>
          <a:p>
            <a:pPr marL="0" lvl="0" indent="0" defTabSz="457200">
              <a:spcAft>
                <a:spcPct val="0"/>
              </a:spcAft>
              <a:buNone/>
            </a:pPr>
            <a:r>
              <a:rPr lang="en-US" sz="2400" kern="1200" dirty="0">
                <a:solidFill>
                  <a:srgbClr val="000000"/>
                </a:solidFill>
                <a:latin typeface="Arial (Body)"/>
                <a:ea typeface="+mn-ea"/>
                <a:cs typeface="+mn-cs"/>
              </a:rPr>
              <a:t>Production cost = </a:t>
            </a:r>
            <a:r>
              <a:rPr lang="en-US" sz="2400" i="1" kern="1200" dirty="0">
                <a:solidFill>
                  <a:srgbClr val="000000"/>
                </a:solidFill>
                <a:latin typeface="Arial (Body)"/>
                <a:ea typeface="+mn-ea"/>
                <a:cs typeface="Times New Roman"/>
              </a:rPr>
              <a:t>C</a:t>
            </a:r>
            <a:r>
              <a:rPr lang="en-US" sz="2400" i="1" kern="1200" baseline="-25000" dirty="0">
                <a:solidFill>
                  <a:srgbClr val="000000"/>
                </a:solidFill>
                <a:latin typeface="Arial (Body)"/>
                <a:ea typeface="+mn-ea"/>
                <a:cs typeface="Times New Roman"/>
              </a:rPr>
              <a:t>M</a:t>
            </a:r>
            <a:r>
              <a:rPr lang="en-US" sz="2400" b="1" kern="1200" dirty="0">
                <a:solidFill>
                  <a:srgbClr val="000000"/>
                </a:solidFill>
                <a:latin typeface="Arial (Body)"/>
                <a:ea typeface="+mn-ea"/>
                <a:cs typeface="+mn-cs"/>
              </a:rPr>
              <a:t> </a:t>
            </a:r>
            <a:r>
              <a:rPr lang="en-US" sz="2400" i="1" kern="1200" dirty="0">
                <a:solidFill>
                  <a:srgbClr val="000000"/>
                </a:solidFill>
                <a:latin typeface="Arial (Body)"/>
                <a:ea typeface="+mn-ea"/>
                <a:cs typeface="+mn-cs"/>
              </a:rPr>
              <a:t>=</a:t>
            </a:r>
            <a:r>
              <a:rPr lang="en-US" sz="2400" kern="1200" dirty="0">
                <a:solidFill>
                  <a:srgbClr val="000000"/>
                </a:solidFill>
                <a:latin typeface="Arial (Body)"/>
                <a:ea typeface="+mn-ea"/>
                <a:cs typeface="+mn-cs"/>
              </a:rPr>
              <a:t> $2 per </a:t>
            </a:r>
            <a:r>
              <a:rPr lang="en-US" sz="2400" kern="1200" dirty="0" smtClean="0">
                <a:solidFill>
                  <a:srgbClr val="000000"/>
                </a:solidFill>
                <a:latin typeface="Arial (Body)"/>
                <a:ea typeface="+mn-ea"/>
                <a:cs typeface="+mn-cs"/>
              </a:rPr>
              <a:t>bottle</a:t>
            </a:r>
          </a:p>
        </p:txBody>
      </p:sp>
      <p:graphicFrame>
        <p:nvGraphicFramePr>
          <p:cNvPr id="7" name="Object 6" descr="prof sub r = left parenthesis p minus c sub r right parenthesis left parenthesis 360,000 minus 60,000 p right parenthesis &#10;prof sub m = left parenthesis c sub r minus c sub m right parenthesis left parenthesis 360,000 minus 60,000 p right parenthesis"/>
          <p:cNvGraphicFramePr>
            <a:graphicFrameLocks noChangeAspect="1"/>
          </p:cNvGraphicFramePr>
          <p:nvPr>
            <p:extLst>
              <p:ext uri="{D42A27DB-BD31-4B8C-83A1-F6EECF244321}">
                <p14:modId xmlns:p14="http://schemas.microsoft.com/office/powerpoint/2010/main" val="1700078456"/>
              </p:ext>
            </p:extLst>
          </p:nvPr>
        </p:nvGraphicFramePr>
        <p:xfrm>
          <a:off x="2058988" y="3024188"/>
          <a:ext cx="5148262" cy="912812"/>
        </p:xfrm>
        <a:graphic>
          <a:graphicData uri="http://schemas.openxmlformats.org/presentationml/2006/ole">
            <mc:AlternateContent xmlns:mc="http://schemas.openxmlformats.org/markup-compatibility/2006">
              <mc:Choice xmlns:v="urn:schemas-microsoft-com:vml" Requires="v">
                <p:oleObj spid="_x0000_s165354" name="Equation" r:id="rId4" imgW="2577960" imgH="457200" progId="Equation.DSMT4">
                  <p:embed/>
                </p:oleObj>
              </mc:Choice>
              <mc:Fallback>
                <p:oleObj name="Equation" r:id="rId4" imgW="2577960" imgH="457200" progId="Equation.DSMT4">
                  <p:embed/>
                  <p:pic>
                    <p:nvPicPr>
                      <p:cNvPr id="3" name="Object 2"/>
                      <p:cNvPicPr/>
                      <p:nvPr/>
                    </p:nvPicPr>
                    <p:blipFill>
                      <a:blip r:embed="rId5"/>
                      <a:stretch>
                        <a:fillRect/>
                      </a:stretch>
                    </p:blipFill>
                    <p:spPr>
                      <a:xfrm>
                        <a:off x="2058988" y="3024188"/>
                        <a:ext cx="5148262" cy="912812"/>
                      </a:xfrm>
                      <a:prstGeom prst="rect">
                        <a:avLst/>
                      </a:prstGeom>
                    </p:spPr>
                  </p:pic>
                </p:oleObj>
              </mc:Fallback>
            </mc:AlternateContent>
          </a:graphicData>
        </a:graphic>
      </p:graphicFrame>
      <p:graphicFrame>
        <p:nvGraphicFramePr>
          <p:cNvPr id="10" name="Object 9" descr="p to maximize prof sub r, p = 3 + C sub r halves"/>
          <p:cNvGraphicFramePr>
            <a:graphicFrameLocks noChangeAspect="1"/>
          </p:cNvGraphicFramePr>
          <p:nvPr>
            <p:extLst>
              <p:ext uri="{D42A27DB-BD31-4B8C-83A1-F6EECF244321}">
                <p14:modId xmlns:p14="http://schemas.microsoft.com/office/powerpoint/2010/main" val="2477685038"/>
              </p:ext>
            </p:extLst>
          </p:nvPr>
        </p:nvGraphicFramePr>
        <p:xfrm>
          <a:off x="1091468" y="3985600"/>
          <a:ext cx="4284528" cy="811272"/>
        </p:xfrm>
        <a:graphic>
          <a:graphicData uri="http://schemas.openxmlformats.org/presentationml/2006/ole">
            <mc:AlternateContent xmlns:mc="http://schemas.openxmlformats.org/markup-compatibility/2006">
              <mc:Choice xmlns:v="urn:schemas-microsoft-com:vml" Requires="v">
                <p:oleObj spid="_x0000_s165355" name="Equation" r:id="rId6" imgW="2145960" imgH="406080" progId="Equation.DSMT4">
                  <p:embed/>
                </p:oleObj>
              </mc:Choice>
              <mc:Fallback>
                <p:oleObj name="Equation" r:id="rId6" imgW="2145960" imgH="406080" progId="Equation.DSMT4">
                  <p:embed/>
                  <p:pic>
                    <p:nvPicPr>
                      <p:cNvPr id="5" name="Object 4"/>
                      <p:cNvPicPr/>
                      <p:nvPr/>
                    </p:nvPicPr>
                    <p:blipFill>
                      <a:blip r:embed="rId7"/>
                      <a:stretch>
                        <a:fillRect/>
                      </a:stretch>
                    </p:blipFill>
                    <p:spPr>
                      <a:xfrm>
                        <a:off x="1091468" y="3985600"/>
                        <a:ext cx="4284528" cy="811272"/>
                      </a:xfrm>
                      <a:prstGeom prst="rect">
                        <a:avLst/>
                      </a:prstGeom>
                    </p:spPr>
                  </p:pic>
                </p:oleObj>
              </mc:Fallback>
            </mc:AlternateContent>
          </a:graphicData>
        </a:graphic>
      </p:graphicFrame>
      <p:graphicFrame>
        <p:nvGraphicFramePr>
          <p:cNvPr id="12" name="Object 11" descr="prof sub m = left parenthesis c sub r minus c sub m right parenthesis left parenthesis 360,000 minus 60,000 left parenthesis 3 + c sub r haves right parenthesis"/>
          <p:cNvGraphicFramePr>
            <a:graphicFrameLocks noChangeAspect="1"/>
          </p:cNvGraphicFramePr>
          <p:nvPr>
            <p:extLst>
              <p:ext uri="{D42A27DB-BD31-4B8C-83A1-F6EECF244321}">
                <p14:modId xmlns:p14="http://schemas.microsoft.com/office/powerpoint/2010/main" val="3057391004"/>
              </p:ext>
            </p:extLst>
          </p:nvPr>
        </p:nvGraphicFramePr>
        <p:xfrm>
          <a:off x="2089150" y="4714875"/>
          <a:ext cx="6286500" cy="963613"/>
        </p:xfrm>
        <a:graphic>
          <a:graphicData uri="http://schemas.openxmlformats.org/presentationml/2006/ole">
            <mc:AlternateContent xmlns:mc="http://schemas.openxmlformats.org/markup-compatibility/2006">
              <mc:Choice xmlns:v="urn:schemas-microsoft-com:vml" Requires="v">
                <p:oleObj spid="_x0000_s165356" name="Equation" r:id="rId8" imgW="3149280" imgH="482400" progId="Equation.DSMT4">
                  <p:embed/>
                </p:oleObj>
              </mc:Choice>
              <mc:Fallback>
                <p:oleObj name="Equation" r:id="rId8" imgW="3149280" imgH="482400" progId="Equation.DSMT4">
                  <p:embed/>
                  <p:pic>
                    <p:nvPicPr>
                      <p:cNvPr id="8" name="Object 7"/>
                      <p:cNvPicPr/>
                      <p:nvPr/>
                    </p:nvPicPr>
                    <p:blipFill>
                      <a:blip r:embed="rId9"/>
                      <a:stretch>
                        <a:fillRect/>
                      </a:stretch>
                    </p:blipFill>
                    <p:spPr>
                      <a:xfrm>
                        <a:off x="2089150" y="4714875"/>
                        <a:ext cx="6286500" cy="963613"/>
                      </a:xfrm>
                      <a:prstGeom prst="rect">
                        <a:avLst/>
                      </a:prstGeom>
                    </p:spPr>
                  </p:pic>
                </p:oleObj>
              </mc:Fallback>
            </mc:AlternateContent>
          </a:graphicData>
        </a:graphic>
      </p:graphicFrame>
      <p:graphicFrame>
        <p:nvGraphicFramePr>
          <p:cNvPr id="13" name="Object 12" descr=" = left parenthesis c sub r minus 2 right parenthesis left parenthesis 180,000 minus 30,000 c sub r right parenthesis"/>
          <p:cNvGraphicFramePr>
            <a:graphicFrameLocks noChangeAspect="1"/>
          </p:cNvGraphicFramePr>
          <p:nvPr>
            <p:extLst>
              <p:ext uri="{D42A27DB-BD31-4B8C-83A1-F6EECF244321}">
                <p14:modId xmlns:p14="http://schemas.microsoft.com/office/powerpoint/2010/main" val="3589659786"/>
              </p:ext>
            </p:extLst>
          </p:nvPr>
        </p:nvGraphicFramePr>
        <p:xfrm>
          <a:off x="2973388" y="5795963"/>
          <a:ext cx="4259262" cy="457200"/>
        </p:xfrm>
        <a:graphic>
          <a:graphicData uri="http://schemas.openxmlformats.org/presentationml/2006/ole">
            <mc:AlternateContent xmlns:mc="http://schemas.openxmlformats.org/markup-compatibility/2006">
              <mc:Choice xmlns:v="urn:schemas-microsoft-com:vml" Requires="v">
                <p:oleObj spid="_x0000_s165357" name="Equation" r:id="rId10" imgW="2133360" imgH="228600" progId="Equation.DSMT4">
                  <p:embed/>
                </p:oleObj>
              </mc:Choice>
              <mc:Fallback>
                <p:oleObj name="Equation" r:id="rId10" imgW="2133360" imgH="228600" progId="Equation.DSMT4">
                  <p:embed/>
                  <p:pic>
                    <p:nvPicPr>
                      <p:cNvPr id="11" name="Object 10"/>
                      <p:cNvPicPr/>
                      <p:nvPr/>
                    </p:nvPicPr>
                    <p:blipFill>
                      <a:blip r:embed="rId11"/>
                      <a:stretch>
                        <a:fillRect/>
                      </a:stretch>
                    </p:blipFill>
                    <p:spPr>
                      <a:xfrm>
                        <a:off x="2973388" y="5795963"/>
                        <a:ext cx="4259262" cy="457200"/>
                      </a:xfrm>
                      <a:prstGeom prst="rect">
                        <a:avLst/>
                      </a:prstGeom>
                    </p:spPr>
                  </p:pic>
                </p:oleObj>
              </mc:Fallback>
            </mc:AlternateContent>
          </a:graphicData>
        </a:graphic>
      </p:graphicFrame>
    </p:spTree>
    <p:extLst>
      <p:ext uri="{BB962C8B-B14F-4D97-AF65-F5344CB8AC3E}">
        <p14:creationId xmlns:p14="http://schemas.microsoft.com/office/powerpoint/2010/main" val="386461886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Quantity Discounts When Firm Has Market Power </a:t>
            </a:r>
            <a:r>
              <a:rPr lang="en-US" sz="2000" b="0" kern="1200" dirty="0" smtClean="0">
                <a:latin typeface="Times New Roman" panose="02020603050405020304" pitchFamily="18" charset="0"/>
                <a:ea typeface="+mj-ea"/>
                <a:cs typeface="+mj-cs"/>
              </a:rPr>
              <a:t>(2 of 3)</a:t>
            </a:r>
            <a:endParaRPr lang="en-US" sz="2000" b="0" kern="1200" dirty="0">
              <a:latin typeface="Times New Roman" panose="02020603050405020304" pitchFamily="18" charset="0"/>
              <a:ea typeface="+mj-ea"/>
              <a:cs typeface="+mj-cs"/>
            </a:endParaRPr>
          </a:p>
        </p:txBody>
      </p:sp>
      <p:sp>
        <p:nvSpPr>
          <p:cNvPr id="3" name="Content Placeholder 2"/>
          <p:cNvSpPr>
            <a:spLocks noGrp="1"/>
          </p:cNvSpPr>
          <p:nvPr>
            <p:ph idx="1"/>
          </p:nvPr>
        </p:nvSpPr>
        <p:spPr>
          <a:xfrm>
            <a:off x="457200" y="1600200"/>
            <a:ext cx="8246120" cy="1115660"/>
          </a:xfrm>
        </p:spPr>
        <p:txBody>
          <a:bodyPr wrap="square" lIns="91425" tIns="91425" rIns="91425" bIns="91425">
            <a:spAutoFit/>
          </a:bodyPr>
          <a:lstStyle/>
          <a:p>
            <a:pPr marL="0" lvl="0" indent="0" defTabSz="457200">
              <a:spcAft>
                <a:spcPct val="0"/>
              </a:spcAft>
              <a:buNone/>
            </a:pPr>
            <a:r>
              <a:rPr lang="en-US" sz="2400" i="1" kern="1200" dirty="0">
                <a:solidFill>
                  <a:srgbClr val="000000"/>
                </a:solidFill>
                <a:latin typeface="Arial (Body)"/>
                <a:ea typeface="+mn-ea"/>
                <a:cs typeface="Times New Roman"/>
              </a:rPr>
              <a:t>C</a:t>
            </a:r>
            <a:r>
              <a:rPr lang="en-US" sz="2400" i="1" kern="1200" baseline="-25000" dirty="0">
                <a:solidFill>
                  <a:srgbClr val="000000"/>
                </a:solidFill>
                <a:latin typeface="Arial (Body)"/>
                <a:ea typeface="+mn-ea"/>
                <a:cs typeface="Times New Roman"/>
              </a:rPr>
              <a:t>R</a:t>
            </a:r>
            <a:r>
              <a:rPr lang="en-US" sz="2400" b="1" kern="1200" dirty="0">
                <a:solidFill>
                  <a:srgbClr val="000000"/>
                </a:solidFill>
                <a:latin typeface="Arial (Body)"/>
                <a:ea typeface="+mn-ea"/>
                <a:cs typeface="+mn-cs"/>
              </a:rPr>
              <a:t> </a:t>
            </a:r>
            <a:r>
              <a:rPr lang="en-US" sz="2400" i="1" kern="1200" dirty="0">
                <a:solidFill>
                  <a:srgbClr val="000000"/>
                </a:solidFill>
                <a:latin typeface="Arial (Body)"/>
                <a:ea typeface="+mn-ea"/>
                <a:cs typeface="+mn-cs"/>
              </a:rPr>
              <a:t>=</a:t>
            </a:r>
            <a:r>
              <a:rPr lang="en-US" sz="2400" kern="1200" dirty="0">
                <a:solidFill>
                  <a:srgbClr val="000000"/>
                </a:solidFill>
                <a:latin typeface="Arial (Body)"/>
                <a:ea typeface="+mn-ea"/>
                <a:cs typeface="+mn-cs"/>
              </a:rPr>
              <a:t> $4 per bottle, </a:t>
            </a:r>
            <a:r>
              <a:rPr lang="en-US" sz="2400" i="1" kern="1200" dirty="0">
                <a:solidFill>
                  <a:srgbClr val="000000"/>
                </a:solidFill>
                <a:latin typeface="Arial (Body)"/>
                <a:ea typeface="+mn-ea"/>
                <a:cs typeface="Times New Roman"/>
              </a:rPr>
              <a:t>p</a:t>
            </a:r>
            <a:r>
              <a:rPr lang="en-US" sz="2400" kern="1200" dirty="0">
                <a:solidFill>
                  <a:srgbClr val="000000"/>
                </a:solidFill>
                <a:latin typeface="Arial (Body)"/>
                <a:ea typeface="+mn-ea"/>
                <a:cs typeface="+mn-cs"/>
              </a:rPr>
              <a:t> = $5 per bottle</a:t>
            </a:r>
          </a:p>
          <a:p>
            <a:pPr marL="0" lvl="0" indent="0" defTabSz="457200">
              <a:spcAft>
                <a:spcPct val="0"/>
              </a:spcAft>
              <a:buNone/>
            </a:pPr>
            <a:r>
              <a:rPr lang="en-US" sz="2400" kern="1200" dirty="0">
                <a:solidFill>
                  <a:srgbClr val="000000"/>
                </a:solidFill>
                <a:latin typeface="Arial (Body)"/>
                <a:ea typeface="+mn-ea"/>
                <a:cs typeface="+mn-cs"/>
              </a:rPr>
              <a:t>Total market demand = 360,000 </a:t>
            </a:r>
            <a:r>
              <a:rPr lang="en-US" sz="2400" kern="1200" dirty="0" smtClean="0">
                <a:solidFill>
                  <a:srgbClr val="000000"/>
                </a:solidFill>
                <a:latin typeface="Arial (Body)"/>
                <a:ea typeface="+mn-ea"/>
                <a:cs typeface="+mn-cs"/>
              </a:rPr>
              <a:t>− </a:t>
            </a:r>
            <a:r>
              <a:rPr lang="en-US" sz="2400" kern="1200" dirty="0">
                <a:solidFill>
                  <a:srgbClr val="000000"/>
                </a:solidFill>
                <a:latin typeface="Arial (Body)"/>
                <a:ea typeface="+mn-ea"/>
                <a:cs typeface="+mn-cs"/>
              </a:rPr>
              <a:t>60,000</a:t>
            </a:r>
            <a:r>
              <a:rPr lang="en-US" sz="2400" i="1" kern="1200" dirty="0">
                <a:solidFill>
                  <a:srgbClr val="000000"/>
                </a:solidFill>
                <a:latin typeface="Arial (Body)"/>
                <a:ea typeface="+mn-ea"/>
                <a:cs typeface="Times New Roman"/>
              </a:rPr>
              <a:t>p</a:t>
            </a:r>
            <a:r>
              <a:rPr lang="en-US" sz="2400" i="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60,000</a:t>
            </a:r>
            <a:endParaRPr lang="en-US" sz="2400" kern="1200" dirty="0">
              <a:solidFill>
                <a:srgbClr val="000000"/>
              </a:solidFill>
              <a:latin typeface="Arial (Body)"/>
              <a:ea typeface="+mn-ea"/>
              <a:cs typeface="+mn-cs"/>
            </a:endParaRPr>
          </a:p>
        </p:txBody>
      </p:sp>
      <p:graphicFrame>
        <p:nvGraphicFramePr>
          <p:cNvPr id="11" name="Object 10" descr="prof sub r = left parenthesis 5 minus 4 right parenthesis left parenthesis 360,000 minus 60,000 times 5 right parenthesis = 60,000 &#10;prof sub m = left parenthesis 4 minus 2 right parenthesis left parenthesis 360,000 minus 60,000 times 5 right parenthesis = 120,000"/>
          <p:cNvGraphicFramePr>
            <a:graphicFrameLocks noChangeAspect="1"/>
          </p:cNvGraphicFramePr>
          <p:nvPr>
            <p:extLst>
              <p:ext uri="{D42A27DB-BD31-4B8C-83A1-F6EECF244321}">
                <p14:modId xmlns:p14="http://schemas.microsoft.com/office/powerpoint/2010/main" val="3179468701"/>
              </p:ext>
            </p:extLst>
          </p:nvPr>
        </p:nvGraphicFramePr>
        <p:xfrm>
          <a:off x="627810" y="2817220"/>
          <a:ext cx="6230615" cy="953095"/>
        </p:xfrm>
        <a:graphic>
          <a:graphicData uri="http://schemas.openxmlformats.org/presentationml/2006/ole">
            <mc:AlternateContent xmlns:mc="http://schemas.openxmlformats.org/markup-compatibility/2006">
              <mc:Choice xmlns:v="urn:schemas-microsoft-com:vml" Requires="v">
                <p:oleObj spid="_x0000_s168327" name="Equation" r:id="rId4" imgW="3327120" imgH="507960" progId="Equation.DSMT4">
                  <p:embed/>
                </p:oleObj>
              </mc:Choice>
              <mc:Fallback>
                <p:oleObj name="Equation" r:id="rId4" imgW="3327120" imgH="507960" progId="Equation.DSMT4">
                  <p:embed/>
                  <p:pic>
                    <p:nvPicPr>
                      <p:cNvPr id="8" name="Object 7"/>
                      <p:cNvPicPr/>
                      <p:nvPr/>
                    </p:nvPicPr>
                    <p:blipFill>
                      <a:blip r:embed="rId5"/>
                      <a:stretch>
                        <a:fillRect/>
                      </a:stretch>
                    </p:blipFill>
                    <p:spPr>
                      <a:xfrm>
                        <a:off x="627810" y="2817220"/>
                        <a:ext cx="6230615" cy="953095"/>
                      </a:xfrm>
                      <a:prstGeom prst="rect">
                        <a:avLst/>
                      </a:prstGeom>
                    </p:spPr>
                  </p:pic>
                </p:oleObj>
              </mc:Fallback>
            </mc:AlternateContent>
          </a:graphicData>
        </a:graphic>
      </p:graphicFrame>
      <p:graphicFrame>
        <p:nvGraphicFramePr>
          <p:cNvPr id="12" name="Object 11" descr="prof sub s c = left parenthesis p minus c sub m right parenthesis left parenthesis 360,000 minus 60,000 p right parenthesis"/>
          <p:cNvGraphicFramePr>
            <a:graphicFrameLocks noChangeAspect="1"/>
          </p:cNvGraphicFramePr>
          <p:nvPr>
            <p:extLst>
              <p:ext uri="{D42A27DB-BD31-4B8C-83A1-F6EECF244321}">
                <p14:modId xmlns:p14="http://schemas.microsoft.com/office/powerpoint/2010/main" val="2267526393"/>
              </p:ext>
            </p:extLst>
          </p:nvPr>
        </p:nvGraphicFramePr>
        <p:xfrm>
          <a:off x="1507627" y="3913464"/>
          <a:ext cx="4851400" cy="476250"/>
        </p:xfrm>
        <a:graphic>
          <a:graphicData uri="http://schemas.openxmlformats.org/presentationml/2006/ole">
            <mc:AlternateContent xmlns:mc="http://schemas.openxmlformats.org/markup-compatibility/2006">
              <mc:Choice xmlns:v="urn:schemas-microsoft-com:vml" Requires="v">
                <p:oleObj spid="_x0000_s168328" name="Equation" r:id="rId6" imgW="2590560" imgH="253800" progId="Equation.DSMT4">
                  <p:embed/>
                </p:oleObj>
              </mc:Choice>
              <mc:Fallback>
                <p:oleObj name="Equation" r:id="rId6" imgW="2590560" imgH="253800" progId="Equation.DSMT4">
                  <p:embed/>
                  <p:pic>
                    <p:nvPicPr>
                      <p:cNvPr id="11" name="Object 10"/>
                      <p:cNvPicPr/>
                      <p:nvPr/>
                    </p:nvPicPr>
                    <p:blipFill>
                      <a:blip r:embed="rId7"/>
                      <a:stretch>
                        <a:fillRect/>
                      </a:stretch>
                    </p:blipFill>
                    <p:spPr>
                      <a:xfrm>
                        <a:off x="1507627" y="3913464"/>
                        <a:ext cx="4851400" cy="476250"/>
                      </a:xfrm>
                      <a:prstGeom prst="rect">
                        <a:avLst/>
                      </a:prstGeom>
                    </p:spPr>
                  </p:pic>
                </p:oleObj>
              </mc:Fallback>
            </mc:AlternateContent>
          </a:graphicData>
        </a:graphic>
      </p:graphicFrame>
      <p:sp>
        <p:nvSpPr>
          <p:cNvPr id="10" name="Content Placeholder 9"/>
          <p:cNvSpPr>
            <a:spLocks noGrp="1"/>
          </p:cNvSpPr>
          <p:nvPr>
            <p:ph idx="15"/>
          </p:nvPr>
        </p:nvSpPr>
        <p:spPr>
          <a:xfrm>
            <a:off x="457200" y="4787698"/>
            <a:ext cx="3594538" cy="533993"/>
          </a:xfrm>
        </p:spPr>
        <p:txBody>
          <a:bodyPr/>
          <a:lstStyle/>
          <a:p>
            <a:pPr marL="101600" indent="0">
              <a:buNone/>
            </a:pPr>
            <a:r>
              <a:rPr lang="en-US" sz="2400" dirty="0">
                <a:latin typeface="+mn-lt"/>
              </a:rPr>
              <a:t>Coordinated retail </a:t>
            </a:r>
            <a:r>
              <a:rPr lang="en-US" sz="2400" dirty="0" smtClean="0">
                <a:latin typeface="+mn-lt"/>
              </a:rPr>
              <a:t>price</a:t>
            </a:r>
            <a:endParaRPr lang="en-US" sz="2400" dirty="0">
              <a:latin typeface="+mn-lt"/>
            </a:endParaRPr>
          </a:p>
        </p:txBody>
      </p:sp>
      <p:graphicFrame>
        <p:nvGraphicFramePr>
          <p:cNvPr id="9" name="Object 8" descr="p = 3 + c sub m halves = 3 + 2 halves = $4"/>
          <p:cNvGraphicFramePr>
            <a:graphicFrameLocks noChangeAspect="1"/>
          </p:cNvGraphicFramePr>
          <p:nvPr>
            <p:extLst>
              <p:ext uri="{D42A27DB-BD31-4B8C-83A1-F6EECF244321}">
                <p14:modId xmlns:p14="http://schemas.microsoft.com/office/powerpoint/2010/main" val="2030219390"/>
              </p:ext>
            </p:extLst>
          </p:nvPr>
        </p:nvGraphicFramePr>
        <p:xfrm>
          <a:off x="4094362" y="4651449"/>
          <a:ext cx="3068841" cy="791958"/>
        </p:xfrm>
        <a:graphic>
          <a:graphicData uri="http://schemas.openxmlformats.org/presentationml/2006/ole">
            <mc:AlternateContent xmlns:mc="http://schemas.openxmlformats.org/markup-compatibility/2006">
              <mc:Choice xmlns:v="urn:schemas-microsoft-com:vml" Requires="v">
                <p:oleObj spid="_x0000_s168329" name="Equation" r:id="rId8" imgW="1574640" imgH="406080" progId="Equation.DSMT4">
                  <p:embed/>
                </p:oleObj>
              </mc:Choice>
              <mc:Fallback>
                <p:oleObj name="Equation" r:id="rId8" imgW="1574640" imgH="406080" progId="Equation.DSMT4">
                  <p:embed/>
                  <p:pic>
                    <p:nvPicPr>
                      <p:cNvPr id="11" name="Object 10"/>
                      <p:cNvPicPr/>
                      <p:nvPr/>
                    </p:nvPicPr>
                    <p:blipFill>
                      <a:blip r:embed="rId9"/>
                      <a:stretch>
                        <a:fillRect/>
                      </a:stretch>
                    </p:blipFill>
                    <p:spPr>
                      <a:xfrm>
                        <a:off x="4094362" y="4651449"/>
                        <a:ext cx="3068841" cy="791958"/>
                      </a:xfrm>
                      <a:prstGeom prst="rect">
                        <a:avLst/>
                      </a:prstGeom>
                    </p:spPr>
                  </p:pic>
                </p:oleObj>
              </mc:Fallback>
            </mc:AlternateContent>
          </a:graphicData>
        </a:graphic>
      </p:graphicFrame>
      <p:graphicFrame>
        <p:nvGraphicFramePr>
          <p:cNvPr id="13" name="Object 12" descr="prof sub s c = left parenthesis $4 minus $2 right parenthesis times 120,000 = $240,000"/>
          <p:cNvGraphicFramePr>
            <a:graphicFrameLocks noChangeAspect="1"/>
          </p:cNvGraphicFramePr>
          <p:nvPr>
            <p:extLst>
              <p:ext uri="{D42A27DB-BD31-4B8C-83A1-F6EECF244321}">
                <p14:modId xmlns:p14="http://schemas.microsoft.com/office/powerpoint/2010/main" val="2884333020"/>
              </p:ext>
            </p:extLst>
          </p:nvPr>
        </p:nvGraphicFramePr>
        <p:xfrm>
          <a:off x="1499326" y="5529263"/>
          <a:ext cx="5041900" cy="476250"/>
        </p:xfrm>
        <a:graphic>
          <a:graphicData uri="http://schemas.openxmlformats.org/presentationml/2006/ole">
            <mc:AlternateContent xmlns:mc="http://schemas.openxmlformats.org/markup-compatibility/2006">
              <mc:Choice xmlns:v="urn:schemas-microsoft-com:vml" Requires="v">
                <p:oleObj spid="_x0000_s168330" name="Equation" r:id="rId10" imgW="2692080" imgH="253800" progId="Equation.DSMT4">
                  <p:embed/>
                </p:oleObj>
              </mc:Choice>
              <mc:Fallback>
                <p:oleObj name="Equation" r:id="rId10" imgW="2692080" imgH="253800" progId="Equation.DSMT4">
                  <p:embed/>
                  <p:pic>
                    <p:nvPicPr>
                      <p:cNvPr id="12" name="Object 11"/>
                      <p:cNvPicPr/>
                      <p:nvPr/>
                    </p:nvPicPr>
                    <p:blipFill>
                      <a:blip r:embed="rId11"/>
                      <a:stretch>
                        <a:fillRect/>
                      </a:stretch>
                    </p:blipFill>
                    <p:spPr>
                      <a:xfrm>
                        <a:off x="1499326" y="5529263"/>
                        <a:ext cx="5041900" cy="476250"/>
                      </a:xfrm>
                      <a:prstGeom prst="rect">
                        <a:avLst/>
                      </a:prstGeom>
                    </p:spPr>
                  </p:pic>
                </p:oleObj>
              </mc:Fallback>
            </mc:AlternateContent>
          </a:graphicData>
        </a:graphic>
      </p:graphicFrame>
    </p:spTree>
    <p:extLst>
      <p:ext uri="{BB962C8B-B14F-4D97-AF65-F5344CB8AC3E}">
        <p14:creationId xmlns:p14="http://schemas.microsoft.com/office/powerpoint/2010/main" val="421476994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Quantity Discounts When Firm Has Market Power </a:t>
            </a:r>
            <a:r>
              <a:rPr lang="en-US" sz="2000" b="0" kern="1200" dirty="0" smtClean="0">
                <a:latin typeface="Times New Roman" panose="02020603050405020304" pitchFamily="18" charset="0"/>
                <a:ea typeface="+mj-ea"/>
                <a:cs typeface="+mj-cs"/>
              </a:rPr>
              <a:t>(3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677352"/>
          </a:xfrm>
        </p:spPr>
        <p:txBody>
          <a:bodyPr wrap="square" lIns="91425" tIns="91425" rIns="91425" bIns="91425">
            <a:spAutoFit/>
          </a:bodyPr>
          <a:lstStyle/>
          <a:p>
            <a:pPr marL="0" lvl="0" indent="0" defTabSz="457200">
              <a:spcAft>
                <a:spcPct val="0"/>
              </a:spcAft>
              <a:buNone/>
              <a:tabLst/>
            </a:pPr>
            <a:r>
              <a:rPr lang="en-US" sz="2400" kern="1200" dirty="0">
                <a:solidFill>
                  <a:srgbClr val="000000"/>
                </a:solidFill>
                <a:latin typeface="Arial (Body)"/>
                <a:ea typeface="+mn-ea"/>
                <a:cs typeface="+mn-cs"/>
              </a:rPr>
              <a:t>Prices coordinated at </a:t>
            </a:r>
            <a:r>
              <a:rPr lang="en-US" sz="2400" i="1" kern="1200" dirty="0">
                <a:solidFill>
                  <a:srgbClr val="000000"/>
                </a:solidFill>
                <a:latin typeface="Arial (Body)"/>
                <a:ea typeface="+mn-ea"/>
                <a:cs typeface="Times New Roman"/>
              </a:rPr>
              <a:t>p</a:t>
            </a:r>
            <a:r>
              <a:rPr lang="en-US" sz="2400" kern="1200" dirty="0">
                <a:solidFill>
                  <a:srgbClr val="000000"/>
                </a:solidFill>
                <a:latin typeface="Arial (Body)"/>
                <a:ea typeface="+mn-ea"/>
                <a:cs typeface="+mn-cs"/>
              </a:rPr>
              <a:t> = $4</a:t>
            </a:r>
          </a:p>
          <a:p>
            <a:pPr marL="0" lvl="0" indent="0" defTabSz="457200">
              <a:spcAft>
                <a:spcPct val="0"/>
              </a:spcAft>
              <a:buNone/>
              <a:tabLst/>
            </a:pPr>
            <a:r>
              <a:rPr lang="en-US" sz="2400" kern="1200" dirty="0">
                <a:solidFill>
                  <a:srgbClr val="000000"/>
                </a:solidFill>
                <a:latin typeface="Arial (Body)"/>
                <a:ea typeface="+mn-ea"/>
                <a:cs typeface="+mn-cs"/>
              </a:rPr>
              <a:t>Market demand = 360,000 </a:t>
            </a:r>
            <a:r>
              <a:rPr lang="en-US" sz="2400" kern="1200" dirty="0">
                <a:solidFill>
                  <a:srgbClr val="000000"/>
                </a:solidFill>
                <a:latin typeface="Arial (Body)"/>
              </a:rPr>
              <a:t>−</a:t>
            </a:r>
            <a:r>
              <a:rPr lang="en-US" sz="2400" kern="1200" dirty="0" smtClean="0">
                <a:solidFill>
                  <a:srgbClr val="000000"/>
                </a:solidFill>
                <a:latin typeface="Arial (Body)"/>
                <a:ea typeface="+mn-ea"/>
                <a:cs typeface="+mn-cs"/>
              </a:rPr>
              <a:t> </a:t>
            </a:r>
            <a:r>
              <a:rPr lang="en-US" sz="2400" kern="1200" dirty="0">
                <a:solidFill>
                  <a:srgbClr val="000000"/>
                </a:solidFill>
                <a:latin typeface="Arial (Body)"/>
                <a:ea typeface="+mn-ea"/>
                <a:cs typeface="+mn-cs"/>
              </a:rPr>
              <a:t>60,000</a:t>
            </a:r>
            <a:r>
              <a:rPr lang="en-US" sz="2400" i="1" kern="1200" dirty="0">
                <a:solidFill>
                  <a:srgbClr val="000000"/>
                </a:solidFill>
                <a:latin typeface="Arial (Body)"/>
                <a:ea typeface="+mn-ea"/>
                <a:cs typeface="Times New Roman"/>
              </a:rPr>
              <a:t>p</a:t>
            </a:r>
            <a:r>
              <a:rPr lang="en-US" sz="2400" kern="1200" dirty="0">
                <a:solidFill>
                  <a:srgbClr val="000000"/>
                </a:solidFill>
                <a:latin typeface="Arial (Body)"/>
                <a:ea typeface="+mn-ea"/>
                <a:cs typeface="+mn-cs"/>
              </a:rPr>
              <a:t> = 120,000 bottles</a:t>
            </a:r>
          </a:p>
          <a:p>
            <a:pPr marL="0" lvl="0" indent="0" defTabSz="457200">
              <a:spcAft>
                <a:spcPct val="0"/>
              </a:spcAft>
              <a:buNone/>
              <a:tabLst/>
            </a:pPr>
            <a:r>
              <a:rPr lang="en-US" sz="2400" kern="1200" dirty="0">
                <a:solidFill>
                  <a:srgbClr val="000000"/>
                </a:solidFill>
                <a:latin typeface="Arial (Body)"/>
                <a:ea typeface="+mn-ea"/>
                <a:cs typeface="+mn-cs"/>
              </a:rPr>
              <a:t>Total supply chain </a:t>
            </a:r>
            <a:r>
              <a:rPr lang="en-US" sz="2400" kern="1200" dirty="0" smtClean="0">
                <a:solidFill>
                  <a:srgbClr val="000000"/>
                </a:solidFill>
                <a:latin typeface="Arial (Body)"/>
                <a:ea typeface="+mn-ea"/>
                <a:cs typeface="+mn-cs"/>
              </a:rPr>
              <a:t>profit</a:t>
            </a:r>
            <a:endParaRPr lang="en-US" sz="2400" kern="1200" dirty="0">
              <a:solidFill>
                <a:srgbClr val="000000"/>
              </a:solidFill>
              <a:latin typeface="Arial (Body)"/>
              <a:ea typeface="+mn-ea"/>
              <a:cs typeface="+mn-cs"/>
            </a:endParaRPr>
          </a:p>
        </p:txBody>
      </p:sp>
      <p:graphicFrame>
        <p:nvGraphicFramePr>
          <p:cNvPr id="5" name="Object 4" descr="prof sub S C = left parenthesis $4 minus $2 right parenthesis times 120,000 = $240,000"/>
          <p:cNvGraphicFramePr>
            <a:graphicFrameLocks noChangeAspect="1"/>
          </p:cNvGraphicFramePr>
          <p:nvPr>
            <p:extLst>
              <p:ext uri="{D42A27DB-BD31-4B8C-83A1-F6EECF244321}">
                <p14:modId xmlns:p14="http://schemas.microsoft.com/office/powerpoint/2010/main" val="3480884261"/>
              </p:ext>
            </p:extLst>
          </p:nvPr>
        </p:nvGraphicFramePr>
        <p:xfrm>
          <a:off x="1500243" y="3423760"/>
          <a:ext cx="5092319" cy="481013"/>
        </p:xfrm>
        <a:graphic>
          <a:graphicData uri="http://schemas.openxmlformats.org/presentationml/2006/ole">
            <mc:AlternateContent xmlns:mc="http://schemas.openxmlformats.org/markup-compatibility/2006">
              <mc:Choice xmlns:v="urn:schemas-microsoft-com:vml" Requires="v">
                <p:oleObj spid="_x0000_s113070" name="Equation" r:id="rId4" imgW="2692080" imgH="253800" progId="Equation.DSMT4">
                  <p:embed/>
                </p:oleObj>
              </mc:Choice>
              <mc:Fallback>
                <p:oleObj name="Equation" r:id="rId4" imgW="2692080" imgH="253800" progId="Equation.DSMT4">
                  <p:embed/>
                  <p:pic>
                    <p:nvPicPr>
                      <p:cNvPr id="13" name="Object 12"/>
                      <p:cNvPicPr/>
                      <p:nvPr/>
                    </p:nvPicPr>
                    <p:blipFill>
                      <a:blip r:embed="rId5"/>
                      <a:stretch>
                        <a:fillRect/>
                      </a:stretch>
                    </p:blipFill>
                    <p:spPr>
                      <a:xfrm>
                        <a:off x="1500243" y="3423760"/>
                        <a:ext cx="5092319" cy="481013"/>
                      </a:xfrm>
                      <a:prstGeom prst="rect">
                        <a:avLst/>
                      </a:prstGeom>
                    </p:spPr>
                  </p:pic>
                </p:oleObj>
              </mc:Fallback>
            </mc:AlternateContent>
          </a:graphicData>
        </a:graphic>
      </p:graphicFrame>
      <p:sp>
        <p:nvSpPr>
          <p:cNvPr id="4" name="Text Placeholder 3"/>
          <p:cNvSpPr>
            <a:spLocks noGrp="1"/>
          </p:cNvSpPr>
          <p:nvPr>
            <p:ph type="body" idx="2"/>
          </p:nvPr>
        </p:nvSpPr>
        <p:spPr>
          <a:xfrm>
            <a:off x="457200" y="4142666"/>
            <a:ext cx="8229600" cy="2038364"/>
          </a:xfrm>
        </p:spPr>
        <p:txBody>
          <a:bodyPr/>
          <a:lstStyle/>
          <a:p>
            <a:pPr marL="0" lvl="0" indent="0" defTabSz="457200">
              <a:spcAft>
                <a:spcPct val="0"/>
              </a:spcAft>
              <a:buNone/>
              <a:tabLst/>
            </a:pPr>
            <a:r>
              <a:rPr lang="en-US" sz="2400" kern="1200" dirty="0">
                <a:solidFill>
                  <a:srgbClr val="000000"/>
                </a:solidFill>
                <a:latin typeface="Arial (Body)"/>
              </a:rPr>
              <a:t>Prices set independently, supply chain loses</a:t>
            </a:r>
          </a:p>
          <a:p>
            <a:pPr marL="1071563" lvl="0" indent="0" defTabSz="457200">
              <a:spcAft>
                <a:spcPct val="0"/>
              </a:spcAft>
              <a:buNone/>
              <a:tabLst/>
            </a:pPr>
            <a:r>
              <a:rPr lang="en-US" sz="2400" kern="1200" dirty="0">
                <a:solidFill>
                  <a:srgbClr val="000000"/>
                </a:solidFill>
                <a:latin typeface="Arial (Body)"/>
              </a:rPr>
              <a:t>$240,000 − $180,000 = $60,000</a:t>
            </a:r>
          </a:p>
          <a:p>
            <a:pPr marL="0" lvl="0" indent="0" defTabSz="457200">
              <a:spcAft>
                <a:spcPct val="0"/>
              </a:spcAft>
              <a:buNone/>
              <a:tabLst/>
            </a:pPr>
            <a:r>
              <a:rPr lang="en-US" sz="2400" b="1" kern="1200" dirty="0">
                <a:solidFill>
                  <a:srgbClr val="000000"/>
                </a:solidFill>
                <a:latin typeface="Arial (Body)"/>
              </a:rPr>
              <a:t>Double marginalization </a:t>
            </a:r>
            <a:r>
              <a:rPr lang="en-US" sz="2400" kern="1200" dirty="0">
                <a:solidFill>
                  <a:srgbClr val="000000"/>
                </a:solidFill>
                <a:latin typeface="Arial (Body)"/>
              </a:rPr>
              <a:t>– supply chain margin divided between two </a:t>
            </a:r>
            <a:r>
              <a:rPr lang="en-US" sz="2400" kern="1200" dirty="0" smtClean="0">
                <a:solidFill>
                  <a:srgbClr val="000000"/>
                </a:solidFill>
                <a:latin typeface="Arial (Body)"/>
              </a:rPr>
              <a:t>stages</a:t>
            </a:r>
            <a:endParaRPr lang="en-US" sz="2400" kern="1200" dirty="0">
              <a:solidFill>
                <a:srgbClr val="000000"/>
              </a:solidFill>
              <a:latin typeface="Arial (Body)"/>
            </a:endParaRPr>
          </a:p>
        </p:txBody>
      </p:sp>
    </p:spTree>
    <p:extLst>
      <p:ext uri="{BB962C8B-B14F-4D97-AF65-F5344CB8AC3E}">
        <p14:creationId xmlns:p14="http://schemas.microsoft.com/office/powerpoint/2010/main" val="95367277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Two-Part Tariff</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608376"/>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Manufacturer charges its entire profit as an up-front franchise fee </a:t>
            </a:r>
            <a:r>
              <a:rPr lang="en-US" sz="2400" i="1" kern="1200" dirty="0" smtClean="0">
                <a:solidFill>
                  <a:srgbClr val="000000"/>
                </a:solidFill>
                <a:latin typeface="Arial (Body)"/>
                <a:ea typeface="+mn-ea"/>
                <a:cs typeface="Times New Roman"/>
              </a:rPr>
              <a:t>ff</a:t>
            </a:r>
            <a:endParaRPr lang="en-US" sz="2400" i="1" kern="1200" dirty="0">
              <a:solidFill>
                <a:srgbClr val="000000"/>
              </a:solidFill>
              <a:latin typeface="Arial (Body)"/>
              <a:ea typeface="+mn-ea"/>
              <a:cs typeface="+mn-cs"/>
            </a:endParaRP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Sells to the retailer at cost</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Retail pricing decision is based on maximizing its profits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Effectively maximizes the coordinated supply chain profit</a:t>
            </a:r>
          </a:p>
        </p:txBody>
      </p:sp>
    </p:spTree>
    <p:extLst>
      <p:ext uri="{BB962C8B-B14F-4D97-AF65-F5344CB8AC3E}">
        <p14:creationId xmlns:p14="http://schemas.microsoft.com/office/powerpoint/2010/main" val="2412586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7874000" cy="1231076"/>
          </a:xfrm>
        </p:spPr>
        <p:txBody>
          <a:bodyPr wrap="square" tIns="91425">
            <a:spAutoFit/>
          </a:bodyPr>
          <a:lstStyle/>
          <a:p>
            <a:pPr lvl="0" defTabSz="457200">
              <a:spcBef>
                <a:spcPct val="0"/>
              </a:spcBef>
              <a:buClrTx/>
            </a:pPr>
            <a:r>
              <a:rPr lang="en-US" kern="1200" dirty="0" smtClean="0">
                <a:latin typeface="Times New Roman" panose="02020603050405020304" pitchFamily="18" charset="0"/>
                <a:ea typeface="+mj-ea"/>
                <a:cs typeface="+mj-cs"/>
              </a:rPr>
              <a:t>Role of Cycle Inventory in a Supply Chain </a:t>
            </a:r>
            <a:r>
              <a:rPr lang="en-US" sz="2000" b="0" kern="1200" dirty="0" smtClean="0">
                <a:latin typeface="Times New Roman" panose="02020603050405020304" pitchFamily="18" charset="0"/>
                <a:ea typeface="+mj-ea"/>
                <a:cs typeface="+mj-cs"/>
              </a:rPr>
              <a:t>(4 of 8)</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347040"/>
          </a:xfrm>
        </p:spPr>
        <p:txBody>
          <a:bodyPr wrap="square" lIns="91425" tIns="91425" rIns="91425" bIns="91425">
            <a:spAutoFit/>
          </a:bodyPr>
          <a:lstStyle/>
          <a:p>
            <a:pPr marL="255651" lvl="0" indent="-255651" defTabSz="457200">
              <a:spcAft>
                <a:spcPct val="0"/>
              </a:spcAft>
              <a:tabLst/>
            </a:pPr>
            <a:r>
              <a:rPr lang="en-US" sz="2400" kern="1200" dirty="0">
                <a:solidFill>
                  <a:srgbClr val="000000"/>
                </a:solidFill>
                <a:latin typeface="Arial (Body)"/>
                <a:ea typeface="+mn-ea"/>
                <a:cs typeface="+mn-cs"/>
              </a:rPr>
              <a:t>Lower cycle inventory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Decreases vulnerability to demand changes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Lowers working capital requirements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Lowers inventory holding costs</a:t>
            </a:r>
          </a:p>
          <a:p>
            <a:pPr marL="255651" lvl="0" indent="-255651" defTabSz="457200">
              <a:spcAft>
                <a:spcPct val="0"/>
              </a:spcAft>
              <a:tabLst/>
            </a:pPr>
            <a:r>
              <a:rPr lang="en-US" sz="2400" kern="1200" dirty="0">
                <a:solidFill>
                  <a:srgbClr val="000000"/>
                </a:solidFill>
                <a:latin typeface="Arial (Body)"/>
                <a:ea typeface="+mn-ea"/>
                <a:cs typeface="+mn-cs"/>
              </a:rPr>
              <a:t>Cycle inventory is held to</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Take advantage of economies of scale</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Reduce costs in the supply </a:t>
            </a:r>
            <a:r>
              <a:rPr lang="en-US" sz="2400" kern="1200" dirty="0" smtClean="0">
                <a:solidFill>
                  <a:srgbClr val="000000"/>
                </a:solidFill>
                <a:latin typeface="Arial (Body)"/>
                <a:ea typeface="+mn-ea"/>
                <a:cs typeface="+mn-cs"/>
              </a:rPr>
              <a:t>chain</a:t>
            </a:r>
          </a:p>
        </p:txBody>
      </p:sp>
    </p:spTree>
    <p:extLst>
      <p:ext uri="{BB962C8B-B14F-4D97-AF65-F5344CB8AC3E}">
        <p14:creationId xmlns:p14="http://schemas.microsoft.com/office/powerpoint/2010/main" val="145239671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Volume-Based Quantity Discounts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292631"/>
          </a:xfrm>
        </p:spPr>
        <p:txBody>
          <a:bodyPr wrap="square" lIns="91425" tIns="91425" rIns="91425" bIns="91425">
            <a:spAutoFit/>
          </a:bodyPr>
          <a:lstStyle/>
          <a:p>
            <a:pPr defTabSz="457200">
              <a:spcAft>
                <a:spcPct val="0"/>
              </a:spcAft>
              <a:tabLst/>
            </a:pPr>
            <a:r>
              <a:rPr lang="en-US" sz="2400" kern="1200" dirty="0">
                <a:solidFill>
                  <a:srgbClr val="000000"/>
                </a:solidFill>
                <a:latin typeface="Arial (Body)"/>
                <a:ea typeface="+mn-ea"/>
                <a:cs typeface="+mn-cs"/>
              </a:rPr>
              <a:t>Design a volume-based discount scheme that gets the retailer to purchase and sell the quantity sold when the two stages coordinate their </a:t>
            </a:r>
            <a:r>
              <a:rPr lang="en-US" sz="2400" kern="1200" dirty="0" smtClean="0">
                <a:solidFill>
                  <a:srgbClr val="000000"/>
                </a:solidFill>
                <a:latin typeface="Arial (Body)"/>
                <a:ea typeface="+mn-ea"/>
                <a:cs typeface="+mn-cs"/>
              </a:rPr>
              <a:t>actions</a:t>
            </a:r>
          </a:p>
        </p:txBody>
      </p:sp>
    </p:spTree>
    <p:extLst>
      <p:ext uri="{BB962C8B-B14F-4D97-AF65-F5344CB8AC3E}">
        <p14:creationId xmlns:p14="http://schemas.microsoft.com/office/powerpoint/2010/main" val="336521354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Lessons from Discounting Schemes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262675"/>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Quantity discounts play a role in supply chain coordination and improved supply chain profits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Discount schemes that are optimal are volume based and not lot size based unless the manufacturer has large fixed costs associated with each lot</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Even in the presence of large fixed costs for the manufacturer, a two-part tariff or volume-based discount, with the manufacturer passing on some of the fixed cost to the retailer, optimally coordinates the supply chain and maximizes </a:t>
            </a:r>
            <a:r>
              <a:rPr lang="en-US" sz="2400" kern="1200" dirty="0" smtClean="0">
                <a:solidFill>
                  <a:srgbClr val="000000"/>
                </a:solidFill>
                <a:latin typeface="Arial (Body)"/>
                <a:ea typeface="+mn-ea"/>
                <a:cs typeface="+mn-cs"/>
              </a:rPr>
              <a:t>profits</a:t>
            </a:r>
          </a:p>
        </p:txBody>
      </p:sp>
    </p:spTree>
    <p:extLst>
      <p:ext uri="{BB962C8B-B14F-4D97-AF65-F5344CB8AC3E}">
        <p14:creationId xmlns:p14="http://schemas.microsoft.com/office/powerpoint/2010/main" val="343591222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Lessons from Discounting Schemes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824367"/>
          </a:xfrm>
        </p:spPr>
        <p:txBody>
          <a:bodyPr wrap="square" lIns="91425" tIns="91425" rIns="91425" bIns="91425">
            <a:spAutoFit/>
          </a:bodyPr>
          <a:lstStyle/>
          <a:p>
            <a:pPr marL="255651" lvl="0" indent="-255651" defTabSz="457200">
              <a:spcAft>
                <a:spcPct val="0"/>
              </a:spcAft>
              <a:tabLst/>
            </a:pPr>
            <a:r>
              <a:rPr lang="en-US" sz="2400" kern="1200" dirty="0">
                <a:solidFill>
                  <a:srgbClr val="000000"/>
                </a:solidFill>
                <a:latin typeface="Arial (Body)"/>
              </a:rPr>
              <a:t>Lot size–based discounts tend to raise the cycle inventory in the supply chain</a:t>
            </a:r>
          </a:p>
          <a:p>
            <a:pPr marL="255651" lvl="0" indent="-255651" defTabSz="457200">
              <a:spcAft>
                <a:spcPct val="0"/>
              </a:spcAft>
              <a:tabLst/>
            </a:pPr>
            <a:r>
              <a:rPr lang="en-US" sz="2400" kern="1200" dirty="0">
                <a:solidFill>
                  <a:srgbClr val="000000"/>
                </a:solidFill>
                <a:latin typeface="Arial (Body)"/>
              </a:rPr>
              <a:t>Volume-based discounts are compatible with small lots that reduce cycle inventory</a:t>
            </a:r>
          </a:p>
          <a:p>
            <a:pPr marL="255651" lvl="0" indent="-255651" defTabSz="457200">
              <a:spcAft>
                <a:spcPct val="0"/>
              </a:spcAft>
              <a:tabLst/>
            </a:pPr>
            <a:r>
              <a:rPr lang="en-US" sz="2400" kern="1200" dirty="0">
                <a:solidFill>
                  <a:srgbClr val="000000"/>
                </a:solidFill>
                <a:latin typeface="Arial (Body)"/>
              </a:rPr>
              <a:t>Retailers will tend to increase the size of the lot toward the end of the evaluation period, the </a:t>
            </a:r>
            <a:r>
              <a:rPr lang="en-US" sz="2400" b="1" kern="1200" dirty="0">
                <a:solidFill>
                  <a:srgbClr val="000000"/>
                </a:solidFill>
                <a:latin typeface="Arial (Body)"/>
              </a:rPr>
              <a:t>hockey stick phenomenon</a:t>
            </a:r>
          </a:p>
          <a:p>
            <a:pPr marL="255651" lvl="0" indent="-255651" defTabSz="457200">
              <a:spcAft>
                <a:spcPct val="0"/>
              </a:spcAft>
              <a:tabLst/>
            </a:pPr>
            <a:r>
              <a:rPr lang="en-US" sz="2400" kern="1200" dirty="0">
                <a:solidFill>
                  <a:srgbClr val="000000"/>
                </a:solidFill>
                <a:latin typeface="Arial (Body)"/>
              </a:rPr>
              <a:t>With multiple retailers with different demand curves optimal discount continues to be volume based with the average price charged to the retailers decreasing as the rate of purchase increases</a:t>
            </a:r>
          </a:p>
        </p:txBody>
      </p:sp>
    </p:spTree>
    <p:extLst>
      <p:ext uri="{BB962C8B-B14F-4D97-AF65-F5344CB8AC3E}">
        <p14:creationId xmlns:p14="http://schemas.microsoft.com/office/powerpoint/2010/main" val="179886891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048171" cy="1231076"/>
          </a:xfrm>
        </p:spPr>
        <p:txBody>
          <a:bodyPr wrap="square" tIns="91425">
            <a:spAutoFit/>
          </a:bodyPr>
          <a:lstStyle/>
          <a:p>
            <a:pPr lvl="0" defTabSz="457200">
              <a:spcBef>
                <a:spcPct val="0"/>
              </a:spcBef>
              <a:buClrTx/>
            </a:pPr>
            <a:r>
              <a:rPr lang="en-US" kern="1200" dirty="0" smtClean="0">
                <a:latin typeface="Times New Roman" panose="02020603050405020304" pitchFamily="18" charset="0"/>
                <a:ea typeface="+mj-ea"/>
                <a:cs typeface="+mj-cs"/>
              </a:rPr>
              <a:t>Price Discrimination to Maximize Supplier Profits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085704"/>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Firm charges differential prices to maximize profits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Setting a fixed price for all units does not maximize profits for the manufacturer</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Manufacturer can obtain maximum profits by pricing each unit differently based on customers’ marginal willingness to pay at each quantity</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Quantity discounts are one mechanism for price discrimination because customers pay different prices based on the quantity </a:t>
            </a:r>
            <a:r>
              <a:rPr lang="en-US" sz="2400" kern="1200" dirty="0" smtClean="0">
                <a:solidFill>
                  <a:srgbClr val="000000"/>
                </a:solidFill>
                <a:latin typeface="Arial (Body)"/>
                <a:ea typeface="+mn-ea"/>
                <a:cs typeface="+mn-cs"/>
              </a:rPr>
              <a:t>purchased</a:t>
            </a:r>
          </a:p>
        </p:txBody>
      </p:sp>
    </p:spTree>
    <p:extLst>
      <p:ext uri="{BB962C8B-B14F-4D97-AF65-F5344CB8AC3E}">
        <p14:creationId xmlns:p14="http://schemas.microsoft.com/office/powerpoint/2010/main" val="167935379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5</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Quantity discounts are justified to increase total supply chain profits when independent lot-sizing decisions in a supply chain lead to suboptimal solutions from an overall supply chain perspective. If suppliers have large fixed costs, suitable lot-size–based quantity discounts can be justified because they help increase supply chain profits. For products for which the firm has market power, two-part tariffs or volume-based quantity discounts can be used to achieve coordination in the supply chain and maximize supply chain profits. Volume-based discounts are more effective than lot-size–based discounts in increasing supply chain profits without increasing lot size and cycle </a:t>
            </a:r>
            <a:r>
              <a:rPr lang="en-US" sz="2400" kern="1200" dirty="0" smtClean="0">
                <a:solidFill>
                  <a:srgbClr val="000000"/>
                </a:solidFill>
                <a:latin typeface="Arial (Body)"/>
                <a:ea typeface="+mn-ea"/>
                <a:cs typeface="+mn-cs"/>
              </a:rPr>
              <a:t>inventory.</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176136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Short-Term Discounting: Trade Promotions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484992"/>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Trade promotions </a:t>
            </a:r>
            <a:r>
              <a:rPr lang="en-US" sz="2400" kern="1200" dirty="0">
                <a:solidFill>
                  <a:srgbClr val="000000"/>
                </a:solidFill>
                <a:latin typeface="Arial (Body)"/>
                <a:ea typeface="+mn-ea"/>
                <a:cs typeface="+mn-cs"/>
              </a:rPr>
              <a:t>are price discounts for a limited period of time</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Key </a:t>
            </a:r>
            <a:r>
              <a:rPr lang="en-US" sz="2400" kern="1200" dirty="0" smtClean="0">
                <a:solidFill>
                  <a:srgbClr val="000000"/>
                </a:solidFill>
                <a:latin typeface="Arial (Body)"/>
                <a:ea typeface="+mn-ea"/>
                <a:cs typeface="+mn-cs"/>
              </a:rPr>
              <a:t>goals</a:t>
            </a:r>
          </a:p>
        </p:txBody>
      </p:sp>
      <p:sp>
        <p:nvSpPr>
          <p:cNvPr id="4" name="Text Placeholder 3"/>
          <p:cNvSpPr>
            <a:spLocks noGrp="1"/>
          </p:cNvSpPr>
          <p:nvPr>
            <p:ph type="body" idx="2"/>
          </p:nvPr>
        </p:nvSpPr>
        <p:spPr>
          <a:xfrm>
            <a:off x="457200" y="3242113"/>
            <a:ext cx="8229600" cy="2163763"/>
          </a:xfrm>
        </p:spPr>
        <p:txBody>
          <a:bodyPr/>
          <a:lstStyle/>
          <a:p>
            <a:pPr marL="741553" lvl="1" indent="-428371" defTabSz="457200">
              <a:spcAft>
                <a:spcPct val="0"/>
              </a:spcAft>
              <a:buSzPts val="2400"/>
              <a:buFont typeface="+mj-lt"/>
              <a:buAutoNum type="arabicPeriod"/>
            </a:pPr>
            <a:r>
              <a:rPr lang="en-US" sz="2400" kern="1200" dirty="0">
                <a:solidFill>
                  <a:srgbClr val="000000"/>
                </a:solidFill>
                <a:latin typeface="Arial (Body)"/>
              </a:rPr>
              <a:t>Induce retailers to use price discounts, displays, or advertising to spur sales</a:t>
            </a:r>
          </a:p>
          <a:p>
            <a:pPr marL="741553" lvl="1" indent="-428371" defTabSz="457200">
              <a:spcAft>
                <a:spcPct val="0"/>
              </a:spcAft>
              <a:buSzPts val="2400"/>
              <a:buFont typeface="+mj-lt"/>
              <a:buAutoNum type="arabicPeriod"/>
            </a:pPr>
            <a:r>
              <a:rPr lang="en-US" sz="2400" kern="1200" dirty="0">
                <a:solidFill>
                  <a:srgbClr val="000000"/>
                </a:solidFill>
                <a:latin typeface="Arial (Body)"/>
              </a:rPr>
              <a:t>Shift inventory from the manufacturer to the retailer and the customer</a:t>
            </a:r>
          </a:p>
          <a:p>
            <a:pPr marL="741553" lvl="1" indent="-428371" defTabSz="457200">
              <a:spcAft>
                <a:spcPct val="0"/>
              </a:spcAft>
              <a:buSzPts val="2400"/>
              <a:buFont typeface="+mj-lt"/>
              <a:buAutoNum type="arabicPeriod"/>
            </a:pPr>
            <a:r>
              <a:rPr lang="en-US" sz="2400" kern="1200" dirty="0">
                <a:solidFill>
                  <a:srgbClr val="000000"/>
                </a:solidFill>
                <a:latin typeface="Arial (Body)"/>
              </a:rPr>
              <a:t>Defend a brand against </a:t>
            </a:r>
            <a:r>
              <a:rPr lang="en-US" sz="2400" kern="1200" dirty="0" smtClean="0">
                <a:solidFill>
                  <a:srgbClr val="000000"/>
                </a:solidFill>
                <a:latin typeface="Arial (Body)"/>
              </a:rPr>
              <a:t>competition</a:t>
            </a:r>
            <a:endParaRPr lang="en-US" sz="2400" kern="1200" dirty="0">
              <a:solidFill>
                <a:srgbClr val="000000"/>
              </a:solidFill>
              <a:latin typeface="Arial (Body)"/>
            </a:endParaRPr>
          </a:p>
        </p:txBody>
      </p:sp>
    </p:spTree>
    <p:extLst>
      <p:ext uri="{BB962C8B-B14F-4D97-AF65-F5344CB8AC3E}">
        <p14:creationId xmlns:p14="http://schemas.microsoft.com/office/powerpoint/2010/main" val="349526218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Short-Term Discounting: Trade Promotions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484992"/>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Impact on the behavior of the retailer and supply chain performance</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Retailer has two primary </a:t>
            </a:r>
            <a:r>
              <a:rPr lang="en-US" sz="2400" kern="1200" dirty="0" smtClean="0">
                <a:solidFill>
                  <a:srgbClr val="000000"/>
                </a:solidFill>
                <a:latin typeface="Arial (Body)"/>
                <a:ea typeface="+mn-ea"/>
                <a:cs typeface="+mn-cs"/>
              </a:rPr>
              <a:t>options</a:t>
            </a:r>
            <a:endParaRPr lang="en-US" sz="2400" kern="1200" dirty="0">
              <a:solidFill>
                <a:srgbClr val="000000"/>
              </a:solidFill>
              <a:latin typeface="Arial (Body)"/>
              <a:ea typeface="+mn-ea"/>
              <a:cs typeface="+mn-cs"/>
            </a:endParaRPr>
          </a:p>
        </p:txBody>
      </p:sp>
      <p:sp>
        <p:nvSpPr>
          <p:cNvPr id="4" name="Text Placeholder 3"/>
          <p:cNvSpPr>
            <a:spLocks noGrp="1"/>
          </p:cNvSpPr>
          <p:nvPr>
            <p:ph type="body" idx="2"/>
          </p:nvPr>
        </p:nvSpPr>
        <p:spPr>
          <a:xfrm>
            <a:off x="457200" y="3163190"/>
            <a:ext cx="8229600" cy="2495798"/>
          </a:xfrm>
        </p:spPr>
        <p:txBody>
          <a:bodyPr/>
          <a:lstStyle/>
          <a:p>
            <a:pPr marL="741553" lvl="1" indent="-428371" defTabSz="457200">
              <a:spcAft>
                <a:spcPct val="0"/>
              </a:spcAft>
              <a:buSzPts val="2400"/>
              <a:buFont typeface="+mj-lt"/>
              <a:buAutoNum type="arabicPeriod"/>
            </a:pPr>
            <a:r>
              <a:rPr lang="en-US" sz="2400" kern="1200" dirty="0">
                <a:solidFill>
                  <a:srgbClr val="000000"/>
                </a:solidFill>
                <a:latin typeface="Arial (Body)"/>
              </a:rPr>
              <a:t>Pass through some or all of the promotion to customers to spur sales</a:t>
            </a:r>
          </a:p>
          <a:p>
            <a:pPr marL="741553" lvl="1" indent="-428371" defTabSz="457200">
              <a:spcAft>
                <a:spcPct val="0"/>
              </a:spcAft>
              <a:buSzPts val="2400"/>
              <a:buFont typeface="+mj-lt"/>
              <a:buAutoNum type="arabicPeriod"/>
            </a:pPr>
            <a:r>
              <a:rPr lang="en-US" sz="2400" kern="1200" dirty="0">
                <a:solidFill>
                  <a:srgbClr val="000000"/>
                </a:solidFill>
                <a:latin typeface="Arial (Body)"/>
              </a:rPr>
              <a:t>Pass through very little of the promotion to customers but purchase in greater quantity during the promotion period to exploit the temporary reduction in price (</a:t>
            </a:r>
            <a:r>
              <a:rPr lang="en-US" sz="2400" b="1" kern="1200" dirty="0">
                <a:solidFill>
                  <a:srgbClr val="000000"/>
                </a:solidFill>
                <a:latin typeface="Arial (Body)"/>
              </a:rPr>
              <a:t>forward buy</a:t>
            </a:r>
            <a:r>
              <a:rPr lang="en-US" sz="2400" kern="1200" dirty="0" smtClean="0">
                <a:solidFill>
                  <a:srgbClr val="000000"/>
                </a:solidFill>
                <a:latin typeface="Arial (Body)"/>
              </a:rPr>
              <a:t>)</a:t>
            </a:r>
            <a:endParaRPr lang="en-US" sz="2400" kern="1200" dirty="0">
              <a:solidFill>
                <a:srgbClr val="000000"/>
              </a:solidFill>
              <a:latin typeface="Arial (Body)"/>
            </a:endParaRPr>
          </a:p>
        </p:txBody>
      </p:sp>
    </p:spTree>
    <p:extLst>
      <p:ext uri="{BB962C8B-B14F-4D97-AF65-F5344CB8AC3E}">
        <p14:creationId xmlns:p14="http://schemas.microsoft.com/office/powerpoint/2010/main" val="349991138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2057"/>
            <a:ext cx="8229600" cy="707856"/>
          </a:xfrm>
        </p:spPr>
        <p:txBody>
          <a:bodyPr tIns="91425" anchor="b">
            <a:spAutoFit/>
          </a:bodyPr>
          <a:lstStyle/>
          <a:p>
            <a:pPr lvl="0" defTabSz="457200">
              <a:spcBef>
                <a:spcPct val="0"/>
              </a:spcBef>
              <a:buClrTx/>
            </a:pPr>
            <a:r>
              <a:rPr lang="en-US" kern="1200" dirty="0" smtClean="0">
                <a:latin typeface="Times New Roman" panose="02020603050405020304" pitchFamily="18" charset="0"/>
                <a:ea typeface="+mj-ea"/>
                <a:cs typeface="+mj-cs"/>
              </a:rPr>
              <a:t>Forward Buying Inventory Profile</a:t>
            </a:r>
            <a:endParaRPr lang="en-US" kern="1200" dirty="0">
              <a:latin typeface="Times New Roman" panose="02020603050405020304" pitchFamily="18" charset="0"/>
              <a:ea typeface="+mj-ea"/>
              <a:cs typeface="+mj-cs"/>
            </a:endParaRPr>
          </a:p>
        </p:txBody>
      </p:sp>
      <p:pic>
        <p:nvPicPr>
          <p:cNvPr id="5" name="Picture 4" descr="2 graphs show inventory profile at retailer and manufacturer with no synchronization. The first graph plots manufacturer inventory over time as 3 blocks. When the manufacturer’s lot arrives, the manufacturer’s inventory goes from 0 to the quantity in the lot. Inventory stays at the same level until the retailer lot is shipped, and the quantity goes to 0 again. The cycle repeats 3 times. The second graph plots quantity over time for retailer inventory. In this graph, the quantity begins at the quantity delivered by the manufacturer and decreases gradually over time. This process repeats 3 times as well."/>
          <p:cNvPicPr>
            <a:picLocks noChangeAspect="1"/>
          </p:cNvPicPr>
          <p:nvPr/>
        </p:nvPicPr>
        <p:blipFill>
          <a:blip r:embed="rId2"/>
          <a:stretch>
            <a:fillRect/>
          </a:stretch>
        </p:blipFill>
        <p:spPr>
          <a:xfrm>
            <a:off x="2401939" y="1706510"/>
            <a:ext cx="4342951" cy="3495124"/>
          </a:xfrm>
          <a:prstGeom prst="rect">
            <a:avLst/>
          </a:prstGeom>
        </p:spPr>
      </p:pic>
      <p:sp>
        <p:nvSpPr>
          <p:cNvPr id="3" name="Text Placeholder 2"/>
          <p:cNvSpPr>
            <a:spLocks noGrp="1"/>
          </p:cNvSpPr>
          <p:nvPr>
            <p:ph type="body" idx="1"/>
          </p:nvPr>
        </p:nvSpPr>
        <p:spPr>
          <a:xfrm>
            <a:off x="457200" y="5652251"/>
            <a:ext cx="8229600" cy="568183"/>
          </a:xfrm>
        </p:spPr>
        <p:txBody>
          <a:bodyPr anchor="ctr"/>
          <a:lstStyle/>
          <a:p>
            <a:pPr marL="0" indent="0">
              <a:buNone/>
            </a:pPr>
            <a:r>
              <a:rPr lang="en-US" sz="2000" b="1" dirty="0">
                <a:latin typeface="+mn-lt"/>
              </a:rPr>
              <a:t>Figure </a:t>
            </a:r>
            <a:r>
              <a:rPr lang="en-US" sz="2000" b="1" dirty="0" smtClean="0">
                <a:latin typeface="+mn-lt"/>
              </a:rPr>
              <a:t>11-5</a:t>
            </a:r>
            <a:r>
              <a:rPr lang="en-US" sz="2000" dirty="0">
                <a:latin typeface="+mn-lt"/>
              </a:rPr>
              <a:t> Inventory Profile for Forward </a:t>
            </a:r>
            <a:r>
              <a:rPr lang="en-US" sz="2000" dirty="0" smtClean="0">
                <a:latin typeface="+mn-lt"/>
              </a:rPr>
              <a:t>Buying</a:t>
            </a:r>
            <a:endParaRPr lang="en-US" sz="2000" dirty="0">
              <a:latin typeface="+mn-lt"/>
            </a:endParaRPr>
          </a:p>
        </p:txBody>
      </p:sp>
    </p:spTree>
    <p:extLst>
      <p:ext uri="{BB962C8B-B14F-4D97-AF65-F5344CB8AC3E}">
        <p14:creationId xmlns:p14="http://schemas.microsoft.com/office/powerpoint/2010/main" val="59041200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Forward Buy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484992"/>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Costs to be considered – material cost, holding cost, and order cost</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Three </a:t>
            </a:r>
            <a:r>
              <a:rPr lang="en-US" sz="2400" kern="1200" dirty="0" smtClean="0">
                <a:solidFill>
                  <a:srgbClr val="000000"/>
                </a:solidFill>
                <a:latin typeface="Arial (Body)"/>
                <a:ea typeface="+mn-ea"/>
                <a:cs typeface="+mn-cs"/>
              </a:rPr>
              <a:t>assumptions</a:t>
            </a:r>
            <a:endParaRPr lang="en-US" sz="2400" kern="1200" dirty="0">
              <a:solidFill>
                <a:srgbClr val="000000"/>
              </a:solidFill>
              <a:latin typeface="Arial (Body)"/>
              <a:ea typeface="+mn-ea"/>
              <a:cs typeface="+mn-cs"/>
            </a:endParaRPr>
          </a:p>
        </p:txBody>
      </p:sp>
      <p:sp>
        <p:nvSpPr>
          <p:cNvPr id="4" name="Text Placeholder 3"/>
          <p:cNvSpPr>
            <a:spLocks noGrp="1"/>
          </p:cNvSpPr>
          <p:nvPr>
            <p:ph type="body" idx="2"/>
          </p:nvPr>
        </p:nvSpPr>
        <p:spPr>
          <a:xfrm>
            <a:off x="457200" y="3157182"/>
            <a:ext cx="8229600" cy="2163763"/>
          </a:xfrm>
        </p:spPr>
        <p:txBody>
          <a:bodyPr/>
          <a:lstStyle/>
          <a:p>
            <a:pPr marL="741553" lvl="1" indent="-428371" defTabSz="457200">
              <a:spcAft>
                <a:spcPct val="0"/>
              </a:spcAft>
              <a:buSzPts val="2400"/>
              <a:buFont typeface="+mj-lt"/>
              <a:buAutoNum type="arabicPeriod"/>
            </a:pPr>
            <a:r>
              <a:rPr lang="en-US" sz="2400" kern="1200" dirty="0">
                <a:solidFill>
                  <a:srgbClr val="000000"/>
                </a:solidFill>
                <a:latin typeface="Arial (Body)"/>
              </a:rPr>
              <a:t>The discount is offered once, with no future discounts</a:t>
            </a:r>
          </a:p>
          <a:p>
            <a:pPr marL="741553" lvl="1" indent="-428371" defTabSz="457200">
              <a:spcAft>
                <a:spcPct val="0"/>
              </a:spcAft>
              <a:buSzPts val="2400"/>
              <a:buFont typeface="+mj-lt"/>
              <a:buAutoNum type="arabicPeriod"/>
            </a:pPr>
            <a:r>
              <a:rPr lang="en-US" sz="2400" kern="1200" dirty="0">
                <a:solidFill>
                  <a:srgbClr val="000000"/>
                </a:solidFill>
                <a:latin typeface="Arial (Body)"/>
              </a:rPr>
              <a:t>The retailer takes no action to influence customer demand</a:t>
            </a:r>
          </a:p>
          <a:p>
            <a:pPr marL="741553" lvl="1" indent="-428371" defTabSz="457200">
              <a:spcAft>
                <a:spcPct val="0"/>
              </a:spcAft>
              <a:buSzPts val="2400"/>
              <a:buFont typeface="+mj-lt"/>
              <a:buAutoNum type="arabicPeriod"/>
            </a:pPr>
            <a:r>
              <a:rPr lang="en-US" sz="2400" kern="1200" dirty="0">
                <a:solidFill>
                  <a:srgbClr val="000000"/>
                </a:solidFill>
                <a:latin typeface="Arial (Body)"/>
              </a:rPr>
              <a:t>Analyze a period over which the demand is an integer multiple of </a:t>
            </a:r>
            <a:r>
              <a:rPr lang="en-US" sz="2400" i="1" kern="1200" dirty="0">
                <a:solidFill>
                  <a:srgbClr val="000000"/>
                </a:solidFill>
                <a:latin typeface="Arial (Body)"/>
                <a:cs typeface="Times New Roman"/>
              </a:rPr>
              <a:t>Q</a:t>
            </a:r>
            <a:r>
              <a:rPr lang="en-US" sz="2400" i="1" kern="1200" dirty="0" smtClean="0">
                <a:solidFill>
                  <a:srgbClr val="000000"/>
                </a:solidFill>
                <a:latin typeface="Arial (Body)"/>
              </a:rPr>
              <a:t>*</a:t>
            </a:r>
            <a:endParaRPr lang="en-US" sz="2400" i="1" kern="1200" dirty="0">
              <a:solidFill>
                <a:srgbClr val="000000"/>
              </a:solidFill>
              <a:latin typeface="Arial (Body)"/>
            </a:endParaRPr>
          </a:p>
        </p:txBody>
      </p:sp>
    </p:spTree>
    <p:extLst>
      <p:ext uri="{BB962C8B-B14F-4D97-AF65-F5344CB8AC3E}">
        <p14:creationId xmlns:p14="http://schemas.microsoft.com/office/powerpoint/2010/main" val="397392743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Forward Buy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077200" cy="553968"/>
          </a:xfrm>
        </p:spPr>
        <p:txBody>
          <a:bodyPr wrap="square" lIns="91425" tIns="91425" rIns="91425" bIns="91425">
            <a:spAutoFit/>
          </a:bodyPr>
          <a:lstStyle/>
          <a:p>
            <a:pPr marL="255651" lvl="0" indent="-255651" defTabSz="457200">
              <a:spcAft>
                <a:spcPct val="0"/>
              </a:spcAft>
              <a:buFont typeface="Arial" panose="020B0604020202020204" pitchFamily="34" charset="0"/>
            </a:pPr>
            <a:r>
              <a:rPr lang="en-US" sz="2400" kern="1200" dirty="0">
                <a:solidFill>
                  <a:srgbClr val="000000"/>
                </a:solidFill>
                <a:latin typeface="Arial (Body)"/>
                <a:ea typeface="+mn-ea"/>
                <a:cs typeface="+mn-cs"/>
              </a:rPr>
              <a:t>Optimal order quantity</a:t>
            </a:r>
          </a:p>
        </p:txBody>
      </p:sp>
      <p:graphicFrame>
        <p:nvGraphicFramePr>
          <p:cNvPr id="6" name="Object 5" descr="Q to the power of d = start fraction d d uppercase over left parenthesis c minus d right parenthesis h end fraction + start fraction C q star over c minus d end fraction"/>
          <p:cNvGraphicFramePr>
            <a:graphicFrameLocks noChangeAspect="1"/>
          </p:cNvGraphicFramePr>
          <p:nvPr>
            <p:extLst>
              <p:ext uri="{D42A27DB-BD31-4B8C-83A1-F6EECF244321}">
                <p14:modId xmlns:p14="http://schemas.microsoft.com/office/powerpoint/2010/main" val="2472950576"/>
              </p:ext>
            </p:extLst>
          </p:nvPr>
        </p:nvGraphicFramePr>
        <p:xfrm>
          <a:off x="3122613" y="2335213"/>
          <a:ext cx="2897187" cy="817562"/>
        </p:xfrm>
        <a:graphic>
          <a:graphicData uri="http://schemas.openxmlformats.org/presentationml/2006/ole">
            <mc:AlternateContent xmlns:mc="http://schemas.openxmlformats.org/markup-compatibility/2006">
              <mc:Choice xmlns:v="urn:schemas-microsoft-com:vml" Requires="v">
                <p:oleObj spid="_x0000_s116522" name="Equation" r:id="rId3" imgW="1485720" imgH="419040" progId="Equation.DSMT4">
                  <p:embed/>
                </p:oleObj>
              </mc:Choice>
              <mc:Fallback>
                <p:oleObj name="Equation" r:id="rId3" imgW="1485720" imgH="419040" progId="Equation.DSMT4">
                  <p:embed/>
                  <p:pic>
                    <p:nvPicPr>
                      <p:cNvPr id="6" name="Object 5"/>
                      <p:cNvPicPr/>
                      <p:nvPr/>
                    </p:nvPicPr>
                    <p:blipFill>
                      <a:blip r:embed="rId4"/>
                      <a:stretch>
                        <a:fillRect/>
                      </a:stretch>
                    </p:blipFill>
                    <p:spPr>
                      <a:xfrm>
                        <a:off x="3122613" y="2335213"/>
                        <a:ext cx="2897187" cy="817562"/>
                      </a:xfrm>
                      <a:prstGeom prst="rect">
                        <a:avLst/>
                      </a:prstGeom>
                    </p:spPr>
                  </p:pic>
                </p:oleObj>
              </mc:Fallback>
            </mc:AlternateContent>
          </a:graphicData>
        </a:graphic>
      </p:graphicFrame>
      <p:sp>
        <p:nvSpPr>
          <p:cNvPr id="4" name="Text Placeholder 3"/>
          <p:cNvSpPr>
            <a:spLocks noGrp="1"/>
          </p:cNvSpPr>
          <p:nvPr>
            <p:ph type="body" idx="2"/>
          </p:nvPr>
        </p:nvSpPr>
        <p:spPr>
          <a:xfrm>
            <a:off x="457200" y="3476845"/>
            <a:ext cx="8229600" cy="768737"/>
          </a:xfrm>
        </p:spPr>
        <p:txBody>
          <a:bodyPr/>
          <a:lstStyle/>
          <a:p>
            <a:r>
              <a:rPr lang="en-US" sz="2400" dirty="0">
                <a:latin typeface="+mn-lt"/>
              </a:rPr>
              <a:t>Retailers are often aware of the timing of the next </a:t>
            </a:r>
            <a:r>
              <a:rPr lang="en-US" sz="2400" dirty="0" smtClean="0">
                <a:latin typeface="+mn-lt"/>
              </a:rPr>
              <a:t>promotion</a:t>
            </a:r>
            <a:endParaRPr lang="en-US" sz="2400" dirty="0">
              <a:latin typeface="+mn-lt"/>
            </a:endParaRPr>
          </a:p>
        </p:txBody>
      </p:sp>
      <p:graphicFrame>
        <p:nvGraphicFramePr>
          <p:cNvPr id="9" name="Object 8" descr="forward buy = q to the power of d minus q star"/>
          <p:cNvGraphicFramePr>
            <a:graphicFrameLocks noChangeAspect="1"/>
          </p:cNvGraphicFramePr>
          <p:nvPr>
            <p:extLst>
              <p:ext uri="{D42A27DB-BD31-4B8C-83A1-F6EECF244321}">
                <p14:modId xmlns:p14="http://schemas.microsoft.com/office/powerpoint/2010/main" val="683607868"/>
              </p:ext>
            </p:extLst>
          </p:nvPr>
        </p:nvGraphicFramePr>
        <p:xfrm>
          <a:off x="2895600" y="4549775"/>
          <a:ext cx="3349625" cy="446088"/>
        </p:xfrm>
        <a:graphic>
          <a:graphicData uri="http://schemas.openxmlformats.org/presentationml/2006/ole">
            <mc:AlternateContent xmlns:mc="http://schemas.openxmlformats.org/markup-compatibility/2006">
              <mc:Choice xmlns:v="urn:schemas-microsoft-com:vml" Requires="v">
                <p:oleObj spid="_x0000_s116523" name="Equation" r:id="rId5" imgW="1562040" imgH="228600" progId="Equation.DSMT4">
                  <p:embed/>
                </p:oleObj>
              </mc:Choice>
              <mc:Fallback>
                <p:oleObj name="Equation" r:id="rId5" imgW="1562040" imgH="228600" progId="Equation.DSMT4">
                  <p:embed/>
                  <p:pic>
                    <p:nvPicPr>
                      <p:cNvPr id="9" name="Object 8"/>
                      <p:cNvPicPr/>
                      <p:nvPr/>
                    </p:nvPicPr>
                    <p:blipFill>
                      <a:blip r:embed="rId6"/>
                      <a:stretch>
                        <a:fillRect/>
                      </a:stretch>
                    </p:blipFill>
                    <p:spPr>
                      <a:xfrm>
                        <a:off x="2895600" y="4549775"/>
                        <a:ext cx="3349625" cy="446088"/>
                      </a:xfrm>
                      <a:prstGeom prst="rect">
                        <a:avLst/>
                      </a:prstGeom>
                    </p:spPr>
                  </p:pic>
                </p:oleObj>
              </mc:Fallback>
            </mc:AlternateContent>
          </a:graphicData>
        </a:graphic>
      </p:graphicFrame>
    </p:spTree>
    <p:extLst>
      <p:ext uri="{BB962C8B-B14F-4D97-AF65-F5344CB8AC3E}">
        <p14:creationId xmlns:p14="http://schemas.microsoft.com/office/powerpoint/2010/main" val="29388328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7961086" cy="1231076"/>
          </a:xfrm>
        </p:spPr>
        <p:txBody>
          <a:bodyPr wrap="square" tIns="91425">
            <a:spAutoFit/>
          </a:bodyPr>
          <a:lstStyle/>
          <a:p>
            <a:pPr lvl="0" defTabSz="457200">
              <a:spcBef>
                <a:spcPct val="0"/>
              </a:spcBef>
              <a:buClrTx/>
            </a:pPr>
            <a:r>
              <a:rPr lang="en-US" kern="1200" dirty="0" smtClean="0">
                <a:latin typeface="Times New Roman" panose="02020603050405020304" pitchFamily="18" charset="0"/>
                <a:ea typeface="+mj-ea"/>
                <a:cs typeface="+mj-cs"/>
              </a:rPr>
              <a:t>Role of Cycle Inventory in a Supply Chain </a:t>
            </a:r>
            <a:r>
              <a:rPr lang="en-US" sz="2000" b="0" kern="1200" dirty="0" smtClean="0">
                <a:latin typeface="Times New Roman" panose="02020603050405020304" pitchFamily="18" charset="0"/>
                <a:ea typeface="+mj-ea"/>
                <a:cs typeface="+mj-cs"/>
              </a:rPr>
              <a:t>(5 of 8)</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278064"/>
          </a:xfrm>
        </p:spPr>
        <p:txBody>
          <a:bodyPr wrap="square" lIns="91425" tIns="91425" rIns="91425" bIns="91425">
            <a:spAutoFit/>
          </a:bodyPr>
          <a:lstStyle/>
          <a:p>
            <a:pPr marL="255651" lvl="0" indent="-255651" defTabSz="457200">
              <a:spcAft>
                <a:spcPct val="0"/>
              </a:spcAft>
              <a:tabLst/>
            </a:pPr>
            <a:r>
              <a:rPr lang="en-US" sz="2400" b="1" kern="1200" dirty="0">
                <a:solidFill>
                  <a:srgbClr val="000000"/>
                </a:solidFill>
                <a:latin typeface="Arial (Body)"/>
                <a:ea typeface="+mn-ea"/>
                <a:cs typeface="+mn-cs"/>
              </a:rPr>
              <a:t>Average price paid per unit purchased </a:t>
            </a:r>
            <a:r>
              <a:rPr lang="en-US" sz="2400" kern="1200" dirty="0">
                <a:solidFill>
                  <a:srgbClr val="000000"/>
                </a:solidFill>
                <a:latin typeface="Arial (Body)"/>
                <a:ea typeface="+mn-ea"/>
                <a:cs typeface="+mn-cs"/>
              </a:rPr>
              <a:t>is a key cost in the lot-sizing decision</a:t>
            </a:r>
          </a:p>
          <a:p>
            <a:pPr marL="0" lvl="0" indent="630238" defTabSz="457200">
              <a:spcAft>
                <a:spcPct val="0"/>
              </a:spcAft>
              <a:buNone/>
              <a:tabLst/>
            </a:pPr>
            <a:r>
              <a:rPr lang="en-US" sz="2400" kern="1200" dirty="0" smtClean="0">
                <a:solidFill>
                  <a:srgbClr val="000000"/>
                </a:solidFill>
                <a:latin typeface="Arial (Body)"/>
                <a:ea typeface="+mn-ea"/>
                <a:cs typeface="+mn-cs"/>
              </a:rPr>
              <a:t>Material </a:t>
            </a:r>
            <a:r>
              <a:rPr lang="en-US" sz="2400" kern="1200" dirty="0">
                <a:solidFill>
                  <a:srgbClr val="000000"/>
                </a:solidFill>
                <a:latin typeface="Arial (Body)"/>
                <a:ea typeface="+mn-ea"/>
                <a:cs typeface="+mn-cs"/>
              </a:rPr>
              <a:t>cost </a:t>
            </a:r>
            <a:r>
              <a:rPr lang="en-US" sz="2400" kern="1200" dirty="0" smtClean="0">
                <a:solidFill>
                  <a:srgbClr val="000000"/>
                </a:solidFill>
                <a:latin typeface="Arial (Body)"/>
                <a:ea typeface="+mn-ea"/>
                <a:cs typeface="+mn-cs"/>
              </a:rPr>
              <a:t>=</a:t>
            </a:r>
            <a:r>
              <a:rPr lang="en-US" sz="2400" i="1" kern="1200" dirty="0" smtClean="0">
                <a:solidFill>
                  <a:srgbClr val="000000"/>
                </a:solidFill>
                <a:latin typeface="Arial (Body)"/>
                <a:ea typeface="+mn-ea"/>
                <a:cs typeface="+mn-cs"/>
              </a:rPr>
              <a:t> </a:t>
            </a:r>
            <a:r>
              <a:rPr lang="en-US" sz="2400" i="1" kern="1200" dirty="0">
                <a:solidFill>
                  <a:srgbClr val="000000"/>
                </a:solidFill>
                <a:latin typeface="Arial (Body)"/>
                <a:ea typeface="+mn-ea"/>
                <a:cs typeface="Times New Roman"/>
              </a:rPr>
              <a:t>C</a:t>
            </a:r>
          </a:p>
          <a:p>
            <a:pPr marL="255651" lvl="0" indent="-255651" defTabSz="457200">
              <a:spcAft>
                <a:spcPct val="0"/>
              </a:spcAft>
              <a:tabLst/>
            </a:pPr>
            <a:r>
              <a:rPr lang="en-US" sz="2400" b="1" kern="1200" dirty="0">
                <a:solidFill>
                  <a:srgbClr val="000000"/>
                </a:solidFill>
                <a:latin typeface="Arial (Body)"/>
                <a:ea typeface="+mn-ea"/>
                <a:cs typeface="+mn-cs"/>
              </a:rPr>
              <a:t>Fixed ordering cost </a:t>
            </a:r>
            <a:r>
              <a:rPr lang="en-US" sz="2400" kern="1200" dirty="0">
                <a:solidFill>
                  <a:srgbClr val="000000"/>
                </a:solidFill>
                <a:latin typeface="Arial (Body)"/>
                <a:ea typeface="+mn-ea"/>
                <a:cs typeface="+mn-cs"/>
              </a:rPr>
              <a:t>includes all costs that do not vary with the size of the order but are incurred each time an order is placed</a:t>
            </a:r>
          </a:p>
          <a:p>
            <a:pPr marL="0" lvl="0" indent="630238" defTabSz="457200">
              <a:spcAft>
                <a:spcPct val="0"/>
              </a:spcAft>
              <a:buNone/>
              <a:tabLst/>
            </a:pPr>
            <a:r>
              <a:rPr lang="en-US" sz="2400" kern="1200" dirty="0" smtClean="0">
                <a:solidFill>
                  <a:srgbClr val="000000"/>
                </a:solidFill>
                <a:latin typeface="Arial (Body)"/>
                <a:ea typeface="+mn-ea"/>
                <a:cs typeface="+mn-cs"/>
              </a:rPr>
              <a:t>Fixed </a:t>
            </a:r>
            <a:r>
              <a:rPr lang="en-US" sz="2400" kern="1200" dirty="0">
                <a:solidFill>
                  <a:srgbClr val="000000"/>
                </a:solidFill>
                <a:latin typeface="Arial (Body)"/>
                <a:ea typeface="+mn-ea"/>
                <a:cs typeface="+mn-cs"/>
              </a:rPr>
              <a:t>ordering cost = </a:t>
            </a:r>
            <a:r>
              <a:rPr lang="en-US" sz="2400" i="1" kern="1200" dirty="0">
                <a:solidFill>
                  <a:srgbClr val="000000"/>
                </a:solidFill>
                <a:latin typeface="Arial (Body)"/>
                <a:ea typeface="+mn-ea"/>
                <a:cs typeface="Times New Roman"/>
              </a:rPr>
              <a:t>S</a:t>
            </a:r>
          </a:p>
          <a:p>
            <a:pPr marL="255651" indent="-255651" defTabSz="457200">
              <a:spcAft>
                <a:spcPct val="0"/>
              </a:spcAft>
              <a:tabLst/>
            </a:pPr>
            <a:r>
              <a:rPr lang="en-US" sz="2400" b="1" kern="1200" dirty="0">
                <a:solidFill>
                  <a:srgbClr val="000000"/>
                </a:solidFill>
                <a:latin typeface="Arial (Body)"/>
                <a:ea typeface="+mn-ea"/>
                <a:cs typeface="+mn-cs"/>
              </a:rPr>
              <a:t>Holding cost </a:t>
            </a:r>
            <a:r>
              <a:rPr lang="en-US" sz="2400" kern="1200" dirty="0">
                <a:solidFill>
                  <a:srgbClr val="000000"/>
                </a:solidFill>
                <a:latin typeface="Arial (Body)"/>
                <a:ea typeface="+mn-ea"/>
                <a:cs typeface="+mn-cs"/>
              </a:rPr>
              <a:t>is the cost of carrying one unit in inventory for a specified period of </a:t>
            </a:r>
            <a:r>
              <a:rPr lang="en-US" sz="2400" kern="1200" dirty="0" smtClean="0">
                <a:solidFill>
                  <a:srgbClr val="000000"/>
                </a:solidFill>
                <a:latin typeface="Arial (Body)"/>
                <a:ea typeface="+mn-ea"/>
                <a:cs typeface="+mn-cs"/>
              </a:rPr>
              <a:t>time </a:t>
            </a:r>
            <a:r>
              <a:rPr lang="en-US" sz="2400" dirty="0"/>
              <a:t>Holding cost </a:t>
            </a:r>
            <a:r>
              <a:rPr lang="en-US" sz="2400" dirty="0" smtClean="0"/>
              <a:t>= </a:t>
            </a:r>
            <a:r>
              <a:rPr lang="en-US" sz="2400" i="1" dirty="0">
                <a:latin typeface="+mn-lt"/>
                <a:cs typeface="Times New Roman"/>
              </a:rPr>
              <a:t>H</a:t>
            </a:r>
            <a:r>
              <a:rPr lang="en-US" sz="2400" dirty="0"/>
              <a:t> =</a:t>
            </a:r>
            <a:r>
              <a:rPr lang="en-US" sz="2400" dirty="0" smtClean="0"/>
              <a:t> </a:t>
            </a:r>
            <a:r>
              <a:rPr lang="en-US" sz="2400" i="1" dirty="0" smtClean="0">
                <a:latin typeface="+mn-lt"/>
                <a:cs typeface="Times New Roman"/>
              </a:rPr>
              <a:t>hC</a:t>
            </a:r>
            <a:endParaRPr lang="en-US" sz="2400" kern="1200" dirty="0">
              <a:solidFill>
                <a:srgbClr val="000000"/>
              </a:solidFill>
              <a:latin typeface="+mn-lt"/>
              <a:ea typeface="+mn-ea"/>
              <a:cs typeface="+mn-cs"/>
            </a:endParaRPr>
          </a:p>
        </p:txBody>
      </p:sp>
    </p:spTree>
    <p:extLst>
      <p:ext uri="{BB962C8B-B14F-4D97-AF65-F5344CB8AC3E}">
        <p14:creationId xmlns:p14="http://schemas.microsoft.com/office/powerpoint/2010/main" val="222649751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7614745" cy="1231076"/>
          </a:xfrm>
        </p:spPr>
        <p:txBody>
          <a:bodyPr wrap="square" tIns="91425">
            <a:spAutoFit/>
          </a:bodyPr>
          <a:lstStyle/>
          <a:p>
            <a:pPr lvl="0" defTabSz="457200">
              <a:spcBef>
                <a:spcPct val="0"/>
              </a:spcBef>
              <a:buClrTx/>
            </a:pPr>
            <a:r>
              <a:rPr lang="en-US" kern="1200" dirty="0" smtClean="0">
                <a:latin typeface="Times New Roman" panose="02020603050405020304" pitchFamily="18" charset="0"/>
                <a:ea typeface="+mj-ea"/>
                <a:cs typeface="+mj-cs"/>
              </a:rPr>
              <a:t>Impact of Trade Promotions on Lot Sizes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graphicFrame>
        <p:nvGraphicFramePr>
          <p:cNvPr id="5" name="Object 4" descr="Q star = 6,325 bottles, C = $3 per bottle &#10;d = $0.15, D = 120,000, h = 0.2 &#10;cycle inventory at D O = Q star over 2 = 6,234 over 2 = 3,162.50 bottles average flow times = start fraction q star over 2 D uppercase end fraction = start fraction 6,324 over 2 D uppercase end fraction = 0.3162 month"/>
          <p:cNvGraphicFramePr>
            <a:graphicFrameLocks noChangeAspect="1"/>
          </p:cNvGraphicFramePr>
          <p:nvPr>
            <p:extLst>
              <p:ext uri="{D42A27DB-BD31-4B8C-83A1-F6EECF244321}">
                <p14:modId xmlns:p14="http://schemas.microsoft.com/office/powerpoint/2010/main" val="2300934381"/>
              </p:ext>
            </p:extLst>
          </p:nvPr>
        </p:nvGraphicFramePr>
        <p:xfrm>
          <a:off x="842963" y="1624013"/>
          <a:ext cx="7078662" cy="2573337"/>
        </p:xfrm>
        <a:graphic>
          <a:graphicData uri="http://schemas.openxmlformats.org/presentationml/2006/ole">
            <mc:AlternateContent xmlns:mc="http://schemas.openxmlformats.org/markup-compatibility/2006">
              <mc:Choice xmlns:v="urn:schemas-microsoft-com:vml" Requires="v">
                <p:oleObj spid="_x0000_s171198" name="Equation" r:id="rId4" imgW="3632040" imgH="1320480" progId="Equation.DSMT4">
                  <p:embed/>
                </p:oleObj>
              </mc:Choice>
              <mc:Fallback>
                <p:oleObj name="Equation" r:id="rId4" imgW="3632040" imgH="1320480" progId="Equation.DSMT4">
                  <p:embed/>
                  <p:pic>
                    <p:nvPicPr>
                      <p:cNvPr id="5" name="Object 4"/>
                      <p:cNvPicPr/>
                      <p:nvPr/>
                    </p:nvPicPr>
                    <p:blipFill>
                      <a:blip r:embed="rId5"/>
                      <a:stretch>
                        <a:fillRect/>
                      </a:stretch>
                    </p:blipFill>
                    <p:spPr>
                      <a:xfrm>
                        <a:off x="842963" y="1624013"/>
                        <a:ext cx="7078662" cy="2573337"/>
                      </a:xfrm>
                      <a:prstGeom prst="rect">
                        <a:avLst/>
                      </a:prstGeom>
                    </p:spPr>
                  </p:pic>
                </p:oleObj>
              </mc:Fallback>
            </mc:AlternateContent>
          </a:graphicData>
        </a:graphic>
      </p:graphicFrame>
      <p:graphicFrame>
        <p:nvGraphicFramePr>
          <p:cNvPr id="7" name="Object 6" descr="Q to the power of d = start fraction d d uppercase over left parenthesis c minus d right parenthesis h end fraction + start fraction C q star over c minus d end fraction"/>
          <p:cNvGraphicFramePr>
            <a:graphicFrameLocks noChangeAspect="1"/>
          </p:cNvGraphicFramePr>
          <p:nvPr>
            <p:extLst>
              <p:ext uri="{D42A27DB-BD31-4B8C-83A1-F6EECF244321}">
                <p14:modId xmlns:p14="http://schemas.microsoft.com/office/powerpoint/2010/main" val="2357091443"/>
              </p:ext>
            </p:extLst>
          </p:nvPr>
        </p:nvGraphicFramePr>
        <p:xfrm>
          <a:off x="2232731" y="4488376"/>
          <a:ext cx="2654862" cy="742460"/>
        </p:xfrm>
        <a:graphic>
          <a:graphicData uri="http://schemas.openxmlformats.org/presentationml/2006/ole">
            <mc:AlternateContent xmlns:mc="http://schemas.openxmlformats.org/markup-compatibility/2006">
              <mc:Choice xmlns:v="urn:schemas-microsoft-com:vml" Requires="v">
                <p:oleObj spid="_x0000_s171199" name="Equation" r:id="rId6" imgW="1498320" imgH="419040" progId="Equation.DSMT4">
                  <p:embed/>
                </p:oleObj>
              </mc:Choice>
              <mc:Fallback>
                <p:oleObj name="Equation" r:id="rId6" imgW="1498320" imgH="419040" progId="Equation.DSMT4">
                  <p:embed/>
                  <p:pic>
                    <p:nvPicPr>
                      <p:cNvPr id="7" name="Object 6"/>
                      <p:cNvPicPr/>
                      <p:nvPr/>
                    </p:nvPicPr>
                    <p:blipFill>
                      <a:blip r:embed="rId7"/>
                      <a:stretch>
                        <a:fillRect/>
                      </a:stretch>
                    </p:blipFill>
                    <p:spPr>
                      <a:xfrm>
                        <a:off x="2232731" y="4488376"/>
                        <a:ext cx="2654862" cy="742460"/>
                      </a:xfrm>
                      <a:prstGeom prst="rect">
                        <a:avLst/>
                      </a:prstGeom>
                    </p:spPr>
                  </p:pic>
                </p:oleObj>
              </mc:Fallback>
            </mc:AlternateContent>
          </a:graphicData>
        </a:graphic>
      </p:graphicFrame>
      <p:graphicFrame>
        <p:nvGraphicFramePr>
          <p:cNvPr id="8" name="Object 7" descr="= start fraction 0.15 times 120,000 over left parenthesis 3.00 minus 0.15 right parenthesis times 0.20 end fraction + start fraction 3 times 6,325 over 3.00 minus 0.15 end fraction = 38,236"/>
          <p:cNvGraphicFramePr>
            <a:graphicFrameLocks noChangeAspect="1"/>
          </p:cNvGraphicFramePr>
          <p:nvPr>
            <p:extLst>
              <p:ext uri="{D42A27DB-BD31-4B8C-83A1-F6EECF244321}">
                <p14:modId xmlns:p14="http://schemas.microsoft.com/office/powerpoint/2010/main" val="2959129500"/>
              </p:ext>
            </p:extLst>
          </p:nvPr>
        </p:nvGraphicFramePr>
        <p:xfrm>
          <a:off x="2624620" y="5377161"/>
          <a:ext cx="5309722" cy="742460"/>
        </p:xfrm>
        <a:graphic>
          <a:graphicData uri="http://schemas.openxmlformats.org/presentationml/2006/ole">
            <mc:AlternateContent xmlns:mc="http://schemas.openxmlformats.org/markup-compatibility/2006">
              <mc:Choice xmlns:v="urn:schemas-microsoft-com:vml" Requires="v">
                <p:oleObj spid="_x0000_s171200" name="Equation" r:id="rId8" imgW="2997000" imgH="419040" progId="Equation.DSMT4">
                  <p:embed/>
                </p:oleObj>
              </mc:Choice>
              <mc:Fallback>
                <p:oleObj name="Equation" r:id="rId8" imgW="2997000" imgH="419040" progId="Equation.DSMT4">
                  <p:embed/>
                  <p:pic>
                    <p:nvPicPr>
                      <p:cNvPr id="8" name="Object 7"/>
                      <p:cNvPicPr/>
                      <p:nvPr/>
                    </p:nvPicPr>
                    <p:blipFill>
                      <a:blip r:embed="rId9"/>
                      <a:stretch>
                        <a:fillRect/>
                      </a:stretch>
                    </p:blipFill>
                    <p:spPr>
                      <a:xfrm>
                        <a:off x="2624620" y="5377161"/>
                        <a:ext cx="5309722" cy="742460"/>
                      </a:xfrm>
                      <a:prstGeom prst="rect">
                        <a:avLst/>
                      </a:prstGeom>
                    </p:spPr>
                  </p:pic>
                </p:oleObj>
              </mc:Fallback>
            </mc:AlternateContent>
          </a:graphicData>
        </a:graphic>
      </p:graphicFrame>
    </p:spTree>
    <p:extLst>
      <p:ext uri="{BB962C8B-B14F-4D97-AF65-F5344CB8AC3E}">
        <p14:creationId xmlns:p14="http://schemas.microsoft.com/office/powerpoint/2010/main" val="63272052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7606387" cy="1231076"/>
          </a:xfrm>
        </p:spPr>
        <p:txBody>
          <a:bodyPr wrap="square" tIns="91425">
            <a:spAutoFit/>
          </a:bodyPr>
          <a:lstStyle/>
          <a:p>
            <a:pPr lvl="0" defTabSz="457200">
              <a:spcBef>
                <a:spcPct val="0"/>
              </a:spcBef>
              <a:buClrTx/>
            </a:pPr>
            <a:r>
              <a:rPr lang="en-US" kern="1200" dirty="0" smtClean="0">
                <a:latin typeface="Times New Roman" panose="02020603050405020304" pitchFamily="18" charset="0"/>
                <a:ea typeface="+mj-ea"/>
                <a:cs typeface="+mj-cs"/>
              </a:rPr>
              <a:t>Impact of Trade Promotions on Lot Sizes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553968"/>
          </a:xfrm>
        </p:spPr>
        <p:txBody>
          <a:bodyPr wrap="square" lIns="91425" tIns="91425" rIns="91425" bIns="91425">
            <a:spAutoFit/>
          </a:bodyPr>
          <a:lstStyle/>
          <a:p>
            <a:pPr marL="255651" lvl="0" indent="-255651" defTabSz="457200">
              <a:spcAft>
                <a:spcPct val="0"/>
              </a:spcAft>
              <a:buFont typeface="Arial" panose="020B0604020202020204" pitchFamily="34" charset="0"/>
            </a:pPr>
            <a:r>
              <a:rPr lang="en-US" sz="2400" kern="1200" dirty="0">
                <a:solidFill>
                  <a:srgbClr val="000000"/>
                </a:solidFill>
                <a:latin typeface="Arial (Body)"/>
                <a:ea typeface="+mn-ea"/>
                <a:cs typeface="+mn-cs"/>
              </a:rPr>
              <a:t>With trade promotions</a:t>
            </a:r>
          </a:p>
        </p:txBody>
      </p:sp>
      <p:graphicFrame>
        <p:nvGraphicFramePr>
          <p:cNvPr id="6" name="Object 5" descr="Cycle inventory at D O = Q to the power of d over 2 = 38,236 over 2 = 19,118 bottles"/>
          <p:cNvGraphicFramePr>
            <a:graphicFrameLocks noChangeAspect="1"/>
          </p:cNvGraphicFramePr>
          <p:nvPr>
            <p:extLst>
              <p:ext uri="{D42A27DB-BD31-4B8C-83A1-F6EECF244321}">
                <p14:modId xmlns:p14="http://schemas.microsoft.com/office/powerpoint/2010/main" val="2527715203"/>
              </p:ext>
            </p:extLst>
          </p:nvPr>
        </p:nvGraphicFramePr>
        <p:xfrm>
          <a:off x="638975" y="2347433"/>
          <a:ext cx="7424612" cy="816706"/>
        </p:xfrm>
        <a:graphic>
          <a:graphicData uri="http://schemas.openxmlformats.org/presentationml/2006/ole">
            <mc:AlternateContent xmlns:mc="http://schemas.openxmlformats.org/markup-compatibility/2006">
              <mc:Choice xmlns:v="urn:schemas-microsoft-com:vml" Requires="v">
                <p:oleObj spid="_x0000_s118568" name="Equation" r:id="rId4" imgW="3809880" imgH="419040" progId="Equation.DSMT4">
                  <p:embed/>
                </p:oleObj>
              </mc:Choice>
              <mc:Fallback>
                <p:oleObj name="Equation" r:id="rId4" imgW="3809880" imgH="419040" progId="Equation.DSMT4">
                  <p:embed/>
                  <p:pic>
                    <p:nvPicPr>
                      <p:cNvPr id="6" name="Object 5"/>
                      <p:cNvPicPr/>
                      <p:nvPr/>
                    </p:nvPicPr>
                    <p:blipFill>
                      <a:blip r:embed="rId5"/>
                      <a:stretch>
                        <a:fillRect/>
                      </a:stretch>
                    </p:blipFill>
                    <p:spPr>
                      <a:xfrm>
                        <a:off x="638975" y="2347433"/>
                        <a:ext cx="7424612" cy="816706"/>
                      </a:xfrm>
                      <a:prstGeom prst="rect">
                        <a:avLst/>
                      </a:prstGeom>
                    </p:spPr>
                  </p:pic>
                </p:oleObj>
              </mc:Fallback>
            </mc:AlternateContent>
          </a:graphicData>
        </a:graphic>
      </p:graphicFrame>
      <p:graphicFrame>
        <p:nvGraphicFramePr>
          <p:cNvPr id="8" name="Object 7" descr="Average flow time = Q to the power of d over 2 D uppercase = 38, 236 over 20,000 = 1.9118 months &#10;Forward buy = Q to the power of d minus Q uppercase star = 38,236 minus 6,325 = 31,911 bottles"/>
          <p:cNvGraphicFramePr>
            <a:graphicFrameLocks noChangeAspect="1"/>
          </p:cNvGraphicFramePr>
          <p:nvPr>
            <p:extLst>
              <p:ext uri="{D42A27DB-BD31-4B8C-83A1-F6EECF244321}">
                <p14:modId xmlns:p14="http://schemas.microsoft.com/office/powerpoint/2010/main" val="1404773044"/>
              </p:ext>
            </p:extLst>
          </p:nvPr>
        </p:nvGraphicFramePr>
        <p:xfrm>
          <a:off x="852488" y="3229878"/>
          <a:ext cx="7400925" cy="1854200"/>
        </p:xfrm>
        <a:graphic>
          <a:graphicData uri="http://schemas.openxmlformats.org/presentationml/2006/ole">
            <mc:AlternateContent xmlns:mc="http://schemas.openxmlformats.org/markup-compatibility/2006">
              <mc:Choice xmlns:v="urn:schemas-microsoft-com:vml" Requires="v">
                <p:oleObj spid="_x0000_s118569" name="Equation" r:id="rId6" imgW="3797280" imgH="952200" progId="Equation.DSMT4">
                  <p:embed/>
                </p:oleObj>
              </mc:Choice>
              <mc:Fallback>
                <p:oleObj name="Equation" r:id="rId6" imgW="3797280" imgH="952200" progId="Equation.DSMT4">
                  <p:embed/>
                  <p:pic>
                    <p:nvPicPr>
                      <p:cNvPr id="8" name="Object 7"/>
                      <p:cNvPicPr/>
                      <p:nvPr/>
                    </p:nvPicPr>
                    <p:blipFill>
                      <a:blip r:embed="rId7"/>
                      <a:stretch>
                        <a:fillRect/>
                      </a:stretch>
                    </p:blipFill>
                    <p:spPr>
                      <a:xfrm>
                        <a:off x="852488" y="3229878"/>
                        <a:ext cx="7400925" cy="1854200"/>
                      </a:xfrm>
                      <a:prstGeom prst="rect">
                        <a:avLst/>
                      </a:prstGeom>
                    </p:spPr>
                  </p:pic>
                </p:oleObj>
              </mc:Fallback>
            </mc:AlternateContent>
          </a:graphicData>
        </a:graphic>
      </p:graphicFrame>
    </p:spTree>
    <p:extLst>
      <p:ext uri="{BB962C8B-B14F-4D97-AF65-F5344CB8AC3E}">
        <p14:creationId xmlns:p14="http://schemas.microsoft.com/office/powerpoint/2010/main" val="177869466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How Much of a Discount Should the Retailer Pass through?</a:t>
            </a:r>
            <a:endParaRPr lang="en-US" kern="1200" dirty="0">
              <a:latin typeface="Times New Roman" panose="02020603050405020304" pitchFamily="18" charset="0"/>
              <a:ea typeface="+mj-ea"/>
              <a:cs typeface="+mj-cs"/>
            </a:endParaRPr>
          </a:p>
        </p:txBody>
      </p:sp>
      <p:sp>
        <p:nvSpPr>
          <p:cNvPr id="7" name="Text Placeholder 6"/>
          <p:cNvSpPr>
            <a:spLocks noGrp="1"/>
          </p:cNvSpPr>
          <p:nvPr>
            <p:ph type="body" idx="1"/>
          </p:nvPr>
        </p:nvSpPr>
        <p:spPr>
          <a:xfrm>
            <a:off x="457200" y="1600204"/>
            <a:ext cx="3200401" cy="533400"/>
          </a:xfrm>
        </p:spPr>
        <p:txBody>
          <a:bodyPr/>
          <a:lstStyle/>
          <a:p>
            <a:pPr lvl="0"/>
            <a:r>
              <a:rPr lang="en-US" sz="2000" kern="1200" dirty="0">
                <a:solidFill>
                  <a:srgbClr val="000000"/>
                </a:solidFill>
                <a:latin typeface="+mn-lt"/>
              </a:rPr>
              <a:t>Profits for the </a:t>
            </a:r>
            <a:r>
              <a:rPr lang="en-US" sz="2000" kern="1200" dirty="0" smtClean="0">
                <a:solidFill>
                  <a:srgbClr val="000000"/>
                </a:solidFill>
                <a:latin typeface="+mn-lt"/>
              </a:rPr>
              <a:t>retailer</a:t>
            </a:r>
            <a:endParaRPr lang="en-US" sz="2000" kern="1200" dirty="0">
              <a:solidFill>
                <a:srgbClr val="000000"/>
              </a:solidFill>
              <a:latin typeface="+mn-lt"/>
            </a:endParaRPr>
          </a:p>
        </p:txBody>
      </p:sp>
      <p:sp>
        <p:nvSpPr>
          <p:cNvPr id="8" name="Content Placeholder 7"/>
          <p:cNvSpPr>
            <a:spLocks noGrp="1"/>
          </p:cNvSpPr>
          <p:nvPr>
            <p:ph sz="quarter" idx="13"/>
          </p:nvPr>
        </p:nvSpPr>
        <p:spPr>
          <a:xfrm>
            <a:off x="457200" y="2015049"/>
            <a:ext cx="8048847" cy="420791"/>
          </a:xfrm>
        </p:spPr>
        <p:txBody>
          <a:bodyPr/>
          <a:lstStyle/>
          <a:p>
            <a:pPr marL="276225" indent="0">
              <a:buNone/>
            </a:pPr>
            <a:r>
              <a:rPr lang="cs-CZ" sz="2000" i="1" dirty="0">
                <a:latin typeface="+mn-lt"/>
                <a:cs typeface="Times New Roman"/>
              </a:rPr>
              <a:t>Prof</a:t>
            </a:r>
            <a:r>
              <a:rPr lang="cs-CZ" sz="2000" i="1" baseline="-25000" dirty="0">
                <a:latin typeface="+mn-lt"/>
                <a:cs typeface="Times New Roman"/>
              </a:rPr>
              <a:t>R</a:t>
            </a:r>
            <a:r>
              <a:rPr lang="cs-CZ" sz="2000" dirty="0">
                <a:latin typeface="+mn-lt"/>
              </a:rPr>
              <a:t> = (300,000 </a:t>
            </a:r>
            <a:r>
              <a:rPr lang="en-US" sz="2000" kern="1200" dirty="0">
                <a:solidFill>
                  <a:srgbClr val="000000"/>
                </a:solidFill>
                <a:latin typeface="Arial (Body)"/>
              </a:rPr>
              <a:t>−</a:t>
            </a:r>
            <a:r>
              <a:rPr lang="cs-CZ" sz="2000" dirty="0" smtClean="0">
                <a:latin typeface="+mn-lt"/>
              </a:rPr>
              <a:t> </a:t>
            </a:r>
            <a:r>
              <a:rPr lang="cs-CZ" sz="2000" dirty="0">
                <a:latin typeface="+mn-lt"/>
              </a:rPr>
              <a:t>60,000</a:t>
            </a:r>
            <a:r>
              <a:rPr lang="cs-CZ" sz="2000" i="1" dirty="0">
                <a:latin typeface="+mn-lt"/>
                <a:cs typeface="Times New Roman"/>
              </a:rPr>
              <a:t>p</a:t>
            </a:r>
            <a:r>
              <a:rPr lang="cs-CZ" sz="2000" dirty="0">
                <a:latin typeface="+mn-lt"/>
              </a:rPr>
              <a:t>)</a:t>
            </a:r>
            <a:r>
              <a:rPr lang="cs-CZ" sz="2000" i="1" dirty="0">
                <a:latin typeface="+mn-lt"/>
                <a:cs typeface="Times New Roman"/>
              </a:rPr>
              <a:t>p</a:t>
            </a:r>
            <a:r>
              <a:rPr lang="cs-CZ" sz="2000" dirty="0">
                <a:latin typeface="+mn-lt"/>
              </a:rPr>
              <a:t> </a:t>
            </a:r>
            <a:r>
              <a:rPr lang="en-US" sz="2000" kern="1200" dirty="0">
                <a:solidFill>
                  <a:srgbClr val="000000"/>
                </a:solidFill>
                <a:latin typeface="Arial (Body)"/>
              </a:rPr>
              <a:t>−</a:t>
            </a:r>
            <a:r>
              <a:rPr lang="cs-CZ" sz="2000" dirty="0" smtClean="0">
                <a:latin typeface="+mn-lt"/>
              </a:rPr>
              <a:t> </a:t>
            </a:r>
            <a:r>
              <a:rPr lang="cs-CZ" sz="2000" dirty="0">
                <a:latin typeface="+mn-lt"/>
              </a:rPr>
              <a:t>(300,000 </a:t>
            </a:r>
            <a:r>
              <a:rPr lang="en-US" sz="2000" kern="1200" dirty="0" smtClean="0">
                <a:solidFill>
                  <a:srgbClr val="000000"/>
                </a:solidFill>
                <a:latin typeface="Arial (Body)"/>
              </a:rPr>
              <a:t>−</a:t>
            </a:r>
            <a:r>
              <a:rPr lang="cs-CZ" sz="2000" dirty="0" smtClean="0">
                <a:latin typeface="+mn-lt"/>
              </a:rPr>
              <a:t> 60,000</a:t>
            </a:r>
            <a:r>
              <a:rPr lang="cs-CZ" sz="2000" i="1" dirty="0" smtClean="0">
                <a:latin typeface="+mn-lt"/>
                <a:cs typeface="Times New Roman"/>
              </a:rPr>
              <a:t>p</a:t>
            </a:r>
            <a:r>
              <a:rPr lang="cs-CZ" sz="2000" dirty="0" smtClean="0">
                <a:latin typeface="+mn-lt"/>
              </a:rPr>
              <a:t>)</a:t>
            </a:r>
            <a:r>
              <a:rPr lang="cs-CZ" sz="2000" i="1" dirty="0" smtClean="0">
                <a:latin typeface="+mn-lt"/>
                <a:cs typeface="Times New Roman"/>
              </a:rPr>
              <a:t>C</a:t>
            </a:r>
            <a:r>
              <a:rPr lang="cs-CZ" sz="2000" i="1" baseline="-25000" dirty="0" smtClean="0">
                <a:latin typeface="+mn-lt"/>
                <a:cs typeface="Times New Roman"/>
              </a:rPr>
              <a:t>R</a:t>
            </a:r>
            <a:endParaRPr lang="en-US" sz="2000" i="1" dirty="0">
              <a:latin typeface="+mn-lt"/>
              <a:cs typeface="Times New Roman"/>
            </a:endParaRPr>
          </a:p>
        </p:txBody>
      </p:sp>
      <p:sp>
        <p:nvSpPr>
          <p:cNvPr id="9" name="Content Placeholder 8"/>
          <p:cNvSpPr>
            <a:spLocks noGrp="1"/>
          </p:cNvSpPr>
          <p:nvPr>
            <p:ph sz="quarter" idx="14"/>
          </p:nvPr>
        </p:nvSpPr>
        <p:spPr>
          <a:xfrm>
            <a:off x="457200" y="2591966"/>
            <a:ext cx="2082800" cy="424227"/>
          </a:xfrm>
        </p:spPr>
        <p:txBody>
          <a:bodyPr anchor="ctr"/>
          <a:lstStyle/>
          <a:p>
            <a:pPr marL="255600">
              <a:buFont typeface="Arial" panose="020B0604020202020204" pitchFamily="34" charset="0"/>
              <a:buChar char="•"/>
            </a:pPr>
            <a:r>
              <a:rPr lang="en-US" sz="2000" dirty="0">
                <a:latin typeface="+mn-lt"/>
              </a:rPr>
              <a:t>Optimal </a:t>
            </a:r>
            <a:r>
              <a:rPr lang="en-US" sz="2000" dirty="0" smtClean="0">
                <a:latin typeface="+mn-lt"/>
              </a:rPr>
              <a:t>price</a:t>
            </a:r>
            <a:endParaRPr lang="en-US" sz="2000" dirty="0">
              <a:latin typeface="+mn-lt"/>
            </a:endParaRPr>
          </a:p>
        </p:txBody>
      </p:sp>
      <p:graphicFrame>
        <p:nvGraphicFramePr>
          <p:cNvPr id="26" name="Object 25" descr="p = left parenthesis 300,000 + 60,000 c sub r right parenthesis divided by 120,000"/>
          <p:cNvGraphicFramePr>
            <a:graphicFrameLocks noChangeAspect="1"/>
          </p:cNvGraphicFramePr>
          <p:nvPr>
            <p:extLst>
              <p:ext uri="{D42A27DB-BD31-4B8C-83A1-F6EECF244321}">
                <p14:modId xmlns:p14="http://schemas.microsoft.com/office/powerpoint/2010/main" val="1146980816"/>
              </p:ext>
            </p:extLst>
          </p:nvPr>
        </p:nvGraphicFramePr>
        <p:xfrm>
          <a:off x="1539597" y="3018660"/>
          <a:ext cx="4125554" cy="386837"/>
        </p:xfrm>
        <a:graphic>
          <a:graphicData uri="http://schemas.openxmlformats.org/presentationml/2006/ole">
            <mc:AlternateContent xmlns:mc="http://schemas.openxmlformats.org/markup-compatibility/2006">
              <mc:Choice xmlns:v="urn:schemas-microsoft-com:vml" Requires="v">
                <p:oleObj spid="_x0000_s119592" name="Equation" r:id="rId3" imgW="2425680" imgH="228600" progId="Equation.DSMT4">
                  <p:embed/>
                </p:oleObj>
              </mc:Choice>
              <mc:Fallback>
                <p:oleObj name="Equation" r:id="rId3" imgW="2425680" imgH="228600" progId="Equation.DSMT4">
                  <p:embed/>
                  <p:pic>
                    <p:nvPicPr>
                      <p:cNvPr id="26" name="Object 25"/>
                      <p:cNvPicPr/>
                      <p:nvPr/>
                    </p:nvPicPr>
                    <p:blipFill>
                      <a:blip r:embed="rId4"/>
                      <a:stretch>
                        <a:fillRect/>
                      </a:stretch>
                    </p:blipFill>
                    <p:spPr>
                      <a:xfrm>
                        <a:off x="1539597" y="3018660"/>
                        <a:ext cx="4125554" cy="386837"/>
                      </a:xfrm>
                      <a:prstGeom prst="rect">
                        <a:avLst/>
                      </a:prstGeom>
                    </p:spPr>
                  </p:pic>
                </p:oleObj>
              </mc:Fallback>
            </mc:AlternateContent>
          </a:graphicData>
        </a:graphic>
      </p:graphicFrame>
      <p:sp>
        <p:nvSpPr>
          <p:cNvPr id="12" name="Content Placeholder 11"/>
          <p:cNvSpPr>
            <a:spLocks noGrp="1"/>
          </p:cNvSpPr>
          <p:nvPr>
            <p:ph sz="quarter" idx="15"/>
          </p:nvPr>
        </p:nvSpPr>
        <p:spPr>
          <a:xfrm>
            <a:off x="441434" y="3507114"/>
            <a:ext cx="4595023" cy="381002"/>
          </a:xfrm>
        </p:spPr>
        <p:txBody>
          <a:bodyPr anchor="ctr"/>
          <a:lstStyle/>
          <a:p>
            <a:pPr marL="255600" indent="-255600">
              <a:buFont typeface="Arial" panose="020B0604020202020204" pitchFamily="34" charset="0"/>
              <a:buChar char="•"/>
            </a:pPr>
            <a:r>
              <a:rPr lang="en-US" sz="2000" dirty="0">
                <a:latin typeface="+mn-lt"/>
              </a:rPr>
              <a:t>Demand with no </a:t>
            </a:r>
            <a:r>
              <a:rPr lang="en-US" sz="2000" dirty="0" smtClean="0">
                <a:latin typeface="+mn-lt"/>
              </a:rPr>
              <a:t>promotion</a:t>
            </a:r>
            <a:endParaRPr lang="en-US" sz="2000" dirty="0">
              <a:latin typeface="+mn-lt"/>
            </a:endParaRPr>
          </a:p>
        </p:txBody>
      </p:sp>
      <p:sp>
        <p:nvSpPr>
          <p:cNvPr id="15" name="Content Placeholder 14"/>
          <p:cNvSpPr>
            <a:spLocks noGrp="1"/>
          </p:cNvSpPr>
          <p:nvPr>
            <p:ph sz="quarter" idx="16"/>
          </p:nvPr>
        </p:nvSpPr>
        <p:spPr>
          <a:xfrm>
            <a:off x="1348341" y="3872666"/>
            <a:ext cx="3988676" cy="413968"/>
          </a:xfrm>
        </p:spPr>
        <p:txBody>
          <a:bodyPr anchor="ctr"/>
          <a:lstStyle/>
          <a:p>
            <a:pPr marL="0" indent="0">
              <a:buNone/>
            </a:pPr>
            <a:r>
              <a:rPr lang="en-US" sz="2000" i="1" dirty="0">
                <a:latin typeface="+mn-lt"/>
                <a:cs typeface="Times New Roman"/>
              </a:rPr>
              <a:t>D</a:t>
            </a:r>
            <a:r>
              <a:rPr lang="en-US" sz="2000" i="1" baseline="-25000" dirty="0">
                <a:latin typeface="+mn-lt"/>
                <a:cs typeface="Times New Roman"/>
              </a:rPr>
              <a:t>R</a:t>
            </a:r>
            <a:r>
              <a:rPr lang="en-US" sz="2000" dirty="0">
                <a:latin typeface="+mn-lt"/>
              </a:rPr>
              <a:t> </a:t>
            </a:r>
            <a:r>
              <a:rPr lang="en-US" sz="2000" dirty="0" smtClean="0">
                <a:latin typeface="+mn-lt"/>
              </a:rPr>
              <a:t>= </a:t>
            </a:r>
            <a:r>
              <a:rPr lang="en-US" sz="2000" dirty="0">
                <a:latin typeface="+mn-lt"/>
              </a:rPr>
              <a:t>30,000 </a:t>
            </a:r>
            <a:r>
              <a:rPr lang="en-US" sz="2000" kern="1200" dirty="0">
                <a:solidFill>
                  <a:srgbClr val="000000"/>
                </a:solidFill>
                <a:latin typeface="Arial (Body)"/>
              </a:rPr>
              <a:t>−</a:t>
            </a:r>
            <a:r>
              <a:rPr lang="en-US" sz="2000" dirty="0" smtClean="0">
                <a:latin typeface="+mn-lt"/>
              </a:rPr>
              <a:t> </a:t>
            </a:r>
            <a:r>
              <a:rPr lang="en-US" sz="2000" dirty="0">
                <a:latin typeface="+mn-lt"/>
              </a:rPr>
              <a:t>60,000</a:t>
            </a:r>
            <a:r>
              <a:rPr lang="en-US" sz="2000" i="1" dirty="0">
                <a:latin typeface="+mn-lt"/>
                <a:cs typeface="Times New Roman"/>
              </a:rPr>
              <a:t>p</a:t>
            </a:r>
            <a:r>
              <a:rPr lang="en-US" sz="2000" dirty="0">
                <a:latin typeface="+mn-lt"/>
              </a:rPr>
              <a:t> = </a:t>
            </a:r>
            <a:r>
              <a:rPr lang="en-US" sz="2000" dirty="0" smtClean="0">
                <a:latin typeface="+mn-lt"/>
              </a:rPr>
              <a:t>60,000</a:t>
            </a:r>
            <a:endParaRPr lang="en-US" sz="2000" dirty="0">
              <a:latin typeface="+mn-lt"/>
            </a:endParaRPr>
          </a:p>
        </p:txBody>
      </p:sp>
      <p:sp>
        <p:nvSpPr>
          <p:cNvPr id="18" name="Content Placeholder 17"/>
          <p:cNvSpPr>
            <a:spLocks noGrp="1"/>
          </p:cNvSpPr>
          <p:nvPr>
            <p:ph sz="quarter" idx="17"/>
          </p:nvPr>
        </p:nvSpPr>
        <p:spPr>
          <a:xfrm>
            <a:off x="457200" y="4474910"/>
            <a:ext cx="8229600" cy="329389"/>
          </a:xfrm>
        </p:spPr>
        <p:txBody>
          <a:bodyPr anchor="ctr"/>
          <a:lstStyle/>
          <a:p>
            <a:pPr marL="255600" indent="-255600">
              <a:buFont typeface="Arial" panose="020B0604020202020204" pitchFamily="34" charset="0"/>
              <a:buChar char="•"/>
            </a:pPr>
            <a:r>
              <a:rPr lang="en-US" sz="2000" dirty="0">
                <a:latin typeface="+mn-lt"/>
              </a:rPr>
              <a:t>Optimal price with </a:t>
            </a:r>
            <a:r>
              <a:rPr lang="en-US" sz="2000" dirty="0" smtClean="0">
                <a:latin typeface="+mn-lt"/>
              </a:rPr>
              <a:t>discount</a:t>
            </a:r>
            <a:endParaRPr lang="en-US" sz="2000" dirty="0">
              <a:latin typeface="+mn-lt"/>
            </a:endParaRPr>
          </a:p>
        </p:txBody>
      </p:sp>
      <p:graphicFrame>
        <p:nvGraphicFramePr>
          <p:cNvPr id="27" name="Object 26" descr="p = left parenthesis 300,000 + 60,000 times 2.85 right parenthesis divided by 120,000 = $3.925"/>
          <p:cNvGraphicFramePr>
            <a:graphicFrameLocks noChangeAspect="1"/>
          </p:cNvGraphicFramePr>
          <p:nvPr>
            <p:extLst>
              <p:ext uri="{D42A27DB-BD31-4B8C-83A1-F6EECF244321}">
                <p14:modId xmlns:p14="http://schemas.microsoft.com/office/powerpoint/2010/main" val="738885422"/>
              </p:ext>
            </p:extLst>
          </p:nvPr>
        </p:nvGraphicFramePr>
        <p:xfrm>
          <a:off x="1564446" y="4882751"/>
          <a:ext cx="5625032" cy="348693"/>
        </p:xfrm>
        <a:graphic>
          <a:graphicData uri="http://schemas.openxmlformats.org/presentationml/2006/ole">
            <mc:AlternateContent xmlns:mc="http://schemas.openxmlformats.org/markup-compatibility/2006">
              <mc:Choice xmlns:v="urn:schemas-microsoft-com:vml" Requires="v">
                <p:oleObj spid="_x0000_s119593" name="Equation" r:id="rId5" imgW="3276360" imgH="203040" progId="Equation.DSMT4">
                  <p:embed/>
                </p:oleObj>
              </mc:Choice>
              <mc:Fallback>
                <p:oleObj name="Equation" r:id="rId5" imgW="3276360" imgH="203040" progId="Equation.DSMT4">
                  <p:embed/>
                  <p:pic>
                    <p:nvPicPr>
                      <p:cNvPr id="27" name="Object 26"/>
                      <p:cNvPicPr/>
                      <p:nvPr/>
                    </p:nvPicPr>
                    <p:blipFill>
                      <a:blip r:embed="rId6"/>
                      <a:stretch>
                        <a:fillRect/>
                      </a:stretch>
                    </p:blipFill>
                    <p:spPr>
                      <a:xfrm>
                        <a:off x="1564446" y="4882751"/>
                        <a:ext cx="5625032" cy="348693"/>
                      </a:xfrm>
                      <a:prstGeom prst="rect">
                        <a:avLst/>
                      </a:prstGeom>
                    </p:spPr>
                  </p:pic>
                </p:oleObj>
              </mc:Fallback>
            </mc:AlternateContent>
          </a:graphicData>
        </a:graphic>
      </p:graphicFrame>
      <p:sp>
        <p:nvSpPr>
          <p:cNvPr id="21" name="Content Placeholder 20"/>
          <p:cNvSpPr>
            <a:spLocks noGrp="1"/>
          </p:cNvSpPr>
          <p:nvPr>
            <p:ph sz="quarter" idx="18"/>
          </p:nvPr>
        </p:nvSpPr>
        <p:spPr>
          <a:xfrm>
            <a:off x="478465" y="5292241"/>
            <a:ext cx="8229600" cy="457200"/>
          </a:xfrm>
        </p:spPr>
        <p:txBody>
          <a:bodyPr/>
          <a:lstStyle/>
          <a:p>
            <a:pPr marL="255600" indent="-255600">
              <a:buFont typeface="Arial" panose="020B0604020202020204" pitchFamily="34" charset="0"/>
              <a:buChar char="•"/>
            </a:pPr>
            <a:r>
              <a:rPr lang="en-US" sz="2000" dirty="0">
                <a:latin typeface="+mn-lt"/>
              </a:rPr>
              <a:t>Demand with </a:t>
            </a:r>
            <a:r>
              <a:rPr lang="en-US" sz="2000" dirty="0" smtClean="0">
                <a:latin typeface="+mn-lt"/>
              </a:rPr>
              <a:t>promotion</a:t>
            </a:r>
            <a:endParaRPr lang="en-US" sz="2000" dirty="0">
              <a:latin typeface="+mn-lt"/>
            </a:endParaRPr>
          </a:p>
        </p:txBody>
      </p:sp>
      <p:sp>
        <p:nvSpPr>
          <p:cNvPr id="22" name="Content Placeholder 21"/>
          <p:cNvSpPr>
            <a:spLocks noGrp="1"/>
          </p:cNvSpPr>
          <p:nvPr>
            <p:ph sz="quarter" idx="19"/>
          </p:nvPr>
        </p:nvSpPr>
        <p:spPr>
          <a:xfrm>
            <a:off x="1248742" y="5763899"/>
            <a:ext cx="4808482" cy="312030"/>
          </a:xfrm>
        </p:spPr>
        <p:txBody>
          <a:bodyPr anchor="ctr"/>
          <a:lstStyle/>
          <a:p>
            <a:pPr marL="101600" indent="0">
              <a:buNone/>
            </a:pPr>
            <a:r>
              <a:rPr lang="en-US" sz="2000" i="1" dirty="0">
                <a:latin typeface="+mn-lt"/>
                <a:cs typeface="Times New Roman"/>
              </a:rPr>
              <a:t>D</a:t>
            </a:r>
            <a:r>
              <a:rPr lang="en-US" sz="2000" i="1" baseline="-25000" dirty="0">
                <a:latin typeface="+mn-lt"/>
                <a:cs typeface="Times New Roman"/>
              </a:rPr>
              <a:t>R</a:t>
            </a:r>
            <a:r>
              <a:rPr lang="en-US" sz="2000" dirty="0">
                <a:latin typeface="+mn-lt"/>
              </a:rPr>
              <a:t> = 300,000 </a:t>
            </a:r>
            <a:r>
              <a:rPr lang="en-US" sz="2000" kern="1200" dirty="0">
                <a:solidFill>
                  <a:srgbClr val="000000"/>
                </a:solidFill>
                <a:latin typeface="Arial (Body)"/>
              </a:rPr>
              <a:t>−</a:t>
            </a:r>
            <a:r>
              <a:rPr lang="en-US" sz="2000" dirty="0" smtClean="0">
                <a:latin typeface="+mn-lt"/>
              </a:rPr>
              <a:t> </a:t>
            </a:r>
            <a:r>
              <a:rPr lang="en-US" sz="2000" dirty="0">
                <a:latin typeface="+mn-lt"/>
              </a:rPr>
              <a:t>60,000</a:t>
            </a:r>
            <a:r>
              <a:rPr lang="en-US" sz="2000" i="1" dirty="0">
                <a:latin typeface="+mn-lt"/>
                <a:cs typeface="Times New Roman"/>
              </a:rPr>
              <a:t>p</a:t>
            </a:r>
            <a:r>
              <a:rPr lang="en-US" sz="2000" dirty="0">
                <a:latin typeface="+mn-lt"/>
              </a:rPr>
              <a:t> = </a:t>
            </a:r>
            <a:r>
              <a:rPr lang="en-US" sz="2000" dirty="0" smtClean="0">
                <a:latin typeface="+mn-lt"/>
              </a:rPr>
              <a:t>64,500</a:t>
            </a:r>
            <a:endParaRPr lang="en-US" sz="2000" dirty="0">
              <a:latin typeface="+mn-lt"/>
            </a:endParaRPr>
          </a:p>
        </p:txBody>
      </p:sp>
    </p:spTree>
    <p:extLst>
      <p:ext uri="{BB962C8B-B14F-4D97-AF65-F5344CB8AC3E}">
        <p14:creationId xmlns:p14="http://schemas.microsoft.com/office/powerpoint/2010/main" val="206050584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Trade Promotions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7499684" cy="3693695"/>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Trade promotions generally increase cycle inventory in a supply chain and hurt performance</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Counter measures</a:t>
            </a:r>
          </a:p>
          <a:p>
            <a:pPr marL="741553" lvl="1" indent="-284353" defTabSz="457200">
              <a:spcAft>
                <a:spcPct val="0"/>
              </a:spcAft>
              <a:buFont typeface="Arial" panose="020B0604020202020204" pitchFamily="34" charset="0"/>
            </a:pPr>
            <a:r>
              <a:rPr lang="en-US" sz="2400" kern="1200" dirty="0" smtClean="0">
                <a:solidFill>
                  <a:srgbClr val="000000"/>
                </a:solidFill>
                <a:latin typeface="Arial (Body)"/>
                <a:ea typeface="+mn-ea"/>
                <a:cs typeface="+mn-cs"/>
              </a:rPr>
              <a:t>E</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D</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L</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 (</a:t>
            </a:r>
            <a:r>
              <a:rPr lang="en-US" sz="2400" kern="1200" dirty="0">
                <a:solidFill>
                  <a:srgbClr val="000000"/>
                </a:solidFill>
                <a:latin typeface="Arial (Body)"/>
                <a:ea typeface="+mn-ea"/>
                <a:cs typeface="+mn-cs"/>
              </a:rPr>
              <a:t>every day low pricing)</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Discount applies to items sold to customers (sell-through) not the quantity purchased by the retailer (sell-in)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Scanner-based promotions</a:t>
            </a:r>
          </a:p>
        </p:txBody>
      </p:sp>
    </p:spTree>
    <p:extLst>
      <p:ext uri="{BB962C8B-B14F-4D97-AF65-F5344CB8AC3E}">
        <p14:creationId xmlns:p14="http://schemas.microsoft.com/office/powerpoint/2010/main" val="260923598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Trade Promotions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1"/>
            <a:ext cx="7740316" cy="1892796"/>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Trade promotions may make sense</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When deal elasticity and holding costs are high</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With strong brands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As a competitive </a:t>
            </a:r>
            <a:r>
              <a:rPr lang="en-US" sz="2400" kern="1200" dirty="0" smtClean="0">
                <a:solidFill>
                  <a:srgbClr val="000000"/>
                </a:solidFill>
                <a:latin typeface="Arial (Body)"/>
                <a:ea typeface="+mn-ea"/>
                <a:cs typeface="+mn-cs"/>
              </a:rPr>
              <a:t>response</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59953884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6</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4247286"/>
          </a:xfrm>
        </p:spPr>
        <p:txBody>
          <a:bodyPr wrap="square" lIns="91425" tIns="91425" rIns="91425" bIns="91425">
            <a:spAutoFit/>
          </a:bodyPr>
          <a:lstStyle/>
          <a:p>
            <a:pPr marL="0" lvl="0" indent="0" defTabSz="457200">
              <a:spcAft>
                <a:spcPct val="0"/>
              </a:spcAft>
              <a:buSzPct val="100000"/>
              <a:buNone/>
            </a:pPr>
            <a:r>
              <a:rPr lang="en-US" sz="2200" kern="1200" dirty="0">
                <a:solidFill>
                  <a:srgbClr val="000000"/>
                </a:solidFill>
                <a:latin typeface="Arial (Body)"/>
                <a:ea typeface="+mn-ea"/>
                <a:cs typeface="+mn-cs"/>
              </a:rPr>
              <a:t>Faced with a short-term discount, it is optimal for retailers to pass through only a fraction of the discount to the customer, keeping the rest for themselves. Simultaneously, it is optimal for retailers to increase the purchase lot size and forward buy for future periods. Thus, trade promotions often lead to an increase of cycle inventory in a supply chain without a significant increase in customer demand. This generally results in reduced supply chain profits unless the trade promotion reduces demand fluctuations. Trade promotions may be justified as a competitive necessity or a one-time discount to eliminate built up inventory at the supplier. Trade promotions may also be justified for products where consumer demand is very sensitive to price </a:t>
            </a:r>
            <a:r>
              <a:rPr lang="en-US" sz="2200" kern="1200" dirty="0" smtClean="0">
                <a:solidFill>
                  <a:srgbClr val="000000"/>
                </a:solidFill>
                <a:latin typeface="Arial (Body)"/>
                <a:ea typeface="+mn-ea"/>
                <a:cs typeface="+mn-cs"/>
              </a:rPr>
              <a:t>discounts.</a:t>
            </a:r>
          </a:p>
        </p:txBody>
      </p:sp>
    </p:spTree>
    <p:extLst>
      <p:ext uri="{BB962C8B-B14F-4D97-AF65-F5344CB8AC3E}">
        <p14:creationId xmlns:p14="http://schemas.microsoft.com/office/powerpoint/2010/main" val="336240019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572"/>
            <a:ext cx="8149771" cy="677078"/>
          </a:xfrm>
        </p:spPr>
        <p:txBody>
          <a:bodyPr wrap="square" tIns="91425">
            <a:spAutoFit/>
          </a:bodyPr>
          <a:lstStyle/>
          <a:p>
            <a:pPr lvl="0" defTabSz="457200">
              <a:spcBef>
                <a:spcPct val="0"/>
              </a:spcBef>
              <a:buClrTx/>
            </a:pPr>
            <a:r>
              <a:rPr lang="en-US" sz="3200" kern="1200" dirty="0" smtClean="0">
                <a:latin typeface="Times New Roman" panose="02020603050405020304" pitchFamily="18" charset="0"/>
                <a:ea typeface="+mj-ea"/>
                <a:cs typeface="+mj-cs"/>
              </a:rPr>
              <a:t>Managing Multiechelon Cycle Inventory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199" y="1600201"/>
            <a:ext cx="8045117" cy="3154679"/>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Multiechelon supply chains have multiple stages with possibly many players at each </a:t>
            </a:r>
            <a:r>
              <a:rPr lang="en-US" sz="2400" kern="1200" dirty="0" smtClean="0">
                <a:solidFill>
                  <a:srgbClr val="000000"/>
                </a:solidFill>
                <a:latin typeface="Arial (Body)"/>
                <a:ea typeface="+mn-ea"/>
                <a:cs typeface="+mn-cs"/>
              </a:rPr>
              <a:t>stage</a:t>
            </a:r>
            <a:endParaRPr lang="en-US" sz="2400" kern="1200" dirty="0">
              <a:solidFill>
                <a:srgbClr val="000000"/>
              </a:solidFill>
              <a:latin typeface="Arial (Body)"/>
              <a:ea typeface="+mn-ea"/>
              <a:cs typeface="+mn-cs"/>
            </a:endParaRP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Lack of coordination in lot sizing decisions across the supply chain results in high costs and more cycle inventory than required</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The goal is to decrease total costs by coordinating orders across the supply chain</a:t>
            </a:r>
          </a:p>
        </p:txBody>
      </p:sp>
    </p:spTree>
    <p:extLst>
      <p:ext uri="{BB962C8B-B14F-4D97-AF65-F5344CB8AC3E}">
        <p14:creationId xmlns:p14="http://schemas.microsoft.com/office/powerpoint/2010/main" val="156273748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7349"/>
            <a:ext cx="8229600" cy="677078"/>
          </a:xfrm>
        </p:spPr>
        <p:txBody>
          <a:bodyPr wrap="square" tIns="91425" anchor="b">
            <a:spAutoFit/>
          </a:bodyPr>
          <a:lstStyle/>
          <a:p>
            <a:pPr lvl="0" defTabSz="457200">
              <a:spcBef>
                <a:spcPct val="0"/>
              </a:spcBef>
              <a:buClrTx/>
            </a:pPr>
            <a:r>
              <a:rPr lang="en-US" sz="3200" kern="1200" dirty="0" smtClean="0">
                <a:latin typeface="Times New Roman" panose="02020603050405020304" pitchFamily="18" charset="0"/>
                <a:ea typeface="+mj-ea"/>
                <a:cs typeface="+mj-cs"/>
              </a:rPr>
              <a:t>Managing Multiechelon Cycle Inventory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pic>
        <p:nvPicPr>
          <p:cNvPr id="5" name="Picture 4" descr="2 graphs show inventory profile at retailer and manufacturer with no synchronization. The first graph plots manufacturer inventory over time as 3 blocks. When the manufacturer’s lot arrives, the manufacturer’s inventory goes from 0 to the quantity in the lot. Inventory stays at the same level until the retailer lot is shipped, and the quantity goes to 0 again. The cycle repeats 3 times. The second graph plots quantity over time for retailer inventory. In this graph, the quantity begins at the quantity delivered by the manufacturer and decreases gradually over time. This process repeats 3 times as well. Line 3. The retailer replenishes every 2 weeks. On this cotinuum, the retailer shipment is cross docked every 2 weeks. Line 4. The retailer replenishes every 4 weeks. On this continuum, marks are at 4 week periods to show that the retailer shipment is cross docked every 4 weeks."/>
          <p:cNvPicPr>
            <a:picLocks noChangeAspect="1"/>
          </p:cNvPicPr>
          <p:nvPr/>
        </p:nvPicPr>
        <p:blipFill>
          <a:blip r:embed="rId2"/>
          <a:stretch>
            <a:fillRect/>
          </a:stretch>
        </p:blipFill>
        <p:spPr>
          <a:xfrm>
            <a:off x="2248117" y="1724279"/>
            <a:ext cx="4395518" cy="3271665"/>
          </a:xfrm>
          <a:prstGeom prst="rect">
            <a:avLst/>
          </a:prstGeom>
        </p:spPr>
      </p:pic>
      <p:sp>
        <p:nvSpPr>
          <p:cNvPr id="3" name="Text Placeholder 2"/>
          <p:cNvSpPr>
            <a:spLocks noGrp="1"/>
          </p:cNvSpPr>
          <p:nvPr>
            <p:ph type="body" idx="1"/>
          </p:nvPr>
        </p:nvSpPr>
        <p:spPr/>
        <p:txBody>
          <a:bodyPr/>
          <a:lstStyle/>
          <a:p>
            <a:pPr marL="0" indent="0">
              <a:buNone/>
            </a:pPr>
            <a:r>
              <a:rPr lang="en-US" sz="2000" b="1" dirty="0">
                <a:latin typeface="+mn-lt"/>
              </a:rPr>
              <a:t>Figure </a:t>
            </a:r>
            <a:r>
              <a:rPr lang="en-US" sz="2000" b="1" dirty="0" smtClean="0">
                <a:latin typeface="+mn-lt"/>
              </a:rPr>
              <a:t>11-6 </a:t>
            </a:r>
            <a:r>
              <a:rPr lang="en-US" sz="2000" dirty="0">
                <a:latin typeface="+mn-lt"/>
              </a:rPr>
              <a:t>Inventory Profile at Retailer and Manufacturer with No </a:t>
            </a:r>
            <a:r>
              <a:rPr lang="en-US" sz="2000" dirty="0" smtClean="0">
                <a:latin typeface="+mn-lt"/>
              </a:rPr>
              <a:t>Synchronization</a:t>
            </a:r>
            <a:endParaRPr lang="en-US" sz="2000" dirty="0">
              <a:latin typeface="+mn-lt"/>
            </a:endParaRPr>
          </a:p>
        </p:txBody>
      </p:sp>
    </p:spTree>
    <p:extLst>
      <p:ext uri="{BB962C8B-B14F-4D97-AF65-F5344CB8AC3E}">
        <p14:creationId xmlns:p14="http://schemas.microsoft.com/office/powerpoint/2010/main" val="311685718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Integer Replenishment Policy </a:t>
            </a:r>
            <a:r>
              <a:rPr lang="en-US" sz="2000" b="0" kern="1200" dirty="0" smtClean="0">
                <a:latin typeface="Times New Roman" panose="02020603050405020304" pitchFamily="18" charset="0"/>
                <a:ea typeface="+mj-ea"/>
                <a:cs typeface="+mj-cs"/>
              </a:rPr>
              <a:t>(1 of 4)</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200" kern="1200" dirty="0">
                <a:solidFill>
                  <a:srgbClr val="000000"/>
                </a:solidFill>
                <a:latin typeface="Arial (Body)"/>
                <a:ea typeface="+mn-ea"/>
                <a:cs typeface="+mn-cs"/>
              </a:rPr>
              <a:t>Divide all parties within a stage into groups such that all parties within a group order from the same supplier and have the same reorder interval</a:t>
            </a:r>
          </a:p>
          <a:p>
            <a:pPr marL="255651" lvl="0" indent="-255651" defTabSz="457200">
              <a:spcAft>
                <a:spcPct val="0"/>
              </a:spcAft>
              <a:buFont typeface="Arial" panose="020B0604020202020204" pitchFamily="34" charset="0"/>
              <a:buChar char="•"/>
              <a:tabLst/>
            </a:pPr>
            <a:r>
              <a:rPr lang="en-US" sz="2200" kern="1200" dirty="0">
                <a:solidFill>
                  <a:srgbClr val="000000"/>
                </a:solidFill>
                <a:latin typeface="Arial (Body)"/>
                <a:ea typeface="+mn-ea"/>
                <a:cs typeface="+mn-cs"/>
              </a:rPr>
              <a:t>Set reorder intervals across stages such that the receipt of a replenishment order at any stage is synchronized with the shipment of a replenishment order to at least one of its customers</a:t>
            </a:r>
          </a:p>
          <a:p>
            <a:pPr marL="255651" lvl="0" indent="-255651" defTabSz="457200">
              <a:spcAft>
                <a:spcPct val="0"/>
              </a:spcAft>
              <a:buFont typeface="Arial" panose="020B0604020202020204" pitchFamily="34" charset="0"/>
              <a:buChar char="•"/>
              <a:tabLst/>
            </a:pPr>
            <a:r>
              <a:rPr lang="en-US" sz="2200" kern="1200" dirty="0">
                <a:solidFill>
                  <a:srgbClr val="000000"/>
                </a:solidFill>
                <a:latin typeface="Arial (Body)"/>
                <a:ea typeface="+mn-ea"/>
                <a:cs typeface="+mn-cs"/>
              </a:rPr>
              <a:t>For customers with a longer reorder interval than the supplier, make the customer’s reorder interval an integer multiple of the supplier’s interval and synchronize replenishment at the two stages to facilitate cross-docking</a:t>
            </a:r>
          </a:p>
        </p:txBody>
      </p:sp>
    </p:spTree>
    <p:extLst>
      <p:ext uri="{BB962C8B-B14F-4D97-AF65-F5344CB8AC3E}">
        <p14:creationId xmlns:p14="http://schemas.microsoft.com/office/powerpoint/2010/main" val="226559315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Integer Replenishment Policy </a:t>
            </a:r>
            <a:r>
              <a:rPr lang="en-US" sz="2000" b="0" kern="1200" dirty="0" smtClean="0">
                <a:latin typeface="Times New Roman" panose="02020603050405020304" pitchFamily="18" charset="0"/>
                <a:ea typeface="+mj-ea"/>
                <a:cs typeface="+mj-cs"/>
              </a:rPr>
              <a:t>(2 of 4)</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616344"/>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200" kern="1200" dirty="0">
                <a:solidFill>
                  <a:srgbClr val="000000"/>
                </a:solidFill>
                <a:latin typeface="Arial (Body)"/>
                <a:ea typeface="+mn-ea"/>
                <a:cs typeface="+mn-cs"/>
              </a:rPr>
              <a:t>For customers with a shorter reorder interval than the supplier, make the supplier’s reorder interval an integer multiple of the customer’s interval and synchronize replenishment at the two stages to facilitate cross-docking</a:t>
            </a:r>
          </a:p>
          <a:p>
            <a:pPr marL="255651" lvl="0" indent="-255651" defTabSz="457200">
              <a:spcAft>
                <a:spcPct val="0"/>
              </a:spcAft>
              <a:buFont typeface="Arial" panose="020B0604020202020204" pitchFamily="34" charset="0"/>
              <a:buChar char="•"/>
              <a:tabLst/>
            </a:pPr>
            <a:r>
              <a:rPr lang="en-US" sz="2200" kern="1200" dirty="0">
                <a:solidFill>
                  <a:srgbClr val="000000"/>
                </a:solidFill>
                <a:latin typeface="Arial (Body)"/>
                <a:ea typeface="+mn-ea"/>
                <a:cs typeface="+mn-cs"/>
              </a:rPr>
              <a:t>The relative frequency of reordering depends on the setup cost, holding cost, and demand at different parties</a:t>
            </a:r>
          </a:p>
          <a:p>
            <a:pPr marL="255651" lvl="0" indent="-255651" defTabSz="457200">
              <a:spcAft>
                <a:spcPct val="0"/>
              </a:spcAft>
              <a:buFont typeface="Arial" panose="020B0604020202020204" pitchFamily="34" charset="0"/>
              <a:buChar char="•"/>
              <a:tabLst/>
            </a:pPr>
            <a:r>
              <a:rPr lang="en-US" sz="2200" kern="1200" dirty="0" smtClean="0">
                <a:solidFill>
                  <a:srgbClr val="000000"/>
                </a:solidFill>
                <a:latin typeface="Arial (Body)"/>
                <a:ea typeface="+mn-ea"/>
                <a:cs typeface="+mn-cs"/>
              </a:rPr>
              <a:t>These </a:t>
            </a:r>
            <a:r>
              <a:rPr lang="en-US" sz="2200" kern="1200" dirty="0">
                <a:solidFill>
                  <a:srgbClr val="000000"/>
                </a:solidFill>
                <a:latin typeface="Arial (Body)"/>
                <a:ea typeface="+mn-ea"/>
                <a:cs typeface="+mn-cs"/>
              </a:rPr>
              <a:t>polices make the most sense for supply chains in which cycle inventories are large and demand is relatively predictable</a:t>
            </a:r>
          </a:p>
        </p:txBody>
      </p:sp>
    </p:spTree>
    <p:extLst>
      <p:ext uri="{BB962C8B-B14F-4D97-AF65-F5344CB8AC3E}">
        <p14:creationId xmlns:p14="http://schemas.microsoft.com/office/powerpoint/2010/main" val="3711277420"/>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9726</TotalTime>
  <Words>4825</Words>
  <Application>Microsoft Office PowerPoint</Application>
  <PresentationFormat>On-screen Show (4:3)</PresentationFormat>
  <Paragraphs>594</Paragraphs>
  <Slides>108</Slides>
  <Notes>21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108</vt:i4>
      </vt:variant>
    </vt:vector>
  </HeadingPairs>
  <TitlesOfParts>
    <vt:vector size="117" baseType="lpstr">
      <vt:lpstr>Arial</vt:lpstr>
      <vt:lpstr>Arial (Body)</vt:lpstr>
      <vt:lpstr>Noto Sans Symbols</vt:lpstr>
      <vt:lpstr>Times New Roman</vt:lpstr>
      <vt:lpstr>Verdana</vt:lpstr>
      <vt:lpstr>Wingdings</vt:lpstr>
      <vt:lpstr>508 Lecture</vt:lpstr>
      <vt:lpstr>1_508 Lecture</vt:lpstr>
      <vt:lpstr>Equation</vt:lpstr>
      <vt:lpstr>Supply Chain Management: Strategy, Planning, and Operation</vt:lpstr>
      <vt:lpstr>Learning Objectives (1 of 2)</vt:lpstr>
      <vt:lpstr>Learning Objectives (2 of 2)</vt:lpstr>
      <vt:lpstr>Role of Cycle Inventory in a Supply Chain (1 of 8)</vt:lpstr>
      <vt:lpstr>Inventory Profile</vt:lpstr>
      <vt:lpstr>Role of Cycle Inventory in a Supply Chain (2 of 8)</vt:lpstr>
      <vt:lpstr>Role of Cycle Inventory in a Supply Chain (3 of 8)</vt:lpstr>
      <vt:lpstr>Role of Cycle Inventory in a Supply Chain (4 of 8)</vt:lpstr>
      <vt:lpstr>Role of Cycle Inventory in a Supply Chain (5 of 8)</vt:lpstr>
      <vt:lpstr>Role of Cycle Inventory in a Supply Chain (6 of 8)</vt:lpstr>
      <vt:lpstr>Role of Cycle Inventory in a Supply Chain (7 of 8)</vt:lpstr>
      <vt:lpstr>Role of Cycle Inventory in a Supply Chain (8 of 8)</vt:lpstr>
      <vt:lpstr>Summary of Learning Objective 1</vt:lpstr>
      <vt:lpstr>Economies of Scale to Exploit Fixed Costs</vt:lpstr>
      <vt:lpstr>Estimating Cycle Inventory Related Costs in Practice (1 of 3)</vt:lpstr>
      <vt:lpstr>Estimating Cycle Inventory Related Costs in Practice (2 of 3)</vt:lpstr>
      <vt:lpstr>Estimating Cycle Inventory Related Costs in Practice (3 of 3)</vt:lpstr>
      <vt:lpstr>Lot Sizing for a Single Product (Economic Order Quantity)</vt:lpstr>
      <vt:lpstr>Lot Sizing for a Single Product (1 of 3)</vt:lpstr>
      <vt:lpstr>Lot Sizing for a Single Product (2 of 3)</vt:lpstr>
      <vt:lpstr>Lot Sizing for a Single Product (3 of 3)</vt:lpstr>
      <vt:lpstr>E O Q Example (1 of 3)</vt:lpstr>
      <vt:lpstr>E O Q Example (2 of 3)</vt:lpstr>
      <vt:lpstr>Key Point (1 of 3)</vt:lpstr>
      <vt:lpstr>Key Point (2 of 3)</vt:lpstr>
      <vt:lpstr>E O Q Example (3 of 3)</vt:lpstr>
      <vt:lpstr>Lot Size and Ordering Cost</vt:lpstr>
      <vt:lpstr>Key Point (3 of 3)</vt:lpstr>
      <vt:lpstr>Production Lot Sizing</vt:lpstr>
      <vt:lpstr>Lot Sizing with Capacity Constraint</vt:lpstr>
      <vt:lpstr>Summary of Learning Objective 2</vt:lpstr>
      <vt:lpstr>Aggregating Multiple Products in a Single Order</vt:lpstr>
      <vt:lpstr>Lot Sizing with Multiple Products or Customers (1 of 2)</vt:lpstr>
      <vt:lpstr>Lot Sizing with Multiple Products or Customers (2 of 2)</vt:lpstr>
      <vt:lpstr>Multiple Products Ordered and Delivered Independently (1 of 2)</vt:lpstr>
      <vt:lpstr>Multiple Products Ordered and Delivered Independently (2 of 2)</vt:lpstr>
      <vt:lpstr>Lots Ordered and Delivered Jointly</vt:lpstr>
      <vt:lpstr>Products Ordered and Delivered Jointly (1 of 2)</vt:lpstr>
      <vt:lpstr>Products Ordered and Delivered Jointly (2 of 2)</vt:lpstr>
      <vt:lpstr>Aggregation with Capacity Constraint (1 of 3)</vt:lpstr>
      <vt:lpstr>Aggregation with Capacity Constraint (2 of 3)</vt:lpstr>
      <vt:lpstr>Aggregation with Capacity Constraint (3 of 3)</vt:lpstr>
      <vt:lpstr>Lots Ordered and Delivered Jointly for a Selected Subset (1 of 3)</vt:lpstr>
      <vt:lpstr>Lots Ordered and Delivered Jointly for a Selected Subset (2 of 3)</vt:lpstr>
      <vt:lpstr>Lots Ordered and Delivered Jointly for a Selected Subset (3 of 3)</vt:lpstr>
      <vt:lpstr>Ordered and Delivered Jointly – Frequency Varies by Order (1 of 4)</vt:lpstr>
      <vt:lpstr>Ordered and Delivered Jointly – Frequency Varies by Order (2 of 4)</vt:lpstr>
      <vt:lpstr>Ordered and Delivered Jointly – Frequency Varies by Order (3 of 4)</vt:lpstr>
      <vt:lpstr>Ordered and Delivered Jointly – Frequency Varies by Order (4 of 4)</vt:lpstr>
      <vt:lpstr>Summary of Learning Objective 3</vt:lpstr>
      <vt:lpstr>Economies of Scale to Exploit Quantity Discounts</vt:lpstr>
      <vt:lpstr>Quantity Discounts</vt:lpstr>
      <vt:lpstr>All-Unit Quantity Discounts (1 of 6)</vt:lpstr>
      <vt:lpstr>All-Unit Quantity Discounts (2 of 6)</vt:lpstr>
      <vt:lpstr>All-Unit Quantity Discounts (3 of 6)</vt:lpstr>
      <vt:lpstr>All-Unit Quantity Discounts (4 of 6)</vt:lpstr>
      <vt:lpstr>All-Unit Quantity Discounts (5 of 6)</vt:lpstr>
      <vt:lpstr>All-Unit Quantity Discounts (6 of 6)</vt:lpstr>
      <vt:lpstr>All-Unit Quantity Discount Example (1 of 3)</vt:lpstr>
      <vt:lpstr>All-Unit Quantity Discount Example (2 of 3)</vt:lpstr>
      <vt:lpstr>All-Unit Quantity Discount Example (3 of 3)</vt:lpstr>
      <vt:lpstr>Marginal Unit Quantity Discounts (1 of 6)</vt:lpstr>
      <vt:lpstr>Marginal Unit Quantity Discounts (2 of 6)</vt:lpstr>
      <vt:lpstr>Marginal Unit Quantity Discounts (3 of 6)</vt:lpstr>
      <vt:lpstr>Marginal Unit Quantity Discounts (4 of 6)</vt:lpstr>
      <vt:lpstr>Marginal Unit Quantity Discounts (5 of 6)</vt:lpstr>
      <vt:lpstr>Marginal Unit Quantity Discounts (6 of 6)</vt:lpstr>
      <vt:lpstr>Marginal Unit Quantity Discount Example (1 of 3)</vt:lpstr>
      <vt:lpstr>Marginal Unit Quantity Discount Example (2 of 3)</vt:lpstr>
      <vt:lpstr>Marginal Unit Quantity Discount Example (3 of 3)</vt:lpstr>
      <vt:lpstr>Summary of Learning Objective 4</vt:lpstr>
      <vt:lpstr>Why Quantity Discounts?</vt:lpstr>
      <vt:lpstr>Quantity Discounts for Commodity Products</vt:lpstr>
      <vt:lpstr>Locally Optimal Lot Sizes</vt:lpstr>
      <vt:lpstr>Designing a Suitable Lot Size-Based Quantity Discount</vt:lpstr>
      <vt:lpstr>Quantity Discounts When Firm Has Market Power (1 of 3)</vt:lpstr>
      <vt:lpstr>Quantity Discounts When Firm Has Market Power (2 of 3)</vt:lpstr>
      <vt:lpstr>Quantity Discounts When Firm Has Market Power (3 of 3)</vt:lpstr>
      <vt:lpstr>Two-Part Tariff</vt:lpstr>
      <vt:lpstr>Volume-Based Quantity Discounts</vt:lpstr>
      <vt:lpstr>Lessons from Discounting Schemes (1 of 2)</vt:lpstr>
      <vt:lpstr>Lessons from Discounting Schemes (2 of 2)</vt:lpstr>
      <vt:lpstr>Price Discrimination to Maximize Supplier Profits</vt:lpstr>
      <vt:lpstr>Summary of Learning Objective 5</vt:lpstr>
      <vt:lpstr>Short-Term Discounting: Trade Promotions (1 of 2)</vt:lpstr>
      <vt:lpstr>Short-Term Discounting: Trade Promotions (2 of 2)</vt:lpstr>
      <vt:lpstr>Forward Buying Inventory Profile</vt:lpstr>
      <vt:lpstr>Forward Buy (1 of 2)</vt:lpstr>
      <vt:lpstr>Forward Buy (2 of 2)</vt:lpstr>
      <vt:lpstr>Impact of Trade Promotions on Lot Sizes (1 of 2)</vt:lpstr>
      <vt:lpstr>Impact of Trade Promotions on Lot Sizes (2 of 2)</vt:lpstr>
      <vt:lpstr>How Much of a Discount Should the Retailer Pass through?</vt:lpstr>
      <vt:lpstr>Trade Promotions (1 of 2)</vt:lpstr>
      <vt:lpstr>Trade Promotions (2 of 2)</vt:lpstr>
      <vt:lpstr>Summary of Learning Objective 6</vt:lpstr>
      <vt:lpstr>Managing Multiechelon Cycle Inventory (1 of 2)</vt:lpstr>
      <vt:lpstr>Managing Multiechelon Cycle Inventory (2 of 2)</vt:lpstr>
      <vt:lpstr>Integer Replenishment Policy (1 of 4)</vt:lpstr>
      <vt:lpstr>Integer Replenishment Policy (2 of 4)</vt:lpstr>
      <vt:lpstr>Integer Replenishment Policy (3 of 4)</vt:lpstr>
      <vt:lpstr>Integer Replenishment Policy (4 of 4)</vt:lpstr>
      <vt:lpstr>Summary of Learning Objective 7</vt:lpstr>
      <vt:lpstr>Managerial Levers to Reduce Cycle Inventory (1 of 4)</vt:lpstr>
      <vt:lpstr>Managerial Levers to Reduce Cycle Inventory (2 of 4)</vt:lpstr>
      <vt:lpstr>Managerial Levers to Reduce Cycle Inventory (3 of 4)</vt:lpstr>
      <vt:lpstr>Managerial Levers to Reduce Cycle Inventory (4 of 4)</vt:lpstr>
      <vt:lpstr>Summary of Learning Objective 8</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Management: Strategy, Planning, and Operation, 7e</dc:title>
  <dc:subject>Decision Science</dc:subject>
  <dc:creator>Chopra</dc:creator>
  <cp:keywords>Supply Chain Management</cp:keywords>
  <cp:lastModifiedBy>PAVITHRAN M</cp:lastModifiedBy>
  <cp:revision>1493</cp:revision>
  <dcterms:modified xsi:type="dcterms:W3CDTF">2017-12-08T07:49:28Z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