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79"/>
  </p:notesMasterIdLst>
  <p:handoutMasterIdLst>
    <p:handoutMasterId r:id="rId80"/>
  </p:handoutMasterIdLst>
  <p:sldIdLst>
    <p:sldId id="301"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82" r:id="rId26"/>
    <p:sldId id="330" r:id="rId27"/>
    <p:sldId id="331" r:id="rId28"/>
    <p:sldId id="332" r:id="rId29"/>
    <p:sldId id="333" r:id="rId30"/>
    <p:sldId id="334" r:id="rId31"/>
    <p:sldId id="383"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84" r:id="rId46"/>
    <p:sldId id="350" r:id="rId47"/>
    <p:sldId id="385" r:id="rId48"/>
    <p:sldId id="386" r:id="rId49"/>
    <p:sldId id="387" r:id="rId50"/>
    <p:sldId id="388" r:id="rId51"/>
    <p:sldId id="389" r:id="rId52"/>
    <p:sldId id="390" r:id="rId53"/>
    <p:sldId id="391" r:id="rId54"/>
    <p:sldId id="392" r:id="rId55"/>
    <p:sldId id="393" r:id="rId56"/>
    <p:sldId id="394" r:id="rId57"/>
    <p:sldId id="395" r:id="rId58"/>
    <p:sldId id="396" r:id="rId59"/>
    <p:sldId id="397" r:id="rId60"/>
    <p:sldId id="398" r:id="rId61"/>
    <p:sldId id="399" r:id="rId62"/>
    <p:sldId id="400" r:id="rId63"/>
    <p:sldId id="401" r:id="rId64"/>
    <p:sldId id="402" r:id="rId65"/>
    <p:sldId id="403" r:id="rId66"/>
    <p:sldId id="404" r:id="rId67"/>
    <p:sldId id="405" r:id="rId68"/>
    <p:sldId id="406" r:id="rId69"/>
    <p:sldId id="407" r:id="rId70"/>
    <p:sldId id="408" r:id="rId71"/>
    <p:sldId id="409" r:id="rId72"/>
    <p:sldId id="410" r:id="rId73"/>
    <p:sldId id="411" r:id="rId74"/>
    <p:sldId id="412" r:id="rId75"/>
    <p:sldId id="413" r:id="rId76"/>
    <p:sldId id="414" r:id="rId77"/>
    <p:sldId id="415" r:id="rId7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06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59" autoAdjust="0"/>
    <p:restoredTop sz="87818" autoAdjust="0"/>
  </p:normalViewPr>
  <p:slideViewPr>
    <p:cSldViewPr snapToGrid="0" snapToObjects="1">
      <p:cViewPr varScale="1">
        <p:scale>
          <a:sx n="61" d="100"/>
          <a:sy n="61" d="100"/>
        </p:scale>
        <p:origin x="114" y="66"/>
      </p:cViewPr>
      <p:guideLst>
        <p:guide orient="horz" pos="2160"/>
        <p:guide pos="20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handoutMaster" Target="handoutMasters/handoutMaster1.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4" Type="http://schemas.openxmlformats.org/officeDocument/2006/relationships/image" Target="../media/image4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image" Target="../media/image57.wmf"/><Relationship Id="rId7" Type="http://schemas.openxmlformats.org/officeDocument/2006/relationships/image" Target="../media/image61.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4" Type="http://schemas.openxmlformats.org/officeDocument/2006/relationships/image" Target="../media/image7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5" Type="http://schemas.openxmlformats.org/officeDocument/2006/relationships/image" Target="../media/image77.wmf"/><Relationship Id="rId4" Type="http://schemas.openxmlformats.org/officeDocument/2006/relationships/image" Target="../media/image76.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12/8/2017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12/8/2017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400765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12/8/2017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150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12/8/2017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56282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12/8/2017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71181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12/8/2017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47614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957306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7">
            <a:alphaModFix/>
          </a:blip>
          <a:srcRect/>
          <a:stretch/>
        </p:blipFill>
        <p:spPr>
          <a:xfrm>
            <a:off x="443972" y="6429709"/>
            <a:ext cx="917999" cy="279914"/>
          </a:xfrm>
          <a:prstGeom prst="rect">
            <a:avLst/>
          </a:prstGeom>
          <a:noFill/>
          <a:ln>
            <a:noFill/>
          </a:ln>
        </p:spPr>
      </p:pic>
      <p:sp>
        <p:nvSpPr>
          <p:cNvPr id="16"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73" r:id="rId11"/>
    <p:sldLayoutId id="2147483678" r:id="rId12"/>
    <p:sldLayoutId id="2147483679" r:id="rId13"/>
    <p:sldLayoutId id="2147483680" r:id="rId14"/>
    <p:sldLayoutId id="2147483681"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0.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0.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21.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image" Target="../media/image13.wmf"/><Relationship Id="rId5" Type="http://schemas.openxmlformats.org/officeDocument/2006/relationships/oleObject" Target="../embeddings/oleObject10.bin"/><Relationship Id="rId4" Type="http://schemas.openxmlformats.org/officeDocument/2006/relationships/image" Target="../media/image12.wmf"/></Relationships>
</file>

<file path=ppt/slides/_rels/slide22.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16.wmf"/><Relationship Id="rId5" Type="http://schemas.openxmlformats.org/officeDocument/2006/relationships/oleObject" Target="../embeddings/oleObject13.bin"/><Relationship Id="rId4" Type="http://schemas.openxmlformats.org/officeDocument/2006/relationships/image" Target="../media/image15.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3.xml"/><Relationship Id="rId1" Type="http://schemas.openxmlformats.org/officeDocument/2006/relationships/vmlDrawing" Target="../drawings/vmlDrawing9.vml"/><Relationship Id="rId4" Type="http://schemas.openxmlformats.org/officeDocument/2006/relationships/image" Target="../media/image18.wmf"/></Relationships>
</file>

<file path=ppt/slides/_rels/slide24.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image" Target="../media/image20.wmf"/><Relationship Id="rId5" Type="http://schemas.openxmlformats.org/officeDocument/2006/relationships/oleObject" Target="../embeddings/oleObject17.bin"/><Relationship Id="rId4" Type="http://schemas.openxmlformats.org/officeDocument/2006/relationships/image" Target="../media/image19.wmf"/></Relationships>
</file>

<file path=ppt/slides/_rels/slide25.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image" Target="../media/image23.wmf"/><Relationship Id="rId5" Type="http://schemas.openxmlformats.org/officeDocument/2006/relationships/oleObject" Target="../embeddings/oleObject20.bin"/><Relationship Id="rId4" Type="http://schemas.openxmlformats.org/officeDocument/2006/relationships/image" Target="../media/image22.emf"/></Relationships>
</file>

<file path=ppt/slides/_rels/slide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0.xml"/><Relationship Id="rId1" Type="http://schemas.openxmlformats.org/officeDocument/2006/relationships/vmlDrawing" Target="../drawings/vmlDrawing12.vml"/><Relationship Id="rId4" Type="http://schemas.openxmlformats.org/officeDocument/2006/relationships/image" Target="../media/image26.wmf"/></Relationships>
</file>

<file path=ppt/slides/_rels/slide29.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28.wmf"/><Relationship Id="rId5" Type="http://schemas.openxmlformats.org/officeDocument/2006/relationships/oleObject" Target="../embeddings/oleObject24.bin"/><Relationship Id="rId4" Type="http://schemas.openxmlformats.org/officeDocument/2006/relationships/image" Target="../media/image2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image" Target="../media/image32.wmf"/><Relationship Id="rId5" Type="http://schemas.openxmlformats.org/officeDocument/2006/relationships/oleObject" Target="../embeddings/oleObject27.bin"/><Relationship Id="rId4" Type="http://schemas.openxmlformats.org/officeDocument/2006/relationships/image" Target="../media/image31.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image" Target="../media/image35.wmf"/><Relationship Id="rId5" Type="http://schemas.openxmlformats.org/officeDocument/2006/relationships/oleObject" Target="../embeddings/oleObject30.bin"/><Relationship Id="rId4" Type="http://schemas.openxmlformats.org/officeDocument/2006/relationships/image" Target="../media/image34.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3.xml"/><Relationship Id="rId1" Type="http://schemas.openxmlformats.org/officeDocument/2006/relationships/vmlDrawing" Target="../drawings/vmlDrawing16.vml"/><Relationship Id="rId4" Type="http://schemas.openxmlformats.org/officeDocument/2006/relationships/image" Target="../media/image36.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12.xml"/><Relationship Id="rId1" Type="http://schemas.openxmlformats.org/officeDocument/2006/relationships/vmlDrawing" Target="../drawings/vmlDrawing17.vml"/><Relationship Id="rId4" Type="http://schemas.openxmlformats.org/officeDocument/2006/relationships/image" Target="../media/image37.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3.xml"/><Relationship Id="rId1" Type="http://schemas.openxmlformats.org/officeDocument/2006/relationships/vmlDrawing" Target="../drawings/vmlDrawing18.vml"/><Relationship Id="rId4" Type="http://schemas.openxmlformats.org/officeDocument/2006/relationships/image" Target="../media/image3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0.xml"/><Relationship Id="rId1" Type="http://schemas.openxmlformats.org/officeDocument/2006/relationships/vmlDrawing" Target="../drawings/vmlDrawing19.vml"/><Relationship Id="rId4" Type="http://schemas.openxmlformats.org/officeDocument/2006/relationships/image" Target="../media/image39.wmf"/></Relationships>
</file>

<file path=ppt/slides/_rels/slide43.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10.xml"/><Relationship Id="rId1" Type="http://schemas.openxmlformats.org/officeDocument/2006/relationships/vmlDrawing" Target="../drawings/vmlDrawing20.vml"/><Relationship Id="rId6" Type="http://schemas.openxmlformats.org/officeDocument/2006/relationships/image" Target="../media/image41.wmf"/><Relationship Id="rId5" Type="http://schemas.openxmlformats.org/officeDocument/2006/relationships/oleObject" Target="../embeddings/oleObject36.bin"/><Relationship Id="rId4" Type="http://schemas.openxmlformats.org/officeDocument/2006/relationships/image" Target="../media/image40.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10.xml"/><Relationship Id="rId1" Type="http://schemas.openxmlformats.org/officeDocument/2006/relationships/vmlDrawing" Target="../drawings/vmlDrawing21.vml"/><Relationship Id="rId6" Type="http://schemas.openxmlformats.org/officeDocument/2006/relationships/image" Target="../media/image44.wmf"/><Relationship Id="rId5" Type="http://schemas.openxmlformats.org/officeDocument/2006/relationships/oleObject" Target="../embeddings/oleObject39.bin"/><Relationship Id="rId4" Type="http://schemas.openxmlformats.org/officeDocument/2006/relationships/image" Target="../media/image43.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3.xml"/><Relationship Id="rId1" Type="http://schemas.openxmlformats.org/officeDocument/2006/relationships/vmlDrawing" Target="../drawings/vmlDrawing22.vml"/><Relationship Id="rId4" Type="http://schemas.openxmlformats.org/officeDocument/2006/relationships/image" Target="../media/image45.wmf"/></Relationships>
</file>

<file path=ppt/slides/_rels/slide46.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13.xml"/><Relationship Id="rId1" Type="http://schemas.openxmlformats.org/officeDocument/2006/relationships/vmlDrawing" Target="../drawings/vmlDrawing23.vml"/><Relationship Id="rId6" Type="http://schemas.openxmlformats.org/officeDocument/2006/relationships/image" Target="../media/image47.wmf"/><Relationship Id="rId5" Type="http://schemas.openxmlformats.org/officeDocument/2006/relationships/oleObject" Target="../embeddings/oleObject42.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44.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3.xml"/><Relationship Id="rId1" Type="http://schemas.openxmlformats.org/officeDocument/2006/relationships/vmlDrawing" Target="../drawings/vmlDrawing24.vml"/><Relationship Id="rId4" Type="http://schemas.openxmlformats.org/officeDocument/2006/relationships/image" Target="../media/image50.wmf"/></Relationships>
</file>

<file path=ppt/slides/_rels/slide48.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12.xml"/><Relationship Id="rId1" Type="http://schemas.openxmlformats.org/officeDocument/2006/relationships/vmlDrawing" Target="../drawings/vmlDrawing25.vml"/><Relationship Id="rId6" Type="http://schemas.openxmlformats.org/officeDocument/2006/relationships/image" Target="../media/image53.wmf"/><Relationship Id="rId5" Type="http://schemas.openxmlformats.org/officeDocument/2006/relationships/oleObject" Target="../embeddings/oleObject47.bin"/><Relationship Id="rId4" Type="http://schemas.openxmlformats.org/officeDocument/2006/relationships/image" Target="../media/image52.wmf"/></Relationships>
</file>

<file path=ppt/slides/_rels/slide51.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oleObject" Target="../embeddings/oleObject54.bin"/><Relationship Id="rId18" Type="http://schemas.openxmlformats.org/officeDocument/2006/relationships/image" Target="../media/image62.wmf"/><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59.wmf"/><Relationship Id="rId17" Type="http://schemas.openxmlformats.org/officeDocument/2006/relationships/oleObject" Target="../embeddings/oleObject56.bin"/><Relationship Id="rId2" Type="http://schemas.openxmlformats.org/officeDocument/2006/relationships/slideLayout" Target="../slideLayouts/slideLayout4.xml"/><Relationship Id="rId16" Type="http://schemas.openxmlformats.org/officeDocument/2006/relationships/image" Target="../media/image61.wmf"/><Relationship Id="rId1" Type="http://schemas.openxmlformats.org/officeDocument/2006/relationships/vmlDrawing" Target="../drawings/vmlDrawing26.vml"/><Relationship Id="rId6" Type="http://schemas.openxmlformats.org/officeDocument/2006/relationships/image" Target="../media/image56.wmf"/><Relationship Id="rId11" Type="http://schemas.openxmlformats.org/officeDocument/2006/relationships/oleObject" Target="../embeddings/oleObject53.bin"/><Relationship Id="rId5" Type="http://schemas.openxmlformats.org/officeDocument/2006/relationships/oleObject" Target="../embeddings/oleObject50.bin"/><Relationship Id="rId15" Type="http://schemas.openxmlformats.org/officeDocument/2006/relationships/oleObject" Target="../embeddings/oleObject55.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52.bin"/><Relationship Id="rId14" Type="http://schemas.openxmlformats.org/officeDocument/2006/relationships/image" Target="../media/image60.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13.xml"/><Relationship Id="rId1" Type="http://schemas.openxmlformats.org/officeDocument/2006/relationships/vmlDrawing" Target="../drawings/vmlDrawing27.vml"/><Relationship Id="rId6" Type="http://schemas.openxmlformats.org/officeDocument/2006/relationships/image" Target="../media/image64.wmf"/><Relationship Id="rId5" Type="http://schemas.openxmlformats.org/officeDocument/2006/relationships/oleObject" Target="../embeddings/oleObject58.bin"/><Relationship Id="rId4" Type="http://schemas.openxmlformats.org/officeDocument/2006/relationships/image" Target="../media/image6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10.xml"/><Relationship Id="rId1" Type="http://schemas.openxmlformats.org/officeDocument/2006/relationships/vmlDrawing" Target="../drawings/vmlDrawing28.vml"/><Relationship Id="rId4" Type="http://schemas.openxmlformats.org/officeDocument/2006/relationships/image" Target="../media/image65.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slideLayout" Target="../slideLayouts/slideLayout13.xml"/><Relationship Id="rId1" Type="http://schemas.openxmlformats.org/officeDocument/2006/relationships/vmlDrawing" Target="../drawings/vmlDrawing29.vml"/><Relationship Id="rId6" Type="http://schemas.openxmlformats.org/officeDocument/2006/relationships/image" Target="../media/image68.wmf"/><Relationship Id="rId5" Type="http://schemas.openxmlformats.org/officeDocument/2006/relationships/oleObject" Target="../embeddings/oleObject61.bin"/><Relationship Id="rId10" Type="http://schemas.openxmlformats.org/officeDocument/2006/relationships/image" Target="../media/image70.wmf"/><Relationship Id="rId4" Type="http://schemas.openxmlformats.org/officeDocument/2006/relationships/image" Target="../media/image67.wmf"/><Relationship Id="rId9" Type="http://schemas.openxmlformats.org/officeDocument/2006/relationships/oleObject" Target="../embeddings/oleObject63.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4.xml"/><Relationship Id="rId1" Type="http://schemas.openxmlformats.org/officeDocument/2006/relationships/vmlDrawing" Target="../drawings/vmlDrawing30.vml"/><Relationship Id="rId6" Type="http://schemas.openxmlformats.org/officeDocument/2006/relationships/image" Target="../media/image72.wmf"/><Relationship Id="rId5" Type="http://schemas.openxmlformats.org/officeDocument/2006/relationships/oleObject" Target="../embeddings/oleObject65.bin"/><Relationship Id="rId4" Type="http://schemas.openxmlformats.org/officeDocument/2006/relationships/image" Target="../media/image71.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66.bin"/><Relationship Id="rId7" Type="http://schemas.openxmlformats.org/officeDocument/2006/relationships/oleObject" Target="../embeddings/oleObject68.bin"/><Relationship Id="rId12" Type="http://schemas.openxmlformats.org/officeDocument/2006/relationships/image" Target="../media/image77.wmf"/><Relationship Id="rId2" Type="http://schemas.openxmlformats.org/officeDocument/2006/relationships/slideLayout" Target="../slideLayouts/slideLayout12.xml"/><Relationship Id="rId1" Type="http://schemas.openxmlformats.org/officeDocument/2006/relationships/vmlDrawing" Target="../drawings/vmlDrawing31.vml"/><Relationship Id="rId6" Type="http://schemas.openxmlformats.org/officeDocument/2006/relationships/image" Target="../media/image74.wmf"/><Relationship Id="rId11" Type="http://schemas.openxmlformats.org/officeDocument/2006/relationships/oleObject" Target="../embeddings/oleObject70.bin"/><Relationship Id="rId5" Type="http://schemas.openxmlformats.org/officeDocument/2006/relationships/oleObject" Target="../embeddings/oleObject67.bin"/><Relationship Id="rId10" Type="http://schemas.openxmlformats.org/officeDocument/2006/relationships/image" Target="../media/image76.wmf"/><Relationship Id="rId4" Type="http://schemas.openxmlformats.org/officeDocument/2006/relationships/image" Target="../media/image73.wmf"/><Relationship Id="rId9" Type="http://schemas.openxmlformats.org/officeDocument/2006/relationships/oleObject" Target="../embeddings/oleObject69.bin"/></Relationships>
</file>

<file path=ppt/slides/_rels/slide69.xml.rels><?xml version="1.0" encoding="UTF-8" standalone="yes"?>
<Relationships xmlns="http://schemas.openxmlformats.org/package/2006/relationships"><Relationship Id="rId2" Type="http://schemas.openxmlformats.org/officeDocument/2006/relationships/image" Target="../media/image7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71.bin"/><Relationship Id="rId7" Type="http://schemas.openxmlformats.org/officeDocument/2006/relationships/oleObject" Target="../embeddings/oleObject73.bin"/><Relationship Id="rId2" Type="http://schemas.openxmlformats.org/officeDocument/2006/relationships/slideLayout" Target="../slideLayouts/slideLayout13.xml"/><Relationship Id="rId1" Type="http://schemas.openxmlformats.org/officeDocument/2006/relationships/vmlDrawing" Target="../drawings/vmlDrawing32.vml"/><Relationship Id="rId6" Type="http://schemas.openxmlformats.org/officeDocument/2006/relationships/image" Target="../media/image80.wmf"/><Relationship Id="rId5" Type="http://schemas.openxmlformats.org/officeDocument/2006/relationships/oleObject" Target="../embeddings/oleObject72.bin"/><Relationship Id="rId4" Type="http://schemas.openxmlformats.org/officeDocument/2006/relationships/image" Target="../media/image79.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13.xml"/><Relationship Id="rId1" Type="http://schemas.openxmlformats.org/officeDocument/2006/relationships/vmlDrawing" Target="../drawings/vmlDrawing33.vml"/><Relationship Id="rId4" Type="http://schemas.openxmlformats.org/officeDocument/2006/relationships/image" Target="../media/image82.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63663" cy="961482"/>
          </a:xfrm>
        </p:spPr>
        <p:txBody>
          <a:bodyPr anchor="ctr"/>
          <a:lstStyle/>
          <a:p>
            <a:r>
              <a:rPr lang="en-US" dirty="0"/>
              <a:t>Supply Chain Management: Strategy, Planning, and Operation</a:t>
            </a:r>
            <a:endParaRPr lang="en-US" dirty="0">
              <a:solidFill>
                <a:schemeClr val="tx2"/>
              </a:solidFill>
            </a:endParaRPr>
          </a:p>
        </p:txBody>
      </p:sp>
      <p:sp>
        <p:nvSpPr>
          <p:cNvPr id="3" name="Text Placeholder 2"/>
          <p:cNvSpPr>
            <a:spLocks noGrp="1"/>
          </p:cNvSpPr>
          <p:nvPr>
            <p:ph type="body" idx="1"/>
          </p:nvPr>
        </p:nvSpPr>
        <p:spPr>
          <a:xfrm>
            <a:off x="457199" y="1266231"/>
            <a:ext cx="8229600" cy="389592"/>
          </a:xfrm>
        </p:spPr>
        <p:txBody>
          <a:bodyPr/>
          <a:lstStyle/>
          <a:p>
            <a:r>
              <a:rPr lang="en-US" dirty="0" smtClean="0">
                <a:latin typeface="+mn-lt"/>
              </a:rPr>
              <a:t>Seventh Edition</a:t>
            </a:r>
            <a:endParaRPr lang="en-US" dirty="0">
              <a:latin typeface="+mn-lt"/>
            </a:endParaRPr>
          </a:p>
        </p:txBody>
      </p:sp>
      <p:sp>
        <p:nvSpPr>
          <p:cNvPr id="4" name="Text Placeholder 3"/>
          <p:cNvSpPr>
            <a:spLocks noGrp="1"/>
          </p:cNvSpPr>
          <p:nvPr>
            <p:ph type="body" idx="2"/>
          </p:nvPr>
        </p:nvSpPr>
        <p:spPr>
          <a:xfrm>
            <a:off x="5029200" y="1930400"/>
            <a:ext cx="3657600" cy="1094683"/>
          </a:xfrm>
        </p:spPr>
        <p:txBody>
          <a:bodyPr/>
          <a:lstStyle/>
          <a:p>
            <a:pPr lvl="0" algn="ctr"/>
            <a:r>
              <a:rPr lang="en-US" b="1" dirty="0">
                <a:latin typeface="+mn-lt"/>
              </a:rPr>
              <a:t>Chapter </a:t>
            </a:r>
            <a:r>
              <a:rPr lang="en-US" b="1" dirty="0" smtClean="0">
                <a:latin typeface="+mn-lt"/>
              </a:rPr>
              <a:t>12</a:t>
            </a:r>
            <a:endParaRPr lang="en-US" b="1" dirty="0">
              <a:latin typeface="+mn-lt"/>
            </a:endParaRPr>
          </a:p>
        </p:txBody>
      </p:sp>
      <p:sp>
        <p:nvSpPr>
          <p:cNvPr id="5" name="Text Placeholder 4"/>
          <p:cNvSpPr>
            <a:spLocks noGrp="1"/>
          </p:cNvSpPr>
          <p:nvPr>
            <p:ph type="body" idx="3"/>
          </p:nvPr>
        </p:nvSpPr>
        <p:spPr>
          <a:xfrm>
            <a:off x="5029200" y="3114461"/>
            <a:ext cx="3657600" cy="1428510"/>
          </a:xfrm>
        </p:spPr>
        <p:txBody>
          <a:bodyPr/>
          <a:lstStyle/>
          <a:p>
            <a:pPr algn="ctr"/>
            <a:r>
              <a:rPr lang="en-US" dirty="0">
                <a:latin typeface="+mn-lt"/>
              </a:rPr>
              <a:t>Managing Uncertainty in a Supply Chain Safety Inventory</a:t>
            </a:r>
            <a:endParaRPr lang="en-US" sz="2400" dirty="0">
              <a:latin typeface="+mn-lt"/>
            </a:endParaRPr>
          </a:p>
        </p:txBody>
      </p:sp>
      <p:pic>
        <p:nvPicPr>
          <p:cNvPr id="9" name="Picture 8" descr="Front cover: Supply Chain Management: Strategy, Planning, and Operation Seventh Edition by Chopr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676" y="1752820"/>
            <a:ext cx="3598949" cy="4390364"/>
          </a:xfrm>
          <a:prstGeom prst="rect">
            <a:avLst/>
          </a:prstGeom>
          <a:ln w="6350" cmpd="sng">
            <a:solidFill>
              <a:schemeClr val="tx1"/>
            </a:solidFill>
          </a:ln>
        </p:spPr>
      </p:pic>
      <p:sp>
        <p:nvSpPr>
          <p:cNvPr id="6" name="Text Placeholder 5"/>
          <p:cNvSpPr>
            <a:spLocks noGrp="1"/>
          </p:cNvSpPr>
          <p:nvPr>
            <p:ph type="body" idx="13"/>
          </p:nvPr>
        </p:nvSpPr>
        <p:spPr>
          <a:xfrm>
            <a:off x="2743200" y="6474315"/>
            <a:ext cx="6077663" cy="229382"/>
          </a:xfrm>
        </p:spPr>
        <p:txBody>
          <a:bodyPr anchor="ct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Measuring Demand Uncertainty</a:t>
            </a:r>
            <a:endParaRPr lang="en-US" kern="1200" dirty="0">
              <a:latin typeface="Times New Roman" panose="02020603050405020304" pitchFamily="18" charset="0"/>
              <a:ea typeface="+mj-ea"/>
              <a:cs typeface="+mj-cs"/>
            </a:endParaRPr>
          </a:p>
        </p:txBody>
      </p:sp>
      <p:sp>
        <p:nvSpPr>
          <p:cNvPr id="7" name="Content Placeholder 6"/>
          <p:cNvSpPr>
            <a:spLocks noGrp="1"/>
          </p:cNvSpPr>
          <p:nvPr>
            <p:ph type="body" idx="1"/>
          </p:nvPr>
        </p:nvSpPr>
        <p:spPr/>
        <p:txBody>
          <a:bodyPr/>
          <a:lstStyle/>
          <a:p>
            <a:pPr marL="627063" indent="-627063">
              <a:buNone/>
            </a:pPr>
            <a:r>
              <a:rPr lang="en-US" sz="2400" i="1" kern="1200" dirty="0">
                <a:solidFill>
                  <a:srgbClr val="000000"/>
                </a:solidFill>
                <a:latin typeface="+mn-lt"/>
              </a:rPr>
              <a:t>D</a:t>
            </a:r>
            <a:r>
              <a:rPr lang="en-US" sz="2400" kern="1200" dirty="0">
                <a:solidFill>
                  <a:srgbClr val="000000"/>
                </a:solidFill>
                <a:latin typeface="+mn-lt"/>
              </a:rPr>
              <a:t> </a:t>
            </a:r>
            <a:r>
              <a:rPr lang="en-US" sz="2400" kern="1200" dirty="0" smtClean="0">
                <a:solidFill>
                  <a:srgbClr val="000000"/>
                </a:solidFill>
                <a:latin typeface="+mn-lt"/>
              </a:rPr>
              <a:t>= Average </a:t>
            </a:r>
            <a:r>
              <a:rPr lang="en-US" sz="2400" kern="1200" dirty="0">
                <a:solidFill>
                  <a:srgbClr val="000000"/>
                </a:solidFill>
                <a:latin typeface="+mn-lt"/>
              </a:rPr>
              <a:t>demand per </a:t>
            </a:r>
            <a:r>
              <a:rPr lang="en-US" sz="2400" kern="1200" dirty="0" smtClean="0">
                <a:solidFill>
                  <a:srgbClr val="000000"/>
                </a:solidFill>
                <a:latin typeface="+mn-lt"/>
              </a:rPr>
              <a:t>period</a:t>
            </a:r>
          </a:p>
          <a:p>
            <a:pPr marL="627063" indent="-627063">
              <a:buNone/>
            </a:pPr>
            <a:r>
              <a:rPr lang="el-GR" sz="2400" i="1" dirty="0">
                <a:latin typeface="+mn-lt"/>
              </a:rPr>
              <a:t>σ</a:t>
            </a:r>
            <a:r>
              <a:rPr lang="en-US" sz="2400" i="1" baseline="-25000" dirty="0">
                <a:latin typeface="+mn-lt"/>
              </a:rPr>
              <a:t>D </a:t>
            </a:r>
            <a:r>
              <a:rPr lang="en-US" sz="2400" dirty="0">
                <a:latin typeface="+mn-lt"/>
              </a:rPr>
              <a:t>=</a:t>
            </a:r>
            <a:r>
              <a:rPr lang="en-US" sz="2400" kern="1200" dirty="0">
                <a:solidFill>
                  <a:srgbClr val="000000"/>
                </a:solidFill>
                <a:latin typeface="+mn-lt"/>
              </a:rPr>
              <a:t> Standard deviation of demand (</a:t>
            </a:r>
            <a:r>
              <a:rPr lang="en-US" sz="2400" kern="1200" dirty="0" smtClean="0">
                <a:solidFill>
                  <a:srgbClr val="000000"/>
                </a:solidFill>
                <a:latin typeface="+mn-lt"/>
              </a:rPr>
              <a:t>forecast </a:t>
            </a:r>
            <a:r>
              <a:rPr lang="en-US" sz="2400" kern="1200" dirty="0">
                <a:solidFill>
                  <a:srgbClr val="000000"/>
                </a:solidFill>
                <a:latin typeface="+mn-lt"/>
              </a:rPr>
              <a:t>error) per </a:t>
            </a:r>
            <a:r>
              <a:rPr lang="en-US" sz="2400" kern="1200" dirty="0" smtClean="0">
                <a:solidFill>
                  <a:srgbClr val="000000"/>
                </a:solidFill>
                <a:latin typeface="+mn-lt"/>
              </a:rPr>
              <a:t>period</a:t>
            </a:r>
          </a:p>
          <a:p>
            <a:pPr marL="0" indent="0">
              <a:buNone/>
            </a:pPr>
            <a:r>
              <a:rPr lang="en-US" sz="2400" b="1" kern="1200" dirty="0">
                <a:solidFill>
                  <a:srgbClr val="000000"/>
                </a:solidFill>
                <a:latin typeface="+mn-lt"/>
              </a:rPr>
              <a:t>Lead time</a:t>
            </a:r>
            <a:r>
              <a:rPr lang="en-US" sz="2400" kern="1200" dirty="0">
                <a:solidFill>
                  <a:srgbClr val="000000"/>
                </a:solidFill>
                <a:latin typeface="+mn-lt"/>
              </a:rPr>
              <a:t> (</a:t>
            </a:r>
            <a:r>
              <a:rPr lang="en-US" sz="2400" i="1" kern="1200" dirty="0">
                <a:solidFill>
                  <a:srgbClr val="000000"/>
                </a:solidFill>
                <a:latin typeface="+mn-lt"/>
                <a:cs typeface="Times New Roman"/>
              </a:rPr>
              <a:t>L</a:t>
            </a:r>
            <a:r>
              <a:rPr lang="en-US" sz="2400" kern="1200" dirty="0">
                <a:solidFill>
                  <a:srgbClr val="000000"/>
                </a:solidFill>
                <a:latin typeface="+mn-lt"/>
              </a:rPr>
              <a:t>) is the gap between when an order is placed and when it is </a:t>
            </a:r>
            <a:r>
              <a:rPr lang="en-US" sz="2400" kern="1200" dirty="0" smtClean="0">
                <a:solidFill>
                  <a:srgbClr val="000000"/>
                </a:solidFill>
                <a:latin typeface="+mn-lt"/>
              </a:rPr>
              <a:t>received</a:t>
            </a:r>
            <a:endParaRPr lang="en-US" sz="2400" kern="1200" dirty="0">
              <a:solidFill>
                <a:srgbClr val="000000"/>
              </a:solidFill>
              <a:latin typeface="+mn-lt"/>
            </a:endParaRPr>
          </a:p>
        </p:txBody>
      </p:sp>
    </p:spTree>
    <p:extLst>
      <p:ext uri="{BB962C8B-B14F-4D97-AF65-F5344CB8AC3E}">
        <p14:creationId xmlns:p14="http://schemas.microsoft.com/office/powerpoint/2010/main" val="2110546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a:latin typeface="Times New Roman" panose="02020603050405020304" pitchFamily="18" charset="0"/>
                <a:ea typeface="+mj-ea"/>
                <a:cs typeface="+mj-cs"/>
              </a:rPr>
              <a:t>Evaluating Demand Distribution </a:t>
            </a:r>
            <a:r>
              <a:rPr lang="en-US" kern="1200" dirty="0" smtClean="0">
                <a:latin typeface="Times New Roman" panose="02020603050405020304" pitchFamily="18" charset="0"/>
                <a:ea typeface="+mj-ea"/>
                <a:cs typeface="+mj-cs"/>
              </a:rPr>
              <a:t>over </a:t>
            </a:r>
            <a:r>
              <a:rPr lang="en-US" i="1" kern="1200" dirty="0">
                <a:latin typeface="Times New Roman" panose="02020603050405020304" pitchFamily="18" charset="0"/>
                <a:ea typeface="+mj-ea"/>
                <a:cs typeface="+mj-cs"/>
              </a:rPr>
              <a:t>L</a:t>
            </a:r>
            <a:r>
              <a:rPr lang="en-US" kern="1200" dirty="0">
                <a:latin typeface="Times New Roman" panose="02020603050405020304" pitchFamily="18" charset="0"/>
                <a:ea typeface="+mj-ea"/>
                <a:cs typeface="+mj-cs"/>
              </a:rPr>
              <a:t> Periods</a:t>
            </a:r>
          </a:p>
        </p:txBody>
      </p:sp>
      <p:graphicFrame>
        <p:nvGraphicFramePr>
          <p:cNvPr id="11" name="Object 10" descr="D sub l = the sum from I = 1 to L of d sub i sigma sub l =  the square root of start expression the sum from I = 1 to L sigma sub I squared + 2 the sum from I greater than j of p sub I and j sigma sub I sigma sub j end expression"/>
          <p:cNvGraphicFramePr>
            <a:graphicFrameLocks noChangeAspect="1"/>
          </p:cNvGraphicFramePr>
          <p:nvPr>
            <p:extLst>
              <p:ext uri="{D42A27DB-BD31-4B8C-83A1-F6EECF244321}">
                <p14:modId xmlns:p14="http://schemas.microsoft.com/office/powerpoint/2010/main" val="1405408401"/>
              </p:ext>
            </p:extLst>
          </p:nvPr>
        </p:nvGraphicFramePr>
        <p:xfrm>
          <a:off x="1884363" y="2060575"/>
          <a:ext cx="5167312" cy="1054100"/>
        </p:xfrm>
        <a:graphic>
          <a:graphicData uri="http://schemas.openxmlformats.org/presentationml/2006/ole">
            <mc:AlternateContent xmlns:mc="http://schemas.openxmlformats.org/markup-compatibility/2006">
              <mc:Choice xmlns:v="urn:schemas-microsoft-com:vml" Requires="v">
                <p:oleObj spid="_x0000_s112814" name="Equation" r:id="rId3" imgW="2425680" imgH="495000" progId="Equation.DSMT4">
                  <p:embed/>
                </p:oleObj>
              </mc:Choice>
              <mc:Fallback>
                <p:oleObj name="Equation" r:id="rId3" imgW="2425680" imgH="495000" progId="Equation.DSMT4">
                  <p:embed/>
                  <p:pic>
                    <p:nvPicPr>
                      <p:cNvPr id="0" name=""/>
                      <p:cNvPicPr/>
                      <p:nvPr/>
                    </p:nvPicPr>
                    <p:blipFill>
                      <a:blip r:embed="rId4"/>
                      <a:stretch>
                        <a:fillRect/>
                      </a:stretch>
                    </p:blipFill>
                    <p:spPr>
                      <a:xfrm>
                        <a:off x="1884363" y="2060575"/>
                        <a:ext cx="5167312" cy="1054100"/>
                      </a:xfrm>
                      <a:prstGeom prst="rect">
                        <a:avLst/>
                      </a:prstGeom>
                    </p:spPr>
                  </p:pic>
                </p:oleObj>
              </mc:Fallback>
            </mc:AlternateContent>
          </a:graphicData>
        </a:graphic>
      </p:graphicFrame>
      <p:graphicFrame>
        <p:nvGraphicFramePr>
          <p:cNvPr id="4" name="Object 3" descr="D sub l  = d l sigma sub l = the square root of l sigma sub d"/>
          <p:cNvGraphicFramePr>
            <a:graphicFrameLocks noChangeAspect="1"/>
          </p:cNvGraphicFramePr>
          <p:nvPr>
            <p:extLst>
              <p:ext uri="{D42A27DB-BD31-4B8C-83A1-F6EECF244321}">
                <p14:modId xmlns:p14="http://schemas.microsoft.com/office/powerpoint/2010/main" val="3813986589"/>
              </p:ext>
            </p:extLst>
          </p:nvPr>
        </p:nvGraphicFramePr>
        <p:xfrm>
          <a:off x="2687638" y="3656013"/>
          <a:ext cx="3140075" cy="633412"/>
        </p:xfrm>
        <a:graphic>
          <a:graphicData uri="http://schemas.openxmlformats.org/presentationml/2006/ole">
            <mc:AlternateContent xmlns:mc="http://schemas.openxmlformats.org/markup-compatibility/2006">
              <mc:Choice xmlns:v="urn:schemas-microsoft-com:vml" Requires="v">
                <p:oleObj spid="_x0000_s112815" name="Equation" r:id="rId5" imgW="1320480" imgH="266400" progId="Equation.DSMT4">
                  <p:embed/>
                </p:oleObj>
              </mc:Choice>
              <mc:Fallback>
                <p:oleObj name="Equation" r:id="rId5" imgW="1320480" imgH="266400" progId="Equation.DSMT4">
                  <p:embed/>
                  <p:pic>
                    <p:nvPicPr>
                      <p:cNvPr id="0" name=""/>
                      <p:cNvPicPr/>
                      <p:nvPr/>
                    </p:nvPicPr>
                    <p:blipFill>
                      <a:blip r:embed="rId6"/>
                      <a:stretch>
                        <a:fillRect/>
                      </a:stretch>
                    </p:blipFill>
                    <p:spPr>
                      <a:xfrm>
                        <a:off x="2687638" y="3656013"/>
                        <a:ext cx="3140075" cy="633412"/>
                      </a:xfrm>
                      <a:prstGeom prst="rect">
                        <a:avLst/>
                      </a:prstGeom>
                    </p:spPr>
                  </p:pic>
                </p:oleObj>
              </mc:Fallback>
            </mc:AlternateContent>
          </a:graphicData>
        </a:graphic>
      </p:graphicFrame>
      <p:sp>
        <p:nvSpPr>
          <p:cNvPr id="3" name="Text Placeholder 2"/>
          <p:cNvSpPr>
            <a:spLocks noGrp="1"/>
          </p:cNvSpPr>
          <p:nvPr>
            <p:ph type="body" idx="1"/>
          </p:nvPr>
        </p:nvSpPr>
        <p:spPr>
          <a:xfrm>
            <a:off x="1331842" y="4575591"/>
            <a:ext cx="4353341" cy="612637"/>
          </a:xfrm>
        </p:spPr>
        <p:txBody>
          <a:bodyPr/>
          <a:lstStyle/>
          <a:p>
            <a:pPr marL="0" indent="0">
              <a:buNone/>
            </a:pPr>
            <a:r>
              <a:rPr lang="en-US" sz="2400" dirty="0">
                <a:latin typeface="+mn-lt"/>
              </a:rPr>
              <a:t>The</a:t>
            </a:r>
            <a:r>
              <a:rPr lang="en-US" sz="2400" i="1" dirty="0">
                <a:latin typeface="+mn-lt"/>
              </a:rPr>
              <a:t> </a:t>
            </a:r>
            <a:r>
              <a:rPr lang="en-US" sz="2400" b="1" dirty="0">
                <a:latin typeface="+mn-lt"/>
              </a:rPr>
              <a:t>coefficient of </a:t>
            </a:r>
            <a:r>
              <a:rPr lang="en-US" sz="2400" b="1" dirty="0" smtClean="0">
                <a:latin typeface="+mn-lt"/>
              </a:rPr>
              <a:t>variation</a:t>
            </a:r>
            <a:endParaRPr lang="en-US" sz="2400" b="1" dirty="0">
              <a:latin typeface="+mn-lt"/>
            </a:endParaRPr>
          </a:p>
        </p:txBody>
      </p:sp>
      <p:graphicFrame>
        <p:nvGraphicFramePr>
          <p:cNvPr id="10" name="Object 9" descr="c v = start fraction sigma over mu end fraction"/>
          <p:cNvGraphicFramePr>
            <a:graphicFrameLocks noChangeAspect="1"/>
          </p:cNvGraphicFramePr>
          <p:nvPr>
            <p:extLst>
              <p:ext uri="{D42A27DB-BD31-4B8C-83A1-F6EECF244321}">
                <p14:modId xmlns:p14="http://schemas.microsoft.com/office/powerpoint/2010/main" val="3467690508"/>
              </p:ext>
            </p:extLst>
          </p:nvPr>
        </p:nvGraphicFramePr>
        <p:xfrm>
          <a:off x="3713163" y="5369628"/>
          <a:ext cx="1663700" cy="492125"/>
        </p:xfrm>
        <a:graphic>
          <a:graphicData uri="http://schemas.openxmlformats.org/presentationml/2006/ole">
            <mc:AlternateContent xmlns:mc="http://schemas.openxmlformats.org/markup-compatibility/2006">
              <mc:Choice xmlns:v="urn:schemas-microsoft-com:vml" Requires="v">
                <p:oleObj spid="_x0000_s112816" name="Equation" r:id="rId7" imgW="685800" imgH="203040" progId="Equation.DSMT4">
                  <p:embed/>
                </p:oleObj>
              </mc:Choice>
              <mc:Fallback>
                <p:oleObj name="Equation" r:id="rId7" imgW="685800" imgH="203040" progId="Equation.DSMT4">
                  <p:embed/>
                  <p:pic>
                    <p:nvPicPr>
                      <p:cNvPr id="7" name="Object 6"/>
                      <p:cNvPicPr/>
                      <p:nvPr/>
                    </p:nvPicPr>
                    <p:blipFill>
                      <a:blip r:embed="rId8"/>
                      <a:stretch>
                        <a:fillRect/>
                      </a:stretch>
                    </p:blipFill>
                    <p:spPr>
                      <a:xfrm>
                        <a:off x="3713163" y="5369628"/>
                        <a:ext cx="1663700" cy="492125"/>
                      </a:xfrm>
                      <a:prstGeom prst="rect">
                        <a:avLst/>
                      </a:prstGeom>
                    </p:spPr>
                  </p:pic>
                </p:oleObj>
              </mc:Fallback>
            </mc:AlternateContent>
          </a:graphicData>
        </a:graphic>
      </p:graphicFrame>
    </p:spTree>
    <p:extLst>
      <p:ext uri="{BB962C8B-B14F-4D97-AF65-F5344CB8AC3E}">
        <p14:creationId xmlns:p14="http://schemas.microsoft.com/office/powerpoint/2010/main" val="14079996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spcBef>
                <a:spcPct val="0"/>
              </a:spcBef>
              <a:buClrTx/>
            </a:pPr>
            <a:r>
              <a:rPr lang="en-US" kern="1200" dirty="0">
                <a:latin typeface="Times New Roman" panose="02020603050405020304" pitchFamily="18" charset="0"/>
                <a:ea typeface="+mj-ea"/>
                <a:cs typeface="+mj-cs"/>
              </a:rPr>
              <a:t>Measuring Supply Uncertainty</a:t>
            </a:r>
          </a:p>
        </p:txBody>
      </p:sp>
      <p:sp>
        <p:nvSpPr>
          <p:cNvPr id="3" name="Text Placeholder 2"/>
          <p:cNvSpPr>
            <a:spLocks noGrp="1"/>
          </p:cNvSpPr>
          <p:nvPr>
            <p:ph type="body" idx="1"/>
          </p:nvPr>
        </p:nvSpPr>
        <p:spPr/>
        <p:txBody>
          <a:bodyPr wrap="square" lIns="91425" tIns="91425" rIns="91425" bIns="91425">
            <a:spAutoFit/>
          </a:bodyPr>
          <a:lstStyle/>
          <a:p>
            <a:pPr marL="0" lvl="0" indent="0" defTabSz="457200">
              <a:spcAft>
                <a:spcPct val="0"/>
              </a:spcAft>
              <a:buNone/>
              <a:tabLst>
                <a:tab pos="1079500" algn="r"/>
              </a:tabLst>
            </a:pPr>
            <a:r>
              <a:rPr lang="en-US" sz="2400" kern="1200" dirty="0">
                <a:solidFill>
                  <a:srgbClr val="000000"/>
                </a:solidFill>
                <a:latin typeface="+mn-lt"/>
                <a:ea typeface="+mn-ea"/>
                <a:cs typeface="Times New Roman"/>
              </a:rPr>
              <a:t>	</a:t>
            </a:r>
            <a:r>
              <a:rPr lang="en-US" sz="2400" b="1" kern="1200" dirty="0">
                <a:solidFill>
                  <a:srgbClr val="000000"/>
                </a:solidFill>
                <a:latin typeface="+mn-lt"/>
                <a:ea typeface="+mn-ea"/>
                <a:cs typeface="+mn-cs"/>
              </a:rPr>
              <a:t>Lead time</a:t>
            </a:r>
            <a:r>
              <a:rPr lang="en-US" sz="2400" kern="1200" dirty="0">
                <a:solidFill>
                  <a:srgbClr val="000000"/>
                </a:solidFill>
                <a:latin typeface="+mn-lt"/>
                <a:ea typeface="+mn-ea"/>
                <a:cs typeface="+mn-cs"/>
              </a:rPr>
              <a:t> (</a:t>
            </a:r>
            <a:r>
              <a:rPr lang="en-US" sz="2400" i="1" kern="1200" dirty="0">
                <a:solidFill>
                  <a:srgbClr val="000000"/>
                </a:solidFill>
                <a:latin typeface="+mn-lt"/>
                <a:ea typeface="+mn-ea"/>
                <a:cs typeface="Times New Roman"/>
              </a:rPr>
              <a:t>L</a:t>
            </a:r>
            <a:r>
              <a:rPr lang="en-US" sz="2400" kern="1200" dirty="0">
                <a:solidFill>
                  <a:srgbClr val="000000"/>
                </a:solidFill>
                <a:latin typeface="+mn-lt"/>
                <a:ea typeface="+mn-ea"/>
                <a:cs typeface="+mn-cs"/>
              </a:rPr>
              <a:t>) is normally distributed with</a:t>
            </a:r>
          </a:p>
          <a:p>
            <a:pPr marL="177800" lvl="0" indent="449263" defTabSz="457200">
              <a:spcAft>
                <a:spcPct val="0"/>
              </a:spcAft>
              <a:buNone/>
              <a:tabLst>
                <a:tab pos="1079500" algn="r"/>
              </a:tabLst>
            </a:pPr>
            <a:r>
              <a:rPr lang="en-US" sz="2400" i="1" dirty="0" smtClean="0">
                <a:latin typeface="+mn-lt"/>
                <a:cs typeface="Times New Roman"/>
              </a:rPr>
              <a:t>L</a:t>
            </a:r>
            <a:r>
              <a:rPr lang="en-US" sz="2400" b="1" dirty="0" smtClean="0">
                <a:latin typeface="+mn-lt"/>
                <a:cs typeface="Times New Roman"/>
              </a:rPr>
              <a:t> </a:t>
            </a:r>
            <a:r>
              <a:rPr lang="en-US" sz="2400" dirty="0" smtClean="0">
                <a:latin typeface="+mn-lt"/>
              </a:rPr>
              <a:t>=</a:t>
            </a:r>
            <a:r>
              <a:rPr lang="en-US" sz="2400" dirty="0">
                <a:latin typeface="+mn-lt"/>
              </a:rPr>
              <a:t>	</a:t>
            </a:r>
            <a:r>
              <a:rPr lang="en-US" sz="2400" dirty="0" smtClean="0">
                <a:latin typeface="+mn-lt"/>
              </a:rPr>
              <a:t> Average </a:t>
            </a:r>
            <a:r>
              <a:rPr lang="en-US" sz="2400" dirty="0">
                <a:latin typeface="+mn-lt"/>
              </a:rPr>
              <a:t>lead </a:t>
            </a:r>
            <a:r>
              <a:rPr lang="en-US" sz="2400" dirty="0" smtClean="0">
                <a:latin typeface="+mn-lt"/>
              </a:rPr>
              <a:t>time</a:t>
            </a:r>
          </a:p>
          <a:p>
            <a:pPr marL="177800" indent="449263" defTabSz="457200">
              <a:spcAft>
                <a:spcPct val="0"/>
              </a:spcAft>
              <a:buNone/>
              <a:tabLst>
                <a:tab pos="1079500" algn="r"/>
              </a:tabLst>
            </a:pPr>
            <a:r>
              <a:rPr lang="el-GR" sz="2400" i="1" dirty="0"/>
              <a:t>σ</a:t>
            </a:r>
            <a:r>
              <a:rPr lang="en-US" sz="2400" i="1" baseline="-25000" dirty="0"/>
              <a:t>L </a:t>
            </a:r>
            <a:r>
              <a:rPr lang="en-US" sz="2400" dirty="0"/>
              <a:t>= Standard deviation of lead </a:t>
            </a:r>
            <a:r>
              <a:rPr lang="en-US" sz="2400" dirty="0" smtClean="0"/>
              <a:t>time</a:t>
            </a:r>
            <a:endParaRPr lang="en-US" sz="2400" dirty="0"/>
          </a:p>
        </p:txBody>
      </p:sp>
    </p:spTree>
    <p:extLst>
      <p:ext uri="{BB962C8B-B14F-4D97-AF65-F5344CB8AC3E}">
        <p14:creationId xmlns:p14="http://schemas.microsoft.com/office/powerpoint/2010/main" val="36668107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Replenishment Policies</a:t>
            </a:r>
            <a:endParaRPr lang="en-US" kern="1200" dirty="0">
              <a:latin typeface="Times New Roman" panose="02020603050405020304" pitchFamily="18" charset="0"/>
              <a:ea typeface="+mj-ea"/>
              <a:cs typeface="+mj-cs"/>
            </a:endParaRPr>
          </a:p>
        </p:txBody>
      </p:sp>
      <p:sp>
        <p:nvSpPr>
          <p:cNvPr id="10" name="Content Placeholder 9"/>
          <p:cNvSpPr>
            <a:spLocks noGrp="1"/>
          </p:cNvSpPr>
          <p:nvPr>
            <p:ph idx="1"/>
          </p:nvPr>
        </p:nvSpPr>
        <p:spPr>
          <a:xfrm>
            <a:off x="457200" y="1600200"/>
            <a:ext cx="8229600" cy="3962400"/>
          </a:xfrm>
        </p:spPr>
        <p:txBody>
          <a:bodyPr/>
          <a:lstStyle/>
          <a:p>
            <a:pPr marL="432000" indent="-432000">
              <a:buFont typeface="+mj-lt"/>
              <a:buAutoNum type="arabicPeriod"/>
            </a:pPr>
            <a:r>
              <a:rPr lang="en-US" sz="2400" b="1" dirty="0">
                <a:latin typeface="+mn-lt"/>
              </a:rPr>
              <a:t>Continuous review</a:t>
            </a:r>
          </a:p>
          <a:p>
            <a:pPr lvl="1" indent="-284400"/>
            <a:r>
              <a:rPr lang="en-US" sz="2400" dirty="0">
                <a:latin typeface="+mn-lt"/>
              </a:rPr>
              <a:t>Inventory is continuously tracked</a:t>
            </a:r>
          </a:p>
          <a:p>
            <a:pPr lvl="1" indent="-284400"/>
            <a:r>
              <a:rPr lang="en-US" sz="2400" dirty="0">
                <a:latin typeface="+mn-lt"/>
              </a:rPr>
              <a:t>Order for a lot size </a:t>
            </a:r>
            <a:r>
              <a:rPr lang="en-US" sz="2400" i="1" dirty="0">
                <a:latin typeface="+mn-lt"/>
                <a:cs typeface="Times New Roman"/>
              </a:rPr>
              <a:t>Q</a:t>
            </a:r>
            <a:r>
              <a:rPr lang="en-US" sz="2400" i="1" dirty="0">
                <a:latin typeface="+mn-lt"/>
              </a:rPr>
              <a:t> </a:t>
            </a:r>
            <a:r>
              <a:rPr lang="en-US" sz="2400" dirty="0">
                <a:latin typeface="+mn-lt"/>
              </a:rPr>
              <a:t>is placed when the inventory declines to the reorder point (</a:t>
            </a:r>
            <a:r>
              <a:rPr lang="en-US" sz="2400" i="1" dirty="0" smtClean="0">
                <a:latin typeface="+mn-lt"/>
                <a:cs typeface="Times New Roman"/>
              </a:rPr>
              <a:t>R</a:t>
            </a:r>
            <a:r>
              <a:rPr lang="en-US" sz="100" i="1" dirty="0" smtClean="0">
                <a:latin typeface="+mn-lt"/>
                <a:cs typeface="Times New Roman"/>
              </a:rPr>
              <a:t> </a:t>
            </a:r>
            <a:r>
              <a:rPr lang="en-US" sz="2400" i="1" dirty="0" smtClean="0">
                <a:latin typeface="+mn-lt"/>
                <a:cs typeface="Times New Roman"/>
              </a:rPr>
              <a:t>O</a:t>
            </a:r>
            <a:r>
              <a:rPr lang="en-US" sz="100" i="1" dirty="0" smtClean="0">
                <a:latin typeface="+mn-lt"/>
                <a:cs typeface="Times New Roman"/>
              </a:rPr>
              <a:t> </a:t>
            </a:r>
            <a:r>
              <a:rPr lang="en-US" sz="2400" i="1" dirty="0" smtClean="0">
                <a:latin typeface="+mn-lt"/>
                <a:cs typeface="Times New Roman"/>
              </a:rPr>
              <a:t>P</a:t>
            </a:r>
            <a:r>
              <a:rPr lang="en-US" sz="2400" dirty="0">
                <a:latin typeface="+mn-lt"/>
              </a:rPr>
              <a:t>)</a:t>
            </a:r>
            <a:endParaRPr lang="en-US" sz="2400" i="1" dirty="0">
              <a:latin typeface="+mn-lt"/>
            </a:endParaRPr>
          </a:p>
          <a:p>
            <a:pPr marL="432000" indent="-432000">
              <a:buFont typeface="+mj-lt"/>
              <a:buAutoNum type="arabicPeriod"/>
            </a:pPr>
            <a:r>
              <a:rPr lang="en-US" sz="2400" b="1" dirty="0" smtClean="0">
                <a:latin typeface="+mn-lt"/>
              </a:rPr>
              <a:t>Periodic review</a:t>
            </a:r>
          </a:p>
          <a:p>
            <a:pPr lvl="1" indent="-284400"/>
            <a:r>
              <a:rPr lang="en-US" sz="2400" dirty="0" smtClean="0">
                <a:latin typeface="+mn-lt"/>
              </a:rPr>
              <a:t>Inventory status is checked at regular periodic intervals</a:t>
            </a:r>
          </a:p>
          <a:p>
            <a:pPr lvl="1" indent="-284400"/>
            <a:r>
              <a:rPr lang="en-US" sz="2400" dirty="0" smtClean="0">
                <a:latin typeface="+mn-lt"/>
              </a:rPr>
              <a:t>Order is placed to raise the inventory level to a specified threshold</a:t>
            </a:r>
            <a:endParaRPr lang="en-US" sz="2400" dirty="0">
              <a:latin typeface="+mn-lt"/>
            </a:endParaRPr>
          </a:p>
        </p:txBody>
      </p:sp>
    </p:spTree>
    <p:extLst>
      <p:ext uri="{BB962C8B-B14F-4D97-AF65-F5344CB8AC3E}">
        <p14:creationId xmlns:p14="http://schemas.microsoft.com/office/powerpoint/2010/main" val="16479052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2</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Safety inventory is influenced by the desired product availability, demand uncertainty, replenishment lead times, and lead time variability. Product availability is measured using the fill rate or cycle service level. Demand uncertainty is measured by the forecast error. For lead time one measures both the mean and the standard deviation. The required safety inventory is also influenced by the inventory policy implemented. Continuous review policies order a fixed quantity after variable replenishment intervals. Periodic review policies order variable quantities after fixed replenishment </a:t>
            </a:r>
            <a:r>
              <a:rPr lang="en-US" sz="2400" kern="1200" dirty="0" smtClean="0">
                <a:solidFill>
                  <a:srgbClr val="000000"/>
                </a:solidFill>
                <a:latin typeface="Arial (Body)"/>
                <a:ea typeface="+mn-ea"/>
                <a:cs typeface="+mn-cs"/>
              </a:rPr>
              <a:t>intervals.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5876936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Determining the Appropriate Level of Safety Inventory </a:t>
            </a:r>
            <a:r>
              <a:rPr lang="en-US" sz="2000" b="0" kern="1200" dirty="0" smtClean="0">
                <a:latin typeface="Times New Roman" panose="02020603050405020304" pitchFamily="18" charset="0"/>
                <a:ea typeface="+mj-ea"/>
                <a:cs typeface="+mj-cs"/>
              </a:rPr>
              <a:t>(1 of 8)</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553968"/>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Evaluating Safety Inventory Given a Reorder </a:t>
            </a:r>
            <a:r>
              <a:rPr lang="en-US" sz="2400" kern="1200" dirty="0" smtClean="0">
                <a:solidFill>
                  <a:srgbClr val="000000"/>
                </a:solidFill>
                <a:latin typeface="Arial (Body)"/>
                <a:ea typeface="+mn-ea"/>
                <a:cs typeface="+mn-cs"/>
              </a:rPr>
              <a:t>Point</a:t>
            </a:r>
            <a:endParaRPr lang="en-US" sz="2400" kern="1200" dirty="0">
              <a:solidFill>
                <a:srgbClr val="000000"/>
              </a:solidFill>
              <a:latin typeface="Arial (Body)"/>
              <a:ea typeface="+mn-ea"/>
              <a:cs typeface="+mn-cs"/>
            </a:endParaRPr>
          </a:p>
        </p:txBody>
      </p:sp>
      <p:sp>
        <p:nvSpPr>
          <p:cNvPr id="4" name="Text Placeholder 3"/>
          <p:cNvSpPr>
            <a:spLocks noGrp="1"/>
          </p:cNvSpPr>
          <p:nvPr>
            <p:ph type="body" idx="2"/>
          </p:nvPr>
        </p:nvSpPr>
        <p:spPr>
          <a:xfrm>
            <a:off x="457200" y="2289765"/>
            <a:ext cx="8229600" cy="1119051"/>
          </a:xfrm>
        </p:spPr>
        <p:txBody>
          <a:bodyPr/>
          <a:lstStyle/>
          <a:p>
            <a:pPr marL="450850" lvl="0" indent="449263" defTabSz="457200">
              <a:spcAft>
                <a:spcPct val="0"/>
              </a:spcAft>
              <a:buNone/>
              <a:tabLst/>
            </a:pPr>
            <a:r>
              <a:rPr lang="en-US" sz="2400" kern="1200" dirty="0">
                <a:solidFill>
                  <a:srgbClr val="000000"/>
                </a:solidFill>
                <a:latin typeface="+mn-lt"/>
              </a:rPr>
              <a:t>Expected demand during lead time = </a:t>
            </a:r>
            <a:r>
              <a:rPr lang="en-US" sz="2400" i="1" kern="1200" dirty="0">
                <a:solidFill>
                  <a:srgbClr val="000000"/>
                </a:solidFill>
                <a:latin typeface="+mn-lt"/>
                <a:cs typeface="Times New Roman"/>
              </a:rPr>
              <a:t>D</a:t>
            </a:r>
            <a:r>
              <a:rPr lang="en-US" sz="2400" b="1" kern="1200" dirty="0">
                <a:solidFill>
                  <a:srgbClr val="000000"/>
                </a:solidFill>
                <a:latin typeface="+mn-lt"/>
                <a:cs typeface="Times New Roman"/>
              </a:rPr>
              <a:t> </a:t>
            </a:r>
            <a:r>
              <a:rPr lang="en-US" sz="2400" kern="1200" dirty="0" smtClean="0">
                <a:solidFill>
                  <a:srgbClr val="000000"/>
                </a:solidFill>
                <a:latin typeface="+mn-lt"/>
                <a:cs typeface="Times New Roman"/>
              </a:rPr>
              <a:t>× </a:t>
            </a:r>
            <a:r>
              <a:rPr lang="en-US" sz="2400" i="1" kern="1200" dirty="0">
                <a:solidFill>
                  <a:srgbClr val="000000"/>
                </a:solidFill>
                <a:latin typeface="+mn-lt"/>
                <a:cs typeface="Times New Roman"/>
              </a:rPr>
              <a:t>L</a:t>
            </a:r>
          </a:p>
          <a:p>
            <a:pPr marL="1433513" lvl="0" indent="176213" defTabSz="457200">
              <a:spcAft>
                <a:spcPct val="0"/>
              </a:spcAft>
              <a:buNone/>
              <a:tabLst/>
            </a:pPr>
            <a:r>
              <a:rPr lang="en-US" sz="2400" kern="1200" dirty="0">
                <a:solidFill>
                  <a:srgbClr val="000000"/>
                </a:solidFill>
                <a:latin typeface="+mn-lt"/>
              </a:rPr>
              <a:t>Safety inventory, </a:t>
            </a:r>
            <a:r>
              <a:rPr lang="en-US" sz="2400" i="1" kern="1200" dirty="0">
                <a:solidFill>
                  <a:srgbClr val="000000"/>
                </a:solidFill>
                <a:latin typeface="+mn-lt"/>
                <a:cs typeface="Times New Roman"/>
              </a:rPr>
              <a:t>ss</a:t>
            </a:r>
            <a:r>
              <a:rPr lang="en-US" sz="2400" kern="1200" dirty="0">
                <a:solidFill>
                  <a:srgbClr val="000000"/>
                </a:solidFill>
                <a:latin typeface="+mn-lt"/>
              </a:rPr>
              <a:t> = R</a:t>
            </a:r>
            <a:r>
              <a:rPr lang="en-US" sz="100" kern="1200" dirty="0">
                <a:solidFill>
                  <a:srgbClr val="000000"/>
                </a:solidFill>
                <a:latin typeface="+mn-lt"/>
              </a:rPr>
              <a:t> </a:t>
            </a:r>
            <a:r>
              <a:rPr lang="en-US" sz="2400" kern="1200" dirty="0">
                <a:solidFill>
                  <a:srgbClr val="000000"/>
                </a:solidFill>
                <a:latin typeface="+mn-lt"/>
              </a:rPr>
              <a:t>O</a:t>
            </a:r>
            <a:r>
              <a:rPr lang="en-US" sz="100" kern="1200" dirty="0">
                <a:solidFill>
                  <a:srgbClr val="000000"/>
                </a:solidFill>
                <a:latin typeface="+mn-lt"/>
              </a:rPr>
              <a:t> </a:t>
            </a:r>
            <a:r>
              <a:rPr lang="en-US" sz="2400" kern="1200" dirty="0">
                <a:solidFill>
                  <a:srgbClr val="000000"/>
                </a:solidFill>
                <a:latin typeface="+mn-lt"/>
              </a:rPr>
              <a:t>P </a:t>
            </a:r>
            <a:r>
              <a:rPr lang="en-US" sz="2400" kern="1200" dirty="0" smtClean="0">
                <a:solidFill>
                  <a:srgbClr val="000000"/>
                </a:solidFill>
                <a:latin typeface="+mn-lt"/>
              </a:rPr>
              <a:t>− </a:t>
            </a:r>
            <a:r>
              <a:rPr lang="en-US" sz="2400" i="1" kern="1200" dirty="0">
                <a:solidFill>
                  <a:srgbClr val="000000"/>
                </a:solidFill>
                <a:latin typeface="+mn-lt"/>
                <a:cs typeface="Times New Roman"/>
              </a:rPr>
              <a:t>D</a:t>
            </a:r>
            <a:r>
              <a:rPr lang="en-US" sz="2400" b="1" kern="1200" dirty="0">
                <a:solidFill>
                  <a:srgbClr val="000000"/>
                </a:solidFill>
                <a:latin typeface="+mn-lt"/>
                <a:cs typeface="Times New Roman"/>
              </a:rPr>
              <a:t> </a:t>
            </a:r>
            <a:r>
              <a:rPr lang="en-US" sz="2400" kern="1200" dirty="0" smtClean="0">
                <a:solidFill>
                  <a:srgbClr val="000000"/>
                </a:solidFill>
                <a:latin typeface="+mn-lt"/>
                <a:cs typeface="Times New Roman"/>
              </a:rPr>
              <a:t>× </a:t>
            </a:r>
            <a:r>
              <a:rPr lang="en-US" sz="2400" i="1" kern="1200" dirty="0" smtClean="0">
                <a:solidFill>
                  <a:srgbClr val="000000"/>
                </a:solidFill>
                <a:latin typeface="+mn-lt"/>
                <a:cs typeface="Times New Roman"/>
              </a:rPr>
              <a:t>L</a:t>
            </a:r>
            <a:endParaRPr lang="en-US" sz="2400" i="1" kern="1200" dirty="0">
              <a:solidFill>
                <a:srgbClr val="000000"/>
              </a:solidFill>
              <a:latin typeface="+mn-lt"/>
              <a:cs typeface="Times New Roman"/>
            </a:endParaRPr>
          </a:p>
        </p:txBody>
      </p:sp>
    </p:spTree>
    <p:extLst>
      <p:ext uri="{BB962C8B-B14F-4D97-AF65-F5344CB8AC3E}">
        <p14:creationId xmlns:p14="http://schemas.microsoft.com/office/powerpoint/2010/main" val="38463580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Determining the Appropriate Level of Safety Inventory </a:t>
            </a:r>
            <a:r>
              <a:rPr lang="en-US" sz="2000" b="0" kern="1200" dirty="0" smtClean="0">
                <a:latin typeface="Times New Roman" panose="02020603050405020304" pitchFamily="18" charset="0"/>
                <a:ea typeface="+mj-ea"/>
                <a:cs typeface="+mj-cs"/>
              </a:rPr>
              <a:t>(2 of 8)</a:t>
            </a:r>
            <a:endParaRPr lang="en-US" sz="2000" b="0" kern="1200" dirty="0">
              <a:latin typeface="Times New Roman" panose="02020603050405020304" pitchFamily="18" charset="0"/>
              <a:ea typeface="+mj-ea"/>
              <a:cs typeface="+mj-cs"/>
            </a:endParaRPr>
          </a:p>
        </p:txBody>
      </p:sp>
      <p:sp>
        <p:nvSpPr>
          <p:cNvPr id="7" name="Content Placeholder 6"/>
          <p:cNvSpPr>
            <a:spLocks noGrp="1"/>
          </p:cNvSpPr>
          <p:nvPr>
            <p:ph type="body" idx="1"/>
          </p:nvPr>
        </p:nvSpPr>
        <p:spPr>
          <a:xfrm>
            <a:off x="457200" y="1600200"/>
            <a:ext cx="8229600" cy="2767084"/>
          </a:xfrm>
        </p:spPr>
        <p:txBody>
          <a:bodyPr/>
          <a:lstStyle/>
          <a:p>
            <a:pPr marL="0" lvl="0" indent="0" defTabSz="457200">
              <a:spcAft>
                <a:spcPct val="0"/>
              </a:spcAft>
              <a:buNone/>
            </a:pPr>
            <a:r>
              <a:rPr lang="en-US" sz="2400" kern="1200" dirty="0" smtClean="0">
                <a:solidFill>
                  <a:srgbClr val="000000"/>
                </a:solidFill>
                <a:latin typeface="Arial (Body)"/>
              </a:rPr>
              <a:t>Average </a:t>
            </a:r>
            <a:r>
              <a:rPr lang="en-US" sz="2400" kern="1200" dirty="0">
                <a:solidFill>
                  <a:srgbClr val="000000"/>
                </a:solidFill>
                <a:latin typeface="Arial (Body)"/>
              </a:rPr>
              <a:t>demand per week, </a:t>
            </a:r>
            <a:r>
              <a:rPr lang="en-US" sz="2400" i="1" kern="1200" dirty="0">
                <a:solidFill>
                  <a:srgbClr val="000000"/>
                </a:solidFill>
                <a:latin typeface="Arial (Body)"/>
                <a:cs typeface="Times New Roman"/>
              </a:rPr>
              <a:t>D</a:t>
            </a:r>
            <a:r>
              <a:rPr lang="en-US" sz="2400" b="1" kern="1200" dirty="0">
                <a:solidFill>
                  <a:srgbClr val="000000"/>
                </a:solidFill>
                <a:latin typeface="Arial (Body)"/>
              </a:rPr>
              <a:t> </a:t>
            </a:r>
            <a:r>
              <a:rPr lang="en-US" sz="2400" i="1" kern="1200" dirty="0">
                <a:solidFill>
                  <a:srgbClr val="000000"/>
                </a:solidFill>
                <a:latin typeface="Arial (Body)"/>
              </a:rPr>
              <a:t>=</a:t>
            </a:r>
            <a:r>
              <a:rPr lang="en-US" sz="2400" kern="1200" dirty="0">
                <a:solidFill>
                  <a:srgbClr val="000000"/>
                </a:solidFill>
                <a:latin typeface="Arial (Body)"/>
              </a:rPr>
              <a:t> 2,500</a:t>
            </a:r>
          </a:p>
          <a:p>
            <a:pPr marL="0" lvl="0" indent="0" defTabSz="457200">
              <a:spcAft>
                <a:spcPct val="0"/>
              </a:spcAft>
              <a:buNone/>
            </a:pPr>
            <a:r>
              <a:rPr lang="en-US" sz="2400" kern="1200" dirty="0">
                <a:solidFill>
                  <a:srgbClr val="000000"/>
                </a:solidFill>
                <a:latin typeface="Arial (Body)"/>
              </a:rPr>
              <a:t>Standard deviation of weekly </a:t>
            </a:r>
            <a:r>
              <a:rPr lang="en-US" sz="2400" kern="1200" dirty="0" smtClean="0">
                <a:solidFill>
                  <a:srgbClr val="000000"/>
                </a:solidFill>
                <a:latin typeface="Arial (Body)"/>
              </a:rPr>
              <a:t>demand, </a:t>
            </a:r>
            <a:r>
              <a:rPr lang="en-US" sz="2400" i="1" dirty="0" smtClean="0">
                <a:latin typeface="Symbol" charset="2"/>
                <a:cs typeface="Symbol" charset="2"/>
              </a:rPr>
              <a:t>s</a:t>
            </a:r>
            <a:r>
              <a:rPr lang="en-US" sz="2400" i="1" baseline="-25000" dirty="0" smtClean="0">
                <a:latin typeface="Times New Roman"/>
                <a:cs typeface="Times New Roman"/>
              </a:rPr>
              <a:t>D</a:t>
            </a:r>
            <a:r>
              <a:rPr lang="en-US" sz="2400" dirty="0" smtClean="0"/>
              <a:t> </a:t>
            </a:r>
            <a:r>
              <a:rPr lang="en-US" sz="2400" dirty="0"/>
              <a:t>= </a:t>
            </a:r>
            <a:r>
              <a:rPr lang="en-US" sz="2400" dirty="0" smtClean="0"/>
              <a:t>500</a:t>
            </a:r>
            <a:endParaRPr lang="en-US" sz="2400" dirty="0">
              <a:latin typeface="+mn-lt"/>
            </a:endParaRPr>
          </a:p>
          <a:p>
            <a:pPr marL="0" indent="0">
              <a:buNone/>
            </a:pPr>
            <a:r>
              <a:rPr lang="en-US" sz="2400" dirty="0" smtClean="0">
                <a:latin typeface="+mn-lt"/>
              </a:rPr>
              <a:t>Average </a:t>
            </a:r>
            <a:r>
              <a:rPr lang="en-US" sz="2400" dirty="0">
                <a:latin typeface="+mn-lt"/>
              </a:rPr>
              <a:t>lead time for replenishment, </a:t>
            </a:r>
            <a:r>
              <a:rPr lang="en-US" sz="2400" i="1" dirty="0">
                <a:latin typeface="+mn-lt"/>
                <a:cs typeface="Times New Roman"/>
              </a:rPr>
              <a:t>L</a:t>
            </a:r>
            <a:r>
              <a:rPr lang="en-US" sz="2400" i="1" dirty="0">
                <a:latin typeface="+mn-lt"/>
              </a:rPr>
              <a:t> =</a:t>
            </a:r>
            <a:r>
              <a:rPr lang="en-US" sz="2400" dirty="0">
                <a:latin typeface="+mn-lt"/>
              </a:rPr>
              <a:t> 2 weeks </a:t>
            </a:r>
          </a:p>
          <a:p>
            <a:pPr marL="0" indent="0">
              <a:buNone/>
            </a:pPr>
            <a:r>
              <a:rPr lang="en-US" sz="2400" dirty="0">
                <a:latin typeface="+mn-lt"/>
              </a:rPr>
              <a:t>Reorder point, </a:t>
            </a:r>
            <a:r>
              <a:rPr lang="en-US" sz="2400" i="1" dirty="0" smtClean="0">
                <a:latin typeface="+mn-lt"/>
                <a:cs typeface="Times New Roman"/>
              </a:rPr>
              <a:t>R</a:t>
            </a:r>
            <a:r>
              <a:rPr lang="en-US" sz="100" i="1" dirty="0" smtClean="0">
                <a:latin typeface="+mn-lt"/>
                <a:cs typeface="Times New Roman"/>
              </a:rPr>
              <a:t> </a:t>
            </a:r>
            <a:r>
              <a:rPr lang="en-US" sz="2400" i="1" dirty="0" smtClean="0">
                <a:latin typeface="+mn-lt"/>
                <a:cs typeface="Times New Roman"/>
              </a:rPr>
              <a:t>O</a:t>
            </a:r>
            <a:r>
              <a:rPr lang="en-US" sz="100" i="1" dirty="0" smtClean="0">
                <a:latin typeface="+mn-lt"/>
                <a:cs typeface="Times New Roman"/>
              </a:rPr>
              <a:t> </a:t>
            </a:r>
            <a:r>
              <a:rPr lang="en-US" sz="2400" i="1" dirty="0" smtClean="0">
                <a:latin typeface="+mn-lt"/>
                <a:cs typeface="Times New Roman"/>
              </a:rPr>
              <a:t>P</a:t>
            </a:r>
            <a:r>
              <a:rPr lang="en-US" sz="2400" i="1" dirty="0" smtClean="0">
                <a:latin typeface="+mn-lt"/>
              </a:rPr>
              <a:t> </a:t>
            </a:r>
            <a:r>
              <a:rPr lang="en-US" sz="2400" i="1" dirty="0">
                <a:latin typeface="+mn-lt"/>
              </a:rPr>
              <a:t>=</a:t>
            </a:r>
            <a:r>
              <a:rPr lang="en-US" sz="2400" dirty="0">
                <a:latin typeface="+mn-lt"/>
              </a:rPr>
              <a:t> 6,000 </a:t>
            </a:r>
          </a:p>
          <a:p>
            <a:pPr marL="0" indent="0">
              <a:buNone/>
            </a:pPr>
            <a:r>
              <a:rPr lang="en-US" sz="2400" dirty="0">
                <a:latin typeface="+mn-lt"/>
              </a:rPr>
              <a:t>Average lot size, </a:t>
            </a:r>
            <a:r>
              <a:rPr lang="en-US" sz="2400" i="1" dirty="0">
                <a:latin typeface="+mn-lt"/>
                <a:cs typeface="Times New Roman"/>
              </a:rPr>
              <a:t>Q</a:t>
            </a:r>
            <a:r>
              <a:rPr lang="en-US" sz="2400" i="1" dirty="0">
                <a:latin typeface="+mn-lt"/>
              </a:rPr>
              <a:t> =</a:t>
            </a:r>
            <a:r>
              <a:rPr lang="en-US" sz="2400" dirty="0">
                <a:latin typeface="+mn-lt"/>
              </a:rPr>
              <a:t> </a:t>
            </a:r>
            <a:r>
              <a:rPr lang="en-US" sz="2400" dirty="0" smtClean="0">
                <a:latin typeface="+mn-lt"/>
              </a:rPr>
              <a:t>10,000</a:t>
            </a:r>
            <a:endParaRPr lang="en-US" sz="2400" dirty="0">
              <a:latin typeface="+mn-lt"/>
            </a:endParaRPr>
          </a:p>
        </p:txBody>
      </p:sp>
      <p:sp>
        <p:nvSpPr>
          <p:cNvPr id="3" name="Text Placeholder 2"/>
          <p:cNvSpPr>
            <a:spLocks noGrp="1"/>
          </p:cNvSpPr>
          <p:nvPr>
            <p:ph type="body" idx="2"/>
          </p:nvPr>
        </p:nvSpPr>
        <p:spPr>
          <a:xfrm>
            <a:off x="457200" y="4516016"/>
            <a:ext cx="8229600" cy="534955"/>
          </a:xfrm>
        </p:spPr>
        <p:txBody>
          <a:bodyPr/>
          <a:lstStyle/>
          <a:p>
            <a:pPr marL="0" indent="0">
              <a:buNone/>
            </a:pPr>
            <a:r>
              <a:rPr lang="en-US" sz="2400" dirty="0">
                <a:latin typeface="+mn-lt"/>
              </a:rPr>
              <a:t>Safety inventory, </a:t>
            </a:r>
            <a:r>
              <a:rPr lang="en-US" sz="2400" i="1" dirty="0">
                <a:latin typeface="+mn-lt"/>
                <a:cs typeface="Times New Roman"/>
              </a:rPr>
              <a:t>ss</a:t>
            </a:r>
            <a:r>
              <a:rPr lang="en-US" sz="2400" dirty="0">
                <a:latin typeface="+mn-lt"/>
              </a:rPr>
              <a:t> = </a:t>
            </a:r>
            <a:r>
              <a:rPr lang="en-US" sz="2400" i="1" dirty="0" smtClean="0">
                <a:latin typeface="+mn-lt"/>
                <a:cs typeface="Times New Roman"/>
              </a:rPr>
              <a:t>R</a:t>
            </a:r>
            <a:r>
              <a:rPr lang="en-US" sz="100" i="1" dirty="0" smtClean="0">
                <a:latin typeface="+mn-lt"/>
                <a:cs typeface="Times New Roman"/>
              </a:rPr>
              <a:t> </a:t>
            </a:r>
            <a:r>
              <a:rPr lang="en-US" sz="2400" i="1" dirty="0" smtClean="0">
                <a:latin typeface="+mn-lt"/>
                <a:cs typeface="Times New Roman"/>
              </a:rPr>
              <a:t>O</a:t>
            </a:r>
            <a:r>
              <a:rPr lang="en-US" sz="100" i="1" dirty="0" smtClean="0">
                <a:latin typeface="+mn-lt"/>
                <a:cs typeface="Times New Roman"/>
              </a:rPr>
              <a:t> </a:t>
            </a:r>
            <a:r>
              <a:rPr lang="en-US" sz="2400" i="1" dirty="0" smtClean="0">
                <a:latin typeface="+mn-lt"/>
                <a:cs typeface="Times New Roman"/>
              </a:rPr>
              <a:t>P</a:t>
            </a:r>
            <a:r>
              <a:rPr lang="en-US" sz="2400" dirty="0" smtClean="0">
                <a:latin typeface="+mn-lt"/>
              </a:rPr>
              <a:t> </a:t>
            </a:r>
            <a:r>
              <a:rPr lang="en-US" sz="2400" dirty="0" smtClean="0">
                <a:latin typeface="+mn-lt"/>
              </a:rPr>
              <a:t>−</a:t>
            </a:r>
            <a:r>
              <a:rPr lang="en-US" sz="2400" i="1" dirty="0" smtClean="0">
                <a:latin typeface="+mn-lt"/>
                <a:cs typeface="Times New Roman"/>
              </a:rPr>
              <a:t>D</a:t>
            </a:r>
            <a:r>
              <a:rPr lang="en-US" sz="100" i="1" dirty="0" smtClean="0">
                <a:latin typeface="+mn-lt"/>
                <a:cs typeface="Times New Roman"/>
              </a:rPr>
              <a:t> </a:t>
            </a:r>
            <a:r>
              <a:rPr lang="en-US" sz="2400" i="1" dirty="0" smtClean="0">
                <a:latin typeface="+mn-lt"/>
                <a:cs typeface="Times New Roman"/>
              </a:rPr>
              <a:t>L</a:t>
            </a:r>
            <a:r>
              <a:rPr lang="en-US" sz="2400" dirty="0" smtClean="0">
                <a:latin typeface="+mn-lt"/>
              </a:rPr>
              <a:t> </a:t>
            </a:r>
            <a:r>
              <a:rPr lang="en-US" sz="2400" dirty="0">
                <a:latin typeface="+mn-lt"/>
              </a:rPr>
              <a:t>= 6,000 </a:t>
            </a:r>
            <a:r>
              <a:rPr lang="en-US" sz="2400" dirty="0" smtClean="0">
                <a:latin typeface="+mn-lt"/>
              </a:rPr>
              <a:t>−5,000 </a:t>
            </a:r>
            <a:r>
              <a:rPr lang="en-US" sz="2400" dirty="0">
                <a:latin typeface="+mn-lt"/>
              </a:rPr>
              <a:t>= 1,000</a:t>
            </a:r>
          </a:p>
        </p:txBody>
      </p:sp>
      <p:graphicFrame>
        <p:nvGraphicFramePr>
          <p:cNvPr id="9" name="Object 8" descr="cycle inventory = start fraction Q over 2 end fraction = 10,000 divided by 2 = 5,000"/>
          <p:cNvGraphicFramePr>
            <a:graphicFrameLocks noChangeAspect="1"/>
          </p:cNvGraphicFramePr>
          <p:nvPr>
            <p:extLst>
              <p:ext uri="{D42A27DB-BD31-4B8C-83A1-F6EECF244321}">
                <p14:modId xmlns:p14="http://schemas.microsoft.com/office/powerpoint/2010/main" val="1949571610"/>
              </p:ext>
            </p:extLst>
          </p:nvPr>
        </p:nvGraphicFramePr>
        <p:xfrm>
          <a:off x="1438275" y="5270498"/>
          <a:ext cx="4849813" cy="736600"/>
        </p:xfrm>
        <a:graphic>
          <a:graphicData uri="http://schemas.openxmlformats.org/presentationml/2006/ole">
            <mc:AlternateContent xmlns:mc="http://schemas.openxmlformats.org/markup-compatibility/2006">
              <mc:Choice xmlns:v="urn:schemas-microsoft-com:vml" Requires="v">
                <p:oleObj spid="_x0000_s109649" name="Equation" r:id="rId3" imgW="2590560" imgH="393480" progId="Equation.DSMT4">
                  <p:embed/>
                </p:oleObj>
              </mc:Choice>
              <mc:Fallback>
                <p:oleObj name="Equation" r:id="rId3" imgW="2590560" imgH="393480" progId="Equation.DSMT4">
                  <p:embed/>
                  <p:pic>
                    <p:nvPicPr>
                      <p:cNvPr id="0" name=""/>
                      <p:cNvPicPr/>
                      <p:nvPr/>
                    </p:nvPicPr>
                    <p:blipFill>
                      <a:blip r:embed="rId4"/>
                      <a:stretch>
                        <a:fillRect/>
                      </a:stretch>
                    </p:blipFill>
                    <p:spPr>
                      <a:xfrm>
                        <a:off x="1438275" y="5270498"/>
                        <a:ext cx="4849813" cy="736600"/>
                      </a:xfrm>
                      <a:prstGeom prst="rect">
                        <a:avLst/>
                      </a:prstGeom>
                    </p:spPr>
                  </p:pic>
                </p:oleObj>
              </mc:Fallback>
            </mc:AlternateContent>
          </a:graphicData>
        </a:graphic>
      </p:graphicFrame>
    </p:spTree>
    <p:extLst>
      <p:ext uri="{BB962C8B-B14F-4D97-AF65-F5344CB8AC3E}">
        <p14:creationId xmlns:p14="http://schemas.microsoft.com/office/powerpoint/2010/main" val="2862187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a:latin typeface="Times New Roman" panose="02020603050405020304" pitchFamily="18" charset="0"/>
              </a:rPr>
              <a:t>Determining the Appropriate Level of Safety Inventory</a:t>
            </a:r>
            <a:r>
              <a:rPr lang="en-US" kern="1200" dirty="0" smtClean="0">
                <a:latin typeface="Times New Roman" panose="02020603050405020304" pitchFamily="18" charset="0"/>
                <a:ea typeface="+mj-ea"/>
                <a:cs typeface="+mj-cs"/>
              </a:rPr>
              <a:t> </a:t>
            </a:r>
            <a:r>
              <a:rPr lang="en-US" sz="2000" b="0" kern="1200" dirty="0" smtClean="0">
                <a:latin typeface="Times New Roman" panose="02020603050405020304" pitchFamily="18" charset="0"/>
                <a:ea typeface="+mj-ea"/>
                <a:cs typeface="+mj-cs"/>
              </a:rPr>
              <a:t>(3 of 8)</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115660"/>
          </a:xfrm>
        </p:spPr>
        <p:txBody>
          <a:bodyPr wrap="square" lIns="91425" tIns="91425" rIns="91425" bIns="91425">
            <a:spAutoFit/>
          </a:bodyPr>
          <a:lstStyle/>
          <a:p>
            <a:pPr marL="0" lvl="0" indent="0" defTabSz="457200">
              <a:spcAft>
                <a:spcPct val="0"/>
              </a:spcAft>
              <a:buNone/>
              <a:tabLst>
                <a:tab pos="2420938" algn="l"/>
              </a:tabLst>
            </a:pPr>
            <a:r>
              <a:rPr lang="en-US" sz="2400" kern="1200" dirty="0">
                <a:solidFill>
                  <a:srgbClr val="000000"/>
                </a:solidFill>
                <a:latin typeface="Arial (Body)"/>
                <a:ea typeface="+mn-ea"/>
                <a:cs typeface="+mn-cs"/>
              </a:rPr>
              <a:t>Average inventory	= cycle inventory + safety </a:t>
            </a:r>
            <a:r>
              <a:rPr lang="en-US" sz="2400" kern="1200" dirty="0" smtClean="0">
                <a:solidFill>
                  <a:srgbClr val="000000"/>
                </a:solidFill>
                <a:latin typeface="Arial (Body)"/>
                <a:ea typeface="+mn-ea"/>
                <a:cs typeface="+mn-cs"/>
              </a:rPr>
              <a:t>inventory</a:t>
            </a:r>
          </a:p>
          <a:p>
            <a:pPr marL="2695575" lvl="0" indent="0" defTabSz="457200">
              <a:spcAft>
                <a:spcPct val="0"/>
              </a:spcAft>
              <a:buNone/>
              <a:tabLst>
                <a:tab pos="2420938" algn="l"/>
              </a:tabLst>
            </a:pPr>
            <a:r>
              <a:rPr lang="en-US" sz="2400" kern="1200" dirty="0" smtClean="0">
                <a:solidFill>
                  <a:srgbClr val="000000"/>
                </a:solidFill>
                <a:latin typeface="Arial (Body)"/>
                <a:ea typeface="+mn-ea"/>
                <a:cs typeface="+mn-cs"/>
              </a:rPr>
              <a:t> = 5,000 + 1,000 = 6,000</a:t>
            </a:r>
          </a:p>
        </p:txBody>
      </p:sp>
      <p:graphicFrame>
        <p:nvGraphicFramePr>
          <p:cNvPr id="5" name="Object 4" descr="average flow time = average inventory divided by throughput = 6,000 divided by 2,500 = 2.4 weeks"/>
          <p:cNvGraphicFramePr>
            <a:graphicFrameLocks noChangeAspect="1"/>
          </p:cNvGraphicFramePr>
          <p:nvPr>
            <p:extLst>
              <p:ext uri="{D42A27DB-BD31-4B8C-83A1-F6EECF244321}">
                <p14:modId xmlns:p14="http://schemas.microsoft.com/office/powerpoint/2010/main" val="1727894354"/>
              </p:ext>
            </p:extLst>
          </p:nvPr>
        </p:nvGraphicFramePr>
        <p:xfrm>
          <a:off x="500169" y="2925607"/>
          <a:ext cx="7885113" cy="808038"/>
        </p:xfrm>
        <a:graphic>
          <a:graphicData uri="http://schemas.openxmlformats.org/presentationml/2006/ole">
            <mc:AlternateContent xmlns:mc="http://schemas.openxmlformats.org/markup-compatibility/2006">
              <mc:Choice xmlns:v="urn:schemas-microsoft-com:vml" Requires="v">
                <p:oleObj spid="_x0000_s68600" name="Equation" r:id="rId3" imgW="4089240" imgH="419040" progId="Equation.DSMT4">
                  <p:embed/>
                </p:oleObj>
              </mc:Choice>
              <mc:Fallback>
                <p:oleObj name="Equation" r:id="rId3" imgW="4089240" imgH="419040" progId="Equation.DSMT4">
                  <p:embed/>
                  <p:pic>
                    <p:nvPicPr>
                      <p:cNvPr id="0" name=""/>
                      <p:cNvPicPr/>
                      <p:nvPr/>
                    </p:nvPicPr>
                    <p:blipFill>
                      <a:blip r:embed="rId4"/>
                      <a:stretch>
                        <a:fillRect/>
                      </a:stretch>
                    </p:blipFill>
                    <p:spPr>
                      <a:xfrm>
                        <a:off x="500169" y="2925607"/>
                        <a:ext cx="7885113" cy="808038"/>
                      </a:xfrm>
                      <a:prstGeom prst="rect">
                        <a:avLst/>
                      </a:prstGeom>
                    </p:spPr>
                  </p:pic>
                </p:oleObj>
              </mc:Fallback>
            </mc:AlternateContent>
          </a:graphicData>
        </a:graphic>
      </p:graphicFrame>
    </p:spTree>
    <p:extLst>
      <p:ext uri="{BB962C8B-B14F-4D97-AF65-F5344CB8AC3E}">
        <p14:creationId xmlns:p14="http://schemas.microsoft.com/office/powerpoint/2010/main" val="26600229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Determining the Appropriate Level of Safety Inventory </a:t>
            </a:r>
            <a:r>
              <a:rPr lang="en-US" sz="2000" b="0" kern="1200" dirty="0" smtClean="0">
                <a:latin typeface="Times New Roman" panose="02020603050405020304" pitchFamily="18" charset="0"/>
                <a:ea typeface="+mj-ea"/>
                <a:cs typeface="+mj-cs"/>
              </a:rPr>
              <a:t>(4 of 8)</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idx="1"/>
          </p:nvPr>
        </p:nvSpPr>
        <p:spPr>
          <a:xfrm>
            <a:off x="457200" y="1600200"/>
            <a:ext cx="8229600" cy="553968"/>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Evaluating Cycle Service Level Given a Reorder </a:t>
            </a:r>
            <a:r>
              <a:rPr lang="en-US" sz="2400" kern="1200" dirty="0" smtClean="0">
                <a:solidFill>
                  <a:srgbClr val="000000"/>
                </a:solidFill>
                <a:latin typeface="Arial (Body)"/>
                <a:ea typeface="+mn-ea"/>
                <a:cs typeface="+mn-cs"/>
              </a:rPr>
              <a:t>Point</a:t>
            </a:r>
          </a:p>
        </p:txBody>
      </p:sp>
      <p:graphicFrame>
        <p:nvGraphicFramePr>
          <p:cNvPr id="7" name="Object 6" descr="C S L = prob left parenthesis ddlt of l weeks is less than or equal to R O P right parenthesis"/>
          <p:cNvGraphicFramePr>
            <a:graphicFrameLocks noChangeAspect="1"/>
          </p:cNvGraphicFramePr>
          <p:nvPr>
            <p:extLst>
              <p:ext uri="{D42A27DB-BD31-4B8C-83A1-F6EECF244321}">
                <p14:modId xmlns:p14="http://schemas.microsoft.com/office/powerpoint/2010/main" val="1062554986"/>
              </p:ext>
            </p:extLst>
          </p:nvPr>
        </p:nvGraphicFramePr>
        <p:xfrm>
          <a:off x="981840" y="2334679"/>
          <a:ext cx="4986953" cy="420351"/>
        </p:xfrm>
        <a:graphic>
          <a:graphicData uri="http://schemas.openxmlformats.org/presentationml/2006/ole">
            <mc:AlternateContent xmlns:mc="http://schemas.openxmlformats.org/markup-compatibility/2006">
              <mc:Choice xmlns:v="urn:schemas-microsoft-com:vml" Requires="v">
                <p:oleObj spid="_x0000_s77255" name="Equation" r:id="rId3" imgW="2412720" imgH="203040" progId="Equation.DSMT4">
                  <p:embed/>
                </p:oleObj>
              </mc:Choice>
              <mc:Fallback>
                <p:oleObj name="Equation" r:id="rId3" imgW="2412720" imgH="203040" progId="Equation.DSMT4">
                  <p:embed/>
                  <p:pic>
                    <p:nvPicPr>
                      <p:cNvPr id="0" name=""/>
                      <p:cNvPicPr/>
                      <p:nvPr/>
                    </p:nvPicPr>
                    <p:blipFill>
                      <a:blip r:embed="rId4"/>
                      <a:stretch>
                        <a:fillRect/>
                      </a:stretch>
                    </p:blipFill>
                    <p:spPr>
                      <a:xfrm>
                        <a:off x="981840" y="2334679"/>
                        <a:ext cx="4986953" cy="420351"/>
                      </a:xfrm>
                      <a:prstGeom prst="rect">
                        <a:avLst/>
                      </a:prstGeom>
                    </p:spPr>
                  </p:pic>
                </p:oleObj>
              </mc:Fallback>
            </mc:AlternateContent>
          </a:graphicData>
        </a:graphic>
      </p:graphicFrame>
      <p:sp>
        <p:nvSpPr>
          <p:cNvPr id="6" name="Content Placeholder 5"/>
          <p:cNvSpPr>
            <a:spLocks noGrp="1"/>
          </p:cNvSpPr>
          <p:nvPr>
            <p:ph idx="15"/>
          </p:nvPr>
        </p:nvSpPr>
        <p:spPr>
          <a:xfrm>
            <a:off x="622090" y="2870309"/>
            <a:ext cx="7727430" cy="522412"/>
          </a:xfrm>
        </p:spPr>
        <p:txBody>
          <a:bodyPr/>
          <a:lstStyle/>
          <a:p>
            <a:pPr marL="101600" lvl="0" indent="0">
              <a:buNone/>
            </a:pPr>
            <a:r>
              <a:rPr lang="en-US" sz="2400" kern="1200" dirty="0">
                <a:solidFill>
                  <a:srgbClr val="000000"/>
                </a:solidFill>
                <a:latin typeface="+mn-lt"/>
              </a:rPr>
              <a:t>(ddlt = demand during lead time</a:t>
            </a:r>
            <a:r>
              <a:rPr lang="en-US" sz="2400" kern="1200" dirty="0" smtClean="0">
                <a:solidFill>
                  <a:srgbClr val="000000"/>
                </a:solidFill>
                <a:latin typeface="+mn-lt"/>
              </a:rPr>
              <a:t>)</a:t>
            </a:r>
            <a:endParaRPr lang="en-US" sz="2400" kern="1200" dirty="0">
              <a:solidFill>
                <a:srgbClr val="000000"/>
              </a:solidFill>
              <a:latin typeface="+mn-lt"/>
            </a:endParaRPr>
          </a:p>
        </p:txBody>
      </p:sp>
      <p:sp>
        <p:nvSpPr>
          <p:cNvPr id="5" name="Content Placeholder 4"/>
          <p:cNvSpPr>
            <a:spLocks noGrp="1"/>
          </p:cNvSpPr>
          <p:nvPr>
            <p:ph idx="14"/>
          </p:nvPr>
        </p:nvSpPr>
        <p:spPr>
          <a:xfrm>
            <a:off x="457200" y="3593220"/>
            <a:ext cx="8229600" cy="711176"/>
          </a:xfrm>
        </p:spPr>
        <p:txBody>
          <a:bodyPr/>
          <a:lstStyle/>
          <a:p>
            <a:pPr marL="101600" lvl="0" indent="0">
              <a:buNone/>
            </a:pPr>
            <a:r>
              <a:rPr lang="en-US" sz="2400" i="1" kern="1200" dirty="0">
                <a:solidFill>
                  <a:srgbClr val="000000"/>
                </a:solidFill>
                <a:latin typeface="+mn-lt"/>
                <a:cs typeface="Times New Roman"/>
              </a:rPr>
              <a:t>C</a:t>
            </a:r>
            <a:r>
              <a:rPr lang="en-US" sz="100" i="1" kern="1200" dirty="0">
                <a:solidFill>
                  <a:srgbClr val="000000"/>
                </a:solidFill>
                <a:latin typeface="+mn-lt"/>
                <a:cs typeface="Times New Roman"/>
              </a:rPr>
              <a:t> </a:t>
            </a:r>
            <a:r>
              <a:rPr lang="en-US" sz="2400" i="1" kern="1200" dirty="0">
                <a:solidFill>
                  <a:srgbClr val="000000"/>
                </a:solidFill>
                <a:latin typeface="+mn-lt"/>
                <a:cs typeface="Times New Roman"/>
              </a:rPr>
              <a:t>S</a:t>
            </a:r>
            <a:r>
              <a:rPr lang="en-US" sz="100" i="1" kern="1200" dirty="0">
                <a:solidFill>
                  <a:srgbClr val="000000"/>
                </a:solidFill>
                <a:latin typeface="+mn-lt"/>
                <a:cs typeface="Times New Roman"/>
              </a:rPr>
              <a:t> </a:t>
            </a:r>
            <a:r>
              <a:rPr lang="en-US" sz="2400" i="1" kern="1200" dirty="0">
                <a:solidFill>
                  <a:srgbClr val="000000"/>
                </a:solidFill>
                <a:latin typeface="+mn-lt"/>
                <a:cs typeface="Times New Roman"/>
              </a:rPr>
              <a:t>L</a:t>
            </a:r>
            <a:r>
              <a:rPr lang="en-US" sz="2400" b="1" kern="1200" dirty="0">
                <a:solidFill>
                  <a:srgbClr val="000000"/>
                </a:solidFill>
                <a:latin typeface="+mn-lt"/>
              </a:rPr>
              <a:t> </a:t>
            </a:r>
            <a:r>
              <a:rPr lang="en-US" sz="2400" kern="1200" dirty="0">
                <a:solidFill>
                  <a:srgbClr val="000000"/>
                </a:solidFill>
                <a:latin typeface="+mn-lt"/>
              </a:rPr>
              <a:t>=</a:t>
            </a:r>
            <a:r>
              <a:rPr lang="en-US" sz="2400" b="1" kern="1200" dirty="0">
                <a:solidFill>
                  <a:srgbClr val="000000"/>
                </a:solidFill>
                <a:latin typeface="+mn-lt"/>
              </a:rPr>
              <a:t> </a:t>
            </a:r>
            <a:r>
              <a:rPr lang="en-US" sz="2400" i="1" kern="1200" dirty="0">
                <a:solidFill>
                  <a:srgbClr val="000000"/>
                </a:solidFill>
                <a:latin typeface="+mn-lt"/>
                <a:cs typeface="Times New Roman"/>
              </a:rPr>
              <a:t>F</a:t>
            </a:r>
            <a:r>
              <a:rPr lang="en-US" sz="2400" kern="1200" dirty="0">
                <a:solidFill>
                  <a:srgbClr val="000000"/>
                </a:solidFill>
                <a:latin typeface="+mn-lt"/>
              </a:rPr>
              <a:t>(</a:t>
            </a:r>
            <a:r>
              <a:rPr lang="en-US" sz="2400" i="1" kern="1200" dirty="0">
                <a:solidFill>
                  <a:srgbClr val="000000"/>
                </a:solidFill>
                <a:latin typeface="+mn-lt"/>
                <a:cs typeface="Times New Roman"/>
              </a:rPr>
              <a:t>R</a:t>
            </a:r>
            <a:r>
              <a:rPr lang="en-US" sz="100" i="1" kern="1200" dirty="0">
                <a:solidFill>
                  <a:srgbClr val="000000"/>
                </a:solidFill>
                <a:latin typeface="+mn-lt"/>
                <a:cs typeface="Times New Roman"/>
              </a:rPr>
              <a:t> </a:t>
            </a:r>
            <a:r>
              <a:rPr lang="en-US" sz="2400" i="1" kern="1200" dirty="0">
                <a:solidFill>
                  <a:srgbClr val="000000"/>
                </a:solidFill>
                <a:latin typeface="+mn-lt"/>
                <a:cs typeface="Times New Roman"/>
              </a:rPr>
              <a:t>O</a:t>
            </a:r>
            <a:r>
              <a:rPr lang="en-US" sz="100" i="1" kern="1200" dirty="0">
                <a:solidFill>
                  <a:srgbClr val="000000"/>
                </a:solidFill>
                <a:latin typeface="+mn-lt"/>
                <a:cs typeface="Times New Roman"/>
              </a:rPr>
              <a:t> </a:t>
            </a:r>
            <a:r>
              <a:rPr lang="en-US" sz="2400" i="1" kern="1200" dirty="0">
                <a:solidFill>
                  <a:srgbClr val="000000"/>
                </a:solidFill>
                <a:latin typeface="+mn-lt"/>
                <a:cs typeface="Times New Roman"/>
              </a:rPr>
              <a:t>P</a:t>
            </a:r>
            <a:r>
              <a:rPr lang="en-US" sz="2400" kern="1200" dirty="0">
                <a:solidFill>
                  <a:srgbClr val="000000"/>
                </a:solidFill>
                <a:latin typeface="+mn-lt"/>
              </a:rPr>
              <a:t>, </a:t>
            </a:r>
            <a:r>
              <a:rPr lang="en-US" sz="2400" i="1" kern="1200" dirty="0">
                <a:solidFill>
                  <a:srgbClr val="000000"/>
                </a:solidFill>
                <a:latin typeface="+mn-lt"/>
                <a:cs typeface="Times New Roman"/>
              </a:rPr>
              <a:t>D</a:t>
            </a:r>
            <a:r>
              <a:rPr lang="en-US" sz="2400" i="1" kern="1200" baseline="-25000" dirty="0">
                <a:solidFill>
                  <a:srgbClr val="000000"/>
                </a:solidFill>
                <a:latin typeface="+mn-lt"/>
                <a:cs typeface="Times New Roman"/>
              </a:rPr>
              <a:t>L</a:t>
            </a:r>
            <a:r>
              <a:rPr lang="en-US" sz="2400" i="1" kern="1200" dirty="0">
                <a:solidFill>
                  <a:srgbClr val="000000"/>
                </a:solidFill>
                <a:latin typeface="+mn-lt"/>
              </a:rPr>
              <a:t>, </a:t>
            </a:r>
            <a:r>
              <a:rPr lang="el-GR" sz="2400" i="1" kern="1200" dirty="0">
                <a:solidFill>
                  <a:srgbClr val="000000"/>
                </a:solidFill>
                <a:latin typeface="+mn-lt"/>
                <a:cs typeface="Symbol" charset="2"/>
              </a:rPr>
              <a:t>σ</a:t>
            </a:r>
            <a:r>
              <a:rPr lang="en-US" sz="2400" i="1" kern="1200" baseline="-25000" dirty="0">
                <a:solidFill>
                  <a:srgbClr val="000000"/>
                </a:solidFill>
                <a:latin typeface="+mn-lt"/>
                <a:cs typeface="Times New Roman"/>
              </a:rPr>
              <a:t>L</a:t>
            </a:r>
            <a:r>
              <a:rPr lang="en-US" sz="2400" kern="1200" dirty="0">
                <a:solidFill>
                  <a:srgbClr val="000000"/>
                </a:solidFill>
                <a:latin typeface="+mn-lt"/>
              </a:rPr>
              <a:t>) = </a:t>
            </a:r>
            <a:r>
              <a:rPr lang="en-US" sz="2400" i="1" kern="1200" dirty="0">
                <a:solidFill>
                  <a:srgbClr val="000000"/>
                </a:solidFill>
                <a:latin typeface="+mn-lt"/>
                <a:cs typeface="Times New Roman"/>
              </a:rPr>
              <a:t>NORMDIST</a:t>
            </a:r>
            <a:r>
              <a:rPr lang="en-US" sz="2400" kern="1200" dirty="0">
                <a:solidFill>
                  <a:srgbClr val="000000"/>
                </a:solidFill>
                <a:latin typeface="+mn-lt"/>
              </a:rPr>
              <a:t>(</a:t>
            </a:r>
            <a:r>
              <a:rPr lang="en-US" sz="2400" i="1" kern="1200" dirty="0">
                <a:solidFill>
                  <a:srgbClr val="000000"/>
                </a:solidFill>
                <a:latin typeface="+mn-lt"/>
                <a:cs typeface="Times New Roman"/>
              </a:rPr>
              <a:t>R</a:t>
            </a:r>
            <a:r>
              <a:rPr lang="en-US" sz="100" i="1" kern="1200" dirty="0">
                <a:solidFill>
                  <a:srgbClr val="000000"/>
                </a:solidFill>
                <a:latin typeface="+mn-lt"/>
                <a:cs typeface="Times New Roman"/>
              </a:rPr>
              <a:t> </a:t>
            </a:r>
            <a:r>
              <a:rPr lang="en-US" sz="2400" i="1" kern="1200" dirty="0">
                <a:solidFill>
                  <a:srgbClr val="000000"/>
                </a:solidFill>
                <a:latin typeface="+mn-lt"/>
                <a:cs typeface="Times New Roman"/>
              </a:rPr>
              <a:t>O</a:t>
            </a:r>
            <a:r>
              <a:rPr lang="en-US" sz="100" i="1" kern="1200" dirty="0">
                <a:solidFill>
                  <a:srgbClr val="000000"/>
                </a:solidFill>
                <a:latin typeface="+mn-lt"/>
                <a:cs typeface="Times New Roman"/>
              </a:rPr>
              <a:t> </a:t>
            </a:r>
            <a:r>
              <a:rPr lang="en-US" sz="2400" i="1" kern="1200" dirty="0">
                <a:solidFill>
                  <a:srgbClr val="000000"/>
                </a:solidFill>
                <a:latin typeface="+mn-lt"/>
                <a:cs typeface="Times New Roman"/>
              </a:rPr>
              <a:t>P</a:t>
            </a:r>
            <a:r>
              <a:rPr lang="en-US" sz="2400" kern="1200" dirty="0">
                <a:solidFill>
                  <a:srgbClr val="000000"/>
                </a:solidFill>
                <a:latin typeface="+mn-lt"/>
              </a:rPr>
              <a:t>, </a:t>
            </a:r>
            <a:r>
              <a:rPr lang="en-US" sz="2400" i="1" kern="1200" dirty="0">
                <a:solidFill>
                  <a:srgbClr val="000000"/>
                </a:solidFill>
                <a:latin typeface="+mn-lt"/>
                <a:cs typeface="Times New Roman"/>
              </a:rPr>
              <a:t>D</a:t>
            </a:r>
            <a:r>
              <a:rPr lang="en-US" sz="2400" i="1" kern="1200" baseline="-25000" dirty="0">
                <a:solidFill>
                  <a:srgbClr val="000000"/>
                </a:solidFill>
                <a:latin typeface="+mn-lt"/>
                <a:cs typeface="Times New Roman"/>
              </a:rPr>
              <a:t>L</a:t>
            </a:r>
            <a:r>
              <a:rPr lang="en-US" sz="2400" i="1" kern="1200" dirty="0">
                <a:solidFill>
                  <a:srgbClr val="000000"/>
                </a:solidFill>
                <a:latin typeface="+mn-lt"/>
              </a:rPr>
              <a:t>, </a:t>
            </a:r>
            <a:r>
              <a:rPr lang="el-GR" sz="2400" i="1" kern="1200" dirty="0">
                <a:solidFill>
                  <a:srgbClr val="000000"/>
                </a:solidFill>
                <a:latin typeface="+mn-lt"/>
                <a:cs typeface="Symbol" charset="2"/>
              </a:rPr>
              <a:t>σ</a:t>
            </a:r>
            <a:r>
              <a:rPr lang="en-US" sz="2400" i="1" kern="1200" baseline="-25000" dirty="0">
                <a:solidFill>
                  <a:srgbClr val="000000"/>
                </a:solidFill>
                <a:latin typeface="+mn-lt"/>
                <a:cs typeface="Times New Roman"/>
              </a:rPr>
              <a:t>L</a:t>
            </a:r>
            <a:r>
              <a:rPr lang="en-US" sz="2400" i="1" kern="1200" dirty="0">
                <a:solidFill>
                  <a:srgbClr val="000000"/>
                </a:solidFill>
                <a:latin typeface="+mn-lt"/>
              </a:rPr>
              <a:t>,</a:t>
            </a:r>
            <a:r>
              <a:rPr lang="en-US" sz="2400" kern="1200" dirty="0">
                <a:solidFill>
                  <a:srgbClr val="000000"/>
                </a:solidFill>
                <a:latin typeface="+mn-lt"/>
              </a:rPr>
              <a:t> 1</a:t>
            </a:r>
            <a:r>
              <a:rPr lang="en-US" sz="2400" kern="1200" dirty="0" smtClean="0">
                <a:solidFill>
                  <a:srgbClr val="000000"/>
                </a:solidFill>
                <a:latin typeface="+mn-lt"/>
              </a:rPr>
              <a:t>)</a:t>
            </a:r>
            <a:endParaRPr lang="en-US" sz="2400" kern="1200" dirty="0">
              <a:solidFill>
                <a:srgbClr val="000000"/>
              </a:solidFill>
              <a:latin typeface="+mn-lt"/>
            </a:endParaRPr>
          </a:p>
        </p:txBody>
      </p:sp>
    </p:spTree>
    <p:extLst>
      <p:ext uri="{BB962C8B-B14F-4D97-AF65-F5344CB8AC3E}">
        <p14:creationId xmlns:p14="http://schemas.microsoft.com/office/powerpoint/2010/main" val="37725254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Determining the Appropriate Level of Safety Inventory </a:t>
            </a:r>
            <a:r>
              <a:rPr lang="en-US" sz="2000" b="0" kern="1200" dirty="0" smtClean="0">
                <a:latin typeface="Times New Roman" panose="02020603050405020304" pitchFamily="18" charset="0"/>
                <a:ea typeface="+mj-ea"/>
                <a:cs typeface="+mj-cs"/>
              </a:rPr>
              <a:t>(5 of 8)</a:t>
            </a:r>
            <a:endParaRPr lang="en-US" sz="2000" b="0" kern="1200" dirty="0">
              <a:latin typeface="Times New Roman" panose="02020603050405020304" pitchFamily="18" charset="0"/>
              <a:ea typeface="+mj-ea"/>
              <a:cs typeface="+mj-cs"/>
            </a:endParaRPr>
          </a:p>
        </p:txBody>
      </p:sp>
      <p:sp>
        <p:nvSpPr>
          <p:cNvPr id="3" name="Content Placeholder 2"/>
          <p:cNvSpPr>
            <a:spLocks noGrp="1"/>
          </p:cNvSpPr>
          <p:nvPr>
            <p:ph idx="1"/>
          </p:nvPr>
        </p:nvSpPr>
        <p:spPr>
          <a:xfrm>
            <a:off x="896716" y="1816101"/>
            <a:ext cx="7353300" cy="1115660"/>
          </a:xfrm>
        </p:spPr>
        <p:txBody>
          <a:bodyPr wrap="square" lIns="91425" tIns="91425" rIns="91425" bIns="91425">
            <a:spAutoFit/>
          </a:bodyPr>
          <a:lstStyle/>
          <a:p>
            <a:pPr marL="0" lvl="0" indent="0" defTabSz="457200">
              <a:spcAft>
                <a:spcPct val="0"/>
              </a:spcAft>
              <a:buNone/>
            </a:pPr>
            <a:r>
              <a:rPr lang="nl-NL" sz="2400" i="1" kern="1200" dirty="0">
                <a:solidFill>
                  <a:srgbClr val="000000"/>
                </a:solidFill>
                <a:latin typeface="Arial (Body)"/>
                <a:ea typeface="+mn-ea"/>
                <a:cs typeface="Times New Roman"/>
              </a:rPr>
              <a:t>Q</a:t>
            </a:r>
            <a:r>
              <a:rPr lang="nl-NL" sz="2400" i="1" kern="1200" dirty="0">
                <a:solidFill>
                  <a:srgbClr val="000000"/>
                </a:solidFill>
                <a:latin typeface="Arial (Body)"/>
                <a:ea typeface="+mn-ea"/>
                <a:cs typeface="+mn-cs"/>
              </a:rPr>
              <a:t> </a:t>
            </a:r>
            <a:r>
              <a:rPr lang="nl-NL" sz="2400" kern="1200" dirty="0">
                <a:solidFill>
                  <a:srgbClr val="000000"/>
                </a:solidFill>
                <a:latin typeface="Arial (Body)"/>
                <a:ea typeface="+mn-ea"/>
                <a:cs typeface="+mn-cs"/>
              </a:rPr>
              <a:t>= 10,000, </a:t>
            </a:r>
            <a:r>
              <a:rPr lang="nl-NL" sz="2400" i="1" kern="1200" dirty="0" smtClean="0">
                <a:solidFill>
                  <a:srgbClr val="000000"/>
                </a:solidFill>
                <a:latin typeface="Arial (Body)"/>
                <a:ea typeface="+mn-ea"/>
                <a:cs typeface="Times New Roman"/>
              </a:rPr>
              <a:t>R</a:t>
            </a:r>
            <a:r>
              <a:rPr lang="nl-NL" sz="100" i="1" kern="1200" dirty="0" smtClean="0">
                <a:solidFill>
                  <a:srgbClr val="000000"/>
                </a:solidFill>
                <a:latin typeface="Arial (Body)"/>
                <a:ea typeface="+mn-ea"/>
                <a:cs typeface="Times New Roman"/>
              </a:rPr>
              <a:t> </a:t>
            </a:r>
            <a:r>
              <a:rPr lang="nl-NL" sz="2400" i="1" kern="1200" dirty="0" smtClean="0">
                <a:solidFill>
                  <a:srgbClr val="000000"/>
                </a:solidFill>
                <a:latin typeface="Arial (Body)"/>
                <a:ea typeface="+mn-ea"/>
                <a:cs typeface="Times New Roman"/>
              </a:rPr>
              <a:t>O</a:t>
            </a:r>
            <a:r>
              <a:rPr lang="nl-NL" sz="100" i="1" kern="1200" dirty="0" smtClean="0">
                <a:solidFill>
                  <a:srgbClr val="000000"/>
                </a:solidFill>
                <a:latin typeface="Arial (Body)"/>
                <a:ea typeface="+mn-ea"/>
                <a:cs typeface="Times New Roman"/>
              </a:rPr>
              <a:t> </a:t>
            </a:r>
            <a:r>
              <a:rPr lang="nl-NL" sz="2400" i="1" kern="1200" dirty="0" smtClean="0">
                <a:solidFill>
                  <a:srgbClr val="000000"/>
                </a:solidFill>
                <a:latin typeface="Arial (Body)"/>
                <a:ea typeface="+mn-ea"/>
                <a:cs typeface="Times New Roman"/>
              </a:rPr>
              <a:t>P</a:t>
            </a:r>
            <a:r>
              <a:rPr lang="nl-NL" sz="2400" kern="1200" dirty="0" smtClean="0">
                <a:solidFill>
                  <a:srgbClr val="000000"/>
                </a:solidFill>
                <a:latin typeface="Arial (Body)"/>
                <a:ea typeface="+mn-ea"/>
                <a:cs typeface="+mn-cs"/>
              </a:rPr>
              <a:t> </a:t>
            </a:r>
            <a:r>
              <a:rPr lang="nl-NL" sz="2400" kern="1200" dirty="0">
                <a:solidFill>
                  <a:srgbClr val="000000"/>
                </a:solidFill>
                <a:latin typeface="Arial (Body)"/>
                <a:ea typeface="+mn-ea"/>
                <a:cs typeface="+mn-cs"/>
              </a:rPr>
              <a:t>= 6,000, </a:t>
            </a:r>
            <a:r>
              <a:rPr lang="nl-NL" sz="2400" i="1" kern="1200" dirty="0">
                <a:solidFill>
                  <a:srgbClr val="000000"/>
                </a:solidFill>
                <a:latin typeface="Arial (Body)"/>
                <a:ea typeface="+mn-ea"/>
                <a:cs typeface="Times New Roman"/>
              </a:rPr>
              <a:t>L</a:t>
            </a:r>
            <a:r>
              <a:rPr lang="nl-NL" sz="2400" kern="1200" dirty="0">
                <a:solidFill>
                  <a:srgbClr val="000000"/>
                </a:solidFill>
                <a:latin typeface="Arial (Body)"/>
                <a:ea typeface="+mn-ea"/>
                <a:cs typeface="+mn-cs"/>
              </a:rPr>
              <a:t> = 2 </a:t>
            </a:r>
            <a:r>
              <a:rPr lang="nl-NL" sz="2400" kern="1200" dirty="0" smtClean="0">
                <a:solidFill>
                  <a:srgbClr val="000000"/>
                </a:solidFill>
                <a:latin typeface="Arial (Body)"/>
                <a:ea typeface="+mn-ea"/>
                <a:cs typeface="+mn-cs"/>
              </a:rPr>
              <a:t>weeks</a:t>
            </a:r>
            <a:endParaRPr lang="nl-NL" sz="2400" kern="1200" dirty="0">
              <a:solidFill>
                <a:srgbClr val="000000"/>
              </a:solidFill>
              <a:latin typeface="Arial (Body)"/>
              <a:ea typeface="+mn-ea"/>
              <a:cs typeface="+mn-cs"/>
            </a:endParaRPr>
          </a:p>
          <a:p>
            <a:pPr marL="0" lvl="0" indent="0" defTabSz="457200">
              <a:spcAft>
                <a:spcPct val="0"/>
              </a:spcAft>
              <a:buNone/>
            </a:pPr>
            <a:r>
              <a:rPr lang="nl-NL" sz="2400" i="1" kern="1200" dirty="0">
                <a:solidFill>
                  <a:srgbClr val="000000"/>
                </a:solidFill>
                <a:latin typeface="Arial (Body)"/>
                <a:ea typeface="+mn-ea"/>
                <a:cs typeface="Times New Roman"/>
              </a:rPr>
              <a:t>D</a:t>
            </a:r>
            <a:r>
              <a:rPr lang="nl-NL" sz="2400" kern="1200" dirty="0">
                <a:solidFill>
                  <a:srgbClr val="000000"/>
                </a:solidFill>
                <a:latin typeface="Arial (Body)"/>
                <a:ea typeface="+mn-ea"/>
                <a:cs typeface="+mn-cs"/>
              </a:rPr>
              <a:t> = 2,500/week</a:t>
            </a:r>
            <a:r>
              <a:rPr lang="nl-NL" sz="2400" kern="1200" dirty="0" smtClean="0">
                <a:solidFill>
                  <a:srgbClr val="000000"/>
                </a:solidFill>
                <a:latin typeface="Arial (Body)"/>
                <a:ea typeface="+mn-ea"/>
                <a:cs typeface="+mn-cs"/>
              </a:rPr>
              <a:t>, </a:t>
            </a:r>
            <a:r>
              <a:rPr lang="el-GR" sz="2400" i="1" kern="1200" dirty="0" smtClean="0">
                <a:solidFill>
                  <a:srgbClr val="000000"/>
                </a:solidFill>
                <a:latin typeface="Arial (Body)"/>
                <a:ea typeface="+mn-ea"/>
                <a:cs typeface="+mn-cs"/>
              </a:rPr>
              <a:t>σ</a:t>
            </a:r>
            <a:r>
              <a:rPr lang="en-US" sz="2400" i="1" kern="1200" baseline="-25000" dirty="0" smtClean="0">
                <a:solidFill>
                  <a:srgbClr val="000000"/>
                </a:solidFill>
                <a:latin typeface="Arial (Body)"/>
                <a:ea typeface="+mn-ea"/>
                <a:cs typeface="+mn-cs"/>
              </a:rPr>
              <a:t>D</a:t>
            </a:r>
            <a:r>
              <a:rPr lang="nl-NL" sz="2400" kern="1200" dirty="0" smtClean="0">
                <a:solidFill>
                  <a:srgbClr val="000000"/>
                </a:solidFill>
                <a:latin typeface="Arial (Body)"/>
                <a:ea typeface="+mn-ea"/>
                <a:cs typeface="+mn-cs"/>
              </a:rPr>
              <a:t> = 500</a:t>
            </a:r>
            <a:endParaRPr lang="en-US" sz="2400" kern="1200" dirty="0">
              <a:solidFill>
                <a:srgbClr val="000000"/>
              </a:solidFill>
              <a:latin typeface="Arial (Body)"/>
              <a:ea typeface="+mn-ea"/>
              <a:cs typeface="+mn-cs"/>
            </a:endParaRPr>
          </a:p>
        </p:txBody>
      </p:sp>
      <p:graphicFrame>
        <p:nvGraphicFramePr>
          <p:cNvPr id="8" name="Object 7" descr="D sub L = D times L = 2 times 2,500 = 5,000 sigma sub L = the square root of start expression  square root  L sigma sub D end expression = square root of 2 times 500 = 707"/>
          <p:cNvGraphicFramePr>
            <a:graphicFrameLocks noChangeAspect="1"/>
          </p:cNvGraphicFramePr>
          <p:nvPr>
            <p:extLst>
              <p:ext uri="{D42A27DB-BD31-4B8C-83A1-F6EECF244321}">
                <p14:modId xmlns:p14="http://schemas.microsoft.com/office/powerpoint/2010/main" val="731943945"/>
              </p:ext>
            </p:extLst>
          </p:nvPr>
        </p:nvGraphicFramePr>
        <p:xfrm>
          <a:off x="2217738" y="3168650"/>
          <a:ext cx="3962400" cy="977900"/>
        </p:xfrm>
        <a:graphic>
          <a:graphicData uri="http://schemas.openxmlformats.org/presentationml/2006/ole">
            <mc:AlternateContent xmlns:mc="http://schemas.openxmlformats.org/markup-compatibility/2006">
              <mc:Choice xmlns:v="urn:schemas-microsoft-com:vml" Requires="v">
                <p:oleObj spid="_x0000_s93520" name="Equation" r:id="rId3" imgW="1955520" imgH="482400" progId="Equation.DSMT4">
                  <p:embed/>
                </p:oleObj>
              </mc:Choice>
              <mc:Fallback>
                <p:oleObj name="Equation" r:id="rId3" imgW="1955520" imgH="482400" progId="Equation.DSMT4">
                  <p:embed/>
                  <p:pic>
                    <p:nvPicPr>
                      <p:cNvPr id="5" name="Object 4"/>
                      <p:cNvPicPr/>
                      <p:nvPr/>
                    </p:nvPicPr>
                    <p:blipFill>
                      <a:blip r:embed="rId4"/>
                      <a:stretch>
                        <a:fillRect/>
                      </a:stretch>
                    </p:blipFill>
                    <p:spPr>
                      <a:xfrm>
                        <a:off x="2217738" y="3168650"/>
                        <a:ext cx="3962400" cy="977900"/>
                      </a:xfrm>
                      <a:prstGeom prst="rect">
                        <a:avLst/>
                      </a:prstGeom>
                    </p:spPr>
                  </p:pic>
                </p:oleObj>
              </mc:Fallback>
            </mc:AlternateContent>
          </a:graphicData>
        </a:graphic>
      </p:graphicFrame>
      <p:sp>
        <p:nvSpPr>
          <p:cNvPr id="4" name="Content Placeholder 3" descr="C S L = F left parenthesis R O P, D sub L, sigma sub L right parenthesis = N O R M D I S T left parenthesis R O P, D sub L, sigma sub L, 1 right parenthesis = N O R M D I S T left parenthesis 6,000, 5,000, 707, 1 right parenthesis = 0.9"/>
          <p:cNvSpPr>
            <a:spLocks noGrp="1"/>
          </p:cNvSpPr>
          <p:nvPr>
            <p:ph idx="13"/>
          </p:nvPr>
        </p:nvSpPr>
        <p:spPr>
          <a:xfrm>
            <a:off x="1143001" y="4441221"/>
            <a:ext cx="7310534" cy="1115660"/>
          </a:xfrm>
        </p:spPr>
        <p:txBody>
          <a:bodyPr wrap="square" lIns="91425" tIns="91425" rIns="91425" bIns="91425">
            <a:spAutoFit/>
          </a:bodyPr>
          <a:lstStyle/>
          <a:p>
            <a:pPr marL="0" lvl="0" indent="0" defTabSz="457200">
              <a:spcAft>
                <a:spcPct val="0"/>
              </a:spcAft>
              <a:buNone/>
              <a:tabLst>
                <a:tab pos="622300" algn="l"/>
              </a:tabLst>
            </a:pPr>
            <a:r>
              <a:rPr lang="en-US" sz="2400" i="1" kern="1200" dirty="0" smtClean="0">
                <a:solidFill>
                  <a:srgbClr val="000000"/>
                </a:solidFill>
                <a:latin typeface="Arial (Body)"/>
                <a:ea typeface="+mn-ea"/>
                <a:cs typeface="Times New Roman"/>
              </a:rPr>
              <a:t>C</a:t>
            </a:r>
            <a:r>
              <a:rPr lang="en-US" sz="100" i="1" kern="1200" dirty="0" smtClean="0">
                <a:solidFill>
                  <a:srgbClr val="000000"/>
                </a:solidFill>
                <a:latin typeface="Arial (Body)"/>
                <a:ea typeface="+mn-ea"/>
                <a:cs typeface="Times New Roman"/>
              </a:rPr>
              <a:t> </a:t>
            </a:r>
            <a:r>
              <a:rPr lang="en-US" sz="2400" i="1" kern="1200" dirty="0" smtClean="0">
                <a:solidFill>
                  <a:srgbClr val="000000"/>
                </a:solidFill>
                <a:latin typeface="Arial (Body)"/>
                <a:ea typeface="+mn-ea"/>
                <a:cs typeface="Times New Roman"/>
              </a:rPr>
              <a:t>S</a:t>
            </a:r>
            <a:r>
              <a:rPr lang="en-US" sz="100" i="1" kern="1200" dirty="0" smtClean="0">
                <a:solidFill>
                  <a:srgbClr val="000000"/>
                </a:solidFill>
                <a:latin typeface="Arial (Body)"/>
                <a:ea typeface="+mn-ea"/>
                <a:cs typeface="Times New Roman"/>
              </a:rPr>
              <a:t> </a:t>
            </a:r>
            <a:r>
              <a:rPr lang="en-US" sz="2400" i="1" kern="1200" dirty="0" smtClean="0">
                <a:solidFill>
                  <a:srgbClr val="000000"/>
                </a:solidFill>
                <a:latin typeface="Arial (Body)"/>
                <a:ea typeface="+mn-ea"/>
                <a:cs typeface="Times New Roman"/>
              </a:rPr>
              <a:t>L</a:t>
            </a:r>
            <a:r>
              <a:rPr lang="en-US" sz="2400" kern="1200" dirty="0">
                <a:solidFill>
                  <a:srgbClr val="000000"/>
                </a:solidFill>
                <a:latin typeface="Arial (Body)"/>
                <a:ea typeface="+mn-ea"/>
                <a:cs typeface="+mn-cs"/>
              </a:rPr>
              <a:t>	= </a:t>
            </a:r>
            <a:r>
              <a:rPr lang="en-US" sz="2400" i="1" kern="1200" dirty="0" smtClean="0">
                <a:solidFill>
                  <a:srgbClr val="000000"/>
                </a:solidFill>
                <a:latin typeface="Arial (Body)"/>
                <a:ea typeface="+mn-ea"/>
                <a:cs typeface="Times New Roman"/>
              </a:rPr>
              <a:t>F</a:t>
            </a:r>
            <a:r>
              <a:rPr lang="en-US" sz="2400" kern="1200" dirty="0" smtClean="0">
                <a:solidFill>
                  <a:srgbClr val="000000"/>
                </a:solidFill>
                <a:latin typeface="Arial (Body)"/>
                <a:ea typeface="+mn-ea"/>
                <a:cs typeface="+mn-cs"/>
              </a:rPr>
              <a:t>(</a:t>
            </a:r>
            <a:r>
              <a:rPr lang="en-US" sz="2400" i="1" kern="1200" dirty="0" smtClean="0">
                <a:solidFill>
                  <a:srgbClr val="000000"/>
                </a:solidFill>
                <a:latin typeface="Arial (Body)"/>
                <a:ea typeface="+mn-ea"/>
                <a:cs typeface="Times New Roman"/>
              </a:rPr>
              <a:t>R</a:t>
            </a:r>
            <a:r>
              <a:rPr lang="en-US" sz="100" i="1" kern="1200" dirty="0" smtClean="0">
                <a:solidFill>
                  <a:srgbClr val="000000"/>
                </a:solidFill>
                <a:latin typeface="Arial (Body)"/>
                <a:ea typeface="+mn-ea"/>
                <a:cs typeface="Times New Roman"/>
              </a:rPr>
              <a:t> </a:t>
            </a:r>
            <a:r>
              <a:rPr lang="en-US" sz="2400" i="1" kern="1200" dirty="0" smtClean="0">
                <a:solidFill>
                  <a:srgbClr val="000000"/>
                </a:solidFill>
                <a:latin typeface="Arial (Body)"/>
                <a:ea typeface="+mn-ea"/>
                <a:cs typeface="Times New Roman"/>
              </a:rPr>
              <a:t>O</a:t>
            </a:r>
            <a:r>
              <a:rPr lang="en-US" sz="100" i="1" kern="1200" dirty="0" smtClean="0">
                <a:solidFill>
                  <a:srgbClr val="000000"/>
                </a:solidFill>
                <a:latin typeface="Arial (Body)"/>
                <a:ea typeface="+mn-ea"/>
                <a:cs typeface="Times New Roman"/>
              </a:rPr>
              <a:t> </a:t>
            </a:r>
            <a:r>
              <a:rPr lang="en-US" sz="2400" i="1" kern="1200" dirty="0" smtClean="0">
                <a:solidFill>
                  <a:srgbClr val="000000"/>
                </a:solidFill>
                <a:latin typeface="Arial (Body)"/>
                <a:ea typeface="+mn-ea"/>
                <a:cs typeface="Times New Roman"/>
              </a:rPr>
              <a:t>P</a:t>
            </a:r>
            <a:r>
              <a:rPr lang="en-US" sz="2400" kern="1200" dirty="0">
                <a:solidFill>
                  <a:srgbClr val="000000"/>
                </a:solidFill>
                <a:latin typeface="Arial (Body)"/>
                <a:ea typeface="+mn-ea"/>
                <a:cs typeface="+mn-cs"/>
              </a:rPr>
              <a:t>, </a:t>
            </a:r>
            <a:r>
              <a:rPr lang="en-US" sz="2400" i="1" kern="1200" dirty="0">
                <a:solidFill>
                  <a:srgbClr val="000000"/>
                </a:solidFill>
                <a:latin typeface="Arial (Body)"/>
                <a:ea typeface="+mn-ea"/>
                <a:cs typeface="Times New Roman"/>
              </a:rPr>
              <a:t>D</a:t>
            </a:r>
            <a:r>
              <a:rPr lang="en-US" sz="2400" i="1" kern="1200" baseline="-25000" dirty="0">
                <a:solidFill>
                  <a:srgbClr val="000000"/>
                </a:solidFill>
                <a:latin typeface="Arial (Body)"/>
                <a:ea typeface="+mn-ea"/>
                <a:cs typeface="Times New Roman"/>
              </a:rPr>
              <a:t>L</a:t>
            </a:r>
            <a:r>
              <a:rPr lang="en-US" sz="2400" i="1" kern="1200" dirty="0">
                <a:solidFill>
                  <a:srgbClr val="000000"/>
                </a:solidFill>
                <a:latin typeface="Arial (Body)"/>
                <a:ea typeface="+mn-ea"/>
                <a:cs typeface="+mn-cs"/>
              </a:rPr>
              <a:t>, </a:t>
            </a:r>
            <a:r>
              <a:rPr lang="el-GR" sz="2400" i="1" kern="1200" dirty="0" smtClean="0">
                <a:solidFill>
                  <a:srgbClr val="000000"/>
                </a:solidFill>
                <a:cs typeface="Symbol" charset="2"/>
              </a:rPr>
              <a:t>σ</a:t>
            </a:r>
            <a:r>
              <a:rPr lang="en-US" sz="2400" i="1" kern="1200" baseline="-25000" dirty="0" smtClean="0">
                <a:solidFill>
                  <a:srgbClr val="000000"/>
                </a:solidFill>
                <a:latin typeface="Arial (Body)"/>
                <a:ea typeface="+mn-ea"/>
                <a:cs typeface="Times New Roman"/>
              </a:rPr>
              <a:t>L</a:t>
            </a:r>
            <a:r>
              <a:rPr lang="en-US" sz="2400" i="1" kern="1200" dirty="0">
                <a:solidFill>
                  <a:srgbClr val="000000"/>
                </a:solidFill>
                <a:latin typeface="Arial (Body)"/>
                <a:ea typeface="+mn-ea"/>
                <a:cs typeface="+mn-cs"/>
              </a:rPr>
              <a:t>)</a:t>
            </a:r>
            <a:r>
              <a:rPr lang="en-US" sz="2400" kern="1200" dirty="0">
                <a:solidFill>
                  <a:srgbClr val="000000"/>
                </a:solidFill>
                <a:latin typeface="Arial (Body)"/>
                <a:ea typeface="+mn-ea"/>
                <a:cs typeface="+mn-cs"/>
              </a:rPr>
              <a:t> = </a:t>
            </a:r>
            <a:r>
              <a:rPr lang="en-US" sz="2400" i="1" kern="1200" dirty="0">
                <a:solidFill>
                  <a:srgbClr val="000000"/>
                </a:solidFill>
                <a:latin typeface="Arial (Body)"/>
                <a:ea typeface="+mn-ea"/>
                <a:cs typeface="Times New Roman"/>
              </a:rPr>
              <a:t>NORMDIST</a:t>
            </a:r>
            <a:r>
              <a:rPr lang="en-US" sz="2400" kern="1200" dirty="0">
                <a:solidFill>
                  <a:srgbClr val="000000"/>
                </a:solidFill>
                <a:latin typeface="Arial (Body)"/>
                <a:ea typeface="+mn-ea"/>
                <a:cs typeface="+mn-cs"/>
              </a:rPr>
              <a:t>(</a:t>
            </a:r>
            <a:r>
              <a:rPr lang="en-US" sz="2400" i="1" kern="1200" dirty="0">
                <a:solidFill>
                  <a:srgbClr val="000000"/>
                </a:solidFill>
                <a:latin typeface="Arial (Body)"/>
                <a:ea typeface="+mn-ea"/>
                <a:cs typeface="Times New Roman"/>
              </a:rPr>
              <a:t>ROP</a:t>
            </a:r>
            <a:r>
              <a:rPr lang="en-US" sz="2400" kern="1200" dirty="0">
                <a:solidFill>
                  <a:srgbClr val="000000"/>
                </a:solidFill>
                <a:latin typeface="Arial (Body)"/>
                <a:ea typeface="+mn-ea"/>
                <a:cs typeface="+mn-cs"/>
              </a:rPr>
              <a:t>, </a:t>
            </a:r>
            <a:r>
              <a:rPr lang="en-US" sz="2400" i="1" kern="1200" dirty="0">
                <a:solidFill>
                  <a:srgbClr val="000000"/>
                </a:solidFill>
                <a:latin typeface="Arial (Body)"/>
                <a:ea typeface="+mn-ea"/>
                <a:cs typeface="Times New Roman"/>
              </a:rPr>
              <a:t>D</a:t>
            </a:r>
            <a:r>
              <a:rPr lang="en-US" sz="2400" i="1" kern="1200" baseline="-25000" dirty="0">
                <a:solidFill>
                  <a:srgbClr val="000000"/>
                </a:solidFill>
                <a:latin typeface="Arial (Body)"/>
                <a:ea typeface="+mn-ea"/>
                <a:cs typeface="Times New Roman"/>
              </a:rPr>
              <a:t>L</a:t>
            </a:r>
            <a:r>
              <a:rPr lang="en-US" sz="2400" i="1" kern="1200" dirty="0">
                <a:solidFill>
                  <a:srgbClr val="000000"/>
                </a:solidFill>
                <a:latin typeface="Arial (Body)"/>
                <a:ea typeface="+mn-ea"/>
                <a:cs typeface="+mn-cs"/>
              </a:rPr>
              <a:t>, </a:t>
            </a:r>
            <a:r>
              <a:rPr lang="el-GR" sz="2400" i="1" kern="1200" dirty="0" smtClean="0">
                <a:solidFill>
                  <a:srgbClr val="000000"/>
                </a:solidFill>
                <a:cs typeface="Symbol" charset="2"/>
              </a:rPr>
              <a:t>σ</a:t>
            </a:r>
            <a:r>
              <a:rPr lang="en-US" sz="2400" i="1" kern="1200" baseline="-25000" dirty="0" smtClean="0">
                <a:solidFill>
                  <a:srgbClr val="000000"/>
                </a:solidFill>
                <a:latin typeface="Arial (Body)"/>
                <a:ea typeface="+mn-ea"/>
                <a:cs typeface="Times New Roman"/>
              </a:rPr>
              <a:t>L</a:t>
            </a:r>
            <a:r>
              <a:rPr lang="en-US" sz="2400" kern="1200" dirty="0">
                <a:solidFill>
                  <a:srgbClr val="000000"/>
                </a:solidFill>
                <a:latin typeface="Arial (Body)"/>
                <a:ea typeface="+mn-ea"/>
                <a:cs typeface="+mn-cs"/>
              </a:rPr>
              <a:t>, 1)</a:t>
            </a:r>
          </a:p>
          <a:p>
            <a:pPr marL="0" lvl="0" indent="0" defTabSz="457200">
              <a:spcAft>
                <a:spcPct val="0"/>
              </a:spcAft>
              <a:buNone/>
              <a:tabLst>
                <a:tab pos="622300" algn="l"/>
              </a:tabLst>
            </a:pP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     = </a:t>
            </a:r>
            <a:r>
              <a:rPr lang="en-US" sz="2400" i="1" kern="1200" dirty="0">
                <a:solidFill>
                  <a:srgbClr val="000000"/>
                </a:solidFill>
                <a:latin typeface="Arial (Body)"/>
                <a:ea typeface="+mn-ea"/>
                <a:cs typeface="Times New Roman"/>
              </a:rPr>
              <a:t>NORMDIST</a:t>
            </a:r>
            <a:r>
              <a:rPr lang="en-US" sz="2400" kern="1200" dirty="0">
                <a:solidFill>
                  <a:srgbClr val="000000"/>
                </a:solidFill>
                <a:latin typeface="Arial (Body)"/>
                <a:ea typeface="+mn-ea"/>
                <a:cs typeface="+mn-cs"/>
              </a:rPr>
              <a:t>(6,000, 5,000, 707, 1) = 0.92</a:t>
            </a:r>
          </a:p>
        </p:txBody>
      </p:sp>
    </p:spTree>
    <p:extLst>
      <p:ext uri="{BB962C8B-B14F-4D97-AF65-F5344CB8AC3E}">
        <p14:creationId xmlns:p14="http://schemas.microsoft.com/office/powerpoint/2010/main" val="8860863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a:solidFill>
                  <a:srgbClr val="007FA3"/>
                </a:solidFill>
                <a:latin typeface="Times New Roman" panose="02020603050405020304" pitchFamily="18" charset="0"/>
                <a:ea typeface="+mj-ea"/>
                <a:cs typeface="+mj-cs"/>
              </a:rPr>
              <a:t>Learning Objectives </a:t>
            </a:r>
            <a:r>
              <a:rPr lang="en-US" sz="2000" b="0" kern="1200" dirty="0" smtClean="0">
                <a:solidFill>
                  <a:srgbClr val="007FA3"/>
                </a:solidFill>
                <a:latin typeface="Times New Roman" panose="02020603050405020304" pitchFamily="18" charset="0"/>
                <a:ea typeface="+mj-ea"/>
                <a:cs typeface="+mj-cs"/>
              </a:rPr>
              <a:t>(1 of 2)</a:t>
            </a:r>
            <a:endParaRPr lang="en-US" sz="2000" b="0"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idx="1"/>
          </p:nvPr>
        </p:nvSpPr>
        <p:spPr/>
        <p:txBody>
          <a:bodyPr wrap="square" lIns="91425" tIns="91425" rIns="91425" bIns="91425">
            <a:spAutoFit/>
          </a:bodyPr>
          <a:lstStyle/>
          <a:p>
            <a:pPr marL="0" lvl="0" indent="0" defTabSz="457200">
              <a:spcAft>
                <a:spcPct val="0"/>
              </a:spcAft>
              <a:buSzPct val="100000"/>
              <a:buNone/>
            </a:pPr>
            <a:r>
              <a:rPr lang="en-US" sz="2400" b="1" kern="1200" dirty="0" smtClean="0">
                <a:solidFill>
                  <a:schemeClr val="tx2"/>
                </a:solidFill>
                <a:latin typeface="+mn-lt"/>
                <a:ea typeface="+mn-ea"/>
                <a:cs typeface="+mn-cs"/>
              </a:rPr>
              <a:t>12.1</a:t>
            </a:r>
            <a:r>
              <a:rPr lang="en-US" sz="2400" kern="1200" dirty="0" smtClean="0">
                <a:solidFill>
                  <a:srgbClr val="000000"/>
                </a:solidFill>
                <a:latin typeface="+mn-lt"/>
                <a:ea typeface="+mn-ea"/>
                <a:cs typeface="+mn-cs"/>
              </a:rPr>
              <a:t> Understand </a:t>
            </a:r>
            <a:r>
              <a:rPr lang="en-US" sz="2400" kern="1200" dirty="0">
                <a:solidFill>
                  <a:srgbClr val="000000"/>
                </a:solidFill>
                <a:latin typeface="+mn-lt"/>
                <a:ea typeface="+mn-ea"/>
                <a:cs typeface="+mn-cs"/>
              </a:rPr>
              <a:t>the role of safety inventory in a supply </a:t>
            </a:r>
            <a:r>
              <a:rPr lang="en-US" sz="2400" kern="1200" dirty="0" smtClean="0">
                <a:solidFill>
                  <a:srgbClr val="000000"/>
                </a:solidFill>
                <a:latin typeface="+mn-lt"/>
                <a:ea typeface="+mn-ea"/>
                <a:cs typeface="+mn-cs"/>
              </a:rPr>
              <a:t>chain.</a:t>
            </a:r>
            <a:endParaRPr lang="en-US" sz="2400" kern="1200" dirty="0">
              <a:solidFill>
                <a:srgbClr val="000000"/>
              </a:solidFill>
              <a:latin typeface="+mn-lt"/>
              <a:ea typeface="+mn-ea"/>
              <a:cs typeface="+mn-cs"/>
            </a:endParaRPr>
          </a:p>
          <a:p>
            <a:pPr marL="0" lvl="0" indent="0" defTabSz="457200">
              <a:spcAft>
                <a:spcPct val="0"/>
              </a:spcAft>
              <a:buSzPct val="100000"/>
              <a:buNone/>
            </a:pPr>
            <a:r>
              <a:rPr lang="en-US" sz="2400" b="1" kern="1200" dirty="0" smtClean="0">
                <a:solidFill>
                  <a:schemeClr val="tx2"/>
                </a:solidFill>
                <a:latin typeface="+mn-lt"/>
                <a:ea typeface="+mn-ea"/>
                <a:cs typeface="+mn-cs"/>
              </a:rPr>
              <a:t>12.2</a:t>
            </a:r>
            <a:r>
              <a:rPr lang="en-US" sz="2400" kern="1200" dirty="0" smtClean="0">
                <a:solidFill>
                  <a:srgbClr val="000000"/>
                </a:solidFill>
                <a:latin typeface="+mn-lt"/>
                <a:ea typeface="+mn-ea"/>
                <a:cs typeface="+mn-cs"/>
              </a:rPr>
              <a:t> Identify </a:t>
            </a:r>
            <a:r>
              <a:rPr lang="en-US" sz="2400" kern="1200" dirty="0">
                <a:solidFill>
                  <a:srgbClr val="000000"/>
                </a:solidFill>
                <a:latin typeface="+mn-lt"/>
                <a:ea typeface="+mn-ea"/>
                <a:cs typeface="+mn-cs"/>
              </a:rPr>
              <a:t>factors that influence the required level of safety </a:t>
            </a:r>
            <a:r>
              <a:rPr lang="en-US" sz="2400" kern="1200" dirty="0" smtClean="0">
                <a:solidFill>
                  <a:srgbClr val="000000"/>
                </a:solidFill>
                <a:latin typeface="+mn-lt"/>
                <a:ea typeface="+mn-ea"/>
                <a:cs typeface="+mn-cs"/>
              </a:rPr>
              <a:t>inventory.</a:t>
            </a:r>
            <a:endParaRPr lang="en-US" sz="2400" kern="1200" dirty="0">
              <a:solidFill>
                <a:srgbClr val="000000"/>
              </a:solidFill>
              <a:latin typeface="+mn-lt"/>
              <a:ea typeface="+mn-ea"/>
              <a:cs typeface="+mn-cs"/>
            </a:endParaRPr>
          </a:p>
          <a:p>
            <a:pPr marL="0" lvl="0" indent="0" defTabSz="457200">
              <a:spcAft>
                <a:spcPct val="0"/>
              </a:spcAft>
              <a:buSzPct val="100000"/>
              <a:buNone/>
            </a:pPr>
            <a:r>
              <a:rPr lang="en-US" sz="2400" b="1" kern="1200" dirty="0" smtClean="0">
                <a:solidFill>
                  <a:schemeClr val="tx2"/>
                </a:solidFill>
                <a:latin typeface="+mn-lt"/>
                <a:ea typeface="+mn-ea"/>
                <a:cs typeface="+mn-cs"/>
              </a:rPr>
              <a:t>12.3</a:t>
            </a:r>
            <a:r>
              <a:rPr lang="en-US" sz="2400" kern="1200" dirty="0" smtClean="0">
                <a:solidFill>
                  <a:srgbClr val="000000"/>
                </a:solidFill>
                <a:latin typeface="+mn-lt"/>
                <a:ea typeface="+mn-ea"/>
                <a:cs typeface="+mn-cs"/>
              </a:rPr>
              <a:t> Evaluate </a:t>
            </a:r>
            <a:r>
              <a:rPr lang="en-US" sz="2400" kern="1200" dirty="0">
                <a:solidFill>
                  <a:srgbClr val="000000"/>
                </a:solidFill>
                <a:latin typeface="+mn-lt"/>
                <a:ea typeface="+mn-ea"/>
                <a:cs typeface="+mn-cs"/>
              </a:rPr>
              <a:t>the appropriate level of safety inventory for a supply </a:t>
            </a:r>
            <a:r>
              <a:rPr lang="en-US" sz="2400" kern="1200" dirty="0" smtClean="0">
                <a:solidFill>
                  <a:srgbClr val="000000"/>
                </a:solidFill>
                <a:latin typeface="+mn-lt"/>
                <a:ea typeface="+mn-ea"/>
                <a:cs typeface="+mn-cs"/>
              </a:rPr>
              <a:t>chain.</a:t>
            </a:r>
            <a:endParaRPr lang="en-US" sz="2400" kern="1200" dirty="0">
              <a:solidFill>
                <a:srgbClr val="000000"/>
              </a:solidFill>
              <a:latin typeface="+mn-lt"/>
              <a:ea typeface="+mn-ea"/>
              <a:cs typeface="+mn-cs"/>
            </a:endParaRPr>
          </a:p>
          <a:p>
            <a:pPr marL="0" lvl="0" indent="0" defTabSz="457200">
              <a:spcAft>
                <a:spcPct val="0"/>
              </a:spcAft>
              <a:buSzPct val="100000"/>
              <a:buNone/>
            </a:pPr>
            <a:r>
              <a:rPr lang="en-US" sz="2400" b="1" kern="1200" dirty="0" smtClean="0">
                <a:solidFill>
                  <a:schemeClr val="tx2"/>
                </a:solidFill>
                <a:latin typeface="+mn-lt"/>
                <a:ea typeface="+mn-ea"/>
                <a:cs typeface="+mn-cs"/>
              </a:rPr>
              <a:t>12.4</a:t>
            </a:r>
            <a:r>
              <a:rPr lang="en-US" sz="2400" kern="1200" dirty="0" smtClean="0">
                <a:solidFill>
                  <a:srgbClr val="000000"/>
                </a:solidFill>
                <a:latin typeface="+mn-lt"/>
                <a:ea typeface="+mn-ea"/>
                <a:cs typeface="+mn-cs"/>
              </a:rPr>
              <a:t> Discuss </a:t>
            </a:r>
            <a:r>
              <a:rPr lang="en-US" sz="2400" kern="1200" dirty="0">
                <a:solidFill>
                  <a:srgbClr val="000000"/>
                </a:solidFill>
                <a:latin typeface="+mn-lt"/>
                <a:ea typeface="+mn-ea"/>
                <a:cs typeface="+mn-cs"/>
              </a:rPr>
              <a:t>the impact of supply uncertainty on safety </a:t>
            </a:r>
            <a:r>
              <a:rPr lang="en-US" sz="2400" kern="1200" dirty="0" smtClean="0">
                <a:solidFill>
                  <a:srgbClr val="000000"/>
                </a:solidFill>
                <a:latin typeface="+mn-lt"/>
                <a:ea typeface="+mn-ea"/>
                <a:cs typeface="+mn-cs"/>
              </a:rPr>
              <a:t>inventory.</a:t>
            </a:r>
            <a:endParaRPr lang="en-US" sz="2400" kern="1200" dirty="0">
              <a:solidFill>
                <a:srgbClr val="000000"/>
              </a:solidFill>
              <a:latin typeface="+mn-lt"/>
              <a:ea typeface="+mn-ea"/>
              <a:cs typeface="+mn-cs"/>
            </a:endParaRPr>
          </a:p>
        </p:txBody>
      </p:sp>
    </p:spTree>
    <p:extLst>
      <p:ext uri="{BB962C8B-B14F-4D97-AF65-F5344CB8AC3E}">
        <p14:creationId xmlns:p14="http://schemas.microsoft.com/office/powerpoint/2010/main" val="26474728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Determining the Appropriate Level of Safety Inventory </a:t>
            </a:r>
            <a:r>
              <a:rPr lang="en-US" sz="2000" b="0" kern="1200" dirty="0" smtClean="0">
                <a:latin typeface="Times New Roman" panose="02020603050405020304" pitchFamily="18" charset="0"/>
                <a:ea typeface="+mj-ea"/>
                <a:cs typeface="+mj-cs"/>
              </a:rPr>
              <a:t>(6 of 8)</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idx="1"/>
          </p:nvPr>
        </p:nvSpPr>
        <p:spPr>
          <a:xfrm>
            <a:off x="457200" y="1600200"/>
            <a:ext cx="8229600" cy="2608376"/>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mn-lt"/>
                <a:ea typeface="+mn-ea"/>
                <a:cs typeface="+mn-cs"/>
              </a:rPr>
              <a:t>Evaluating Required Safety Inventory Given a Desired Cycle Service Level</a:t>
            </a:r>
          </a:p>
          <a:p>
            <a:pPr marL="0" lvl="0" indent="0" defTabSz="457200">
              <a:spcAft>
                <a:spcPct val="0"/>
              </a:spcAft>
              <a:buNone/>
              <a:tabLst/>
            </a:pPr>
            <a:r>
              <a:rPr lang="en-US" sz="2400" kern="1200" dirty="0" smtClean="0">
                <a:solidFill>
                  <a:srgbClr val="000000"/>
                </a:solidFill>
                <a:latin typeface="+mn-lt"/>
                <a:ea typeface="+mn-ea"/>
                <a:cs typeface="+mn-cs"/>
              </a:rPr>
              <a:t>Desired </a:t>
            </a:r>
            <a:r>
              <a:rPr lang="en-US" sz="2400" kern="1200" dirty="0">
                <a:solidFill>
                  <a:srgbClr val="000000"/>
                </a:solidFill>
                <a:latin typeface="+mn-lt"/>
                <a:ea typeface="+mn-ea"/>
                <a:cs typeface="+mn-cs"/>
              </a:rPr>
              <a:t>cycle service level = </a:t>
            </a:r>
            <a:r>
              <a:rPr lang="en-US" sz="2400" i="1" kern="1200" dirty="0" smtClean="0">
                <a:solidFill>
                  <a:srgbClr val="000000"/>
                </a:solidFill>
                <a:latin typeface="+mn-lt"/>
                <a:ea typeface="+mn-ea"/>
                <a:cs typeface="Times New Roman"/>
              </a:rPr>
              <a:t>C</a:t>
            </a:r>
            <a:r>
              <a:rPr lang="en-US" sz="100" i="1" kern="1200" dirty="0" smtClean="0">
                <a:solidFill>
                  <a:srgbClr val="000000"/>
                </a:solidFill>
                <a:latin typeface="+mn-lt"/>
                <a:ea typeface="+mn-ea"/>
                <a:cs typeface="Times New Roman"/>
              </a:rPr>
              <a:t> </a:t>
            </a:r>
            <a:r>
              <a:rPr lang="en-US" sz="2400" i="1" kern="1200" dirty="0" smtClean="0">
                <a:solidFill>
                  <a:srgbClr val="000000"/>
                </a:solidFill>
                <a:latin typeface="+mn-lt"/>
                <a:ea typeface="+mn-ea"/>
                <a:cs typeface="Times New Roman"/>
              </a:rPr>
              <a:t>S</a:t>
            </a:r>
            <a:r>
              <a:rPr lang="en-US" sz="100" i="1" kern="1200" dirty="0" smtClean="0">
                <a:solidFill>
                  <a:srgbClr val="000000"/>
                </a:solidFill>
                <a:latin typeface="+mn-lt"/>
                <a:ea typeface="+mn-ea"/>
                <a:cs typeface="Times New Roman"/>
              </a:rPr>
              <a:t> </a:t>
            </a:r>
            <a:r>
              <a:rPr lang="en-US" sz="2400" i="1" kern="1200" dirty="0" smtClean="0">
                <a:solidFill>
                  <a:srgbClr val="000000"/>
                </a:solidFill>
                <a:latin typeface="+mn-lt"/>
                <a:ea typeface="+mn-ea"/>
                <a:cs typeface="Times New Roman"/>
              </a:rPr>
              <a:t>L</a:t>
            </a:r>
            <a:endParaRPr lang="en-US" sz="2400" i="1" kern="1200" dirty="0">
              <a:solidFill>
                <a:srgbClr val="000000"/>
              </a:solidFill>
              <a:latin typeface="+mn-lt"/>
              <a:ea typeface="+mn-ea"/>
              <a:cs typeface="Times New Roman"/>
            </a:endParaRPr>
          </a:p>
          <a:p>
            <a:pPr marL="0" lvl="0" indent="0" defTabSz="457200">
              <a:spcAft>
                <a:spcPct val="0"/>
              </a:spcAft>
              <a:buNone/>
              <a:tabLst/>
            </a:pPr>
            <a:r>
              <a:rPr lang="en-US" sz="2400" kern="1200" dirty="0">
                <a:solidFill>
                  <a:srgbClr val="000000"/>
                </a:solidFill>
                <a:latin typeface="+mn-lt"/>
                <a:ea typeface="+mn-ea"/>
                <a:cs typeface="+mn-cs"/>
              </a:rPr>
              <a:t>Mean demand during lead time = </a:t>
            </a:r>
            <a:r>
              <a:rPr lang="en-US" sz="2400" i="1" kern="1200" dirty="0">
                <a:solidFill>
                  <a:srgbClr val="000000"/>
                </a:solidFill>
                <a:latin typeface="+mn-lt"/>
                <a:cs typeface="Times New Roman"/>
              </a:rPr>
              <a:t>D</a:t>
            </a:r>
            <a:r>
              <a:rPr lang="en-US" sz="2400" i="1" kern="1200" baseline="-25000" dirty="0">
                <a:solidFill>
                  <a:srgbClr val="000000"/>
                </a:solidFill>
                <a:latin typeface="+mn-lt"/>
                <a:cs typeface="Times New Roman"/>
              </a:rPr>
              <a:t>L</a:t>
            </a:r>
            <a:endParaRPr lang="en-US" sz="2400" i="1" kern="1200" dirty="0">
              <a:solidFill>
                <a:srgbClr val="000000"/>
              </a:solidFill>
              <a:latin typeface="+mn-lt"/>
              <a:ea typeface="+mn-ea"/>
              <a:cs typeface="Times New Roman"/>
            </a:endParaRPr>
          </a:p>
          <a:p>
            <a:pPr marL="0" lvl="0" indent="0" defTabSz="457200">
              <a:spcAft>
                <a:spcPct val="0"/>
              </a:spcAft>
              <a:buNone/>
              <a:tabLst/>
            </a:pPr>
            <a:r>
              <a:rPr lang="en-US" sz="2400" kern="1200" dirty="0">
                <a:solidFill>
                  <a:srgbClr val="000000"/>
                </a:solidFill>
                <a:latin typeface="+mn-lt"/>
                <a:ea typeface="+mn-ea"/>
                <a:cs typeface="+mn-cs"/>
              </a:rPr>
              <a:t>Standard deviation of demand during lead time = </a:t>
            </a:r>
            <a:r>
              <a:rPr lang="en-US" sz="2400" i="1" kern="1200" dirty="0" smtClean="0">
                <a:solidFill>
                  <a:srgbClr val="000000"/>
                </a:solidFill>
                <a:latin typeface="+mn-lt"/>
                <a:ea typeface="+mn-ea"/>
                <a:cs typeface="+mn-cs"/>
              </a:rPr>
              <a:t>σ</a:t>
            </a:r>
            <a:r>
              <a:rPr lang="en-US" sz="2400" i="1" kern="1200" baseline="-25000" dirty="0" smtClean="0">
                <a:solidFill>
                  <a:srgbClr val="000000"/>
                </a:solidFill>
                <a:latin typeface="+mn-lt"/>
                <a:ea typeface="+mn-ea"/>
                <a:cs typeface="Times New Roman"/>
              </a:rPr>
              <a:t>L</a:t>
            </a:r>
            <a:endParaRPr lang="en-US" sz="2400" i="1" kern="1200" baseline="-25000" dirty="0">
              <a:solidFill>
                <a:srgbClr val="000000"/>
              </a:solidFill>
              <a:latin typeface="+mn-lt"/>
              <a:ea typeface="+mn-ea"/>
              <a:cs typeface="Times New Roman"/>
            </a:endParaRPr>
          </a:p>
        </p:txBody>
      </p:sp>
      <p:sp>
        <p:nvSpPr>
          <p:cNvPr id="5" name="Content Placeholder 4"/>
          <p:cNvSpPr>
            <a:spLocks noGrp="1"/>
          </p:cNvSpPr>
          <p:nvPr>
            <p:ph idx="14"/>
          </p:nvPr>
        </p:nvSpPr>
        <p:spPr>
          <a:xfrm>
            <a:off x="457200" y="4316458"/>
            <a:ext cx="5097780" cy="536468"/>
          </a:xfrm>
        </p:spPr>
        <p:txBody>
          <a:bodyPr/>
          <a:lstStyle/>
          <a:p>
            <a:pPr marL="0" lvl="0" indent="0" defTabSz="457200">
              <a:spcAft>
                <a:spcPct val="0"/>
              </a:spcAft>
              <a:buNone/>
              <a:tabLst/>
            </a:pPr>
            <a:r>
              <a:rPr lang="en-US" sz="2400" kern="1200" dirty="0" smtClean="0">
                <a:solidFill>
                  <a:srgbClr val="000000"/>
                </a:solidFill>
                <a:latin typeface="+mn-lt"/>
              </a:rPr>
              <a:t>Probability(demand </a:t>
            </a:r>
            <a:r>
              <a:rPr lang="en-US" sz="2400" kern="1200" dirty="0">
                <a:solidFill>
                  <a:srgbClr val="000000"/>
                </a:solidFill>
                <a:latin typeface="+mn-lt"/>
              </a:rPr>
              <a:t>during lead </a:t>
            </a:r>
            <a:r>
              <a:rPr lang="en-US" sz="2400" kern="1200" dirty="0" smtClean="0">
                <a:solidFill>
                  <a:srgbClr val="000000"/>
                </a:solidFill>
                <a:latin typeface="+mn-lt"/>
              </a:rPr>
              <a:t>time</a:t>
            </a:r>
            <a:endParaRPr lang="en-IN" sz="2400" dirty="0">
              <a:latin typeface="+mn-lt"/>
            </a:endParaRPr>
          </a:p>
        </p:txBody>
      </p:sp>
      <p:graphicFrame>
        <p:nvGraphicFramePr>
          <p:cNvPr id="6" name="Object 5" descr="is less than or equal to D sub L + s s right parenthesis = C S L"/>
          <p:cNvGraphicFramePr>
            <a:graphicFrameLocks noChangeAspect="1"/>
          </p:cNvGraphicFramePr>
          <p:nvPr>
            <p:extLst>
              <p:ext uri="{D42A27DB-BD31-4B8C-83A1-F6EECF244321}">
                <p14:modId xmlns:p14="http://schemas.microsoft.com/office/powerpoint/2010/main" val="1128800013"/>
              </p:ext>
            </p:extLst>
          </p:nvPr>
        </p:nvGraphicFramePr>
        <p:xfrm>
          <a:off x="5676705" y="4433474"/>
          <a:ext cx="2097250" cy="419451"/>
        </p:xfrm>
        <a:graphic>
          <a:graphicData uri="http://schemas.openxmlformats.org/presentationml/2006/ole">
            <mc:AlternateContent xmlns:mc="http://schemas.openxmlformats.org/markup-compatibility/2006">
              <mc:Choice xmlns:v="urn:schemas-microsoft-com:vml" Requires="v">
                <p:oleObj spid="_x0000_s70152" name="Equation" r:id="rId3" imgW="1143000" imgH="228600" progId="Equation.DSMT4">
                  <p:embed/>
                </p:oleObj>
              </mc:Choice>
              <mc:Fallback>
                <p:oleObj name="Equation" r:id="rId3" imgW="1143000" imgH="228600" progId="Equation.DSMT4">
                  <p:embed/>
                  <p:pic>
                    <p:nvPicPr>
                      <p:cNvPr id="0" name=""/>
                      <p:cNvPicPr/>
                      <p:nvPr/>
                    </p:nvPicPr>
                    <p:blipFill>
                      <a:blip r:embed="rId4"/>
                      <a:stretch>
                        <a:fillRect/>
                      </a:stretch>
                    </p:blipFill>
                    <p:spPr>
                      <a:xfrm>
                        <a:off x="5676705" y="4433474"/>
                        <a:ext cx="2097250" cy="419451"/>
                      </a:xfrm>
                      <a:prstGeom prst="rect">
                        <a:avLst/>
                      </a:prstGeom>
                    </p:spPr>
                  </p:pic>
                </p:oleObj>
              </mc:Fallback>
            </mc:AlternateContent>
          </a:graphicData>
        </a:graphic>
      </p:graphicFrame>
      <p:sp>
        <p:nvSpPr>
          <p:cNvPr id="4" name="Content Placeholder 3"/>
          <p:cNvSpPr>
            <a:spLocks noGrp="1"/>
          </p:cNvSpPr>
          <p:nvPr>
            <p:ph idx="13"/>
          </p:nvPr>
        </p:nvSpPr>
        <p:spPr>
          <a:xfrm>
            <a:off x="457200" y="4972155"/>
            <a:ext cx="8229600" cy="1109929"/>
          </a:xfrm>
        </p:spPr>
        <p:txBody>
          <a:bodyPr/>
          <a:lstStyle/>
          <a:p>
            <a:pPr lvl="0" indent="-255600"/>
            <a:r>
              <a:rPr lang="en-US" sz="2400" dirty="0">
                <a:solidFill>
                  <a:prstClr val="black"/>
                </a:solidFill>
                <a:latin typeface="+mn-lt"/>
                <a:cs typeface="Times New Roman"/>
              </a:rPr>
              <a:t>Identify safety inventory </a:t>
            </a:r>
            <a:r>
              <a:rPr lang="en-US" sz="2400" i="1" dirty="0">
                <a:solidFill>
                  <a:prstClr val="black"/>
                </a:solidFill>
                <a:latin typeface="+mn-lt"/>
                <a:cs typeface="Times New Roman"/>
              </a:rPr>
              <a:t>ss</a:t>
            </a:r>
            <a:r>
              <a:rPr lang="en-US" sz="2400" dirty="0">
                <a:solidFill>
                  <a:prstClr val="black"/>
                </a:solidFill>
                <a:latin typeface="+mn-lt"/>
                <a:cs typeface="Times New Roman"/>
              </a:rPr>
              <a:t> so that</a:t>
            </a:r>
          </a:p>
          <a:p>
            <a:pPr marL="0" lvl="0" indent="0" algn="ctr">
              <a:buNone/>
            </a:pPr>
            <a:r>
              <a:rPr lang="en-US" sz="2400" i="1" dirty="0">
                <a:solidFill>
                  <a:prstClr val="black"/>
                </a:solidFill>
                <a:latin typeface="+mn-lt"/>
                <a:cs typeface="Times New Roman"/>
              </a:rPr>
              <a:t>F</a:t>
            </a:r>
            <a:r>
              <a:rPr lang="en-US" sz="2400" dirty="0">
                <a:solidFill>
                  <a:prstClr val="black"/>
                </a:solidFill>
                <a:latin typeface="+mn-lt"/>
              </a:rPr>
              <a:t>(</a:t>
            </a:r>
            <a:r>
              <a:rPr lang="en-US" sz="2400" i="1" dirty="0">
                <a:solidFill>
                  <a:prstClr val="black"/>
                </a:solidFill>
                <a:latin typeface="+mn-lt"/>
                <a:cs typeface="Times New Roman"/>
              </a:rPr>
              <a:t>D</a:t>
            </a:r>
            <a:r>
              <a:rPr lang="en-US" sz="2400" i="1" baseline="-25000" dirty="0">
                <a:solidFill>
                  <a:prstClr val="black"/>
                </a:solidFill>
                <a:latin typeface="+mn-lt"/>
                <a:cs typeface="Times New Roman"/>
              </a:rPr>
              <a:t>L</a:t>
            </a:r>
            <a:r>
              <a:rPr lang="en-US" sz="2400" dirty="0">
                <a:solidFill>
                  <a:prstClr val="black"/>
                </a:solidFill>
                <a:latin typeface="+mn-lt"/>
              </a:rPr>
              <a:t> + </a:t>
            </a:r>
            <a:r>
              <a:rPr lang="en-US" sz="2400" i="1" dirty="0">
                <a:solidFill>
                  <a:prstClr val="black"/>
                </a:solidFill>
                <a:latin typeface="+mn-lt"/>
                <a:cs typeface="Times New Roman"/>
              </a:rPr>
              <a:t>ss</a:t>
            </a:r>
            <a:r>
              <a:rPr lang="en-US" sz="2400" dirty="0">
                <a:solidFill>
                  <a:prstClr val="black"/>
                </a:solidFill>
                <a:latin typeface="+mn-lt"/>
              </a:rPr>
              <a:t>, </a:t>
            </a:r>
            <a:r>
              <a:rPr lang="en-US" sz="2400" i="1" dirty="0">
                <a:solidFill>
                  <a:prstClr val="black"/>
                </a:solidFill>
                <a:latin typeface="+mn-lt"/>
                <a:cs typeface="Times New Roman"/>
              </a:rPr>
              <a:t>D</a:t>
            </a:r>
            <a:r>
              <a:rPr lang="en-US" sz="2400" i="1" baseline="-25000" dirty="0">
                <a:solidFill>
                  <a:prstClr val="black"/>
                </a:solidFill>
                <a:latin typeface="+mn-lt"/>
                <a:cs typeface="Times New Roman"/>
              </a:rPr>
              <a:t>L</a:t>
            </a:r>
            <a:r>
              <a:rPr lang="en-US" sz="2400" dirty="0">
                <a:solidFill>
                  <a:prstClr val="black"/>
                </a:solidFill>
                <a:latin typeface="+mn-lt"/>
              </a:rPr>
              <a:t>, </a:t>
            </a:r>
            <a:r>
              <a:rPr lang="en-US" sz="2400" i="1" dirty="0">
                <a:solidFill>
                  <a:prstClr val="black"/>
                </a:solidFill>
                <a:latin typeface="+mn-lt"/>
                <a:cs typeface="Times New Roman"/>
              </a:rPr>
              <a:t>s</a:t>
            </a:r>
            <a:r>
              <a:rPr lang="en-US" sz="2400" i="1" baseline="-25000" dirty="0">
                <a:solidFill>
                  <a:prstClr val="black"/>
                </a:solidFill>
                <a:latin typeface="+mn-lt"/>
                <a:cs typeface="Times New Roman"/>
              </a:rPr>
              <a:t>L</a:t>
            </a:r>
            <a:r>
              <a:rPr lang="en-US" sz="2400" dirty="0">
                <a:solidFill>
                  <a:prstClr val="black"/>
                </a:solidFill>
                <a:latin typeface="+mn-lt"/>
              </a:rPr>
              <a:t>) = </a:t>
            </a:r>
            <a:r>
              <a:rPr lang="en-US" sz="2400" i="1" dirty="0" smtClean="0">
                <a:solidFill>
                  <a:prstClr val="black"/>
                </a:solidFill>
                <a:latin typeface="+mn-lt"/>
                <a:cs typeface="Times New Roman"/>
              </a:rPr>
              <a:t>CSL</a:t>
            </a:r>
            <a:endParaRPr lang="en-US" sz="2400" i="1" baseline="-25000" dirty="0">
              <a:solidFill>
                <a:prstClr val="black"/>
              </a:solidFill>
              <a:latin typeface="+mn-lt"/>
              <a:cs typeface="Times New Roman"/>
            </a:endParaRPr>
          </a:p>
        </p:txBody>
      </p:sp>
    </p:spTree>
    <p:extLst>
      <p:ext uri="{BB962C8B-B14F-4D97-AF65-F5344CB8AC3E}">
        <p14:creationId xmlns:p14="http://schemas.microsoft.com/office/powerpoint/2010/main" val="7116032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Determining the Appropriate Level of Safety Inventory </a:t>
            </a:r>
            <a:r>
              <a:rPr lang="en-US" sz="2000" b="0" kern="1200" dirty="0" smtClean="0">
                <a:latin typeface="Times New Roman" panose="02020603050405020304" pitchFamily="18" charset="0"/>
                <a:ea typeface="+mj-ea"/>
                <a:cs typeface="+mj-cs"/>
              </a:rPr>
              <a:t>(7 of 8)</a:t>
            </a:r>
            <a:endParaRPr lang="en-US" sz="2000" b="0" kern="1200" dirty="0">
              <a:latin typeface="Times New Roman" panose="02020603050405020304" pitchFamily="18" charset="0"/>
              <a:ea typeface="+mj-ea"/>
              <a:cs typeface="+mj-cs"/>
            </a:endParaRPr>
          </a:p>
        </p:txBody>
      </p:sp>
      <p:graphicFrame>
        <p:nvGraphicFramePr>
          <p:cNvPr id="3" name="Object 2" descr="D sub L + s s = inverse of the function capital F of left parenthesis C S L, D sub L, sigma sub L right parenthesis = NORMSINV of left parenthesis C S L, D sub L, sigma sub L right parenthesis."/>
          <p:cNvGraphicFramePr>
            <a:graphicFrameLocks noChangeAspect="1"/>
          </p:cNvGraphicFramePr>
          <p:nvPr>
            <p:extLst>
              <p:ext uri="{D42A27DB-BD31-4B8C-83A1-F6EECF244321}">
                <p14:modId xmlns:p14="http://schemas.microsoft.com/office/powerpoint/2010/main" val="2017844412"/>
              </p:ext>
            </p:extLst>
          </p:nvPr>
        </p:nvGraphicFramePr>
        <p:xfrm>
          <a:off x="1069975" y="1728788"/>
          <a:ext cx="6969125" cy="493712"/>
        </p:xfrm>
        <a:graphic>
          <a:graphicData uri="http://schemas.openxmlformats.org/presentationml/2006/ole">
            <mc:AlternateContent xmlns:mc="http://schemas.openxmlformats.org/markup-compatibility/2006">
              <mc:Choice xmlns:v="urn:schemas-microsoft-com:vml" Requires="v">
                <p:oleObj spid="_x0000_s110825" name="Equation" r:id="rId3" imgW="3403440" imgH="241200" progId="Equation.DSMT4">
                  <p:embed/>
                </p:oleObj>
              </mc:Choice>
              <mc:Fallback>
                <p:oleObj name="Equation" r:id="rId3" imgW="3403440" imgH="241200" progId="Equation.DSMT4">
                  <p:embed/>
                  <p:pic>
                    <p:nvPicPr>
                      <p:cNvPr id="0" name=""/>
                      <p:cNvPicPr/>
                      <p:nvPr/>
                    </p:nvPicPr>
                    <p:blipFill>
                      <a:blip r:embed="rId4"/>
                      <a:stretch>
                        <a:fillRect/>
                      </a:stretch>
                    </p:blipFill>
                    <p:spPr>
                      <a:xfrm>
                        <a:off x="1069975" y="1728788"/>
                        <a:ext cx="6969125" cy="493712"/>
                      </a:xfrm>
                      <a:prstGeom prst="rect">
                        <a:avLst/>
                      </a:prstGeom>
                    </p:spPr>
                  </p:pic>
                </p:oleObj>
              </mc:Fallback>
            </mc:AlternateContent>
          </a:graphicData>
        </a:graphic>
      </p:graphicFrame>
      <p:sp>
        <p:nvSpPr>
          <p:cNvPr id="4" name="Text Placeholder 3"/>
          <p:cNvSpPr>
            <a:spLocks noGrp="1"/>
          </p:cNvSpPr>
          <p:nvPr>
            <p:ph type="body" idx="1"/>
          </p:nvPr>
        </p:nvSpPr>
        <p:spPr>
          <a:xfrm>
            <a:off x="587827" y="2300141"/>
            <a:ext cx="766983" cy="420385"/>
          </a:xfrm>
        </p:spPr>
        <p:txBody>
          <a:bodyPr/>
          <a:lstStyle/>
          <a:p>
            <a:pPr marL="0" indent="0">
              <a:buNone/>
            </a:pPr>
            <a:r>
              <a:rPr lang="en-US" sz="2400" dirty="0" smtClean="0">
                <a:latin typeface="+mn-lt"/>
              </a:rPr>
              <a:t>or</a:t>
            </a:r>
            <a:endParaRPr lang="en-US" sz="2400" dirty="0">
              <a:latin typeface="+mn-lt"/>
            </a:endParaRPr>
          </a:p>
        </p:txBody>
      </p:sp>
      <p:graphicFrame>
        <p:nvGraphicFramePr>
          <p:cNvPr id="12" name="Object 11" descr="S s = inverse of the function capital F of left parenthesis C S L, D sub L, sigma sub L right parenthesis minus D sub L = NORMSINV of left parenthesis C S L, D sub L, sigma sub L right parenthesis minus D sub L."/>
          <p:cNvGraphicFramePr>
            <a:graphicFrameLocks noChangeAspect="1"/>
          </p:cNvGraphicFramePr>
          <p:nvPr>
            <p:extLst>
              <p:ext uri="{D42A27DB-BD31-4B8C-83A1-F6EECF244321}">
                <p14:modId xmlns:p14="http://schemas.microsoft.com/office/powerpoint/2010/main" val="3811895495"/>
              </p:ext>
            </p:extLst>
          </p:nvPr>
        </p:nvGraphicFramePr>
        <p:xfrm>
          <a:off x="665163" y="2955925"/>
          <a:ext cx="7102475" cy="465138"/>
        </p:xfrm>
        <a:graphic>
          <a:graphicData uri="http://schemas.openxmlformats.org/presentationml/2006/ole">
            <mc:AlternateContent xmlns:mc="http://schemas.openxmlformats.org/markup-compatibility/2006">
              <mc:Choice xmlns:v="urn:schemas-microsoft-com:vml" Requires="v">
                <p:oleObj spid="_x0000_s110826" name="Equation" r:id="rId5" imgW="3682800" imgH="241200" progId="Equation.DSMT4">
                  <p:embed/>
                </p:oleObj>
              </mc:Choice>
              <mc:Fallback>
                <p:oleObj name="Equation" r:id="rId5" imgW="3682800" imgH="241200" progId="Equation.DSMT4">
                  <p:embed/>
                  <p:pic>
                    <p:nvPicPr>
                      <p:cNvPr id="0" name=""/>
                      <p:cNvPicPr/>
                      <p:nvPr/>
                    </p:nvPicPr>
                    <p:blipFill>
                      <a:blip r:embed="rId6"/>
                      <a:stretch>
                        <a:fillRect/>
                      </a:stretch>
                    </p:blipFill>
                    <p:spPr>
                      <a:xfrm>
                        <a:off x="665163" y="2955925"/>
                        <a:ext cx="7102475" cy="465138"/>
                      </a:xfrm>
                      <a:prstGeom prst="rect">
                        <a:avLst/>
                      </a:prstGeom>
                    </p:spPr>
                  </p:pic>
                </p:oleObj>
              </mc:Fallback>
            </mc:AlternateContent>
          </a:graphicData>
        </a:graphic>
      </p:graphicFrame>
      <p:graphicFrame>
        <p:nvGraphicFramePr>
          <p:cNvPr id="13" name="Object 12" descr="s s = inverse of the function capital F sub s left parenthesis C S L right parenthesis  times sigma sub L inverse of the function capital F sub s of left parenthesis C S L right parenthesis  times square root of L sigma sub d = NORMSINV left parenthesis C S L right parenthesis times square root of L sigma sub d"/>
          <p:cNvGraphicFramePr>
            <a:graphicFrameLocks noChangeAspect="1"/>
          </p:cNvGraphicFramePr>
          <p:nvPr>
            <p:extLst>
              <p:ext uri="{D42A27DB-BD31-4B8C-83A1-F6EECF244321}">
                <p14:modId xmlns:p14="http://schemas.microsoft.com/office/powerpoint/2010/main" val="985605153"/>
              </p:ext>
            </p:extLst>
          </p:nvPr>
        </p:nvGraphicFramePr>
        <p:xfrm>
          <a:off x="1424605" y="3738871"/>
          <a:ext cx="5248275" cy="1082675"/>
        </p:xfrm>
        <a:graphic>
          <a:graphicData uri="http://schemas.openxmlformats.org/presentationml/2006/ole">
            <mc:AlternateContent xmlns:mc="http://schemas.openxmlformats.org/markup-compatibility/2006">
              <mc:Choice xmlns:v="urn:schemas-microsoft-com:vml" Requires="v">
                <p:oleObj spid="_x0000_s110827" name="Equation" r:id="rId7" imgW="2463480" imgH="507960" progId="Equation.DSMT4">
                  <p:embed/>
                </p:oleObj>
              </mc:Choice>
              <mc:Fallback>
                <p:oleObj name="Equation" r:id="rId7" imgW="2463480" imgH="507960" progId="Equation.DSMT4">
                  <p:embed/>
                  <p:pic>
                    <p:nvPicPr>
                      <p:cNvPr id="0" name=""/>
                      <p:cNvPicPr/>
                      <p:nvPr/>
                    </p:nvPicPr>
                    <p:blipFill>
                      <a:blip r:embed="rId8"/>
                      <a:stretch>
                        <a:fillRect/>
                      </a:stretch>
                    </p:blipFill>
                    <p:spPr>
                      <a:xfrm>
                        <a:off x="1424605" y="3738871"/>
                        <a:ext cx="5248275" cy="1082675"/>
                      </a:xfrm>
                      <a:prstGeom prst="rect">
                        <a:avLst/>
                      </a:prstGeom>
                    </p:spPr>
                  </p:pic>
                </p:oleObj>
              </mc:Fallback>
            </mc:AlternateContent>
          </a:graphicData>
        </a:graphic>
      </p:graphicFrame>
    </p:spTree>
    <p:extLst>
      <p:ext uri="{BB962C8B-B14F-4D97-AF65-F5344CB8AC3E}">
        <p14:creationId xmlns:p14="http://schemas.microsoft.com/office/powerpoint/2010/main" val="41674390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Determining the Appropriate Level of Safety Inventory </a:t>
            </a:r>
            <a:r>
              <a:rPr lang="en-US" sz="2000" b="0" kern="1200" dirty="0" smtClean="0">
                <a:latin typeface="Times New Roman" panose="02020603050405020304" pitchFamily="18" charset="0"/>
                <a:ea typeface="+mj-ea"/>
                <a:cs typeface="+mj-cs"/>
              </a:rPr>
              <a:t>(8 of 8)</a:t>
            </a:r>
            <a:endParaRPr lang="en-US" sz="2000" b="0" kern="1200" dirty="0">
              <a:latin typeface="Times New Roman" panose="02020603050405020304" pitchFamily="18" charset="0"/>
              <a:ea typeface="+mj-ea"/>
              <a:cs typeface="+mj-cs"/>
            </a:endParaRPr>
          </a:p>
        </p:txBody>
      </p:sp>
      <p:graphicFrame>
        <p:nvGraphicFramePr>
          <p:cNvPr id="4" name="Object 3" descr="D=2,500 per week, sigma sub d=500, C S L=0.9, L=2 weeks"/>
          <p:cNvGraphicFramePr>
            <a:graphicFrameLocks noChangeAspect="1"/>
          </p:cNvGraphicFramePr>
          <p:nvPr>
            <p:extLst>
              <p:ext uri="{D42A27DB-BD31-4B8C-83A1-F6EECF244321}">
                <p14:modId xmlns:p14="http://schemas.microsoft.com/office/powerpoint/2010/main" val="1502459256"/>
              </p:ext>
            </p:extLst>
          </p:nvPr>
        </p:nvGraphicFramePr>
        <p:xfrm>
          <a:off x="1081288" y="2009194"/>
          <a:ext cx="6778224" cy="458363"/>
        </p:xfrm>
        <a:graphic>
          <a:graphicData uri="http://schemas.openxmlformats.org/presentationml/2006/ole">
            <mc:AlternateContent xmlns:mc="http://schemas.openxmlformats.org/markup-compatibility/2006">
              <mc:Choice xmlns:v="urn:schemas-microsoft-com:vml" Requires="v">
                <p:oleObj spid="_x0000_s117783" name="Equation" r:id="rId3" imgW="3377880" imgH="228600" progId="Equation.DSMT4">
                  <p:embed/>
                </p:oleObj>
              </mc:Choice>
              <mc:Fallback>
                <p:oleObj name="Equation" r:id="rId3" imgW="3377880" imgH="228600" progId="Equation.DSMT4">
                  <p:embed/>
                  <p:pic>
                    <p:nvPicPr>
                      <p:cNvPr id="0" name=""/>
                      <p:cNvPicPr/>
                      <p:nvPr/>
                    </p:nvPicPr>
                    <p:blipFill>
                      <a:blip r:embed="rId4"/>
                      <a:stretch>
                        <a:fillRect/>
                      </a:stretch>
                    </p:blipFill>
                    <p:spPr>
                      <a:xfrm>
                        <a:off x="1081288" y="2009194"/>
                        <a:ext cx="6778224" cy="458363"/>
                      </a:xfrm>
                      <a:prstGeom prst="rect">
                        <a:avLst/>
                      </a:prstGeom>
                    </p:spPr>
                  </p:pic>
                </p:oleObj>
              </mc:Fallback>
            </mc:AlternateContent>
          </a:graphicData>
        </a:graphic>
      </p:graphicFrame>
      <p:graphicFrame>
        <p:nvGraphicFramePr>
          <p:cNvPr id="14" name="Object 13" descr="D sub L = D L = 2 times 2,500 = 5,000 sigma sub L = the square root of L sigma sub D = the square root of 2 times 500 = 707"/>
          <p:cNvGraphicFramePr>
            <a:graphicFrameLocks noChangeAspect="1"/>
          </p:cNvGraphicFramePr>
          <p:nvPr>
            <p:extLst>
              <p:ext uri="{D42A27DB-BD31-4B8C-83A1-F6EECF244321}">
                <p14:modId xmlns:p14="http://schemas.microsoft.com/office/powerpoint/2010/main" val="3721083290"/>
              </p:ext>
            </p:extLst>
          </p:nvPr>
        </p:nvGraphicFramePr>
        <p:xfrm>
          <a:off x="2784549" y="2801313"/>
          <a:ext cx="3576491" cy="931705"/>
        </p:xfrm>
        <a:graphic>
          <a:graphicData uri="http://schemas.openxmlformats.org/presentationml/2006/ole">
            <mc:AlternateContent xmlns:mc="http://schemas.openxmlformats.org/markup-compatibility/2006">
              <mc:Choice xmlns:v="urn:schemas-microsoft-com:vml" Requires="v">
                <p:oleObj spid="_x0000_s117784" name="Equation" r:id="rId5" imgW="1854000" imgH="482400" progId="Equation.DSMT4">
                  <p:embed/>
                </p:oleObj>
              </mc:Choice>
              <mc:Fallback>
                <p:oleObj name="Equation" r:id="rId5" imgW="1854000" imgH="482400" progId="Equation.DSMT4">
                  <p:embed/>
                  <p:pic>
                    <p:nvPicPr>
                      <p:cNvPr id="0" name=""/>
                      <p:cNvPicPr/>
                      <p:nvPr/>
                    </p:nvPicPr>
                    <p:blipFill>
                      <a:blip r:embed="rId6"/>
                      <a:stretch>
                        <a:fillRect/>
                      </a:stretch>
                    </p:blipFill>
                    <p:spPr>
                      <a:xfrm>
                        <a:off x="2784549" y="2801313"/>
                        <a:ext cx="3576491" cy="931705"/>
                      </a:xfrm>
                      <a:prstGeom prst="rect">
                        <a:avLst/>
                      </a:prstGeom>
                    </p:spPr>
                  </p:pic>
                </p:oleObj>
              </mc:Fallback>
            </mc:AlternateContent>
          </a:graphicData>
        </a:graphic>
      </p:graphicFrame>
      <p:graphicFrame>
        <p:nvGraphicFramePr>
          <p:cNvPr id="3" name="Object 2" descr="s s = F sub s to the power of negative 1 left parenthesis C S L right parenthesis times sigma sub L = N O R M S I N V left parenthesis C S L right parenthesis times sigma sub L  = N O R M S I N V times 0.90 times 707 = 906"/>
          <p:cNvGraphicFramePr>
            <a:graphicFrameLocks noChangeAspect="1"/>
          </p:cNvGraphicFramePr>
          <p:nvPr>
            <p:extLst>
              <p:ext uri="{D42A27DB-BD31-4B8C-83A1-F6EECF244321}">
                <p14:modId xmlns:p14="http://schemas.microsoft.com/office/powerpoint/2010/main" val="2258888928"/>
              </p:ext>
            </p:extLst>
          </p:nvPr>
        </p:nvGraphicFramePr>
        <p:xfrm>
          <a:off x="1725613" y="4083050"/>
          <a:ext cx="5694362" cy="900113"/>
        </p:xfrm>
        <a:graphic>
          <a:graphicData uri="http://schemas.openxmlformats.org/presentationml/2006/ole">
            <mc:AlternateContent xmlns:mc="http://schemas.openxmlformats.org/markup-compatibility/2006">
              <mc:Choice xmlns:v="urn:schemas-microsoft-com:vml" Requires="v">
                <p:oleObj spid="_x0000_s117785" name="Equation" r:id="rId7" imgW="2895480" imgH="457200" progId="Equation.DSMT4">
                  <p:embed/>
                </p:oleObj>
              </mc:Choice>
              <mc:Fallback>
                <p:oleObj name="Equation" r:id="rId7" imgW="2895480" imgH="457200" progId="Equation.DSMT4">
                  <p:embed/>
                  <p:pic>
                    <p:nvPicPr>
                      <p:cNvPr id="0" name=""/>
                      <p:cNvPicPr/>
                      <p:nvPr/>
                    </p:nvPicPr>
                    <p:blipFill>
                      <a:blip r:embed="rId8"/>
                      <a:stretch>
                        <a:fillRect/>
                      </a:stretch>
                    </p:blipFill>
                    <p:spPr>
                      <a:xfrm>
                        <a:off x="1725613" y="4083050"/>
                        <a:ext cx="5694362" cy="900113"/>
                      </a:xfrm>
                      <a:prstGeom prst="rect">
                        <a:avLst/>
                      </a:prstGeom>
                    </p:spPr>
                  </p:pic>
                </p:oleObj>
              </mc:Fallback>
            </mc:AlternateContent>
          </a:graphicData>
        </a:graphic>
      </p:graphicFrame>
    </p:spTree>
    <p:extLst>
      <p:ext uri="{BB962C8B-B14F-4D97-AF65-F5344CB8AC3E}">
        <p14:creationId xmlns:p14="http://schemas.microsoft.com/office/powerpoint/2010/main" val="29624275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7892321" cy="1231076"/>
          </a:xfrm>
        </p:spPr>
        <p:txBody>
          <a:bodyPr wrap="square" tIns="91425">
            <a:spAutoFit/>
          </a:bodyPr>
          <a:lstStyle/>
          <a:p>
            <a:pPr lvl="0" defTabSz="457200">
              <a:spcBef>
                <a:spcPct val="0"/>
              </a:spcBef>
              <a:buClrTx/>
            </a:pPr>
            <a:r>
              <a:rPr lang="en-US" kern="1200" dirty="0" smtClean="0">
                <a:latin typeface="Times New Roman" panose="02020603050405020304" pitchFamily="18" charset="0"/>
                <a:ea typeface="+mj-ea"/>
                <a:cs typeface="+mj-cs"/>
              </a:rPr>
              <a:t>Evaluating Fill Rate Given a Reorder Point </a:t>
            </a:r>
            <a:r>
              <a:rPr lang="en-US" sz="2000" b="0" kern="1200" dirty="0" smtClean="0">
                <a:latin typeface="Times New Roman" panose="02020603050405020304" pitchFamily="18" charset="0"/>
                <a:ea typeface="+mj-ea"/>
                <a:cs typeface="+mj-cs"/>
              </a:rPr>
              <a:t>(1 of 4)</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854323"/>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Expected shortage per replenishment cycle </a:t>
            </a:r>
            <a:r>
              <a:rPr lang="en-US" sz="2400" kern="1200" dirty="0" smtClean="0">
                <a:solidFill>
                  <a:srgbClr val="000000"/>
                </a:solidFill>
                <a:latin typeface="Arial (Body)"/>
                <a:ea typeface="+mn-ea"/>
                <a:cs typeface="+mn-cs"/>
              </a:rPr>
              <a:t>(</a:t>
            </a:r>
            <a:r>
              <a:rPr lang="en-US" sz="2400" i="1" kern="1200" dirty="0" smtClean="0">
                <a:solidFill>
                  <a:srgbClr val="000000"/>
                </a:solidFill>
                <a:latin typeface="Arial (Body)"/>
                <a:ea typeface="+mn-ea"/>
                <a:cs typeface="Times New Roman"/>
              </a:rPr>
              <a:t>E</a:t>
            </a:r>
            <a:r>
              <a:rPr lang="en-US" sz="100" i="1" kern="1200" dirty="0" smtClean="0">
                <a:solidFill>
                  <a:srgbClr val="000000"/>
                </a:solidFill>
                <a:latin typeface="Arial (Body)"/>
                <a:ea typeface="+mn-ea"/>
                <a:cs typeface="Times New Roman"/>
              </a:rPr>
              <a:t> </a:t>
            </a:r>
            <a:r>
              <a:rPr lang="en-US" sz="2400" i="1" kern="1200" dirty="0" smtClean="0">
                <a:solidFill>
                  <a:srgbClr val="000000"/>
                </a:solidFill>
                <a:latin typeface="Arial (Body)"/>
                <a:ea typeface="+mn-ea"/>
                <a:cs typeface="Times New Roman"/>
              </a:rPr>
              <a:t>S</a:t>
            </a:r>
            <a:r>
              <a:rPr lang="en-US" sz="100" i="1" kern="1200" dirty="0" smtClean="0">
                <a:solidFill>
                  <a:srgbClr val="000000"/>
                </a:solidFill>
                <a:latin typeface="Arial (Body)"/>
                <a:ea typeface="+mn-ea"/>
                <a:cs typeface="Times New Roman"/>
              </a:rPr>
              <a:t> </a:t>
            </a:r>
            <a:r>
              <a:rPr lang="en-US" sz="2400" i="1" kern="1200" dirty="0" smtClean="0">
                <a:solidFill>
                  <a:srgbClr val="000000"/>
                </a:solidFill>
                <a:latin typeface="Arial (Body)"/>
                <a:ea typeface="+mn-ea"/>
                <a:cs typeface="Times New Roman"/>
              </a:rPr>
              <a:t>C</a:t>
            </a:r>
            <a:r>
              <a:rPr lang="en-US" sz="2400" kern="1200" dirty="0" smtClean="0">
                <a:solidFill>
                  <a:srgbClr val="000000"/>
                </a:solidFill>
                <a:latin typeface="Arial (Body)"/>
                <a:ea typeface="+mn-ea"/>
                <a:cs typeface="+mn-cs"/>
              </a:rPr>
              <a:t>) </a:t>
            </a:r>
            <a:r>
              <a:rPr lang="en-US" sz="2400" kern="1200" dirty="0">
                <a:solidFill>
                  <a:srgbClr val="000000"/>
                </a:solidFill>
                <a:latin typeface="Arial (Body)"/>
                <a:ea typeface="+mn-ea"/>
                <a:cs typeface="+mn-cs"/>
              </a:rPr>
              <a:t>is the average units of demand that are not satisfied from inventory in stock per replenishment cycle</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Product fill </a:t>
            </a:r>
            <a:r>
              <a:rPr lang="en-US" sz="2400" kern="1200" dirty="0" smtClean="0">
                <a:solidFill>
                  <a:srgbClr val="000000"/>
                </a:solidFill>
                <a:latin typeface="Arial (Body)"/>
                <a:ea typeface="+mn-ea"/>
                <a:cs typeface="+mn-cs"/>
              </a:rPr>
              <a:t>rate</a:t>
            </a:r>
          </a:p>
        </p:txBody>
      </p:sp>
      <p:graphicFrame>
        <p:nvGraphicFramePr>
          <p:cNvPr id="4" name="Object 3" descr="f r = start fraction 1 minus E S C over Q end fraction = start fraction Q minus E S C over Q end fraction"/>
          <p:cNvGraphicFramePr>
            <a:graphicFrameLocks noChangeAspect="1"/>
          </p:cNvGraphicFramePr>
          <p:nvPr>
            <p:extLst>
              <p:ext uri="{D42A27DB-BD31-4B8C-83A1-F6EECF244321}">
                <p14:modId xmlns:p14="http://schemas.microsoft.com/office/powerpoint/2010/main" val="18009220"/>
              </p:ext>
            </p:extLst>
          </p:nvPr>
        </p:nvGraphicFramePr>
        <p:xfrm>
          <a:off x="2808093" y="3818172"/>
          <a:ext cx="3336636" cy="800965"/>
        </p:xfrm>
        <a:graphic>
          <a:graphicData uri="http://schemas.openxmlformats.org/presentationml/2006/ole">
            <mc:AlternateContent xmlns:mc="http://schemas.openxmlformats.org/markup-compatibility/2006">
              <mc:Choice xmlns:v="urn:schemas-microsoft-com:vml" Requires="v">
                <p:oleObj spid="_x0000_s49951" name="Equation" r:id="rId3" imgW="1688760" imgH="406080" progId="Equation.DSMT4">
                  <p:embed/>
                </p:oleObj>
              </mc:Choice>
              <mc:Fallback>
                <p:oleObj name="Equation" r:id="rId3" imgW="1688760" imgH="406080" progId="Equation.DSMT4">
                  <p:embed/>
                  <p:pic>
                    <p:nvPicPr>
                      <p:cNvPr id="0" name=""/>
                      <p:cNvPicPr/>
                      <p:nvPr/>
                    </p:nvPicPr>
                    <p:blipFill>
                      <a:blip r:embed="rId4"/>
                      <a:stretch>
                        <a:fillRect/>
                      </a:stretch>
                    </p:blipFill>
                    <p:spPr>
                      <a:xfrm>
                        <a:off x="2808093" y="3818172"/>
                        <a:ext cx="3336636" cy="800965"/>
                      </a:xfrm>
                      <a:prstGeom prst="rect">
                        <a:avLst/>
                      </a:prstGeom>
                    </p:spPr>
                  </p:pic>
                </p:oleObj>
              </mc:Fallback>
            </mc:AlternateContent>
          </a:graphicData>
        </a:graphic>
      </p:graphicFrame>
    </p:spTree>
    <p:extLst>
      <p:ext uri="{BB962C8B-B14F-4D97-AF65-F5344CB8AC3E}">
        <p14:creationId xmlns:p14="http://schemas.microsoft.com/office/powerpoint/2010/main" val="12377813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937292" cy="1097279"/>
          </a:xfrm>
        </p:spPr>
        <p:txBody>
          <a:bodyPr/>
          <a:lstStyle/>
          <a:p>
            <a:r>
              <a:rPr lang="en-US" kern="1200" dirty="0">
                <a:latin typeface="Times New Roman" panose="02020603050405020304" pitchFamily="18" charset="0"/>
              </a:rPr>
              <a:t>Evaluating Fill Rate Given a Reorder Point </a:t>
            </a:r>
            <a:r>
              <a:rPr lang="en-US" sz="2000" b="0" kern="1200" dirty="0">
                <a:latin typeface="Times New Roman" panose="02020603050405020304" pitchFamily="18" charset="0"/>
              </a:rPr>
              <a:t>(2 of 4)</a:t>
            </a:r>
            <a:endParaRPr lang="en-US" dirty="0"/>
          </a:p>
        </p:txBody>
      </p:sp>
      <p:graphicFrame>
        <p:nvGraphicFramePr>
          <p:cNvPr id="4" name="Object 3" descr="E S C = the integral of x = R O P to infinity is left parenthesis x minus R O P right parenthesis f of x d x"/>
          <p:cNvGraphicFramePr>
            <a:graphicFrameLocks noChangeAspect="1"/>
          </p:cNvGraphicFramePr>
          <p:nvPr>
            <p:extLst>
              <p:ext uri="{D42A27DB-BD31-4B8C-83A1-F6EECF244321}">
                <p14:modId xmlns:p14="http://schemas.microsoft.com/office/powerpoint/2010/main" val="4274176604"/>
              </p:ext>
            </p:extLst>
          </p:nvPr>
        </p:nvGraphicFramePr>
        <p:xfrm>
          <a:off x="2323886" y="2089659"/>
          <a:ext cx="4458128" cy="738758"/>
        </p:xfrm>
        <a:graphic>
          <a:graphicData uri="http://schemas.openxmlformats.org/presentationml/2006/ole">
            <mc:AlternateContent xmlns:mc="http://schemas.openxmlformats.org/markup-compatibility/2006">
              <mc:Choice xmlns:v="urn:schemas-microsoft-com:vml" Requires="v">
                <p:oleObj spid="_x0000_s96081" name="Equation" r:id="rId3" imgW="1993680" imgH="330120" progId="Equation.DSMT4">
                  <p:embed/>
                </p:oleObj>
              </mc:Choice>
              <mc:Fallback>
                <p:oleObj name="Equation" r:id="rId3" imgW="1993680" imgH="330120" progId="Equation.DSMT4">
                  <p:embed/>
                  <p:pic>
                    <p:nvPicPr>
                      <p:cNvPr id="0" name=""/>
                      <p:cNvPicPr/>
                      <p:nvPr/>
                    </p:nvPicPr>
                    <p:blipFill>
                      <a:blip r:embed="rId4"/>
                      <a:stretch>
                        <a:fillRect/>
                      </a:stretch>
                    </p:blipFill>
                    <p:spPr>
                      <a:xfrm>
                        <a:off x="2323886" y="2089659"/>
                        <a:ext cx="4458128" cy="738758"/>
                      </a:xfrm>
                      <a:prstGeom prst="rect">
                        <a:avLst/>
                      </a:prstGeom>
                    </p:spPr>
                  </p:pic>
                </p:oleObj>
              </mc:Fallback>
            </mc:AlternateContent>
          </a:graphicData>
        </a:graphic>
      </p:graphicFrame>
      <p:graphicFrame>
        <p:nvGraphicFramePr>
          <p:cNvPr id="5" name="Object 4" descr="E S C = negative s s left bracket 1 minus F sub s left parenthesis s s over sigma sub L right parenthesis right bracket + sigma sub L f sub S left parenthesis s s over sigma sub L right parenthesis right bracket"/>
          <p:cNvGraphicFramePr>
            <a:graphicFrameLocks noChangeAspect="1"/>
          </p:cNvGraphicFramePr>
          <p:nvPr>
            <p:extLst>
              <p:ext uri="{D42A27DB-BD31-4B8C-83A1-F6EECF244321}">
                <p14:modId xmlns:p14="http://schemas.microsoft.com/office/powerpoint/2010/main" val="504107106"/>
              </p:ext>
            </p:extLst>
          </p:nvPr>
        </p:nvGraphicFramePr>
        <p:xfrm>
          <a:off x="1930400" y="2984500"/>
          <a:ext cx="5283200" cy="1149350"/>
        </p:xfrm>
        <a:graphic>
          <a:graphicData uri="http://schemas.openxmlformats.org/presentationml/2006/ole">
            <mc:AlternateContent xmlns:mc="http://schemas.openxmlformats.org/markup-compatibility/2006">
              <mc:Choice xmlns:v="urn:schemas-microsoft-com:vml" Requires="v">
                <p:oleObj spid="_x0000_s96082" name="Equation" r:id="rId5" imgW="2336760" imgH="507960" progId="Equation.DSMT4">
                  <p:embed/>
                </p:oleObj>
              </mc:Choice>
              <mc:Fallback>
                <p:oleObj name="Equation" r:id="rId5" imgW="2336760" imgH="507960" progId="Equation.DSMT4">
                  <p:embed/>
                  <p:pic>
                    <p:nvPicPr>
                      <p:cNvPr id="0" name=""/>
                      <p:cNvPicPr/>
                      <p:nvPr/>
                    </p:nvPicPr>
                    <p:blipFill>
                      <a:blip r:embed="rId6"/>
                      <a:stretch>
                        <a:fillRect/>
                      </a:stretch>
                    </p:blipFill>
                    <p:spPr>
                      <a:xfrm>
                        <a:off x="1930400" y="2984500"/>
                        <a:ext cx="5283200" cy="1149350"/>
                      </a:xfrm>
                      <a:prstGeom prst="rect">
                        <a:avLst/>
                      </a:prstGeom>
                    </p:spPr>
                  </p:pic>
                </p:oleObj>
              </mc:Fallback>
            </mc:AlternateContent>
          </a:graphicData>
        </a:graphic>
      </p:graphicFrame>
      <p:graphicFrame>
        <p:nvGraphicFramePr>
          <p:cNvPr id="6" name="Object 5" descr="E S C = negative s s  left bracket 1 minus N O R M D I S T left parenthesis start fraction s s over sigma sub L end fraction, 0, 1, 0 right parenthesis right bracket + sigma sub L N O R M D I S T left parenthesis start fraction s s over sigma sub L end fraction, 0, 1, 0 right parenthesis"/>
          <p:cNvGraphicFramePr>
            <a:graphicFrameLocks noChangeAspect="1"/>
          </p:cNvGraphicFramePr>
          <p:nvPr>
            <p:extLst>
              <p:ext uri="{D42A27DB-BD31-4B8C-83A1-F6EECF244321}">
                <p14:modId xmlns:p14="http://schemas.microsoft.com/office/powerpoint/2010/main" val="500503466"/>
              </p:ext>
            </p:extLst>
          </p:nvPr>
        </p:nvGraphicFramePr>
        <p:xfrm>
          <a:off x="1624013" y="4533900"/>
          <a:ext cx="6015037" cy="993775"/>
        </p:xfrm>
        <a:graphic>
          <a:graphicData uri="http://schemas.openxmlformats.org/presentationml/2006/ole">
            <mc:AlternateContent xmlns:mc="http://schemas.openxmlformats.org/markup-compatibility/2006">
              <mc:Choice xmlns:v="urn:schemas-microsoft-com:vml" Requires="v">
                <p:oleObj spid="_x0000_s96083" name="Equation" r:id="rId7" imgW="2768400" imgH="457200" progId="Equation.DSMT4">
                  <p:embed/>
                </p:oleObj>
              </mc:Choice>
              <mc:Fallback>
                <p:oleObj name="Equation" r:id="rId7" imgW="2768400" imgH="457200" progId="Equation.DSMT4">
                  <p:embed/>
                  <p:pic>
                    <p:nvPicPr>
                      <p:cNvPr id="0" name=""/>
                      <p:cNvPicPr/>
                      <p:nvPr/>
                    </p:nvPicPr>
                    <p:blipFill>
                      <a:blip r:embed="rId8"/>
                      <a:stretch>
                        <a:fillRect/>
                      </a:stretch>
                    </p:blipFill>
                    <p:spPr>
                      <a:xfrm>
                        <a:off x="1624013" y="4533900"/>
                        <a:ext cx="6015037" cy="993775"/>
                      </a:xfrm>
                      <a:prstGeom prst="rect">
                        <a:avLst/>
                      </a:prstGeom>
                    </p:spPr>
                  </p:pic>
                </p:oleObj>
              </mc:Fallback>
            </mc:AlternateContent>
          </a:graphicData>
        </a:graphic>
      </p:graphicFrame>
    </p:spTree>
    <p:extLst>
      <p:ext uri="{BB962C8B-B14F-4D97-AF65-F5344CB8AC3E}">
        <p14:creationId xmlns:p14="http://schemas.microsoft.com/office/powerpoint/2010/main" val="2798803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7907311" cy="1231076"/>
          </a:xfrm>
        </p:spPr>
        <p:txBody>
          <a:bodyPr wrap="square" tIns="91425">
            <a:spAutoFit/>
          </a:bodyPr>
          <a:lstStyle/>
          <a:p>
            <a:pPr lvl="0" defTabSz="457200">
              <a:spcBef>
                <a:spcPct val="0"/>
              </a:spcBef>
              <a:buClrTx/>
            </a:pPr>
            <a:r>
              <a:rPr lang="en-US" kern="1200" dirty="0" smtClean="0">
                <a:latin typeface="Times New Roman" panose="02020603050405020304" pitchFamily="18" charset="0"/>
                <a:ea typeface="+mj-ea"/>
                <a:cs typeface="+mj-cs"/>
              </a:rPr>
              <a:t>Evaluating Fill Rate Given a Reorder Point </a:t>
            </a:r>
            <a:r>
              <a:rPr lang="en-US" sz="2000" b="0" kern="1200" dirty="0" smtClean="0">
                <a:latin typeface="Times New Roman" panose="02020603050405020304" pitchFamily="18" charset="0"/>
                <a:ea typeface="+mj-ea"/>
                <a:cs typeface="+mj-cs"/>
              </a:rPr>
              <a:t>(3 of 4)</a:t>
            </a:r>
            <a:endParaRPr lang="en-US" sz="2000" b="0" kern="1200" dirty="0">
              <a:latin typeface="Times New Roman" panose="02020603050405020304" pitchFamily="18" charset="0"/>
              <a:ea typeface="+mj-ea"/>
              <a:cs typeface="+mj-cs"/>
            </a:endParaRPr>
          </a:p>
        </p:txBody>
      </p:sp>
      <p:sp>
        <p:nvSpPr>
          <p:cNvPr id="3" name="Content Placeholder 2"/>
          <p:cNvSpPr>
            <a:spLocks noGrp="1"/>
          </p:cNvSpPr>
          <p:nvPr>
            <p:ph idx="1"/>
          </p:nvPr>
        </p:nvSpPr>
        <p:spPr>
          <a:xfrm>
            <a:off x="457200" y="1600200"/>
            <a:ext cx="8229600" cy="1677352"/>
          </a:xfrm>
        </p:spPr>
        <p:txBody>
          <a:bodyPr wrap="square" lIns="91425" tIns="91425" rIns="91425" bIns="91425">
            <a:spAutoFit/>
          </a:bodyPr>
          <a:lstStyle/>
          <a:p>
            <a:pPr marL="0" lvl="0" indent="0" defTabSz="457200">
              <a:spcAft>
                <a:spcPct val="0"/>
              </a:spcAft>
              <a:buNone/>
            </a:pPr>
            <a:r>
              <a:rPr lang="en-US" sz="2400" kern="1200" dirty="0">
                <a:solidFill>
                  <a:srgbClr val="000000"/>
                </a:solidFill>
                <a:latin typeface="+mn-lt"/>
                <a:ea typeface="+mn-ea"/>
                <a:cs typeface="+mn-cs"/>
              </a:rPr>
              <a:t>Lot size, </a:t>
            </a:r>
            <a:r>
              <a:rPr lang="en-US" sz="2400" i="1" kern="1200" dirty="0">
                <a:solidFill>
                  <a:srgbClr val="000000"/>
                </a:solidFill>
                <a:latin typeface="+mn-lt"/>
                <a:ea typeface="+mn-ea"/>
                <a:cs typeface="Times New Roman"/>
              </a:rPr>
              <a:t>Q</a:t>
            </a:r>
            <a:r>
              <a:rPr lang="en-US" sz="2400" b="1" kern="1200" dirty="0">
                <a:solidFill>
                  <a:srgbClr val="000000"/>
                </a:solidFill>
                <a:latin typeface="+mn-lt"/>
                <a:ea typeface="+mn-ea"/>
                <a:cs typeface="+mn-cs"/>
              </a:rPr>
              <a:t> </a:t>
            </a:r>
            <a:r>
              <a:rPr lang="en-US" sz="2400" i="1" kern="1200" dirty="0">
                <a:solidFill>
                  <a:srgbClr val="000000"/>
                </a:solidFill>
                <a:latin typeface="+mn-lt"/>
                <a:ea typeface="+mn-ea"/>
                <a:cs typeface="+mn-cs"/>
              </a:rPr>
              <a:t>=</a:t>
            </a:r>
            <a:r>
              <a:rPr lang="en-US" sz="2400" kern="1200" dirty="0">
                <a:solidFill>
                  <a:srgbClr val="000000"/>
                </a:solidFill>
                <a:latin typeface="+mn-lt"/>
                <a:ea typeface="+mn-ea"/>
                <a:cs typeface="+mn-cs"/>
              </a:rPr>
              <a:t> </a:t>
            </a:r>
            <a:r>
              <a:rPr lang="en-US" sz="2400" kern="1200" dirty="0" smtClean="0">
                <a:solidFill>
                  <a:srgbClr val="000000"/>
                </a:solidFill>
                <a:latin typeface="+mn-lt"/>
                <a:ea typeface="+mn-ea"/>
                <a:cs typeface="+mn-cs"/>
              </a:rPr>
              <a:t>10,000</a:t>
            </a:r>
            <a:endParaRPr lang="en-US" sz="2400" kern="1200" dirty="0">
              <a:solidFill>
                <a:srgbClr val="000000"/>
              </a:solidFill>
              <a:latin typeface="+mn-lt"/>
              <a:ea typeface="+mn-ea"/>
              <a:cs typeface="+mn-cs"/>
            </a:endParaRPr>
          </a:p>
          <a:p>
            <a:pPr marL="0" lvl="0" indent="0" defTabSz="457200">
              <a:spcAft>
                <a:spcPct val="0"/>
              </a:spcAft>
              <a:buNone/>
            </a:pPr>
            <a:r>
              <a:rPr lang="en-US" sz="2400" kern="1200" dirty="0">
                <a:solidFill>
                  <a:srgbClr val="000000"/>
                </a:solidFill>
                <a:latin typeface="+mn-lt"/>
                <a:ea typeface="+mn-ea"/>
                <a:cs typeface="+mn-cs"/>
              </a:rPr>
              <a:t>Average demand during lead </a:t>
            </a:r>
            <a:r>
              <a:rPr lang="en-US" sz="2400" kern="1200" dirty="0" smtClean="0">
                <a:solidFill>
                  <a:srgbClr val="000000"/>
                </a:solidFill>
                <a:latin typeface="+mn-lt"/>
                <a:ea typeface="+mn-ea"/>
                <a:cs typeface="+mn-cs"/>
              </a:rPr>
              <a:t>time, </a:t>
            </a:r>
            <a:r>
              <a:rPr lang="en-US" sz="2400" i="1" kern="1200" dirty="0" smtClean="0">
                <a:solidFill>
                  <a:srgbClr val="000000"/>
                </a:solidFill>
                <a:latin typeface="+mn-lt"/>
                <a:ea typeface="+mn-ea"/>
                <a:cs typeface="+mn-cs"/>
              </a:rPr>
              <a:t>D</a:t>
            </a:r>
            <a:r>
              <a:rPr lang="en-US" sz="2400" i="1" kern="1200" baseline="-25000" dirty="0" smtClean="0">
                <a:solidFill>
                  <a:srgbClr val="000000"/>
                </a:solidFill>
                <a:latin typeface="+mn-lt"/>
                <a:ea typeface="+mn-ea"/>
                <a:cs typeface="+mn-cs"/>
              </a:rPr>
              <a:t>L</a:t>
            </a:r>
            <a:r>
              <a:rPr lang="en-US" sz="2400" kern="1200" dirty="0" smtClean="0">
                <a:solidFill>
                  <a:srgbClr val="000000"/>
                </a:solidFill>
                <a:latin typeface="+mn-lt"/>
                <a:ea typeface="+mn-ea"/>
                <a:cs typeface="+mn-cs"/>
              </a:rPr>
              <a:t> =5,000</a:t>
            </a:r>
          </a:p>
          <a:p>
            <a:pPr marL="0" indent="0" defTabSz="457200">
              <a:spcAft>
                <a:spcPct val="0"/>
              </a:spcAft>
              <a:buNone/>
            </a:pPr>
            <a:r>
              <a:rPr lang="en-US" sz="2400" dirty="0">
                <a:latin typeface="+mn-lt"/>
              </a:rPr>
              <a:t>Standard deviation of demand during lead </a:t>
            </a:r>
            <a:r>
              <a:rPr lang="en-US" sz="2400" dirty="0" smtClean="0">
                <a:latin typeface="+mn-lt"/>
              </a:rPr>
              <a:t>time,  </a:t>
            </a:r>
            <a:endParaRPr lang="en-US" sz="2400" kern="1200" dirty="0" smtClean="0">
              <a:solidFill>
                <a:srgbClr val="000000"/>
              </a:solidFill>
              <a:latin typeface="+mn-lt"/>
              <a:ea typeface="+mn-ea"/>
              <a:cs typeface="+mn-cs"/>
            </a:endParaRPr>
          </a:p>
        </p:txBody>
      </p:sp>
      <p:graphicFrame>
        <p:nvGraphicFramePr>
          <p:cNvPr id="8" name="Object 7" descr="sigma sub L = 707"/>
          <p:cNvGraphicFramePr>
            <a:graphicFrameLocks noChangeAspect="1"/>
          </p:cNvGraphicFramePr>
          <p:nvPr>
            <p:extLst>
              <p:ext uri="{D42A27DB-BD31-4B8C-83A1-F6EECF244321}">
                <p14:modId xmlns:p14="http://schemas.microsoft.com/office/powerpoint/2010/main" val="936815046"/>
              </p:ext>
            </p:extLst>
          </p:nvPr>
        </p:nvGraphicFramePr>
        <p:xfrm>
          <a:off x="7040738" y="2796080"/>
          <a:ext cx="1181100" cy="419100"/>
        </p:xfrm>
        <a:graphic>
          <a:graphicData uri="http://schemas.openxmlformats.org/presentationml/2006/ole">
            <mc:AlternateContent xmlns:mc="http://schemas.openxmlformats.org/markup-compatibility/2006">
              <mc:Choice xmlns:v="urn:schemas-microsoft-com:vml" Requires="v">
                <p:oleObj spid="_x0000_s115761" name="Equation" r:id="rId3" imgW="1181100" imgH="419100" progId="Equation.DSMT4">
                  <p:embed/>
                </p:oleObj>
              </mc:Choice>
              <mc:Fallback>
                <p:oleObj name="Equation" r:id="rId3" imgW="1181100" imgH="419100" progId="Equation.DSMT4">
                  <p:embed/>
                  <p:pic>
                    <p:nvPicPr>
                      <p:cNvPr id="10" name="Object 9"/>
                      <p:cNvPicPr/>
                      <p:nvPr/>
                    </p:nvPicPr>
                    <p:blipFill>
                      <a:blip r:embed="rId4"/>
                      <a:stretch>
                        <a:fillRect/>
                      </a:stretch>
                    </p:blipFill>
                    <p:spPr>
                      <a:xfrm>
                        <a:off x="7040738" y="2796080"/>
                        <a:ext cx="1181100" cy="419100"/>
                      </a:xfrm>
                      <a:prstGeom prst="rect">
                        <a:avLst/>
                      </a:prstGeom>
                    </p:spPr>
                  </p:pic>
                </p:oleObj>
              </mc:Fallback>
            </mc:AlternateContent>
          </a:graphicData>
        </a:graphic>
      </p:graphicFrame>
      <p:sp>
        <p:nvSpPr>
          <p:cNvPr id="4" name="Content Placeholder 3"/>
          <p:cNvSpPr>
            <a:spLocks noGrp="1"/>
          </p:cNvSpPr>
          <p:nvPr>
            <p:ph idx="13"/>
          </p:nvPr>
        </p:nvSpPr>
        <p:spPr>
          <a:xfrm>
            <a:off x="529703" y="3467572"/>
            <a:ext cx="8229600" cy="553968"/>
          </a:xfrm>
        </p:spPr>
        <p:txBody>
          <a:bodyPr wrap="square" lIns="91425" tIns="91425" rIns="91425" bIns="91425">
            <a:spAutoFit/>
          </a:bodyPr>
          <a:lstStyle/>
          <a:p>
            <a:pPr marL="0" lvl="0" indent="0" defTabSz="457200">
              <a:spcAft>
                <a:spcPct val="0"/>
              </a:spcAft>
              <a:buNone/>
            </a:pPr>
            <a:r>
              <a:rPr lang="en-US" sz="2400" kern="1200" dirty="0">
                <a:solidFill>
                  <a:srgbClr val="000000"/>
                </a:solidFill>
                <a:latin typeface="Arial (Body)"/>
                <a:ea typeface="+mn-ea"/>
                <a:cs typeface="+mn-cs"/>
              </a:rPr>
              <a:t>Safety inventory, </a:t>
            </a:r>
            <a:r>
              <a:rPr lang="en-US" sz="2400" i="1" kern="1200" dirty="0">
                <a:solidFill>
                  <a:srgbClr val="000000"/>
                </a:solidFill>
                <a:latin typeface="Arial (Body)"/>
                <a:ea typeface="+mn-ea"/>
                <a:cs typeface="Times New Roman"/>
              </a:rPr>
              <a:t>ss</a:t>
            </a:r>
            <a:r>
              <a:rPr lang="en-US" sz="2400" kern="1200" dirty="0">
                <a:solidFill>
                  <a:srgbClr val="000000"/>
                </a:solidFill>
                <a:latin typeface="Arial (Body)"/>
                <a:ea typeface="+mn-ea"/>
                <a:cs typeface="+mn-cs"/>
              </a:rPr>
              <a:t> = </a:t>
            </a:r>
            <a:r>
              <a:rPr lang="en-US" sz="2400" i="1" kern="1200" dirty="0" smtClean="0">
                <a:solidFill>
                  <a:srgbClr val="000000"/>
                </a:solidFill>
                <a:latin typeface="Arial (Body)"/>
                <a:ea typeface="+mn-ea"/>
                <a:cs typeface="Times New Roman"/>
              </a:rPr>
              <a:t>R</a:t>
            </a:r>
            <a:r>
              <a:rPr lang="en-US" sz="100" i="1" kern="1200" dirty="0" smtClean="0">
                <a:solidFill>
                  <a:srgbClr val="000000"/>
                </a:solidFill>
                <a:latin typeface="Arial (Body)"/>
                <a:ea typeface="+mn-ea"/>
                <a:cs typeface="Times New Roman"/>
              </a:rPr>
              <a:t> </a:t>
            </a:r>
            <a:r>
              <a:rPr lang="en-US" sz="2400" i="1" kern="1200" dirty="0" smtClean="0">
                <a:solidFill>
                  <a:srgbClr val="000000"/>
                </a:solidFill>
                <a:latin typeface="Arial (Body)"/>
                <a:ea typeface="+mn-ea"/>
                <a:cs typeface="Times New Roman"/>
              </a:rPr>
              <a:t>O</a:t>
            </a:r>
            <a:r>
              <a:rPr lang="en-US" sz="100" i="1" kern="1200" dirty="0" smtClean="0">
                <a:solidFill>
                  <a:srgbClr val="000000"/>
                </a:solidFill>
                <a:latin typeface="Arial (Body)"/>
                <a:ea typeface="+mn-ea"/>
                <a:cs typeface="Times New Roman"/>
              </a:rPr>
              <a:t> </a:t>
            </a:r>
            <a:r>
              <a:rPr lang="en-US" sz="2400" i="1" kern="1200" dirty="0" smtClean="0">
                <a:solidFill>
                  <a:srgbClr val="000000"/>
                </a:solidFill>
                <a:latin typeface="Arial (Body)"/>
                <a:ea typeface="+mn-ea"/>
                <a:cs typeface="Times New Roman"/>
              </a:rPr>
              <a:t>P</a:t>
            </a:r>
            <a:r>
              <a:rPr lang="en-US" sz="2400" i="1"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 </a:t>
            </a:r>
            <a:r>
              <a:rPr lang="en-US" sz="2400" i="1" kern="1200" dirty="0">
                <a:solidFill>
                  <a:srgbClr val="000000"/>
                </a:solidFill>
                <a:latin typeface="Arial (Body)"/>
                <a:ea typeface="+mn-ea"/>
                <a:cs typeface="Times New Roman"/>
              </a:rPr>
              <a:t>DL</a:t>
            </a:r>
            <a:r>
              <a:rPr lang="en-US" sz="2400" kern="1200" dirty="0">
                <a:solidFill>
                  <a:srgbClr val="000000"/>
                </a:solidFill>
                <a:latin typeface="Arial (Body)"/>
                <a:ea typeface="+mn-ea"/>
                <a:cs typeface="+mn-cs"/>
              </a:rPr>
              <a:t> = </a:t>
            </a:r>
            <a:r>
              <a:rPr lang="en-US" sz="2400" kern="1200" dirty="0" smtClean="0">
                <a:solidFill>
                  <a:srgbClr val="000000"/>
                </a:solidFill>
                <a:latin typeface="Arial (Body)"/>
                <a:ea typeface="+mn-ea"/>
                <a:cs typeface="+mn-cs"/>
              </a:rPr>
              <a:t>6,000−5,000 </a:t>
            </a:r>
            <a:r>
              <a:rPr lang="en-US" sz="2400" kern="1200" dirty="0">
                <a:solidFill>
                  <a:srgbClr val="000000"/>
                </a:solidFill>
                <a:latin typeface="Arial (Body)"/>
                <a:ea typeface="+mn-ea"/>
                <a:cs typeface="+mn-cs"/>
              </a:rPr>
              <a:t>= 1,000</a:t>
            </a:r>
          </a:p>
        </p:txBody>
      </p:sp>
      <p:graphicFrame>
        <p:nvGraphicFramePr>
          <p:cNvPr id="7" name="Object 6" descr="E S C =  minus 1,000 left bracket 1 minus N O R M D I S T left parenthesis start fraction 1,000 over 707 end fraction, 0, 1, 1 right parenthesis right bracket + 707 N O R M D I S T left parenthesis start fraction 1,000 over 707 end fraction, 0, 1, 1 right parenthesis = 25"/>
          <p:cNvGraphicFramePr>
            <a:graphicFrameLocks noChangeAspect="1"/>
          </p:cNvGraphicFramePr>
          <p:nvPr>
            <p:extLst>
              <p:ext uri="{D42A27DB-BD31-4B8C-83A1-F6EECF244321}">
                <p14:modId xmlns:p14="http://schemas.microsoft.com/office/powerpoint/2010/main" val="3327037305"/>
              </p:ext>
            </p:extLst>
          </p:nvPr>
        </p:nvGraphicFramePr>
        <p:xfrm>
          <a:off x="1036757" y="4231509"/>
          <a:ext cx="6746508" cy="879420"/>
        </p:xfrm>
        <a:graphic>
          <a:graphicData uri="http://schemas.openxmlformats.org/presentationml/2006/ole">
            <mc:AlternateContent xmlns:mc="http://schemas.openxmlformats.org/markup-compatibility/2006">
              <mc:Choice xmlns:v="urn:schemas-microsoft-com:vml" Requires="v">
                <p:oleObj spid="_x0000_s115762" name="Equation" r:id="rId5" imgW="3314520" imgH="431640" progId="Equation.DSMT4">
                  <p:embed/>
                </p:oleObj>
              </mc:Choice>
              <mc:Fallback>
                <p:oleObj name="Equation" r:id="rId5" imgW="3314520" imgH="431640" progId="Equation.DSMT4">
                  <p:embed/>
                  <p:pic>
                    <p:nvPicPr>
                      <p:cNvPr id="0" name=""/>
                      <p:cNvPicPr/>
                      <p:nvPr/>
                    </p:nvPicPr>
                    <p:blipFill>
                      <a:blip r:embed="rId6"/>
                      <a:stretch>
                        <a:fillRect/>
                      </a:stretch>
                    </p:blipFill>
                    <p:spPr>
                      <a:xfrm>
                        <a:off x="1036757" y="4231509"/>
                        <a:ext cx="6746508" cy="879420"/>
                      </a:xfrm>
                      <a:prstGeom prst="rect">
                        <a:avLst/>
                      </a:prstGeom>
                    </p:spPr>
                  </p:pic>
                </p:oleObj>
              </mc:Fallback>
            </mc:AlternateContent>
          </a:graphicData>
        </a:graphic>
      </p:graphicFrame>
      <p:graphicFrame>
        <p:nvGraphicFramePr>
          <p:cNvPr id="6" name="Object 5" descr="f r = start fraction left parenthesis Q minus ESC right parenthesis over Q end fraction = start fraction 110,000 minus 252 over 10,000 end fraction = 0.9975"/>
          <p:cNvGraphicFramePr>
            <a:graphicFrameLocks noChangeAspect="1"/>
          </p:cNvGraphicFramePr>
          <p:nvPr>
            <p:extLst>
              <p:ext uri="{D42A27DB-BD31-4B8C-83A1-F6EECF244321}">
                <p14:modId xmlns:p14="http://schemas.microsoft.com/office/powerpoint/2010/main" val="2499595145"/>
              </p:ext>
            </p:extLst>
          </p:nvPr>
        </p:nvGraphicFramePr>
        <p:xfrm>
          <a:off x="1186474" y="5399684"/>
          <a:ext cx="6845154" cy="435919"/>
        </p:xfrm>
        <a:graphic>
          <a:graphicData uri="http://schemas.openxmlformats.org/presentationml/2006/ole">
            <mc:AlternateContent xmlns:mc="http://schemas.openxmlformats.org/markup-compatibility/2006">
              <mc:Choice xmlns:v="urn:schemas-microsoft-com:vml" Requires="v">
                <p:oleObj spid="_x0000_s115763" name="Equation" r:id="rId7" imgW="3390840" imgH="215640" progId="Equation.DSMT4">
                  <p:embed/>
                </p:oleObj>
              </mc:Choice>
              <mc:Fallback>
                <p:oleObj name="Equation" r:id="rId7" imgW="3390840" imgH="215640" progId="Equation.DSMT4">
                  <p:embed/>
                  <p:pic>
                    <p:nvPicPr>
                      <p:cNvPr id="0" name=""/>
                      <p:cNvPicPr/>
                      <p:nvPr/>
                    </p:nvPicPr>
                    <p:blipFill>
                      <a:blip r:embed="rId8"/>
                      <a:stretch>
                        <a:fillRect/>
                      </a:stretch>
                    </p:blipFill>
                    <p:spPr>
                      <a:xfrm>
                        <a:off x="1186474" y="5399684"/>
                        <a:ext cx="6845154" cy="435919"/>
                      </a:xfrm>
                      <a:prstGeom prst="rect">
                        <a:avLst/>
                      </a:prstGeom>
                    </p:spPr>
                  </p:pic>
                </p:oleObj>
              </mc:Fallback>
            </mc:AlternateContent>
          </a:graphicData>
        </a:graphic>
      </p:graphicFrame>
    </p:spTree>
    <p:extLst>
      <p:ext uri="{BB962C8B-B14F-4D97-AF65-F5344CB8AC3E}">
        <p14:creationId xmlns:p14="http://schemas.microsoft.com/office/powerpoint/2010/main" val="22029239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excel spreadsheet has inputs, distribution of demand during lead time, and cycle service level and fill rate."/>
          <p:cNvSpPr>
            <a:spLocks noGrp="1"/>
          </p:cNvSpPr>
          <p:nvPr>
            <p:ph type="title"/>
          </p:nvPr>
        </p:nvSpPr>
        <p:spPr>
          <a:xfrm>
            <a:off x="457200" y="79313"/>
            <a:ext cx="7862341" cy="1231076"/>
          </a:xfrm>
        </p:spPr>
        <p:txBody>
          <a:bodyPr wrap="square" tIns="91425" anchor="b">
            <a:spAutoFit/>
          </a:bodyPr>
          <a:lstStyle/>
          <a:p>
            <a:pPr lvl="0" defTabSz="457200">
              <a:spcBef>
                <a:spcPct val="0"/>
              </a:spcBef>
              <a:buClrTx/>
            </a:pPr>
            <a:r>
              <a:rPr lang="en-US" kern="1200" dirty="0" smtClean="0">
                <a:latin typeface="Times New Roman" panose="02020603050405020304" pitchFamily="18" charset="0"/>
                <a:ea typeface="+mj-ea"/>
                <a:cs typeface="+mj-cs"/>
              </a:rPr>
              <a:t>Evaluating Fill Rate Given a Reorder Point </a:t>
            </a:r>
            <a:r>
              <a:rPr lang="en-US" sz="2000" b="0" kern="1200" dirty="0" smtClean="0">
                <a:latin typeface="Times New Roman" panose="02020603050405020304" pitchFamily="18" charset="0"/>
                <a:ea typeface="+mj-ea"/>
                <a:cs typeface="+mj-cs"/>
              </a:rPr>
              <a:t>(4 of 4)</a:t>
            </a:r>
            <a:endParaRPr lang="en-US" sz="2000" b="0" kern="1200" dirty="0">
              <a:latin typeface="Times New Roman" panose="02020603050405020304" pitchFamily="18" charset="0"/>
              <a:ea typeface="+mj-ea"/>
              <a:cs typeface="+mj-cs"/>
            </a:endParaRPr>
          </a:p>
        </p:txBody>
      </p:sp>
      <p:pic>
        <p:nvPicPr>
          <p:cNvPr id="3" name="Picture 2" descr="An excel solution has cell formulas. The excel spreadsheet has inputs, distribution of demand during lead time, and cycle service level and fill rate. Inputs. Cells A 3 through E 3. Q, 10,000. D, 2500. Sigma sub D, 500. L, 2. s s, 1000. Distribution of demand during lead time. Cells A 6, B 6. D sub L, 5000. Sigma sub L, 707.Cycle service level and fill rate. Cells A 9 through C 9. C S L, 0.92. E S C, 25.13. f r, 0.9975. Cell formulas are as follows. A 6 = B 3 star D 3. Equation 12.2. B 6 = S Q R T, left parenthesis D 3 right parenthesis, star C 3. Equation 12.2. A 9 = N O R M D I S T, left parenthesis A 6 + E 3 comma A 6 comma B 6 comma 1 right parenthesis. Equation 12.4. B 9 = E 3 star, left parenthesis 1 minus, N O R M D I S T left parenthesis E 3 over B 6 comma 0 comma 1 comma 1 right parenthesis, right parenthesis + B star, N O R M D I S T left parenthesis E 3 over B 6 comma 0 comma 1 comma 0 right parenthesis. Equation 12.8. C 9 = left parenthesis A 3 minus B 9 right parenthesis, over A 3. Equation 1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3845" y="1488804"/>
            <a:ext cx="3796311" cy="4063893"/>
          </a:xfrm>
          <a:prstGeom prst="rect">
            <a:avLst/>
          </a:prstGeom>
        </p:spPr>
      </p:pic>
      <p:sp>
        <p:nvSpPr>
          <p:cNvPr id="4" name="Text Placeholder 3"/>
          <p:cNvSpPr>
            <a:spLocks noGrp="1"/>
          </p:cNvSpPr>
          <p:nvPr>
            <p:ph type="body" idx="1"/>
          </p:nvPr>
        </p:nvSpPr>
        <p:spPr>
          <a:xfrm>
            <a:off x="457200" y="5749206"/>
            <a:ext cx="8229600" cy="535810"/>
          </a:xfrm>
        </p:spPr>
        <p:txBody>
          <a:bodyPr/>
          <a:lstStyle/>
          <a:p>
            <a:pPr marL="0" indent="0">
              <a:buNone/>
            </a:pPr>
            <a:r>
              <a:rPr lang="en-US" sz="2000" b="1" dirty="0">
                <a:latin typeface="+mn-lt"/>
              </a:rPr>
              <a:t>Figure 12-2 </a:t>
            </a:r>
            <a:r>
              <a:rPr lang="en-US" sz="2000" dirty="0">
                <a:latin typeface="+mn-lt"/>
              </a:rPr>
              <a:t>Excel Solution of Example 12-4</a:t>
            </a:r>
          </a:p>
        </p:txBody>
      </p:sp>
    </p:spTree>
    <p:extLst>
      <p:ext uri="{BB962C8B-B14F-4D97-AF65-F5344CB8AC3E}">
        <p14:creationId xmlns:p14="http://schemas.microsoft.com/office/powerpoint/2010/main" val="38873797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Evaluating Safety Inventory Given Desired Fill Rate </a:t>
            </a:r>
            <a:r>
              <a:rPr lang="en-US" sz="2000" b="0" kern="1200" dirty="0" smtClean="0">
                <a:latin typeface="Times New Roman" panose="02020603050405020304" pitchFamily="18" charset="0"/>
                <a:ea typeface="+mj-ea"/>
                <a:cs typeface="+mj-cs"/>
              </a:rPr>
              <a:t>(1 of 4)</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239044"/>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Expected shortage per replenishment cycle is</a:t>
            </a:r>
            <a:endParaRPr lang="en-US" sz="2400" b="1" kern="1200" dirty="0">
              <a:solidFill>
                <a:srgbClr val="000000"/>
              </a:solidFill>
              <a:latin typeface="Arial (Body)"/>
              <a:ea typeface="+mn-ea"/>
              <a:cs typeface="+mn-cs"/>
            </a:endParaRPr>
          </a:p>
          <a:p>
            <a:pPr marL="0" lvl="0" indent="0" defTabSz="457200">
              <a:spcAft>
                <a:spcPct val="0"/>
              </a:spcAft>
              <a:buNone/>
              <a:tabLst/>
            </a:pPr>
            <a:r>
              <a:rPr lang="en-US" sz="2400" b="1" kern="1200" dirty="0" smtClean="0">
                <a:solidFill>
                  <a:srgbClr val="000000"/>
                </a:solidFill>
                <a:latin typeface="Arial (Body)"/>
                <a:ea typeface="+mn-ea"/>
                <a:cs typeface="Times New Roman"/>
              </a:rPr>
              <a:t>                        </a:t>
            </a:r>
            <a:r>
              <a:rPr lang="en-US" sz="2400" i="1" kern="1200" dirty="0" smtClean="0">
                <a:solidFill>
                  <a:srgbClr val="000000"/>
                </a:solidFill>
                <a:latin typeface="Arial (Body)"/>
                <a:ea typeface="+mn-ea"/>
                <a:cs typeface="Times New Roman"/>
              </a:rPr>
              <a:t>E</a:t>
            </a:r>
            <a:r>
              <a:rPr lang="en-US" sz="100" i="1" kern="1200" dirty="0" smtClean="0">
                <a:solidFill>
                  <a:srgbClr val="000000"/>
                </a:solidFill>
                <a:latin typeface="Arial (Body)"/>
                <a:ea typeface="+mn-ea"/>
                <a:cs typeface="Times New Roman"/>
              </a:rPr>
              <a:t> </a:t>
            </a:r>
            <a:r>
              <a:rPr lang="en-US" sz="2400" i="1" kern="1200" dirty="0" smtClean="0">
                <a:solidFill>
                  <a:srgbClr val="000000"/>
                </a:solidFill>
                <a:latin typeface="Arial (Body)"/>
                <a:ea typeface="+mn-ea"/>
                <a:cs typeface="Times New Roman"/>
              </a:rPr>
              <a:t>S</a:t>
            </a:r>
            <a:r>
              <a:rPr lang="en-US" sz="100" i="1" kern="1200" dirty="0" smtClean="0">
                <a:solidFill>
                  <a:srgbClr val="000000"/>
                </a:solidFill>
                <a:latin typeface="Arial (Body)"/>
                <a:ea typeface="+mn-ea"/>
                <a:cs typeface="Times New Roman"/>
              </a:rPr>
              <a:t> </a:t>
            </a:r>
            <a:r>
              <a:rPr lang="en-US" sz="2400" i="1" kern="1200" dirty="0" smtClean="0">
                <a:solidFill>
                  <a:srgbClr val="000000"/>
                </a:solidFill>
                <a:latin typeface="Arial (Body)"/>
                <a:ea typeface="+mn-ea"/>
                <a:cs typeface="Times New Roman"/>
              </a:rPr>
              <a:t>C</a:t>
            </a:r>
            <a:r>
              <a:rPr lang="en-US" sz="2400" i="1" kern="1200" dirty="0" smtClean="0">
                <a:solidFill>
                  <a:srgbClr val="000000"/>
                </a:solidFill>
                <a:latin typeface="Arial (Body)"/>
                <a:ea typeface="+mn-ea"/>
                <a:cs typeface="+mn-cs"/>
              </a:rPr>
              <a:t> </a:t>
            </a:r>
            <a:r>
              <a:rPr lang="en-US" sz="2400" kern="1200" dirty="0">
                <a:solidFill>
                  <a:srgbClr val="000000"/>
                </a:solidFill>
                <a:latin typeface="Arial (Body)"/>
                <a:ea typeface="+mn-ea"/>
                <a:cs typeface="+mn-cs"/>
              </a:rPr>
              <a:t>= (1 </a:t>
            </a:r>
            <a:r>
              <a:rPr lang="en-US" sz="2400" kern="1200" dirty="0" smtClean="0">
                <a:solidFill>
                  <a:srgbClr val="000000"/>
                </a:solidFill>
                <a:latin typeface="Arial (Body)"/>
                <a:ea typeface="+mn-ea"/>
                <a:cs typeface="+mn-cs"/>
              </a:rPr>
              <a:t>− </a:t>
            </a:r>
            <a:r>
              <a:rPr lang="en-US" sz="2400" i="1" kern="1200" dirty="0">
                <a:solidFill>
                  <a:srgbClr val="000000"/>
                </a:solidFill>
                <a:latin typeface="Arial (Body)"/>
                <a:ea typeface="+mn-ea"/>
                <a:cs typeface="Times New Roman"/>
              </a:rPr>
              <a:t>fr</a:t>
            </a:r>
            <a:r>
              <a:rPr lang="en-US" sz="2400" kern="1200" dirty="0">
                <a:solidFill>
                  <a:srgbClr val="000000"/>
                </a:solidFill>
                <a:latin typeface="Arial (Body)"/>
                <a:ea typeface="+mn-ea"/>
                <a:cs typeface="+mn-cs"/>
              </a:rPr>
              <a:t>)</a:t>
            </a:r>
            <a:r>
              <a:rPr lang="en-US" sz="2400" i="1" kern="1200" dirty="0">
                <a:solidFill>
                  <a:srgbClr val="000000"/>
                </a:solidFill>
                <a:latin typeface="Arial (Body)"/>
                <a:ea typeface="+mn-ea"/>
                <a:cs typeface="Times New Roman"/>
              </a:rPr>
              <a:t>Q</a:t>
            </a:r>
          </a:p>
          <a:p>
            <a:pPr marL="255651" lvl="0" indent="-255651" defTabSz="457200">
              <a:spcAft>
                <a:spcPct val="0"/>
              </a:spcAft>
              <a:buFont typeface="Arial" panose="020B0604020202020204" pitchFamily="34" charset="0"/>
              <a:buChar char="•"/>
              <a:tabLst/>
            </a:pPr>
            <a:r>
              <a:rPr lang="en-US" sz="2400" kern="1200" dirty="0" smtClean="0">
                <a:solidFill>
                  <a:srgbClr val="000000"/>
                </a:solidFill>
                <a:latin typeface="Arial (Body)"/>
                <a:ea typeface="+mn-ea"/>
                <a:cs typeface="Times New Roman"/>
              </a:rPr>
              <a:t>No </a:t>
            </a:r>
            <a:r>
              <a:rPr lang="en-US" sz="2400" kern="1200" dirty="0">
                <a:solidFill>
                  <a:srgbClr val="000000"/>
                </a:solidFill>
                <a:latin typeface="Arial (Body)"/>
                <a:ea typeface="+mn-ea"/>
                <a:cs typeface="Times New Roman"/>
              </a:rPr>
              <a:t>equation for </a:t>
            </a:r>
            <a:r>
              <a:rPr lang="en-US" sz="2400" i="1" kern="1200" dirty="0">
                <a:solidFill>
                  <a:srgbClr val="000000"/>
                </a:solidFill>
                <a:latin typeface="Arial (Body)"/>
                <a:ea typeface="+mn-ea"/>
                <a:cs typeface="Times New Roman"/>
              </a:rPr>
              <a:t>ss</a:t>
            </a:r>
          </a:p>
          <a:p>
            <a:pPr marL="255651" lvl="0" indent="-255651" defTabSz="457200">
              <a:spcAft>
                <a:spcPct val="0"/>
              </a:spcAft>
              <a:buFont typeface="Arial" panose="020B0604020202020204" pitchFamily="34" charset="0"/>
              <a:buChar char="•"/>
              <a:tabLst/>
            </a:pPr>
            <a:r>
              <a:rPr lang="en-US" sz="2400" kern="1200" dirty="0" smtClean="0">
                <a:solidFill>
                  <a:srgbClr val="000000"/>
                </a:solidFill>
                <a:latin typeface="Arial (Body)"/>
                <a:ea typeface="+mn-ea"/>
                <a:cs typeface="Times New Roman"/>
              </a:rPr>
              <a:t>Try </a:t>
            </a:r>
            <a:r>
              <a:rPr lang="en-US" sz="2400" kern="1200" dirty="0">
                <a:solidFill>
                  <a:srgbClr val="000000"/>
                </a:solidFill>
                <a:latin typeface="Arial (Body)"/>
                <a:ea typeface="+mn-ea"/>
                <a:cs typeface="Times New Roman"/>
              </a:rPr>
              <a:t>values or use </a:t>
            </a:r>
            <a:r>
              <a:rPr lang="pt-BR" sz="2400" b="1" kern="1200" dirty="0" smtClean="0">
                <a:solidFill>
                  <a:srgbClr val="000000"/>
                </a:solidFill>
                <a:latin typeface="Arial (Body)"/>
                <a:ea typeface="+mn-ea"/>
                <a:cs typeface="Times New Roman"/>
              </a:rPr>
              <a:t>G</a:t>
            </a:r>
            <a:r>
              <a:rPr lang="pt-BR" sz="100" b="1" kern="1200" dirty="0" smtClean="0">
                <a:solidFill>
                  <a:srgbClr val="000000"/>
                </a:solidFill>
                <a:latin typeface="Arial (Body)"/>
                <a:ea typeface="+mn-ea"/>
                <a:cs typeface="Times New Roman"/>
              </a:rPr>
              <a:t> </a:t>
            </a:r>
            <a:r>
              <a:rPr lang="pt-BR" sz="2400" b="1" kern="1200" dirty="0" smtClean="0">
                <a:solidFill>
                  <a:srgbClr val="000000"/>
                </a:solidFill>
                <a:latin typeface="Arial (Body)"/>
                <a:ea typeface="+mn-ea"/>
                <a:cs typeface="Times New Roman"/>
              </a:rPr>
              <a:t>O</a:t>
            </a:r>
            <a:r>
              <a:rPr lang="pt-BR" sz="100" b="1" kern="1200" dirty="0" smtClean="0">
                <a:solidFill>
                  <a:srgbClr val="000000"/>
                </a:solidFill>
                <a:latin typeface="Arial (Body)"/>
                <a:ea typeface="+mn-ea"/>
                <a:cs typeface="Times New Roman"/>
              </a:rPr>
              <a:t> </a:t>
            </a:r>
            <a:r>
              <a:rPr lang="pt-BR" sz="2400" b="1" kern="1200" dirty="0" smtClean="0">
                <a:solidFill>
                  <a:srgbClr val="000000"/>
                </a:solidFill>
                <a:latin typeface="Arial (Body)"/>
                <a:ea typeface="+mn-ea"/>
                <a:cs typeface="Times New Roman"/>
              </a:rPr>
              <a:t>A</a:t>
            </a:r>
            <a:r>
              <a:rPr lang="pt-BR" sz="100" b="1" kern="1200" dirty="0" smtClean="0">
                <a:solidFill>
                  <a:srgbClr val="000000"/>
                </a:solidFill>
                <a:latin typeface="Arial (Body)"/>
                <a:ea typeface="+mn-ea"/>
                <a:cs typeface="Times New Roman"/>
              </a:rPr>
              <a:t> </a:t>
            </a:r>
            <a:r>
              <a:rPr lang="pt-BR" sz="2400" b="1" kern="1200" dirty="0" smtClean="0">
                <a:solidFill>
                  <a:srgbClr val="000000"/>
                </a:solidFill>
                <a:latin typeface="Arial (Body)"/>
                <a:ea typeface="+mn-ea"/>
                <a:cs typeface="Times New Roman"/>
              </a:rPr>
              <a:t>L</a:t>
            </a:r>
            <a:r>
              <a:rPr lang="pt-BR" sz="100" b="1" kern="1200" dirty="0" smtClean="0">
                <a:solidFill>
                  <a:srgbClr val="000000"/>
                </a:solidFill>
                <a:latin typeface="Arial (Body)"/>
                <a:ea typeface="+mn-ea"/>
                <a:cs typeface="Times New Roman"/>
              </a:rPr>
              <a:t> </a:t>
            </a:r>
            <a:r>
              <a:rPr lang="pt-BR" sz="2400" b="1" kern="1200" dirty="0" smtClean="0">
                <a:solidFill>
                  <a:srgbClr val="000000"/>
                </a:solidFill>
                <a:latin typeface="Arial (Body)"/>
                <a:ea typeface="+mn-ea"/>
                <a:cs typeface="Times New Roman"/>
              </a:rPr>
              <a:t>S</a:t>
            </a:r>
            <a:r>
              <a:rPr lang="pt-BR" sz="100" b="1" kern="1200" dirty="0" smtClean="0">
                <a:solidFill>
                  <a:srgbClr val="000000"/>
                </a:solidFill>
                <a:latin typeface="Arial (Body)"/>
                <a:ea typeface="+mn-ea"/>
                <a:cs typeface="Times New Roman"/>
              </a:rPr>
              <a:t> </a:t>
            </a:r>
            <a:r>
              <a:rPr lang="pt-BR" sz="2400" b="1" kern="1200" dirty="0" smtClean="0">
                <a:solidFill>
                  <a:srgbClr val="000000"/>
                </a:solidFill>
                <a:latin typeface="Arial (Body)"/>
                <a:ea typeface="+mn-ea"/>
                <a:cs typeface="Times New Roman"/>
              </a:rPr>
              <a:t>E</a:t>
            </a:r>
            <a:r>
              <a:rPr lang="pt-BR" sz="100" b="1" kern="1200" dirty="0" smtClean="0">
                <a:solidFill>
                  <a:srgbClr val="000000"/>
                </a:solidFill>
                <a:latin typeface="Arial (Body)"/>
                <a:ea typeface="+mn-ea"/>
                <a:cs typeface="Times New Roman"/>
              </a:rPr>
              <a:t> </a:t>
            </a:r>
            <a:r>
              <a:rPr lang="pt-BR" sz="2400" b="1" kern="1200" dirty="0" smtClean="0">
                <a:solidFill>
                  <a:srgbClr val="000000"/>
                </a:solidFill>
                <a:latin typeface="Arial (Body)"/>
                <a:ea typeface="+mn-ea"/>
                <a:cs typeface="Times New Roman"/>
              </a:rPr>
              <a:t>E</a:t>
            </a:r>
            <a:r>
              <a:rPr lang="pt-BR" sz="100" b="1" kern="1200" dirty="0" smtClean="0">
                <a:solidFill>
                  <a:srgbClr val="000000"/>
                </a:solidFill>
                <a:latin typeface="Arial (Body)"/>
                <a:ea typeface="+mn-ea"/>
                <a:cs typeface="Times New Roman"/>
              </a:rPr>
              <a:t> </a:t>
            </a:r>
            <a:r>
              <a:rPr lang="pt-BR" sz="2400" b="1" kern="1200" dirty="0" smtClean="0">
                <a:solidFill>
                  <a:srgbClr val="000000"/>
                </a:solidFill>
                <a:latin typeface="Arial (Body)"/>
                <a:ea typeface="+mn-ea"/>
                <a:cs typeface="Times New Roman"/>
              </a:rPr>
              <a:t>K</a:t>
            </a:r>
            <a:r>
              <a:rPr lang="pt-BR" sz="2400" i="1" kern="1200" dirty="0" smtClean="0">
                <a:solidFill>
                  <a:srgbClr val="000000"/>
                </a:solidFill>
                <a:latin typeface="Arial (Body)"/>
                <a:ea typeface="+mn-ea"/>
                <a:cs typeface="Times New Roman"/>
              </a:rPr>
              <a:t> </a:t>
            </a:r>
            <a:r>
              <a:rPr lang="en-US" sz="2400" kern="1200" dirty="0" smtClean="0">
                <a:solidFill>
                  <a:srgbClr val="000000"/>
                </a:solidFill>
                <a:latin typeface="Arial (Body)"/>
                <a:ea typeface="+mn-ea"/>
                <a:cs typeface="Times New Roman"/>
              </a:rPr>
              <a:t>in </a:t>
            </a:r>
            <a:r>
              <a:rPr lang="en-US" sz="2400" kern="1200" dirty="0">
                <a:solidFill>
                  <a:srgbClr val="000000"/>
                </a:solidFill>
                <a:latin typeface="Arial (Body)"/>
                <a:ea typeface="+mn-ea"/>
                <a:cs typeface="Times New Roman"/>
              </a:rPr>
              <a:t>Excel</a:t>
            </a:r>
          </a:p>
        </p:txBody>
      </p:sp>
    </p:spTree>
    <p:extLst>
      <p:ext uri="{BB962C8B-B14F-4D97-AF65-F5344CB8AC3E}">
        <p14:creationId xmlns:p14="http://schemas.microsoft.com/office/powerpoint/2010/main" val="17926467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Evaluating Safety Inventory Given Desired Fill Rate </a:t>
            </a:r>
            <a:r>
              <a:rPr lang="en-US" sz="2000" b="0" kern="1200" dirty="0" smtClean="0">
                <a:latin typeface="Times New Roman" panose="02020603050405020304" pitchFamily="18" charset="0"/>
                <a:ea typeface="+mj-ea"/>
                <a:cs typeface="+mj-cs"/>
              </a:rPr>
              <a:t>(2 of 4)</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6814457" cy="1677352"/>
          </a:xfrm>
        </p:spPr>
        <p:txBody>
          <a:bodyPr wrap="square" lIns="91425" tIns="91425" rIns="91425" bIns="91425">
            <a:spAutoFit/>
          </a:bodyPr>
          <a:lstStyle/>
          <a:p>
            <a:pPr marL="0" lvl="0" indent="0" defTabSz="457200">
              <a:spcAft>
                <a:spcPct val="0"/>
              </a:spcAft>
              <a:buNone/>
            </a:pPr>
            <a:r>
              <a:rPr lang="en-US" sz="2400" kern="1200" dirty="0">
                <a:solidFill>
                  <a:srgbClr val="000000"/>
                </a:solidFill>
                <a:latin typeface="Arial (Body)"/>
                <a:ea typeface="+mn-ea"/>
                <a:cs typeface="+mn-cs"/>
              </a:rPr>
              <a:t>Desired fill rate, </a:t>
            </a:r>
            <a:r>
              <a:rPr lang="en-US" sz="2400" i="1" kern="1200" dirty="0">
                <a:solidFill>
                  <a:srgbClr val="000000"/>
                </a:solidFill>
                <a:latin typeface="Arial (Body)"/>
                <a:ea typeface="+mn-ea"/>
                <a:cs typeface="Times New Roman"/>
              </a:rPr>
              <a:t>fr</a:t>
            </a:r>
            <a:r>
              <a:rPr lang="en-US" sz="2400" b="1" kern="1200" dirty="0">
                <a:solidFill>
                  <a:srgbClr val="000000"/>
                </a:solidFill>
                <a:latin typeface="Arial (Body)"/>
                <a:ea typeface="+mn-ea"/>
                <a:cs typeface="+mn-cs"/>
              </a:rPr>
              <a:t> </a:t>
            </a:r>
            <a:r>
              <a:rPr lang="en-US" sz="2400" i="1" kern="1200" dirty="0">
                <a:solidFill>
                  <a:srgbClr val="000000"/>
                </a:solidFill>
                <a:latin typeface="Arial (Body)"/>
                <a:ea typeface="+mn-ea"/>
                <a:cs typeface="+mn-cs"/>
              </a:rPr>
              <a:t>=</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0.975</a:t>
            </a:r>
            <a:endParaRPr lang="en-US" sz="2400" kern="1200" dirty="0">
              <a:solidFill>
                <a:srgbClr val="000000"/>
              </a:solidFill>
              <a:latin typeface="Arial (Body)"/>
              <a:ea typeface="+mn-ea"/>
              <a:cs typeface="+mn-cs"/>
            </a:endParaRPr>
          </a:p>
          <a:p>
            <a:pPr marL="0" lvl="0" indent="0" defTabSz="457200">
              <a:spcAft>
                <a:spcPct val="0"/>
              </a:spcAft>
              <a:buNone/>
            </a:pPr>
            <a:r>
              <a:rPr lang="en-US" sz="2400" kern="1200" dirty="0" smtClean="0">
                <a:solidFill>
                  <a:srgbClr val="000000"/>
                </a:solidFill>
                <a:latin typeface="Arial (Body)"/>
                <a:ea typeface="+mn-ea"/>
                <a:cs typeface="+mn-cs"/>
              </a:rPr>
              <a:t>Lot </a:t>
            </a:r>
            <a:r>
              <a:rPr lang="en-US" sz="2400" kern="1200" dirty="0">
                <a:solidFill>
                  <a:srgbClr val="000000"/>
                </a:solidFill>
                <a:latin typeface="Arial (Body)"/>
                <a:ea typeface="+mn-ea"/>
                <a:cs typeface="+mn-cs"/>
              </a:rPr>
              <a:t>size, </a:t>
            </a:r>
            <a:r>
              <a:rPr lang="en-US" sz="2400" i="1" kern="1200" dirty="0">
                <a:solidFill>
                  <a:srgbClr val="000000"/>
                </a:solidFill>
                <a:latin typeface="Arial (Body)"/>
                <a:ea typeface="+mn-ea"/>
                <a:cs typeface="Times New Roman"/>
              </a:rPr>
              <a:t>Q</a:t>
            </a:r>
            <a:r>
              <a:rPr lang="en-US" sz="2400" b="1" kern="1200" dirty="0">
                <a:solidFill>
                  <a:srgbClr val="000000"/>
                </a:solidFill>
                <a:latin typeface="Arial (Body)"/>
                <a:ea typeface="+mn-ea"/>
                <a:cs typeface="+mn-cs"/>
              </a:rPr>
              <a:t> </a:t>
            </a:r>
            <a:r>
              <a:rPr lang="en-US" sz="2400" i="1" kern="1200" dirty="0" smtClean="0">
                <a:solidFill>
                  <a:srgbClr val="000000"/>
                </a:solidFill>
                <a:latin typeface="Arial (Body)"/>
                <a:ea typeface="+mn-ea"/>
                <a:cs typeface="+mn-cs"/>
              </a:rPr>
              <a:t>=</a:t>
            </a:r>
            <a:r>
              <a:rPr lang="en-US" sz="2400" kern="1200" dirty="0" smtClean="0">
                <a:solidFill>
                  <a:srgbClr val="000000"/>
                </a:solidFill>
                <a:latin typeface="Arial (Body)"/>
                <a:ea typeface="+mn-ea"/>
                <a:cs typeface="+mn-cs"/>
              </a:rPr>
              <a:t> </a:t>
            </a:r>
            <a:r>
              <a:rPr lang="en-US" sz="2400" kern="1200" dirty="0">
                <a:solidFill>
                  <a:srgbClr val="000000"/>
                </a:solidFill>
                <a:latin typeface="Arial (Body)"/>
                <a:ea typeface="+mn-ea"/>
                <a:cs typeface="+mn-cs"/>
              </a:rPr>
              <a:t>10,000 </a:t>
            </a:r>
            <a:r>
              <a:rPr lang="en-US" sz="2400" kern="1200" dirty="0" smtClean="0">
                <a:solidFill>
                  <a:srgbClr val="000000"/>
                </a:solidFill>
                <a:latin typeface="Arial (Body)"/>
                <a:ea typeface="+mn-ea"/>
                <a:cs typeface="+mn-cs"/>
              </a:rPr>
              <a:t>boxes</a:t>
            </a:r>
          </a:p>
          <a:p>
            <a:pPr marL="0" indent="0" defTabSz="457200">
              <a:spcAft>
                <a:spcPct val="0"/>
              </a:spcAft>
              <a:buNone/>
            </a:pPr>
            <a:r>
              <a:rPr lang="en-US" sz="2400" dirty="0"/>
              <a:t>Standard deviation of ddlt</a:t>
            </a:r>
            <a:r>
              <a:rPr lang="en-US" sz="2400" dirty="0" smtClean="0"/>
              <a:t>,</a:t>
            </a:r>
            <a:r>
              <a:rPr lang="en-US" sz="2400" kern="1200" dirty="0">
                <a:solidFill>
                  <a:srgbClr val="000000"/>
                </a:solidFill>
                <a:latin typeface="Arial (Body)"/>
                <a:ea typeface="+mn-ea"/>
                <a:cs typeface="+mn-cs"/>
              </a:rPr>
              <a:t> </a:t>
            </a:r>
            <a:endParaRPr lang="en-US" sz="2400" kern="1200" dirty="0" smtClean="0">
              <a:solidFill>
                <a:srgbClr val="000000"/>
              </a:solidFill>
              <a:latin typeface="Arial (Body)"/>
              <a:ea typeface="+mn-ea"/>
              <a:cs typeface="+mn-cs"/>
            </a:endParaRPr>
          </a:p>
        </p:txBody>
      </p:sp>
      <p:graphicFrame>
        <p:nvGraphicFramePr>
          <p:cNvPr id="5" name="Object 4" descr="sigma sub L = the square root of 2 times 500 = 707"/>
          <p:cNvGraphicFramePr>
            <a:graphicFrameLocks noChangeAspect="1"/>
          </p:cNvGraphicFramePr>
          <p:nvPr>
            <p:extLst>
              <p:ext uri="{D42A27DB-BD31-4B8C-83A1-F6EECF244321}">
                <p14:modId xmlns:p14="http://schemas.microsoft.com/office/powerpoint/2010/main" val="3025481411"/>
              </p:ext>
            </p:extLst>
          </p:nvPr>
        </p:nvGraphicFramePr>
        <p:xfrm>
          <a:off x="4237038" y="2713038"/>
          <a:ext cx="2651125" cy="504825"/>
        </p:xfrm>
        <a:graphic>
          <a:graphicData uri="http://schemas.openxmlformats.org/presentationml/2006/ole">
            <mc:AlternateContent xmlns:mc="http://schemas.openxmlformats.org/markup-compatibility/2006">
              <mc:Choice xmlns:v="urn:schemas-microsoft-com:vml" Requires="v">
                <p:oleObj spid="_x0000_s113721" name="Equation" r:id="rId3" imgW="1333440" imgH="253800" progId="Equation.DSMT4">
                  <p:embed/>
                </p:oleObj>
              </mc:Choice>
              <mc:Fallback>
                <p:oleObj name="Equation" r:id="rId3" imgW="1333440" imgH="253800" progId="Equation.DSMT4">
                  <p:embed/>
                  <p:pic>
                    <p:nvPicPr>
                      <p:cNvPr id="4" name="Object 3"/>
                      <p:cNvPicPr/>
                      <p:nvPr/>
                    </p:nvPicPr>
                    <p:blipFill>
                      <a:blip r:embed="rId4"/>
                      <a:stretch>
                        <a:fillRect/>
                      </a:stretch>
                    </p:blipFill>
                    <p:spPr>
                      <a:xfrm>
                        <a:off x="4237038" y="2713038"/>
                        <a:ext cx="2651125" cy="504825"/>
                      </a:xfrm>
                      <a:prstGeom prst="rect">
                        <a:avLst/>
                      </a:prstGeom>
                    </p:spPr>
                  </p:pic>
                </p:oleObj>
              </mc:Fallback>
            </mc:AlternateContent>
          </a:graphicData>
        </a:graphic>
      </p:graphicFrame>
      <p:sp>
        <p:nvSpPr>
          <p:cNvPr id="6" name="Content Placeholder 5"/>
          <p:cNvSpPr>
            <a:spLocks noGrp="1"/>
          </p:cNvSpPr>
          <p:nvPr>
            <p:ph idx="4294967295"/>
          </p:nvPr>
        </p:nvSpPr>
        <p:spPr>
          <a:xfrm>
            <a:off x="457200" y="3355029"/>
            <a:ext cx="6271403" cy="516042"/>
          </a:xfrm>
        </p:spPr>
        <p:txBody>
          <a:bodyPr/>
          <a:lstStyle/>
          <a:p>
            <a:pPr marL="101600" indent="0">
              <a:buNone/>
            </a:pPr>
            <a:r>
              <a:rPr lang="en-US" sz="2400" i="1" dirty="0">
                <a:latin typeface="+mn-lt"/>
                <a:cs typeface="Times New Roman"/>
              </a:rPr>
              <a:t>ESC</a:t>
            </a:r>
            <a:r>
              <a:rPr lang="en-US" sz="2400" dirty="0">
                <a:latin typeface="+mn-lt"/>
              </a:rPr>
              <a:t> = (</a:t>
            </a:r>
            <a:r>
              <a:rPr lang="en-US" sz="2400" dirty="0" smtClean="0">
                <a:latin typeface="+mn-lt"/>
              </a:rPr>
              <a:t>1−</a:t>
            </a:r>
            <a:r>
              <a:rPr lang="en-US" sz="2400" i="1" dirty="0" smtClean="0">
                <a:latin typeface="+mn-lt"/>
                <a:cs typeface="Times New Roman"/>
              </a:rPr>
              <a:t>fr</a:t>
            </a:r>
            <a:r>
              <a:rPr lang="en-US" sz="2400" dirty="0" smtClean="0">
                <a:latin typeface="+mn-lt"/>
              </a:rPr>
              <a:t>)</a:t>
            </a:r>
            <a:r>
              <a:rPr lang="en-US" sz="2400" i="1" dirty="0" smtClean="0">
                <a:latin typeface="+mn-lt"/>
                <a:cs typeface="Times New Roman"/>
              </a:rPr>
              <a:t>Q </a:t>
            </a:r>
            <a:r>
              <a:rPr lang="en-US" sz="2400" dirty="0">
                <a:latin typeface="+mn-lt"/>
              </a:rPr>
              <a:t>= (1 </a:t>
            </a:r>
            <a:r>
              <a:rPr lang="en-US" sz="2400" dirty="0" smtClean="0">
                <a:latin typeface="+mn-lt"/>
              </a:rPr>
              <a:t>− </a:t>
            </a:r>
            <a:r>
              <a:rPr lang="en-US" sz="2400" dirty="0">
                <a:latin typeface="+mn-lt"/>
              </a:rPr>
              <a:t>0.975)10,000 = 250</a:t>
            </a:r>
          </a:p>
        </p:txBody>
      </p:sp>
    </p:spTree>
    <p:extLst>
      <p:ext uri="{BB962C8B-B14F-4D97-AF65-F5344CB8AC3E}">
        <p14:creationId xmlns:p14="http://schemas.microsoft.com/office/powerpoint/2010/main" val="33519015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Evaluating Safety Inventory Given Desired Fill Rate </a:t>
            </a:r>
            <a:r>
              <a:rPr lang="en-US" sz="2000" b="0" kern="1200" dirty="0" smtClean="0">
                <a:latin typeface="Times New Roman" panose="02020603050405020304" pitchFamily="18" charset="0"/>
                <a:ea typeface="+mj-ea"/>
                <a:cs typeface="+mj-cs"/>
              </a:rPr>
              <a:t>(3 of 4)</a:t>
            </a:r>
            <a:endParaRPr lang="en-US" sz="2000" b="0" kern="1200" dirty="0">
              <a:latin typeface="Times New Roman" panose="02020603050405020304" pitchFamily="18" charset="0"/>
              <a:ea typeface="+mj-ea"/>
              <a:cs typeface="+mj-cs"/>
            </a:endParaRPr>
          </a:p>
        </p:txBody>
      </p:sp>
      <p:graphicFrame>
        <p:nvGraphicFramePr>
          <p:cNvPr id="13" name="Object 12" descr="E S C = 250 = negative s s left bracket 1 minus f sub s start fraction s s over sigma sub L end fraction right bracket + sigma sub L f sub s start fraction s s over sigma sub L end fraction"/>
          <p:cNvGraphicFramePr>
            <a:graphicFrameLocks noChangeAspect="1"/>
          </p:cNvGraphicFramePr>
          <p:nvPr>
            <p:extLst>
              <p:ext uri="{D42A27DB-BD31-4B8C-83A1-F6EECF244321}">
                <p14:modId xmlns:p14="http://schemas.microsoft.com/office/powerpoint/2010/main" val="1761743231"/>
              </p:ext>
            </p:extLst>
          </p:nvPr>
        </p:nvGraphicFramePr>
        <p:xfrm>
          <a:off x="1870075" y="1754188"/>
          <a:ext cx="5357813" cy="969962"/>
        </p:xfrm>
        <a:graphic>
          <a:graphicData uri="http://schemas.openxmlformats.org/presentationml/2006/ole">
            <mc:AlternateContent xmlns:mc="http://schemas.openxmlformats.org/markup-compatibility/2006">
              <mc:Choice xmlns:v="urn:schemas-microsoft-com:vml" Requires="v">
                <p:oleObj spid="_x0000_s105930" name="Equation" r:id="rId3" imgW="2806560" imgH="507960" progId="Equation.DSMT4">
                  <p:embed/>
                </p:oleObj>
              </mc:Choice>
              <mc:Fallback>
                <p:oleObj name="Equation" r:id="rId3" imgW="2806560" imgH="507960" progId="Equation.DSMT4">
                  <p:embed/>
                  <p:pic>
                    <p:nvPicPr>
                      <p:cNvPr id="0" name=""/>
                      <p:cNvPicPr/>
                      <p:nvPr/>
                    </p:nvPicPr>
                    <p:blipFill>
                      <a:blip r:embed="rId4"/>
                      <a:stretch>
                        <a:fillRect/>
                      </a:stretch>
                    </p:blipFill>
                    <p:spPr>
                      <a:xfrm>
                        <a:off x="1870075" y="1754188"/>
                        <a:ext cx="5357813" cy="969962"/>
                      </a:xfrm>
                      <a:prstGeom prst="rect">
                        <a:avLst/>
                      </a:prstGeom>
                    </p:spPr>
                  </p:pic>
                </p:oleObj>
              </mc:Fallback>
            </mc:AlternateContent>
          </a:graphicData>
        </a:graphic>
      </p:graphicFrame>
      <p:graphicFrame>
        <p:nvGraphicFramePr>
          <p:cNvPr id="5" name="Object 4" descr="= negative s s left bracket 1 minus f sub s start fraction s s over 707 end fraction right bracket + 707 f sub s start fraction s s over 707 end fraction"/>
          <p:cNvGraphicFramePr>
            <a:graphicFrameLocks noChangeAspect="1"/>
          </p:cNvGraphicFramePr>
          <p:nvPr>
            <p:extLst>
              <p:ext uri="{D42A27DB-BD31-4B8C-83A1-F6EECF244321}">
                <p14:modId xmlns:p14="http://schemas.microsoft.com/office/powerpoint/2010/main" val="4219236979"/>
              </p:ext>
            </p:extLst>
          </p:nvPr>
        </p:nvGraphicFramePr>
        <p:xfrm>
          <a:off x="2266950" y="2808288"/>
          <a:ext cx="4638675" cy="917575"/>
        </p:xfrm>
        <a:graphic>
          <a:graphicData uri="http://schemas.openxmlformats.org/presentationml/2006/ole">
            <mc:AlternateContent xmlns:mc="http://schemas.openxmlformats.org/markup-compatibility/2006">
              <mc:Choice xmlns:v="urn:schemas-microsoft-com:vml" Requires="v">
                <p:oleObj spid="_x0000_s105931" name="Equation" r:id="rId5" imgW="2311200" imgH="457200" progId="Equation.DSMT4">
                  <p:embed/>
                </p:oleObj>
              </mc:Choice>
              <mc:Fallback>
                <p:oleObj name="Equation" r:id="rId5" imgW="2311200" imgH="457200" progId="Equation.DSMT4">
                  <p:embed/>
                  <p:pic>
                    <p:nvPicPr>
                      <p:cNvPr id="0" name=""/>
                      <p:cNvPicPr/>
                      <p:nvPr/>
                    </p:nvPicPr>
                    <p:blipFill>
                      <a:blip r:embed="rId6"/>
                      <a:stretch>
                        <a:fillRect/>
                      </a:stretch>
                    </p:blipFill>
                    <p:spPr>
                      <a:xfrm>
                        <a:off x="2266950" y="2808288"/>
                        <a:ext cx="4638675" cy="917575"/>
                      </a:xfrm>
                      <a:prstGeom prst="rect">
                        <a:avLst/>
                      </a:prstGeom>
                    </p:spPr>
                  </p:pic>
                </p:oleObj>
              </mc:Fallback>
            </mc:AlternateContent>
          </a:graphicData>
        </a:graphic>
      </p:graphicFrame>
      <p:graphicFrame>
        <p:nvGraphicFramePr>
          <p:cNvPr id="12" name="Object 11" descr="250 = negative s s right bracket 1 minus N O R M D I S T left parenthesis start fraction s s over 707 end fraction, 0, 1, 1 right parenthesis +707 N O R M D I S T left parenthesis start fraction s s over 707, 0, 1, 0 right parenthesis"/>
          <p:cNvGraphicFramePr>
            <a:graphicFrameLocks noChangeAspect="1"/>
          </p:cNvGraphicFramePr>
          <p:nvPr>
            <p:extLst>
              <p:ext uri="{D42A27DB-BD31-4B8C-83A1-F6EECF244321}">
                <p14:modId xmlns:p14="http://schemas.microsoft.com/office/powerpoint/2010/main" val="337559149"/>
              </p:ext>
            </p:extLst>
          </p:nvPr>
        </p:nvGraphicFramePr>
        <p:xfrm>
          <a:off x="1420454" y="4004692"/>
          <a:ext cx="5793433" cy="1036191"/>
        </p:xfrm>
        <a:graphic>
          <a:graphicData uri="http://schemas.openxmlformats.org/presentationml/2006/ole">
            <mc:AlternateContent xmlns:mc="http://schemas.openxmlformats.org/markup-compatibility/2006">
              <mc:Choice xmlns:v="urn:schemas-microsoft-com:vml" Requires="v">
                <p:oleObj spid="_x0000_s105932" name="Equation" r:id="rId7" imgW="2857320" imgH="507960" progId="Equation.DSMT4">
                  <p:embed/>
                </p:oleObj>
              </mc:Choice>
              <mc:Fallback>
                <p:oleObj name="Equation" r:id="rId7" imgW="2857320" imgH="507960" progId="Equation.DSMT4">
                  <p:embed/>
                  <p:pic>
                    <p:nvPicPr>
                      <p:cNvPr id="0" name=""/>
                      <p:cNvPicPr/>
                      <p:nvPr/>
                    </p:nvPicPr>
                    <p:blipFill>
                      <a:blip r:embed="rId8"/>
                      <a:stretch>
                        <a:fillRect/>
                      </a:stretch>
                    </p:blipFill>
                    <p:spPr>
                      <a:xfrm>
                        <a:off x="1420454" y="4004692"/>
                        <a:ext cx="5793433" cy="1036191"/>
                      </a:xfrm>
                      <a:prstGeom prst="rect">
                        <a:avLst/>
                      </a:prstGeom>
                    </p:spPr>
                  </p:pic>
                </p:oleObj>
              </mc:Fallback>
            </mc:AlternateContent>
          </a:graphicData>
        </a:graphic>
      </p:graphicFrame>
      <p:sp>
        <p:nvSpPr>
          <p:cNvPr id="3" name="Content Placeholder 2"/>
          <p:cNvSpPr>
            <a:spLocks noGrp="1"/>
          </p:cNvSpPr>
          <p:nvPr>
            <p:ph idx="1"/>
          </p:nvPr>
        </p:nvSpPr>
        <p:spPr>
          <a:xfrm>
            <a:off x="584200" y="5378281"/>
            <a:ext cx="7981672" cy="553968"/>
          </a:xfrm>
        </p:spPr>
        <p:txBody>
          <a:bodyPr wrap="square" lIns="91425" tIns="91425" rIns="91425" bIns="91425">
            <a:spAutoFit/>
          </a:bodyPr>
          <a:lstStyle/>
          <a:p>
            <a:pPr marL="255651" lvl="0" indent="-255651" defTabSz="457200">
              <a:spcAft>
                <a:spcPct val="0"/>
              </a:spcAft>
              <a:buFont typeface="Arial" panose="020B0604020202020204" pitchFamily="34" charset="0"/>
            </a:pPr>
            <a:r>
              <a:rPr lang="en-US" sz="2400" kern="1200" dirty="0">
                <a:solidFill>
                  <a:srgbClr val="000000"/>
                </a:solidFill>
                <a:latin typeface="Arial (Body)"/>
                <a:ea typeface="+mn-ea"/>
                <a:cs typeface="+mn-cs"/>
              </a:rPr>
              <a:t>Use </a:t>
            </a:r>
            <a:r>
              <a:rPr lang="pt-BR" sz="2400" b="1" kern="1200" dirty="0" smtClean="0">
                <a:solidFill>
                  <a:srgbClr val="000000"/>
                </a:solidFill>
                <a:latin typeface="Arial (Body)"/>
                <a:ea typeface="+mn-ea"/>
                <a:cs typeface="Times New Roman"/>
              </a:rPr>
              <a:t>G</a:t>
            </a:r>
            <a:r>
              <a:rPr lang="pt-BR" sz="100" b="1" kern="1200" dirty="0" smtClean="0">
                <a:solidFill>
                  <a:srgbClr val="000000"/>
                </a:solidFill>
                <a:latin typeface="Arial (Body)"/>
                <a:ea typeface="+mn-ea"/>
                <a:cs typeface="Times New Roman"/>
              </a:rPr>
              <a:t> </a:t>
            </a:r>
            <a:r>
              <a:rPr lang="pt-BR" sz="2400" b="1" kern="1200" dirty="0" smtClean="0">
                <a:solidFill>
                  <a:srgbClr val="000000"/>
                </a:solidFill>
                <a:latin typeface="Arial (Body)"/>
                <a:ea typeface="+mn-ea"/>
                <a:cs typeface="Times New Roman"/>
              </a:rPr>
              <a:t>O</a:t>
            </a:r>
            <a:r>
              <a:rPr lang="pt-BR" sz="100" b="1" kern="1200" dirty="0" smtClean="0">
                <a:solidFill>
                  <a:srgbClr val="000000"/>
                </a:solidFill>
                <a:latin typeface="Arial (Body)"/>
                <a:ea typeface="+mn-ea"/>
                <a:cs typeface="Times New Roman"/>
              </a:rPr>
              <a:t> </a:t>
            </a:r>
            <a:r>
              <a:rPr lang="pt-BR" sz="2400" b="1" kern="1200" dirty="0" smtClean="0">
                <a:solidFill>
                  <a:srgbClr val="000000"/>
                </a:solidFill>
                <a:latin typeface="Arial (Body)"/>
                <a:ea typeface="+mn-ea"/>
                <a:cs typeface="Times New Roman"/>
              </a:rPr>
              <a:t>A</a:t>
            </a:r>
            <a:r>
              <a:rPr lang="pt-BR" sz="100" b="1" kern="1200" dirty="0" smtClean="0">
                <a:solidFill>
                  <a:srgbClr val="000000"/>
                </a:solidFill>
                <a:latin typeface="Arial (Body)"/>
                <a:ea typeface="+mn-ea"/>
                <a:cs typeface="Times New Roman"/>
              </a:rPr>
              <a:t> </a:t>
            </a:r>
            <a:r>
              <a:rPr lang="pt-BR" sz="2400" b="1" kern="1200" dirty="0" smtClean="0">
                <a:solidFill>
                  <a:srgbClr val="000000"/>
                </a:solidFill>
                <a:latin typeface="Arial (Body)"/>
                <a:ea typeface="+mn-ea"/>
                <a:cs typeface="Times New Roman"/>
              </a:rPr>
              <a:t>L</a:t>
            </a:r>
            <a:r>
              <a:rPr lang="pt-BR" sz="100" b="1" kern="1200" dirty="0" smtClean="0">
                <a:solidFill>
                  <a:srgbClr val="000000"/>
                </a:solidFill>
                <a:latin typeface="Arial (Body)"/>
                <a:ea typeface="+mn-ea"/>
                <a:cs typeface="Times New Roman"/>
              </a:rPr>
              <a:t> </a:t>
            </a:r>
            <a:r>
              <a:rPr lang="pt-BR" sz="2400" b="1" kern="1200" dirty="0" smtClean="0">
                <a:solidFill>
                  <a:srgbClr val="000000"/>
                </a:solidFill>
                <a:latin typeface="Arial (Body)"/>
                <a:ea typeface="+mn-ea"/>
                <a:cs typeface="Times New Roman"/>
              </a:rPr>
              <a:t>S</a:t>
            </a:r>
            <a:r>
              <a:rPr lang="pt-BR" sz="100" b="1" kern="1200" dirty="0" smtClean="0">
                <a:solidFill>
                  <a:srgbClr val="000000"/>
                </a:solidFill>
                <a:latin typeface="Arial (Body)"/>
                <a:ea typeface="+mn-ea"/>
                <a:cs typeface="Times New Roman"/>
              </a:rPr>
              <a:t> </a:t>
            </a:r>
            <a:r>
              <a:rPr lang="pt-BR" sz="2400" b="1" kern="1200" dirty="0" smtClean="0">
                <a:solidFill>
                  <a:srgbClr val="000000"/>
                </a:solidFill>
                <a:latin typeface="Arial (Body)"/>
                <a:ea typeface="+mn-ea"/>
                <a:cs typeface="Times New Roman"/>
              </a:rPr>
              <a:t>E</a:t>
            </a:r>
            <a:r>
              <a:rPr lang="pt-BR" sz="100" b="1" kern="1200" dirty="0" smtClean="0">
                <a:solidFill>
                  <a:srgbClr val="000000"/>
                </a:solidFill>
                <a:latin typeface="Arial (Body)"/>
                <a:ea typeface="+mn-ea"/>
                <a:cs typeface="Times New Roman"/>
              </a:rPr>
              <a:t> </a:t>
            </a:r>
            <a:r>
              <a:rPr lang="pt-BR" sz="2400" b="1" kern="1200" dirty="0" smtClean="0">
                <a:solidFill>
                  <a:srgbClr val="000000"/>
                </a:solidFill>
                <a:latin typeface="Arial (Body)"/>
                <a:ea typeface="+mn-ea"/>
                <a:cs typeface="Times New Roman"/>
              </a:rPr>
              <a:t>E</a:t>
            </a:r>
            <a:r>
              <a:rPr lang="pt-BR" sz="100" b="1" kern="1200" dirty="0" smtClean="0">
                <a:solidFill>
                  <a:srgbClr val="000000"/>
                </a:solidFill>
                <a:latin typeface="Arial (Body)"/>
                <a:ea typeface="+mn-ea"/>
                <a:cs typeface="Times New Roman"/>
              </a:rPr>
              <a:t> </a:t>
            </a:r>
            <a:r>
              <a:rPr lang="pt-BR" sz="2400" b="1" kern="1200" dirty="0" smtClean="0">
                <a:solidFill>
                  <a:srgbClr val="000000"/>
                </a:solidFill>
                <a:latin typeface="Arial (Body)"/>
                <a:ea typeface="+mn-ea"/>
                <a:cs typeface="Times New Roman"/>
              </a:rPr>
              <a:t>K</a:t>
            </a:r>
            <a:r>
              <a:rPr lang="pt-BR" sz="2400" i="1" kern="1200" dirty="0" smtClean="0">
                <a:solidFill>
                  <a:srgbClr val="000000"/>
                </a:solidFill>
                <a:latin typeface="Arial (Body)"/>
                <a:ea typeface="+mn-ea"/>
                <a:cs typeface="Times New Roman"/>
              </a:rPr>
              <a:t> </a:t>
            </a:r>
            <a:r>
              <a:rPr lang="en-US" sz="2400" kern="1200" dirty="0" smtClean="0">
                <a:solidFill>
                  <a:srgbClr val="000000"/>
                </a:solidFill>
                <a:latin typeface="Arial (Body)"/>
                <a:ea typeface="+mn-ea"/>
                <a:cs typeface="+mn-cs"/>
              </a:rPr>
              <a:t>to </a:t>
            </a:r>
            <a:r>
              <a:rPr lang="en-US" sz="2400" kern="1200" dirty="0">
                <a:solidFill>
                  <a:srgbClr val="000000"/>
                </a:solidFill>
                <a:latin typeface="Arial (Body)"/>
                <a:ea typeface="+mn-ea"/>
                <a:cs typeface="+mn-cs"/>
              </a:rPr>
              <a:t>find safety inventory </a:t>
            </a:r>
            <a:r>
              <a:rPr lang="en-US" sz="2400" i="1" kern="1200" dirty="0">
                <a:solidFill>
                  <a:srgbClr val="000000"/>
                </a:solidFill>
                <a:latin typeface="Arial (Body)"/>
                <a:ea typeface="+mn-ea"/>
                <a:cs typeface="Times New Roman"/>
              </a:rPr>
              <a:t>ss</a:t>
            </a:r>
            <a:r>
              <a:rPr lang="en-US" sz="2400" b="1" kern="1200" dirty="0">
                <a:solidFill>
                  <a:srgbClr val="000000"/>
                </a:solidFill>
                <a:latin typeface="Arial (Body)"/>
                <a:ea typeface="+mn-ea"/>
                <a:cs typeface="+mn-cs"/>
              </a:rPr>
              <a:t> </a:t>
            </a:r>
            <a:r>
              <a:rPr lang="en-US" sz="2400" i="1" kern="1200" dirty="0">
                <a:solidFill>
                  <a:srgbClr val="000000"/>
                </a:solidFill>
                <a:latin typeface="Arial (Body)"/>
                <a:ea typeface="+mn-ea"/>
                <a:cs typeface="+mn-cs"/>
              </a:rPr>
              <a:t>=</a:t>
            </a:r>
            <a:r>
              <a:rPr lang="en-US" sz="2400" kern="1200" dirty="0">
                <a:solidFill>
                  <a:srgbClr val="000000"/>
                </a:solidFill>
                <a:latin typeface="Arial (Body)"/>
                <a:ea typeface="+mn-ea"/>
                <a:cs typeface="+mn-cs"/>
              </a:rPr>
              <a:t> 67 boxes</a:t>
            </a:r>
          </a:p>
        </p:txBody>
      </p:sp>
    </p:spTree>
    <p:extLst>
      <p:ext uri="{BB962C8B-B14F-4D97-AF65-F5344CB8AC3E}">
        <p14:creationId xmlns:p14="http://schemas.microsoft.com/office/powerpoint/2010/main" val="23846995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a:solidFill>
                  <a:srgbClr val="007FA3"/>
                </a:solidFill>
                <a:latin typeface="Times New Roman" panose="02020603050405020304" pitchFamily="18" charset="0"/>
              </a:rPr>
              <a:t>Learning Objectives</a:t>
            </a:r>
            <a:r>
              <a:rPr lang="en-US" kern="1200" dirty="0" smtClean="0">
                <a:solidFill>
                  <a:srgbClr val="007FA3"/>
                </a:solidFill>
                <a:latin typeface="Times New Roman" panose="02020603050405020304" pitchFamily="18" charset="0"/>
                <a:ea typeface="+mj-ea"/>
                <a:cs typeface="+mj-cs"/>
              </a:rPr>
              <a:t> </a:t>
            </a:r>
            <a:r>
              <a:rPr lang="en-US" sz="2000" b="0" kern="1200" dirty="0" smtClean="0">
                <a:solidFill>
                  <a:srgbClr val="007FA3"/>
                </a:solidFill>
                <a:latin typeface="Times New Roman" panose="02020603050405020304" pitchFamily="18" charset="0"/>
                <a:ea typeface="+mj-ea"/>
                <a:cs typeface="+mj-cs"/>
              </a:rPr>
              <a:t>(2 of 2)</a:t>
            </a:r>
            <a:endParaRPr lang="en-US" sz="2000" b="0"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idx="1"/>
          </p:nvPr>
        </p:nvSpPr>
        <p:spPr/>
        <p:txBody>
          <a:bodyPr wrap="square" lIns="91425" tIns="91425" rIns="91425" bIns="91425">
            <a:spAutoFit/>
          </a:bodyPr>
          <a:lstStyle/>
          <a:p>
            <a:pPr marL="0" lvl="0" indent="0" defTabSz="457200">
              <a:spcAft>
                <a:spcPct val="0"/>
              </a:spcAft>
              <a:buSzPct val="100000"/>
              <a:buNone/>
            </a:pPr>
            <a:r>
              <a:rPr lang="en-US" sz="2400" b="1" kern="1200" dirty="0" smtClean="0">
                <a:solidFill>
                  <a:schemeClr val="tx2"/>
                </a:solidFill>
                <a:latin typeface="Arial (Body)"/>
                <a:ea typeface="+mn-ea"/>
                <a:cs typeface="+mn-cs"/>
              </a:rPr>
              <a:t>12.5</a:t>
            </a:r>
            <a:r>
              <a:rPr lang="en-US" sz="2400" kern="1200" dirty="0" smtClean="0">
                <a:solidFill>
                  <a:srgbClr val="000000"/>
                </a:solidFill>
                <a:latin typeface="Arial (Body)"/>
                <a:ea typeface="+mn-ea"/>
                <a:cs typeface="+mn-cs"/>
              </a:rPr>
              <a:t> Understand </a:t>
            </a:r>
            <a:r>
              <a:rPr lang="en-US" sz="2400" kern="1200" dirty="0">
                <a:solidFill>
                  <a:srgbClr val="000000"/>
                </a:solidFill>
                <a:latin typeface="Arial (Body)"/>
                <a:ea typeface="+mn-ea"/>
                <a:cs typeface="+mn-cs"/>
              </a:rPr>
              <a:t>how aggregation helps reduce the required safety inventory in a supply </a:t>
            </a:r>
            <a:r>
              <a:rPr lang="en-US" sz="2400" kern="1200" dirty="0" smtClean="0">
                <a:solidFill>
                  <a:srgbClr val="000000"/>
                </a:solidFill>
                <a:latin typeface="Arial (Body)"/>
                <a:ea typeface="+mn-ea"/>
                <a:cs typeface="+mn-cs"/>
              </a:rPr>
              <a:t>chain.</a:t>
            </a:r>
            <a:endParaRPr lang="en-US" sz="2400" kern="1200" dirty="0">
              <a:solidFill>
                <a:srgbClr val="000000"/>
              </a:solidFill>
              <a:latin typeface="Arial (Body)"/>
              <a:ea typeface="+mn-ea"/>
              <a:cs typeface="+mn-cs"/>
            </a:endParaRPr>
          </a:p>
          <a:p>
            <a:pPr marL="0" lvl="0" indent="0" defTabSz="457200">
              <a:spcAft>
                <a:spcPct val="0"/>
              </a:spcAft>
              <a:buSzPct val="100000"/>
              <a:buNone/>
            </a:pPr>
            <a:r>
              <a:rPr lang="en-US" sz="2400" b="1" kern="1200" dirty="0" smtClean="0">
                <a:solidFill>
                  <a:schemeClr val="tx2"/>
                </a:solidFill>
                <a:latin typeface="Arial (Body)"/>
                <a:ea typeface="+mn-ea"/>
                <a:cs typeface="+mn-cs"/>
              </a:rPr>
              <a:t>12.6</a:t>
            </a:r>
            <a:r>
              <a:rPr lang="en-US" sz="2400" kern="1200" dirty="0" smtClean="0">
                <a:solidFill>
                  <a:srgbClr val="000000"/>
                </a:solidFill>
                <a:latin typeface="Arial (Body)"/>
                <a:ea typeface="+mn-ea"/>
                <a:cs typeface="+mn-cs"/>
              </a:rPr>
              <a:t> Determine </a:t>
            </a:r>
            <a:r>
              <a:rPr lang="en-US" sz="2400" kern="1200" dirty="0">
                <a:solidFill>
                  <a:srgbClr val="000000"/>
                </a:solidFill>
                <a:latin typeface="Arial (Body)"/>
                <a:ea typeface="+mn-ea"/>
                <a:cs typeface="+mn-cs"/>
              </a:rPr>
              <a:t>the impact of replenishment policies on </a:t>
            </a:r>
            <a:r>
              <a:rPr lang="en-US" sz="2400" kern="1200" dirty="0" smtClean="0">
                <a:solidFill>
                  <a:srgbClr val="000000"/>
                </a:solidFill>
                <a:latin typeface="Arial (Body)"/>
                <a:ea typeface="+mn-ea"/>
                <a:cs typeface="+mn-cs"/>
              </a:rPr>
              <a:t>safety inventory.</a:t>
            </a:r>
            <a:endParaRPr lang="en-US" sz="2400" kern="1200" dirty="0">
              <a:solidFill>
                <a:srgbClr val="000000"/>
              </a:solidFill>
              <a:latin typeface="Arial (Body)"/>
              <a:ea typeface="+mn-ea"/>
              <a:cs typeface="+mn-cs"/>
            </a:endParaRPr>
          </a:p>
          <a:p>
            <a:pPr marL="0" lvl="0" indent="0" defTabSz="457200">
              <a:spcAft>
                <a:spcPct val="0"/>
              </a:spcAft>
              <a:buSzPct val="100000"/>
              <a:buNone/>
            </a:pPr>
            <a:r>
              <a:rPr lang="en-US" sz="2400" b="1" kern="1200" dirty="0" smtClean="0">
                <a:solidFill>
                  <a:schemeClr val="tx2"/>
                </a:solidFill>
                <a:latin typeface="Arial (Body)"/>
                <a:ea typeface="+mn-ea"/>
                <a:cs typeface="+mn-cs"/>
              </a:rPr>
              <a:t>12.7</a:t>
            </a:r>
            <a:r>
              <a:rPr lang="en-US" sz="2400" kern="1200" dirty="0" smtClean="0">
                <a:solidFill>
                  <a:srgbClr val="000000"/>
                </a:solidFill>
                <a:latin typeface="Arial (Body)"/>
                <a:ea typeface="+mn-ea"/>
                <a:cs typeface="+mn-cs"/>
              </a:rPr>
              <a:t> Improve </a:t>
            </a:r>
            <a:r>
              <a:rPr lang="en-US" sz="2400" kern="1200" dirty="0">
                <a:solidFill>
                  <a:srgbClr val="000000"/>
                </a:solidFill>
                <a:latin typeface="Arial (Body)"/>
                <a:ea typeface="+mn-ea"/>
                <a:cs typeface="+mn-cs"/>
              </a:rPr>
              <a:t>the management of safety inventory in a multiechelon supply </a:t>
            </a:r>
            <a:r>
              <a:rPr lang="en-US" sz="2400" kern="1200" dirty="0" smtClean="0">
                <a:solidFill>
                  <a:srgbClr val="000000"/>
                </a:solidFill>
                <a:latin typeface="Arial (Body)"/>
                <a:ea typeface="+mn-ea"/>
                <a:cs typeface="+mn-cs"/>
              </a:rPr>
              <a:t>chain.</a:t>
            </a:r>
            <a:endParaRPr lang="en-US" sz="2400" kern="1200" dirty="0">
              <a:solidFill>
                <a:srgbClr val="000000"/>
              </a:solidFill>
              <a:latin typeface="Arial (Body)"/>
              <a:ea typeface="+mn-ea"/>
              <a:cs typeface="+mn-cs"/>
            </a:endParaRPr>
          </a:p>
          <a:p>
            <a:pPr marL="0" lvl="0" indent="0" defTabSz="457200">
              <a:spcAft>
                <a:spcPct val="0"/>
              </a:spcAft>
              <a:buSzPct val="100000"/>
              <a:buNone/>
            </a:pPr>
            <a:r>
              <a:rPr lang="en-US" sz="2400" b="1" kern="1200" dirty="0" smtClean="0">
                <a:solidFill>
                  <a:schemeClr val="tx2"/>
                </a:solidFill>
                <a:latin typeface="Arial (Body)"/>
                <a:ea typeface="+mn-ea"/>
                <a:cs typeface="+mn-cs"/>
              </a:rPr>
              <a:t>12.8</a:t>
            </a:r>
            <a:r>
              <a:rPr lang="en-US" sz="2400" kern="1200" dirty="0" smtClean="0">
                <a:solidFill>
                  <a:srgbClr val="000000"/>
                </a:solidFill>
                <a:latin typeface="Arial (Body)"/>
                <a:ea typeface="+mn-ea"/>
                <a:cs typeface="+mn-cs"/>
              </a:rPr>
              <a:t> Identify </a:t>
            </a:r>
            <a:r>
              <a:rPr lang="en-US" sz="2400" kern="1200" dirty="0">
                <a:solidFill>
                  <a:srgbClr val="000000"/>
                </a:solidFill>
                <a:latin typeface="Arial (Body)"/>
                <a:ea typeface="+mn-ea"/>
                <a:cs typeface="+mn-cs"/>
              </a:rPr>
              <a:t>managerial levers that lower safety inventory without hurting product </a:t>
            </a:r>
            <a:r>
              <a:rPr lang="en-US" sz="2400" kern="1200" dirty="0" smtClean="0">
                <a:solidFill>
                  <a:srgbClr val="000000"/>
                </a:solidFill>
                <a:latin typeface="Arial (Body)"/>
                <a:ea typeface="+mn-ea"/>
                <a:cs typeface="+mn-cs"/>
              </a:rPr>
              <a:t>availability.</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4221514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590"/>
            <a:ext cx="8229600" cy="1066799"/>
          </a:xfrm>
        </p:spPr>
        <p:txBody>
          <a:bodyPr anchor="b"/>
          <a:lstStyle/>
          <a:p>
            <a:r>
              <a:rPr lang="en-US" kern="1200" dirty="0">
                <a:latin typeface="Times New Roman" panose="02020603050405020304" pitchFamily="18" charset="0"/>
              </a:rPr>
              <a:t>Evaluating Safety Inventory Given Desired Fill Rate </a:t>
            </a:r>
            <a:r>
              <a:rPr lang="en-US" sz="2000" b="0" kern="1200" dirty="0">
                <a:latin typeface="Times New Roman" panose="02020603050405020304" pitchFamily="18" charset="0"/>
              </a:rPr>
              <a:t>(4 of 4)</a:t>
            </a:r>
            <a:endParaRPr lang="en-US" dirty="0"/>
          </a:p>
        </p:txBody>
      </p:sp>
      <p:pic>
        <p:nvPicPr>
          <p:cNvPr id="4" name="Picture 3" descr="A spreadsheet to solve for a variable, s s, using goal seek. The spreadsheet has input, calculation, variable and formula. They are as follows. Input. Cells A 3 through C 3. f r, 0.975. sigma sub L, 707. Q, 10000. Calculation. Cell D 3. Desired E S C, 250. Variable. Cell E 3. s s, 67. Formula. Actual E S C. Cell A 6. Actual E S C, 250. Goal seek quantities are as follows. Set cell, $ A $ 6. To value, 250. By changing cell, $ E $ 3. Cell formula for A 6. A 6 = negative E 3, left parenthesis 1 minus, N O R M S D I S T left parenthesis E 3 over B 3 comma 0 comma 1 comma 1 right parenthesis, right parenthesis + B 3 star, N O R M D I S T left parenthesis E 3 over B 3 comma 0 comma 1 comma 0 right parenthesis. Equation 12.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196" y="2021774"/>
            <a:ext cx="5290058" cy="2814451"/>
          </a:xfrm>
          <a:prstGeom prst="rect">
            <a:avLst/>
          </a:prstGeom>
        </p:spPr>
      </p:pic>
      <p:sp>
        <p:nvSpPr>
          <p:cNvPr id="3" name="Text Placeholder 2"/>
          <p:cNvSpPr>
            <a:spLocks noGrp="1"/>
          </p:cNvSpPr>
          <p:nvPr>
            <p:ph type="body" idx="1"/>
          </p:nvPr>
        </p:nvSpPr>
        <p:spPr>
          <a:xfrm>
            <a:off x="457200" y="5651500"/>
            <a:ext cx="8406882" cy="450720"/>
          </a:xfrm>
        </p:spPr>
        <p:txBody>
          <a:bodyPr/>
          <a:lstStyle/>
          <a:p>
            <a:r>
              <a:rPr lang="en-US" sz="2000" b="1" dirty="0">
                <a:latin typeface="+mn-lt"/>
              </a:rPr>
              <a:t>Figure 12-3 </a:t>
            </a:r>
            <a:r>
              <a:rPr lang="en-US" sz="2000" dirty="0">
                <a:latin typeface="+mn-lt"/>
              </a:rPr>
              <a:t>Spreadsheet to Solve for </a:t>
            </a:r>
            <a:r>
              <a:rPr lang="en-US" sz="2000" i="1" dirty="0">
                <a:latin typeface="+mn-lt"/>
              </a:rPr>
              <a:t>ss </a:t>
            </a:r>
            <a:r>
              <a:rPr lang="en-US" sz="2000" dirty="0">
                <a:latin typeface="+mn-lt"/>
              </a:rPr>
              <a:t>Using </a:t>
            </a:r>
            <a:r>
              <a:rPr lang="en-US" sz="2000" b="1" dirty="0">
                <a:latin typeface="+mn-lt"/>
              </a:rPr>
              <a:t>GOALSEEK</a:t>
            </a:r>
          </a:p>
        </p:txBody>
      </p:sp>
    </p:spTree>
    <p:extLst>
      <p:ext uri="{BB962C8B-B14F-4D97-AF65-F5344CB8AC3E}">
        <p14:creationId xmlns:p14="http://schemas.microsoft.com/office/powerpoint/2010/main" val="17308521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Impact of Desired Product Availability, Lead Time, and Demand Uncertainty</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923299"/>
          </a:xfrm>
        </p:spPr>
        <p:txBody>
          <a:bodyPr wrap="square" lIns="91425" tIns="91425" rIns="91425" bIns="91425">
            <a:spAutoFit/>
          </a:bodyPr>
          <a:lstStyle/>
          <a:p>
            <a:pPr marL="255651" lvl="0" indent="-255651" defTabSz="457200">
              <a:spcAft>
                <a:spcPct val="0"/>
              </a:spcAft>
              <a:buFont typeface="Arial" panose="020B0604020202020204" pitchFamily="34" charset="0"/>
            </a:pPr>
            <a:r>
              <a:rPr lang="en-US" sz="2400" kern="1200" dirty="0">
                <a:solidFill>
                  <a:srgbClr val="000000"/>
                </a:solidFill>
                <a:latin typeface="Arial (Body)"/>
                <a:ea typeface="+mn-ea"/>
                <a:cs typeface="+mn-cs"/>
              </a:rPr>
              <a:t>As desired product availability goes up the </a:t>
            </a:r>
            <a:r>
              <a:rPr lang="en-US" sz="2400" kern="1200" dirty="0" smtClean="0">
                <a:solidFill>
                  <a:srgbClr val="000000"/>
                </a:solidFill>
                <a:latin typeface="Arial (Body)"/>
                <a:ea typeface="+mn-ea"/>
                <a:cs typeface="+mn-cs"/>
              </a:rPr>
              <a:t>required safety </a:t>
            </a:r>
            <a:r>
              <a:rPr lang="en-US" sz="2400" kern="1200" dirty="0">
                <a:solidFill>
                  <a:srgbClr val="000000"/>
                </a:solidFill>
                <a:latin typeface="Arial (Body)"/>
                <a:ea typeface="+mn-ea"/>
                <a:cs typeface="+mn-cs"/>
              </a:rPr>
              <a:t>inventory increases</a:t>
            </a:r>
          </a:p>
        </p:txBody>
      </p:sp>
      <p:sp>
        <p:nvSpPr>
          <p:cNvPr id="4" name="Text Placeholder 3"/>
          <p:cNvSpPr>
            <a:spLocks noGrp="1"/>
          </p:cNvSpPr>
          <p:nvPr>
            <p:ph type="body" idx="2"/>
          </p:nvPr>
        </p:nvSpPr>
        <p:spPr>
          <a:xfrm>
            <a:off x="457200" y="2646385"/>
            <a:ext cx="8229600" cy="569168"/>
          </a:xfrm>
        </p:spPr>
        <p:txBody>
          <a:bodyPr/>
          <a:lstStyle/>
          <a:p>
            <a:pPr marL="0" indent="0">
              <a:buNone/>
            </a:pPr>
            <a:r>
              <a:rPr lang="en-US" sz="2000" b="1" kern="1200" dirty="0" smtClean="0">
                <a:latin typeface="+mn-lt"/>
              </a:rPr>
              <a:t>Table 12- </a:t>
            </a:r>
            <a:r>
              <a:rPr lang="en-US" sz="2000" kern="1200" dirty="0" smtClean="0">
                <a:latin typeface="+mn-lt"/>
              </a:rPr>
              <a:t>Required </a:t>
            </a:r>
            <a:r>
              <a:rPr lang="en-US" sz="2000" kern="1200" dirty="0">
                <a:latin typeface="+mn-lt"/>
              </a:rPr>
              <a:t>Safety Inventory for Different Values of Fill </a:t>
            </a:r>
            <a:r>
              <a:rPr lang="en-US" sz="2000" kern="1200" dirty="0" smtClean="0">
                <a:latin typeface="+mn-lt"/>
              </a:rPr>
              <a:t>Rate</a:t>
            </a:r>
            <a:endParaRPr lang="en-US" sz="2000" dirty="0">
              <a:latin typeface="+mn-lt"/>
            </a:endParaRPr>
          </a:p>
        </p:txBody>
      </p:sp>
      <p:graphicFrame>
        <p:nvGraphicFramePr>
          <p:cNvPr id="6" name="Table 5"/>
          <p:cNvGraphicFramePr>
            <a:graphicFrameLocks noGrp="1"/>
          </p:cNvGraphicFramePr>
          <p:nvPr>
            <p:extLst>
              <p:ext uri="{D42A27DB-BD31-4B8C-83A1-F6EECF244321}">
                <p14:modId xmlns:p14="http://schemas.microsoft.com/office/powerpoint/2010/main" val="2652704166"/>
              </p:ext>
            </p:extLst>
          </p:nvPr>
        </p:nvGraphicFramePr>
        <p:xfrm>
          <a:off x="1143000" y="3491770"/>
          <a:ext cx="6096000" cy="2225040"/>
        </p:xfrm>
        <a:graphic>
          <a:graphicData uri="http://schemas.openxmlformats.org/drawingml/2006/table">
            <a:tbl>
              <a:tblPr firstRow="1" bandRow="1">
                <a:tableStyleId>{2D5ABB26-0587-4C30-8999-92F81FD0307C}</a:tableStyleId>
              </a:tblPr>
              <a:tblGrid>
                <a:gridCol w="3048000">
                  <a:extLst>
                    <a:ext uri="{9D8B030D-6E8A-4147-A177-3AD203B41FA5}">
                      <a16:colId xmlns:a16="http://schemas.microsoft.com/office/drawing/2014/main" val="3294311131"/>
                    </a:ext>
                  </a:extLst>
                </a:gridCol>
                <a:gridCol w="3048000">
                  <a:extLst>
                    <a:ext uri="{9D8B030D-6E8A-4147-A177-3AD203B41FA5}">
                      <a16:colId xmlns:a16="http://schemas.microsoft.com/office/drawing/2014/main" val="3191254447"/>
                    </a:ext>
                  </a:extLst>
                </a:gridCol>
              </a:tblGrid>
              <a:tr h="370840">
                <a:tc>
                  <a:txBody>
                    <a:bodyPr/>
                    <a:lstStyle/>
                    <a:p>
                      <a:pPr algn="ctr"/>
                      <a:r>
                        <a:rPr lang="en-US" sz="1800" b="1" kern="1200" dirty="0" smtClean="0">
                          <a:latin typeface="+mn-lt"/>
                        </a:rPr>
                        <a:t>Fill Rate</a:t>
                      </a:r>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800" b="1" kern="1200" dirty="0" smtClean="0">
                          <a:solidFill>
                            <a:schemeClr val="tx1"/>
                          </a:solidFill>
                          <a:latin typeface="+mn-lt"/>
                          <a:ea typeface="+mn-ea"/>
                          <a:cs typeface="+mn-cs"/>
                        </a:rPr>
                        <a:t>Safety Inventory</a:t>
                      </a:r>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689425839"/>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smtClean="0">
                          <a:latin typeface="+mn-lt"/>
                        </a:rPr>
                        <a:t>97.5%</a:t>
                      </a:r>
                      <a:endParaRPr lang="en-US" sz="1800" dirty="0" smtClean="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1701800" algn="r"/>
                        </a:tabLst>
                      </a:pPr>
                      <a:r>
                        <a:rPr lang="en-US" sz="1800" kern="1200" dirty="0" smtClean="0">
                          <a:solidFill>
                            <a:schemeClr val="tx1"/>
                          </a:solidFill>
                          <a:latin typeface="+mn-lt"/>
                          <a:ea typeface="+mn-ea"/>
                          <a:cs typeface="+mn-cs"/>
                        </a:rPr>
                        <a:t>	67</a:t>
                      </a:r>
                      <a:endParaRPr lang="en-US" sz="18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2493559854"/>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smtClean="0">
                          <a:latin typeface="+mn-lt"/>
                        </a:rPr>
                        <a:t>98.0%</a:t>
                      </a:r>
                      <a:endParaRPr lang="en-US" sz="18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1701800" algn="r"/>
                        </a:tabLst>
                      </a:pPr>
                      <a:r>
                        <a:rPr lang="en-US" sz="1800" kern="1200" dirty="0" smtClean="0">
                          <a:solidFill>
                            <a:schemeClr val="tx1"/>
                          </a:solidFill>
                          <a:latin typeface="+mn-lt"/>
                          <a:ea typeface="+mn-ea"/>
                          <a:cs typeface="+mn-cs"/>
                        </a:rPr>
                        <a:t>	183</a:t>
                      </a:r>
                      <a:endParaRPr lang="en-US" sz="18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3033170049"/>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smtClean="0">
                          <a:latin typeface="+mn-lt"/>
                        </a:rPr>
                        <a:t>98.5%</a:t>
                      </a:r>
                      <a:endParaRPr lang="en-US" sz="18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1701800" algn="r"/>
                        </a:tabLst>
                      </a:pPr>
                      <a:r>
                        <a:rPr lang="en-US" sz="1800" kern="1200" dirty="0" smtClean="0">
                          <a:solidFill>
                            <a:schemeClr val="tx1"/>
                          </a:solidFill>
                          <a:latin typeface="+mn-lt"/>
                          <a:ea typeface="+mn-ea"/>
                          <a:cs typeface="+mn-cs"/>
                        </a:rPr>
                        <a:t>	321</a:t>
                      </a:r>
                      <a:endParaRPr lang="en-US" sz="18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2288409581"/>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smtClean="0">
                          <a:latin typeface="+mn-lt"/>
                        </a:rPr>
                        <a:t>99.0%</a:t>
                      </a:r>
                      <a:endParaRPr lang="en-US" sz="1800" dirty="0" smtClean="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tabLst>
                          <a:tab pos="1701800" algn="r"/>
                        </a:tabLst>
                      </a:pPr>
                      <a:r>
                        <a:rPr lang="en-US" sz="1800" kern="1200" dirty="0" smtClean="0">
                          <a:solidFill>
                            <a:schemeClr val="tx1"/>
                          </a:solidFill>
                          <a:latin typeface="+mn-lt"/>
                          <a:ea typeface="+mn-ea"/>
                          <a:cs typeface="+mn-cs"/>
                        </a:rPr>
                        <a:t>	499</a:t>
                      </a:r>
                      <a:endParaRPr lang="en-US" sz="18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2226285139"/>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smtClean="0">
                          <a:latin typeface="+mn-lt"/>
                        </a:rPr>
                        <a:t>99.5%</a:t>
                      </a:r>
                      <a:endParaRPr lang="en-US" sz="1800" dirty="0" smtClean="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lgn="l">
                        <a:tabLst>
                          <a:tab pos="1701800" algn="r"/>
                        </a:tabLst>
                      </a:pPr>
                      <a:r>
                        <a:rPr lang="en-US" sz="1800" kern="1200" dirty="0" smtClean="0">
                          <a:solidFill>
                            <a:schemeClr val="tx1"/>
                          </a:solidFill>
                          <a:latin typeface="+mn-lt"/>
                          <a:ea typeface="+mn-ea"/>
                          <a:cs typeface="+mn-cs"/>
                        </a:rPr>
                        <a:t>	767</a:t>
                      </a:r>
                      <a:endParaRPr lang="en-US" sz="18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2020886142"/>
                  </a:ext>
                </a:extLst>
              </a:tr>
            </a:tbl>
          </a:graphicData>
        </a:graphic>
      </p:graphicFrame>
    </p:spTree>
    <p:extLst>
      <p:ext uri="{BB962C8B-B14F-4D97-AF65-F5344CB8AC3E}">
        <p14:creationId xmlns:p14="http://schemas.microsoft.com/office/powerpoint/2010/main" val="28652293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Impact of Desired Product Availability and Uncertainty</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923299"/>
          </a:xfrm>
        </p:spPr>
        <p:txBody>
          <a:bodyPr wrap="square" lIns="91425" tIns="91425" rIns="91425" bIns="91425">
            <a:spAutoFit/>
          </a:bodyPr>
          <a:lstStyle/>
          <a:p>
            <a:pPr marL="255651" lvl="0" indent="-255651" defTabSz="457200">
              <a:spcAft>
                <a:spcPct val="0"/>
              </a:spcAft>
              <a:buFont typeface="Arial" panose="020B0604020202020204" pitchFamily="34" charset="0"/>
            </a:pPr>
            <a:r>
              <a:rPr lang="en-US" sz="2400" kern="1200" dirty="0">
                <a:solidFill>
                  <a:srgbClr val="000000"/>
                </a:solidFill>
                <a:latin typeface="Arial (Body)"/>
                <a:ea typeface="+mn-ea"/>
                <a:cs typeface="+mn-cs"/>
              </a:rPr>
              <a:t>Goal is to reduce the level of safety inventory required in a way that does not adversely affect product </a:t>
            </a:r>
            <a:r>
              <a:rPr lang="en-US" sz="2400" kern="1200" dirty="0" smtClean="0">
                <a:solidFill>
                  <a:srgbClr val="000000"/>
                </a:solidFill>
                <a:latin typeface="Arial (Body)"/>
                <a:ea typeface="+mn-ea"/>
                <a:cs typeface="+mn-cs"/>
              </a:rPr>
              <a:t>availability</a:t>
            </a:r>
            <a:endParaRPr lang="en-US" sz="2400" kern="1200" dirty="0">
              <a:solidFill>
                <a:srgbClr val="000000"/>
              </a:solidFill>
              <a:latin typeface="Arial (Body)"/>
              <a:ea typeface="+mn-ea"/>
              <a:cs typeface="+mn-cs"/>
            </a:endParaRPr>
          </a:p>
        </p:txBody>
      </p:sp>
      <p:sp>
        <p:nvSpPr>
          <p:cNvPr id="4" name="Text Placeholder 3"/>
          <p:cNvSpPr>
            <a:spLocks noGrp="1"/>
          </p:cNvSpPr>
          <p:nvPr>
            <p:ph type="body" idx="2"/>
          </p:nvPr>
        </p:nvSpPr>
        <p:spPr>
          <a:xfrm>
            <a:off x="457200" y="2616623"/>
            <a:ext cx="8229600" cy="1512646"/>
          </a:xfrm>
        </p:spPr>
        <p:txBody>
          <a:bodyPr/>
          <a:lstStyle/>
          <a:p>
            <a:pPr marL="741553" lvl="1" indent="-428371" defTabSz="457200">
              <a:spcAft>
                <a:spcPct val="0"/>
              </a:spcAft>
              <a:buSzPts val="2400"/>
              <a:buFont typeface="+mj-lt"/>
              <a:buAutoNum type="arabicPeriod"/>
            </a:pPr>
            <a:r>
              <a:rPr lang="en-US" sz="2400" kern="1200" dirty="0">
                <a:solidFill>
                  <a:srgbClr val="000000"/>
                </a:solidFill>
                <a:latin typeface="Arial (Body)"/>
              </a:rPr>
              <a:t>Reduce the supplier lead time </a:t>
            </a:r>
            <a:r>
              <a:rPr lang="en-US" sz="2400" i="1" kern="1200" dirty="0">
                <a:solidFill>
                  <a:srgbClr val="000000"/>
                </a:solidFill>
                <a:latin typeface="Arial (Body)"/>
                <a:cs typeface="Times New Roman"/>
              </a:rPr>
              <a:t>L</a:t>
            </a:r>
          </a:p>
          <a:p>
            <a:pPr marL="741553" lvl="1" indent="-428371" defTabSz="457200">
              <a:spcAft>
                <a:spcPct val="0"/>
              </a:spcAft>
              <a:buSzPts val="2400"/>
              <a:buFont typeface="+mj-lt"/>
              <a:buAutoNum type="arabicPeriod"/>
            </a:pPr>
            <a:r>
              <a:rPr lang="en-US" sz="2400" kern="1200" dirty="0">
                <a:solidFill>
                  <a:srgbClr val="000000"/>
                </a:solidFill>
                <a:latin typeface="Arial (Body)"/>
              </a:rPr>
              <a:t>Reduce the underlying uncertainty of demand (represented by </a:t>
            </a:r>
            <a:r>
              <a:rPr lang="el-GR" sz="2400" i="1" kern="1200" dirty="0" smtClean="0">
                <a:solidFill>
                  <a:srgbClr val="000000"/>
                </a:solidFill>
                <a:latin typeface="Arial (Body)"/>
              </a:rPr>
              <a:t>σ</a:t>
            </a:r>
            <a:r>
              <a:rPr lang="en-US" sz="2400" i="1" kern="1200" baseline="-25000" dirty="0" smtClean="0">
                <a:solidFill>
                  <a:srgbClr val="000000"/>
                </a:solidFill>
                <a:latin typeface="Arial (Body)"/>
              </a:rPr>
              <a:t>D</a:t>
            </a:r>
            <a:r>
              <a:rPr lang="en-US" sz="2400" kern="1200" dirty="0" smtClean="0">
                <a:solidFill>
                  <a:srgbClr val="000000"/>
                </a:solidFill>
                <a:latin typeface="Arial (Body)"/>
              </a:rPr>
              <a:t> </a:t>
            </a:r>
            <a:r>
              <a:rPr lang="en-US" sz="2400" kern="1200" dirty="0">
                <a:solidFill>
                  <a:srgbClr val="000000"/>
                </a:solidFill>
                <a:latin typeface="Arial (Body)"/>
              </a:rPr>
              <a:t>)</a:t>
            </a:r>
            <a:endParaRPr lang="en-US" dirty="0"/>
          </a:p>
        </p:txBody>
      </p:sp>
    </p:spTree>
    <p:extLst>
      <p:ext uri="{BB962C8B-B14F-4D97-AF65-F5344CB8AC3E}">
        <p14:creationId xmlns:p14="http://schemas.microsoft.com/office/powerpoint/2010/main" val="32586159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Benefits of Reducing Lead Time and Demand Uncertainty</a:t>
            </a:r>
            <a:endParaRPr lang="en-US" kern="1200" dirty="0">
              <a:latin typeface="Times New Roman" panose="02020603050405020304" pitchFamily="18" charset="0"/>
              <a:ea typeface="+mj-ea"/>
              <a:cs typeface="+mj-cs"/>
            </a:endParaRPr>
          </a:p>
        </p:txBody>
      </p:sp>
      <p:sp>
        <p:nvSpPr>
          <p:cNvPr id="6" name="Content Placeholder 5"/>
          <p:cNvSpPr>
            <a:spLocks noGrp="1"/>
          </p:cNvSpPr>
          <p:nvPr>
            <p:ph idx="1"/>
          </p:nvPr>
        </p:nvSpPr>
        <p:spPr>
          <a:xfrm>
            <a:off x="457200" y="1600200"/>
            <a:ext cx="8229600" cy="483170"/>
          </a:xfrm>
        </p:spPr>
        <p:txBody>
          <a:bodyPr/>
          <a:lstStyle/>
          <a:p>
            <a:pPr marL="101600" indent="0">
              <a:buNone/>
            </a:pPr>
            <a:r>
              <a:rPr lang="nl-NL" sz="2400" i="1" dirty="0">
                <a:latin typeface="+mn-lt"/>
                <a:cs typeface="Times New Roman"/>
              </a:rPr>
              <a:t>D</a:t>
            </a:r>
            <a:r>
              <a:rPr lang="nl-NL" sz="2400" dirty="0">
                <a:latin typeface="+mn-lt"/>
              </a:rPr>
              <a:t> = </a:t>
            </a:r>
            <a:r>
              <a:rPr lang="nl-NL" sz="2400" dirty="0" smtClean="0">
                <a:latin typeface="+mn-lt"/>
              </a:rPr>
              <a:t>2,500/week </a:t>
            </a:r>
            <a:r>
              <a:rPr lang="el-GR" sz="2400" i="1" dirty="0" smtClean="0">
                <a:latin typeface="+mn-lt"/>
              </a:rPr>
              <a:t>σ</a:t>
            </a:r>
            <a:r>
              <a:rPr lang="en-US" sz="2400" i="1" baseline="-25000" dirty="0" smtClean="0">
                <a:latin typeface="+mn-lt"/>
              </a:rPr>
              <a:t>D</a:t>
            </a:r>
            <a:r>
              <a:rPr lang="nl-NL" sz="2400" dirty="0" smtClean="0">
                <a:latin typeface="+mn-lt"/>
              </a:rPr>
              <a:t>, </a:t>
            </a:r>
            <a:r>
              <a:rPr lang="nl-NL" sz="2400" i="1" dirty="0" smtClean="0">
                <a:latin typeface="+mn-lt"/>
                <a:cs typeface="Times New Roman"/>
              </a:rPr>
              <a:t>CSL</a:t>
            </a:r>
            <a:r>
              <a:rPr lang="nl-NL" sz="2400" dirty="0" smtClean="0">
                <a:latin typeface="+mn-lt"/>
              </a:rPr>
              <a:t> </a:t>
            </a:r>
            <a:r>
              <a:rPr lang="nl-NL" sz="2400" dirty="0">
                <a:latin typeface="+mn-lt"/>
              </a:rPr>
              <a:t>= </a:t>
            </a:r>
            <a:r>
              <a:rPr lang="nl-NL" sz="2400" dirty="0" smtClean="0">
                <a:latin typeface="+mn-lt"/>
              </a:rPr>
              <a:t>0.95</a:t>
            </a:r>
            <a:endParaRPr lang="en-US" sz="2400" dirty="0">
              <a:latin typeface="+mn-lt"/>
            </a:endParaRPr>
          </a:p>
        </p:txBody>
      </p:sp>
      <p:graphicFrame>
        <p:nvGraphicFramePr>
          <p:cNvPr id="3" name="Object 2" descr="s s = N O R M S I N V times C S L times the square root of L sigma sub d &#10;NORMSINV of 0.95 times sqr 9 times 800 = 3,948."/>
          <p:cNvGraphicFramePr>
            <a:graphicFrameLocks noChangeAspect="1"/>
          </p:cNvGraphicFramePr>
          <p:nvPr>
            <p:extLst>
              <p:ext uri="{D42A27DB-BD31-4B8C-83A1-F6EECF244321}">
                <p14:modId xmlns:p14="http://schemas.microsoft.com/office/powerpoint/2010/main" val="3602467809"/>
              </p:ext>
            </p:extLst>
          </p:nvPr>
        </p:nvGraphicFramePr>
        <p:xfrm>
          <a:off x="1551178" y="2286701"/>
          <a:ext cx="5035171" cy="921793"/>
        </p:xfrm>
        <a:graphic>
          <a:graphicData uri="http://schemas.openxmlformats.org/presentationml/2006/ole">
            <mc:AlternateContent xmlns:mc="http://schemas.openxmlformats.org/markup-compatibility/2006">
              <mc:Choice xmlns:v="urn:schemas-microsoft-com:vml" Requires="v">
                <p:oleObj spid="_x0000_s97012" name="Equation" r:id="rId3" imgW="2768400" imgH="507960" progId="Equation.DSMT4">
                  <p:embed/>
                </p:oleObj>
              </mc:Choice>
              <mc:Fallback>
                <p:oleObj name="Equation" r:id="rId3" imgW="2768400" imgH="507960" progId="Equation.DSMT4">
                  <p:embed/>
                  <p:pic>
                    <p:nvPicPr>
                      <p:cNvPr id="0" name=""/>
                      <p:cNvPicPr/>
                      <p:nvPr/>
                    </p:nvPicPr>
                    <p:blipFill>
                      <a:blip r:embed="rId4"/>
                      <a:stretch>
                        <a:fillRect/>
                      </a:stretch>
                    </p:blipFill>
                    <p:spPr>
                      <a:xfrm>
                        <a:off x="1551178" y="2286701"/>
                        <a:ext cx="5035171" cy="921793"/>
                      </a:xfrm>
                      <a:prstGeom prst="rect">
                        <a:avLst/>
                      </a:prstGeom>
                    </p:spPr>
                  </p:pic>
                </p:oleObj>
              </mc:Fallback>
            </mc:AlternateContent>
          </a:graphicData>
        </a:graphic>
      </p:graphicFrame>
      <p:sp>
        <p:nvSpPr>
          <p:cNvPr id="7" name="Content Placeholder 6"/>
          <p:cNvSpPr>
            <a:spLocks noGrp="1"/>
          </p:cNvSpPr>
          <p:nvPr>
            <p:ph idx="13"/>
          </p:nvPr>
        </p:nvSpPr>
        <p:spPr>
          <a:xfrm>
            <a:off x="473720" y="3511622"/>
            <a:ext cx="8229600" cy="514031"/>
          </a:xfrm>
        </p:spPr>
        <p:txBody>
          <a:bodyPr/>
          <a:lstStyle/>
          <a:p>
            <a:pPr indent="-255600">
              <a:buFont typeface="Arial" panose="020B0604020202020204" pitchFamily="34" charset="0"/>
              <a:buChar char="•"/>
            </a:pPr>
            <a:r>
              <a:rPr lang="en-US" sz="2400" dirty="0">
                <a:latin typeface="+mn-lt"/>
              </a:rPr>
              <a:t>If lead time is reduced to one </a:t>
            </a:r>
            <a:r>
              <a:rPr lang="en-US" sz="2400" dirty="0" smtClean="0">
                <a:latin typeface="+mn-lt"/>
              </a:rPr>
              <a:t>week</a:t>
            </a:r>
          </a:p>
        </p:txBody>
      </p:sp>
      <p:graphicFrame>
        <p:nvGraphicFramePr>
          <p:cNvPr id="4" name="Object 3" descr="s s = N O R M S I N V times 0.95 times the square root of 1 times 800 = 1,316"/>
          <p:cNvGraphicFramePr>
            <a:graphicFrameLocks noChangeAspect="1"/>
          </p:cNvGraphicFramePr>
          <p:nvPr>
            <p:extLst>
              <p:ext uri="{D42A27DB-BD31-4B8C-83A1-F6EECF244321}">
                <p14:modId xmlns:p14="http://schemas.microsoft.com/office/powerpoint/2010/main" val="2898662827"/>
              </p:ext>
            </p:extLst>
          </p:nvPr>
        </p:nvGraphicFramePr>
        <p:xfrm>
          <a:off x="1840993" y="4212526"/>
          <a:ext cx="4909564" cy="433199"/>
        </p:xfrm>
        <a:graphic>
          <a:graphicData uri="http://schemas.openxmlformats.org/presentationml/2006/ole">
            <mc:AlternateContent xmlns:mc="http://schemas.openxmlformats.org/markup-compatibility/2006">
              <mc:Choice xmlns:v="urn:schemas-microsoft-com:vml" Requires="v">
                <p:oleObj spid="_x0000_s97013" name="Equation" r:id="rId5" imgW="2730240" imgH="241200" progId="Equation.DSMT4">
                  <p:embed/>
                </p:oleObj>
              </mc:Choice>
              <mc:Fallback>
                <p:oleObj name="Equation" r:id="rId5" imgW="2730240" imgH="241200" progId="Equation.DSMT4">
                  <p:embed/>
                  <p:pic>
                    <p:nvPicPr>
                      <p:cNvPr id="0" name=""/>
                      <p:cNvPicPr/>
                      <p:nvPr/>
                    </p:nvPicPr>
                    <p:blipFill>
                      <a:blip r:embed="rId6"/>
                      <a:stretch>
                        <a:fillRect/>
                      </a:stretch>
                    </p:blipFill>
                    <p:spPr>
                      <a:xfrm>
                        <a:off x="1840993" y="4212526"/>
                        <a:ext cx="4909564" cy="433199"/>
                      </a:xfrm>
                      <a:prstGeom prst="rect">
                        <a:avLst/>
                      </a:prstGeom>
                    </p:spPr>
                  </p:pic>
                </p:oleObj>
              </mc:Fallback>
            </mc:AlternateContent>
          </a:graphicData>
        </a:graphic>
      </p:graphicFrame>
      <p:sp>
        <p:nvSpPr>
          <p:cNvPr id="15" name="Content Placeholder 14"/>
          <p:cNvSpPr>
            <a:spLocks noGrp="1"/>
          </p:cNvSpPr>
          <p:nvPr>
            <p:ph idx="14"/>
          </p:nvPr>
        </p:nvSpPr>
        <p:spPr>
          <a:xfrm>
            <a:off x="473720" y="4838426"/>
            <a:ext cx="8229600" cy="569735"/>
          </a:xfrm>
        </p:spPr>
        <p:txBody>
          <a:bodyPr/>
          <a:lstStyle/>
          <a:p>
            <a:pPr indent="-255600">
              <a:buFont typeface="Arial" panose="020B0604020202020204" pitchFamily="34" charset="0"/>
              <a:buChar char="•"/>
            </a:pPr>
            <a:r>
              <a:rPr lang="en-US" sz="2400" dirty="0">
                <a:latin typeface="+mn-lt"/>
              </a:rPr>
              <a:t>If standard deviation is reduced to </a:t>
            </a:r>
            <a:r>
              <a:rPr lang="en-US" sz="2400" dirty="0" smtClean="0">
                <a:latin typeface="+mn-lt"/>
              </a:rPr>
              <a:t>400</a:t>
            </a:r>
            <a:endParaRPr lang="en-US" sz="2400" dirty="0">
              <a:latin typeface="+mn-lt"/>
            </a:endParaRPr>
          </a:p>
        </p:txBody>
      </p:sp>
      <p:graphicFrame>
        <p:nvGraphicFramePr>
          <p:cNvPr id="5" name="Object 4" descr="s s = N O R M S I N V times 0.95 times the square root of 9 times 400 = 1,974"/>
          <p:cNvGraphicFramePr>
            <a:graphicFrameLocks noChangeAspect="1"/>
          </p:cNvGraphicFramePr>
          <p:nvPr>
            <p:extLst>
              <p:ext uri="{D42A27DB-BD31-4B8C-83A1-F6EECF244321}">
                <p14:modId xmlns:p14="http://schemas.microsoft.com/office/powerpoint/2010/main" val="4127791340"/>
              </p:ext>
            </p:extLst>
          </p:nvPr>
        </p:nvGraphicFramePr>
        <p:xfrm>
          <a:off x="1831108" y="5538794"/>
          <a:ext cx="4909555" cy="428613"/>
        </p:xfrm>
        <a:graphic>
          <a:graphicData uri="http://schemas.openxmlformats.org/presentationml/2006/ole">
            <mc:AlternateContent xmlns:mc="http://schemas.openxmlformats.org/markup-compatibility/2006">
              <mc:Choice xmlns:v="urn:schemas-microsoft-com:vml" Requires="v">
                <p:oleObj spid="_x0000_s97014" name="Equation" r:id="rId7" imgW="2755800" imgH="241200" progId="Equation.DSMT4">
                  <p:embed/>
                </p:oleObj>
              </mc:Choice>
              <mc:Fallback>
                <p:oleObj name="Equation" r:id="rId7" imgW="2755800" imgH="241200" progId="Equation.DSMT4">
                  <p:embed/>
                  <p:pic>
                    <p:nvPicPr>
                      <p:cNvPr id="0" name=""/>
                      <p:cNvPicPr/>
                      <p:nvPr/>
                    </p:nvPicPr>
                    <p:blipFill>
                      <a:blip r:embed="rId8"/>
                      <a:stretch>
                        <a:fillRect/>
                      </a:stretch>
                    </p:blipFill>
                    <p:spPr>
                      <a:xfrm>
                        <a:off x="1831108" y="5538794"/>
                        <a:ext cx="4909555" cy="428613"/>
                      </a:xfrm>
                      <a:prstGeom prst="rect">
                        <a:avLst/>
                      </a:prstGeom>
                    </p:spPr>
                  </p:pic>
                </p:oleObj>
              </mc:Fallback>
            </mc:AlternateContent>
          </a:graphicData>
        </a:graphic>
      </p:graphicFrame>
    </p:spTree>
    <p:extLst>
      <p:ext uri="{BB962C8B-B14F-4D97-AF65-F5344CB8AC3E}">
        <p14:creationId xmlns:p14="http://schemas.microsoft.com/office/powerpoint/2010/main" val="21645269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Adjusting Safety Inventory for Demand Lumpiness and Seasonality</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Orders typically in large lots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Demand at various stages in the supply chain tends to be lumpy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Raise safety inventory by half the average size of a customer order</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Demand is often seasonal</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Fixing a </a:t>
            </a:r>
            <a:r>
              <a:rPr lang="en-US" sz="2400" kern="1200" dirty="0" smtClean="0">
                <a:solidFill>
                  <a:srgbClr val="000000"/>
                </a:solidFill>
                <a:latin typeface="Arial (Body)"/>
                <a:ea typeface="+mn-ea"/>
                <a:cs typeface="+mn-cs"/>
              </a:rPr>
              <a:t>R</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O</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 may </a:t>
            </a:r>
            <a:r>
              <a:rPr lang="en-US" sz="2400" kern="1200" dirty="0">
                <a:solidFill>
                  <a:srgbClr val="000000"/>
                </a:solidFill>
                <a:latin typeface="Arial (Body)"/>
                <a:ea typeface="+mn-ea"/>
                <a:cs typeface="+mn-cs"/>
              </a:rPr>
              <a:t>lead to stockouts</a:t>
            </a:r>
          </a:p>
          <a:p>
            <a:pPr marL="741553" lvl="1" indent="-284353" defTabSz="457200">
              <a:spcAft>
                <a:spcPct val="0"/>
              </a:spcAft>
              <a:buFont typeface="Arial" panose="020B0604020202020204" pitchFamily="34" charset="0"/>
            </a:pPr>
            <a:r>
              <a:rPr lang="en-US" sz="2400" kern="1200" dirty="0" smtClean="0">
                <a:solidFill>
                  <a:srgbClr val="000000"/>
                </a:solidFill>
                <a:latin typeface="Arial (Body)"/>
                <a:ea typeface="+mn-ea"/>
                <a:cs typeface="+mn-cs"/>
              </a:rPr>
              <a:t>Keep R</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O</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 constant </a:t>
            </a:r>
            <a:r>
              <a:rPr lang="en-US" sz="2400" kern="1200" dirty="0">
                <a:solidFill>
                  <a:srgbClr val="000000"/>
                </a:solidFill>
                <a:latin typeface="Arial (Body)"/>
                <a:ea typeface="+mn-ea"/>
                <a:cs typeface="+mn-cs"/>
              </a:rPr>
              <a:t>in terms of days of demand</a:t>
            </a:r>
          </a:p>
        </p:txBody>
      </p:sp>
    </p:spTree>
    <p:extLst>
      <p:ext uri="{BB962C8B-B14F-4D97-AF65-F5344CB8AC3E}">
        <p14:creationId xmlns:p14="http://schemas.microsoft.com/office/powerpoint/2010/main" val="11257247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Summary of Learning Objective 3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1"/>
            <a:ext cx="8229600" cy="1292631"/>
          </a:xfrm>
        </p:spPr>
        <p:txBody>
          <a:bodyPr wrap="square" lIns="91425" tIns="91425" rIns="91425" bIns="91425">
            <a:spAutoFit/>
          </a:bodyPr>
          <a:lstStyle/>
          <a:p>
            <a:pPr marL="0" lvl="0" indent="0" defTabSz="457200">
              <a:spcAft>
                <a:spcPct val="0"/>
              </a:spcAft>
              <a:buNone/>
            </a:pPr>
            <a:r>
              <a:rPr lang="en-US" sz="2400" kern="1200" dirty="0">
                <a:solidFill>
                  <a:srgbClr val="000000"/>
                </a:solidFill>
                <a:latin typeface="Arial (Body)"/>
                <a:ea typeface="+mn-ea"/>
                <a:cs typeface="+mn-cs"/>
              </a:rPr>
              <a:t>Given a desired cycle service level </a:t>
            </a:r>
            <a:r>
              <a:rPr lang="en-US" sz="2400" i="1" kern="1200" dirty="0" smtClean="0">
                <a:solidFill>
                  <a:srgbClr val="000000"/>
                </a:solidFill>
                <a:latin typeface="Arial (Body)"/>
                <a:ea typeface="+mn-ea"/>
                <a:cs typeface="Times New Roman"/>
              </a:rPr>
              <a:t>C</a:t>
            </a:r>
            <a:r>
              <a:rPr lang="en-US" sz="100" i="1" kern="1200" dirty="0" smtClean="0">
                <a:solidFill>
                  <a:srgbClr val="000000"/>
                </a:solidFill>
                <a:latin typeface="Arial (Body)"/>
                <a:ea typeface="+mn-ea"/>
                <a:cs typeface="Times New Roman"/>
              </a:rPr>
              <a:t> </a:t>
            </a:r>
            <a:r>
              <a:rPr lang="en-US" sz="2400" i="1" kern="1200" dirty="0" smtClean="0">
                <a:solidFill>
                  <a:srgbClr val="000000"/>
                </a:solidFill>
                <a:latin typeface="Arial (Body)"/>
                <a:ea typeface="+mn-ea"/>
                <a:cs typeface="Times New Roman"/>
              </a:rPr>
              <a:t>S</a:t>
            </a:r>
            <a:r>
              <a:rPr lang="en-US" sz="100" i="1" kern="1200" dirty="0" smtClean="0">
                <a:solidFill>
                  <a:srgbClr val="000000"/>
                </a:solidFill>
                <a:latin typeface="Arial (Body)"/>
                <a:ea typeface="+mn-ea"/>
                <a:cs typeface="Times New Roman"/>
              </a:rPr>
              <a:t> </a:t>
            </a:r>
            <a:r>
              <a:rPr lang="en-US" sz="2400" i="1" kern="1200" dirty="0" smtClean="0">
                <a:solidFill>
                  <a:srgbClr val="000000"/>
                </a:solidFill>
                <a:latin typeface="Arial (Body)"/>
                <a:ea typeface="+mn-ea"/>
                <a:cs typeface="Times New Roman"/>
              </a:rPr>
              <a:t>L</a:t>
            </a:r>
            <a:r>
              <a:rPr lang="en-US" sz="2400" kern="1200" dirty="0" smtClean="0">
                <a:solidFill>
                  <a:srgbClr val="000000"/>
                </a:solidFill>
                <a:latin typeface="Arial (Body)"/>
                <a:ea typeface="+mn-ea"/>
                <a:cs typeface="+mn-cs"/>
              </a:rPr>
              <a:t>, </a:t>
            </a:r>
            <a:r>
              <a:rPr lang="en-US" sz="2400" kern="1200" dirty="0">
                <a:solidFill>
                  <a:srgbClr val="000000"/>
                </a:solidFill>
                <a:latin typeface="Arial (Body)"/>
                <a:ea typeface="+mn-ea"/>
                <a:cs typeface="+mn-cs"/>
              </a:rPr>
              <a:t>a lead time </a:t>
            </a:r>
            <a:r>
              <a:rPr lang="en-US" sz="2400" i="1" kern="1200" dirty="0">
                <a:solidFill>
                  <a:srgbClr val="000000"/>
                </a:solidFill>
                <a:latin typeface="Arial (Body)"/>
                <a:ea typeface="+mn-ea"/>
                <a:cs typeface="Times New Roman"/>
              </a:rPr>
              <a:t>L</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and </a:t>
            </a:r>
            <a:r>
              <a:rPr lang="en-US" sz="2400" kern="1200" dirty="0">
                <a:solidFill>
                  <a:srgbClr val="000000"/>
                </a:solidFill>
                <a:latin typeface="Arial (Body)"/>
                <a:ea typeface="+mn-ea"/>
                <a:cs typeface="+mn-cs"/>
              </a:rPr>
              <a:t>a standard deviation of periodic demand </a:t>
            </a:r>
            <a:r>
              <a:rPr lang="el-GR" sz="2400" i="1" dirty="0"/>
              <a:t>σ</a:t>
            </a:r>
            <a:r>
              <a:rPr lang="en-US" sz="2400" i="1" baseline="-25000" dirty="0">
                <a:cs typeface="Times New Roman"/>
              </a:rPr>
              <a:t>D</a:t>
            </a:r>
            <a:r>
              <a:rPr lang="en-US" sz="2400" kern="1200" dirty="0" smtClean="0">
                <a:solidFill>
                  <a:srgbClr val="000000"/>
                </a:solidFill>
                <a:latin typeface="Arial (Body)"/>
                <a:ea typeface="+mn-ea"/>
                <a:cs typeface="+mn-cs"/>
              </a:rPr>
              <a:t> , </a:t>
            </a:r>
            <a:r>
              <a:rPr lang="en-US" sz="2400" kern="1200" dirty="0">
                <a:solidFill>
                  <a:srgbClr val="000000"/>
                </a:solidFill>
                <a:latin typeface="Arial (Body)"/>
                <a:ea typeface="+mn-ea"/>
                <a:cs typeface="+mn-cs"/>
              </a:rPr>
              <a:t>the required safety inventory </a:t>
            </a:r>
            <a:r>
              <a:rPr lang="en-US" sz="2400" i="1" kern="1200" dirty="0">
                <a:solidFill>
                  <a:srgbClr val="000000"/>
                </a:solidFill>
                <a:latin typeface="Arial (Body)"/>
                <a:ea typeface="+mn-ea"/>
                <a:cs typeface="Times New Roman"/>
              </a:rPr>
              <a:t>ss</a:t>
            </a:r>
            <a:r>
              <a:rPr lang="en-US" sz="2400" kern="1200" dirty="0">
                <a:solidFill>
                  <a:srgbClr val="000000"/>
                </a:solidFill>
                <a:latin typeface="Arial (Body)"/>
                <a:ea typeface="+mn-ea"/>
                <a:cs typeface="+mn-cs"/>
              </a:rPr>
              <a:t> for a continuous review policy is </a:t>
            </a:r>
            <a:r>
              <a:rPr lang="en-US" sz="2400" kern="1200" dirty="0" smtClean="0">
                <a:solidFill>
                  <a:srgbClr val="000000"/>
                </a:solidFill>
                <a:latin typeface="Arial (Body)"/>
                <a:ea typeface="+mn-ea"/>
                <a:cs typeface="+mn-cs"/>
              </a:rPr>
              <a:t>given</a:t>
            </a:r>
          </a:p>
        </p:txBody>
      </p:sp>
      <p:sp>
        <p:nvSpPr>
          <p:cNvPr id="7" name="Content Placeholder 6"/>
          <p:cNvSpPr>
            <a:spLocks noGrp="1"/>
          </p:cNvSpPr>
          <p:nvPr>
            <p:ph sz="quarter" idx="16"/>
          </p:nvPr>
        </p:nvSpPr>
        <p:spPr>
          <a:xfrm>
            <a:off x="519192" y="2931378"/>
            <a:ext cx="550190" cy="421131"/>
          </a:xfrm>
        </p:spPr>
        <p:txBody>
          <a:bodyPr/>
          <a:lstStyle/>
          <a:p>
            <a:pPr marL="0" lvl="0" indent="0">
              <a:buNone/>
            </a:pPr>
            <a:r>
              <a:rPr lang="en-US" sz="2400" kern="1200" dirty="0" smtClean="0">
                <a:solidFill>
                  <a:srgbClr val="000000"/>
                </a:solidFill>
                <a:latin typeface="Arial (Body)"/>
              </a:rPr>
              <a:t>by</a:t>
            </a:r>
            <a:endParaRPr lang="en-US" sz="2400" kern="1200" dirty="0">
              <a:solidFill>
                <a:srgbClr val="000000"/>
              </a:solidFill>
              <a:latin typeface="Arial (Body)"/>
            </a:endParaRPr>
          </a:p>
        </p:txBody>
      </p:sp>
      <p:graphicFrame>
        <p:nvGraphicFramePr>
          <p:cNvPr id="9" name="Object 8" descr="s s = N O R M S I N V times C S L times the square root of L sigma sub d"/>
          <p:cNvGraphicFramePr>
            <a:graphicFrameLocks noChangeAspect="1"/>
          </p:cNvGraphicFramePr>
          <p:nvPr>
            <p:extLst>
              <p:ext uri="{D42A27DB-BD31-4B8C-83A1-F6EECF244321}">
                <p14:modId xmlns:p14="http://schemas.microsoft.com/office/powerpoint/2010/main" val="2511946795"/>
              </p:ext>
            </p:extLst>
          </p:nvPr>
        </p:nvGraphicFramePr>
        <p:xfrm>
          <a:off x="1179254" y="2984000"/>
          <a:ext cx="3816946" cy="419427"/>
        </p:xfrm>
        <a:graphic>
          <a:graphicData uri="http://schemas.openxmlformats.org/presentationml/2006/ole">
            <mc:AlternateContent xmlns:mc="http://schemas.openxmlformats.org/markup-compatibility/2006">
              <mc:Choice xmlns:v="urn:schemas-microsoft-com:vml" Requires="v">
                <p:oleObj spid="_x0000_s101776" name="Equation" r:id="rId3" imgW="4051080" imgH="444240" progId="Equation.DSMT4">
                  <p:embed/>
                </p:oleObj>
              </mc:Choice>
              <mc:Fallback>
                <p:oleObj name="Equation" r:id="rId3" imgW="4051080" imgH="444240" progId="Equation.DSMT4">
                  <p:embed/>
                  <p:pic>
                    <p:nvPicPr>
                      <p:cNvPr id="3" name="Object 2"/>
                      <p:cNvPicPr/>
                      <p:nvPr/>
                    </p:nvPicPr>
                    <p:blipFill>
                      <a:blip r:embed="rId4"/>
                      <a:stretch>
                        <a:fillRect/>
                      </a:stretch>
                    </p:blipFill>
                    <p:spPr>
                      <a:xfrm>
                        <a:off x="1179254" y="2984000"/>
                        <a:ext cx="3816946" cy="419427"/>
                      </a:xfrm>
                      <a:prstGeom prst="rect">
                        <a:avLst/>
                      </a:prstGeom>
                    </p:spPr>
                  </p:pic>
                </p:oleObj>
              </mc:Fallback>
            </mc:AlternateContent>
          </a:graphicData>
        </a:graphic>
      </p:graphicFrame>
      <p:sp>
        <p:nvSpPr>
          <p:cNvPr id="8" name="Content Placeholder 7"/>
          <p:cNvSpPr>
            <a:spLocks noGrp="1"/>
          </p:cNvSpPr>
          <p:nvPr>
            <p:ph sz="quarter" idx="17"/>
          </p:nvPr>
        </p:nvSpPr>
        <p:spPr>
          <a:xfrm>
            <a:off x="5137688" y="2942262"/>
            <a:ext cx="3215898" cy="422242"/>
          </a:xfrm>
        </p:spPr>
        <p:txBody>
          <a:bodyPr/>
          <a:lstStyle/>
          <a:p>
            <a:pPr marL="0" indent="0">
              <a:buNone/>
            </a:pPr>
            <a:r>
              <a:rPr lang="en-US" sz="2400" dirty="0">
                <a:latin typeface="+mn-lt"/>
              </a:rPr>
              <a:t>Given a reorder </a:t>
            </a:r>
            <a:r>
              <a:rPr lang="en-US" sz="2400" dirty="0" smtClean="0">
                <a:latin typeface="+mn-lt"/>
              </a:rPr>
              <a:t>point</a:t>
            </a:r>
            <a:endParaRPr lang="en-IN" sz="2400" dirty="0">
              <a:latin typeface="+mn-lt"/>
            </a:endParaRPr>
          </a:p>
        </p:txBody>
      </p:sp>
      <p:sp>
        <p:nvSpPr>
          <p:cNvPr id="4" name="Text Placeholder 3"/>
          <p:cNvSpPr>
            <a:spLocks noGrp="1"/>
          </p:cNvSpPr>
          <p:nvPr>
            <p:ph sz="quarter" idx="13"/>
          </p:nvPr>
        </p:nvSpPr>
        <p:spPr>
          <a:xfrm>
            <a:off x="457200" y="3463269"/>
            <a:ext cx="8229600" cy="1148999"/>
          </a:xfrm>
        </p:spPr>
        <p:txBody>
          <a:bodyPr/>
          <a:lstStyle/>
          <a:p>
            <a:pPr marL="0" indent="0">
              <a:buNone/>
            </a:pPr>
            <a:r>
              <a:rPr lang="en-US" sz="2400" dirty="0">
                <a:latin typeface="+mn-lt"/>
              </a:rPr>
              <a:t> </a:t>
            </a:r>
            <a:r>
              <a:rPr lang="en-US" sz="2400" i="1" dirty="0" smtClean="0">
                <a:latin typeface="+mn-lt"/>
                <a:cs typeface="Times New Roman"/>
              </a:rPr>
              <a:t>R</a:t>
            </a:r>
            <a:r>
              <a:rPr lang="en-US" sz="100" i="1" dirty="0" smtClean="0">
                <a:latin typeface="+mn-lt"/>
                <a:cs typeface="Times New Roman"/>
              </a:rPr>
              <a:t> </a:t>
            </a:r>
            <a:r>
              <a:rPr lang="en-US" sz="2400" i="1" dirty="0" smtClean="0">
                <a:latin typeface="+mn-lt"/>
                <a:cs typeface="Times New Roman"/>
              </a:rPr>
              <a:t>O</a:t>
            </a:r>
            <a:r>
              <a:rPr lang="en-US" sz="100" i="1" dirty="0" smtClean="0">
                <a:latin typeface="+mn-lt"/>
                <a:cs typeface="Times New Roman"/>
              </a:rPr>
              <a:t> </a:t>
            </a:r>
            <a:r>
              <a:rPr lang="en-US" sz="2400" i="1" dirty="0" smtClean="0">
                <a:latin typeface="+mn-lt"/>
                <a:cs typeface="Times New Roman"/>
              </a:rPr>
              <a:t>P</a:t>
            </a:r>
            <a:r>
              <a:rPr lang="en-US" sz="2400" dirty="0" smtClean="0">
                <a:latin typeface="+mn-lt"/>
              </a:rPr>
              <a:t>, a </a:t>
            </a:r>
            <a:r>
              <a:rPr lang="en-US" sz="2400" dirty="0">
                <a:latin typeface="+mn-lt"/>
              </a:rPr>
              <a:t>lead time </a:t>
            </a:r>
            <a:r>
              <a:rPr lang="en-US" sz="2400" i="1" dirty="0">
                <a:latin typeface="+mn-lt"/>
                <a:cs typeface="Times New Roman"/>
              </a:rPr>
              <a:t>L</a:t>
            </a:r>
            <a:r>
              <a:rPr lang="en-US" sz="2400" dirty="0">
                <a:latin typeface="+mn-lt"/>
              </a:rPr>
              <a:t>, a standard deviation of periodic </a:t>
            </a:r>
            <a:r>
              <a:rPr lang="en-US" sz="2400" dirty="0" smtClean="0">
                <a:latin typeface="+mn-lt"/>
              </a:rPr>
              <a:t>demand </a:t>
            </a:r>
            <a:r>
              <a:rPr lang="el-GR" sz="2400" i="1" dirty="0" smtClean="0">
                <a:latin typeface="+mn-lt"/>
              </a:rPr>
              <a:t>σ</a:t>
            </a:r>
            <a:r>
              <a:rPr lang="en-US" sz="2400" i="1" baseline="-25000" dirty="0">
                <a:latin typeface="+mn-lt"/>
                <a:cs typeface="Times New Roman"/>
              </a:rPr>
              <a:t>D</a:t>
            </a:r>
            <a:r>
              <a:rPr lang="en-US" sz="2400" dirty="0" smtClean="0">
                <a:latin typeface="+mn-lt"/>
              </a:rPr>
              <a:t>, </a:t>
            </a:r>
            <a:r>
              <a:rPr lang="en-US" sz="2400" dirty="0">
                <a:latin typeface="+mn-lt"/>
              </a:rPr>
              <a:t>and periodic </a:t>
            </a:r>
            <a:r>
              <a:rPr lang="en-US" sz="2400" dirty="0" smtClean="0">
                <a:latin typeface="+mn-lt"/>
              </a:rPr>
              <a:t>demand </a:t>
            </a:r>
            <a:r>
              <a:rPr lang="en-US" sz="2400" i="1" dirty="0" smtClean="0">
                <a:latin typeface="+mn-lt"/>
              </a:rPr>
              <a:t>D</a:t>
            </a:r>
            <a:r>
              <a:rPr lang="en-US" sz="2400" dirty="0" smtClean="0">
                <a:latin typeface="+mn-lt"/>
              </a:rPr>
              <a:t>, </a:t>
            </a:r>
            <a:r>
              <a:rPr lang="en-US" sz="2400" dirty="0">
                <a:latin typeface="+mn-lt"/>
              </a:rPr>
              <a:t>the resulting cycle service level is given </a:t>
            </a:r>
            <a:r>
              <a:rPr lang="en-US" sz="2400" dirty="0" smtClean="0">
                <a:latin typeface="+mn-lt"/>
              </a:rPr>
              <a:t>by</a:t>
            </a:r>
            <a:endParaRPr lang="en-US" sz="2400" dirty="0">
              <a:latin typeface="+mn-lt"/>
            </a:endParaRPr>
          </a:p>
        </p:txBody>
      </p:sp>
      <p:graphicFrame>
        <p:nvGraphicFramePr>
          <p:cNvPr id="11" name="Object 10" descr="C S L = N O R M D I S T left parenthesis R O P, D times L, the square root of L sigma sub D, 1 right parenthesis"/>
          <p:cNvGraphicFramePr>
            <a:graphicFrameLocks noChangeAspect="1"/>
          </p:cNvGraphicFramePr>
          <p:nvPr>
            <p:extLst>
              <p:ext uri="{D42A27DB-BD31-4B8C-83A1-F6EECF244321}">
                <p14:modId xmlns:p14="http://schemas.microsoft.com/office/powerpoint/2010/main" val="2794845047"/>
              </p:ext>
            </p:extLst>
          </p:nvPr>
        </p:nvGraphicFramePr>
        <p:xfrm>
          <a:off x="1655050" y="4749654"/>
          <a:ext cx="5285812" cy="448388"/>
        </p:xfrm>
        <a:graphic>
          <a:graphicData uri="http://schemas.openxmlformats.org/presentationml/2006/ole">
            <mc:AlternateContent xmlns:mc="http://schemas.openxmlformats.org/markup-compatibility/2006">
              <mc:Choice xmlns:v="urn:schemas-microsoft-com:vml" Requires="v">
                <p:oleObj spid="_x0000_s101777" name="Equation" r:id="rId5" imgW="5232240" imgH="444240" progId="Equation.DSMT4">
                  <p:embed/>
                </p:oleObj>
              </mc:Choice>
              <mc:Fallback>
                <p:oleObj name="Equation" r:id="rId5" imgW="5232240" imgH="444240" progId="Equation.DSMT4">
                  <p:embed/>
                  <p:pic>
                    <p:nvPicPr>
                      <p:cNvPr id="5" name="Object 4"/>
                      <p:cNvPicPr/>
                      <p:nvPr/>
                    </p:nvPicPr>
                    <p:blipFill>
                      <a:blip r:embed="rId6"/>
                      <a:stretch>
                        <a:fillRect/>
                      </a:stretch>
                    </p:blipFill>
                    <p:spPr>
                      <a:xfrm>
                        <a:off x="1655050" y="4749654"/>
                        <a:ext cx="5285812" cy="448388"/>
                      </a:xfrm>
                      <a:prstGeom prst="rect">
                        <a:avLst/>
                      </a:prstGeom>
                    </p:spPr>
                  </p:pic>
                </p:oleObj>
              </mc:Fallback>
            </mc:AlternateContent>
          </a:graphicData>
        </a:graphic>
      </p:graphicFrame>
    </p:spTree>
    <p:extLst>
      <p:ext uri="{BB962C8B-B14F-4D97-AF65-F5344CB8AC3E}">
        <p14:creationId xmlns:p14="http://schemas.microsoft.com/office/powerpoint/2010/main" val="33655214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3 </a:t>
            </a:r>
            <a:r>
              <a:rPr lang="en-US" sz="2000" b="0" kern="1200" dirty="0" smtClean="0">
                <a:solidFill>
                  <a:srgbClr val="007FA3"/>
                </a:solidFill>
                <a:latin typeface="Times New Roman" panose="02020603050405020304" pitchFamily="18" charset="0"/>
                <a:ea typeface="+mj-ea"/>
                <a:cs typeface="+mj-cs"/>
              </a:rPr>
              <a:t>(2 of 2)</a:t>
            </a:r>
            <a:endParaRPr lang="en-US" sz="2000" b="0"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Given a level of safety inventory, one can evaluate the resulting fill rate. Given a desired fill rate, one can evaluate the required safety inventory. The required safety inventory increases with an increase in desired product availability, lead time, and uncertainty of periodic demand. In practice, it is best to evaluate safety inventory in terms of days of demand to account for seasonality of demand.</a:t>
            </a:r>
          </a:p>
        </p:txBody>
      </p:sp>
    </p:spTree>
    <p:extLst>
      <p:ext uri="{BB962C8B-B14F-4D97-AF65-F5344CB8AC3E}">
        <p14:creationId xmlns:p14="http://schemas.microsoft.com/office/powerpoint/2010/main" val="34392858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Impact of Supply Uncertainty on Safety Inventory</a:t>
            </a:r>
            <a:endParaRPr lang="en-US" kern="1200" dirty="0">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3170068"/>
          </a:xfrm>
        </p:spPr>
        <p:txBody>
          <a:bodyPr wrap="square" lIns="91425" tIns="91425" rIns="91425" bIns="91425">
            <a:spAutoFit/>
          </a:bodyPr>
          <a:lstStyle/>
          <a:p>
            <a:pPr marL="255651" lvl="0" indent="-255651" defTabSz="457200">
              <a:spcAft>
                <a:spcPct val="0"/>
              </a:spcAft>
              <a:buFont typeface="Arial" panose="020B0604020202020204" pitchFamily="34" charset="0"/>
            </a:pPr>
            <a:r>
              <a:rPr lang="en-US" sz="2400" kern="1200" dirty="0" smtClean="0">
                <a:solidFill>
                  <a:srgbClr val="000000"/>
                </a:solidFill>
                <a:latin typeface="+mn-lt"/>
                <a:ea typeface="+mn-ea"/>
                <a:cs typeface="+mn-cs"/>
              </a:rPr>
              <a:t>We incorporate supply uncertainty by assuming that lead time is uncertain</a:t>
            </a:r>
          </a:p>
          <a:p>
            <a:pPr marL="0" lvl="0" indent="0" defTabSz="457200">
              <a:spcAft>
                <a:spcPct val="0"/>
              </a:spcAft>
              <a:buNone/>
            </a:pPr>
            <a:r>
              <a:rPr lang="en-US" sz="2400" i="1" kern="1200" dirty="0" smtClean="0">
                <a:solidFill>
                  <a:srgbClr val="000000"/>
                </a:solidFill>
                <a:latin typeface="+mn-lt"/>
                <a:ea typeface="+mn-ea"/>
                <a:cs typeface="Times New Roman"/>
              </a:rPr>
              <a:t>D </a:t>
            </a:r>
            <a:r>
              <a:rPr lang="en-US" sz="2400" kern="1200" dirty="0" smtClean="0">
                <a:solidFill>
                  <a:srgbClr val="000000"/>
                </a:solidFill>
                <a:latin typeface="+mn-lt"/>
                <a:ea typeface="+mn-ea"/>
                <a:cs typeface="+mn-cs"/>
              </a:rPr>
              <a:t>: Average demand per period</a:t>
            </a:r>
          </a:p>
          <a:p>
            <a:pPr marL="0" lvl="0" indent="0" defTabSz="457200">
              <a:spcAft>
                <a:spcPct val="0"/>
              </a:spcAft>
              <a:buNone/>
            </a:pPr>
            <a:r>
              <a:rPr lang="el-GR" sz="2400" i="1" kern="1200" dirty="0" smtClean="0">
                <a:solidFill>
                  <a:srgbClr val="000000"/>
                </a:solidFill>
                <a:latin typeface="+mn-lt"/>
                <a:ea typeface="+mn-ea"/>
                <a:cs typeface="+mn-cs"/>
              </a:rPr>
              <a:t>σ</a:t>
            </a:r>
            <a:r>
              <a:rPr lang="en-US" sz="2400" i="1" kern="1200" baseline="-25000" dirty="0" smtClean="0">
                <a:solidFill>
                  <a:srgbClr val="000000"/>
                </a:solidFill>
                <a:latin typeface="+mn-lt"/>
                <a:ea typeface="+mn-ea"/>
                <a:cs typeface="+mn-cs"/>
              </a:rPr>
              <a:t>L </a:t>
            </a:r>
            <a:r>
              <a:rPr lang="en-US" sz="2400" kern="1200" dirty="0" smtClean="0">
                <a:solidFill>
                  <a:srgbClr val="000000"/>
                </a:solidFill>
                <a:latin typeface="+mn-lt"/>
                <a:ea typeface="+mn-ea"/>
                <a:cs typeface="+mn-cs"/>
              </a:rPr>
              <a:t>: Standard deviation of demand per period</a:t>
            </a:r>
          </a:p>
          <a:p>
            <a:pPr marL="0" lvl="0" indent="0" defTabSz="457200">
              <a:spcAft>
                <a:spcPct val="0"/>
              </a:spcAft>
              <a:buNone/>
            </a:pPr>
            <a:r>
              <a:rPr lang="en-US" sz="2400" kern="1200" dirty="0" smtClean="0">
                <a:solidFill>
                  <a:srgbClr val="000000"/>
                </a:solidFill>
                <a:latin typeface="+mn-lt"/>
                <a:ea typeface="+mn-ea"/>
                <a:cs typeface="+mn-cs"/>
              </a:rPr>
              <a:t> </a:t>
            </a:r>
            <a:r>
              <a:rPr lang="en-US" sz="2400" i="1" kern="1200" dirty="0" smtClean="0">
                <a:solidFill>
                  <a:srgbClr val="000000"/>
                </a:solidFill>
                <a:latin typeface="+mn-lt"/>
                <a:cs typeface="Times New Roman"/>
              </a:rPr>
              <a:t>L </a:t>
            </a:r>
            <a:r>
              <a:rPr lang="en-US" sz="2400" kern="1200" dirty="0" smtClean="0">
                <a:solidFill>
                  <a:srgbClr val="000000"/>
                </a:solidFill>
                <a:latin typeface="+mn-lt"/>
                <a:ea typeface="+mn-ea"/>
                <a:cs typeface="+mn-cs"/>
              </a:rPr>
              <a:t>: Average lead time for replenishment</a:t>
            </a:r>
          </a:p>
          <a:p>
            <a:pPr marL="0" lvl="0" indent="0" defTabSz="457200">
              <a:spcAft>
                <a:spcPct val="0"/>
              </a:spcAft>
              <a:buNone/>
            </a:pPr>
            <a:r>
              <a:rPr lang="en-US" sz="2400" i="1" kern="1200" dirty="0" smtClean="0">
                <a:solidFill>
                  <a:srgbClr val="000000"/>
                </a:solidFill>
                <a:latin typeface="+mn-lt"/>
                <a:ea typeface="+mn-ea"/>
                <a:cs typeface="Times New Roman"/>
              </a:rPr>
              <a:t>s</a:t>
            </a:r>
            <a:r>
              <a:rPr lang="en-US" sz="2400" i="1" kern="1200" baseline="-25000" dirty="0" smtClean="0">
                <a:solidFill>
                  <a:srgbClr val="000000"/>
                </a:solidFill>
                <a:latin typeface="+mn-lt"/>
                <a:ea typeface="+mn-ea"/>
                <a:cs typeface="Times New Roman"/>
              </a:rPr>
              <a:t>L </a:t>
            </a:r>
            <a:r>
              <a:rPr lang="en-US" sz="2400" kern="1200" dirty="0" smtClean="0">
                <a:solidFill>
                  <a:srgbClr val="000000"/>
                </a:solidFill>
                <a:latin typeface="+mn-lt"/>
                <a:ea typeface="+mn-ea"/>
                <a:cs typeface="+mn-cs"/>
              </a:rPr>
              <a:t>: Standard deviation of lead time</a:t>
            </a:r>
          </a:p>
        </p:txBody>
      </p:sp>
      <p:graphicFrame>
        <p:nvGraphicFramePr>
          <p:cNvPr id="7" name="Object 6" descr="D sub L = D L sigma sub L = the square root of start expression L sigma sub D squared + D squared S sub L squared end expression"/>
          <p:cNvGraphicFramePr>
            <a:graphicFrameLocks noChangeAspect="1"/>
          </p:cNvGraphicFramePr>
          <p:nvPr>
            <p:extLst>
              <p:ext uri="{D42A27DB-BD31-4B8C-83A1-F6EECF244321}">
                <p14:modId xmlns:p14="http://schemas.microsoft.com/office/powerpoint/2010/main" val="723607774"/>
              </p:ext>
            </p:extLst>
          </p:nvPr>
        </p:nvGraphicFramePr>
        <p:xfrm>
          <a:off x="2420938" y="5027613"/>
          <a:ext cx="3638550" cy="558800"/>
        </p:xfrm>
        <a:graphic>
          <a:graphicData uri="http://schemas.openxmlformats.org/presentationml/2006/ole">
            <mc:AlternateContent xmlns:mc="http://schemas.openxmlformats.org/markup-compatibility/2006">
              <mc:Choice xmlns:v="urn:schemas-microsoft-com:vml" Requires="v">
                <p:oleObj spid="_x0000_s100558" name="Equation" r:id="rId3" imgW="1904760" imgH="291960" progId="Equation.DSMT4">
                  <p:embed/>
                </p:oleObj>
              </mc:Choice>
              <mc:Fallback>
                <p:oleObj name="Equation" r:id="rId3" imgW="1904760" imgH="291960" progId="Equation.DSMT4">
                  <p:embed/>
                  <p:pic>
                    <p:nvPicPr>
                      <p:cNvPr id="4" name="Object 3"/>
                      <p:cNvPicPr/>
                      <p:nvPr/>
                    </p:nvPicPr>
                    <p:blipFill>
                      <a:blip r:embed="rId4"/>
                      <a:stretch>
                        <a:fillRect/>
                      </a:stretch>
                    </p:blipFill>
                    <p:spPr>
                      <a:xfrm>
                        <a:off x="2420938" y="5027613"/>
                        <a:ext cx="3638550" cy="558800"/>
                      </a:xfrm>
                      <a:prstGeom prst="rect">
                        <a:avLst/>
                      </a:prstGeom>
                    </p:spPr>
                  </p:pic>
                </p:oleObj>
              </mc:Fallback>
            </mc:AlternateContent>
          </a:graphicData>
        </a:graphic>
      </p:graphicFrame>
    </p:spTree>
    <p:extLst>
      <p:ext uri="{BB962C8B-B14F-4D97-AF65-F5344CB8AC3E}">
        <p14:creationId xmlns:p14="http://schemas.microsoft.com/office/powerpoint/2010/main" val="37281708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Impact of Lead Time Uncertainty on Safety Inventory </a:t>
            </a:r>
            <a:r>
              <a:rPr lang="en-US" sz="2000" b="0" kern="1200" dirty="0" smtClean="0">
                <a:latin typeface="Times New Roman" panose="02020603050405020304" pitchFamily="18" charset="0"/>
                <a:ea typeface="+mj-ea"/>
                <a:cs typeface="+mj-cs"/>
              </a:rPr>
              <a:t>(1 of 3)</a:t>
            </a:r>
            <a:endParaRPr lang="en-US" sz="2000" b="0" kern="1200" dirty="0">
              <a:latin typeface="Times New Roman" panose="02020603050405020304" pitchFamily="18" charset="0"/>
              <a:ea typeface="+mj-ea"/>
              <a:cs typeface="+mj-cs"/>
            </a:endParaRPr>
          </a:p>
        </p:txBody>
      </p:sp>
      <p:sp>
        <p:nvSpPr>
          <p:cNvPr id="3" name="Content Placeholder 2"/>
          <p:cNvSpPr>
            <a:spLocks noGrp="1"/>
          </p:cNvSpPr>
          <p:nvPr>
            <p:ph idx="1"/>
          </p:nvPr>
        </p:nvSpPr>
        <p:spPr>
          <a:xfrm>
            <a:off x="457200" y="1600200"/>
            <a:ext cx="8229600" cy="1115660"/>
          </a:xfrm>
        </p:spPr>
        <p:txBody>
          <a:bodyPr wrap="square" lIns="91425" tIns="91425" rIns="91425" bIns="91425">
            <a:spAutoFit/>
          </a:bodyPr>
          <a:lstStyle/>
          <a:p>
            <a:pPr marL="0" lvl="0" indent="0" defTabSz="457200">
              <a:spcAft>
                <a:spcPct val="0"/>
              </a:spcAft>
              <a:buNone/>
            </a:pPr>
            <a:r>
              <a:rPr lang="en-US" sz="2400" kern="1200" dirty="0">
                <a:solidFill>
                  <a:srgbClr val="000000"/>
                </a:solidFill>
                <a:latin typeface="Arial (Body)"/>
                <a:ea typeface="+mn-ea"/>
                <a:cs typeface="+mn-cs"/>
              </a:rPr>
              <a:t>Average demand per period, </a:t>
            </a:r>
            <a:r>
              <a:rPr lang="en-US" sz="2400" i="1" kern="1200" dirty="0">
                <a:solidFill>
                  <a:srgbClr val="000000"/>
                </a:solidFill>
                <a:latin typeface="Arial (Body)"/>
                <a:ea typeface="+mn-ea"/>
                <a:cs typeface="Times New Roman"/>
              </a:rPr>
              <a:t>D</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 2,500</a:t>
            </a:r>
          </a:p>
          <a:p>
            <a:pPr marL="0" lvl="0" indent="0" defTabSz="457200">
              <a:spcAft>
                <a:spcPct val="0"/>
              </a:spcAft>
              <a:buNone/>
            </a:pPr>
            <a:r>
              <a:rPr lang="en-US" sz="2400" kern="1200" dirty="0">
                <a:solidFill>
                  <a:srgbClr val="000000"/>
                </a:solidFill>
                <a:latin typeface="Arial (Body)"/>
                <a:ea typeface="+mn-ea"/>
                <a:cs typeface="+mn-cs"/>
              </a:rPr>
              <a:t>Standard deviation of demand per </a:t>
            </a:r>
            <a:r>
              <a:rPr lang="en-US" sz="2400" kern="1200" dirty="0" smtClean="0">
                <a:solidFill>
                  <a:srgbClr val="000000"/>
                </a:solidFill>
                <a:latin typeface="Arial (Body)"/>
                <a:ea typeface="+mn-ea"/>
                <a:cs typeface="+mn-cs"/>
              </a:rPr>
              <a:t>period, </a:t>
            </a:r>
            <a:r>
              <a:rPr lang="el-GR" sz="2400" i="1" dirty="0"/>
              <a:t>σ</a:t>
            </a:r>
            <a:r>
              <a:rPr lang="en-US" sz="2400" i="1" baseline="-25000" dirty="0"/>
              <a:t>D</a:t>
            </a:r>
            <a:r>
              <a:rPr lang="en-US" sz="2400" kern="1200" dirty="0" smtClean="0">
                <a:solidFill>
                  <a:srgbClr val="000000"/>
                </a:solidFill>
                <a:latin typeface="Arial (Body)"/>
                <a:ea typeface="+mn-ea"/>
                <a:cs typeface="+mn-cs"/>
              </a:rPr>
              <a:t> </a:t>
            </a:r>
            <a:r>
              <a:rPr lang="en-US" sz="2400" kern="1200" dirty="0" smtClean="0">
                <a:solidFill>
                  <a:srgbClr val="000000"/>
                </a:solidFill>
                <a:latin typeface="Arial (Body)"/>
              </a:rPr>
              <a:t>= 500</a:t>
            </a:r>
            <a:endParaRPr lang="en-US" sz="2400" kern="1200" baseline="-25000" dirty="0">
              <a:solidFill>
                <a:srgbClr val="000000"/>
              </a:solidFill>
              <a:latin typeface="Arial (Body)"/>
              <a:ea typeface="+mn-ea"/>
              <a:cs typeface="+mn-cs"/>
            </a:endParaRPr>
          </a:p>
        </p:txBody>
      </p:sp>
      <p:sp>
        <p:nvSpPr>
          <p:cNvPr id="4" name="Text Placeholder 3"/>
          <p:cNvSpPr>
            <a:spLocks noGrp="1"/>
          </p:cNvSpPr>
          <p:nvPr>
            <p:ph idx="13"/>
          </p:nvPr>
        </p:nvSpPr>
        <p:spPr>
          <a:xfrm>
            <a:off x="473720" y="2807084"/>
            <a:ext cx="8229600" cy="1671926"/>
          </a:xfrm>
        </p:spPr>
        <p:txBody>
          <a:bodyPr/>
          <a:lstStyle/>
          <a:p>
            <a:pPr marL="0" lvl="0" indent="0" defTabSz="457200">
              <a:spcAft>
                <a:spcPct val="0"/>
              </a:spcAft>
              <a:buNone/>
            </a:pPr>
            <a:r>
              <a:rPr lang="en-US" sz="2400" kern="1200" dirty="0">
                <a:solidFill>
                  <a:srgbClr val="000000"/>
                </a:solidFill>
                <a:latin typeface="+mn-lt"/>
              </a:rPr>
              <a:t>Average lead time for replenishment, </a:t>
            </a:r>
            <a:r>
              <a:rPr lang="en-US" sz="2400" i="1" kern="1200" dirty="0">
                <a:solidFill>
                  <a:srgbClr val="000000"/>
                </a:solidFill>
                <a:latin typeface="+mn-lt"/>
                <a:cs typeface="Times New Roman"/>
              </a:rPr>
              <a:t>L</a:t>
            </a:r>
            <a:r>
              <a:rPr lang="en-US" sz="2400" b="1" kern="1200" dirty="0">
                <a:solidFill>
                  <a:srgbClr val="000000"/>
                </a:solidFill>
                <a:latin typeface="+mn-lt"/>
              </a:rPr>
              <a:t> </a:t>
            </a:r>
            <a:r>
              <a:rPr lang="en-US" sz="2400" i="1" kern="1200" dirty="0">
                <a:solidFill>
                  <a:srgbClr val="000000"/>
                </a:solidFill>
                <a:latin typeface="+mn-lt"/>
              </a:rPr>
              <a:t>=</a:t>
            </a:r>
            <a:r>
              <a:rPr lang="en-US" sz="2400" kern="1200" dirty="0">
                <a:solidFill>
                  <a:srgbClr val="000000"/>
                </a:solidFill>
                <a:latin typeface="+mn-lt"/>
              </a:rPr>
              <a:t> 7 </a:t>
            </a:r>
            <a:r>
              <a:rPr lang="en-US" sz="2400" kern="1200" dirty="0" smtClean="0">
                <a:solidFill>
                  <a:srgbClr val="000000"/>
                </a:solidFill>
                <a:latin typeface="+mn-lt"/>
              </a:rPr>
              <a:t>days</a:t>
            </a:r>
          </a:p>
          <a:p>
            <a:pPr marL="0" lvl="0" indent="0" defTabSz="457200">
              <a:spcAft>
                <a:spcPct val="0"/>
              </a:spcAft>
              <a:buNone/>
            </a:pPr>
            <a:r>
              <a:rPr lang="en-US" sz="2400" kern="1200" dirty="0" smtClean="0">
                <a:solidFill>
                  <a:srgbClr val="000000"/>
                </a:solidFill>
                <a:latin typeface="+mn-lt"/>
              </a:rPr>
              <a:t>Standard deviation of lead time, </a:t>
            </a:r>
            <a:r>
              <a:rPr lang="en-US" sz="2400" i="1" kern="1200" dirty="0" smtClean="0">
                <a:solidFill>
                  <a:srgbClr val="000000"/>
                </a:solidFill>
                <a:latin typeface="+mn-lt"/>
                <a:cs typeface="Times New Roman"/>
              </a:rPr>
              <a:t>s</a:t>
            </a:r>
            <a:r>
              <a:rPr lang="en-US" sz="2400" i="1" kern="1200" baseline="-25000" dirty="0" smtClean="0">
                <a:solidFill>
                  <a:srgbClr val="000000"/>
                </a:solidFill>
                <a:latin typeface="+mn-lt"/>
                <a:cs typeface="Times New Roman"/>
              </a:rPr>
              <a:t>L</a:t>
            </a:r>
            <a:r>
              <a:rPr lang="en-US" sz="2400" kern="1200" dirty="0" smtClean="0">
                <a:solidFill>
                  <a:srgbClr val="000000"/>
                </a:solidFill>
                <a:latin typeface="+mn-lt"/>
              </a:rPr>
              <a:t> = 7 days</a:t>
            </a:r>
          </a:p>
          <a:p>
            <a:pPr marL="0" indent="0" defTabSz="457200">
              <a:spcAft>
                <a:spcPct val="0"/>
              </a:spcAft>
              <a:buNone/>
            </a:pPr>
            <a:r>
              <a:rPr lang="en-US" sz="2400" dirty="0">
                <a:latin typeface="+mn-lt"/>
              </a:rPr>
              <a:t>Mean ddlt, </a:t>
            </a:r>
            <a:r>
              <a:rPr lang="en-US" sz="2400" i="1" dirty="0">
                <a:latin typeface="+mn-lt"/>
                <a:cs typeface="Times New Roman"/>
              </a:rPr>
              <a:t>D</a:t>
            </a:r>
            <a:r>
              <a:rPr lang="en-US" sz="2400" i="1" baseline="-25000" dirty="0">
                <a:latin typeface="+mn-lt"/>
                <a:cs typeface="Times New Roman"/>
              </a:rPr>
              <a:t>L</a:t>
            </a:r>
            <a:r>
              <a:rPr lang="en-US" sz="2400" dirty="0">
                <a:latin typeface="+mn-lt"/>
              </a:rPr>
              <a:t> = </a:t>
            </a:r>
            <a:r>
              <a:rPr lang="en-US" sz="2400" i="1" dirty="0">
                <a:latin typeface="+mn-lt"/>
                <a:cs typeface="Times New Roman"/>
              </a:rPr>
              <a:t>DL</a:t>
            </a:r>
            <a:r>
              <a:rPr lang="en-US" sz="2400" dirty="0">
                <a:latin typeface="+mn-lt"/>
              </a:rPr>
              <a:t> = 2,500 </a:t>
            </a:r>
            <a:r>
              <a:rPr lang="en-US" sz="2400" dirty="0" smtClean="0">
                <a:latin typeface="+mn-lt"/>
              </a:rPr>
              <a:t>× </a:t>
            </a:r>
            <a:r>
              <a:rPr lang="en-US" sz="2400" dirty="0">
                <a:latin typeface="+mn-lt"/>
              </a:rPr>
              <a:t>7 = </a:t>
            </a:r>
            <a:r>
              <a:rPr lang="en-US" sz="2400" dirty="0" smtClean="0">
                <a:latin typeface="+mn-lt"/>
              </a:rPr>
              <a:t>17,500</a:t>
            </a:r>
            <a:endParaRPr lang="en-US" sz="2400" dirty="0">
              <a:latin typeface="+mn-lt"/>
            </a:endParaRPr>
          </a:p>
        </p:txBody>
      </p:sp>
      <p:graphicFrame>
        <p:nvGraphicFramePr>
          <p:cNvPr id="5" name="Object 4" descr="standard deviation of d d l t sigma sub L = the square root of start expression L sigma sub D squared + D squared S sub L squared end expression = the square root of start expression 7 times 500 squared + 2,500 squared times 7 squared end expression = 17,500"/>
          <p:cNvGraphicFramePr>
            <a:graphicFrameLocks noChangeAspect="1"/>
          </p:cNvGraphicFramePr>
          <p:nvPr>
            <p:extLst>
              <p:ext uri="{D42A27DB-BD31-4B8C-83A1-F6EECF244321}">
                <p14:modId xmlns:p14="http://schemas.microsoft.com/office/powerpoint/2010/main" val="756983560"/>
              </p:ext>
            </p:extLst>
          </p:nvPr>
        </p:nvGraphicFramePr>
        <p:xfrm>
          <a:off x="1100138" y="4640263"/>
          <a:ext cx="6791325" cy="1463675"/>
        </p:xfrm>
        <a:graphic>
          <a:graphicData uri="http://schemas.openxmlformats.org/presentationml/2006/ole">
            <mc:AlternateContent xmlns:mc="http://schemas.openxmlformats.org/markup-compatibility/2006">
              <mc:Choice xmlns:v="urn:schemas-microsoft-com:vml" Requires="v">
                <p:oleObj spid="_x0000_s63303" name="Equation" r:id="rId3" imgW="3593880" imgH="774360" progId="Equation.DSMT4">
                  <p:embed/>
                </p:oleObj>
              </mc:Choice>
              <mc:Fallback>
                <p:oleObj name="Equation" r:id="rId3" imgW="3593880" imgH="774360" progId="Equation.DSMT4">
                  <p:embed/>
                  <p:pic>
                    <p:nvPicPr>
                      <p:cNvPr id="0" name=""/>
                      <p:cNvPicPr/>
                      <p:nvPr/>
                    </p:nvPicPr>
                    <p:blipFill>
                      <a:blip r:embed="rId4"/>
                      <a:stretch>
                        <a:fillRect/>
                      </a:stretch>
                    </p:blipFill>
                    <p:spPr>
                      <a:xfrm>
                        <a:off x="1100138" y="4640263"/>
                        <a:ext cx="6791325" cy="1463675"/>
                      </a:xfrm>
                      <a:prstGeom prst="rect">
                        <a:avLst/>
                      </a:prstGeom>
                    </p:spPr>
                  </p:pic>
                </p:oleObj>
              </mc:Fallback>
            </mc:AlternateContent>
          </a:graphicData>
        </a:graphic>
      </p:graphicFrame>
    </p:spTree>
    <p:extLst>
      <p:ext uri="{BB962C8B-B14F-4D97-AF65-F5344CB8AC3E}">
        <p14:creationId xmlns:p14="http://schemas.microsoft.com/office/powerpoint/2010/main" val="668327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Impact of Lead Time Uncertainty on Safety Inventory </a:t>
            </a:r>
            <a:r>
              <a:rPr lang="en-US" sz="2000" b="0" kern="1200" dirty="0" smtClean="0">
                <a:latin typeface="Times New Roman" panose="02020603050405020304" pitchFamily="18" charset="0"/>
                <a:ea typeface="+mj-ea"/>
                <a:cs typeface="+mj-cs"/>
              </a:rPr>
              <a:t>(2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553968"/>
          </a:xfrm>
        </p:spPr>
        <p:txBody>
          <a:bodyPr wrap="square" lIns="91425" tIns="91425" rIns="91425" bIns="91425">
            <a:spAutoFit/>
          </a:bodyPr>
          <a:lstStyle/>
          <a:p>
            <a:pPr marL="255651" lvl="0" indent="-255651" defTabSz="457200">
              <a:spcAft>
                <a:spcPct val="0"/>
              </a:spcAft>
              <a:buFont typeface="Arial" panose="020B0604020202020204" pitchFamily="34" charset="0"/>
            </a:pPr>
            <a:r>
              <a:rPr lang="en-US" sz="2400" kern="1200" dirty="0">
                <a:solidFill>
                  <a:srgbClr val="000000"/>
                </a:solidFill>
                <a:latin typeface="Arial (Body)"/>
                <a:ea typeface="+mn-ea"/>
                <a:cs typeface="+mn-cs"/>
              </a:rPr>
              <a:t>Required safety </a:t>
            </a:r>
            <a:r>
              <a:rPr lang="en-US" sz="2400" kern="1200" dirty="0" smtClean="0">
                <a:solidFill>
                  <a:srgbClr val="000000"/>
                </a:solidFill>
                <a:latin typeface="Arial (Body)"/>
                <a:ea typeface="+mn-ea"/>
                <a:cs typeface="+mn-cs"/>
              </a:rPr>
              <a:t>inventory</a:t>
            </a:r>
          </a:p>
        </p:txBody>
      </p:sp>
      <p:graphicFrame>
        <p:nvGraphicFramePr>
          <p:cNvPr id="4" name="Object 3" descr="s s = F sub s to the power of negative 1 times C S L times sigma sub L = N O R M S I N V times C S L times sigma sub L = N O R M S I N V times 0.90 times 17,500 = 22,491 tablets"/>
          <p:cNvGraphicFramePr>
            <a:graphicFrameLocks noChangeAspect="1"/>
          </p:cNvGraphicFramePr>
          <p:nvPr>
            <p:extLst>
              <p:ext uri="{D42A27DB-BD31-4B8C-83A1-F6EECF244321}">
                <p14:modId xmlns:p14="http://schemas.microsoft.com/office/powerpoint/2010/main" val="3037484143"/>
              </p:ext>
            </p:extLst>
          </p:nvPr>
        </p:nvGraphicFramePr>
        <p:xfrm>
          <a:off x="1125538" y="2617788"/>
          <a:ext cx="6632575" cy="1431925"/>
        </p:xfrm>
        <a:graphic>
          <a:graphicData uri="http://schemas.openxmlformats.org/presentationml/2006/ole">
            <mc:AlternateContent xmlns:mc="http://schemas.openxmlformats.org/markup-compatibility/2006">
              <mc:Choice xmlns:v="urn:schemas-microsoft-com:vml" Requires="v">
                <p:oleObj spid="_x0000_s99539" name="Equation" r:id="rId3" imgW="3174840" imgH="685800" progId="Equation.DSMT4">
                  <p:embed/>
                </p:oleObj>
              </mc:Choice>
              <mc:Fallback>
                <p:oleObj name="Equation" r:id="rId3" imgW="3174840" imgH="685800" progId="Equation.DSMT4">
                  <p:embed/>
                  <p:pic>
                    <p:nvPicPr>
                      <p:cNvPr id="0" name=""/>
                      <p:cNvPicPr/>
                      <p:nvPr/>
                    </p:nvPicPr>
                    <p:blipFill>
                      <a:blip r:embed="rId4"/>
                      <a:stretch>
                        <a:fillRect/>
                      </a:stretch>
                    </p:blipFill>
                    <p:spPr>
                      <a:xfrm>
                        <a:off x="1125538" y="2617788"/>
                        <a:ext cx="6632575" cy="1431925"/>
                      </a:xfrm>
                      <a:prstGeom prst="rect">
                        <a:avLst/>
                      </a:prstGeom>
                    </p:spPr>
                  </p:pic>
                </p:oleObj>
              </mc:Fallback>
            </mc:AlternateContent>
          </a:graphicData>
        </a:graphic>
      </p:graphicFrame>
    </p:spTree>
    <p:extLst>
      <p:ext uri="{BB962C8B-B14F-4D97-AF65-F5344CB8AC3E}">
        <p14:creationId xmlns:p14="http://schemas.microsoft.com/office/powerpoint/2010/main" val="1331797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a:latin typeface="Times New Roman" panose="02020603050405020304" pitchFamily="18" charset="0"/>
                <a:ea typeface="+mj-ea"/>
                <a:cs typeface="+mj-cs"/>
              </a:rPr>
              <a:t>The Role of </a:t>
            </a:r>
            <a:r>
              <a:rPr lang="en-US" kern="1200" dirty="0" smtClean="0">
                <a:latin typeface="Times New Roman" panose="02020603050405020304" pitchFamily="18" charset="0"/>
                <a:ea typeface="+mj-ea"/>
                <a:cs typeface="+mj-cs"/>
              </a:rPr>
              <a:t>Safety </a:t>
            </a:r>
            <a:r>
              <a:rPr lang="en-US" kern="1200" dirty="0">
                <a:latin typeface="Times New Roman" panose="02020603050405020304" pitchFamily="18" charset="0"/>
                <a:ea typeface="+mj-ea"/>
                <a:cs typeface="+mj-cs"/>
              </a:rPr>
              <a:t>Inventory </a:t>
            </a:r>
            <a:r>
              <a:rPr lang="en-US" sz="2000" b="0" kern="1200" dirty="0" smtClean="0">
                <a:latin typeface="Times New Roman" panose="02020603050405020304" pitchFamily="18" charset="0"/>
                <a:ea typeface="+mj-ea"/>
                <a:cs typeface="+mj-cs"/>
              </a:rPr>
              <a:t>(1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Safety inventory </a:t>
            </a:r>
            <a:r>
              <a:rPr lang="en-US" sz="2400" kern="1200" dirty="0">
                <a:solidFill>
                  <a:srgbClr val="000000"/>
                </a:solidFill>
                <a:latin typeface="Arial (Body)"/>
                <a:ea typeface="+mn-ea"/>
                <a:cs typeface="+mn-cs"/>
              </a:rPr>
              <a:t>is carried to satisfy demand that exceeds the amount forecasted</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Raising the level of safety inventory increases product availability and thus the margin captured from customer purchases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Raising the level of safety inventory increases inventory holding costs</a:t>
            </a:r>
          </a:p>
        </p:txBody>
      </p:sp>
    </p:spTree>
    <p:extLst>
      <p:ext uri="{BB962C8B-B14F-4D97-AF65-F5344CB8AC3E}">
        <p14:creationId xmlns:p14="http://schemas.microsoft.com/office/powerpoint/2010/main" val="21460215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Impact of Lead Time </a:t>
            </a:r>
            <a:r>
              <a:rPr lang="en-US" dirty="0" smtClean="0"/>
              <a:t>Uncertainty on </a:t>
            </a:r>
            <a:r>
              <a:rPr lang="en-US" dirty="0"/>
              <a:t>Safety </a:t>
            </a:r>
            <a:r>
              <a:rPr lang="en-US" dirty="0" smtClean="0"/>
              <a:t>Inventory </a:t>
            </a:r>
            <a:r>
              <a:rPr lang="en-US" sz="2000" b="0" kern="1200" dirty="0" smtClean="0">
                <a:latin typeface="Times New Roman" panose="02020603050405020304" pitchFamily="18" charset="0"/>
              </a:rPr>
              <a:t>(3 </a:t>
            </a:r>
            <a:r>
              <a:rPr lang="en-US" sz="2000" b="0" kern="1200" dirty="0">
                <a:latin typeface="Times New Roman" panose="02020603050405020304" pitchFamily="18" charset="0"/>
              </a:rPr>
              <a:t>of 3)</a:t>
            </a:r>
            <a:endParaRPr lang="en-US" sz="2000" b="0" dirty="0"/>
          </a:p>
        </p:txBody>
      </p:sp>
      <p:sp>
        <p:nvSpPr>
          <p:cNvPr id="4" name="Text Placeholder 3"/>
          <p:cNvSpPr>
            <a:spLocks noGrp="1"/>
          </p:cNvSpPr>
          <p:nvPr>
            <p:ph type="body" idx="1"/>
          </p:nvPr>
        </p:nvSpPr>
        <p:spPr>
          <a:xfrm>
            <a:off x="457200" y="1600201"/>
            <a:ext cx="8229600" cy="753256"/>
          </a:xfrm>
        </p:spPr>
        <p:txBody>
          <a:bodyPr/>
          <a:lstStyle/>
          <a:p>
            <a:pPr marL="0" indent="0">
              <a:buNone/>
            </a:pPr>
            <a:r>
              <a:rPr lang="en-US" sz="2000" b="1" dirty="0" smtClean="0">
                <a:latin typeface="+mn-lt"/>
              </a:rPr>
              <a:t>Table 12-2 </a:t>
            </a:r>
            <a:r>
              <a:rPr lang="en-US" sz="2000" dirty="0" smtClean="0">
                <a:latin typeface="+mn-lt"/>
              </a:rPr>
              <a:t>Required </a:t>
            </a:r>
            <a:r>
              <a:rPr lang="en-US" sz="2000" dirty="0">
                <a:latin typeface="+mn-lt"/>
              </a:rPr>
              <a:t>Safety Inventory as a Function of </a:t>
            </a:r>
            <a:r>
              <a:rPr lang="en-US" sz="2000" dirty="0" smtClean="0">
                <a:latin typeface="+mn-lt"/>
              </a:rPr>
              <a:t>Lead </a:t>
            </a:r>
            <a:r>
              <a:rPr lang="en-US" sz="2000" dirty="0">
                <a:latin typeface="+mn-lt"/>
              </a:rPr>
              <a:t>Time </a:t>
            </a:r>
            <a:r>
              <a:rPr lang="en-US" sz="2000" dirty="0" smtClean="0">
                <a:latin typeface="+mn-lt"/>
              </a:rPr>
              <a:t>Uncertainty</a:t>
            </a:r>
          </a:p>
        </p:txBody>
      </p:sp>
      <p:graphicFrame>
        <p:nvGraphicFramePr>
          <p:cNvPr id="2" name="Table 1"/>
          <p:cNvGraphicFramePr>
            <a:graphicFrameLocks noGrp="1"/>
          </p:cNvGraphicFramePr>
          <p:nvPr>
            <p:extLst>
              <p:ext uri="{D42A27DB-BD31-4B8C-83A1-F6EECF244321}">
                <p14:modId xmlns:p14="http://schemas.microsoft.com/office/powerpoint/2010/main" val="2132395330"/>
              </p:ext>
            </p:extLst>
          </p:nvPr>
        </p:nvGraphicFramePr>
        <p:xfrm>
          <a:off x="1085850" y="2999995"/>
          <a:ext cx="6095999" cy="2926080"/>
        </p:xfrm>
        <a:graphic>
          <a:graphicData uri="http://schemas.openxmlformats.org/drawingml/2006/table">
            <a:tbl>
              <a:tblPr firstRow="1" bandRow="1">
                <a:tableStyleId>{2D5ABB26-0587-4C30-8999-92F81FD0307C}</a:tableStyleId>
              </a:tblPr>
              <a:tblGrid>
                <a:gridCol w="977900">
                  <a:extLst>
                    <a:ext uri="{9D8B030D-6E8A-4147-A177-3AD203B41FA5}">
                      <a16:colId xmlns:a16="http://schemas.microsoft.com/office/drawing/2014/main" val="864358998"/>
                    </a:ext>
                  </a:extLst>
                </a:gridCol>
                <a:gridCol w="1706033">
                  <a:extLst>
                    <a:ext uri="{9D8B030D-6E8A-4147-A177-3AD203B41FA5}">
                      <a16:colId xmlns:a16="http://schemas.microsoft.com/office/drawing/2014/main" val="3818949833"/>
                    </a:ext>
                  </a:extLst>
                </a:gridCol>
                <a:gridCol w="1706033">
                  <a:extLst>
                    <a:ext uri="{9D8B030D-6E8A-4147-A177-3AD203B41FA5}">
                      <a16:colId xmlns:a16="http://schemas.microsoft.com/office/drawing/2014/main" val="431688807"/>
                    </a:ext>
                  </a:extLst>
                </a:gridCol>
                <a:gridCol w="1706033">
                  <a:extLst>
                    <a:ext uri="{9D8B030D-6E8A-4147-A177-3AD203B41FA5}">
                      <a16:colId xmlns:a16="http://schemas.microsoft.com/office/drawing/2014/main" val="4074395545"/>
                    </a:ext>
                  </a:extLst>
                </a:gridCol>
              </a:tblGrid>
              <a:tr h="183198">
                <a:tc>
                  <a:txBody>
                    <a:bodyPr/>
                    <a:lstStyle/>
                    <a:p>
                      <a:pPr algn="ctr"/>
                      <a:r>
                        <a:rPr lang="en-US" sz="1800" b="1" i="1" dirty="0" smtClean="0">
                          <a:latin typeface="+mn-lt"/>
                        </a:rPr>
                        <a:t>s</a:t>
                      </a:r>
                      <a:r>
                        <a:rPr lang="en-US" sz="1800" b="1" i="1" baseline="-25000" dirty="0" smtClean="0">
                          <a:latin typeface="+mn-lt"/>
                        </a:rPr>
                        <a:t>L</a:t>
                      </a:r>
                      <a:endParaRPr lang="en-US" sz="1800" b="1" i="1" dirty="0">
                        <a:latin typeface="+mn-lt"/>
                      </a:endParaRPr>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l-GR" sz="1800" b="1" i="1" dirty="0" smtClean="0">
                          <a:latin typeface="+mn-lt"/>
                        </a:rPr>
                        <a:t>σ</a:t>
                      </a:r>
                      <a:r>
                        <a:rPr lang="en-US" sz="1800" b="1" i="1" baseline="-25000" dirty="0" smtClean="0">
                          <a:latin typeface="+mn-lt"/>
                        </a:rPr>
                        <a:t>L</a:t>
                      </a:r>
                      <a:endParaRPr lang="en-US" sz="1800" b="1" i="1" baseline="-25000" dirty="0">
                        <a:latin typeface="+mn-lt"/>
                      </a:endParaRPr>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800" b="1" i="1" kern="1200" dirty="0" smtClean="0">
                          <a:solidFill>
                            <a:schemeClr val="tx1"/>
                          </a:solidFill>
                          <a:latin typeface="+mn-lt"/>
                          <a:ea typeface="+mn-ea"/>
                          <a:cs typeface="Times New Roman"/>
                        </a:rPr>
                        <a:t>ss</a:t>
                      </a:r>
                      <a:r>
                        <a:rPr lang="en-US" sz="1800" b="1" kern="1200" dirty="0" smtClean="0">
                          <a:solidFill>
                            <a:schemeClr val="tx1"/>
                          </a:solidFill>
                          <a:latin typeface="+mn-lt"/>
                          <a:ea typeface="+mn-ea"/>
                          <a:cs typeface="+mn-cs"/>
                        </a:rPr>
                        <a:t> (units)</a:t>
                      </a:r>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800" b="1" i="1" kern="1200" dirty="0" smtClean="0">
                          <a:solidFill>
                            <a:schemeClr val="tx1"/>
                          </a:solidFill>
                          <a:latin typeface="+mn-lt"/>
                          <a:ea typeface="+mn-ea"/>
                          <a:cs typeface="Times New Roman"/>
                        </a:rPr>
                        <a:t>ss</a:t>
                      </a:r>
                      <a:r>
                        <a:rPr lang="en-US" sz="1800" b="1" kern="1200" dirty="0" smtClean="0">
                          <a:solidFill>
                            <a:schemeClr val="tx1"/>
                          </a:solidFill>
                          <a:latin typeface="+mn-lt"/>
                          <a:ea typeface="+mn-ea"/>
                          <a:cs typeface="+mn-cs"/>
                        </a:rPr>
                        <a:t> (days)</a:t>
                      </a:r>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36617236"/>
                  </a:ext>
                </a:extLst>
              </a:tr>
              <a:tr h="183198">
                <a:tc>
                  <a:txBody>
                    <a:bodyPr/>
                    <a:lstStyle/>
                    <a:p>
                      <a:pPr algn="ctr"/>
                      <a:r>
                        <a:rPr lang="en-US" sz="1800" dirty="0" smtClean="0">
                          <a:latin typeface="+mn-lt"/>
                        </a:rPr>
                        <a:t>6</a:t>
                      </a:r>
                      <a:endParaRPr lang="en-US" sz="18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1079500" algn="r"/>
                        </a:tabLst>
                      </a:pPr>
                      <a:r>
                        <a:rPr lang="en-US" sz="1800" kern="1200" dirty="0" smtClean="0">
                          <a:solidFill>
                            <a:schemeClr val="tx1"/>
                          </a:solidFill>
                          <a:latin typeface="+mn-lt"/>
                          <a:ea typeface="+mn-ea"/>
                          <a:cs typeface="+mn-cs"/>
                        </a:rPr>
                        <a:t>	15,058</a:t>
                      </a: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1079500" algn="r"/>
                        </a:tabLst>
                      </a:pPr>
                      <a:r>
                        <a:rPr lang="en-US" sz="1800" kern="1200" dirty="0" smtClean="0">
                          <a:solidFill>
                            <a:schemeClr val="tx1"/>
                          </a:solidFill>
                          <a:latin typeface="+mn-lt"/>
                          <a:ea typeface="+mn-ea"/>
                          <a:cs typeface="+mn-cs"/>
                        </a:rPr>
                        <a:t>	19,298</a:t>
                      </a:r>
                      <a:endParaRPr lang="en-US" sz="18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kern="1200" dirty="0" smtClean="0">
                          <a:solidFill>
                            <a:schemeClr val="tx1"/>
                          </a:solidFill>
                          <a:latin typeface="+mn-lt"/>
                          <a:ea typeface="+mn-ea"/>
                          <a:cs typeface="+mn-cs"/>
                        </a:rPr>
                        <a:t>7.72</a:t>
                      </a:r>
                      <a:endParaRPr lang="en-US" sz="18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3261841441"/>
                  </a:ext>
                </a:extLst>
              </a:tr>
              <a:tr h="183198">
                <a:tc>
                  <a:txBody>
                    <a:bodyPr/>
                    <a:lstStyle/>
                    <a:p>
                      <a:pPr algn="ctr"/>
                      <a:r>
                        <a:rPr lang="en-US" sz="1800" dirty="0" smtClean="0">
                          <a:latin typeface="+mn-lt"/>
                        </a:rPr>
                        <a:t>5</a:t>
                      </a:r>
                      <a:endParaRPr lang="en-US" sz="18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1079500" algn="r"/>
                        </a:tabLst>
                      </a:pPr>
                      <a:r>
                        <a:rPr lang="en-US" sz="1800" kern="1200" dirty="0" smtClean="0">
                          <a:solidFill>
                            <a:schemeClr val="tx1"/>
                          </a:solidFill>
                          <a:latin typeface="+mn-lt"/>
                          <a:ea typeface="+mn-ea"/>
                          <a:cs typeface="+mn-cs"/>
                        </a:rPr>
                        <a:t>	12,570</a:t>
                      </a:r>
                      <a:endParaRPr lang="en-US" sz="18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1079500" algn="r"/>
                        </a:tabLst>
                      </a:pPr>
                      <a:r>
                        <a:rPr lang="en-US" sz="1800" kern="1200" dirty="0" smtClean="0">
                          <a:solidFill>
                            <a:schemeClr val="tx1"/>
                          </a:solidFill>
                          <a:latin typeface="+mn-lt"/>
                          <a:ea typeface="+mn-ea"/>
                          <a:cs typeface="+mn-cs"/>
                        </a:rPr>
                        <a:t>	16,109</a:t>
                      </a:r>
                      <a:endParaRPr lang="en-US" sz="18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kern="1200" dirty="0" smtClean="0">
                          <a:solidFill>
                            <a:schemeClr val="tx1"/>
                          </a:solidFill>
                          <a:latin typeface="+mn-lt"/>
                          <a:ea typeface="+mn-ea"/>
                          <a:cs typeface="+mn-cs"/>
                        </a:rPr>
                        <a:t>6.44</a:t>
                      </a:r>
                      <a:endParaRPr lang="en-US" sz="18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2002317305"/>
                  </a:ext>
                </a:extLst>
              </a:tr>
              <a:tr h="183198">
                <a:tc>
                  <a:txBody>
                    <a:bodyPr/>
                    <a:lstStyle/>
                    <a:p>
                      <a:pPr algn="ctr"/>
                      <a:r>
                        <a:rPr lang="en-US" sz="1800" dirty="0" smtClean="0">
                          <a:latin typeface="+mn-lt"/>
                        </a:rPr>
                        <a:t>4</a:t>
                      </a:r>
                      <a:endParaRPr lang="en-US" sz="18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1079500" algn="r"/>
                        </a:tabLst>
                      </a:pPr>
                      <a:r>
                        <a:rPr lang="en-US" sz="1800" kern="1200" dirty="0" smtClean="0">
                          <a:solidFill>
                            <a:schemeClr val="tx1"/>
                          </a:solidFill>
                          <a:latin typeface="+mn-lt"/>
                          <a:ea typeface="+mn-ea"/>
                          <a:cs typeface="+mn-cs"/>
                        </a:rPr>
                        <a:t>	10,087</a:t>
                      </a:r>
                      <a:endParaRPr lang="en-US" sz="18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1079500" algn="r"/>
                        </a:tabLst>
                      </a:pPr>
                      <a:r>
                        <a:rPr lang="en-US" sz="1800" kern="1200" dirty="0" smtClean="0">
                          <a:solidFill>
                            <a:schemeClr val="tx1"/>
                          </a:solidFill>
                          <a:latin typeface="+mn-lt"/>
                          <a:ea typeface="+mn-ea"/>
                          <a:cs typeface="+mn-cs"/>
                        </a:rPr>
                        <a:t>	12,927</a:t>
                      </a:r>
                      <a:endParaRPr lang="en-US" sz="18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kern="1200" dirty="0" smtClean="0">
                          <a:solidFill>
                            <a:schemeClr val="tx1"/>
                          </a:solidFill>
                          <a:latin typeface="+mn-lt"/>
                          <a:ea typeface="+mn-ea"/>
                          <a:cs typeface="+mn-cs"/>
                        </a:rPr>
                        <a:t>5.17</a:t>
                      </a:r>
                      <a:endParaRPr lang="en-US" sz="18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140837739"/>
                  </a:ext>
                </a:extLst>
              </a:tr>
              <a:tr h="183198">
                <a:tc>
                  <a:txBody>
                    <a:bodyPr/>
                    <a:lstStyle/>
                    <a:p>
                      <a:pPr algn="ctr"/>
                      <a:r>
                        <a:rPr lang="en-US" sz="1800" dirty="0" smtClean="0">
                          <a:latin typeface="+mn-lt"/>
                        </a:rPr>
                        <a:t>3</a:t>
                      </a:r>
                      <a:endParaRPr lang="en-US" sz="18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1079500" algn="r"/>
                        </a:tabLst>
                      </a:pPr>
                      <a:r>
                        <a:rPr lang="en-US" sz="1800" kern="1200" dirty="0" smtClean="0">
                          <a:solidFill>
                            <a:schemeClr val="tx1"/>
                          </a:solidFill>
                          <a:latin typeface="+mn-lt"/>
                          <a:ea typeface="+mn-ea"/>
                          <a:cs typeface="+mn-cs"/>
                        </a:rPr>
                        <a:t>	7,616</a:t>
                      </a:r>
                      <a:endParaRPr lang="en-US" sz="18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1079500" algn="r"/>
                        </a:tabLst>
                      </a:pPr>
                      <a:r>
                        <a:rPr lang="en-US" sz="1800" kern="1200" dirty="0" smtClean="0">
                          <a:solidFill>
                            <a:schemeClr val="tx1"/>
                          </a:solidFill>
                          <a:latin typeface="+mn-lt"/>
                          <a:ea typeface="+mn-ea"/>
                          <a:cs typeface="+mn-cs"/>
                        </a:rPr>
                        <a:t>	9,760</a:t>
                      </a:r>
                      <a:endParaRPr lang="en-US" sz="18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kern="1200" dirty="0" smtClean="0">
                          <a:solidFill>
                            <a:schemeClr val="tx1"/>
                          </a:solidFill>
                          <a:latin typeface="+mn-lt"/>
                          <a:ea typeface="+mn-ea"/>
                          <a:cs typeface="+mn-cs"/>
                        </a:rPr>
                        <a:t>3.90</a:t>
                      </a:r>
                      <a:endParaRPr lang="en-US" sz="18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258477540"/>
                  </a:ext>
                </a:extLst>
              </a:tr>
              <a:tr h="183198">
                <a:tc>
                  <a:txBody>
                    <a:bodyPr/>
                    <a:lstStyle/>
                    <a:p>
                      <a:pPr algn="ctr"/>
                      <a:r>
                        <a:rPr lang="en-US" sz="1800" dirty="0" smtClean="0">
                          <a:latin typeface="+mn-lt"/>
                        </a:rPr>
                        <a:t>2</a:t>
                      </a:r>
                      <a:endParaRPr lang="en-US" sz="18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1079500" algn="r"/>
                        </a:tabLst>
                      </a:pPr>
                      <a:r>
                        <a:rPr lang="en-US" sz="1800" kern="1200" dirty="0" smtClean="0">
                          <a:solidFill>
                            <a:schemeClr val="tx1"/>
                          </a:solidFill>
                          <a:latin typeface="+mn-lt"/>
                          <a:ea typeface="+mn-ea"/>
                          <a:cs typeface="+mn-cs"/>
                        </a:rPr>
                        <a:t>	5,172</a:t>
                      </a:r>
                      <a:endParaRPr lang="en-US" sz="18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1079500" algn="r"/>
                        </a:tabLst>
                      </a:pPr>
                      <a:r>
                        <a:rPr lang="en-US" sz="1800" kern="1200" dirty="0" smtClean="0">
                          <a:solidFill>
                            <a:schemeClr val="tx1"/>
                          </a:solidFill>
                          <a:latin typeface="+mn-lt"/>
                          <a:ea typeface="+mn-ea"/>
                          <a:cs typeface="+mn-cs"/>
                        </a:rPr>
                        <a:t>	6,628</a:t>
                      </a:r>
                      <a:endParaRPr lang="en-US" sz="18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kern="1200" dirty="0" smtClean="0">
                          <a:solidFill>
                            <a:schemeClr val="tx1"/>
                          </a:solidFill>
                          <a:latin typeface="+mn-lt"/>
                          <a:ea typeface="+mn-ea"/>
                          <a:cs typeface="+mn-cs"/>
                        </a:rPr>
                        <a:t>2.65</a:t>
                      </a:r>
                      <a:endParaRPr lang="en-US" sz="18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52957324"/>
                  </a:ext>
                </a:extLst>
              </a:tr>
              <a:tr h="183198">
                <a:tc>
                  <a:txBody>
                    <a:bodyPr/>
                    <a:lstStyle/>
                    <a:p>
                      <a:pPr algn="ctr"/>
                      <a:r>
                        <a:rPr lang="en-US" sz="1800" dirty="0" smtClean="0">
                          <a:latin typeface="+mn-lt"/>
                        </a:rPr>
                        <a:t>1</a:t>
                      </a:r>
                      <a:endParaRPr lang="en-US" sz="18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1079500" algn="r"/>
                        </a:tabLst>
                      </a:pPr>
                      <a:r>
                        <a:rPr lang="en-US" sz="1800" kern="1200" dirty="0" smtClean="0">
                          <a:solidFill>
                            <a:schemeClr val="tx1"/>
                          </a:solidFill>
                          <a:latin typeface="+mn-lt"/>
                          <a:ea typeface="+mn-ea"/>
                          <a:cs typeface="+mn-cs"/>
                        </a:rPr>
                        <a:t>	2,828</a:t>
                      </a:r>
                      <a:endParaRPr lang="en-US" sz="18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tabLst>
                          <a:tab pos="1079500" algn="r"/>
                        </a:tabLst>
                      </a:pPr>
                      <a:r>
                        <a:rPr lang="en-US" sz="1800" kern="1200" dirty="0" smtClean="0">
                          <a:solidFill>
                            <a:schemeClr val="tx1"/>
                          </a:solidFill>
                          <a:latin typeface="+mn-lt"/>
                          <a:ea typeface="+mn-ea"/>
                          <a:cs typeface="+mn-cs"/>
                        </a:rPr>
                        <a:t>	3,625</a:t>
                      </a:r>
                      <a:endParaRPr lang="en-US" sz="18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kern="1200" dirty="0" smtClean="0">
                          <a:solidFill>
                            <a:schemeClr val="tx1"/>
                          </a:solidFill>
                          <a:latin typeface="+mn-lt"/>
                          <a:ea typeface="+mn-ea"/>
                          <a:cs typeface="+mn-cs"/>
                        </a:rPr>
                        <a:t>1.45</a:t>
                      </a:r>
                      <a:endParaRPr lang="en-US" sz="18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673992783"/>
                  </a:ext>
                </a:extLst>
              </a:tr>
              <a:tr h="183198">
                <a:tc>
                  <a:txBody>
                    <a:bodyPr/>
                    <a:lstStyle/>
                    <a:p>
                      <a:pPr algn="ctr"/>
                      <a:r>
                        <a:rPr lang="en-US" sz="1800" dirty="0" smtClean="0">
                          <a:latin typeface="+mn-lt"/>
                        </a:rPr>
                        <a:t>0</a:t>
                      </a:r>
                      <a:endParaRPr lang="en-US" sz="18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tabLst>
                          <a:tab pos="1079500" algn="r"/>
                        </a:tabLst>
                      </a:pPr>
                      <a:r>
                        <a:rPr lang="en-US" sz="1800" kern="1200" dirty="0" smtClean="0">
                          <a:solidFill>
                            <a:schemeClr val="tx1"/>
                          </a:solidFill>
                          <a:latin typeface="+mn-lt"/>
                          <a:ea typeface="+mn-ea"/>
                          <a:cs typeface="+mn-cs"/>
                        </a:rPr>
                        <a:t>	1,323</a:t>
                      </a:r>
                      <a:endParaRPr lang="en-US" sz="18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tabLst>
                          <a:tab pos="1079500" algn="r"/>
                        </a:tabLst>
                      </a:pPr>
                      <a:r>
                        <a:rPr lang="en-US" sz="1800" kern="1200" dirty="0" smtClean="0">
                          <a:solidFill>
                            <a:schemeClr val="tx1"/>
                          </a:solidFill>
                          <a:latin typeface="+mn-lt"/>
                          <a:ea typeface="+mn-ea"/>
                          <a:cs typeface="+mn-cs"/>
                        </a:rPr>
                        <a:t>	1,695</a:t>
                      </a:r>
                      <a:endParaRPr lang="en-US" sz="18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lgn="ctr"/>
                      <a:r>
                        <a:rPr lang="en-US" sz="1800" kern="1200" dirty="0" smtClean="0">
                          <a:solidFill>
                            <a:schemeClr val="tx1"/>
                          </a:solidFill>
                          <a:latin typeface="+mn-lt"/>
                          <a:ea typeface="+mn-ea"/>
                          <a:cs typeface="+mn-cs"/>
                        </a:rPr>
                        <a:t>0.68</a:t>
                      </a:r>
                      <a:endParaRPr lang="en-US" sz="18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525275716"/>
                  </a:ext>
                </a:extLst>
              </a:tr>
            </a:tbl>
          </a:graphicData>
        </a:graphic>
      </p:graphicFrame>
    </p:spTree>
    <p:extLst>
      <p:ext uri="{BB962C8B-B14F-4D97-AF65-F5344CB8AC3E}">
        <p14:creationId xmlns:p14="http://schemas.microsoft.com/office/powerpoint/2010/main" val="13381846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4</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An increase in supply uncertainty significantly increases the amount of safety inventory required for a given level of product availability. Lead time uncertainty has a more significant impact on the required safety inventory than lead time itself. A reduction in supply uncertainty can help to dramatically reduce the required safety inventory without hurting product </a:t>
            </a:r>
            <a:r>
              <a:rPr lang="en-US" sz="2400" kern="1200" dirty="0" smtClean="0">
                <a:solidFill>
                  <a:srgbClr val="000000"/>
                </a:solidFill>
                <a:latin typeface="Arial (Body)"/>
                <a:ea typeface="+mn-ea"/>
                <a:cs typeface="+mn-cs"/>
              </a:rPr>
              <a:t>availability.</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301793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7967272" cy="1231076"/>
          </a:xfrm>
        </p:spPr>
        <p:txBody>
          <a:bodyPr wrap="square" tIns="91425">
            <a:spAutoFit/>
          </a:bodyPr>
          <a:lstStyle/>
          <a:p>
            <a:pPr lvl="0" defTabSz="457200">
              <a:spcBef>
                <a:spcPct val="0"/>
              </a:spcBef>
              <a:buClrTx/>
            </a:pPr>
            <a:r>
              <a:rPr lang="en-US" kern="1200" dirty="0" smtClean="0">
                <a:latin typeface="Times New Roman" panose="02020603050405020304" pitchFamily="18" charset="0"/>
                <a:ea typeface="+mj-ea"/>
                <a:cs typeface="+mj-cs"/>
              </a:rPr>
              <a:t>Impact of Aggregation on Safety Inventory </a:t>
            </a:r>
            <a:r>
              <a:rPr lang="en-US" sz="2000" b="0" kern="1200" dirty="0" smtClean="0">
                <a:latin typeface="Times New Roman" panose="02020603050405020304" pitchFamily="18" charset="0"/>
                <a:ea typeface="+mj-ea"/>
                <a:cs typeface="+mj-cs"/>
              </a:rPr>
              <a:t>(1 of 5)</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923299"/>
          </a:xfrm>
        </p:spPr>
        <p:txBody>
          <a:bodyPr wrap="square" lIns="91425" tIns="91425" rIns="91425" bIns="91425">
            <a:spAutoFit/>
          </a:bodyPr>
          <a:lstStyle/>
          <a:p>
            <a:pPr marL="255651" lvl="0" indent="-255651" defTabSz="457200">
              <a:spcAft>
                <a:spcPct val="0"/>
              </a:spcAft>
              <a:buFont typeface="Arial" panose="020B0604020202020204" pitchFamily="34" charset="0"/>
            </a:pPr>
            <a:r>
              <a:rPr lang="en-US" sz="2400" kern="1200" dirty="0">
                <a:solidFill>
                  <a:srgbClr val="000000"/>
                </a:solidFill>
                <a:latin typeface="Arial (Body)"/>
                <a:ea typeface="+mn-ea"/>
                <a:cs typeface="+mn-cs"/>
              </a:rPr>
              <a:t>How does aggregation affect forecast accuracy and safety inventories</a:t>
            </a:r>
          </a:p>
        </p:txBody>
      </p:sp>
      <p:sp>
        <p:nvSpPr>
          <p:cNvPr id="4" name="Text Placeholder 3"/>
          <p:cNvSpPr>
            <a:spLocks noGrp="1"/>
          </p:cNvSpPr>
          <p:nvPr>
            <p:ph type="body" idx="2"/>
          </p:nvPr>
        </p:nvSpPr>
        <p:spPr>
          <a:xfrm>
            <a:off x="457200" y="2666070"/>
            <a:ext cx="8229600" cy="2505542"/>
          </a:xfrm>
        </p:spPr>
        <p:txBody>
          <a:bodyPr/>
          <a:lstStyle/>
          <a:p>
            <a:pPr marL="0" indent="0">
              <a:buNone/>
            </a:pPr>
            <a:r>
              <a:rPr lang="it-IT" sz="2400" i="1" dirty="0">
                <a:latin typeface="+mn-lt"/>
              </a:rPr>
              <a:t>D</a:t>
            </a:r>
            <a:r>
              <a:rPr lang="it-IT" sz="2400" i="1" baseline="-25000" dirty="0">
                <a:latin typeface="+mn-lt"/>
              </a:rPr>
              <a:t>i</a:t>
            </a:r>
            <a:r>
              <a:rPr lang="it-IT" sz="2400" dirty="0">
                <a:latin typeface="+mn-lt"/>
              </a:rPr>
              <a:t>: Mean periodic demand in region </a:t>
            </a:r>
            <a:r>
              <a:rPr lang="it-IT" sz="2400" i="1" dirty="0">
                <a:latin typeface="+mn-lt"/>
              </a:rPr>
              <a:t>i</a:t>
            </a:r>
            <a:r>
              <a:rPr lang="it-IT" sz="2400" dirty="0">
                <a:latin typeface="+mn-lt"/>
              </a:rPr>
              <a:t>, </a:t>
            </a:r>
            <a:r>
              <a:rPr lang="it-IT" sz="2400" i="1" dirty="0">
                <a:latin typeface="+mn-lt"/>
              </a:rPr>
              <a:t>i </a:t>
            </a:r>
            <a:r>
              <a:rPr lang="it-IT" sz="2400" dirty="0">
                <a:latin typeface="+mn-lt"/>
              </a:rPr>
              <a:t>= 1, </a:t>
            </a:r>
            <a:r>
              <a:rPr lang="it-IT" sz="2400" dirty="0" smtClean="0">
                <a:latin typeface="+mn-lt"/>
              </a:rPr>
              <a:t>…, </a:t>
            </a:r>
            <a:r>
              <a:rPr lang="it-IT" sz="2400" i="1" dirty="0">
                <a:latin typeface="+mn-lt"/>
              </a:rPr>
              <a:t>k</a:t>
            </a:r>
          </a:p>
          <a:p>
            <a:pPr marL="536575" indent="-536575">
              <a:buNone/>
            </a:pPr>
            <a:r>
              <a:rPr lang="el-GR" sz="2400" i="1" dirty="0" smtClean="0"/>
              <a:t>σ</a:t>
            </a:r>
            <a:r>
              <a:rPr lang="en-US" sz="2400" i="1" baseline="-25000" dirty="0" smtClean="0">
                <a:latin typeface="+mn-lt"/>
              </a:rPr>
              <a:t>i</a:t>
            </a:r>
            <a:r>
              <a:rPr lang="en-US" sz="2400" i="1" dirty="0" smtClean="0">
                <a:latin typeface="+mn-lt"/>
              </a:rPr>
              <a:t> </a:t>
            </a:r>
            <a:r>
              <a:rPr lang="en-US" sz="2400" dirty="0" smtClean="0">
                <a:latin typeface="+mn-lt"/>
              </a:rPr>
              <a:t>: </a:t>
            </a:r>
            <a:r>
              <a:rPr lang="en-US" sz="2400" dirty="0">
                <a:latin typeface="+mn-lt"/>
              </a:rPr>
              <a:t>Standard deviation of periodic demand in region </a:t>
            </a:r>
            <a:r>
              <a:rPr lang="en-US" sz="2400" i="1" dirty="0">
                <a:latin typeface="+mn-lt"/>
              </a:rPr>
              <a:t>i</a:t>
            </a:r>
            <a:r>
              <a:rPr lang="en-US" sz="2400" dirty="0">
                <a:latin typeface="+mn-lt"/>
              </a:rPr>
              <a:t>, </a:t>
            </a:r>
            <a:r>
              <a:rPr lang="en-US" sz="2400" i="1" dirty="0">
                <a:latin typeface="+mn-lt"/>
              </a:rPr>
              <a:t>i </a:t>
            </a:r>
            <a:r>
              <a:rPr lang="en-US" sz="2400" dirty="0" smtClean="0">
                <a:latin typeface="+mn-lt"/>
              </a:rPr>
              <a:t>=, …, </a:t>
            </a:r>
            <a:r>
              <a:rPr lang="en-US" sz="2400" i="1" dirty="0">
                <a:latin typeface="+mn-lt"/>
              </a:rPr>
              <a:t>k</a:t>
            </a:r>
          </a:p>
          <a:p>
            <a:pPr marL="441325" indent="-441325">
              <a:buNone/>
            </a:pPr>
            <a:r>
              <a:rPr lang="el-GR" sz="2400" i="1" dirty="0" smtClean="0">
                <a:latin typeface="+mn-lt"/>
              </a:rPr>
              <a:t>ρ</a:t>
            </a:r>
            <a:r>
              <a:rPr lang="en-US" sz="2400" i="1" baseline="-25000" dirty="0" smtClean="0">
                <a:latin typeface="+mn-lt"/>
              </a:rPr>
              <a:t>ij</a:t>
            </a:r>
            <a:r>
              <a:rPr lang="en-US" sz="2400" dirty="0">
                <a:latin typeface="+mn-lt"/>
              </a:rPr>
              <a:t>: Correlation of periodic demand for regions </a:t>
            </a:r>
            <a:r>
              <a:rPr lang="en-US" sz="2400" i="1" dirty="0">
                <a:latin typeface="+mn-lt"/>
              </a:rPr>
              <a:t>i</a:t>
            </a:r>
            <a:r>
              <a:rPr lang="en-US" sz="2400" dirty="0">
                <a:latin typeface="+mn-lt"/>
              </a:rPr>
              <a:t>, </a:t>
            </a:r>
            <a:r>
              <a:rPr lang="en-US" sz="2400" i="1" dirty="0">
                <a:latin typeface="+mn-lt"/>
              </a:rPr>
              <a:t>j</a:t>
            </a:r>
            <a:r>
              <a:rPr lang="en-US" sz="2400" dirty="0" smtClean="0">
                <a:latin typeface="+mn-lt"/>
              </a:rPr>
              <a:t>,</a:t>
            </a:r>
          </a:p>
        </p:txBody>
      </p:sp>
      <p:graphicFrame>
        <p:nvGraphicFramePr>
          <p:cNvPr id="5" name="Object 4" descr="1 less than or equal to i not equal to j less than or equal to k."/>
          <p:cNvGraphicFramePr>
            <a:graphicFrameLocks noChangeAspect="1"/>
          </p:cNvGraphicFramePr>
          <p:nvPr>
            <p:extLst>
              <p:ext uri="{D42A27DB-BD31-4B8C-83A1-F6EECF244321}">
                <p14:modId xmlns:p14="http://schemas.microsoft.com/office/powerpoint/2010/main" val="248863309"/>
              </p:ext>
            </p:extLst>
          </p:nvPr>
        </p:nvGraphicFramePr>
        <p:xfrm>
          <a:off x="7215723" y="4291884"/>
          <a:ext cx="1398166" cy="372849"/>
        </p:xfrm>
        <a:graphic>
          <a:graphicData uri="http://schemas.openxmlformats.org/presentationml/2006/ole">
            <mc:AlternateContent xmlns:mc="http://schemas.openxmlformats.org/markup-compatibility/2006">
              <mc:Choice xmlns:v="urn:schemas-microsoft-com:vml" Requires="v">
                <p:oleObj spid="_x0000_s106646" name="Equation" r:id="rId3" imgW="761760" imgH="203040" progId="Equation.DSMT4">
                  <p:embed/>
                </p:oleObj>
              </mc:Choice>
              <mc:Fallback>
                <p:oleObj name="Equation" r:id="rId3" imgW="761760" imgH="203040" progId="Equation.DSMT4">
                  <p:embed/>
                  <p:pic>
                    <p:nvPicPr>
                      <p:cNvPr id="0" name=""/>
                      <p:cNvPicPr/>
                      <p:nvPr/>
                    </p:nvPicPr>
                    <p:blipFill>
                      <a:blip r:embed="rId4"/>
                      <a:stretch>
                        <a:fillRect/>
                      </a:stretch>
                    </p:blipFill>
                    <p:spPr>
                      <a:xfrm>
                        <a:off x="7215723" y="4291884"/>
                        <a:ext cx="1398166" cy="372849"/>
                      </a:xfrm>
                      <a:prstGeom prst="rect">
                        <a:avLst/>
                      </a:prstGeom>
                    </p:spPr>
                  </p:pic>
                </p:oleObj>
              </mc:Fallback>
            </mc:AlternateContent>
          </a:graphicData>
        </a:graphic>
      </p:graphicFrame>
    </p:spTree>
    <p:extLst>
      <p:ext uri="{BB962C8B-B14F-4D97-AF65-F5344CB8AC3E}">
        <p14:creationId xmlns:p14="http://schemas.microsoft.com/office/powerpoint/2010/main" val="18666741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7982262" cy="1231076"/>
          </a:xfrm>
        </p:spPr>
        <p:txBody>
          <a:bodyPr wrap="square" tIns="91425">
            <a:spAutoFit/>
          </a:bodyPr>
          <a:lstStyle/>
          <a:p>
            <a:pPr lvl="0" defTabSz="457200">
              <a:spcBef>
                <a:spcPct val="0"/>
              </a:spcBef>
              <a:buClrTx/>
            </a:pPr>
            <a:r>
              <a:rPr lang="en-US" kern="1200" dirty="0" smtClean="0">
                <a:latin typeface="Times New Roman" panose="02020603050405020304" pitchFamily="18" charset="0"/>
                <a:ea typeface="+mj-ea"/>
                <a:cs typeface="+mj-cs"/>
              </a:rPr>
              <a:t>Impact of Aggregation on Safety Inventory </a:t>
            </a:r>
            <a:r>
              <a:rPr lang="en-US" sz="2000" b="0" kern="1200" dirty="0" smtClean="0">
                <a:latin typeface="Times New Roman" panose="02020603050405020304" pitchFamily="18" charset="0"/>
                <a:ea typeface="+mj-ea"/>
                <a:cs typeface="+mj-cs"/>
              </a:rPr>
              <a:t>(2 of 5)</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1"/>
            <a:ext cx="3410262" cy="842122"/>
          </a:xfrm>
        </p:spPr>
        <p:txBody>
          <a:bodyPr/>
          <a:lstStyle/>
          <a:p>
            <a:pPr marL="0" indent="0">
              <a:buNone/>
            </a:pPr>
            <a:r>
              <a:rPr lang="en-US" sz="2400" dirty="0">
                <a:latin typeface="+mn-lt"/>
              </a:rPr>
              <a:t>Total safety inventory </a:t>
            </a:r>
            <a:r>
              <a:rPr lang="en-US" sz="2400" dirty="0" smtClean="0">
                <a:latin typeface="+mn-lt"/>
              </a:rPr>
              <a:t>in </a:t>
            </a:r>
            <a:r>
              <a:rPr lang="en-US" sz="2400" dirty="0">
                <a:latin typeface="+mn-lt"/>
              </a:rPr>
              <a:t>decentralized </a:t>
            </a:r>
            <a:r>
              <a:rPr lang="en-US" sz="2400" dirty="0" smtClean="0">
                <a:latin typeface="+mn-lt"/>
              </a:rPr>
              <a:t>option</a:t>
            </a:r>
          </a:p>
        </p:txBody>
      </p:sp>
      <p:graphicFrame>
        <p:nvGraphicFramePr>
          <p:cNvPr id="5" name="Object 4" descr="= the sum from I = 1 to k of F sub s = times C S L times the square root of L times sigma sub i"/>
          <p:cNvGraphicFramePr>
            <a:graphicFrameLocks noChangeAspect="1"/>
          </p:cNvGraphicFramePr>
          <p:nvPr>
            <p:extLst>
              <p:ext uri="{D42A27DB-BD31-4B8C-83A1-F6EECF244321}">
                <p14:modId xmlns:p14="http://schemas.microsoft.com/office/powerpoint/2010/main" val="3771960198"/>
              </p:ext>
            </p:extLst>
          </p:nvPr>
        </p:nvGraphicFramePr>
        <p:xfrm>
          <a:off x="3965403" y="1665082"/>
          <a:ext cx="3457921" cy="947784"/>
        </p:xfrm>
        <a:graphic>
          <a:graphicData uri="http://schemas.openxmlformats.org/presentationml/2006/ole">
            <mc:AlternateContent xmlns:mc="http://schemas.openxmlformats.org/markup-compatibility/2006">
              <mc:Choice xmlns:v="urn:schemas-microsoft-com:vml" Requires="v">
                <p:oleObj spid="_x0000_s104942" name="Equation" r:id="rId3" imgW="1574640" imgH="431640" progId="Equation.DSMT4">
                  <p:embed/>
                </p:oleObj>
              </mc:Choice>
              <mc:Fallback>
                <p:oleObj name="Equation" r:id="rId3" imgW="1574640" imgH="431640" progId="Equation.DSMT4">
                  <p:embed/>
                  <p:pic>
                    <p:nvPicPr>
                      <p:cNvPr id="0" name=""/>
                      <p:cNvPicPr/>
                      <p:nvPr/>
                    </p:nvPicPr>
                    <p:blipFill>
                      <a:blip r:embed="rId4"/>
                      <a:stretch>
                        <a:fillRect/>
                      </a:stretch>
                    </p:blipFill>
                    <p:spPr>
                      <a:xfrm>
                        <a:off x="3965403" y="1665082"/>
                        <a:ext cx="3457921" cy="947784"/>
                      </a:xfrm>
                      <a:prstGeom prst="rect">
                        <a:avLst/>
                      </a:prstGeom>
                    </p:spPr>
                  </p:pic>
                </p:oleObj>
              </mc:Fallback>
            </mc:AlternateContent>
          </a:graphicData>
        </a:graphic>
      </p:graphicFrame>
      <p:graphicFrame>
        <p:nvGraphicFramePr>
          <p:cNvPr id="6" name="Object 5" descr="D to the power of C = the sum from I = 1 to k of D sub i var left parenthesis D to the power of c right parenthesis = the sum from I = 1 to k of sigma sub I squared + 2 the sum from I is greater than j of rho sub I, j times sigma sub I times sigma j sigma sub D to the power of C = the square root of start expression var left parenthesis d to the power of C right parenthesis end expression D to the power of c = K D sigma sub D to the power of C = the square root of start expression k sigma squared + k left parenthesis k minus 1 right parenthesis rho sigma squared end expression"/>
          <p:cNvGraphicFramePr>
            <a:graphicFrameLocks noChangeAspect="1"/>
          </p:cNvGraphicFramePr>
          <p:nvPr>
            <p:extLst>
              <p:ext uri="{D42A27DB-BD31-4B8C-83A1-F6EECF244321}">
                <p14:modId xmlns:p14="http://schemas.microsoft.com/office/powerpoint/2010/main" val="916474740"/>
              </p:ext>
            </p:extLst>
          </p:nvPr>
        </p:nvGraphicFramePr>
        <p:xfrm>
          <a:off x="876362" y="2838343"/>
          <a:ext cx="7129338" cy="2215688"/>
        </p:xfrm>
        <a:graphic>
          <a:graphicData uri="http://schemas.openxmlformats.org/presentationml/2006/ole">
            <mc:AlternateContent xmlns:mc="http://schemas.openxmlformats.org/markup-compatibility/2006">
              <mc:Choice xmlns:v="urn:schemas-microsoft-com:vml" Requires="v">
                <p:oleObj spid="_x0000_s104943" name="Equation" r:id="rId5" imgW="3517560" imgH="1091880" progId="Equation.DSMT4">
                  <p:embed/>
                </p:oleObj>
              </mc:Choice>
              <mc:Fallback>
                <p:oleObj name="Equation" r:id="rId5" imgW="3517560" imgH="1091880" progId="Equation.DSMT4">
                  <p:embed/>
                  <p:pic>
                    <p:nvPicPr>
                      <p:cNvPr id="0" name=""/>
                      <p:cNvPicPr/>
                      <p:nvPr/>
                    </p:nvPicPr>
                    <p:blipFill>
                      <a:blip r:embed="rId6"/>
                      <a:stretch>
                        <a:fillRect/>
                      </a:stretch>
                    </p:blipFill>
                    <p:spPr>
                      <a:xfrm>
                        <a:off x="876362" y="2838343"/>
                        <a:ext cx="7129338" cy="2215688"/>
                      </a:xfrm>
                      <a:prstGeom prst="rect">
                        <a:avLst/>
                      </a:prstGeom>
                    </p:spPr>
                  </p:pic>
                </p:oleObj>
              </mc:Fallback>
            </mc:AlternateContent>
          </a:graphicData>
        </a:graphic>
      </p:graphicFrame>
      <p:sp>
        <p:nvSpPr>
          <p:cNvPr id="4" name="Text Placeholder 3"/>
          <p:cNvSpPr>
            <a:spLocks noGrp="1"/>
          </p:cNvSpPr>
          <p:nvPr>
            <p:ph type="body" idx="2"/>
          </p:nvPr>
        </p:nvSpPr>
        <p:spPr>
          <a:xfrm>
            <a:off x="2765681" y="5506386"/>
            <a:ext cx="1911246" cy="444708"/>
          </a:xfrm>
        </p:spPr>
        <p:txBody>
          <a:bodyPr/>
          <a:lstStyle/>
          <a:p>
            <a:pPr marL="0" indent="0">
              <a:buNone/>
            </a:pPr>
            <a:r>
              <a:rPr lang="en-US" sz="2400" dirty="0">
                <a:latin typeface="+mn-lt"/>
              </a:rPr>
              <a:t>Simplified </a:t>
            </a:r>
            <a:r>
              <a:rPr lang="en-US" sz="2400" dirty="0" smtClean="0">
                <a:latin typeface="+mn-lt"/>
              </a:rPr>
              <a:t>to</a:t>
            </a:r>
            <a:endParaRPr lang="en-US" sz="2400" dirty="0">
              <a:latin typeface="+mn-lt"/>
            </a:endParaRPr>
          </a:p>
        </p:txBody>
      </p:sp>
      <p:graphicFrame>
        <p:nvGraphicFramePr>
          <p:cNvPr id="18" name="Object 17" descr="sigma sub D to the power of C = the square root of k sigma sub d"/>
          <p:cNvGraphicFramePr>
            <a:graphicFrameLocks noChangeAspect="1"/>
          </p:cNvGraphicFramePr>
          <p:nvPr>
            <p:extLst>
              <p:ext uri="{D42A27DB-BD31-4B8C-83A1-F6EECF244321}">
                <p14:modId xmlns:p14="http://schemas.microsoft.com/office/powerpoint/2010/main" val="2909476288"/>
              </p:ext>
            </p:extLst>
          </p:nvPr>
        </p:nvGraphicFramePr>
        <p:xfrm>
          <a:off x="4679065" y="5468938"/>
          <a:ext cx="1639888" cy="546100"/>
        </p:xfrm>
        <a:graphic>
          <a:graphicData uri="http://schemas.openxmlformats.org/presentationml/2006/ole">
            <mc:AlternateContent xmlns:mc="http://schemas.openxmlformats.org/markup-compatibility/2006">
              <mc:Choice xmlns:v="urn:schemas-microsoft-com:vml" Requires="v">
                <p:oleObj spid="_x0000_s104944" name="Equation" r:id="rId7" imgW="761760" imgH="253800" progId="Equation.DSMT4">
                  <p:embed/>
                </p:oleObj>
              </mc:Choice>
              <mc:Fallback>
                <p:oleObj name="Equation" r:id="rId7" imgW="761760" imgH="253800" progId="Equation.DSMT4">
                  <p:embed/>
                  <p:pic>
                    <p:nvPicPr>
                      <p:cNvPr id="0" name=""/>
                      <p:cNvPicPr/>
                      <p:nvPr/>
                    </p:nvPicPr>
                    <p:blipFill>
                      <a:blip r:embed="rId8"/>
                      <a:stretch>
                        <a:fillRect/>
                      </a:stretch>
                    </p:blipFill>
                    <p:spPr>
                      <a:xfrm>
                        <a:off x="4679065" y="5468938"/>
                        <a:ext cx="1639888" cy="546100"/>
                      </a:xfrm>
                      <a:prstGeom prst="rect">
                        <a:avLst/>
                      </a:prstGeom>
                    </p:spPr>
                  </p:pic>
                </p:oleObj>
              </mc:Fallback>
            </mc:AlternateContent>
          </a:graphicData>
        </a:graphic>
      </p:graphicFrame>
    </p:spTree>
    <p:extLst>
      <p:ext uri="{BB962C8B-B14F-4D97-AF65-F5344CB8AC3E}">
        <p14:creationId xmlns:p14="http://schemas.microsoft.com/office/powerpoint/2010/main" val="433102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907311" cy="1097279"/>
          </a:xfrm>
        </p:spPr>
        <p:txBody>
          <a:bodyPr/>
          <a:lstStyle/>
          <a:p>
            <a:r>
              <a:rPr lang="en-US" kern="1200" dirty="0">
                <a:latin typeface="Times New Roman" panose="02020603050405020304" pitchFamily="18" charset="0"/>
              </a:rPr>
              <a:t>Impact of Aggregation on Safety Inventory </a:t>
            </a:r>
            <a:r>
              <a:rPr lang="en-US" sz="2000" b="0" kern="1200" dirty="0">
                <a:latin typeface="Times New Roman" panose="02020603050405020304" pitchFamily="18" charset="0"/>
              </a:rPr>
              <a:t>(3 of 5)</a:t>
            </a:r>
            <a:endParaRPr lang="en-US" dirty="0"/>
          </a:p>
        </p:txBody>
      </p:sp>
      <p:sp>
        <p:nvSpPr>
          <p:cNvPr id="3" name="Text Placeholder 2"/>
          <p:cNvSpPr>
            <a:spLocks noGrp="1"/>
          </p:cNvSpPr>
          <p:nvPr>
            <p:ph type="body" idx="1"/>
          </p:nvPr>
        </p:nvSpPr>
        <p:spPr>
          <a:xfrm>
            <a:off x="457199" y="1600201"/>
            <a:ext cx="8132335" cy="528402"/>
          </a:xfrm>
        </p:spPr>
        <p:txBody>
          <a:bodyPr/>
          <a:lstStyle/>
          <a:p>
            <a:pPr marL="0" indent="0">
              <a:buNone/>
            </a:pPr>
            <a:r>
              <a:rPr lang="en-US" sz="2400" dirty="0">
                <a:latin typeface="+mn-lt"/>
              </a:rPr>
              <a:t>Require safety inventory </a:t>
            </a:r>
            <a:r>
              <a:rPr lang="en-US" sz="2400" dirty="0" smtClean="0">
                <a:latin typeface="+mn-lt"/>
              </a:rPr>
              <a:t>on aggregation</a:t>
            </a:r>
          </a:p>
        </p:txBody>
      </p:sp>
      <p:graphicFrame>
        <p:nvGraphicFramePr>
          <p:cNvPr id="5" name="Object 4" descr=" = the sum from I = 1 to k of F sub s to the power of negative 1 times C S L times the square root of L times sigma sub D to the power of C"/>
          <p:cNvGraphicFramePr>
            <a:graphicFrameLocks noChangeAspect="1"/>
          </p:cNvGraphicFramePr>
          <p:nvPr>
            <p:extLst>
              <p:ext uri="{D42A27DB-BD31-4B8C-83A1-F6EECF244321}">
                <p14:modId xmlns:p14="http://schemas.microsoft.com/office/powerpoint/2010/main" val="986885360"/>
              </p:ext>
            </p:extLst>
          </p:nvPr>
        </p:nvGraphicFramePr>
        <p:xfrm>
          <a:off x="2663825" y="2281238"/>
          <a:ext cx="3422650" cy="938212"/>
        </p:xfrm>
        <a:graphic>
          <a:graphicData uri="http://schemas.openxmlformats.org/presentationml/2006/ole">
            <mc:AlternateContent xmlns:mc="http://schemas.openxmlformats.org/markup-compatibility/2006">
              <mc:Choice xmlns:v="urn:schemas-microsoft-com:vml" Requires="v">
                <p:oleObj spid="_x0000_s90912" name="Equation" r:id="rId3" imgW="1574640" imgH="431640" progId="Equation.DSMT4">
                  <p:embed/>
                </p:oleObj>
              </mc:Choice>
              <mc:Fallback>
                <p:oleObj name="Equation" r:id="rId3" imgW="1574640" imgH="431640" progId="Equation.DSMT4">
                  <p:embed/>
                  <p:pic>
                    <p:nvPicPr>
                      <p:cNvPr id="0" name=""/>
                      <p:cNvPicPr/>
                      <p:nvPr/>
                    </p:nvPicPr>
                    <p:blipFill>
                      <a:blip r:embed="rId4"/>
                      <a:stretch>
                        <a:fillRect/>
                      </a:stretch>
                    </p:blipFill>
                    <p:spPr>
                      <a:xfrm>
                        <a:off x="2663825" y="2281238"/>
                        <a:ext cx="3422650" cy="938212"/>
                      </a:xfrm>
                      <a:prstGeom prst="rect">
                        <a:avLst/>
                      </a:prstGeom>
                    </p:spPr>
                  </p:pic>
                </p:oleObj>
              </mc:Fallback>
            </mc:AlternateContent>
          </a:graphicData>
        </a:graphic>
      </p:graphicFrame>
      <p:sp>
        <p:nvSpPr>
          <p:cNvPr id="4" name="Text Placeholder 3"/>
          <p:cNvSpPr>
            <a:spLocks noGrp="1"/>
          </p:cNvSpPr>
          <p:nvPr>
            <p:ph type="body" idx="2"/>
          </p:nvPr>
        </p:nvSpPr>
        <p:spPr>
          <a:xfrm>
            <a:off x="457200" y="3362801"/>
            <a:ext cx="8132335" cy="489678"/>
          </a:xfrm>
        </p:spPr>
        <p:txBody>
          <a:bodyPr/>
          <a:lstStyle/>
          <a:p>
            <a:pPr marL="0" indent="0">
              <a:buNone/>
            </a:pPr>
            <a:r>
              <a:rPr lang="en-US" sz="2400" dirty="0">
                <a:latin typeface="+mn-lt"/>
              </a:rPr>
              <a:t>Holding – cost savings on aggregation per unit </a:t>
            </a:r>
            <a:r>
              <a:rPr lang="en-US" sz="2400" dirty="0" smtClean="0">
                <a:latin typeface="+mn-lt"/>
              </a:rPr>
              <a:t>sold</a:t>
            </a:r>
            <a:endParaRPr lang="en-US" sz="2400" dirty="0">
              <a:latin typeface="+mn-lt"/>
            </a:endParaRPr>
          </a:p>
        </p:txBody>
      </p:sp>
      <p:graphicFrame>
        <p:nvGraphicFramePr>
          <p:cNvPr id="6" name="Object 5" descr="= start fraction F sub s to the power of negative 1 times C S L times the square root of L times H over D to the power of c end fraction times the sum from I = 1 to k of sigma sub I minus sigma sub D to the power of C"/>
          <p:cNvGraphicFramePr>
            <a:graphicFrameLocks noChangeAspect="1"/>
          </p:cNvGraphicFramePr>
          <p:nvPr>
            <p:extLst>
              <p:ext uri="{D42A27DB-BD31-4B8C-83A1-F6EECF244321}">
                <p14:modId xmlns:p14="http://schemas.microsoft.com/office/powerpoint/2010/main" val="2727084159"/>
              </p:ext>
            </p:extLst>
          </p:nvPr>
        </p:nvGraphicFramePr>
        <p:xfrm>
          <a:off x="2124075" y="4000500"/>
          <a:ext cx="4900613" cy="990600"/>
        </p:xfrm>
        <a:graphic>
          <a:graphicData uri="http://schemas.openxmlformats.org/presentationml/2006/ole">
            <mc:AlternateContent xmlns:mc="http://schemas.openxmlformats.org/markup-compatibility/2006">
              <mc:Choice xmlns:v="urn:schemas-microsoft-com:vml" Requires="v">
                <p:oleObj spid="_x0000_s90913" name="Equation" r:id="rId5" imgW="2323800" imgH="469800" progId="Equation.DSMT4">
                  <p:embed/>
                </p:oleObj>
              </mc:Choice>
              <mc:Fallback>
                <p:oleObj name="Equation" r:id="rId5" imgW="2323800" imgH="469800" progId="Equation.DSMT4">
                  <p:embed/>
                  <p:pic>
                    <p:nvPicPr>
                      <p:cNvPr id="0" name=""/>
                      <p:cNvPicPr/>
                      <p:nvPr/>
                    </p:nvPicPr>
                    <p:blipFill>
                      <a:blip r:embed="rId6"/>
                      <a:stretch>
                        <a:fillRect/>
                      </a:stretch>
                    </p:blipFill>
                    <p:spPr>
                      <a:xfrm>
                        <a:off x="2124075" y="4000500"/>
                        <a:ext cx="4900613" cy="990600"/>
                      </a:xfrm>
                      <a:prstGeom prst="rect">
                        <a:avLst/>
                      </a:prstGeom>
                    </p:spPr>
                  </p:pic>
                </p:oleObj>
              </mc:Fallback>
            </mc:AlternateContent>
          </a:graphicData>
        </a:graphic>
      </p:graphicFrame>
    </p:spTree>
    <p:extLst>
      <p:ext uri="{BB962C8B-B14F-4D97-AF65-F5344CB8AC3E}">
        <p14:creationId xmlns:p14="http://schemas.microsoft.com/office/powerpoint/2010/main" val="21320456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042223" cy="1231076"/>
          </a:xfrm>
        </p:spPr>
        <p:txBody>
          <a:bodyPr wrap="square" tIns="91425">
            <a:spAutoFit/>
          </a:bodyPr>
          <a:lstStyle/>
          <a:p>
            <a:pPr lvl="0" defTabSz="457200">
              <a:spcBef>
                <a:spcPct val="0"/>
              </a:spcBef>
              <a:buClrTx/>
            </a:pPr>
            <a:r>
              <a:rPr lang="en-US" kern="1200" dirty="0" smtClean="0">
                <a:latin typeface="Times New Roman" panose="02020603050405020304" pitchFamily="18" charset="0"/>
                <a:ea typeface="+mj-ea"/>
                <a:cs typeface="+mj-cs"/>
              </a:rPr>
              <a:t>Impact of Aggregation on Safety Inventory </a:t>
            </a:r>
            <a:r>
              <a:rPr lang="en-US" sz="2000" b="0" kern="1200" dirty="0" smtClean="0">
                <a:latin typeface="Times New Roman" panose="02020603050405020304" pitchFamily="18" charset="0"/>
                <a:ea typeface="+mj-ea"/>
                <a:cs typeface="+mj-cs"/>
              </a:rPr>
              <a:t>(4 of 5)</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470150"/>
          </a:xfrm>
        </p:spPr>
        <p:txBody>
          <a:bodyPr wrap="square" lIns="91425" tIns="91425" rIns="91425" bIns="91425">
            <a:spAutoFit/>
          </a:bodyPr>
          <a:lstStyle/>
          <a:p>
            <a:pPr marL="255651" lvl="0" indent="-255651" defTabSz="457200">
              <a:spcAft>
                <a:spcPct val="0"/>
              </a:spcAft>
              <a:buFont typeface="Arial" panose="020B0604020202020204" pitchFamily="34" charset="0"/>
            </a:pPr>
            <a:r>
              <a:rPr lang="en-US" sz="2200" kern="1200" dirty="0">
                <a:solidFill>
                  <a:srgbClr val="000000"/>
                </a:solidFill>
                <a:latin typeface="Arial (Body)"/>
                <a:ea typeface="+mn-ea"/>
                <a:cs typeface="+mn-cs"/>
              </a:rPr>
              <a:t>The safety inventory savings on aggregation increase with the desired cycle service level </a:t>
            </a:r>
            <a:r>
              <a:rPr lang="en-US" sz="2200" i="1" kern="1200" dirty="0" smtClean="0">
                <a:solidFill>
                  <a:srgbClr val="000000"/>
                </a:solidFill>
                <a:latin typeface="Arial (Body)"/>
                <a:ea typeface="+mn-ea"/>
                <a:cs typeface="Times New Roman"/>
              </a:rPr>
              <a:t>C</a:t>
            </a:r>
            <a:r>
              <a:rPr lang="en-US" sz="100" i="1" kern="1200" dirty="0" smtClean="0">
                <a:solidFill>
                  <a:srgbClr val="000000"/>
                </a:solidFill>
                <a:latin typeface="Arial (Body)"/>
                <a:ea typeface="+mn-ea"/>
                <a:cs typeface="Times New Roman"/>
              </a:rPr>
              <a:t> </a:t>
            </a:r>
            <a:r>
              <a:rPr lang="en-US" sz="2200" i="1" kern="1200" dirty="0" smtClean="0">
                <a:solidFill>
                  <a:srgbClr val="000000"/>
                </a:solidFill>
                <a:latin typeface="Arial (Body)"/>
                <a:ea typeface="+mn-ea"/>
                <a:cs typeface="Times New Roman"/>
              </a:rPr>
              <a:t>S</a:t>
            </a:r>
            <a:r>
              <a:rPr lang="en-US" sz="100" i="1" kern="1200" dirty="0" smtClean="0">
                <a:solidFill>
                  <a:srgbClr val="000000"/>
                </a:solidFill>
                <a:latin typeface="Arial (Body)"/>
                <a:ea typeface="+mn-ea"/>
                <a:cs typeface="Times New Roman"/>
              </a:rPr>
              <a:t> </a:t>
            </a:r>
            <a:r>
              <a:rPr lang="en-US" sz="2200" i="1" kern="1200" dirty="0" smtClean="0">
                <a:solidFill>
                  <a:srgbClr val="000000"/>
                </a:solidFill>
                <a:latin typeface="Arial (Body)"/>
                <a:ea typeface="+mn-ea"/>
                <a:cs typeface="Times New Roman"/>
              </a:rPr>
              <a:t>L</a:t>
            </a:r>
            <a:endParaRPr lang="en-US" sz="2200" i="1" kern="1200" dirty="0">
              <a:solidFill>
                <a:srgbClr val="000000"/>
              </a:solidFill>
              <a:latin typeface="Arial (Body)"/>
              <a:ea typeface="+mn-ea"/>
              <a:cs typeface="Times New Roman"/>
            </a:endParaRPr>
          </a:p>
          <a:p>
            <a:pPr marL="255651" lvl="0" indent="-255651" defTabSz="457200">
              <a:spcAft>
                <a:spcPct val="0"/>
              </a:spcAft>
              <a:buFont typeface="Arial" panose="020B0604020202020204" pitchFamily="34" charset="0"/>
            </a:pPr>
            <a:r>
              <a:rPr lang="en-US" sz="2200" kern="1200" dirty="0">
                <a:solidFill>
                  <a:srgbClr val="000000"/>
                </a:solidFill>
                <a:latin typeface="Arial (Body)"/>
                <a:ea typeface="+mn-ea"/>
                <a:cs typeface="+mn-cs"/>
              </a:rPr>
              <a:t>The safety inventory savings on aggregation increase with the replenishment lead time </a:t>
            </a:r>
            <a:r>
              <a:rPr lang="en-US" sz="2200" i="1" kern="1200" dirty="0">
                <a:solidFill>
                  <a:srgbClr val="000000"/>
                </a:solidFill>
                <a:latin typeface="Arial (Body)"/>
                <a:ea typeface="+mn-ea"/>
                <a:cs typeface="Times New Roman"/>
              </a:rPr>
              <a:t>L</a:t>
            </a:r>
          </a:p>
          <a:p>
            <a:pPr marL="255651" lvl="0" indent="-255651" defTabSz="457200">
              <a:spcAft>
                <a:spcPct val="0"/>
              </a:spcAft>
              <a:buFont typeface="Arial" panose="020B0604020202020204" pitchFamily="34" charset="0"/>
            </a:pPr>
            <a:r>
              <a:rPr lang="en-US" sz="2200" kern="1200" dirty="0">
                <a:solidFill>
                  <a:srgbClr val="000000"/>
                </a:solidFill>
                <a:latin typeface="Arial (Body)"/>
                <a:ea typeface="+mn-ea"/>
                <a:cs typeface="+mn-cs"/>
              </a:rPr>
              <a:t>The safety inventory savings on aggregation increase with the holding cost </a:t>
            </a:r>
            <a:r>
              <a:rPr lang="en-US" sz="2200" i="1" kern="1200" dirty="0">
                <a:solidFill>
                  <a:srgbClr val="000000"/>
                </a:solidFill>
                <a:latin typeface="Arial (Body)"/>
                <a:ea typeface="+mn-ea"/>
                <a:cs typeface="Times New Roman"/>
              </a:rPr>
              <a:t>H</a:t>
            </a:r>
          </a:p>
          <a:p>
            <a:pPr marL="255651" lvl="0" indent="-255651" defTabSz="457200">
              <a:spcAft>
                <a:spcPct val="0"/>
              </a:spcAft>
              <a:buFont typeface="Arial" panose="020B0604020202020204" pitchFamily="34" charset="0"/>
            </a:pPr>
            <a:r>
              <a:rPr lang="en-US" sz="2200" kern="1200" dirty="0">
                <a:solidFill>
                  <a:srgbClr val="000000"/>
                </a:solidFill>
                <a:latin typeface="Arial (Body)"/>
                <a:ea typeface="+mn-ea"/>
                <a:cs typeface="+mn-cs"/>
              </a:rPr>
              <a:t>The safety inventory savings on aggregation increase with the coefficient of variation of </a:t>
            </a:r>
            <a:r>
              <a:rPr lang="en-US" sz="2200" kern="1200" dirty="0" smtClean="0">
                <a:solidFill>
                  <a:srgbClr val="000000"/>
                </a:solidFill>
                <a:latin typeface="Arial (Body)"/>
                <a:ea typeface="+mn-ea"/>
                <a:cs typeface="+mn-cs"/>
              </a:rPr>
              <a:t>demand</a:t>
            </a:r>
          </a:p>
        </p:txBody>
      </p:sp>
      <p:graphicFrame>
        <p:nvGraphicFramePr>
          <p:cNvPr id="5" name="Object 4" descr="Left parenthes sigma divided by D right parenthes"/>
          <p:cNvGraphicFramePr>
            <a:graphicFrameLocks noChangeAspect="1"/>
          </p:cNvGraphicFramePr>
          <p:nvPr>
            <p:extLst>
              <p:ext uri="{D42A27DB-BD31-4B8C-83A1-F6EECF244321}">
                <p14:modId xmlns:p14="http://schemas.microsoft.com/office/powerpoint/2010/main" val="1270741791"/>
              </p:ext>
            </p:extLst>
          </p:nvPr>
        </p:nvGraphicFramePr>
        <p:xfrm>
          <a:off x="5025676" y="4632794"/>
          <a:ext cx="850139" cy="382562"/>
        </p:xfrm>
        <a:graphic>
          <a:graphicData uri="http://schemas.openxmlformats.org/presentationml/2006/ole">
            <mc:AlternateContent xmlns:mc="http://schemas.openxmlformats.org/markup-compatibility/2006">
              <mc:Choice xmlns:v="urn:schemas-microsoft-com:vml" Requires="v">
                <p:oleObj spid="_x0000_s51976" name="Equation" r:id="rId3" imgW="507960" imgH="228600" progId="Equation.DSMT4">
                  <p:embed/>
                </p:oleObj>
              </mc:Choice>
              <mc:Fallback>
                <p:oleObj name="Equation" r:id="rId3" imgW="507960" imgH="228600" progId="Equation.DSMT4">
                  <p:embed/>
                  <p:pic>
                    <p:nvPicPr>
                      <p:cNvPr id="0" name=""/>
                      <p:cNvPicPr/>
                      <p:nvPr/>
                    </p:nvPicPr>
                    <p:blipFill>
                      <a:blip r:embed="rId4"/>
                      <a:stretch>
                        <a:fillRect/>
                      </a:stretch>
                    </p:blipFill>
                    <p:spPr>
                      <a:xfrm>
                        <a:off x="5025676" y="4632794"/>
                        <a:ext cx="850139" cy="382562"/>
                      </a:xfrm>
                      <a:prstGeom prst="rect">
                        <a:avLst/>
                      </a:prstGeom>
                    </p:spPr>
                  </p:pic>
                </p:oleObj>
              </mc:Fallback>
            </mc:AlternateContent>
          </a:graphicData>
        </a:graphic>
      </p:graphicFrame>
      <p:sp>
        <p:nvSpPr>
          <p:cNvPr id="4" name="Text Placeholder 3"/>
          <p:cNvSpPr>
            <a:spLocks noGrp="1"/>
          </p:cNvSpPr>
          <p:nvPr>
            <p:ph type="body" idx="4294967295"/>
          </p:nvPr>
        </p:nvSpPr>
        <p:spPr>
          <a:xfrm>
            <a:off x="472190" y="5188292"/>
            <a:ext cx="8229600" cy="793305"/>
          </a:xfrm>
        </p:spPr>
        <p:txBody>
          <a:bodyPr/>
          <a:lstStyle/>
          <a:p>
            <a:pPr marL="0" indent="0">
              <a:buNone/>
            </a:pPr>
            <a:r>
              <a:rPr lang="en-US" sz="2200" dirty="0">
                <a:latin typeface="+mn-lt"/>
              </a:rPr>
              <a:t>The safety inventory savings on aggregation decrease as the correlation coefficients </a:t>
            </a:r>
            <a:r>
              <a:rPr lang="en-US" sz="2200" dirty="0" smtClean="0">
                <a:latin typeface="+mn-lt"/>
              </a:rPr>
              <a:t>increase</a:t>
            </a:r>
            <a:endParaRPr lang="en-US" sz="2200" dirty="0">
              <a:latin typeface="+mn-lt"/>
            </a:endParaRPr>
          </a:p>
        </p:txBody>
      </p:sp>
    </p:spTree>
    <p:extLst>
      <p:ext uri="{BB962C8B-B14F-4D97-AF65-F5344CB8AC3E}">
        <p14:creationId xmlns:p14="http://schemas.microsoft.com/office/powerpoint/2010/main" val="515640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Impact of Correlation on Value of Aggregation </a:t>
            </a:r>
            <a:r>
              <a:rPr lang="en-US" sz="2000" b="0" kern="1200" dirty="0" smtClean="0">
                <a:latin typeface="Times New Roman" panose="02020603050405020304" pitchFamily="18" charset="0"/>
                <a:ea typeface="+mj-ea"/>
                <a:cs typeface="+mj-cs"/>
              </a:rPr>
              <a:t>(1 of 3)</a:t>
            </a:r>
            <a:endParaRPr lang="en-US" sz="2000" b="0" kern="1200" dirty="0">
              <a:latin typeface="Times New Roman" panose="02020603050405020304" pitchFamily="18" charset="0"/>
              <a:ea typeface="+mj-ea"/>
              <a:cs typeface="+mj-cs"/>
            </a:endParaRPr>
          </a:p>
        </p:txBody>
      </p:sp>
      <p:sp>
        <p:nvSpPr>
          <p:cNvPr id="5" name="Content Placeholder 4"/>
          <p:cNvSpPr>
            <a:spLocks noGrp="1"/>
          </p:cNvSpPr>
          <p:nvPr>
            <p:ph idx="1"/>
          </p:nvPr>
        </p:nvSpPr>
        <p:spPr>
          <a:xfrm>
            <a:off x="457200" y="1447800"/>
            <a:ext cx="8229600" cy="1054470"/>
          </a:xfrm>
        </p:spPr>
        <p:txBody>
          <a:bodyPr/>
          <a:lstStyle/>
          <a:p>
            <a:pPr marL="0" indent="0">
              <a:buNone/>
            </a:pPr>
            <a:r>
              <a:rPr lang="en-US" sz="2400" dirty="0">
                <a:latin typeface="+mn-lt"/>
              </a:rPr>
              <a:t>Standard deviation of weekly demand</a:t>
            </a:r>
            <a:r>
              <a:rPr lang="en-US" sz="2400" dirty="0" smtClean="0">
                <a:latin typeface="+mn-lt"/>
              </a:rPr>
              <a:t>, </a:t>
            </a:r>
            <a:r>
              <a:rPr lang="el-GR" sz="2400" i="1" dirty="0" smtClean="0">
                <a:latin typeface="+mn-lt"/>
              </a:rPr>
              <a:t>σ</a:t>
            </a:r>
            <a:r>
              <a:rPr lang="en-US" sz="2400" i="1" baseline="-25000" dirty="0" smtClean="0">
                <a:latin typeface="+mn-lt"/>
              </a:rPr>
              <a:t>D</a:t>
            </a:r>
            <a:r>
              <a:rPr lang="en-US" sz="2400" dirty="0" smtClean="0">
                <a:latin typeface="+mn-lt"/>
              </a:rPr>
              <a:t> =5</a:t>
            </a:r>
            <a:endParaRPr lang="en-US" sz="2400" dirty="0">
              <a:latin typeface="+mn-lt"/>
            </a:endParaRPr>
          </a:p>
          <a:p>
            <a:pPr marL="0" indent="0">
              <a:buNone/>
            </a:pPr>
            <a:r>
              <a:rPr lang="en-US" sz="2400" dirty="0">
                <a:latin typeface="+mn-lt"/>
              </a:rPr>
              <a:t>Replenishment, </a:t>
            </a:r>
            <a:r>
              <a:rPr lang="en-US" sz="2400" i="1" dirty="0">
                <a:latin typeface="+mn-lt"/>
                <a:cs typeface="Times New Roman"/>
              </a:rPr>
              <a:t>L</a:t>
            </a:r>
            <a:r>
              <a:rPr lang="en-US" sz="2400" i="1" dirty="0">
                <a:latin typeface="+mn-lt"/>
              </a:rPr>
              <a:t> </a:t>
            </a:r>
            <a:r>
              <a:rPr lang="en-US" sz="2400" dirty="0">
                <a:latin typeface="+mn-lt"/>
              </a:rPr>
              <a:t>= 2 weeks;  Decentralized </a:t>
            </a:r>
            <a:r>
              <a:rPr lang="en-US" sz="2400" i="1" dirty="0" smtClean="0">
                <a:latin typeface="+mn-lt"/>
                <a:cs typeface="Times New Roman"/>
              </a:rPr>
              <a:t>C</a:t>
            </a:r>
            <a:r>
              <a:rPr lang="en-US" sz="100" i="1" dirty="0" smtClean="0">
                <a:latin typeface="+mn-lt"/>
                <a:cs typeface="Times New Roman"/>
              </a:rPr>
              <a:t> </a:t>
            </a:r>
            <a:r>
              <a:rPr lang="en-US" sz="2400" i="1" dirty="0" smtClean="0">
                <a:latin typeface="+mn-lt"/>
                <a:cs typeface="Times New Roman"/>
              </a:rPr>
              <a:t>S</a:t>
            </a:r>
            <a:r>
              <a:rPr lang="en-US" sz="100" i="1" dirty="0" smtClean="0">
                <a:latin typeface="+mn-lt"/>
                <a:cs typeface="Times New Roman"/>
              </a:rPr>
              <a:t> </a:t>
            </a:r>
            <a:r>
              <a:rPr lang="en-US" sz="2400" i="1" dirty="0" smtClean="0">
                <a:latin typeface="+mn-lt"/>
                <a:cs typeface="Times New Roman"/>
              </a:rPr>
              <a:t>L</a:t>
            </a:r>
            <a:r>
              <a:rPr lang="en-US" sz="2400" i="1" dirty="0" smtClean="0">
                <a:latin typeface="+mn-lt"/>
              </a:rPr>
              <a:t> </a:t>
            </a:r>
            <a:r>
              <a:rPr lang="en-US" sz="2400" dirty="0">
                <a:latin typeface="+mn-lt"/>
              </a:rPr>
              <a:t>= </a:t>
            </a:r>
            <a:r>
              <a:rPr lang="en-US" sz="2400" dirty="0" smtClean="0">
                <a:latin typeface="+mn-lt"/>
              </a:rPr>
              <a:t>0.9</a:t>
            </a:r>
            <a:endParaRPr lang="en-US" sz="2400" dirty="0">
              <a:latin typeface="+mn-lt"/>
            </a:endParaRPr>
          </a:p>
        </p:txBody>
      </p:sp>
      <p:sp>
        <p:nvSpPr>
          <p:cNvPr id="22" name="Content Placeholder 21"/>
          <p:cNvSpPr>
            <a:spLocks noGrp="1"/>
          </p:cNvSpPr>
          <p:nvPr>
            <p:ph idx="15"/>
          </p:nvPr>
        </p:nvSpPr>
        <p:spPr>
          <a:xfrm>
            <a:off x="438150" y="2591040"/>
            <a:ext cx="4469306" cy="430418"/>
          </a:xfrm>
        </p:spPr>
        <p:txBody>
          <a:bodyPr/>
          <a:lstStyle/>
          <a:p>
            <a:pPr marL="101600" indent="-101600">
              <a:buNone/>
            </a:pPr>
            <a:r>
              <a:rPr lang="en-US" sz="2400" dirty="0">
                <a:latin typeface="+mn-lt"/>
              </a:rPr>
              <a:t>Total required safety inventory</a:t>
            </a:r>
            <a:r>
              <a:rPr lang="en-US" sz="2400" dirty="0" smtClean="0">
                <a:latin typeface="+mn-lt"/>
              </a:rPr>
              <a:t>,</a:t>
            </a:r>
            <a:endParaRPr lang="en-US" sz="2400" i="1" dirty="0">
              <a:latin typeface="+mn-lt"/>
              <a:cs typeface="Times New Roman"/>
            </a:endParaRPr>
          </a:p>
        </p:txBody>
      </p:sp>
      <p:graphicFrame>
        <p:nvGraphicFramePr>
          <p:cNvPr id="23" name="Object 22" descr="s s = k times F sub s to the power of negative 1 times C S L times the square root of L times sigma sub D"/>
          <p:cNvGraphicFramePr>
            <a:graphicFrameLocks noChangeAspect="1"/>
          </p:cNvGraphicFramePr>
          <p:nvPr>
            <p:extLst>
              <p:ext uri="{D42A27DB-BD31-4B8C-83A1-F6EECF244321}">
                <p14:modId xmlns:p14="http://schemas.microsoft.com/office/powerpoint/2010/main" val="1692471106"/>
              </p:ext>
            </p:extLst>
          </p:nvPr>
        </p:nvGraphicFramePr>
        <p:xfrm>
          <a:off x="4872038" y="2625725"/>
          <a:ext cx="3357562" cy="496888"/>
        </p:xfrm>
        <a:graphic>
          <a:graphicData uri="http://schemas.openxmlformats.org/presentationml/2006/ole">
            <mc:AlternateContent xmlns:mc="http://schemas.openxmlformats.org/markup-compatibility/2006">
              <mc:Choice xmlns:v="urn:schemas-microsoft-com:vml" Requires="v">
                <p:oleObj spid="_x0000_s114836" name="Equation" r:id="rId3" imgW="1803240" imgH="266400" progId="Equation.DSMT4">
                  <p:embed/>
                </p:oleObj>
              </mc:Choice>
              <mc:Fallback>
                <p:oleObj name="Equation" r:id="rId3" imgW="1803240" imgH="266400" progId="Equation.DSMT4">
                  <p:embed/>
                  <p:pic>
                    <p:nvPicPr>
                      <p:cNvPr id="23" name="Object 22"/>
                      <p:cNvPicPr/>
                      <p:nvPr/>
                    </p:nvPicPr>
                    <p:blipFill>
                      <a:blip r:embed="rId4"/>
                      <a:stretch>
                        <a:fillRect/>
                      </a:stretch>
                    </p:blipFill>
                    <p:spPr>
                      <a:xfrm>
                        <a:off x="4872038" y="2625725"/>
                        <a:ext cx="3357562" cy="496888"/>
                      </a:xfrm>
                      <a:prstGeom prst="rect">
                        <a:avLst/>
                      </a:prstGeom>
                    </p:spPr>
                  </p:pic>
                </p:oleObj>
              </mc:Fallback>
            </mc:AlternateContent>
          </a:graphicData>
        </a:graphic>
      </p:graphicFrame>
      <p:graphicFrame>
        <p:nvGraphicFramePr>
          <p:cNvPr id="24" name="Object 23" descr="= 4 times F sub s to the power of negative 1 times 0.9 times the square root of 2 times 5 = 4 times N O R M S I N V times 0.9 times the square root of 2 times 5 = 36.25 cars"/>
          <p:cNvGraphicFramePr>
            <a:graphicFrameLocks noChangeAspect="1"/>
          </p:cNvGraphicFramePr>
          <p:nvPr>
            <p:extLst>
              <p:ext uri="{D42A27DB-BD31-4B8C-83A1-F6EECF244321}">
                <p14:modId xmlns:p14="http://schemas.microsoft.com/office/powerpoint/2010/main" val="2745449461"/>
              </p:ext>
            </p:extLst>
          </p:nvPr>
        </p:nvGraphicFramePr>
        <p:xfrm>
          <a:off x="1446213" y="3143250"/>
          <a:ext cx="5224462" cy="952500"/>
        </p:xfrm>
        <a:graphic>
          <a:graphicData uri="http://schemas.openxmlformats.org/presentationml/2006/ole">
            <mc:AlternateContent xmlns:mc="http://schemas.openxmlformats.org/markup-compatibility/2006">
              <mc:Choice xmlns:v="urn:schemas-microsoft-com:vml" Requires="v">
                <p:oleObj spid="_x0000_s114837" name="Equation" r:id="rId5" imgW="2920680" imgH="533160" progId="Equation.DSMT4">
                  <p:embed/>
                </p:oleObj>
              </mc:Choice>
              <mc:Fallback>
                <p:oleObj name="Equation" r:id="rId5" imgW="2920680" imgH="533160" progId="Equation.DSMT4">
                  <p:embed/>
                  <p:pic>
                    <p:nvPicPr>
                      <p:cNvPr id="24" name="Object 23"/>
                      <p:cNvPicPr/>
                      <p:nvPr/>
                    </p:nvPicPr>
                    <p:blipFill>
                      <a:blip r:embed="rId6"/>
                      <a:stretch>
                        <a:fillRect/>
                      </a:stretch>
                    </p:blipFill>
                    <p:spPr>
                      <a:xfrm>
                        <a:off x="1446213" y="3143250"/>
                        <a:ext cx="5224462" cy="952500"/>
                      </a:xfrm>
                      <a:prstGeom prst="rect">
                        <a:avLst/>
                      </a:prstGeom>
                    </p:spPr>
                  </p:pic>
                </p:oleObj>
              </mc:Fallback>
            </mc:AlternateContent>
          </a:graphicData>
        </a:graphic>
      </p:graphicFrame>
      <p:sp>
        <p:nvSpPr>
          <p:cNvPr id="20" name="Content Placeholder 19"/>
          <p:cNvSpPr>
            <a:spLocks noGrp="1"/>
          </p:cNvSpPr>
          <p:nvPr>
            <p:ph idx="14"/>
          </p:nvPr>
        </p:nvSpPr>
        <p:spPr>
          <a:xfrm>
            <a:off x="457200" y="4217542"/>
            <a:ext cx="4724400" cy="1451707"/>
          </a:xfrm>
        </p:spPr>
        <p:txBody>
          <a:bodyPr/>
          <a:lstStyle/>
          <a:p>
            <a:pPr marL="101600" indent="0">
              <a:buNone/>
            </a:pPr>
            <a:r>
              <a:rPr lang="en-US" sz="2400" dirty="0">
                <a:latin typeface="+mn-lt"/>
              </a:rPr>
              <a:t>Aggregate ρ = 0</a:t>
            </a:r>
          </a:p>
          <a:p>
            <a:pPr marL="101600" indent="0">
              <a:buNone/>
            </a:pPr>
            <a:r>
              <a:rPr lang="en-US" sz="2400" dirty="0">
                <a:latin typeface="+mn-lt"/>
              </a:rPr>
              <a:t>Standard deviation of weekly demand at central outlet,</a:t>
            </a:r>
          </a:p>
        </p:txBody>
      </p:sp>
      <p:graphicFrame>
        <p:nvGraphicFramePr>
          <p:cNvPr id="26" name="Object 25" descr="sigma sub D to the power of C = the square root of 4 times 5 = 10"/>
          <p:cNvGraphicFramePr>
            <a:graphicFrameLocks noChangeAspect="1"/>
          </p:cNvGraphicFramePr>
          <p:nvPr>
            <p:extLst>
              <p:ext uri="{D42A27DB-BD31-4B8C-83A1-F6EECF244321}">
                <p14:modId xmlns:p14="http://schemas.microsoft.com/office/powerpoint/2010/main" val="2672032639"/>
              </p:ext>
            </p:extLst>
          </p:nvPr>
        </p:nvGraphicFramePr>
        <p:xfrm>
          <a:off x="5258763" y="5173474"/>
          <a:ext cx="2012457" cy="468012"/>
        </p:xfrm>
        <a:graphic>
          <a:graphicData uri="http://schemas.openxmlformats.org/presentationml/2006/ole">
            <mc:AlternateContent xmlns:mc="http://schemas.openxmlformats.org/markup-compatibility/2006">
              <mc:Choice xmlns:v="urn:schemas-microsoft-com:vml" Requires="v">
                <p:oleObj spid="_x0000_s114838" name="Equation" r:id="rId7" imgW="1091880" imgH="253800" progId="Equation.DSMT4">
                  <p:embed/>
                </p:oleObj>
              </mc:Choice>
              <mc:Fallback>
                <p:oleObj name="Equation" r:id="rId7" imgW="1091880" imgH="253800" progId="Equation.DSMT4">
                  <p:embed/>
                  <p:pic>
                    <p:nvPicPr>
                      <p:cNvPr id="26" name="Object 25"/>
                      <p:cNvPicPr/>
                      <p:nvPr/>
                    </p:nvPicPr>
                    <p:blipFill>
                      <a:blip r:embed="rId8"/>
                      <a:stretch>
                        <a:fillRect/>
                      </a:stretch>
                    </p:blipFill>
                    <p:spPr>
                      <a:xfrm>
                        <a:off x="5258763" y="5173474"/>
                        <a:ext cx="2012457" cy="468012"/>
                      </a:xfrm>
                      <a:prstGeom prst="rect">
                        <a:avLst/>
                      </a:prstGeom>
                    </p:spPr>
                  </p:pic>
                </p:oleObj>
              </mc:Fallback>
            </mc:AlternateContent>
          </a:graphicData>
        </a:graphic>
      </p:graphicFrame>
      <p:graphicFrame>
        <p:nvGraphicFramePr>
          <p:cNvPr id="27" name="Object 26" descr="s s = f sub s to the power of negative 1 times 0.9 times the square root of L times sigma sub d to the power of C = N O R M S I N V times 0.9 times the square root of 2 times 10 = 18.12"/>
          <p:cNvGraphicFramePr>
            <a:graphicFrameLocks noChangeAspect="1"/>
          </p:cNvGraphicFramePr>
          <p:nvPr>
            <p:extLst>
              <p:ext uri="{D42A27DB-BD31-4B8C-83A1-F6EECF244321}">
                <p14:modId xmlns:p14="http://schemas.microsoft.com/office/powerpoint/2010/main" val="57946284"/>
              </p:ext>
            </p:extLst>
          </p:nvPr>
        </p:nvGraphicFramePr>
        <p:xfrm>
          <a:off x="895350" y="5770405"/>
          <a:ext cx="7316788" cy="490538"/>
        </p:xfrm>
        <a:graphic>
          <a:graphicData uri="http://schemas.openxmlformats.org/presentationml/2006/ole">
            <mc:AlternateContent xmlns:mc="http://schemas.openxmlformats.org/markup-compatibility/2006">
              <mc:Choice xmlns:v="urn:schemas-microsoft-com:vml" Requires="v">
                <p:oleObj spid="_x0000_s114839" name="Equation" r:id="rId9" imgW="3987720" imgH="266400" progId="Equation.DSMT4">
                  <p:embed/>
                </p:oleObj>
              </mc:Choice>
              <mc:Fallback>
                <p:oleObj name="Equation" r:id="rId9" imgW="3987720" imgH="266400" progId="Equation.DSMT4">
                  <p:embed/>
                  <p:pic>
                    <p:nvPicPr>
                      <p:cNvPr id="27" name="Object 26"/>
                      <p:cNvPicPr/>
                      <p:nvPr/>
                    </p:nvPicPr>
                    <p:blipFill>
                      <a:blip r:embed="rId10"/>
                      <a:stretch>
                        <a:fillRect/>
                      </a:stretch>
                    </p:blipFill>
                    <p:spPr>
                      <a:xfrm>
                        <a:off x="895350" y="5770405"/>
                        <a:ext cx="7316788" cy="490538"/>
                      </a:xfrm>
                      <a:prstGeom prst="rect">
                        <a:avLst/>
                      </a:prstGeom>
                    </p:spPr>
                  </p:pic>
                </p:oleObj>
              </mc:Fallback>
            </mc:AlternateContent>
          </a:graphicData>
        </a:graphic>
      </p:graphicFrame>
    </p:spTree>
    <p:extLst>
      <p:ext uri="{BB962C8B-B14F-4D97-AF65-F5344CB8AC3E}">
        <p14:creationId xmlns:p14="http://schemas.microsoft.com/office/powerpoint/2010/main" val="33370250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Impact of Correlation on Value of Aggregation </a:t>
            </a:r>
            <a:r>
              <a:rPr lang="en-US" sz="2000" b="0" kern="1200" dirty="0" smtClean="0">
                <a:latin typeface="Times New Roman" panose="02020603050405020304" pitchFamily="18" charset="0"/>
                <a:ea typeface="+mj-ea"/>
                <a:cs typeface="+mj-cs"/>
              </a:rPr>
              <a:t>(2 of 3)</a:t>
            </a:r>
            <a:endParaRPr lang="en-US" sz="2000" b="0" kern="1200" dirty="0">
              <a:latin typeface="Times New Roman" panose="02020603050405020304" pitchFamily="18" charset="0"/>
              <a:ea typeface="+mj-ea"/>
              <a:cs typeface="+mj-cs"/>
            </a:endParaRPr>
          </a:p>
        </p:txBody>
      </p:sp>
      <p:sp>
        <p:nvSpPr>
          <p:cNvPr id="4" name="Text Placeholder 3"/>
          <p:cNvSpPr>
            <a:spLocks noGrp="1"/>
          </p:cNvSpPr>
          <p:nvPr>
            <p:ph type="body" idx="1"/>
          </p:nvPr>
        </p:nvSpPr>
        <p:spPr>
          <a:xfrm>
            <a:off x="457200" y="1600200"/>
            <a:ext cx="8229600" cy="815454"/>
          </a:xfrm>
        </p:spPr>
        <p:txBody>
          <a:bodyPr/>
          <a:lstStyle/>
          <a:p>
            <a:pPr marL="0" indent="0">
              <a:buNone/>
            </a:pPr>
            <a:r>
              <a:rPr lang="en-US" sz="2000" b="1" dirty="0" smtClean="0">
                <a:latin typeface="+mn-lt"/>
                <a:cs typeface="Symbol" charset="2"/>
              </a:rPr>
              <a:t>Table 12-3 </a:t>
            </a:r>
            <a:r>
              <a:rPr lang="en-US" sz="2000" dirty="0" smtClean="0">
                <a:latin typeface="+mn-lt"/>
                <a:cs typeface="Symbol" charset="2"/>
              </a:rPr>
              <a:t>Safety </a:t>
            </a:r>
            <a:r>
              <a:rPr lang="en-US" sz="2000" dirty="0">
                <a:latin typeface="+mn-lt"/>
                <a:cs typeface="Symbol" charset="2"/>
              </a:rPr>
              <a:t>Inventory in the Disaggregate and Aggregate </a:t>
            </a:r>
            <a:r>
              <a:rPr lang="en-US" sz="2000" dirty="0" smtClean="0">
                <a:latin typeface="+mn-lt"/>
                <a:cs typeface="Symbol" charset="2"/>
              </a:rPr>
              <a:t>Options</a:t>
            </a:r>
            <a:endParaRPr lang="en-US" sz="2000" dirty="0">
              <a:latin typeface="+mn-lt"/>
              <a:cs typeface="Symbol" charset="2"/>
            </a:endParaRPr>
          </a:p>
        </p:txBody>
      </p:sp>
      <p:graphicFrame>
        <p:nvGraphicFramePr>
          <p:cNvPr id="5" name="Table 4"/>
          <p:cNvGraphicFramePr>
            <a:graphicFrameLocks noGrp="1"/>
          </p:cNvGraphicFramePr>
          <p:nvPr>
            <p:extLst>
              <p:ext uri="{D42A27DB-BD31-4B8C-83A1-F6EECF244321}">
                <p14:modId xmlns:p14="http://schemas.microsoft.com/office/powerpoint/2010/main" val="642521910"/>
              </p:ext>
            </p:extLst>
          </p:nvPr>
        </p:nvGraphicFramePr>
        <p:xfrm>
          <a:off x="457200" y="2748718"/>
          <a:ext cx="8229600" cy="3031476"/>
        </p:xfrm>
        <a:graphic>
          <a:graphicData uri="http://schemas.openxmlformats.org/drawingml/2006/table">
            <a:tbl>
              <a:tblPr firstRow="1" bandRow="1">
                <a:tableStyleId>{2D5ABB26-0587-4C30-8999-92F81FD0307C}</a:tableStyleId>
              </a:tblPr>
              <a:tblGrid>
                <a:gridCol w="1577340">
                  <a:extLst>
                    <a:ext uri="{9D8B030D-6E8A-4147-A177-3AD203B41FA5}">
                      <a16:colId xmlns:a16="http://schemas.microsoft.com/office/drawing/2014/main" val="20000"/>
                    </a:ext>
                  </a:extLst>
                </a:gridCol>
                <a:gridCol w="3017520">
                  <a:extLst>
                    <a:ext uri="{9D8B030D-6E8A-4147-A177-3AD203B41FA5}">
                      <a16:colId xmlns:a16="http://schemas.microsoft.com/office/drawing/2014/main" val="20001"/>
                    </a:ext>
                  </a:extLst>
                </a:gridCol>
                <a:gridCol w="3634740">
                  <a:extLst>
                    <a:ext uri="{9D8B030D-6E8A-4147-A177-3AD203B41FA5}">
                      <a16:colId xmlns:a16="http://schemas.microsoft.com/office/drawing/2014/main" val="20002"/>
                    </a:ext>
                  </a:extLst>
                </a:gridCol>
              </a:tblGrid>
              <a:tr h="556901">
                <a:tc>
                  <a:txBody>
                    <a:bodyPr/>
                    <a:lstStyle/>
                    <a:p>
                      <a:pPr algn="ctr"/>
                      <a:r>
                        <a:rPr lang="en-US" sz="500" b="1" i="1" dirty="0" smtClean="0">
                          <a:solidFill>
                            <a:schemeClr val="bg1"/>
                          </a:solidFill>
                          <a:latin typeface="+mn-lt"/>
                          <a:cs typeface="Symbol" charset="2"/>
                        </a:rPr>
                        <a:t>Rho</a:t>
                      </a:r>
                      <a:endParaRPr lang="en-US" sz="500" b="1" i="1" dirty="0">
                        <a:solidFill>
                          <a:schemeClr val="bg1"/>
                        </a:solidFill>
                        <a:latin typeface="+mn-lt"/>
                        <a:cs typeface="Symbol" charset="2"/>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800" b="1" dirty="0" smtClean="0">
                          <a:solidFill>
                            <a:schemeClr val="tx1"/>
                          </a:solidFill>
                          <a:latin typeface="+mn-lt"/>
                        </a:rPr>
                        <a:t>Disaggregate </a:t>
                      </a:r>
                    </a:p>
                    <a:p>
                      <a:pPr algn="ctr"/>
                      <a:r>
                        <a:rPr lang="en-US" sz="1800" b="1" dirty="0" smtClean="0">
                          <a:solidFill>
                            <a:schemeClr val="tx1"/>
                          </a:solidFill>
                          <a:latin typeface="+mn-lt"/>
                        </a:rPr>
                        <a:t>Safety Inventory</a:t>
                      </a:r>
                      <a:endParaRPr lang="en-US" sz="1800" b="1" dirty="0">
                        <a:solidFill>
                          <a:schemeClr val="tx1"/>
                        </a:solidFill>
                        <a:latin typeface="+mn-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800" b="1" dirty="0" smtClean="0">
                          <a:solidFill>
                            <a:schemeClr val="tx1"/>
                          </a:solidFill>
                          <a:latin typeface="+mn-lt"/>
                        </a:rPr>
                        <a:t>Aggregate </a:t>
                      </a:r>
                    </a:p>
                    <a:p>
                      <a:pPr algn="ctr"/>
                      <a:r>
                        <a:rPr lang="en-US" sz="1800" b="1" dirty="0" smtClean="0">
                          <a:solidFill>
                            <a:schemeClr val="tx1"/>
                          </a:solidFill>
                          <a:latin typeface="+mn-lt"/>
                        </a:rPr>
                        <a:t>Safety</a:t>
                      </a:r>
                      <a:r>
                        <a:rPr lang="en-US" sz="1800" b="1" baseline="0" dirty="0" smtClean="0">
                          <a:solidFill>
                            <a:schemeClr val="tx1"/>
                          </a:solidFill>
                          <a:latin typeface="+mn-lt"/>
                        </a:rPr>
                        <a:t> Inventory</a:t>
                      </a:r>
                      <a:endParaRPr lang="en-US" sz="1800" b="1" dirty="0">
                        <a:solidFill>
                          <a:schemeClr val="tx1"/>
                        </a:solidFill>
                        <a:latin typeface="+mn-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98566">
                <a:tc>
                  <a:txBody>
                    <a:bodyPr/>
                    <a:lstStyle/>
                    <a:p>
                      <a:pPr>
                        <a:tabLst>
                          <a:tab pos="266700" algn="l"/>
                        </a:tabLst>
                      </a:pPr>
                      <a:r>
                        <a:rPr lang="en-US" sz="1800" dirty="0" smtClean="0">
                          <a:solidFill>
                            <a:schemeClr val="tx1"/>
                          </a:solidFill>
                          <a:latin typeface="+mn-lt"/>
                        </a:rPr>
                        <a:t>	0</a:t>
                      </a:r>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800" dirty="0" smtClean="0">
                          <a:solidFill>
                            <a:schemeClr val="tx1"/>
                          </a:solidFill>
                          <a:latin typeface="+mn-lt"/>
                        </a:rPr>
                        <a:t>36.25</a:t>
                      </a:r>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800" dirty="0" smtClean="0">
                          <a:solidFill>
                            <a:schemeClr val="tx1"/>
                          </a:solidFill>
                          <a:latin typeface="+mn-lt"/>
                        </a:rPr>
                        <a:t>18.12</a:t>
                      </a:r>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98566">
                <a:tc>
                  <a:txBody>
                    <a:bodyPr/>
                    <a:lstStyle/>
                    <a:p>
                      <a:pPr>
                        <a:tabLst>
                          <a:tab pos="266700" algn="l"/>
                        </a:tabLst>
                      </a:pPr>
                      <a:r>
                        <a:rPr lang="en-US" sz="1800" dirty="0" smtClean="0">
                          <a:solidFill>
                            <a:schemeClr val="tx1"/>
                          </a:solidFill>
                          <a:latin typeface="+mn-lt"/>
                        </a:rPr>
                        <a:t>	0.2</a:t>
                      </a:r>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800" dirty="0" smtClean="0">
                          <a:solidFill>
                            <a:schemeClr val="tx1"/>
                          </a:solidFill>
                          <a:latin typeface="+mn-lt"/>
                        </a:rPr>
                        <a:t>36.25</a:t>
                      </a:r>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800" dirty="0" smtClean="0">
                          <a:solidFill>
                            <a:schemeClr val="tx1"/>
                          </a:solidFill>
                          <a:latin typeface="+mn-lt"/>
                        </a:rPr>
                        <a:t>22.93</a:t>
                      </a:r>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98566">
                <a:tc>
                  <a:txBody>
                    <a:bodyPr/>
                    <a:lstStyle/>
                    <a:p>
                      <a:pPr>
                        <a:tabLst>
                          <a:tab pos="266700" algn="l"/>
                        </a:tabLst>
                      </a:pPr>
                      <a:r>
                        <a:rPr lang="en-US" sz="1800" dirty="0" smtClean="0">
                          <a:solidFill>
                            <a:schemeClr val="tx1"/>
                          </a:solidFill>
                          <a:latin typeface="+mn-lt"/>
                        </a:rPr>
                        <a:t>	0.4</a:t>
                      </a:r>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800" dirty="0" smtClean="0">
                          <a:solidFill>
                            <a:schemeClr val="tx1"/>
                          </a:solidFill>
                          <a:latin typeface="+mn-lt"/>
                        </a:rPr>
                        <a:t>36.25</a:t>
                      </a:r>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800" dirty="0" smtClean="0">
                          <a:solidFill>
                            <a:schemeClr val="tx1"/>
                          </a:solidFill>
                          <a:latin typeface="+mn-lt"/>
                        </a:rPr>
                        <a:t>26.88</a:t>
                      </a:r>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98566">
                <a:tc>
                  <a:txBody>
                    <a:bodyPr/>
                    <a:lstStyle/>
                    <a:p>
                      <a:pPr>
                        <a:tabLst>
                          <a:tab pos="266700" algn="l"/>
                        </a:tabLst>
                      </a:pPr>
                      <a:r>
                        <a:rPr lang="en-US" sz="1800" dirty="0" smtClean="0">
                          <a:solidFill>
                            <a:schemeClr val="tx1"/>
                          </a:solidFill>
                          <a:latin typeface="+mn-lt"/>
                        </a:rPr>
                        <a:t>	0.6</a:t>
                      </a:r>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800" dirty="0" smtClean="0">
                          <a:solidFill>
                            <a:schemeClr val="tx1"/>
                          </a:solidFill>
                          <a:latin typeface="+mn-lt"/>
                        </a:rPr>
                        <a:t>36.25</a:t>
                      </a:r>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800" dirty="0" smtClean="0">
                          <a:solidFill>
                            <a:schemeClr val="tx1"/>
                          </a:solidFill>
                          <a:latin typeface="+mn-lt"/>
                        </a:rPr>
                        <a:t>30.33</a:t>
                      </a:r>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98566">
                <a:tc>
                  <a:txBody>
                    <a:bodyPr/>
                    <a:lstStyle/>
                    <a:p>
                      <a:pPr>
                        <a:tabLst>
                          <a:tab pos="266700" algn="l"/>
                        </a:tabLst>
                      </a:pPr>
                      <a:r>
                        <a:rPr lang="en-US" sz="1800" dirty="0" smtClean="0">
                          <a:solidFill>
                            <a:schemeClr val="tx1"/>
                          </a:solidFill>
                          <a:latin typeface="+mn-lt"/>
                        </a:rPr>
                        <a:t>	0.8</a:t>
                      </a:r>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800" dirty="0" smtClean="0">
                          <a:solidFill>
                            <a:schemeClr val="tx1"/>
                          </a:solidFill>
                          <a:latin typeface="+mn-lt"/>
                        </a:rPr>
                        <a:t>36.25</a:t>
                      </a:r>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800" dirty="0" smtClean="0">
                          <a:solidFill>
                            <a:schemeClr val="tx1"/>
                          </a:solidFill>
                          <a:latin typeface="+mn-lt"/>
                        </a:rPr>
                        <a:t>33.42</a:t>
                      </a:r>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98566">
                <a:tc>
                  <a:txBody>
                    <a:bodyPr/>
                    <a:lstStyle/>
                    <a:p>
                      <a:pPr>
                        <a:tabLst>
                          <a:tab pos="266700" algn="l"/>
                        </a:tabLst>
                      </a:pPr>
                      <a:r>
                        <a:rPr lang="en-US" sz="1800" dirty="0" smtClean="0">
                          <a:solidFill>
                            <a:schemeClr val="tx1"/>
                          </a:solidFill>
                          <a:latin typeface="+mn-lt"/>
                        </a:rPr>
                        <a:t>	1.0</a:t>
                      </a:r>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800" dirty="0" smtClean="0">
                          <a:solidFill>
                            <a:schemeClr val="tx1"/>
                          </a:solidFill>
                          <a:latin typeface="+mn-lt"/>
                        </a:rPr>
                        <a:t>36.25</a:t>
                      </a:r>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800" dirty="0" smtClean="0">
                          <a:solidFill>
                            <a:schemeClr val="tx1"/>
                          </a:solidFill>
                          <a:latin typeface="+mn-lt"/>
                        </a:rPr>
                        <a:t>36.25</a:t>
                      </a:r>
                      <a:endParaRPr lang="en-US" sz="18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959739463"/>
              </p:ext>
            </p:extLst>
          </p:nvPr>
        </p:nvGraphicFramePr>
        <p:xfrm>
          <a:off x="874475" y="2990005"/>
          <a:ext cx="300570" cy="382543"/>
        </p:xfrm>
        <a:graphic>
          <a:graphicData uri="http://schemas.openxmlformats.org/presentationml/2006/ole">
            <mc:AlternateContent xmlns:mc="http://schemas.openxmlformats.org/markup-compatibility/2006">
              <mc:Choice xmlns:v="urn:schemas-microsoft-com:vml" Requires="v">
                <p:oleObj spid="_x0000_s118787" name="Equation" r:id="rId3" imgW="139680" imgH="177480" progId="Equation.DSMT4">
                  <p:embed/>
                </p:oleObj>
              </mc:Choice>
              <mc:Fallback>
                <p:oleObj name="Equation" r:id="rId3" imgW="139680" imgH="177480" progId="Equation.DSMT4">
                  <p:embed/>
                  <p:pic>
                    <p:nvPicPr>
                      <p:cNvPr id="0" name=""/>
                      <p:cNvPicPr/>
                      <p:nvPr/>
                    </p:nvPicPr>
                    <p:blipFill>
                      <a:blip r:embed="rId4"/>
                      <a:stretch>
                        <a:fillRect/>
                      </a:stretch>
                    </p:blipFill>
                    <p:spPr>
                      <a:xfrm>
                        <a:off x="874475" y="2990005"/>
                        <a:ext cx="300570" cy="382543"/>
                      </a:xfrm>
                      <a:prstGeom prst="rect">
                        <a:avLst/>
                      </a:prstGeom>
                    </p:spPr>
                  </p:pic>
                </p:oleObj>
              </mc:Fallback>
            </mc:AlternateContent>
          </a:graphicData>
        </a:graphic>
      </p:graphicFrame>
    </p:spTree>
    <p:extLst>
      <p:ext uri="{BB962C8B-B14F-4D97-AF65-F5344CB8AC3E}">
        <p14:creationId xmlns:p14="http://schemas.microsoft.com/office/powerpoint/2010/main" val="548182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055" y="228600"/>
            <a:ext cx="7439890" cy="1231076"/>
          </a:xfrm>
        </p:spPr>
        <p:txBody>
          <a:bodyPr wrap="square" tIns="91425">
            <a:spAutoFit/>
          </a:bodyPr>
          <a:lstStyle/>
          <a:p>
            <a:pPr lvl="0" defTabSz="457200">
              <a:spcBef>
                <a:spcPct val="0"/>
              </a:spcBef>
              <a:buClrTx/>
            </a:pPr>
            <a:r>
              <a:rPr lang="en-US" kern="1200" dirty="0" smtClean="0">
                <a:latin typeface="Times New Roman" panose="02020603050405020304" pitchFamily="18" charset="0"/>
                <a:ea typeface="+mj-ea"/>
                <a:cs typeface="+mj-cs"/>
              </a:rPr>
              <a:t>Impact of Aggregation on Safety Inventory </a:t>
            </a:r>
            <a:r>
              <a:rPr lang="en-US" sz="2000" b="0" kern="1200" dirty="0" smtClean="0">
                <a:latin typeface="Times New Roman" panose="02020603050405020304" pitchFamily="18" charset="0"/>
                <a:ea typeface="+mj-ea"/>
                <a:cs typeface="+mj-cs"/>
              </a:rPr>
              <a:t>(5 of 5)</a:t>
            </a:r>
            <a:endParaRPr lang="en-US" sz="2000" b="0" kern="1200" dirty="0">
              <a:latin typeface="Times New Roman" panose="02020603050405020304" pitchFamily="18" charset="0"/>
              <a:ea typeface="+mj-ea"/>
              <a:cs typeface="+mj-cs"/>
            </a:endParaRPr>
          </a:p>
        </p:txBody>
      </p:sp>
      <p:pic>
        <p:nvPicPr>
          <p:cNvPr id="9" name="Picture 8" descr="Total safety inventory is graphed versus number of independent stocking locations using the square root law. The square root law is represented in a graph of total safety inventory versus number of independent stocking locations. The graph begins at the y axis above 0, rises in a straight diagonal before beginning to rise in decreasing steepness."/>
          <p:cNvPicPr>
            <a:picLocks noChangeAspect="1"/>
          </p:cNvPicPr>
          <p:nvPr/>
        </p:nvPicPr>
        <p:blipFill rotWithShape="1">
          <a:blip r:embed="rId2"/>
          <a:srcRect b="1730"/>
          <a:stretch/>
        </p:blipFill>
        <p:spPr>
          <a:xfrm>
            <a:off x="1969186" y="1709858"/>
            <a:ext cx="5268251" cy="3355921"/>
          </a:xfrm>
          <a:prstGeom prst="rect">
            <a:avLst/>
          </a:prstGeom>
        </p:spPr>
      </p:pic>
      <p:sp>
        <p:nvSpPr>
          <p:cNvPr id="3" name="Text Placeholder 2"/>
          <p:cNvSpPr>
            <a:spLocks noGrp="1"/>
          </p:cNvSpPr>
          <p:nvPr>
            <p:ph type="body" idx="1"/>
          </p:nvPr>
        </p:nvSpPr>
        <p:spPr>
          <a:xfrm>
            <a:off x="540330" y="5454539"/>
            <a:ext cx="7989521" cy="438398"/>
          </a:xfrm>
        </p:spPr>
        <p:txBody>
          <a:bodyPr/>
          <a:lstStyle/>
          <a:p>
            <a:r>
              <a:rPr lang="en-US" sz="2000" b="1" dirty="0" smtClean="0">
                <a:latin typeface="+mn-lt"/>
              </a:rPr>
              <a:t>Figure 12-4 </a:t>
            </a:r>
            <a:r>
              <a:rPr lang="en-US" sz="2000" dirty="0" smtClean="0">
                <a:latin typeface="+mn-lt"/>
              </a:rPr>
              <a:t>Square-Root Law</a:t>
            </a:r>
            <a:endParaRPr lang="en-US" sz="2000" dirty="0">
              <a:latin typeface="+mn-lt"/>
            </a:endParaRPr>
          </a:p>
        </p:txBody>
      </p:sp>
    </p:spTree>
    <p:extLst>
      <p:ext uri="{BB962C8B-B14F-4D97-AF65-F5344CB8AC3E}">
        <p14:creationId xmlns:p14="http://schemas.microsoft.com/office/powerpoint/2010/main" val="22876752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Impact of Correlation on Value of Aggregation </a:t>
            </a:r>
            <a:r>
              <a:rPr lang="en-US" sz="2000" b="0" kern="1200" dirty="0" smtClean="0">
                <a:latin typeface="Times New Roman" panose="02020603050405020304" pitchFamily="18" charset="0"/>
                <a:ea typeface="+mj-ea"/>
                <a:cs typeface="+mj-cs"/>
              </a:rPr>
              <a:t>(3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553968"/>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Two possible disadvantages to </a:t>
            </a:r>
            <a:r>
              <a:rPr lang="en-US" sz="2400" kern="1200" dirty="0" smtClean="0">
                <a:solidFill>
                  <a:srgbClr val="000000"/>
                </a:solidFill>
                <a:latin typeface="Arial (Body)"/>
                <a:ea typeface="+mn-ea"/>
                <a:cs typeface="+mn-cs"/>
              </a:rPr>
              <a:t>aggregation</a:t>
            </a:r>
            <a:endParaRPr lang="en-US" sz="2400" kern="1200" dirty="0">
              <a:solidFill>
                <a:srgbClr val="000000"/>
              </a:solidFill>
              <a:latin typeface="Arial (Body)"/>
              <a:ea typeface="+mn-ea"/>
              <a:cs typeface="+mn-cs"/>
            </a:endParaRPr>
          </a:p>
        </p:txBody>
      </p:sp>
      <p:sp>
        <p:nvSpPr>
          <p:cNvPr id="4" name="Text Placeholder 3"/>
          <p:cNvSpPr>
            <a:spLocks noGrp="1"/>
          </p:cNvSpPr>
          <p:nvPr>
            <p:ph type="body" idx="2"/>
          </p:nvPr>
        </p:nvSpPr>
        <p:spPr>
          <a:xfrm>
            <a:off x="457200" y="2229130"/>
            <a:ext cx="8229600" cy="991737"/>
          </a:xfrm>
        </p:spPr>
        <p:txBody>
          <a:bodyPr/>
          <a:lstStyle/>
          <a:p>
            <a:pPr marL="741553" lvl="1" indent="-428371" defTabSz="457200">
              <a:spcAft>
                <a:spcPct val="0"/>
              </a:spcAft>
              <a:buSzPts val="2400"/>
              <a:buFont typeface="+mj-lt"/>
              <a:buAutoNum type="arabicPeriod"/>
            </a:pPr>
            <a:r>
              <a:rPr lang="en-US" sz="2400" kern="1200" dirty="0">
                <a:solidFill>
                  <a:srgbClr val="000000"/>
                </a:solidFill>
                <a:latin typeface="Arial (Body)"/>
              </a:rPr>
              <a:t>Increase in response time to customer order</a:t>
            </a:r>
          </a:p>
          <a:p>
            <a:pPr marL="741553" lvl="1" indent="-428371" defTabSz="457200">
              <a:spcAft>
                <a:spcPct val="0"/>
              </a:spcAft>
              <a:buSzPts val="2400"/>
              <a:buFont typeface="+mj-lt"/>
              <a:buAutoNum type="arabicPeriod"/>
            </a:pPr>
            <a:r>
              <a:rPr lang="en-US" sz="2400" kern="1200" dirty="0">
                <a:solidFill>
                  <a:srgbClr val="000000"/>
                </a:solidFill>
                <a:latin typeface="Arial (Body)"/>
              </a:rPr>
              <a:t>Increase in transportation cost to </a:t>
            </a:r>
            <a:r>
              <a:rPr lang="en-US" sz="2400" kern="1200" dirty="0" smtClean="0">
                <a:solidFill>
                  <a:srgbClr val="000000"/>
                </a:solidFill>
                <a:latin typeface="Arial (Body)"/>
              </a:rPr>
              <a:t>customer</a:t>
            </a:r>
            <a:endParaRPr lang="en-US" sz="2400" kern="1200" dirty="0">
              <a:solidFill>
                <a:srgbClr val="000000"/>
              </a:solidFill>
              <a:latin typeface="Arial (Body)"/>
            </a:endParaRPr>
          </a:p>
        </p:txBody>
      </p:sp>
    </p:spTree>
    <p:extLst>
      <p:ext uri="{BB962C8B-B14F-4D97-AF65-F5344CB8AC3E}">
        <p14:creationId xmlns:p14="http://schemas.microsoft.com/office/powerpoint/2010/main" val="37205177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2533"/>
            <a:ext cx="8229600" cy="707856"/>
          </a:xfrm>
        </p:spPr>
        <p:txBody>
          <a:bodyPr tIns="91425" anchor="b">
            <a:spAutoFit/>
          </a:bodyPr>
          <a:lstStyle/>
          <a:p>
            <a:pPr lvl="0" defTabSz="457200">
              <a:spcBef>
                <a:spcPct val="0"/>
              </a:spcBef>
              <a:buClrTx/>
            </a:pPr>
            <a:r>
              <a:rPr lang="en-US" kern="1200" dirty="0" smtClean="0">
                <a:latin typeface="Times New Roman" panose="02020603050405020304" pitchFamily="18" charset="0"/>
                <a:ea typeface="+mj-ea"/>
                <a:cs typeface="+mj-cs"/>
              </a:rPr>
              <a:t>The Role of Safety Inventory </a:t>
            </a:r>
            <a:r>
              <a:rPr lang="en-US" sz="2000" b="0" kern="1200" dirty="0" smtClean="0">
                <a:latin typeface="Times New Roman" panose="02020603050405020304" pitchFamily="18" charset="0"/>
                <a:ea typeface="+mj-ea"/>
                <a:cs typeface="+mj-cs"/>
              </a:rPr>
              <a:t>(2 of 3)</a:t>
            </a:r>
            <a:endParaRPr lang="en-US" sz="2000" b="0" kern="1200" dirty="0">
              <a:latin typeface="Times New Roman" panose="02020603050405020304" pitchFamily="18" charset="0"/>
              <a:ea typeface="+mj-ea"/>
              <a:cs typeface="+mj-cs"/>
            </a:endParaRPr>
          </a:p>
        </p:txBody>
      </p:sp>
      <p:pic>
        <p:nvPicPr>
          <p:cNvPr id="9" name="Picture 8" descr="An inventory profile with safety inventory graphs inventory over time. The inventory profile shown has the normal profile for inventory replenishment and usage over time. However, instead of dropping to 0, inventory drops only to the level of the safety inventory before replenishment. The average inventory is safety inventory plus cycle inventory, or about half of Q. Q is the quantity of inventory delivered for replenishment."/>
          <p:cNvPicPr>
            <a:picLocks noChangeAspect="1"/>
          </p:cNvPicPr>
          <p:nvPr/>
        </p:nvPicPr>
        <p:blipFill>
          <a:blip r:embed="rId2"/>
          <a:stretch>
            <a:fillRect/>
          </a:stretch>
        </p:blipFill>
        <p:spPr>
          <a:xfrm>
            <a:off x="1564344" y="1758308"/>
            <a:ext cx="5786715" cy="3570526"/>
          </a:xfrm>
          <a:prstGeom prst="rect">
            <a:avLst/>
          </a:prstGeom>
        </p:spPr>
      </p:pic>
      <p:sp>
        <p:nvSpPr>
          <p:cNvPr id="3" name="Text Placeholder 2"/>
          <p:cNvSpPr>
            <a:spLocks noGrp="1"/>
          </p:cNvSpPr>
          <p:nvPr>
            <p:ph type="body" idx="1"/>
          </p:nvPr>
        </p:nvSpPr>
        <p:spPr>
          <a:xfrm>
            <a:off x="457200" y="5656756"/>
            <a:ext cx="8229600" cy="628260"/>
          </a:xfrm>
        </p:spPr>
        <p:txBody>
          <a:bodyPr/>
          <a:lstStyle/>
          <a:p>
            <a:r>
              <a:rPr lang="en-US" sz="2000" b="1" dirty="0">
                <a:latin typeface="+mn-lt"/>
              </a:rPr>
              <a:t>Figure </a:t>
            </a:r>
            <a:r>
              <a:rPr lang="en-US" sz="2000" b="1" dirty="0" smtClean="0">
                <a:latin typeface="+mn-lt"/>
              </a:rPr>
              <a:t>12-1</a:t>
            </a:r>
            <a:r>
              <a:rPr lang="en-US" sz="2000" dirty="0" smtClean="0">
                <a:latin typeface="+mn-lt"/>
              </a:rPr>
              <a:t> Inventory </a:t>
            </a:r>
            <a:r>
              <a:rPr lang="en-US" sz="2000" dirty="0">
                <a:latin typeface="+mn-lt"/>
              </a:rPr>
              <a:t>Profile with Safety </a:t>
            </a:r>
            <a:r>
              <a:rPr lang="en-US" sz="2000" dirty="0" smtClean="0">
                <a:latin typeface="+mn-lt"/>
              </a:rPr>
              <a:t>Inventory</a:t>
            </a:r>
            <a:endParaRPr lang="en-US" sz="2000" dirty="0">
              <a:latin typeface="+mn-lt"/>
            </a:endParaRPr>
          </a:p>
        </p:txBody>
      </p:sp>
    </p:spTree>
    <p:extLst>
      <p:ext uri="{BB962C8B-B14F-4D97-AF65-F5344CB8AC3E}">
        <p14:creationId xmlns:p14="http://schemas.microsoft.com/office/powerpoint/2010/main" val="12113356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Trade-Offs of Physical Centralization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5" name="Content Placeholder 4"/>
          <p:cNvSpPr>
            <a:spLocks noGrp="1"/>
          </p:cNvSpPr>
          <p:nvPr>
            <p:ph idx="1"/>
          </p:nvPr>
        </p:nvSpPr>
        <p:spPr>
          <a:xfrm>
            <a:off x="457200" y="1600200"/>
            <a:ext cx="8229600" cy="564766"/>
          </a:xfrm>
        </p:spPr>
        <p:txBody>
          <a:bodyPr/>
          <a:lstStyle/>
          <a:p>
            <a:pPr indent="-255600"/>
            <a:r>
              <a:rPr lang="en-US" sz="2400" dirty="0">
                <a:latin typeface="+mn-lt"/>
              </a:rPr>
              <a:t>Use four regional or one national distribution </a:t>
            </a:r>
            <a:r>
              <a:rPr lang="en-US" sz="2400" dirty="0" smtClean="0">
                <a:latin typeface="+mn-lt"/>
              </a:rPr>
              <a:t>center</a:t>
            </a:r>
            <a:endParaRPr lang="en-US" sz="2400" dirty="0">
              <a:latin typeface="+mn-lt"/>
            </a:endParaRPr>
          </a:p>
        </p:txBody>
      </p:sp>
      <p:graphicFrame>
        <p:nvGraphicFramePr>
          <p:cNvPr id="3" name="Object 2" descr="D = 1,000 per week, sigma sub D = 300, L = 4 weeks, C S L = 0.95."/>
          <p:cNvGraphicFramePr>
            <a:graphicFrameLocks noChangeAspect="1"/>
          </p:cNvGraphicFramePr>
          <p:nvPr>
            <p:extLst>
              <p:ext uri="{D42A27DB-BD31-4B8C-83A1-F6EECF244321}">
                <p14:modId xmlns:p14="http://schemas.microsoft.com/office/powerpoint/2010/main" val="3079904034"/>
              </p:ext>
            </p:extLst>
          </p:nvPr>
        </p:nvGraphicFramePr>
        <p:xfrm>
          <a:off x="1246482" y="2309003"/>
          <a:ext cx="6259146" cy="411186"/>
        </p:xfrm>
        <a:graphic>
          <a:graphicData uri="http://schemas.openxmlformats.org/presentationml/2006/ole">
            <mc:AlternateContent xmlns:mc="http://schemas.openxmlformats.org/markup-compatibility/2006">
              <mc:Choice xmlns:v="urn:schemas-microsoft-com:vml" Requires="v">
                <p:oleObj spid="_x0000_s107845" name="Equation" r:id="rId3" imgW="3479760" imgH="228600" progId="Equation.DSMT4">
                  <p:embed/>
                </p:oleObj>
              </mc:Choice>
              <mc:Fallback>
                <p:oleObj name="Equation" r:id="rId3" imgW="3479760" imgH="228600" progId="Equation.DSMT4">
                  <p:embed/>
                  <p:pic>
                    <p:nvPicPr>
                      <p:cNvPr id="3" name="Object 2"/>
                      <p:cNvPicPr/>
                      <p:nvPr/>
                    </p:nvPicPr>
                    <p:blipFill>
                      <a:blip r:embed="rId4"/>
                      <a:stretch>
                        <a:fillRect/>
                      </a:stretch>
                    </p:blipFill>
                    <p:spPr>
                      <a:xfrm>
                        <a:off x="1246482" y="2309003"/>
                        <a:ext cx="6259146" cy="411186"/>
                      </a:xfrm>
                      <a:prstGeom prst="rect">
                        <a:avLst/>
                      </a:prstGeom>
                    </p:spPr>
                  </p:pic>
                </p:oleObj>
              </mc:Fallback>
            </mc:AlternateContent>
          </a:graphicData>
        </a:graphic>
      </p:graphicFrame>
      <p:sp>
        <p:nvSpPr>
          <p:cNvPr id="13" name="Content Placeholder 12"/>
          <p:cNvSpPr>
            <a:spLocks noGrp="1"/>
          </p:cNvSpPr>
          <p:nvPr>
            <p:ph idx="13"/>
          </p:nvPr>
        </p:nvSpPr>
        <p:spPr>
          <a:xfrm>
            <a:off x="473720" y="2807084"/>
            <a:ext cx="3431530" cy="564766"/>
          </a:xfrm>
        </p:spPr>
        <p:txBody>
          <a:bodyPr/>
          <a:lstStyle/>
          <a:p>
            <a:pPr indent="-255600">
              <a:buFont typeface="Arial" panose="020B0604020202020204" pitchFamily="34" charset="0"/>
              <a:buChar char="•"/>
            </a:pPr>
            <a:r>
              <a:rPr lang="en-US" sz="2400" dirty="0">
                <a:latin typeface="+mn-lt"/>
              </a:rPr>
              <a:t>Four regional </a:t>
            </a:r>
            <a:r>
              <a:rPr lang="en-US" sz="2400" dirty="0" smtClean="0">
                <a:latin typeface="+mn-lt"/>
              </a:rPr>
              <a:t>centers</a:t>
            </a:r>
            <a:endParaRPr lang="en-US" sz="2400" dirty="0">
              <a:latin typeface="+mn-lt"/>
            </a:endParaRPr>
          </a:p>
        </p:txBody>
      </p:sp>
      <p:sp>
        <p:nvSpPr>
          <p:cNvPr id="14" name="Content Placeholder 13"/>
          <p:cNvSpPr>
            <a:spLocks noGrp="1"/>
          </p:cNvSpPr>
          <p:nvPr>
            <p:ph idx="14"/>
          </p:nvPr>
        </p:nvSpPr>
        <p:spPr>
          <a:xfrm>
            <a:off x="473720" y="4013968"/>
            <a:ext cx="2536180" cy="919336"/>
          </a:xfrm>
        </p:spPr>
        <p:txBody>
          <a:bodyPr/>
          <a:lstStyle/>
          <a:p>
            <a:pPr marL="101600" indent="0">
              <a:buNone/>
            </a:pPr>
            <a:r>
              <a:rPr lang="en-US" sz="2400" dirty="0">
                <a:latin typeface="+mn-lt"/>
              </a:rPr>
              <a:t>Total required safety inventory</a:t>
            </a:r>
            <a:r>
              <a:rPr lang="en-US" sz="2400" dirty="0" smtClean="0">
                <a:latin typeface="+mn-lt"/>
              </a:rPr>
              <a:t>,</a:t>
            </a:r>
            <a:endParaRPr lang="en-US" sz="2400" i="1" dirty="0">
              <a:latin typeface="+mn-lt"/>
              <a:cs typeface="Times New Roman"/>
            </a:endParaRPr>
          </a:p>
        </p:txBody>
      </p:sp>
      <p:graphicFrame>
        <p:nvGraphicFramePr>
          <p:cNvPr id="7" name="Object 6" descr="s s = 4 times F sub s to the power of negative 1 times C S L times the square root of L times sigma D"/>
          <p:cNvGraphicFramePr>
            <a:graphicFrameLocks noChangeAspect="1"/>
          </p:cNvGraphicFramePr>
          <p:nvPr>
            <p:extLst>
              <p:ext uri="{D42A27DB-BD31-4B8C-83A1-F6EECF244321}">
                <p14:modId xmlns:p14="http://schemas.microsoft.com/office/powerpoint/2010/main" val="1027410423"/>
              </p:ext>
            </p:extLst>
          </p:nvPr>
        </p:nvGraphicFramePr>
        <p:xfrm>
          <a:off x="3115531" y="4401801"/>
          <a:ext cx="3765328" cy="528953"/>
        </p:xfrm>
        <a:graphic>
          <a:graphicData uri="http://schemas.openxmlformats.org/presentationml/2006/ole">
            <mc:AlternateContent xmlns:mc="http://schemas.openxmlformats.org/markup-compatibility/2006">
              <mc:Choice xmlns:v="urn:schemas-microsoft-com:vml" Requires="v">
                <p:oleObj spid="_x0000_s107846" name="Equation" r:id="rId5" imgW="1803240" imgH="253800" progId="Equation.DSMT4">
                  <p:embed/>
                </p:oleObj>
              </mc:Choice>
              <mc:Fallback>
                <p:oleObj name="Equation" r:id="rId5" imgW="1803240" imgH="253800" progId="Equation.DSMT4">
                  <p:embed/>
                  <p:pic>
                    <p:nvPicPr>
                      <p:cNvPr id="7" name="Object 6"/>
                      <p:cNvPicPr/>
                      <p:nvPr/>
                    </p:nvPicPr>
                    <p:blipFill>
                      <a:blip r:embed="rId6"/>
                      <a:stretch>
                        <a:fillRect/>
                      </a:stretch>
                    </p:blipFill>
                    <p:spPr>
                      <a:xfrm>
                        <a:off x="3115531" y="4401801"/>
                        <a:ext cx="3765328" cy="528953"/>
                      </a:xfrm>
                      <a:prstGeom prst="rect">
                        <a:avLst/>
                      </a:prstGeom>
                    </p:spPr>
                  </p:pic>
                </p:oleObj>
              </mc:Fallback>
            </mc:AlternateContent>
          </a:graphicData>
        </a:graphic>
      </p:graphicFrame>
      <p:graphicFrame>
        <p:nvGraphicFramePr>
          <p:cNvPr id="8" name="Object 7" descr="= 4 times N O R M S I N V times 0.95 times the square root of 4 times 300 = 3,948"/>
          <p:cNvGraphicFramePr>
            <a:graphicFrameLocks noChangeAspect="1"/>
          </p:cNvGraphicFramePr>
          <p:nvPr>
            <p:extLst>
              <p:ext uri="{D42A27DB-BD31-4B8C-83A1-F6EECF244321}">
                <p14:modId xmlns:p14="http://schemas.microsoft.com/office/powerpoint/2010/main" val="3779295073"/>
              </p:ext>
            </p:extLst>
          </p:nvPr>
        </p:nvGraphicFramePr>
        <p:xfrm>
          <a:off x="1463675" y="5120390"/>
          <a:ext cx="5441950" cy="496888"/>
        </p:xfrm>
        <a:graphic>
          <a:graphicData uri="http://schemas.openxmlformats.org/presentationml/2006/ole">
            <mc:AlternateContent xmlns:mc="http://schemas.openxmlformats.org/markup-compatibility/2006">
              <mc:Choice xmlns:v="urn:schemas-microsoft-com:vml" Requires="v">
                <p:oleObj spid="_x0000_s107847" name="Equation" r:id="rId7" imgW="2908080" imgH="266400" progId="Equation.DSMT4">
                  <p:embed/>
                </p:oleObj>
              </mc:Choice>
              <mc:Fallback>
                <p:oleObj name="Equation" r:id="rId7" imgW="2908080" imgH="266400" progId="Equation.DSMT4">
                  <p:embed/>
                  <p:pic>
                    <p:nvPicPr>
                      <p:cNvPr id="8" name="Object 7"/>
                      <p:cNvPicPr/>
                      <p:nvPr/>
                    </p:nvPicPr>
                    <p:blipFill>
                      <a:blip r:embed="rId8"/>
                      <a:stretch>
                        <a:fillRect/>
                      </a:stretch>
                    </p:blipFill>
                    <p:spPr>
                      <a:xfrm>
                        <a:off x="1463675" y="5120390"/>
                        <a:ext cx="5441950" cy="496888"/>
                      </a:xfrm>
                      <a:prstGeom prst="rect">
                        <a:avLst/>
                      </a:prstGeom>
                    </p:spPr>
                  </p:pic>
                </p:oleObj>
              </mc:Fallback>
            </mc:AlternateContent>
          </a:graphicData>
        </a:graphic>
      </p:graphicFrame>
    </p:spTree>
    <p:extLst>
      <p:ext uri="{BB962C8B-B14F-4D97-AF65-F5344CB8AC3E}">
        <p14:creationId xmlns:p14="http://schemas.microsoft.com/office/powerpoint/2010/main" val="12159159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Trade-Offs of Physical Centralization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19" name="Text Placeholder 18"/>
          <p:cNvSpPr>
            <a:spLocks noGrp="1"/>
          </p:cNvSpPr>
          <p:nvPr>
            <p:ph type="body" idx="1"/>
          </p:nvPr>
        </p:nvSpPr>
        <p:spPr>
          <a:xfrm>
            <a:off x="457200" y="1600201"/>
            <a:ext cx="8229599" cy="533400"/>
          </a:xfrm>
        </p:spPr>
        <p:txBody>
          <a:bodyPr/>
          <a:lstStyle/>
          <a:p>
            <a:pPr lvl="0"/>
            <a:r>
              <a:rPr lang="en-US" sz="2400" kern="1200" dirty="0">
                <a:solidFill>
                  <a:srgbClr val="000000"/>
                </a:solidFill>
                <a:latin typeface="Arial (Body)"/>
              </a:rPr>
              <a:t>One national distribution center</a:t>
            </a:r>
            <a:r>
              <a:rPr lang="en-US" sz="2400" kern="1200" dirty="0" smtClean="0">
                <a:solidFill>
                  <a:srgbClr val="000000"/>
                </a:solidFill>
                <a:latin typeface="Arial (Body)"/>
              </a:rPr>
              <a:t>, </a:t>
            </a:r>
            <a:r>
              <a:rPr lang="en-US" sz="2400" i="1" kern="1200" dirty="0" smtClean="0">
                <a:solidFill>
                  <a:srgbClr val="000000"/>
                </a:solidFill>
                <a:latin typeface="Arial (Body)"/>
                <a:sym typeface="Symbol" panose="05050102010706020507" pitchFamily="18" charset="2"/>
              </a:rPr>
              <a:t></a:t>
            </a:r>
            <a:r>
              <a:rPr lang="en-US" sz="2400" kern="1200" dirty="0" smtClean="0">
                <a:solidFill>
                  <a:srgbClr val="000000"/>
                </a:solidFill>
                <a:latin typeface="Arial (Body)"/>
                <a:sym typeface="Symbol" panose="05050102010706020507" pitchFamily="18" charset="2"/>
              </a:rPr>
              <a:t> = 0</a:t>
            </a:r>
            <a:endParaRPr lang="en-US" sz="2400" kern="1200" dirty="0">
              <a:solidFill>
                <a:srgbClr val="000000"/>
              </a:solidFill>
              <a:latin typeface="Arial (Body)"/>
            </a:endParaRPr>
          </a:p>
        </p:txBody>
      </p:sp>
      <p:sp>
        <p:nvSpPr>
          <p:cNvPr id="3" name="Content Placeholder 2"/>
          <p:cNvSpPr>
            <a:spLocks noGrp="1"/>
          </p:cNvSpPr>
          <p:nvPr>
            <p:ph sz="quarter" idx="13"/>
          </p:nvPr>
        </p:nvSpPr>
        <p:spPr>
          <a:xfrm>
            <a:off x="2214498" y="2218339"/>
            <a:ext cx="2754735" cy="923299"/>
          </a:xfrm>
        </p:spPr>
        <p:txBody>
          <a:bodyPr wrap="square" lIns="91425" tIns="91425" rIns="91425" bIns="91425">
            <a:spAutoFit/>
          </a:bodyPr>
          <a:lstStyle/>
          <a:p>
            <a:pPr marL="0" indent="0" defTabSz="457200">
              <a:spcAft>
                <a:spcPct val="0"/>
              </a:spcAft>
              <a:buNone/>
            </a:pPr>
            <a:r>
              <a:rPr lang="en-US" sz="2400" dirty="0">
                <a:latin typeface="+mn-lt"/>
              </a:rPr>
              <a:t>Standard deviation </a:t>
            </a:r>
            <a:r>
              <a:rPr lang="en-US" sz="2400" dirty="0" smtClean="0">
                <a:latin typeface="+mn-lt"/>
              </a:rPr>
              <a:t>of </a:t>
            </a:r>
            <a:r>
              <a:rPr lang="en-US" sz="2400" dirty="0">
                <a:latin typeface="+mn-lt"/>
              </a:rPr>
              <a:t>weekly demand</a:t>
            </a:r>
            <a:r>
              <a:rPr lang="en-US" sz="2400" dirty="0" smtClean="0">
                <a:latin typeface="+mn-lt"/>
              </a:rPr>
              <a:t>,</a:t>
            </a:r>
            <a:endParaRPr lang="en-US" sz="2400" dirty="0">
              <a:latin typeface="+mn-lt"/>
            </a:endParaRPr>
          </a:p>
        </p:txBody>
      </p:sp>
      <p:graphicFrame>
        <p:nvGraphicFramePr>
          <p:cNvPr id="25" name="Object 24" descr="sigma sub d to the power of C = the square root of 4 times 300 = 600"/>
          <p:cNvGraphicFramePr>
            <a:graphicFrameLocks noChangeAspect="1"/>
          </p:cNvGraphicFramePr>
          <p:nvPr>
            <p:extLst>
              <p:ext uri="{D42A27DB-BD31-4B8C-83A1-F6EECF244321}">
                <p14:modId xmlns:p14="http://schemas.microsoft.com/office/powerpoint/2010/main" val="2782574310"/>
              </p:ext>
            </p:extLst>
          </p:nvPr>
        </p:nvGraphicFramePr>
        <p:xfrm>
          <a:off x="5159028" y="2471450"/>
          <a:ext cx="2549643" cy="422927"/>
        </p:xfrm>
        <a:graphic>
          <a:graphicData uri="http://schemas.openxmlformats.org/presentationml/2006/ole">
            <mc:AlternateContent xmlns:mc="http://schemas.openxmlformats.org/markup-compatibility/2006">
              <mc:Choice xmlns:v="urn:schemas-microsoft-com:vml" Requires="v">
                <p:oleObj spid="_x0000_s112138" name="Equation" r:id="rId3" imgW="2679480" imgH="444240" progId="Equation.DSMT4">
                  <p:embed/>
                </p:oleObj>
              </mc:Choice>
              <mc:Fallback>
                <p:oleObj name="Equation" r:id="rId3" imgW="2679480" imgH="444240" progId="Equation.DSMT4">
                  <p:embed/>
                  <p:pic>
                    <p:nvPicPr>
                      <p:cNvPr id="25" name="Object 24"/>
                      <p:cNvPicPr/>
                      <p:nvPr/>
                    </p:nvPicPr>
                    <p:blipFill>
                      <a:blip r:embed="rId4"/>
                      <a:stretch>
                        <a:fillRect/>
                      </a:stretch>
                    </p:blipFill>
                    <p:spPr>
                      <a:xfrm>
                        <a:off x="5159028" y="2471450"/>
                        <a:ext cx="2549643" cy="422927"/>
                      </a:xfrm>
                      <a:prstGeom prst="rect">
                        <a:avLst/>
                      </a:prstGeom>
                    </p:spPr>
                  </p:pic>
                </p:oleObj>
              </mc:Fallback>
            </mc:AlternateContent>
          </a:graphicData>
        </a:graphic>
      </p:graphicFrame>
      <p:graphicFrame>
        <p:nvGraphicFramePr>
          <p:cNvPr id="26" name="Object 25" descr="s s = F sub s to the power of negative 1 times 0.95 times the square root of L times sigma sub D to the power of C"/>
          <p:cNvGraphicFramePr>
            <a:graphicFrameLocks noChangeAspect="1"/>
          </p:cNvGraphicFramePr>
          <p:nvPr>
            <p:extLst>
              <p:ext uri="{D42A27DB-BD31-4B8C-83A1-F6EECF244321}">
                <p14:modId xmlns:p14="http://schemas.microsoft.com/office/powerpoint/2010/main" val="1188532230"/>
              </p:ext>
            </p:extLst>
          </p:nvPr>
        </p:nvGraphicFramePr>
        <p:xfrm>
          <a:off x="1978025" y="3246438"/>
          <a:ext cx="3117850" cy="466725"/>
        </p:xfrm>
        <a:graphic>
          <a:graphicData uri="http://schemas.openxmlformats.org/presentationml/2006/ole">
            <mc:AlternateContent xmlns:mc="http://schemas.openxmlformats.org/markup-compatibility/2006">
              <mc:Choice xmlns:v="urn:schemas-microsoft-com:vml" Requires="v">
                <p:oleObj spid="_x0000_s112139" name="Equation" r:id="rId5" imgW="3149280" imgH="469800" progId="Equation.DSMT4">
                  <p:embed/>
                </p:oleObj>
              </mc:Choice>
              <mc:Fallback>
                <p:oleObj name="Equation" r:id="rId5" imgW="3149280" imgH="469800" progId="Equation.DSMT4">
                  <p:embed/>
                  <p:pic>
                    <p:nvPicPr>
                      <p:cNvPr id="26" name="Object 25"/>
                      <p:cNvPicPr/>
                      <p:nvPr/>
                    </p:nvPicPr>
                    <p:blipFill>
                      <a:blip r:embed="rId6"/>
                      <a:stretch>
                        <a:fillRect/>
                      </a:stretch>
                    </p:blipFill>
                    <p:spPr>
                      <a:xfrm>
                        <a:off x="1978025" y="3246438"/>
                        <a:ext cx="3117850" cy="466725"/>
                      </a:xfrm>
                      <a:prstGeom prst="rect">
                        <a:avLst/>
                      </a:prstGeom>
                    </p:spPr>
                  </p:pic>
                </p:oleObj>
              </mc:Fallback>
            </mc:AlternateContent>
          </a:graphicData>
        </a:graphic>
      </p:graphicFrame>
      <p:graphicFrame>
        <p:nvGraphicFramePr>
          <p:cNvPr id="27" name="Object 26" descr="= N O R M S I N V times 0.95 times the square root of 4 times 600 = 1,974"/>
          <p:cNvGraphicFramePr>
            <a:graphicFrameLocks noChangeAspect="1"/>
          </p:cNvGraphicFramePr>
          <p:nvPr>
            <p:extLst>
              <p:ext uri="{D42A27DB-BD31-4B8C-83A1-F6EECF244321}">
                <p14:modId xmlns:p14="http://schemas.microsoft.com/office/powerpoint/2010/main" val="552818462"/>
              </p:ext>
            </p:extLst>
          </p:nvPr>
        </p:nvGraphicFramePr>
        <p:xfrm>
          <a:off x="2306638" y="3757613"/>
          <a:ext cx="4856162" cy="434975"/>
        </p:xfrm>
        <a:graphic>
          <a:graphicData uri="http://schemas.openxmlformats.org/presentationml/2006/ole">
            <mc:AlternateContent xmlns:mc="http://schemas.openxmlformats.org/markup-compatibility/2006">
              <mc:Choice xmlns:v="urn:schemas-microsoft-com:vml" Requires="v">
                <p:oleObj spid="_x0000_s112140" name="Equation" r:id="rId7" imgW="5257800" imgH="469800" progId="Equation.DSMT4">
                  <p:embed/>
                </p:oleObj>
              </mc:Choice>
              <mc:Fallback>
                <p:oleObj name="Equation" r:id="rId7" imgW="5257800" imgH="469800" progId="Equation.DSMT4">
                  <p:embed/>
                  <p:pic>
                    <p:nvPicPr>
                      <p:cNvPr id="27" name="Object 26"/>
                      <p:cNvPicPr/>
                      <p:nvPr/>
                    </p:nvPicPr>
                    <p:blipFill>
                      <a:blip r:embed="rId8"/>
                      <a:stretch>
                        <a:fillRect/>
                      </a:stretch>
                    </p:blipFill>
                    <p:spPr>
                      <a:xfrm>
                        <a:off x="2306638" y="3757613"/>
                        <a:ext cx="4856162" cy="434975"/>
                      </a:xfrm>
                      <a:prstGeom prst="rect">
                        <a:avLst/>
                      </a:prstGeom>
                    </p:spPr>
                  </p:pic>
                </p:oleObj>
              </mc:Fallback>
            </mc:AlternateContent>
          </a:graphicData>
        </a:graphic>
      </p:graphicFrame>
      <p:sp>
        <p:nvSpPr>
          <p:cNvPr id="21" name="Content Placeholder 20"/>
          <p:cNvSpPr>
            <a:spLocks noGrp="1"/>
          </p:cNvSpPr>
          <p:nvPr>
            <p:ph sz="quarter" idx="15"/>
          </p:nvPr>
        </p:nvSpPr>
        <p:spPr>
          <a:xfrm>
            <a:off x="587829" y="4404881"/>
            <a:ext cx="3696787" cy="488862"/>
          </a:xfrm>
        </p:spPr>
        <p:txBody>
          <a:bodyPr/>
          <a:lstStyle/>
          <a:p>
            <a:pPr marL="0" indent="0">
              <a:buNone/>
            </a:pPr>
            <a:r>
              <a:rPr lang="en-US" sz="2400" dirty="0">
                <a:latin typeface="+mn-lt"/>
              </a:rPr>
              <a:t>Decrease in holding costs</a:t>
            </a:r>
            <a:endParaRPr lang="en-IN" sz="2400" dirty="0">
              <a:latin typeface="+mn-lt"/>
            </a:endParaRPr>
          </a:p>
        </p:txBody>
      </p:sp>
      <p:graphicFrame>
        <p:nvGraphicFramePr>
          <p:cNvPr id="30" name="Object 29" descr="= left parenthesis 3,948 - 1,974 right parenthesis times $1,000 times 0.2"/>
          <p:cNvGraphicFramePr>
            <a:graphicFrameLocks noChangeAspect="1"/>
          </p:cNvGraphicFramePr>
          <p:nvPr>
            <p:extLst>
              <p:ext uri="{D42A27DB-BD31-4B8C-83A1-F6EECF244321}">
                <p14:modId xmlns:p14="http://schemas.microsoft.com/office/powerpoint/2010/main" val="926252947"/>
              </p:ext>
            </p:extLst>
          </p:nvPr>
        </p:nvGraphicFramePr>
        <p:xfrm>
          <a:off x="4366764" y="4492954"/>
          <a:ext cx="3824904" cy="333355"/>
        </p:xfrm>
        <a:graphic>
          <a:graphicData uri="http://schemas.openxmlformats.org/presentationml/2006/ole">
            <mc:AlternateContent xmlns:mc="http://schemas.openxmlformats.org/markup-compatibility/2006">
              <mc:Choice xmlns:v="urn:schemas-microsoft-com:vml" Requires="v">
                <p:oleObj spid="_x0000_s112141" name="Equation" r:id="rId9" imgW="4101840" imgH="355320" progId="Equation.DSMT4">
                  <p:embed/>
                </p:oleObj>
              </mc:Choice>
              <mc:Fallback>
                <p:oleObj name="Equation" r:id="rId9" imgW="4101840" imgH="355320" progId="Equation.DSMT4">
                  <p:embed/>
                  <p:pic>
                    <p:nvPicPr>
                      <p:cNvPr id="30" name="Object 29"/>
                      <p:cNvPicPr/>
                      <p:nvPr/>
                    </p:nvPicPr>
                    <p:blipFill>
                      <a:blip r:embed="rId10"/>
                      <a:stretch>
                        <a:fillRect/>
                      </a:stretch>
                    </p:blipFill>
                    <p:spPr>
                      <a:xfrm>
                        <a:off x="4366764" y="4492954"/>
                        <a:ext cx="3824904" cy="333355"/>
                      </a:xfrm>
                      <a:prstGeom prst="rect">
                        <a:avLst/>
                      </a:prstGeom>
                    </p:spPr>
                  </p:pic>
                </p:oleObj>
              </mc:Fallback>
            </mc:AlternateContent>
          </a:graphicData>
        </a:graphic>
      </p:graphicFrame>
      <p:graphicFrame>
        <p:nvGraphicFramePr>
          <p:cNvPr id="29" name="Object 28" descr="= $394,765"/>
          <p:cNvGraphicFramePr>
            <a:graphicFrameLocks noChangeAspect="1"/>
          </p:cNvGraphicFramePr>
          <p:nvPr>
            <p:extLst>
              <p:ext uri="{D42A27DB-BD31-4B8C-83A1-F6EECF244321}">
                <p14:modId xmlns:p14="http://schemas.microsoft.com/office/powerpoint/2010/main" val="2022961652"/>
              </p:ext>
            </p:extLst>
          </p:nvPr>
        </p:nvGraphicFramePr>
        <p:xfrm>
          <a:off x="4400703" y="4900706"/>
          <a:ext cx="1456694" cy="309049"/>
        </p:xfrm>
        <a:graphic>
          <a:graphicData uri="http://schemas.openxmlformats.org/presentationml/2006/ole">
            <mc:AlternateContent xmlns:mc="http://schemas.openxmlformats.org/markup-compatibility/2006">
              <mc:Choice xmlns:v="urn:schemas-microsoft-com:vml" Requires="v">
                <p:oleObj spid="_x0000_s112142" name="Equation" r:id="rId11" imgW="1562040" imgH="330120" progId="Equation.DSMT4">
                  <p:embed/>
                </p:oleObj>
              </mc:Choice>
              <mc:Fallback>
                <p:oleObj name="Equation" r:id="rId11" imgW="1562040" imgH="330120" progId="Equation.DSMT4">
                  <p:embed/>
                  <p:pic>
                    <p:nvPicPr>
                      <p:cNvPr id="29" name="Object 28"/>
                      <p:cNvPicPr/>
                      <p:nvPr/>
                    </p:nvPicPr>
                    <p:blipFill>
                      <a:blip r:embed="rId12"/>
                      <a:stretch>
                        <a:fillRect/>
                      </a:stretch>
                    </p:blipFill>
                    <p:spPr>
                      <a:xfrm>
                        <a:off x="4400703" y="4900706"/>
                        <a:ext cx="1456694" cy="309049"/>
                      </a:xfrm>
                      <a:prstGeom prst="rect">
                        <a:avLst/>
                      </a:prstGeom>
                    </p:spPr>
                  </p:pic>
                </p:oleObj>
              </mc:Fallback>
            </mc:AlternateContent>
          </a:graphicData>
        </a:graphic>
      </p:graphicFrame>
      <p:sp>
        <p:nvSpPr>
          <p:cNvPr id="22" name="Content Placeholder 21"/>
          <p:cNvSpPr>
            <a:spLocks noGrp="1"/>
          </p:cNvSpPr>
          <p:nvPr>
            <p:ph sz="quarter" idx="16"/>
          </p:nvPr>
        </p:nvSpPr>
        <p:spPr>
          <a:xfrm>
            <a:off x="653145" y="5165996"/>
            <a:ext cx="3631471" cy="429595"/>
          </a:xfrm>
        </p:spPr>
        <p:txBody>
          <a:bodyPr/>
          <a:lstStyle/>
          <a:p>
            <a:pPr marL="0" indent="0">
              <a:buNone/>
            </a:pPr>
            <a:r>
              <a:rPr lang="en-US" sz="2400" dirty="0">
                <a:latin typeface="+mn-lt"/>
              </a:rPr>
              <a:t>Decrease in facility costs</a:t>
            </a:r>
            <a:endParaRPr lang="en-IN" sz="2400" dirty="0">
              <a:latin typeface="+mn-lt"/>
            </a:endParaRPr>
          </a:p>
        </p:txBody>
      </p:sp>
      <p:graphicFrame>
        <p:nvGraphicFramePr>
          <p:cNvPr id="32" name="Object 31" descr="= $150,000"/>
          <p:cNvGraphicFramePr>
            <a:graphicFrameLocks noChangeAspect="1"/>
          </p:cNvGraphicFramePr>
          <p:nvPr>
            <p:extLst>
              <p:ext uri="{D42A27DB-BD31-4B8C-83A1-F6EECF244321}">
                <p14:modId xmlns:p14="http://schemas.microsoft.com/office/powerpoint/2010/main" val="3842109811"/>
              </p:ext>
            </p:extLst>
          </p:nvPr>
        </p:nvGraphicFramePr>
        <p:xfrm>
          <a:off x="4400024" y="5305934"/>
          <a:ext cx="1456695" cy="309049"/>
        </p:xfrm>
        <a:graphic>
          <a:graphicData uri="http://schemas.openxmlformats.org/presentationml/2006/ole">
            <mc:AlternateContent xmlns:mc="http://schemas.openxmlformats.org/markup-compatibility/2006">
              <mc:Choice xmlns:v="urn:schemas-microsoft-com:vml" Requires="v">
                <p:oleObj spid="_x0000_s112143" name="Equation" r:id="rId13" imgW="1562040" imgH="330120" progId="Equation.DSMT4">
                  <p:embed/>
                </p:oleObj>
              </mc:Choice>
              <mc:Fallback>
                <p:oleObj name="Equation" r:id="rId13" imgW="1562040" imgH="330120" progId="Equation.DSMT4">
                  <p:embed/>
                  <p:pic>
                    <p:nvPicPr>
                      <p:cNvPr id="32" name="Object 31"/>
                      <p:cNvPicPr/>
                      <p:nvPr/>
                    </p:nvPicPr>
                    <p:blipFill>
                      <a:blip r:embed="rId14"/>
                      <a:stretch>
                        <a:fillRect/>
                      </a:stretch>
                    </p:blipFill>
                    <p:spPr>
                      <a:xfrm>
                        <a:off x="4400024" y="5305934"/>
                        <a:ext cx="1456695" cy="309049"/>
                      </a:xfrm>
                      <a:prstGeom prst="rect">
                        <a:avLst/>
                      </a:prstGeom>
                    </p:spPr>
                  </p:pic>
                </p:oleObj>
              </mc:Fallback>
            </mc:AlternateContent>
          </a:graphicData>
        </a:graphic>
      </p:graphicFrame>
      <p:sp>
        <p:nvSpPr>
          <p:cNvPr id="23" name="Content Placeholder 22"/>
          <p:cNvSpPr>
            <a:spLocks noGrp="1"/>
          </p:cNvSpPr>
          <p:nvPr>
            <p:ph sz="quarter" idx="17"/>
          </p:nvPr>
        </p:nvSpPr>
        <p:spPr>
          <a:xfrm>
            <a:off x="587830" y="5613542"/>
            <a:ext cx="3696786" cy="393833"/>
          </a:xfrm>
        </p:spPr>
        <p:txBody>
          <a:bodyPr/>
          <a:lstStyle/>
          <a:p>
            <a:pPr marL="0" indent="0">
              <a:buNone/>
            </a:pPr>
            <a:r>
              <a:rPr lang="en-US" sz="2400" dirty="0">
                <a:latin typeface="+mn-lt"/>
              </a:rPr>
              <a:t>Increase in transportation</a:t>
            </a:r>
            <a:endParaRPr lang="en-IN" sz="2400" dirty="0">
              <a:latin typeface="+mn-lt"/>
            </a:endParaRPr>
          </a:p>
        </p:txBody>
      </p:sp>
      <p:graphicFrame>
        <p:nvGraphicFramePr>
          <p:cNvPr id="31" name="Object 30" descr="= 52 times 1,000 times left parenthesis 13 minus 10 right parenthesis"/>
          <p:cNvGraphicFramePr>
            <a:graphicFrameLocks noChangeAspect="1"/>
          </p:cNvGraphicFramePr>
          <p:nvPr>
            <p:extLst>
              <p:ext uri="{D42A27DB-BD31-4B8C-83A1-F6EECF244321}">
                <p14:modId xmlns:p14="http://schemas.microsoft.com/office/powerpoint/2010/main" val="1895252980"/>
              </p:ext>
            </p:extLst>
          </p:nvPr>
        </p:nvGraphicFramePr>
        <p:xfrm>
          <a:off x="4359275" y="5729288"/>
          <a:ext cx="2735263" cy="322262"/>
        </p:xfrm>
        <a:graphic>
          <a:graphicData uri="http://schemas.openxmlformats.org/presentationml/2006/ole">
            <mc:AlternateContent xmlns:mc="http://schemas.openxmlformats.org/markup-compatibility/2006">
              <mc:Choice xmlns:v="urn:schemas-microsoft-com:vml" Requires="v">
                <p:oleObj spid="_x0000_s112144" name="Equation" r:id="rId15" imgW="2933640" imgH="342720" progId="Equation.DSMT4">
                  <p:embed/>
                </p:oleObj>
              </mc:Choice>
              <mc:Fallback>
                <p:oleObj name="Equation" r:id="rId15" imgW="2933640" imgH="342720" progId="Equation.DSMT4">
                  <p:embed/>
                  <p:pic>
                    <p:nvPicPr>
                      <p:cNvPr id="31" name="Object 30"/>
                      <p:cNvPicPr/>
                      <p:nvPr/>
                    </p:nvPicPr>
                    <p:blipFill>
                      <a:blip r:embed="rId16"/>
                      <a:stretch>
                        <a:fillRect/>
                      </a:stretch>
                    </p:blipFill>
                    <p:spPr>
                      <a:xfrm>
                        <a:off x="4359275" y="5729288"/>
                        <a:ext cx="2735263" cy="322262"/>
                      </a:xfrm>
                      <a:prstGeom prst="rect">
                        <a:avLst/>
                      </a:prstGeom>
                    </p:spPr>
                  </p:pic>
                </p:oleObj>
              </mc:Fallback>
            </mc:AlternateContent>
          </a:graphicData>
        </a:graphic>
      </p:graphicFrame>
      <p:graphicFrame>
        <p:nvGraphicFramePr>
          <p:cNvPr id="28" name="Object 27" descr="= $624,000"/>
          <p:cNvGraphicFramePr>
            <a:graphicFrameLocks noChangeAspect="1"/>
          </p:cNvGraphicFramePr>
          <p:nvPr>
            <p:extLst>
              <p:ext uri="{D42A27DB-BD31-4B8C-83A1-F6EECF244321}">
                <p14:modId xmlns:p14="http://schemas.microsoft.com/office/powerpoint/2010/main" val="2239364002"/>
              </p:ext>
            </p:extLst>
          </p:nvPr>
        </p:nvGraphicFramePr>
        <p:xfrm>
          <a:off x="4430681" y="6099229"/>
          <a:ext cx="1456695" cy="309049"/>
        </p:xfrm>
        <a:graphic>
          <a:graphicData uri="http://schemas.openxmlformats.org/presentationml/2006/ole">
            <mc:AlternateContent xmlns:mc="http://schemas.openxmlformats.org/markup-compatibility/2006">
              <mc:Choice xmlns:v="urn:schemas-microsoft-com:vml" Requires="v">
                <p:oleObj spid="_x0000_s112145" name="Equation" r:id="rId17" imgW="1562040" imgH="330120" progId="Equation.DSMT4">
                  <p:embed/>
                </p:oleObj>
              </mc:Choice>
              <mc:Fallback>
                <p:oleObj name="Equation" r:id="rId17" imgW="1562040" imgH="330120" progId="Equation.DSMT4">
                  <p:embed/>
                  <p:pic>
                    <p:nvPicPr>
                      <p:cNvPr id="28" name="Object 27"/>
                      <p:cNvPicPr/>
                      <p:nvPr/>
                    </p:nvPicPr>
                    <p:blipFill>
                      <a:blip r:embed="rId18"/>
                      <a:stretch>
                        <a:fillRect/>
                      </a:stretch>
                    </p:blipFill>
                    <p:spPr>
                      <a:xfrm>
                        <a:off x="4430681" y="6099229"/>
                        <a:ext cx="1456695" cy="309049"/>
                      </a:xfrm>
                      <a:prstGeom prst="rect">
                        <a:avLst/>
                      </a:prstGeom>
                    </p:spPr>
                  </p:pic>
                </p:oleObj>
              </mc:Fallback>
            </mc:AlternateContent>
          </a:graphicData>
        </a:graphic>
      </p:graphicFrame>
    </p:spTree>
    <p:extLst>
      <p:ext uri="{BB962C8B-B14F-4D97-AF65-F5344CB8AC3E}">
        <p14:creationId xmlns:p14="http://schemas.microsoft.com/office/powerpoint/2010/main" val="30613382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Information Centralization</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Online systems that allow customers or stores to locate stock</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Improves product availability without adding to inventories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Reduces the amount of safety inventory</a:t>
            </a:r>
          </a:p>
        </p:txBody>
      </p:sp>
    </p:spTree>
    <p:extLst>
      <p:ext uri="{BB962C8B-B14F-4D97-AF65-F5344CB8AC3E}">
        <p14:creationId xmlns:p14="http://schemas.microsoft.com/office/powerpoint/2010/main" val="20344508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Specialization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Inventory is carried at multiple locations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Should all products should be stocked at every location?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Required level of safety inventory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Affected by coefficient of variation of demand</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Low demand, </a:t>
            </a:r>
            <a:r>
              <a:rPr lang="en-US" sz="2400" b="1" kern="1200" dirty="0">
                <a:solidFill>
                  <a:srgbClr val="000000"/>
                </a:solidFill>
                <a:latin typeface="Arial (Body)"/>
                <a:ea typeface="+mn-ea"/>
                <a:cs typeface="+mn-cs"/>
              </a:rPr>
              <a:t>slow-moving items</a:t>
            </a:r>
            <a:r>
              <a:rPr lang="en-US" sz="2400" kern="1200" dirty="0">
                <a:solidFill>
                  <a:srgbClr val="000000"/>
                </a:solidFill>
                <a:latin typeface="Arial (Body)"/>
                <a:ea typeface="+mn-ea"/>
                <a:cs typeface="+mn-cs"/>
              </a:rPr>
              <a:t>,</a:t>
            </a:r>
            <a:r>
              <a:rPr lang="en-US" sz="2400" i="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typically have a high coefficient of variation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High demand, </a:t>
            </a:r>
            <a:r>
              <a:rPr lang="en-US" sz="2400" b="1" kern="1200" dirty="0">
                <a:solidFill>
                  <a:srgbClr val="000000"/>
                </a:solidFill>
                <a:latin typeface="Arial (Body)"/>
                <a:ea typeface="+mn-ea"/>
                <a:cs typeface="+mn-cs"/>
              </a:rPr>
              <a:t>fast-moving items</a:t>
            </a:r>
            <a:r>
              <a:rPr lang="en-US" sz="2400" kern="1200" dirty="0">
                <a:solidFill>
                  <a:srgbClr val="000000"/>
                </a:solidFill>
                <a:latin typeface="Arial (Body)"/>
                <a:ea typeface="+mn-ea"/>
                <a:cs typeface="+mn-cs"/>
              </a:rPr>
              <a:t>, typically have a low coefficient of variation</a:t>
            </a:r>
          </a:p>
        </p:txBody>
      </p:sp>
    </p:spTree>
    <p:extLst>
      <p:ext uri="{BB962C8B-B14F-4D97-AF65-F5344CB8AC3E}">
        <p14:creationId xmlns:p14="http://schemas.microsoft.com/office/powerpoint/2010/main" val="26855968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Impact of Coefficient of Variation on Value of Aggregation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06021"/>
          </a:xfrm>
        </p:spPr>
        <p:txBody>
          <a:bodyPr/>
          <a:lstStyle/>
          <a:p>
            <a:pPr marL="0" indent="0">
              <a:buNone/>
            </a:pPr>
            <a:r>
              <a:rPr lang="en-US" sz="2000" b="1" dirty="0" smtClean="0">
                <a:latin typeface="+mn-lt"/>
              </a:rPr>
              <a:t>Table 12-4 </a:t>
            </a:r>
            <a:r>
              <a:rPr lang="en-US" sz="2000" dirty="0" smtClean="0">
                <a:latin typeface="+mn-lt"/>
              </a:rPr>
              <a:t>Value </a:t>
            </a:r>
            <a:r>
              <a:rPr lang="en-US" sz="2000" dirty="0">
                <a:latin typeface="+mn-lt"/>
              </a:rPr>
              <a:t>of Aggregation at W.W. </a:t>
            </a:r>
            <a:r>
              <a:rPr lang="en-US" sz="2000" dirty="0" smtClean="0">
                <a:latin typeface="+mn-lt"/>
              </a:rPr>
              <a:t>Grainger</a:t>
            </a:r>
          </a:p>
        </p:txBody>
      </p:sp>
      <p:graphicFrame>
        <p:nvGraphicFramePr>
          <p:cNvPr id="4" name="Table 3"/>
          <p:cNvGraphicFramePr>
            <a:graphicFrameLocks noGrp="1"/>
          </p:cNvGraphicFramePr>
          <p:nvPr>
            <p:extLst/>
          </p:nvPr>
        </p:nvGraphicFramePr>
        <p:xfrm>
          <a:off x="457200" y="2102703"/>
          <a:ext cx="8229599" cy="4267200"/>
        </p:xfrm>
        <a:graphic>
          <a:graphicData uri="http://schemas.openxmlformats.org/drawingml/2006/table">
            <a:tbl>
              <a:tblPr firstRow="1" bandRow="1">
                <a:tableStyleId>{2D5ABB26-0587-4C30-8999-92F81FD0307C}</a:tableStyleId>
              </a:tblPr>
              <a:tblGrid>
                <a:gridCol w="4314133">
                  <a:extLst>
                    <a:ext uri="{9D8B030D-6E8A-4147-A177-3AD203B41FA5}">
                      <a16:colId xmlns:a16="http://schemas.microsoft.com/office/drawing/2014/main" val="20000"/>
                    </a:ext>
                  </a:extLst>
                </a:gridCol>
                <a:gridCol w="1957733">
                  <a:extLst>
                    <a:ext uri="{9D8B030D-6E8A-4147-A177-3AD203B41FA5}">
                      <a16:colId xmlns:a16="http://schemas.microsoft.com/office/drawing/2014/main" val="20001"/>
                    </a:ext>
                  </a:extLst>
                </a:gridCol>
                <a:gridCol w="1957733">
                  <a:extLst>
                    <a:ext uri="{9D8B030D-6E8A-4147-A177-3AD203B41FA5}">
                      <a16:colId xmlns:a16="http://schemas.microsoft.com/office/drawing/2014/main" val="20002"/>
                    </a:ext>
                  </a:extLst>
                </a:gridCol>
              </a:tblGrid>
              <a:tr h="287510">
                <a:tc>
                  <a:txBody>
                    <a:bodyPr/>
                    <a:lstStyle/>
                    <a:p>
                      <a:r>
                        <a:rPr lang="en-US" sz="1400" dirty="0" smtClean="0">
                          <a:solidFill>
                            <a:srgbClr val="FFFFFF"/>
                          </a:solidFill>
                        </a:rPr>
                        <a:t>Blank</a:t>
                      </a:r>
                      <a:endParaRPr lang="en-US" sz="1400" dirty="0">
                        <a:solidFill>
                          <a:srgbClr val="FFFFFF"/>
                        </a:solidFill>
                      </a:endParaRPr>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400" b="1" dirty="0" smtClean="0"/>
                        <a:t>Motors</a:t>
                      </a:r>
                      <a:endParaRPr lang="en-US" sz="1400" b="1" dirty="0"/>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400" b="1" dirty="0" smtClean="0"/>
                        <a:t>Cleaner</a:t>
                      </a:r>
                      <a:endParaRPr lang="en-US" sz="1400" b="1" dirty="0"/>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87510">
                <a:tc>
                  <a:txBody>
                    <a:bodyPr/>
                    <a:lstStyle/>
                    <a:p>
                      <a:r>
                        <a:rPr lang="en-US" sz="1400" b="1" kern="1200" dirty="0" smtClean="0">
                          <a:solidFill>
                            <a:schemeClr val="tx1"/>
                          </a:solidFill>
                          <a:latin typeface="+mn-lt"/>
                          <a:ea typeface="+mn-ea"/>
                          <a:cs typeface="+mn-cs"/>
                        </a:rPr>
                        <a:t>Inventory is stocked in each store</a:t>
                      </a: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solidFill>
                            <a:srgbClr val="FFFFFF"/>
                          </a:solidFill>
                        </a:rPr>
                        <a:t>Blank</a:t>
                      </a:r>
                      <a:endParaRPr lang="en-US" sz="1400" dirty="0">
                        <a:solidFill>
                          <a:srgbClr val="FFFFFF"/>
                        </a:solidFill>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solidFill>
                            <a:srgbClr val="FFFFFF"/>
                          </a:solidFill>
                        </a:rPr>
                        <a:t>Blank</a:t>
                      </a:r>
                      <a:endParaRPr lang="en-US" sz="1400" dirty="0">
                        <a:solidFill>
                          <a:srgbClr val="FFFFFF"/>
                        </a:solidFill>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8751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Mean weekly demand per store</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168400" algn="r"/>
                        </a:tabLst>
                      </a:pPr>
                      <a:r>
                        <a:rPr lang="en-US" sz="1400" dirty="0" smtClean="0"/>
                        <a:t>	20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168400" algn="r"/>
                        </a:tabLst>
                      </a:pPr>
                      <a:r>
                        <a:rPr lang="en-US" sz="1400" dirty="0" smtClean="0"/>
                        <a:t>	1,000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87510">
                <a:tc>
                  <a:txBody>
                    <a:bodyPr/>
                    <a:lstStyle/>
                    <a:p>
                      <a:r>
                        <a:rPr lang="en-US" sz="1400" kern="1200" dirty="0" smtClean="0">
                          <a:solidFill>
                            <a:schemeClr val="tx1"/>
                          </a:solidFill>
                          <a:latin typeface="+mn-lt"/>
                          <a:ea typeface="+mn-ea"/>
                          <a:cs typeface="+mn-cs"/>
                        </a:rPr>
                        <a:t>Standard deviation</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168400" algn="r"/>
                        </a:tabLst>
                      </a:pPr>
                      <a:r>
                        <a:rPr lang="en-US" sz="1400" dirty="0" smtClean="0"/>
                        <a:t>	40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168400" algn="r"/>
                        </a:tabLst>
                      </a:pPr>
                      <a:r>
                        <a:rPr lang="en-US" sz="1400" dirty="0" smtClean="0"/>
                        <a:t>	100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8751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Coefficient of variation</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168400" algn="r"/>
                        </a:tabLst>
                      </a:pPr>
                      <a:r>
                        <a:rPr lang="en-US" sz="1400" dirty="0" smtClean="0"/>
                        <a:t>	2.0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168400" algn="r"/>
                        </a:tabLst>
                      </a:pPr>
                      <a:r>
                        <a:rPr lang="en-US" sz="1400" dirty="0" smtClean="0"/>
                        <a:t>	0.1</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87510">
                <a:tc>
                  <a:txBody>
                    <a:bodyPr/>
                    <a:lstStyle/>
                    <a:p>
                      <a:r>
                        <a:rPr lang="en-US" sz="1400" kern="1200" dirty="0" smtClean="0">
                          <a:solidFill>
                            <a:schemeClr val="tx1"/>
                          </a:solidFill>
                          <a:latin typeface="+mn-lt"/>
                          <a:ea typeface="+mn-ea"/>
                          <a:cs typeface="+mn-cs"/>
                        </a:rPr>
                        <a:t>Safety inventory per store</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168400" algn="r"/>
                        </a:tabLst>
                      </a:pPr>
                      <a:r>
                        <a:rPr lang="en-US" sz="1400" dirty="0" smtClean="0"/>
                        <a:t>	132</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168400" algn="r"/>
                        </a:tabLst>
                      </a:pPr>
                      <a:r>
                        <a:rPr lang="en-US" sz="1400" dirty="0" smtClean="0"/>
                        <a:t>	329</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8751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Total safety inventory</a:t>
                      </a:r>
                      <a:endParaRPr lang="en-US" sz="1400" dirty="0" smtClean="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168400" algn="r"/>
                        </a:tabLst>
                      </a:pPr>
                      <a:r>
                        <a:rPr lang="en-US" sz="1400" dirty="0" smtClean="0"/>
                        <a:t>	211,200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1168400" algn="r"/>
                        </a:tabLst>
                        <a:defRPr/>
                      </a:pPr>
                      <a:r>
                        <a:rPr lang="en-US" sz="1400" dirty="0" smtClean="0"/>
                        <a:t>	526,400</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8751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Value of safety inventory</a:t>
                      </a:r>
                      <a:endParaRPr lang="en-US" sz="1400" dirty="0" smtClean="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168400" algn="r"/>
                        </a:tabLst>
                      </a:pPr>
                      <a:r>
                        <a:rPr lang="en-US" sz="1400" dirty="0" smtClean="0"/>
                        <a:t>	$105,600,000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168400" algn="r"/>
                        </a:tabLst>
                      </a:pPr>
                      <a:r>
                        <a:rPr lang="en-US" sz="1400" dirty="0" smtClean="0"/>
                        <a:t>	$15,792,000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287510">
                <a:tc>
                  <a:txBody>
                    <a:bodyPr/>
                    <a:lstStyle/>
                    <a:p>
                      <a:r>
                        <a:rPr lang="en-US" sz="1400" b="1" kern="1200" dirty="0" smtClean="0">
                          <a:solidFill>
                            <a:schemeClr val="tx1"/>
                          </a:solidFill>
                          <a:latin typeface="+mn-lt"/>
                          <a:ea typeface="+mn-ea"/>
                          <a:cs typeface="+mn-cs"/>
                        </a:rPr>
                        <a:t>Inventory is aggregated at the DC</a:t>
                      </a:r>
                      <a:endParaRPr lang="en-US" sz="1400" b="1"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solidFill>
                            <a:srgbClr val="FFFFFF"/>
                          </a:solidFill>
                        </a:rPr>
                        <a:t>Blank</a:t>
                      </a:r>
                      <a:endParaRPr lang="en-US" sz="1400" dirty="0">
                        <a:solidFill>
                          <a:srgbClr val="FFFFFF"/>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solidFill>
                            <a:srgbClr val="FFFFFF"/>
                          </a:solidFill>
                        </a:rPr>
                        <a:t>Blank</a:t>
                      </a:r>
                      <a:endParaRPr lang="en-US" sz="1400" dirty="0">
                        <a:solidFill>
                          <a:srgbClr val="FFFFFF"/>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28751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Mean weekly aggregate demand</a:t>
                      </a:r>
                      <a:endParaRPr lang="en-US" sz="1400" dirty="0" smtClean="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168400" algn="r"/>
                        </a:tabLst>
                      </a:pPr>
                      <a:r>
                        <a:rPr lang="en-US" sz="1400" dirty="0" smtClean="0"/>
                        <a:t>	32,000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168400" algn="r"/>
                        </a:tabLst>
                      </a:pPr>
                      <a:r>
                        <a:rPr lang="en-US" sz="1400" dirty="0" smtClean="0"/>
                        <a:t>	1,600,000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287510">
                <a:tc>
                  <a:txBody>
                    <a:bodyPr/>
                    <a:lstStyle/>
                    <a:p>
                      <a:r>
                        <a:rPr lang="en-US" sz="1400" kern="1200" dirty="0" smtClean="0">
                          <a:solidFill>
                            <a:schemeClr val="tx1"/>
                          </a:solidFill>
                          <a:latin typeface="+mn-lt"/>
                          <a:ea typeface="+mn-ea"/>
                          <a:cs typeface="+mn-cs"/>
                        </a:rPr>
                        <a:t>Standard deviation of aggregate demand</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168400" algn="r"/>
                        </a:tabLst>
                      </a:pPr>
                      <a:r>
                        <a:rPr lang="en-US" sz="1400" dirty="0" smtClean="0"/>
                        <a:t>	1,600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168400" algn="r"/>
                        </a:tabLst>
                      </a:pPr>
                      <a:r>
                        <a:rPr lang="en-US" sz="1400" dirty="0" smtClean="0"/>
                        <a:t>	4,000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287510">
                <a:tc>
                  <a:txBody>
                    <a:bodyPr/>
                    <a:lstStyle/>
                    <a:p>
                      <a:r>
                        <a:rPr lang="en-US" sz="1400" kern="1200" dirty="0" smtClean="0">
                          <a:solidFill>
                            <a:schemeClr val="tx1"/>
                          </a:solidFill>
                          <a:latin typeface="+mn-lt"/>
                          <a:ea typeface="+mn-ea"/>
                          <a:cs typeface="+mn-cs"/>
                        </a:rPr>
                        <a:t>Coefficient of variation</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168400" algn="r"/>
                        </a:tabLst>
                      </a:pPr>
                      <a:r>
                        <a:rPr lang="en-US" sz="1400" dirty="0" smtClean="0"/>
                        <a:t>	0.05</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168400" algn="r"/>
                        </a:tabLst>
                      </a:pPr>
                      <a:r>
                        <a:rPr lang="en-US" sz="1400" dirty="0" smtClean="0"/>
                        <a:t>	0.0025</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28751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Aggregate safety inventory</a:t>
                      </a:r>
                      <a:endParaRPr lang="en-US" sz="1400" dirty="0" smtClean="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168400" algn="r"/>
                        </a:tabLst>
                      </a:pPr>
                      <a:r>
                        <a:rPr lang="en-US" sz="1400" dirty="0" smtClean="0"/>
                        <a:t>	5,264</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168400" algn="r"/>
                        </a:tabLst>
                      </a:pPr>
                      <a:r>
                        <a:rPr lang="en-US" sz="1400" dirty="0" smtClean="0"/>
                        <a:t>	13,159</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28751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Value of safety inventory</a:t>
                      </a:r>
                      <a:endParaRPr lang="en-US" sz="1400" dirty="0" smtClean="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168400" algn="r"/>
                        </a:tabLst>
                      </a:pPr>
                      <a:r>
                        <a:rPr lang="en-US" sz="1400" dirty="0" smtClean="0"/>
                        <a:t>	$2,632,000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168400" algn="r"/>
                        </a:tabLst>
                      </a:pPr>
                      <a:r>
                        <a:rPr lang="en-US" sz="1400" dirty="0" smtClean="0"/>
                        <a:t>	$394,770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31344717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latin typeface="Times New Roman" panose="02020603050405020304" pitchFamily="18" charset="0"/>
              </a:rPr>
              <a:t>Impact of Coefficient of Variation on Value of Aggregation </a:t>
            </a:r>
            <a:r>
              <a:rPr lang="en-US" sz="2000" b="0" kern="1200" dirty="0" smtClean="0">
                <a:latin typeface="Times New Roman" panose="02020603050405020304" pitchFamily="18" charset="0"/>
              </a:rPr>
              <a:t>(2 </a:t>
            </a:r>
            <a:r>
              <a:rPr lang="en-US" sz="2000" b="0" kern="1200" dirty="0">
                <a:latin typeface="Times New Roman" panose="02020603050405020304" pitchFamily="18" charset="0"/>
              </a:rPr>
              <a:t>of 2)</a:t>
            </a:r>
            <a:endParaRPr lang="en-IN" dirty="0"/>
          </a:p>
        </p:txBody>
      </p:sp>
      <p:sp>
        <p:nvSpPr>
          <p:cNvPr id="5" name="Text Placeholder 4"/>
          <p:cNvSpPr>
            <a:spLocks noGrp="1"/>
          </p:cNvSpPr>
          <p:nvPr>
            <p:ph type="body" idx="1"/>
          </p:nvPr>
        </p:nvSpPr>
        <p:spPr>
          <a:xfrm>
            <a:off x="457200" y="1600200"/>
            <a:ext cx="8229600" cy="372291"/>
          </a:xfrm>
        </p:spPr>
        <p:txBody>
          <a:bodyPr/>
          <a:lstStyle/>
          <a:p>
            <a:pPr marL="0" indent="0">
              <a:buNone/>
            </a:pPr>
            <a:r>
              <a:rPr lang="en-US" sz="2000" b="1" dirty="0">
                <a:latin typeface="+mn-lt"/>
              </a:rPr>
              <a:t>Table 12-4 </a:t>
            </a:r>
            <a:r>
              <a:rPr lang="en-US" sz="2000" b="1" dirty="0" smtClean="0">
                <a:latin typeface="+mn-lt"/>
              </a:rPr>
              <a:t>[Continued]</a:t>
            </a:r>
          </a:p>
        </p:txBody>
      </p:sp>
      <p:graphicFrame>
        <p:nvGraphicFramePr>
          <p:cNvPr id="4" name="Table 3"/>
          <p:cNvGraphicFramePr>
            <a:graphicFrameLocks noGrp="1"/>
          </p:cNvGraphicFramePr>
          <p:nvPr>
            <p:extLst/>
          </p:nvPr>
        </p:nvGraphicFramePr>
        <p:xfrm>
          <a:off x="457200" y="2281245"/>
          <a:ext cx="8229599" cy="1828800"/>
        </p:xfrm>
        <a:graphic>
          <a:graphicData uri="http://schemas.openxmlformats.org/drawingml/2006/table">
            <a:tbl>
              <a:tblPr firstRow="1" bandRow="1">
                <a:tableStyleId>{2D5ABB26-0587-4C30-8999-92F81FD0307C}</a:tableStyleId>
              </a:tblPr>
              <a:tblGrid>
                <a:gridCol w="4314133">
                  <a:extLst>
                    <a:ext uri="{9D8B030D-6E8A-4147-A177-3AD203B41FA5}">
                      <a16:colId xmlns:a16="http://schemas.microsoft.com/office/drawing/2014/main" val="20000"/>
                    </a:ext>
                  </a:extLst>
                </a:gridCol>
                <a:gridCol w="1957733">
                  <a:extLst>
                    <a:ext uri="{9D8B030D-6E8A-4147-A177-3AD203B41FA5}">
                      <a16:colId xmlns:a16="http://schemas.microsoft.com/office/drawing/2014/main" val="20001"/>
                    </a:ext>
                  </a:extLst>
                </a:gridCol>
                <a:gridCol w="1957733">
                  <a:extLst>
                    <a:ext uri="{9D8B030D-6E8A-4147-A177-3AD203B41FA5}">
                      <a16:colId xmlns:a16="http://schemas.microsoft.com/office/drawing/2014/main" val="20002"/>
                    </a:ext>
                  </a:extLst>
                </a:gridCol>
              </a:tblGrid>
              <a:tr h="242637">
                <a:tc>
                  <a:txBody>
                    <a:bodyPr/>
                    <a:lstStyle/>
                    <a:p>
                      <a:r>
                        <a:rPr lang="en-US" sz="1400" dirty="0" smtClean="0">
                          <a:solidFill>
                            <a:srgbClr val="FFFFFF"/>
                          </a:solidFill>
                        </a:rPr>
                        <a:t>Blank</a:t>
                      </a:r>
                      <a:endParaRPr lang="en-US" sz="1400" dirty="0">
                        <a:solidFill>
                          <a:srgbClr val="FFFFFF"/>
                        </a:solidFill>
                      </a:endParaRPr>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400" b="1" dirty="0" smtClean="0"/>
                        <a:t>Motors</a:t>
                      </a:r>
                      <a:endParaRPr lang="en-US" sz="1400" b="1" dirty="0"/>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400" b="1" dirty="0" smtClean="0"/>
                        <a:t>Cleaner</a:t>
                      </a:r>
                      <a:endParaRPr lang="en-US" sz="1400" b="1" dirty="0"/>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42637">
                <a:tc>
                  <a:txBody>
                    <a:bodyPr/>
                    <a:lstStyle/>
                    <a:p>
                      <a:r>
                        <a:rPr lang="en-US" sz="1400" b="1" kern="1200" dirty="0" smtClean="0">
                          <a:solidFill>
                            <a:schemeClr val="tx1"/>
                          </a:solidFill>
                          <a:latin typeface="+mn-lt"/>
                          <a:ea typeface="+mn-ea"/>
                          <a:cs typeface="+mn-cs"/>
                        </a:rPr>
                        <a:t>Savings</a:t>
                      </a:r>
                      <a:endParaRPr lang="en-US" sz="1400" b="1" dirty="0"/>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solidFill>
                            <a:srgbClr val="FFFFFF"/>
                          </a:solidFill>
                        </a:rPr>
                        <a:t>Blank</a:t>
                      </a:r>
                      <a:endParaRPr lang="en-US" sz="1400" dirty="0">
                        <a:solidFill>
                          <a:srgbClr val="FFFFFF"/>
                        </a:solidFill>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solidFill>
                            <a:srgbClr val="FFFFFF"/>
                          </a:solidFill>
                        </a:rPr>
                        <a:t>Blank</a:t>
                      </a:r>
                      <a:endParaRPr lang="en-US" sz="1400" dirty="0">
                        <a:solidFill>
                          <a:srgbClr val="FFFFFF"/>
                        </a:solidFill>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15"/>
                  </a:ext>
                </a:extLst>
              </a:tr>
              <a:tr h="24263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Total inventory saving on aggregation</a:t>
                      </a:r>
                      <a:endParaRPr lang="en-US" sz="1400" dirty="0" smtClean="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168400" algn="r"/>
                        </a:tabLst>
                      </a:pPr>
                      <a:r>
                        <a:rPr lang="en-US" sz="1400" dirty="0" smtClean="0"/>
                        <a:t>	$102,968,000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168400" algn="r"/>
                        </a:tabLst>
                      </a:pPr>
                      <a:r>
                        <a:rPr lang="en-US" sz="1400" dirty="0" smtClean="0"/>
                        <a:t>	$15,397,230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16"/>
                  </a:ext>
                </a:extLst>
              </a:tr>
              <a:tr h="24263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Total holding cost saving on aggregation</a:t>
                      </a:r>
                      <a:endParaRPr lang="en-US" sz="1400" dirty="0" smtClean="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168400" algn="r"/>
                        </a:tabLst>
                      </a:pPr>
                      <a:r>
                        <a:rPr lang="en-US" sz="1400" dirty="0" smtClean="0"/>
                        <a:t>	$25,742,000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168400" algn="r"/>
                        </a:tabLst>
                      </a:pPr>
                      <a:r>
                        <a:rPr lang="en-US" sz="1400" dirty="0" smtClean="0"/>
                        <a:t>	$3,849,308</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17"/>
                  </a:ext>
                </a:extLst>
              </a:tr>
              <a:tr h="24263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Holding cost saving per unit sold</a:t>
                      </a:r>
                      <a:endParaRPr lang="en-US" sz="1400" dirty="0" smtClean="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168400" algn="r"/>
                        </a:tabLst>
                      </a:pPr>
                      <a:r>
                        <a:rPr lang="en-US" sz="1400" dirty="0" smtClean="0"/>
                        <a:t>	$15.47</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168400" algn="r"/>
                        </a:tabLst>
                      </a:pPr>
                      <a:r>
                        <a:rPr lang="en-US" sz="1400" dirty="0" smtClean="0"/>
                        <a:t>	$0.046</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18"/>
                  </a:ext>
                </a:extLst>
              </a:tr>
              <a:tr h="24263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Savings as a percentage of product cost</a:t>
                      </a:r>
                      <a:endParaRPr lang="en-US" sz="1400" dirty="0" smtClean="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tabLst>
                          <a:tab pos="1168400" algn="r"/>
                        </a:tabLst>
                      </a:pPr>
                      <a:r>
                        <a:rPr lang="en-US" sz="1400" dirty="0" smtClean="0"/>
                        <a:t>	3.09%</a:t>
                      </a:r>
                      <a:endParaRPr lang="en-US" sz="14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tabLst>
                          <a:tab pos="1168400" algn="r"/>
                        </a:tabLst>
                      </a:pPr>
                      <a:r>
                        <a:rPr lang="en-US" sz="1400" dirty="0" smtClean="0"/>
                        <a:t>	0.15%</a:t>
                      </a:r>
                      <a:endParaRPr lang="en-US" sz="14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23718914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Specialization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graphicFrame>
        <p:nvGraphicFramePr>
          <p:cNvPr id="9" name="Table 8"/>
          <p:cNvGraphicFramePr>
            <a:graphicFrameLocks noGrp="1"/>
          </p:cNvGraphicFramePr>
          <p:nvPr>
            <p:extLst/>
          </p:nvPr>
        </p:nvGraphicFramePr>
        <p:xfrm>
          <a:off x="457201" y="2070612"/>
          <a:ext cx="8229599" cy="1772920"/>
        </p:xfrm>
        <a:graphic>
          <a:graphicData uri="http://schemas.openxmlformats.org/drawingml/2006/table">
            <a:tbl>
              <a:tblPr firstRow="1" bandRow="1">
                <a:tableStyleId>{40F9630F-82C1-40B7-BC3A-925EFCFF5E92}</a:tableStyleId>
              </a:tblPr>
              <a:tblGrid>
                <a:gridCol w="2529998">
                  <a:extLst>
                    <a:ext uri="{9D8B030D-6E8A-4147-A177-3AD203B41FA5}">
                      <a16:colId xmlns:a16="http://schemas.microsoft.com/office/drawing/2014/main" val="217718516"/>
                    </a:ext>
                  </a:extLst>
                </a:gridCol>
                <a:gridCol w="2601065">
                  <a:extLst>
                    <a:ext uri="{9D8B030D-6E8A-4147-A177-3AD203B41FA5}">
                      <a16:colId xmlns:a16="http://schemas.microsoft.com/office/drawing/2014/main" val="1242076781"/>
                    </a:ext>
                  </a:extLst>
                </a:gridCol>
                <a:gridCol w="3098536">
                  <a:extLst>
                    <a:ext uri="{9D8B030D-6E8A-4147-A177-3AD203B41FA5}">
                      <a16:colId xmlns:a16="http://schemas.microsoft.com/office/drawing/2014/main" val="236155581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mn-lt"/>
                        </a:rPr>
                        <a:t>Item Type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600"/>
                        </a:spcBef>
                        <a:spcAft>
                          <a:spcPts val="300"/>
                        </a:spcAft>
                      </a:pPr>
                      <a:r>
                        <a:rPr lang="en-US" sz="1600" b="1" dirty="0" smtClean="0">
                          <a:solidFill>
                            <a:schemeClr val="tx1"/>
                          </a:solidFill>
                          <a:latin typeface="+mn-lt"/>
                        </a:rPr>
                        <a:t>Centralized Inventories</a:t>
                      </a:r>
                      <a:endParaRPr lang="en-US" sz="1600" b="1"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600"/>
                        </a:spcBef>
                        <a:spcAft>
                          <a:spcPts val="300"/>
                        </a:spcAft>
                      </a:pPr>
                      <a:r>
                        <a:rPr lang="en-US" sz="1600" b="1" dirty="0" smtClean="0">
                          <a:solidFill>
                            <a:schemeClr val="tx1"/>
                          </a:solidFill>
                          <a:latin typeface="+mn-lt"/>
                        </a:rPr>
                        <a:t>Decentralized Inventories</a:t>
                      </a:r>
                      <a:endParaRPr lang="en-US" sz="1600" b="1" dirty="0">
                        <a:solidFill>
                          <a:schemeClr val="tx1"/>
                        </a:solidFill>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2216264"/>
                  </a:ext>
                </a:extLst>
              </a:tr>
              <a:tr h="370840">
                <a:tc>
                  <a:txBody>
                    <a:bodyPr/>
                    <a:lstStyle/>
                    <a:p>
                      <a:pPr>
                        <a:spcBef>
                          <a:spcPts val="600"/>
                        </a:spcBef>
                        <a:spcAft>
                          <a:spcPts val="300"/>
                        </a:spcAft>
                      </a:pPr>
                      <a:r>
                        <a:rPr lang="en-US" sz="1600" dirty="0" smtClean="0">
                          <a:solidFill>
                            <a:schemeClr val="tx1"/>
                          </a:solidFill>
                          <a:latin typeface="+mn-lt"/>
                        </a:rPr>
                        <a:t>Fast Moving</a:t>
                      </a:r>
                      <a:r>
                        <a:rPr lang="en-US" sz="1600" baseline="0" dirty="0" smtClean="0">
                          <a:solidFill>
                            <a:schemeClr val="tx1"/>
                          </a:solidFill>
                          <a:latin typeface="+mn-lt"/>
                        </a:rPr>
                        <a:t> Predictable {Low Value}</a:t>
                      </a:r>
                      <a:endParaRPr lang="en-US" sz="16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600"/>
                        </a:spcBef>
                        <a:spcAft>
                          <a:spcPts val="300"/>
                        </a:spcAft>
                      </a:pPr>
                      <a:r>
                        <a:rPr lang="en-US" sz="1600" dirty="0" smtClean="0">
                          <a:solidFill>
                            <a:schemeClr val="tx1"/>
                          </a:solidFill>
                          <a:latin typeface="+mn-lt"/>
                        </a:rPr>
                        <a:t>Customer willing to pay premium?</a:t>
                      </a:r>
                      <a:endParaRPr lang="en-US" sz="16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600"/>
                        </a:spcBef>
                        <a:spcAft>
                          <a:spcPts val="300"/>
                        </a:spcAft>
                      </a:pPr>
                      <a:r>
                        <a:rPr lang="en-US" sz="1600" dirty="0" smtClean="0">
                          <a:solidFill>
                            <a:schemeClr val="tx1"/>
                          </a:solidFill>
                          <a:latin typeface="+mn-lt"/>
                        </a:rPr>
                        <a:t>Low cost</a:t>
                      </a:r>
                      <a:endParaRPr lang="en-US" sz="1600" dirty="0">
                        <a:solidFill>
                          <a:schemeClr val="tx1"/>
                        </a:solidFill>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070456"/>
                  </a:ext>
                </a:extLst>
              </a:tr>
              <a:tr h="370840">
                <a:tc>
                  <a:txBody>
                    <a:bodyPr/>
                    <a:lstStyle/>
                    <a:p>
                      <a:pPr>
                        <a:spcBef>
                          <a:spcPts val="600"/>
                        </a:spcBef>
                        <a:spcAft>
                          <a:spcPts val="300"/>
                        </a:spcAft>
                      </a:pPr>
                      <a:r>
                        <a:rPr lang="en-US" sz="1600" dirty="0" smtClean="0">
                          <a:solidFill>
                            <a:schemeClr val="tx1"/>
                          </a:solidFill>
                          <a:latin typeface="+mn-lt"/>
                        </a:rPr>
                        <a:t>Slow Moving Unpredictable {High Value}</a:t>
                      </a:r>
                      <a:endParaRPr lang="en-US" sz="16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600"/>
                        </a:spcBef>
                        <a:spcAft>
                          <a:spcPts val="300"/>
                        </a:spcAft>
                      </a:pPr>
                      <a:r>
                        <a:rPr lang="en-US" sz="1600" dirty="0" smtClean="0">
                          <a:solidFill>
                            <a:schemeClr val="tx1"/>
                          </a:solidFill>
                          <a:latin typeface="+mn-lt"/>
                        </a:rPr>
                        <a:t>Low cost</a:t>
                      </a:r>
                      <a:endParaRPr lang="en-US" sz="16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600"/>
                        </a:spcBef>
                        <a:spcAft>
                          <a:spcPts val="300"/>
                        </a:spcAft>
                        <a:buClrTx/>
                        <a:buSzTx/>
                        <a:buFontTx/>
                        <a:buNone/>
                        <a:tabLst/>
                        <a:defRPr/>
                      </a:pPr>
                      <a:r>
                        <a:rPr lang="en-US" sz="1600" dirty="0" smtClean="0">
                          <a:solidFill>
                            <a:schemeClr val="tx1"/>
                          </a:solidFill>
                          <a:latin typeface="+mn-lt"/>
                        </a:rPr>
                        <a:t>Customer willing to pay premium?</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40048139"/>
                  </a:ext>
                </a:extLst>
              </a:tr>
            </a:tbl>
          </a:graphicData>
        </a:graphic>
      </p:graphicFrame>
      <p:sp>
        <p:nvSpPr>
          <p:cNvPr id="3" name="Text Placeholder 2"/>
          <p:cNvSpPr>
            <a:spLocks noGrp="1"/>
          </p:cNvSpPr>
          <p:nvPr>
            <p:ph type="body" idx="1"/>
          </p:nvPr>
        </p:nvSpPr>
        <p:spPr>
          <a:xfrm>
            <a:off x="457200" y="4345447"/>
            <a:ext cx="8229600" cy="502920"/>
          </a:xfrm>
        </p:spPr>
        <p:txBody>
          <a:bodyPr/>
          <a:lstStyle/>
          <a:p>
            <a:pPr marL="0" indent="0">
              <a:buNone/>
            </a:pPr>
            <a:r>
              <a:rPr lang="en-IN" sz="2000" b="1" dirty="0">
                <a:latin typeface="+mn-lt"/>
              </a:rPr>
              <a:t>Figure 12-5 </a:t>
            </a:r>
            <a:r>
              <a:rPr lang="en-IN" sz="2000" dirty="0">
                <a:latin typeface="+mn-lt"/>
              </a:rPr>
              <a:t>Specialization of Inventory Based on Product Type</a:t>
            </a:r>
          </a:p>
        </p:txBody>
      </p:sp>
    </p:spTree>
    <p:extLst>
      <p:ext uri="{BB962C8B-B14F-4D97-AF65-F5344CB8AC3E}">
        <p14:creationId xmlns:p14="http://schemas.microsoft.com/office/powerpoint/2010/main" val="415227788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Product Substitution</a:t>
            </a:r>
            <a:endParaRPr lang="en-US" kern="1200" dirty="0">
              <a:latin typeface="Times New Roman" panose="02020603050405020304" pitchFamily="18" charset="0"/>
              <a:ea typeface="+mj-ea"/>
              <a:cs typeface="+mj-cs"/>
            </a:endParaRPr>
          </a:p>
        </p:txBody>
      </p:sp>
      <p:sp>
        <p:nvSpPr>
          <p:cNvPr id="17" name="Text Placeholder 16"/>
          <p:cNvSpPr>
            <a:spLocks noGrp="1"/>
          </p:cNvSpPr>
          <p:nvPr>
            <p:ph type="body" idx="1"/>
          </p:nvPr>
        </p:nvSpPr>
        <p:spPr>
          <a:xfrm>
            <a:off x="457200" y="1600201"/>
            <a:ext cx="8229600" cy="816428"/>
          </a:xfrm>
        </p:spPr>
        <p:txBody>
          <a:bodyPr/>
          <a:lstStyle/>
          <a:p>
            <a:r>
              <a:rPr lang="en-US" sz="2400" dirty="0">
                <a:latin typeface="+mn-lt"/>
              </a:rPr>
              <a:t>The use of one product to satisfy demand for a different </a:t>
            </a:r>
            <a:r>
              <a:rPr lang="en-US" sz="2400" dirty="0" smtClean="0">
                <a:latin typeface="+mn-lt"/>
              </a:rPr>
              <a:t>product</a:t>
            </a:r>
            <a:endParaRPr lang="en-US" sz="2400" dirty="0">
              <a:latin typeface="+mn-lt"/>
            </a:endParaRPr>
          </a:p>
        </p:txBody>
      </p:sp>
      <p:sp>
        <p:nvSpPr>
          <p:cNvPr id="3" name="Text Placeholder 2"/>
          <p:cNvSpPr>
            <a:spLocks noGrp="1"/>
          </p:cNvSpPr>
          <p:nvPr>
            <p:ph sz="quarter" idx="13"/>
          </p:nvPr>
        </p:nvSpPr>
        <p:spPr>
          <a:xfrm>
            <a:off x="499089" y="2523372"/>
            <a:ext cx="8229600" cy="553968"/>
          </a:xfrm>
        </p:spPr>
        <p:txBody>
          <a:bodyPr wrap="square" lIns="91425" tIns="91425" rIns="91425" bIns="91425">
            <a:spAutoFit/>
          </a:bodyPr>
          <a:lstStyle/>
          <a:p>
            <a:pPr marL="741600" indent="-428400" defTabSz="457200">
              <a:spcAft>
                <a:spcPct val="0"/>
              </a:spcAft>
              <a:buFont typeface="+mj-lt"/>
              <a:buAutoNum type="arabicPeriod"/>
            </a:pPr>
            <a:r>
              <a:rPr lang="en-US" sz="2400" b="1" kern="1200" dirty="0">
                <a:solidFill>
                  <a:srgbClr val="000000"/>
                </a:solidFill>
                <a:latin typeface="Arial (Body)"/>
              </a:rPr>
              <a:t>Manufacturer-driven </a:t>
            </a:r>
            <a:r>
              <a:rPr lang="en-US" sz="2400" b="1" kern="1200" dirty="0" smtClean="0">
                <a:solidFill>
                  <a:srgbClr val="000000"/>
                </a:solidFill>
                <a:latin typeface="Arial (Body)"/>
              </a:rPr>
              <a:t>substitution</a:t>
            </a:r>
            <a:endParaRPr lang="en-US" sz="2400" b="1" kern="1200" dirty="0">
              <a:solidFill>
                <a:srgbClr val="000000"/>
              </a:solidFill>
              <a:latin typeface="Arial (Body)"/>
            </a:endParaRPr>
          </a:p>
        </p:txBody>
      </p:sp>
      <p:sp>
        <p:nvSpPr>
          <p:cNvPr id="5" name="Text Placeholder 4"/>
          <p:cNvSpPr>
            <a:spLocks noGrp="1"/>
          </p:cNvSpPr>
          <p:nvPr>
            <p:ph sz="quarter" idx="14"/>
          </p:nvPr>
        </p:nvSpPr>
        <p:spPr>
          <a:xfrm>
            <a:off x="495914" y="3133182"/>
            <a:ext cx="8232775" cy="1668579"/>
          </a:xfrm>
        </p:spPr>
        <p:txBody>
          <a:bodyPr/>
          <a:lstStyle/>
          <a:p>
            <a:pPr marL="1144800" lvl="2" indent="-230400"/>
            <a:r>
              <a:rPr lang="en-US" sz="2400" dirty="0" smtClean="0">
                <a:latin typeface="+mn-lt"/>
              </a:rPr>
              <a:t>Allows </a:t>
            </a:r>
            <a:r>
              <a:rPr lang="en-US" sz="2400" dirty="0">
                <a:latin typeface="+mn-lt"/>
              </a:rPr>
              <a:t>aggregation of demand</a:t>
            </a:r>
          </a:p>
          <a:p>
            <a:pPr marL="1144800" lvl="2" indent="-230400"/>
            <a:r>
              <a:rPr lang="en-US" sz="2400" dirty="0">
                <a:latin typeface="+mn-lt"/>
              </a:rPr>
              <a:t>Reduce safety inventories</a:t>
            </a:r>
          </a:p>
          <a:p>
            <a:pPr marL="1144800" lvl="2" indent="-230400"/>
            <a:r>
              <a:rPr lang="en-US" sz="2400" dirty="0">
                <a:latin typeface="+mn-lt"/>
              </a:rPr>
              <a:t>Influenced by the cost differential, correlation of </a:t>
            </a:r>
            <a:r>
              <a:rPr lang="en-US" sz="2400" dirty="0" smtClean="0">
                <a:latin typeface="+mn-lt"/>
              </a:rPr>
              <a:t>demand</a:t>
            </a:r>
            <a:endParaRPr lang="en-US" sz="2400" i="1" dirty="0">
              <a:latin typeface="+mn-lt"/>
            </a:endParaRPr>
          </a:p>
        </p:txBody>
      </p:sp>
      <p:sp>
        <p:nvSpPr>
          <p:cNvPr id="18" name="Content Placeholder 17"/>
          <p:cNvSpPr>
            <a:spLocks noGrp="1"/>
          </p:cNvSpPr>
          <p:nvPr>
            <p:ph sz="quarter" idx="15"/>
          </p:nvPr>
        </p:nvSpPr>
        <p:spPr>
          <a:xfrm>
            <a:off x="499089" y="4801761"/>
            <a:ext cx="8229600" cy="451456"/>
          </a:xfrm>
        </p:spPr>
        <p:txBody>
          <a:bodyPr/>
          <a:lstStyle/>
          <a:p>
            <a:pPr marL="741600" lvl="1" indent="-428400">
              <a:spcBef>
                <a:spcPts val="1500"/>
              </a:spcBef>
              <a:buFont typeface="+mj-lt"/>
              <a:buAutoNum type="arabicPeriod" startAt="2"/>
            </a:pPr>
            <a:r>
              <a:rPr lang="en-US" sz="2400" b="1" dirty="0">
                <a:latin typeface="+mn-lt"/>
              </a:rPr>
              <a:t>Customer-driven </a:t>
            </a:r>
            <a:r>
              <a:rPr lang="en-US" sz="2400" b="1" dirty="0" smtClean="0">
                <a:latin typeface="+mn-lt"/>
              </a:rPr>
              <a:t>substitution</a:t>
            </a:r>
            <a:endParaRPr lang="en-US" sz="2400" b="1" dirty="0">
              <a:latin typeface="+mn-lt"/>
            </a:endParaRPr>
          </a:p>
        </p:txBody>
      </p:sp>
      <p:sp>
        <p:nvSpPr>
          <p:cNvPr id="20" name="Content Placeholder 19"/>
          <p:cNvSpPr>
            <a:spLocks noGrp="1"/>
          </p:cNvSpPr>
          <p:nvPr>
            <p:ph sz="quarter" idx="17"/>
          </p:nvPr>
        </p:nvSpPr>
        <p:spPr>
          <a:xfrm>
            <a:off x="499089" y="5359960"/>
            <a:ext cx="8067445" cy="430729"/>
          </a:xfrm>
        </p:spPr>
        <p:txBody>
          <a:bodyPr/>
          <a:lstStyle/>
          <a:p>
            <a:pPr marL="1144800" lvl="2" indent="-230400">
              <a:spcBef>
                <a:spcPts val="1500"/>
              </a:spcBef>
            </a:pPr>
            <a:r>
              <a:rPr lang="en-US" sz="2400" dirty="0">
                <a:latin typeface="+mn-lt"/>
              </a:rPr>
              <a:t>Allows aggregation of safety </a:t>
            </a:r>
            <a:r>
              <a:rPr lang="en-US" sz="2400" dirty="0" smtClean="0">
                <a:latin typeface="+mn-lt"/>
              </a:rPr>
              <a:t>inventory</a:t>
            </a:r>
            <a:endParaRPr lang="en-US" sz="2400" dirty="0">
              <a:latin typeface="+mn-lt"/>
            </a:endParaRPr>
          </a:p>
        </p:txBody>
      </p:sp>
    </p:spTree>
    <p:extLst>
      <p:ext uri="{BB962C8B-B14F-4D97-AF65-F5344CB8AC3E}">
        <p14:creationId xmlns:p14="http://schemas.microsoft.com/office/powerpoint/2010/main" val="283545849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Component Commonality</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Without common components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Uncertainty of demand for a component is the same as for the finished product</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Results in high levels of safety inventory</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With common components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Demand for a component is an aggregation of the demand for the finished products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Component demand is more predictable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Component inventories are reduced</a:t>
            </a:r>
          </a:p>
        </p:txBody>
      </p:sp>
    </p:spTree>
    <p:extLst>
      <p:ext uri="{BB962C8B-B14F-4D97-AF65-F5344CB8AC3E}">
        <p14:creationId xmlns:p14="http://schemas.microsoft.com/office/powerpoint/2010/main" val="287222864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Value of Component Commonality </a:t>
            </a:r>
            <a:r>
              <a:rPr lang="en-US" sz="2000" b="0" kern="1200" dirty="0" smtClean="0">
                <a:latin typeface="Times New Roman" panose="02020603050405020304" pitchFamily="18" charset="0"/>
                <a:ea typeface="+mj-ea"/>
                <a:cs typeface="+mj-cs"/>
              </a:rPr>
              <a:t>(1 of 3)</a:t>
            </a:r>
            <a:endParaRPr lang="en-US" sz="2000" b="0" kern="1200" dirty="0">
              <a:latin typeface="Times New Roman" panose="02020603050405020304" pitchFamily="18" charset="0"/>
              <a:ea typeface="+mj-ea"/>
              <a:cs typeface="+mj-cs"/>
            </a:endParaRPr>
          </a:p>
        </p:txBody>
      </p:sp>
      <p:sp>
        <p:nvSpPr>
          <p:cNvPr id="3" name="Content Placeholder 2"/>
          <p:cNvSpPr>
            <a:spLocks noGrp="1"/>
          </p:cNvSpPr>
          <p:nvPr>
            <p:ph idx="1"/>
          </p:nvPr>
        </p:nvSpPr>
        <p:spPr>
          <a:xfrm>
            <a:off x="457200" y="1600200"/>
            <a:ext cx="8229600" cy="2646848"/>
          </a:xfrm>
        </p:spPr>
        <p:txBody>
          <a:bodyPr wrap="square" lIns="91425" tIns="91425" rIns="91425" bIns="91425">
            <a:spAutoFit/>
          </a:bodyPr>
          <a:lstStyle/>
          <a:p>
            <a:pPr marL="0" lvl="0" indent="0" defTabSz="457200">
              <a:spcAft>
                <a:spcPct val="0"/>
              </a:spcAft>
              <a:buNone/>
            </a:pPr>
            <a:r>
              <a:rPr lang="en-US" sz="2200" kern="1200" dirty="0">
                <a:solidFill>
                  <a:srgbClr val="000000"/>
                </a:solidFill>
                <a:latin typeface="Arial (Body)"/>
                <a:ea typeface="+mn-ea"/>
                <a:cs typeface="+mn-cs"/>
              </a:rPr>
              <a:t>27 servers, 3 components, 3 </a:t>
            </a:r>
            <a:r>
              <a:rPr lang="en-US" sz="2200" kern="1200" dirty="0" smtClean="0">
                <a:solidFill>
                  <a:srgbClr val="000000"/>
                </a:solidFill>
                <a:latin typeface="Arial (Body)"/>
                <a:ea typeface="+mn-ea"/>
                <a:cs typeface="+mn-cs"/>
              </a:rPr>
              <a:t>× </a:t>
            </a:r>
            <a:r>
              <a:rPr lang="en-US" sz="2200" kern="1200" dirty="0">
                <a:solidFill>
                  <a:srgbClr val="000000"/>
                </a:solidFill>
                <a:latin typeface="Arial (Body)"/>
                <a:ea typeface="+mn-ea"/>
                <a:cs typeface="+mn-cs"/>
              </a:rPr>
              <a:t>27 = 81 distinct </a:t>
            </a:r>
            <a:r>
              <a:rPr lang="en-US" sz="2200" kern="1200" dirty="0" smtClean="0">
                <a:solidFill>
                  <a:srgbClr val="000000"/>
                </a:solidFill>
                <a:latin typeface="Arial (Body)"/>
                <a:ea typeface="+mn-ea"/>
                <a:cs typeface="+mn-cs"/>
              </a:rPr>
              <a:t>components</a:t>
            </a:r>
            <a:endParaRPr lang="en-US" sz="2200" kern="1200" dirty="0">
              <a:solidFill>
                <a:srgbClr val="000000"/>
              </a:solidFill>
              <a:latin typeface="Arial (Body)"/>
              <a:ea typeface="+mn-ea"/>
              <a:cs typeface="+mn-cs"/>
            </a:endParaRPr>
          </a:p>
          <a:p>
            <a:pPr marL="0" lvl="0" indent="0" defTabSz="457200">
              <a:spcAft>
                <a:spcPct val="0"/>
              </a:spcAft>
              <a:buNone/>
            </a:pPr>
            <a:r>
              <a:rPr lang="en-US" sz="2200" kern="1200" dirty="0">
                <a:solidFill>
                  <a:srgbClr val="000000"/>
                </a:solidFill>
                <a:latin typeface="Arial (Body)"/>
                <a:ea typeface="+mn-ea"/>
                <a:cs typeface="+mn-cs"/>
              </a:rPr>
              <a:t>Monthly demand = 5,000</a:t>
            </a:r>
          </a:p>
          <a:p>
            <a:pPr marL="0" lvl="0" indent="0" defTabSz="457200">
              <a:spcAft>
                <a:spcPct val="0"/>
              </a:spcAft>
              <a:buNone/>
            </a:pPr>
            <a:r>
              <a:rPr lang="en-US" sz="2200" kern="1200" dirty="0">
                <a:solidFill>
                  <a:srgbClr val="000000"/>
                </a:solidFill>
                <a:latin typeface="Arial (Body)"/>
                <a:ea typeface="+mn-ea"/>
                <a:cs typeface="+mn-cs"/>
              </a:rPr>
              <a:t>Standard deviation = 3,000</a:t>
            </a:r>
          </a:p>
          <a:p>
            <a:pPr marL="0" lvl="0" indent="0" defTabSz="457200">
              <a:spcAft>
                <a:spcPct val="0"/>
              </a:spcAft>
              <a:buNone/>
            </a:pPr>
            <a:r>
              <a:rPr lang="en-US" sz="2200" kern="1200" dirty="0">
                <a:solidFill>
                  <a:srgbClr val="000000"/>
                </a:solidFill>
                <a:latin typeface="Arial (Body)"/>
                <a:ea typeface="+mn-ea"/>
                <a:cs typeface="+mn-cs"/>
              </a:rPr>
              <a:t>Replenishment lead time = 1 month</a:t>
            </a:r>
          </a:p>
          <a:p>
            <a:pPr marL="0" lvl="0" indent="0" defTabSz="457200">
              <a:spcAft>
                <a:spcPct val="0"/>
              </a:spcAft>
              <a:buNone/>
            </a:pPr>
            <a:r>
              <a:rPr lang="en-US" sz="2200" i="1" kern="1200" dirty="0" smtClean="0">
                <a:solidFill>
                  <a:srgbClr val="000000"/>
                </a:solidFill>
                <a:latin typeface="Arial (Body)"/>
                <a:ea typeface="+mn-ea"/>
                <a:cs typeface="Times New Roman"/>
              </a:rPr>
              <a:t>C</a:t>
            </a:r>
            <a:r>
              <a:rPr lang="en-US" sz="100" i="1" kern="1200" dirty="0" smtClean="0">
                <a:solidFill>
                  <a:srgbClr val="000000"/>
                </a:solidFill>
                <a:latin typeface="Arial (Body)"/>
                <a:ea typeface="+mn-ea"/>
                <a:cs typeface="Times New Roman"/>
              </a:rPr>
              <a:t> </a:t>
            </a:r>
            <a:r>
              <a:rPr lang="en-US" sz="2200" i="1" kern="1200" dirty="0" smtClean="0">
                <a:solidFill>
                  <a:srgbClr val="000000"/>
                </a:solidFill>
                <a:latin typeface="Arial (Body)"/>
                <a:ea typeface="+mn-ea"/>
                <a:cs typeface="Times New Roman"/>
              </a:rPr>
              <a:t>S</a:t>
            </a:r>
            <a:r>
              <a:rPr lang="en-US" sz="100" i="1" kern="1200" dirty="0" smtClean="0">
                <a:solidFill>
                  <a:srgbClr val="000000"/>
                </a:solidFill>
                <a:latin typeface="Arial (Body)"/>
                <a:ea typeface="+mn-ea"/>
                <a:cs typeface="Times New Roman"/>
              </a:rPr>
              <a:t> </a:t>
            </a:r>
            <a:r>
              <a:rPr lang="en-US" sz="2200" i="1" kern="1200" dirty="0" smtClean="0">
                <a:solidFill>
                  <a:srgbClr val="000000"/>
                </a:solidFill>
                <a:latin typeface="Arial (Body)"/>
                <a:ea typeface="+mn-ea"/>
                <a:cs typeface="Times New Roman"/>
              </a:rPr>
              <a:t>L</a:t>
            </a:r>
            <a:r>
              <a:rPr lang="en-US" sz="2200" kern="1200" dirty="0" smtClean="0">
                <a:solidFill>
                  <a:srgbClr val="000000"/>
                </a:solidFill>
                <a:latin typeface="Arial (Body)"/>
                <a:ea typeface="+mn-ea"/>
                <a:cs typeface="+mn-cs"/>
              </a:rPr>
              <a:t> </a:t>
            </a:r>
            <a:r>
              <a:rPr lang="en-US" sz="2200" kern="1200" dirty="0">
                <a:solidFill>
                  <a:srgbClr val="000000"/>
                </a:solidFill>
                <a:latin typeface="Arial (Body)"/>
                <a:ea typeface="+mn-ea"/>
                <a:cs typeface="+mn-cs"/>
              </a:rPr>
              <a:t>= 0.95</a:t>
            </a:r>
          </a:p>
        </p:txBody>
      </p:sp>
      <p:sp>
        <p:nvSpPr>
          <p:cNvPr id="6" name="Content Placeholder 5"/>
          <p:cNvSpPr>
            <a:spLocks noGrp="1"/>
          </p:cNvSpPr>
          <p:nvPr>
            <p:ph idx="15"/>
          </p:nvPr>
        </p:nvSpPr>
        <p:spPr>
          <a:xfrm>
            <a:off x="457201" y="4220446"/>
            <a:ext cx="2864224" cy="852830"/>
          </a:xfrm>
        </p:spPr>
        <p:txBody>
          <a:bodyPr/>
          <a:lstStyle/>
          <a:p>
            <a:pPr marL="101600" indent="0">
              <a:buNone/>
            </a:pPr>
            <a:r>
              <a:rPr lang="en-US" sz="2200" dirty="0">
                <a:latin typeface="+mn-lt"/>
              </a:rPr>
              <a:t>Total safety inventory </a:t>
            </a:r>
            <a:r>
              <a:rPr lang="en-US" sz="2200" dirty="0" smtClean="0">
                <a:latin typeface="+mn-lt"/>
              </a:rPr>
              <a:t>required</a:t>
            </a:r>
            <a:endParaRPr lang="en-US" sz="2200" dirty="0">
              <a:latin typeface="+mn-lt"/>
            </a:endParaRPr>
          </a:p>
        </p:txBody>
      </p:sp>
      <p:graphicFrame>
        <p:nvGraphicFramePr>
          <p:cNvPr id="15" name="Object 14" descr="= 81 x N O R M S I N V times 0.95 times the square root of 1 times 3,000 = 399,699 units"/>
          <p:cNvGraphicFramePr>
            <a:graphicFrameLocks noChangeAspect="1"/>
          </p:cNvGraphicFramePr>
          <p:nvPr>
            <p:extLst>
              <p:ext uri="{D42A27DB-BD31-4B8C-83A1-F6EECF244321}">
                <p14:modId xmlns:p14="http://schemas.microsoft.com/office/powerpoint/2010/main" val="4235793144"/>
              </p:ext>
            </p:extLst>
          </p:nvPr>
        </p:nvGraphicFramePr>
        <p:xfrm>
          <a:off x="3682154" y="4378079"/>
          <a:ext cx="4133913" cy="757691"/>
        </p:xfrm>
        <a:graphic>
          <a:graphicData uri="http://schemas.openxmlformats.org/presentationml/2006/ole">
            <mc:AlternateContent xmlns:mc="http://schemas.openxmlformats.org/markup-compatibility/2006">
              <mc:Choice xmlns:v="urn:schemas-microsoft-com:vml" Requires="v">
                <p:oleObj spid="_x0000_s81796" name="Equation" r:id="rId3" imgW="4851360" imgH="888840" progId="Equation.DSMT4">
                  <p:embed/>
                </p:oleObj>
              </mc:Choice>
              <mc:Fallback>
                <p:oleObj name="Equation" r:id="rId3" imgW="4851360" imgH="888840" progId="Equation.DSMT4">
                  <p:embed/>
                  <p:pic>
                    <p:nvPicPr>
                      <p:cNvPr id="15" name="Object 14"/>
                      <p:cNvPicPr/>
                      <p:nvPr/>
                    </p:nvPicPr>
                    <p:blipFill>
                      <a:blip r:embed="rId4"/>
                      <a:stretch>
                        <a:fillRect/>
                      </a:stretch>
                    </p:blipFill>
                    <p:spPr>
                      <a:xfrm>
                        <a:off x="3682154" y="4378079"/>
                        <a:ext cx="4133913" cy="757691"/>
                      </a:xfrm>
                      <a:prstGeom prst="rect">
                        <a:avLst/>
                      </a:prstGeom>
                    </p:spPr>
                  </p:pic>
                </p:oleObj>
              </mc:Fallback>
            </mc:AlternateContent>
          </a:graphicData>
        </a:graphic>
      </p:graphicFrame>
      <p:sp>
        <p:nvSpPr>
          <p:cNvPr id="5" name="Content Placeholder 4"/>
          <p:cNvSpPr>
            <a:spLocks noGrp="1"/>
          </p:cNvSpPr>
          <p:nvPr>
            <p:ph idx="14"/>
          </p:nvPr>
        </p:nvSpPr>
        <p:spPr>
          <a:xfrm>
            <a:off x="457200" y="5243015"/>
            <a:ext cx="2864225" cy="711176"/>
          </a:xfrm>
        </p:spPr>
        <p:txBody>
          <a:bodyPr/>
          <a:lstStyle/>
          <a:p>
            <a:pPr marL="101600" indent="0">
              <a:buNone/>
            </a:pPr>
            <a:r>
              <a:rPr lang="en-US" sz="2200" dirty="0">
                <a:latin typeface="+mn-lt"/>
              </a:rPr>
              <a:t>Safety </a:t>
            </a:r>
            <a:r>
              <a:rPr lang="en-US" sz="2200" dirty="0" smtClean="0">
                <a:latin typeface="+mn-lt"/>
              </a:rPr>
              <a:t>inventory per </a:t>
            </a:r>
            <a:r>
              <a:rPr lang="en-US" sz="2200" dirty="0">
                <a:latin typeface="+mn-lt"/>
              </a:rPr>
              <a:t>common </a:t>
            </a:r>
            <a:r>
              <a:rPr lang="en-US" sz="2200" dirty="0" smtClean="0">
                <a:latin typeface="+mn-lt"/>
              </a:rPr>
              <a:t>component</a:t>
            </a:r>
            <a:endParaRPr lang="en-US" sz="2200" dirty="0">
              <a:latin typeface="+mn-lt"/>
            </a:endParaRPr>
          </a:p>
        </p:txBody>
      </p:sp>
      <p:graphicFrame>
        <p:nvGraphicFramePr>
          <p:cNvPr id="16" name="Object 15" descr="= N O R M S I N V times 0.95 times the square root of 1 times the square root of 9 times 3,000 = 14,803.68"/>
          <p:cNvGraphicFramePr>
            <a:graphicFrameLocks noChangeAspect="1"/>
          </p:cNvGraphicFramePr>
          <p:nvPr>
            <p:extLst>
              <p:ext uri="{D42A27DB-BD31-4B8C-83A1-F6EECF244321}">
                <p14:modId xmlns:p14="http://schemas.microsoft.com/office/powerpoint/2010/main" val="3445587134"/>
              </p:ext>
            </p:extLst>
          </p:nvPr>
        </p:nvGraphicFramePr>
        <p:xfrm>
          <a:off x="3631213" y="5351359"/>
          <a:ext cx="4361067" cy="816182"/>
        </p:xfrm>
        <a:graphic>
          <a:graphicData uri="http://schemas.openxmlformats.org/presentationml/2006/ole">
            <mc:AlternateContent xmlns:mc="http://schemas.openxmlformats.org/markup-compatibility/2006">
              <mc:Choice xmlns:v="urn:schemas-microsoft-com:vml" Requires="v">
                <p:oleObj spid="_x0000_s81797" name="Equation" r:id="rId5" imgW="5016240" imgH="939600" progId="Equation.DSMT4">
                  <p:embed/>
                </p:oleObj>
              </mc:Choice>
              <mc:Fallback>
                <p:oleObj name="Equation" r:id="rId5" imgW="5016240" imgH="939600" progId="Equation.DSMT4">
                  <p:embed/>
                  <p:pic>
                    <p:nvPicPr>
                      <p:cNvPr id="16" name="Object 15"/>
                      <p:cNvPicPr/>
                      <p:nvPr/>
                    </p:nvPicPr>
                    <p:blipFill>
                      <a:blip r:embed="rId6"/>
                      <a:stretch>
                        <a:fillRect/>
                      </a:stretch>
                    </p:blipFill>
                    <p:spPr>
                      <a:xfrm>
                        <a:off x="3631213" y="5351359"/>
                        <a:ext cx="4361067" cy="816182"/>
                      </a:xfrm>
                      <a:prstGeom prst="rect">
                        <a:avLst/>
                      </a:prstGeom>
                    </p:spPr>
                  </p:pic>
                </p:oleObj>
              </mc:Fallback>
            </mc:AlternateContent>
          </a:graphicData>
        </a:graphic>
      </p:graphicFrame>
    </p:spTree>
    <p:extLst>
      <p:ext uri="{BB962C8B-B14F-4D97-AF65-F5344CB8AC3E}">
        <p14:creationId xmlns:p14="http://schemas.microsoft.com/office/powerpoint/2010/main" val="32373915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The Role of Safety Inventory </a:t>
            </a:r>
            <a:r>
              <a:rPr lang="en-US" sz="2000" b="0" kern="1200" dirty="0" smtClean="0">
                <a:latin typeface="Times New Roman" panose="02020603050405020304" pitchFamily="18" charset="0"/>
                <a:ea typeface="+mj-ea"/>
                <a:cs typeface="+mj-cs"/>
              </a:rPr>
              <a:t>(3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553968"/>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Three key </a:t>
            </a:r>
            <a:r>
              <a:rPr lang="en-US" sz="2400" kern="1200" dirty="0" smtClean="0">
                <a:solidFill>
                  <a:srgbClr val="000000"/>
                </a:solidFill>
                <a:latin typeface="Arial (Body)"/>
                <a:ea typeface="+mn-ea"/>
                <a:cs typeface="+mn-cs"/>
              </a:rPr>
              <a:t>questions</a:t>
            </a:r>
          </a:p>
        </p:txBody>
      </p:sp>
      <p:sp>
        <p:nvSpPr>
          <p:cNvPr id="4" name="Text Placeholder 3"/>
          <p:cNvSpPr>
            <a:spLocks noGrp="1"/>
          </p:cNvSpPr>
          <p:nvPr>
            <p:ph type="body" idx="2"/>
          </p:nvPr>
        </p:nvSpPr>
        <p:spPr>
          <a:xfrm>
            <a:off x="457200" y="2277289"/>
            <a:ext cx="8229600" cy="2163763"/>
          </a:xfrm>
        </p:spPr>
        <p:txBody>
          <a:bodyPr/>
          <a:lstStyle/>
          <a:p>
            <a:pPr marL="741553" lvl="1" indent="-428371" defTabSz="457200">
              <a:spcAft>
                <a:spcPct val="0"/>
              </a:spcAft>
              <a:buSzPts val="2400"/>
              <a:buFont typeface="+mj-lt"/>
              <a:buAutoNum type="arabicPeriod"/>
            </a:pPr>
            <a:r>
              <a:rPr lang="en-US" sz="2400" kern="1200" dirty="0">
                <a:solidFill>
                  <a:srgbClr val="000000"/>
                </a:solidFill>
                <a:latin typeface="Arial (Body)"/>
              </a:rPr>
              <a:t>What is the appropriate level of product availability?</a:t>
            </a:r>
          </a:p>
          <a:p>
            <a:pPr marL="741553" lvl="1" indent="-428371" defTabSz="457200">
              <a:spcAft>
                <a:spcPct val="0"/>
              </a:spcAft>
              <a:buSzPts val="2400"/>
              <a:buFont typeface="+mj-lt"/>
              <a:buAutoNum type="arabicPeriod"/>
            </a:pPr>
            <a:r>
              <a:rPr lang="en-US" sz="2400" kern="1200" dirty="0">
                <a:solidFill>
                  <a:srgbClr val="000000"/>
                </a:solidFill>
                <a:latin typeface="Arial (Body)"/>
              </a:rPr>
              <a:t>How much safety inventory is needed for the desired level of product availability?</a:t>
            </a:r>
          </a:p>
          <a:p>
            <a:pPr marL="741553" lvl="1" indent="-428371" defTabSz="457200">
              <a:spcAft>
                <a:spcPct val="0"/>
              </a:spcAft>
              <a:buSzPts val="2400"/>
              <a:buFont typeface="+mj-lt"/>
              <a:buAutoNum type="arabicPeriod"/>
            </a:pPr>
            <a:r>
              <a:rPr lang="en-US" sz="2400" kern="1200" dirty="0">
                <a:solidFill>
                  <a:srgbClr val="000000"/>
                </a:solidFill>
                <a:latin typeface="Arial (Body)"/>
              </a:rPr>
              <a:t>What actions can be taken to reduce safety inventory without hurting product availability</a:t>
            </a:r>
            <a:r>
              <a:rPr lang="en-US" sz="2400" kern="1200" dirty="0" smtClean="0">
                <a:solidFill>
                  <a:srgbClr val="000000"/>
                </a:solidFill>
                <a:latin typeface="Arial (Body)"/>
              </a:rPr>
              <a:t>?</a:t>
            </a:r>
            <a:endParaRPr lang="en-US" sz="2400" kern="1200" dirty="0">
              <a:solidFill>
                <a:srgbClr val="000000"/>
              </a:solidFill>
              <a:latin typeface="Arial (Body)"/>
            </a:endParaRPr>
          </a:p>
        </p:txBody>
      </p:sp>
    </p:spTree>
    <p:extLst>
      <p:ext uri="{BB962C8B-B14F-4D97-AF65-F5344CB8AC3E}">
        <p14:creationId xmlns:p14="http://schemas.microsoft.com/office/powerpoint/2010/main" val="12071185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Value of Component Commonality </a:t>
            </a:r>
            <a:r>
              <a:rPr lang="en-US" sz="2000" b="0" kern="1200" dirty="0" smtClean="0">
                <a:latin typeface="Times New Roman" panose="02020603050405020304" pitchFamily="18" charset="0"/>
                <a:ea typeface="+mj-ea"/>
                <a:cs typeface="+mj-cs"/>
              </a:rPr>
              <a:t>(2 of 3)</a:t>
            </a:r>
            <a:endParaRPr lang="en-US" sz="2000" b="0" kern="1200" dirty="0">
              <a:latin typeface="Times New Roman" panose="02020603050405020304" pitchFamily="18" charset="0"/>
              <a:ea typeface="+mj-ea"/>
              <a:cs typeface="+mj-cs"/>
            </a:endParaRPr>
          </a:p>
        </p:txBody>
      </p:sp>
      <p:sp>
        <p:nvSpPr>
          <p:cNvPr id="4" name="Text Placeholder 3"/>
          <p:cNvSpPr>
            <a:spLocks noGrp="1"/>
          </p:cNvSpPr>
          <p:nvPr>
            <p:ph type="body" idx="1"/>
          </p:nvPr>
        </p:nvSpPr>
        <p:spPr>
          <a:xfrm>
            <a:off x="457200" y="1600200"/>
            <a:ext cx="8229600" cy="1012371"/>
          </a:xfrm>
        </p:spPr>
        <p:txBody>
          <a:bodyPr/>
          <a:lstStyle/>
          <a:p>
            <a:r>
              <a:rPr lang="en-US" sz="2400" dirty="0">
                <a:latin typeface="+mn-lt"/>
              </a:rPr>
              <a:t>With component commonality</a:t>
            </a:r>
          </a:p>
          <a:p>
            <a:r>
              <a:rPr lang="en-US" sz="2400" dirty="0">
                <a:latin typeface="+mn-lt"/>
              </a:rPr>
              <a:t>Nine distinct </a:t>
            </a:r>
            <a:r>
              <a:rPr lang="en-US" sz="2400" dirty="0" smtClean="0">
                <a:latin typeface="+mn-lt"/>
              </a:rPr>
              <a:t>components</a:t>
            </a:r>
          </a:p>
        </p:txBody>
      </p:sp>
      <p:sp>
        <p:nvSpPr>
          <p:cNvPr id="8" name="Text Placeholder 7"/>
          <p:cNvSpPr>
            <a:spLocks noGrp="1"/>
          </p:cNvSpPr>
          <p:nvPr>
            <p:ph type="body" idx="2"/>
          </p:nvPr>
        </p:nvSpPr>
        <p:spPr>
          <a:xfrm>
            <a:off x="483326" y="2956557"/>
            <a:ext cx="4297680" cy="460829"/>
          </a:xfrm>
        </p:spPr>
        <p:txBody>
          <a:bodyPr/>
          <a:lstStyle/>
          <a:p>
            <a:pPr marL="0" indent="0">
              <a:buNone/>
            </a:pPr>
            <a:r>
              <a:rPr lang="en-US" sz="2400" dirty="0">
                <a:latin typeface="+mn-lt"/>
              </a:rPr>
              <a:t>Total safety inventory </a:t>
            </a:r>
            <a:r>
              <a:rPr lang="en-US" sz="2400" dirty="0" smtClean="0">
                <a:latin typeface="+mn-lt"/>
              </a:rPr>
              <a:t>required</a:t>
            </a:r>
            <a:endParaRPr lang="en-US" sz="2400" dirty="0">
              <a:latin typeface="+mn-lt"/>
            </a:endParaRPr>
          </a:p>
        </p:txBody>
      </p:sp>
      <p:graphicFrame>
        <p:nvGraphicFramePr>
          <p:cNvPr id="6" name="Object 5" descr="= 9 times 14,803.68 = 133,233"/>
          <p:cNvGraphicFramePr>
            <a:graphicFrameLocks noChangeAspect="1"/>
          </p:cNvGraphicFramePr>
          <p:nvPr>
            <p:extLst>
              <p:ext uri="{D42A27DB-BD31-4B8C-83A1-F6EECF244321}">
                <p14:modId xmlns:p14="http://schemas.microsoft.com/office/powerpoint/2010/main" val="617078067"/>
              </p:ext>
            </p:extLst>
          </p:nvPr>
        </p:nvGraphicFramePr>
        <p:xfrm>
          <a:off x="4897995" y="3096727"/>
          <a:ext cx="3336536" cy="323694"/>
        </p:xfrm>
        <a:graphic>
          <a:graphicData uri="http://schemas.openxmlformats.org/presentationml/2006/ole">
            <mc:AlternateContent xmlns:mc="http://schemas.openxmlformats.org/markup-compatibility/2006">
              <mc:Choice xmlns:v="urn:schemas-microsoft-com:vml" Requires="v">
                <p:oleObj spid="_x0000_s82371" name="Equation" r:id="rId3" imgW="3403600" imgH="330200" progId="Equation.DSMT4">
                  <p:embed/>
                </p:oleObj>
              </mc:Choice>
              <mc:Fallback>
                <p:oleObj name="Equation" r:id="rId3" imgW="3403600" imgH="330200" progId="Equation.DSMT4">
                  <p:embed/>
                  <p:pic>
                    <p:nvPicPr>
                      <p:cNvPr id="6" name="Object 5"/>
                      <p:cNvPicPr/>
                      <p:nvPr/>
                    </p:nvPicPr>
                    <p:blipFill>
                      <a:blip r:embed="rId4"/>
                      <a:stretch>
                        <a:fillRect/>
                      </a:stretch>
                    </p:blipFill>
                    <p:spPr>
                      <a:xfrm>
                        <a:off x="4897995" y="3096727"/>
                        <a:ext cx="3336536" cy="323694"/>
                      </a:xfrm>
                      <a:prstGeom prst="rect">
                        <a:avLst/>
                      </a:prstGeom>
                    </p:spPr>
                  </p:pic>
                </p:oleObj>
              </mc:Fallback>
            </mc:AlternateContent>
          </a:graphicData>
        </a:graphic>
      </p:graphicFrame>
    </p:spTree>
    <p:extLst>
      <p:ext uri="{BB962C8B-B14F-4D97-AF65-F5344CB8AC3E}">
        <p14:creationId xmlns:p14="http://schemas.microsoft.com/office/powerpoint/2010/main" val="418607450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0082"/>
            <a:ext cx="8229600" cy="707856"/>
          </a:xfrm>
        </p:spPr>
        <p:txBody>
          <a:bodyPr tIns="91425" anchor="ctr">
            <a:spAutoFit/>
          </a:bodyPr>
          <a:lstStyle/>
          <a:p>
            <a:pPr lvl="0" defTabSz="457200">
              <a:spcBef>
                <a:spcPct val="0"/>
              </a:spcBef>
              <a:buClrTx/>
            </a:pPr>
            <a:r>
              <a:rPr lang="en-US" kern="1200" dirty="0" smtClean="0">
                <a:latin typeface="Times New Roman" panose="02020603050405020304" pitchFamily="18" charset="0"/>
                <a:ea typeface="+mj-ea"/>
                <a:cs typeface="+mj-cs"/>
              </a:rPr>
              <a:t>Value of Component Commonality </a:t>
            </a:r>
            <a:r>
              <a:rPr lang="en-US" sz="2000" b="0" kern="1200" dirty="0" smtClean="0">
                <a:latin typeface="Times New Roman" panose="02020603050405020304" pitchFamily="18" charset="0"/>
                <a:ea typeface="+mj-ea"/>
                <a:cs typeface="+mj-cs"/>
              </a:rPr>
              <a:t>(3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98417"/>
          </a:xfrm>
        </p:spPr>
        <p:txBody>
          <a:bodyPr/>
          <a:lstStyle/>
          <a:p>
            <a:pPr marL="0" indent="0">
              <a:buNone/>
            </a:pPr>
            <a:r>
              <a:rPr lang="en-US" sz="2000" b="1" dirty="0" smtClean="0">
                <a:latin typeface="+mn-lt"/>
              </a:rPr>
              <a:t>Table 12-5 </a:t>
            </a:r>
            <a:r>
              <a:rPr lang="en-US" sz="2000" dirty="0" smtClean="0">
                <a:latin typeface="+mn-lt"/>
              </a:rPr>
              <a:t>Marginal Benefit </a:t>
            </a:r>
            <a:r>
              <a:rPr lang="en-US" sz="2000" dirty="0">
                <a:latin typeface="+mn-lt"/>
              </a:rPr>
              <a:t>of Component </a:t>
            </a:r>
            <a:r>
              <a:rPr lang="en-US" sz="2000" dirty="0" smtClean="0">
                <a:latin typeface="+mn-lt"/>
              </a:rPr>
              <a:t>Commonality</a:t>
            </a:r>
            <a:endParaRPr lang="en-US" sz="2000" dirty="0">
              <a:latin typeface="+mn-lt"/>
            </a:endParaRPr>
          </a:p>
        </p:txBody>
      </p:sp>
      <p:graphicFrame>
        <p:nvGraphicFramePr>
          <p:cNvPr id="4" name="Table 3"/>
          <p:cNvGraphicFramePr>
            <a:graphicFrameLocks noGrp="1"/>
          </p:cNvGraphicFramePr>
          <p:nvPr>
            <p:extLst/>
          </p:nvPr>
        </p:nvGraphicFramePr>
        <p:xfrm>
          <a:off x="457200" y="2264957"/>
          <a:ext cx="8229600" cy="3766829"/>
        </p:xfrm>
        <a:graphic>
          <a:graphicData uri="http://schemas.openxmlformats.org/drawingml/2006/table">
            <a:tbl>
              <a:tblPr firstRow="1" bandRow="1">
                <a:tableStyleId>{2D5ABB26-0587-4C30-8999-92F81FD0307C}</a:tableStyleId>
              </a:tblPr>
              <a:tblGrid>
                <a:gridCol w="2794172">
                  <a:extLst>
                    <a:ext uri="{9D8B030D-6E8A-4147-A177-3AD203B41FA5}">
                      <a16:colId xmlns:a16="http://schemas.microsoft.com/office/drawing/2014/main" val="20000"/>
                    </a:ext>
                  </a:extLst>
                </a:gridCol>
                <a:gridCol w="1237220">
                  <a:extLst>
                    <a:ext uri="{9D8B030D-6E8A-4147-A177-3AD203B41FA5}">
                      <a16:colId xmlns:a16="http://schemas.microsoft.com/office/drawing/2014/main" val="20001"/>
                    </a:ext>
                  </a:extLst>
                </a:gridCol>
                <a:gridCol w="2140808">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608873">
                <a:tc>
                  <a:txBody>
                    <a:bodyPr/>
                    <a:lstStyle/>
                    <a:p>
                      <a:pPr algn="ctr"/>
                      <a:r>
                        <a:rPr lang="en-US" sz="1400" b="1" kern="1200" dirty="0" smtClean="0">
                          <a:solidFill>
                            <a:schemeClr val="tx1"/>
                          </a:solidFill>
                          <a:latin typeface="+mn-lt"/>
                          <a:ea typeface="+mn-ea"/>
                          <a:cs typeface="+mn-cs"/>
                        </a:rPr>
                        <a:t>Number of Finished Products per Component</a:t>
                      </a:r>
                      <a:endParaRPr lang="en-US" sz="1400" b="1" dirty="0"/>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400" b="1" kern="1200" dirty="0" smtClean="0">
                          <a:solidFill>
                            <a:schemeClr val="tx1"/>
                          </a:solidFill>
                          <a:latin typeface="+mn-lt"/>
                          <a:ea typeface="+mn-ea"/>
                          <a:cs typeface="+mn-cs"/>
                        </a:rPr>
                        <a:t>Safety Inventory</a:t>
                      </a:r>
                      <a:endParaRPr lang="en-US" sz="1400" b="1" dirty="0"/>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400" b="1" kern="1200" dirty="0" smtClean="0">
                          <a:solidFill>
                            <a:schemeClr val="tx1"/>
                          </a:solidFill>
                          <a:latin typeface="+mn-lt"/>
                          <a:ea typeface="+mn-ea"/>
                          <a:cs typeface="+mn-cs"/>
                        </a:rPr>
                        <a:t>Marginal Reduction in Safety Inventory</a:t>
                      </a:r>
                      <a:endParaRPr lang="en-US" sz="1400" b="1" dirty="0"/>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400" b="1" kern="1200" dirty="0" smtClean="0">
                          <a:solidFill>
                            <a:schemeClr val="tx1"/>
                          </a:solidFill>
                          <a:latin typeface="+mn-lt"/>
                          <a:ea typeface="+mn-ea"/>
                          <a:cs typeface="+mn-cs"/>
                        </a:rPr>
                        <a:t>Total Reduction in Safety Inventory</a:t>
                      </a:r>
                      <a:endParaRPr lang="en-US" sz="1400" b="1" dirty="0"/>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50884">
                <a:tc>
                  <a:txBody>
                    <a:bodyPr/>
                    <a:lstStyle/>
                    <a:p>
                      <a:pPr algn="ctr"/>
                      <a:r>
                        <a:rPr lang="en-US" sz="1400" dirty="0" smtClean="0"/>
                        <a:t>1</a:t>
                      </a:r>
                      <a:endParaRPr lang="en-US" sz="1400" dirty="0"/>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t>399,699</a:t>
                      </a:r>
                      <a:endParaRPr lang="en-US" sz="1400" dirty="0"/>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solidFill>
                            <a:srgbClr val="FFFFFF"/>
                          </a:solidFill>
                        </a:rPr>
                        <a:t>Blank</a:t>
                      </a:r>
                      <a:endParaRPr lang="en-US" sz="1400" dirty="0">
                        <a:solidFill>
                          <a:srgbClr val="FFFFFF"/>
                        </a:solidFill>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solidFill>
                            <a:srgbClr val="FFFFFF"/>
                          </a:solidFill>
                        </a:rPr>
                        <a:t>Blank</a:t>
                      </a:r>
                      <a:endParaRPr lang="en-US" sz="1400" dirty="0">
                        <a:solidFill>
                          <a:srgbClr val="FFFFFF"/>
                        </a:solidFill>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50884">
                <a:tc>
                  <a:txBody>
                    <a:bodyPr/>
                    <a:lstStyle/>
                    <a:p>
                      <a:pPr algn="ctr"/>
                      <a:r>
                        <a:rPr lang="en-US" sz="1400" dirty="0" smtClean="0"/>
                        <a:t>2</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t>282,630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168400" algn="r"/>
                        </a:tabLst>
                      </a:pPr>
                      <a:r>
                        <a:rPr lang="en-US" sz="1400" dirty="0" smtClean="0"/>
                        <a:t>	117,069</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t>117,069</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50884">
                <a:tc>
                  <a:txBody>
                    <a:bodyPr/>
                    <a:lstStyle/>
                    <a:p>
                      <a:pPr algn="ctr"/>
                      <a:r>
                        <a:rPr lang="en-US" sz="1400" dirty="0" smtClean="0"/>
                        <a:t>3</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t>230,766</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168400" algn="r"/>
                        </a:tabLst>
                      </a:pPr>
                      <a:r>
                        <a:rPr lang="en-US" sz="1400" dirty="0" smtClean="0"/>
                        <a:t>	51,864</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t>168,933</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50884">
                <a:tc>
                  <a:txBody>
                    <a:bodyPr/>
                    <a:lstStyle/>
                    <a:p>
                      <a:pPr algn="ctr"/>
                      <a:r>
                        <a:rPr lang="en-US" sz="1400" dirty="0" smtClean="0"/>
                        <a:t>4</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t>199,849</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168400" algn="r"/>
                        </a:tabLst>
                      </a:pPr>
                      <a:r>
                        <a:rPr lang="en-US" sz="1400" dirty="0" smtClean="0"/>
                        <a:t>	30,917</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t>199,850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50884">
                <a:tc>
                  <a:txBody>
                    <a:bodyPr/>
                    <a:lstStyle/>
                    <a:p>
                      <a:pPr algn="ctr"/>
                      <a:r>
                        <a:rPr lang="en-US" sz="1400" dirty="0" smtClean="0"/>
                        <a:t>5</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t>178,751</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168400" algn="r"/>
                        </a:tabLst>
                      </a:pPr>
                      <a:r>
                        <a:rPr lang="en-US" sz="1400" dirty="0" smtClean="0"/>
                        <a:t>	21,098</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t>220,948</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50884">
                <a:tc>
                  <a:txBody>
                    <a:bodyPr/>
                    <a:lstStyle/>
                    <a:p>
                      <a:pPr algn="ctr"/>
                      <a:r>
                        <a:rPr lang="en-US" sz="1400" dirty="0" smtClean="0"/>
                        <a:t>6</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t>163,176</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168400" algn="r"/>
                        </a:tabLst>
                      </a:pPr>
                      <a:r>
                        <a:rPr lang="en-US" sz="1400" dirty="0" smtClean="0"/>
                        <a:t>	15,575</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t>236,523</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50884">
                <a:tc>
                  <a:txBody>
                    <a:bodyPr/>
                    <a:lstStyle/>
                    <a:p>
                      <a:pPr algn="ctr"/>
                      <a:r>
                        <a:rPr lang="en-US" sz="1400" dirty="0" smtClean="0"/>
                        <a:t>7</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t>151,072</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168400" algn="r"/>
                        </a:tabLst>
                      </a:pPr>
                      <a:r>
                        <a:rPr lang="en-US" sz="1400" dirty="0" smtClean="0"/>
                        <a:t>	12,104</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t>248,627</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50884">
                <a:tc>
                  <a:txBody>
                    <a:bodyPr/>
                    <a:lstStyle/>
                    <a:p>
                      <a:pPr algn="ctr"/>
                      <a:r>
                        <a:rPr lang="en-US" sz="1400" dirty="0" smtClean="0"/>
                        <a:t>8</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t>141,315</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1168400" algn="r"/>
                        </a:tabLst>
                      </a:pPr>
                      <a:r>
                        <a:rPr lang="en-US" sz="1400" dirty="0" smtClean="0"/>
                        <a:t>	9,757</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t>258,384</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50884">
                <a:tc>
                  <a:txBody>
                    <a:bodyPr/>
                    <a:lstStyle/>
                    <a:p>
                      <a:pPr algn="ctr"/>
                      <a:r>
                        <a:rPr lang="en-US" sz="1400" dirty="0" smtClean="0"/>
                        <a:t>9</a:t>
                      </a:r>
                      <a:endParaRPr lang="en-US" sz="14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t>133,233</a:t>
                      </a:r>
                      <a:endParaRPr lang="en-US" sz="14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tabLst>
                          <a:tab pos="1168400" algn="r"/>
                        </a:tabLst>
                      </a:pPr>
                      <a:r>
                        <a:rPr lang="en-US" sz="1400" dirty="0" smtClean="0"/>
                        <a:t>	8,082</a:t>
                      </a:r>
                      <a:endParaRPr lang="en-US" sz="14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t>266,466</a:t>
                      </a:r>
                      <a:endParaRPr lang="en-US" sz="14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5515899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243"/>
            <a:ext cx="8229600" cy="655534"/>
          </a:xfrm>
        </p:spPr>
        <p:txBody>
          <a:bodyPr tIns="91425" anchor="ctr">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Postponement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a:lstStyle/>
          <a:p>
            <a:r>
              <a:rPr lang="en-US" sz="2400" dirty="0">
                <a:latin typeface="+mn-lt"/>
              </a:rPr>
              <a:t>Delay product differentiation or customization until closer to the time the product is sold</a:t>
            </a:r>
          </a:p>
          <a:p>
            <a:pPr lvl="1"/>
            <a:r>
              <a:rPr lang="en-US" sz="2400" dirty="0">
                <a:latin typeface="+mn-lt"/>
              </a:rPr>
              <a:t>Have common components in the supply chain for most of the push phase</a:t>
            </a:r>
          </a:p>
          <a:p>
            <a:pPr lvl="1"/>
            <a:r>
              <a:rPr lang="en-US" sz="2400" dirty="0">
                <a:latin typeface="+mn-lt"/>
              </a:rPr>
              <a:t>Move product differentiation as close to the pull phase of the supply chain as possible</a:t>
            </a:r>
          </a:p>
          <a:p>
            <a:pPr lvl="1"/>
            <a:r>
              <a:rPr lang="en-US" sz="2400" dirty="0">
                <a:latin typeface="+mn-lt"/>
              </a:rPr>
              <a:t>Inventories in the supply chain are mostly </a:t>
            </a:r>
            <a:r>
              <a:rPr lang="en-US" sz="2400" dirty="0" smtClean="0">
                <a:latin typeface="+mn-lt"/>
              </a:rPr>
              <a:t>aggregate</a:t>
            </a:r>
            <a:endParaRPr lang="en-US" sz="2400" dirty="0">
              <a:latin typeface="+mn-lt"/>
            </a:endParaRPr>
          </a:p>
        </p:txBody>
      </p:sp>
    </p:spTree>
    <p:extLst>
      <p:ext uri="{BB962C8B-B14F-4D97-AF65-F5344CB8AC3E}">
        <p14:creationId xmlns:p14="http://schemas.microsoft.com/office/powerpoint/2010/main" val="19403992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4232"/>
            <a:ext cx="8229600" cy="655534"/>
          </a:xfrm>
        </p:spPr>
        <p:txBody>
          <a:bodyPr tIns="91425" anchor="ctr">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Postponement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pic>
        <p:nvPicPr>
          <p:cNvPr id="5" name="Picture 4" descr="Supply chain flows without and with postponement. The diagram for supply chain flows without postponement shows 4 parallel lines flowing from left to right. The diagram for supply chain flows with component commonality and postponement shows a single heavy line on the left, then 4 parallel lines flowing to the right."/>
          <p:cNvPicPr>
            <a:picLocks noChangeAspect="1"/>
          </p:cNvPicPr>
          <p:nvPr/>
        </p:nvPicPr>
        <p:blipFill>
          <a:blip r:embed="rId2"/>
          <a:stretch>
            <a:fillRect/>
          </a:stretch>
        </p:blipFill>
        <p:spPr>
          <a:xfrm>
            <a:off x="1240185" y="1644655"/>
            <a:ext cx="6156490" cy="3627476"/>
          </a:xfrm>
          <a:prstGeom prst="rect">
            <a:avLst/>
          </a:prstGeom>
        </p:spPr>
      </p:pic>
      <p:sp>
        <p:nvSpPr>
          <p:cNvPr id="3" name="Text Placeholder 2"/>
          <p:cNvSpPr>
            <a:spLocks noGrp="1"/>
          </p:cNvSpPr>
          <p:nvPr>
            <p:ph type="body" idx="1"/>
          </p:nvPr>
        </p:nvSpPr>
        <p:spPr>
          <a:xfrm>
            <a:off x="457200" y="5635732"/>
            <a:ext cx="8229600" cy="432856"/>
          </a:xfrm>
        </p:spPr>
        <p:txBody>
          <a:bodyPr/>
          <a:lstStyle/>
          <a:p>
            <a:r>
              <a:rPr lang="en-US" sz="2000" b="1" dirty="0">
                <a:latin typeface="+mn-lt"/>
              </a:rPr>
              <a:t>Figure 12-6 </a:t>
            </a:r>
            <a:r>
              <a:rPr lang="en-US" sz="2000" dirty="0" smtClean="0">
                <a:latin typeface="+mn-lt"/>
              </a:rPr>
              <a:t>Supply </a:t>
            </a:r>
            <a:r>
              <a:rPr lang="en-US" sz="2000" dirty="0">
                <a:latin typeface="+mn-lt"/>
              </a:rPr>
              <a:t>Chain Flows without and with Postponement </a:t>
            </a:r>
          </a:p>
        </p:txBody>
      </p:sp>
    </p:spTree>
    <p:extLst>
      <p:ext uri="{BB962C8B-B14F-4D97-AF65-F5344CB8AC3E}">
        <p14:creationId xmlns:p14="http://schemas.microsoft.com/office/powerpoint/2010/main" val="40895341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r>
              <a:rPr lang="en-US" dirty="0"/>
              <a:t>Value of Postponement</a:t>
            </a:r>
            <a:endParaRPr lang="en-US" b="0" dirty="0">
              <a:latin typeface="Times New Roman" panose="02020603050405020304" pitchFamily="18" charset="0"/>
            </a:endParaRPr>
          </a:p>
        </p:txBody>
      </p:sp>
      <p:sp>
        <p:nvSpPr>
          <p:cNvPr id="5" name="Content Placeholder 4" descr="s s = 100 times F sub s to the power of negative 1 times C S L times the square root of L times sigma sub D"/>
          <p:cNvSpPr>
            <a:spLocks noGrp="1"/>
          </p:cNvSpPr>
          <p:nvPr>
            <p:ph idx="1"/>
          </p:nvPr>
        </p:nvSpPr>
        <p:spPr>
          <a:xfrm>
            <a:off x="457200" y="1622135"/>
            <a:ext cx="8092440" cy="1016380"/>
          </a:xfrm>
        </p:spPr>
        <p:txBody>
          <a:bodyPr/>
          <a:lstStyle/>
          <a:p>
            <a:pPr marL="0" lvl="0" indent="0">
              <a:spcAft>
                <a:spcPts val="300"/>
              </a:spcAft>
              <a:buNone/>
            </a:pPr>
            <a:r>
              <a:rPr lang="en-US" sz="2400" dirty="0">
                <a:latin typeface="+mn-lt"/>
              </a:rPr>
              <a:t>100 different paint colors</a:t>
            </a:r>
            <a:r>
              <a:rPr lang="en-US" sz="2400" dirty="0" smtClean="0">
                <a:latin typeface="+mn-lt"/>
              </a:rPr>
              <a:t>, </a:t>
            </a:r>
            <a:r>
              <a:rPr lang="en-US" sz="2400" i="1" dirty="0">
                <a:latin typeface="+mn-lt"/>
                <a:cs typeface="Times New Roman"/>
              </a:rPr>
              <a:t>D</a:t>
            </a:r>
            <a:r>
              <a:rPr lang="en-US" sz="2400" dirty="0">
                <a:latin typeface="+mn-lt"/>
              </a:rPr>
              <a:t> = 30/week, </a:t>
            </a:r>
            <a:r>
              <a:rPr lang="en-US" sz="2400" i="1" kern="1200" dirty="0" smtClean="0">
                <a:solidFill>
                  <a:srgbClr val="000000"/>
                </a:solidFill>
                <a:latin typeface="Arial (Body)"/>
                <a:sym typeface="Symbol" panose="05050102010706020507" pitchFamily="18" charset="2"/>
              </a:rPr>
              <a:t></a:t>
            </a:r>
            <a:r>
              <a:rPr lang="en-US" sz="2400" i="1" kern="1200" baseline="-25000" dirty="0" smtClean="0">
                <a:solidFill>
                  <a:srgbClr val="000000"/>
                </a:solidFill>
                <a:latin typeface="Arial (Body)"/>
                <a:sym typeface="Symbol" panose="05050102010706020507" pitchFamily="18" charset="2"/>
              </a:rPr>
              <a:t>D</a:t>
            </a:r>
            <a:r>
              <a:rPr lang="en-US" sz="2400" kern="1200" dirty="0" smtClean="0">
                <a:solidFill>
                  <a:srgbClr val="000000"/>
                </a:solidFill>
                <a:latin typeface="Arial (Body)"/>
                <a:sym typeface="Symbol" panose="05050102010706020507" pitchFamily="18" charset="2"/>
              </a:rPr>
              <a:t> </a:t>
            </a:r>
            <a:r>
              <a:rPr lang="en-US" sz="2400" kern="1200" dirty="0">
                <a:solidFill>
                  <a:srgbClr val="000000"/>
                </a:solidFill>
                <a:latin typeface="Arial (Body)"/>
                <a:sym typeface="Symbol" panose="05050102010706020507" pitchFamily="18" charset="2"/>
              </a:rPr>
              <a:t>= </a:t>
            </a:r>
            <a:r>
              <a:rPr lang="en-US" sz="2400" kern="1200" dirty="0" smtClean="0">
                <a:solidFill>
                  <a:srgbClr val="000000"/>
                </a:solidFill>
                <a:latin typeface="Arial (Body)"/>
                <a:sym typeface="Symbol" panose="05050102010706020507" pitchFamily="18" charset="2"/>
              </a:rPr>
              <a:t>10, </a:t>
            </a:r>
            <a:r>
              <a:rPr lang="en-US" sz="2400" i="1" dirty="0" smtClean="0">
                <a:latin typeface="+mn-lt"/>
                <a:cs typeface="Times New Roman"/>
              </a:rPr>
              <a:t>L</a:t>
            </a:r>
            <a:r>
              <a:rPr lang="en-US" sz="2400" dirty="0" smtClean="0">
                <a:latin typeface="+mn-lt"/>
              </a:rPr>
              <a:t> </a:t>
            </a:r>
            <a:r>
              <a:rPr lang="en-US" sz="2400" dirty="0">
                <a:latin typeface="+mn-lt"/>
              </a:rPr>
              <a:t>= 2 </a:t>
            </a:r>
            <a:r>
              <a:rPr lang="en-US" sz="2400" dirty="0" smtClean="0">
                <a:latin typeface="+mn-lt"/>
              </a:rPr>
              <a:t>weeks, </a:t>
            </a:r>
            <a:r>
              <a:rPr lang="en-US" sz="2400" i="1" dirty="0" smtClean="0">
                <a:latin typeface="+mn-lt"/>
                <a:cs typeface="Times New Roman"/>
              </a:rPr>
              <a:t>CSL</a:t>
            </a:r>
            <a:r>
              <a:rPr lang="en-US" sz="2400" dirty="0" smtClean="0">
                <a:latin typeface="+mn-lt"/>
              </a:rPr>
              <a:t> </a:t>
            </a:r>
            <a:r>
              <a:rPr lang="en-US" sz="2400" dirty="0">
                <a:latin typeface="+mn-lt"/>
              </a:rPr>
              <a:t>= 0.95</a:t>
            </a:r>
            <a:endParaRPr lang="en-IN" sz="2400" dirty="0">
              <a:latin typeface="+mn-lt"/>
            </a:endParaRPr>
          </a:p>
        </p:txBody>
      </p:sp>
      <p:sp>
        <p:nvSpPr>
          <p:cNvPr id="18" name="Content Placeholder 17"/>
          <p:cNvSpPr>
            <a:spLocks noGrp="1"/>
          </p:cNvSpPr>
          <p:nvPr>
            <p:ph idx="14"/>
          </p:nvPr>
        </p:nvSpPr>
        <p:spPr>
          <a:xfrm>
            <a:off x="739935" y="2657672"/>
            <a:ext cx="2508069" cy="872306"/>
          </a:xfrm>
        </p:spPr>
        <p:txBody>
          <a:bodyPr/>
          <a:lstStyle/>
          <a:p>
            <a:pPr marL="101600" indent="0">
              <a:buNone/>
            </a:pPr>
            <a:r>
              <a:rPr lang="en-US" sz="2400" dirty="0">
                <a:latin typeface="+mn-lt"/>
              </a:rPr>
              <a:t>Total required safety inventory,</a:t>
            </a:r>
            <a:endParaRPr lang="en-US" sz="2400" i="1" dirty="0">
              <a:latin typeface="+mn-lt"/>
              <a:cs typeface="Times New Roman"/>
            </a:endParaRPr>
          </a:p>
        </p:txBody>
      </p:sp>
      <p:graphicFrame>
        <p:nvGraphicFramePr>
          <p:cNvPr id="21" name="Object 20" descr="s s = 100 times F sub s to the power of negative 1 times C S L times the square root of L times sigma sub D"/>
          <p:cNvGraphicFramePr>
            <a:graphicFrameLocks noChangeAspect="1"/>
          </p:cNvGraphicFramePr>
          <p:nvPr>
            <p:extLst>
              <p:ext uri="{D42A27DB-BD31-4B8C-83A1-F6EECF244321}">
                <p14:modId xmlns:p14="http://schemas.microsoft.com/office/powerpoint/2010/main" val="3897805145"/>
              </p:ext>
            </p:extLst>
          </p:nvPr>
        </p:nvGraphicFramePr>
        <p:xfrm>
          <a:off x="3424506" y="3041470"/>
          <a:ext cx="4005262" cy="487362"/>
        </p:xfrm>
        <a:graphic>
          <a:graphicData uri="http://schemas.openxmlformats.org/presentationml/2006/ole">
            <mc:AlternateContent xmlns:mc="http://schemas.openxmlformats.org/markup-compatibility/2006">
              <mc:Choice xmlns:v="urn:schemas-microsoft-com:vml" Requires="v">
                <p:oleObj spid="_x0000_s104198" name="Equation" r:id="rId3" imgW="3848040" imgH="469800" progId="Equation.DSMT4">
                  <p:embed/>
                </p:oleObj>
              </mc:Choice>
              <mc:Fallback>
                <p:oleObj name="Equation" r:id="rId3" imgW="3848040" imgH="469800" progId="Equation.DSMT4">
                  <p:embed/>
                  <p:pic>
                    <p:nvPicPr>
                      <p:cNvPr id="21" name="Object 20"/>
                      <p:cNvPicPr/>
                      <p:nvPr/>
                    </p:nvPicPr>
                    <p:blipFill>
                      <a:blip r:embed="rId4"/>
                      <a:stretch>
                        <a:fillRect/>
                      </a:stretch>
                    </p:blipFill>
                    <p:spPr>
                      <a:xfrm>
                        <a:off x="3424506" y="3041470"/>
                        <a:ext cx="4005262" cy="487362"/>
                      </a:xfrm>
                      <a:prstGeom prst="rect">
                        <a:avLst/>
                      </a:prstGeom>
                    </p:spPr>
                  </p:pic>
                </p:oleObj>
              </mc:Fallback>
            </mc:AlternateContent>
          </a:graphicData>
        </a:graphic>
      </p:graphicFrame>
      <p:graphicFrame>
        <p:nvGraphicFramePr>
          <p:cNvPr id="25" name="Object 24" descr="= 100 times N O R M S I N V times 0.95 times the square root of 2 times 10 = 2,326"/>
          <p:cNvGraphicFramePr>
            <a:graphicFrameLocks noChangeAspect="1"/>
          </p:cNvGraphicFramePr>
          <p:nvPr>
            <p:extLst>
              <p:ext uri="{D42A27DB-BD31-4B8C-83A1-F6EECF244321}">
                <p14:modId xmlns:p14="http://schemas.microsoft.com/office/powerpoint/2010/main" val="3492026648"/>
              </p:ext>
            </p:extLst>
          </p:nvPr>
        </p:nvGraphicFramePr>
        <p:xfrm>
          <a:off x="960985" y="3755297"/>
          <a:ext cx="6040437" cy="487363"/>
        </p:xfrm>
        <a:graphic>
          <a:graphicData uri="http://schemas.openxmlformats.org/presentationml/2006/ole">
            <mc:AlternateContent xmlns:mc="http://schemas.openxmlformats.org/markup-compatibility/2006">
              <mc:Choice xmlns:v="urn:schemas-microsoft-com:vml" Requires="v">
                <p:oleObj spid="_x0000_s104199" name="Equation" r:id="rId5" imgW="5803560" imgH="469800" progId="Equation.DSMT4">
                  <p:embed/>
                </p:oleObj>
              </mc:Choice>
              <mc:Fallback>
                <p:oleObj name="Equation" r:id="rId5" imgW="5803560" imgH="469800" progId="Equation.DSMT4">
                  <p:embed/>
                  <p:pic>
                    <p:nvPicPr>
                      <p:cNvPr id="25" name="Object 24"/>
                      <p:cNvPicPr/>
                      <p:nvPr/>
                    </p:nvPicPr>
                    <p:blipFill>
                      <a:blip r:embed="rId6"/>
                      <a:stretch>
                        <a:fillRect/>
                      </a:stretch>
                    </p:blipFill>
                    <p:spPr>
                      <a:xfrm>
                        <a:off x="960985" y="3755297"/>
                        <a:ext cx="6040437" cy="487363"/>
                      </a:xfrm>
                      <a:prstGeom prst="rect">
                        <a:avLst/>
                      </a:prstGeom>
                    </p:spPr>
                  </p:pic>
                </p:oleObj>
              </mc:Fallback>
            </mc:AlternateContent>
          </a:graphicData>
        </a:graphic>
      </p:graphicFrame>
      <p:sp>
        <p:nvSpPr>
          <p:cNvPr id="19" name="Content Placeholder 18"/>
          <p:cNvSpPr>
            <a:spLocks noGrp="1"/>
          </p:cNvSpPr>
          <p:nvPr>
            <p:ph idx="15"/>
          </p:nvPr>
        </p:nvSpPr>
        <p:spPr>
          <a:xfrm>
            <a:off x="468523" y="4474912"/>
            <a:ext cx="7484630" cy="416963"/>
          </a:xfrm>
        </p:spPr>
        <p:txBody>
          <a:bodyPr/>
          <a:lstStyle/>
          <a:p>
            <a:pPr marL="101600" indent="0">
              <a:buNone/>
            </a:pPr>
            <a:r>
              <a:rPr lang="en-US" sz="2400" dirty="0">
                <a:latin typeface="+mn-lt"/>
              </a:rPr>
              <a:t>Standard deviation of </a:t>
            </a:r>
            <a:r>
              <a:rPr lang="en-US" sz="2400" dirty="0" smtClean="0">
                <a:latin typeface="+mn-lt"/>
              </a:rPr>
              <a:t> base </a:t>
            </a:r>
            <a:r>
              <a:rPr lang="en-US" sz="2400" dirty="0">
                <a:latin typeface="+mn-lt"/>
              </a:rPr>
              <a:t>paint weekly demand</a:t>
            </a:r>
            <a:r>
              <a:rPr lang="en-US" sz="2400" dirty="0" smtClean="0">
                <a:latin typeface="+mn-lt"/>
              </a:rPr>
              <a:t>,</a:t>
            </a:r>
            <a:endParaRPr lang="en-US" sz="2400" dirty="0">
              <a:latin typeface="+mn-lt"/>
            </a:endParaRPr>
          </a:p>
        </p:txBody>
      </p:sp>
      <p:graphicFrame>
        <p:nvGraphicFramePr>
          <p:cNvPr id="22" name="Object 21" descr="sigma sub D to the power of C = the square root of 100 times 10 = 100"/>
          <p:cNvGraphicFramePr>
            <a:graphicFrameLocks noChangeAspect="1"/>
          </p:cNvGraphicFramePr>
          <p:nvPr>
            <p:extLst>
              <p:ext uri="{D42A27DB-BD31-4B8C-83A1-F6EECF244321}">
                <p14:modId xmlns:p14="http://schemas.microsoft.com/office/powerpoint/2010/main" val="2926153965"/>
              </p:ext>
            </p:extLst>
          </p:nvPr>
        </p:nvGraphicFramePr>
        <p:xfrm>
          <a:off x="849467" y="5040730"/>
          <a:ext cx="2885586" cy="429880"/>
        </p:xfrm>
        <a:graphic>
          <a:graphicData uri="http://schemas.openxmlformats.org/presentationml/2006/ole">
            <mc:AlternateContent xmlns:mc="http://schemas.openxmlformats.org/markup-compatibility/2006">
              <mc:Choice xmlns:v="urn:schemas-microsoft-com:vml" Requires="v">
                <p:oleObj spid="_x0000_s104200" name="Equation" r:id="rId7" imgW="2781000" imgH="444240" progId="Equation.DSMT4">
                  <p:embed/>
                </p:oleObj>
              </mc:Choice>
              <mc:Fallback>
                <p:oleObj name="Equation" r:id="rId7" imgW="2781000" imgH="444240" progId="Equation.DSMT4">
                  <p:embed/>
                  <p:pic>
                    <p:nvPicPr>
                      <p:cNvPr id="22" name="Object 21"/>
                      <p:cNvPicPr/>
                      <p:nvPr/>
                    </p:nvPicPr>
                    <p:blipFill>
                      <a:blip r:embed="rId8"/>
                      <a:stretch>
                        <a:fillRect/>
                      </a:stretch>
                    </p:blipFill>
                    <p:spPr>
                      <a:xfrm>
                        <a:off x="849467" y="5040730"/>
                        <a:ext cx="2885586" cy="429880"/>
                      </a:xfrm>
                      <a:prstGeom prst="rect">
                        <a:avLst/>
                      </a:prstGeom>
                    </p:spPr>
                  </p:pic>
                </p:oleObj>
              </mc:Fallback>
            </mc:AlternateContent>
          </a:graphicData>
        </a:graphic>
      </p:graphicFrame>
      <p:graphicFrame>
        <p:nvGraphicFramePr>
          <p:cNvPr id="26" name="Object 25" descr="s s = F sub s to the power of negative 1 times C S L times the square root of L times sigma sub D to the power of C = N O R M S I N V times 0.95 times the square root of 2 times 100 = 233"/>
          <p:cNvGraphicFramePr>
            <a:graphicFrameLocks noChangeAspect="1"/>
          </p:cNvGraphicFramePr>
          <p:nvPr>
            <p:extLst>
              <p:ext uri="{D42A27DB-BD31-4B8C-83A1-F6EECF244321}">
                <p14:modId xmlns:p14="http://schemas.microsoft.com/office/powerpoint/2010/main" val="980289990"/>
              </p:ext>
            </p:extLst>
          </p:nvPr>
        </p:nvGraphicFramePr>
        <p:xfrm>
          <a:off x="684406" y="5650947"/>
          <a:ext cx="7634105" cy="452700"/>
        </p:xfrm>
        <a:graphic>
          <a:graphicData uri="http://schemas.openxmlformats.org/presentationml/2006/ole">
            <mc:AlternateContent xmlns:mc="http://schemas.openxmlformats.org/markup-compatibility/2006">
              <mc:Choice xmlns:v="urn:schemas-microsoft-com:vml" Requires="v">
                <p:oleObj spid="_x0000_s104201" name="Equation" r:id="rId9" imgW="8102520" imgH="482400" progId="Equation.DSMT4">
                  <p:embed/>
                </p:oleObj>
              </mc:Choice>
              <mc:Fallback>
                <p:oleObj name="Equation" r:id="rId9" imgW="8102520" imgH="482400" progId="Equation.DSMT4">
                  <p:embed/>
                  <p:pic>
                    <p:nvPicPr>
                      <p:cNvPr id="26" name="Object 25"/>
                      <p:cNvPicPr/>
                      <p:nvPr/>
                    </p:nvPicPr>
                    <p:blipFill>
                      <a:blip r:embed="rId10"/>
                      <a:stretch>
                        <a:fillRect/>
                      </a:stretch>
                    </p:blipFill>
                    <p:spPr>
                      <a:xfrm>
                        <a:off x="684406" y="5650947"/>
                        <a:ext cx="7634105" cy="452700"/>
                      </a:xfrm>
                      <a:prstGeom prst="rect">
                        <a:avLst/>
                      </a:prstGeom>
                    </p:spPr>
                  </p:pic>
                </p:oleObj>
              </mc:Fallback>
            </mc:AlternateContent>
          </a:graphicData>
        </a:graphic>
      </p:graphicFrame>
    </p:spTree>
    <p:extLst>
      <p:ext uri="{BB962C8B-B14F-4D97-AF65-F5344CB8AC3E}">
        <p14:creationId xmlns:p14="http://schemas.microsoft.com/office/powerpoint/2010/main" val="17149481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5</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4247286"/>
          </a:xfrm>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Aggregation reduces the required safety inventory as long as the demand across the aggregated regions is not perfectly, positively correlated. The safety inventory savings on aggregation increase with the desired </a:t>
            </a:r>
            <a:r>
              <a:rPr lang="en-US" sz="2400" kern="1200" dirty="0" smtClean="0">
                <a:solidFill>
                  <a:srgbClr val="000000"/>
                </a:solidFill>
                <a:latin typeface="Arial (Body)"/>
                <a:ea typeface="+mn-ea"/>
                <a:cs typeface="+mn-cs"/>
              </a:rPr>
              <a:t>C</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L, </a:t>
            </a:r>
            <a:r>
              <a:rPr lang="en-US" sz="2400" kern="1200" dirty="0">
                <a:solidFill>
                  <a:srgbClr val="000000"/>
                </a:solidFill>
                <a:latin typeface="Arial (Body)"/>
                <a:ea typeface="+mn-ea"/>
                <a:cs typeface="+mn-cs"/>
              </a:rPr>
              <a:t>the replenishment lead time, the product holding cost, and the coefficient of variation of demand. The safety inventory savings on aggregation decrease as the correlation of demand across regions increases. Firms can aggregate inventories through physical aggregation, information centralization, product substitution, component commonality, and </a:t>
            </a:r>
            <a:r>
              <a:rPr lang="en-US" sz="2400" kern="1200" dirty="0" smtClean="0">
                <a:solidFill>
                  <a:srgbClr val="000000"/>
                </a:solidFill>
                <a:latin typeface="Arial (Body)"/>
                <a:ea typeface="+mn-ea"/>
                <a:cs typeface="+mn-cs"/>
              </a:rPr>
              <a:t>postponement.</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3751717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Impact of Replenishment Policies on Safety Inventory </a:t>
            </a:r>
            <a:r>
              <a:rPr lang="en-US" sz="2000" b="0" kern="1200" dirty="0" smtClean="0">
                <a:latin typeface="Times New Roman" panose="02020603050405020304" pitchFamily="18" charset="0"/>
                <a:ea typeface="+mj-ea"/>
                <a:cs typeface="+mj-cs"/>
              </a:rPr>
              <a:t>(1 of 4)</a:t>
            </a:r>
            <a:endParaRPr lang="en-US" sz="2000" b="0" kern="1200" dirty="0">
              <a:latin typeface="Times New Roman" panose="02020603050405020304" pitchFamily="18" charset="0"/>
              <a:ea typeface="+mj-ea"/>
              <a:cs typeface="+mj-cs"/>
            </a:endParaRPr>
          </a:p>
        </p:txBody>
      </p:sp>
      <p:sp>
        <p:nvSpPr>
          <p:cNvPr id="5" name="Text Placeholder 4"/>
          <p:cNvSpPr>
            <a:spLocks noGrp="1"/>
          </p:cNvSpPr>
          <p:nvPr>
            <p:ph type="body" idx="1"/>
          </p:nvPr>
        </p:nvSpPr>
        <p:spPr/>
        <p:txBody>
          <a:bodyPr/>
          <a:lstStyle/>
          <a:p>
            <a:r>
              <a:rPr lang="en-US" sz="2400" dirty="0">
                <a:latin typeface="+mn-lt"/>
              </a:rPr>
              <a:t>Continuous Review </a:t>
            </a:r>
            <a:r>
              <a:rPr lang="en-US" sz="2400" dirty="0" smtClean="0">
                <a:latin typeface="+mn-lt"/>
              </a:rPr>
              <a:t>Policies</a:t>
            </a:r>
            <a:endParaRPr lang="en-US" sz="2400" dirty="0">
              <a:latin typeface="+mn-lt"/>
            </a:endParaRPr>
          </a:p>
        </p:txBody>
      </p:sp>
      <p:sp>
        <p:nvSpPr>
          <p:cNvPr id="4" name="Content Placeholder 3"/>
          <p:cNvSpPr>
            <a:spLocks noGrp="1"/>
          </p:cNvSpPr>
          <p:nvPr>
            <p:ph sz="quarter" idx="13"/>
          </p:nvPr>
        </p:nvSpPr>
        <p:spPr>
          <a:xfrm>
            <a:off x="587830" y="2278063"/>
            <a:ext cx="8098970" cy="558800"/>
          </a:xfrm>
        </p:spPr>
        <p:txBody>
          <a:bodyPr/>
          <a:lstStyle/>
          <a:p>
            <a:pPr marL="432" indent="0">
              <a:buNone/>
            </a:pPr>
            <a:r>
              <a:rPr lang="en-IN" sz="2400" i="1" dirty="0" smtClean="0">
                <a:latin typeface="+mn-lt"/>
              </a:rPr>
              <a:t>D </a:t>
            </a:r>
            <a:r>
              <a:rPr lang="en-IN" sz="2400" dirty="0" smtClean="0">
                <a:latin typeface="+mn-lt"/>
              </a:rPr>
              <a:t>: </a:t>
            </a:r>
            <a:r>
              <a:rPr lang="en-IN" sz="2400" dirty="0">
                <a:latin typeface="+mn-lt"/>
              </a:rPr>
              <a:t>Average demand per period</a:t>
            </a:r>
            <a:endParaRPr lang="en-US" sz="2400" dirty="0">
              <a:latin typeface="+mn-lt"/>
            </a:endParaRPr>
          </a:p>
        </p:txBody>
      </p:sp>
      <p:sp>
        <p:nvSpPr>
          <p:cNvPr id="13" name="Content Placeholder 12"/>
          <p:cNvSpPr>
            <a:spLocks noGrp="1"/>
          </p:cNvSpPr>
          <p:nvPr>
            <p:ph sz="quarter" idx="15"/>
          </p:nvPr>
        </p:nvSpPr>
        <p:spPr>
          <a:xfrm>
            <a:off x="586814" y="2938940"/>
            <a:ext cx="8099985" cy="438178"/>
          </a:xfrm>
        </p:spPr>
        <p:txBody>
          <a:bodyPr/>
          <a:lstStyle/>
          <a:p>
            <a:pPr marL="0" indent="0">
              <a:buNone/>
            </a:pPr>
            <a:r>
              <a:rPr lang="el-GR" sz="2400" i="1" dirty="0" smtClean="0">
                <a:latin typeface="+mn-lt"/>
              </a:rPr>
              <a:t>σ</a:t>
            </a:r>
            <a:r>
              <a:rPr lang="en-US" sz="2400" i="1" baseline="-25000" dirty="0" smtClean="0">
                <a:latin typeface="+mn-lt"/>
              </a:rPr>
              <a:t>D </a:t>
            </a:r>
            <a:r>
              <a:rPr lang="en-US" sz="2400" dirty="0" smtClean="0">
                <a:latin typeface="+mn-lt"/>
              </a:rPr>
              <a:t>: </a:t>
            </a:r>
            <a:r>
              <a:rPr lang="en-IN" sz="2400" dirty="0" smtClean="0">
                <a:latin typeface="+mn-lt"/>
              </a:rPr>
              <a:t>Standard </a:t>
            </a:r>
            <a:r>
              <a:rPr lang="en-IN" sz="2400" dirty="0">
                <a:latin typeface="+mn-lt"/>
              </a:rPr>
              <a:t>deviation of demand per period</a:t>
            </a:r>
          </a:p>
        </p:txBody>
      </p:sp>
      <p:sp>
        <p:nvSpPr>
          <p:cNvPr id="6" name="Content Placeholder 5"/>
          <p:cNvSpPr>
            <a:spLocks noGrp="1"/>
          </p:cNvSpPr>
          <p:nvPr>
            <p:ph sz="quarter" idx="14"/>
          </p:nvPr>
        </p:nvSpPr>
        <p:spPr>
          <a:xfrm>
            <a:off x="586815" y="3492300"/>
            <a:ext cx="7041899" cy="519878"/>
          </a:xfrm>
        </p:spPr>
        <p:txBody>
          <a:bodyPr/>
          <a:lstStyle/>
          <a:p>
            <a:pPr marL="432" indent="0">
              <a:buNone/>
            </a:pPr>
            <a:r>
              <a:rPr lang="en-IN" sz="2400" i="1" dirty="0" smtClean="0">
                <a:latin typeface="+mn-lt"/>
              </a:rPr>
              <a:t>L </a:t>
            </a:r>
            <a:r>
              <a:rPr lang="en-IN" sz="2400" dirty="0" smtClean="0">
                <a:latin typeface="+mn-lt"/>
              </a:rPr>
              <a:t>: </a:t>
            </a:r>
            <a:r>
              <a:rPr lang="en-IN" sz="2400" dirty="0">
                <a:latin typeface="+mn-lt"/>
              </a:rPr>
              <a:t>Average lead time for replenishment</a:t>
            </a:r>
          </a:p>
        </p:txBody>
      </p:sp>
      <p:sp>
        <p:nvSpPr>
          <p:cNvPr id="14" name="Content Placeholder 13"/>
          <p:cNvSpPr>
            <a:spLocks noGrp="1"/>
          </p:cNvSpPr>
          <p:nvPr>
            <p:ph sz="quarter" idx="16"/>
          </p:nvPr>
        </p:nvSpPr>
        <p:spPr>
          <a:xfrm>
            <a:off x="2340420" y="4316718"/>
            <a:ext cx="6171062" cy="508769"/>
          </a:xfrm>
        </p:spPr>
        <p:txBody>
          <a:bodyPr/>
          <a:lstStyle/>
          <a:p>
            <a:pPr marL="0" indent="0">
              <a:buNone/>
            </a:pPr>
            <a:r>
              <a:rPr lang="en-US" sz="2400" dirty="0">
                <a:latin typeface="+mn-lt"/>
              </a:rPr>
              <a:t>Mean demand during lead time</a:t>
            </a:r>
            <a:r>
              <a:rPr lang="en-US" sz="2400" dirty="0" smtClean="0">
                <a:latin typeface="+mn-lt"/>
              </a:rPr>
              <a:t>, </a:t>
            </a:r>
            <a:r>
              <a:rPr lang="en-US" sz="2400" i="1" dirty="0" smtClean="0">
                <a:latin typeface="+mn-lt"/>
              </a:rPr>
              <a:t>D</a:t>
            </a:r>
            <a:r>
              <a:rPr lang="en-US" sz="2400" i="1" baseline="-25000" dirty="0" smtClean="0">
                <a:latin typeface="+mn-lt"/>
              </a:rPr>
              <a:t>L</a:t>
            </a:r>
            <a:r>
              <a:rPr lang="en-US" sz="2400" i="1" dirty="0" smtClean="0">
                <a:latin typeface="+mn-lt"/>
              </a:rPr>
              <a:t> = D×L </a:t>
            </a:r>
            <a:endParaRPr lang="en-IN" sz="2400" i="1" dirty="0">
              <a:latin typeface="+mn-lt"/>
            </a:endParaRPr>
          </a:p>
        </p:txBody>
      </p:sp>
      <p:sp>
        <p:nvSpPr>
          <p:cNvPr id="15" name="Content Placeholder 14"/>
          <p:cNvSpPr>
            <a:spLocks noGrp="1"/>
          </p:cNvSpPr>
          <p:nvPr>
            <p:ph sz="quarter" idx="17"/>
          </p:nvPr>
        </p:nvSpPr>
        <p:spPr>
          <a:xfrm>
            <a:off x="457200" y="4976352"/>
            <a:ext cx="6622869" cy="466417"/>
          </a:xfrm>
        </p:spPr>
        <p:txBody>
          <a:bodyPr/>
          <a:lstStyle/>
          <a:p>
            <a:pPr marL="0" indent="0">
              <a:buNone/>
            </a:pPr>
            <a:r>
              <a:rPr lang="en-US" sz="2400" dirty="0">
                <a:latin typeface="+mn-lt"/>
              </a:rPr>
              <a:t>Standard deviation of demand during lead time</a:t>
            </a:r>
            <a:r>
              <a:rPr lang="en-US" sz="2400" dirty="0" smtClean="0">
                <a:latin typeface="+mn-lt"/>
              </a:rPr>
              <a:t>,</a:t>
            </a:r>
            <a:endParaRPr lang="en-US" sz="2400" dirty="0">
              <a:latin typeface="+mn-lt"/>
            </a:endParaRPr>
          </a:p>
        </p:txBody>
      </p:sp>
      <p:graphicFrame>
        <p:nvGraphicFramePr>
          <p:cNvPr id="21" name="Object 20" descr="sigma sub L = the square root of L sigma sub d"/>
          <p:cNvGraphicFramePr>
            <a:graphicFrameLocks noChangeAspect="1"/>
          </p:cNvGraphicFramePr>
          <p:nvPr>
            <p:extLst>
              <p:ext uri="{D42A27DB-BD31-4B8C-83A1-F6EECF244321}">
                <p14:modId xmlns:p14="http://schemas.microsoft.com/office/powerpoint/2010/main" val="807783836"/>
              </p:ext>
            </p:extLst>
          </p:nvPr>
        </p:nvGraphicFramePr>
        <p:xfrm>
          <a:off x="7094098" y="5002699"/>
          <a:ext cx="1417384" cy="497046"/>
        </p:xfrm>
        <a:graphic>
          <a:graphicData uri="http://schemas.openxmlformats.org/presentationml/2006/ole">
            <mc:AlternateContent xmlns:mc="http://schemas.openxmlformats.org/markup-compatibility/2006">
              <mc:Choice xmlns:v="urn:schemas-microsoft-com:vml" Requires="v">
                <p:oleObj spid="_x0000_s84870" name="Equation" r:id="rId3" imgW="723600" imgH="253800" progId="Equation.DSMT4">
                  <p:embed/>
                </p:oleObj>
              </mc:Choice>
              <mc:Fallback>
                <p:oleObj name="Equation" r:id="rId3" imgW="723600" imgH="253800" progId="Equation.DSMT4">
                  <p:embed/>
                  <p:pic>
                    <p:nvPicPr>
                      <p:cNvPr id="21" name="Object 20"/>
                      <p:cNvPicPr/>
                      <p:nvPr/>
                    </p:nvPicPr>
                    <p:blipFill>
                      <a:blip r:embed="rId4"/>
                      <a:stretch>
                        <a:fillRect/>
                      </a:stretch>
                    </p:blipFill>
                    <p:spPr>
                      <a:xfrm>
                        <a:off x="7094098" y="5002699"/>
                        <a:ext cx="1417384" cy="497046"/>
                      </a:xfrm>
                      <a:prstGeom prst="rect">
                        <a:avLst/>
                      </a:prstGeom>
                    </p:spPr>
                  </p:pic>
                </p:oleObj>
              </mc:Fallback>
            </mc:AlternateContent>
          </a:graphicData>
        </a:graphic>
      </p:graphicFrame>
      <p:graphicFrame>
        <p:nvGraphicFramePr>
          <p:cNvPr id="12" name="Object 11" descr="s s = F sub s  to the power of negative 1 times C S L times sigma sub L = N O R M S I N V times C S L times the square root of L times sigma sub D, R O P = D sub L + s s"/>
          <p:cNvGraphicFramePr>
            <a:graphicFrameLocks noChangeAspect="1"/>
          </p:cNvGraphicFramePr>
          <p:nvPr>
            <p:extLst>
              <p:ext uri="{D42A27DB-BD31-4B8C-83A1-F6EECF244321}">
                <p14:modId xmlns:p14="http://schemas.microsoft.com/office/powerpoint/2010/main" val="882125094"/>
              </p:ext>
            </p:extLst>
          </p:nvPr>
        </p:nvGraphicFramePr>
        <p:xfrm>
          <a:off x="533889" y="5762075"/>
          <a:ext cx="8023970" cy="487777"/>
        </p:xfrm>
        <a:graphic>
          <a:graphicData uri="http://schemas.openxmlformats.org/presentationml/2006/ole">
            <mc:AlternateContent xmlns:mc="http://schemas.openxmlformats.org/markup-compatibility/2006">
              <mc:Choice xmlns:v="urn:schemas-microsoft-com:vml" Requires="v">
                <p:oleObj spid="_x0000_s84871" name="Equation" r:id="rId5" imgW="4178160" imgH="253800" progId="Equation.DSMT4">
                  <p:embed/>
                </p:oleObj>
              </mc:Choice>
              <mc:Fallback>
                <p:oleObj name="Equation" r:id="rId5" imgW="4178160" imgH="253800" progId="Equation.DSMT4">
                  <p:embed/>
                  <p:pic>
                    <p:nvPicPr>
                      <p:cNvPr id="12" name="Object 11"/>
                      <p:cNvPicPr/>
                      <p:nvPr/>
                    </p:nvPicPr>
                    <p:blipFill>
                      <a:blip r:embed="rId6"/>
                      <a:stretch>
                        <a:fillRect/>
                      </a:stretch>
                    </p:blipFill>
                    <p:spPr>
                      <a:xfrm>
                        <a:off x="533889" y="5762075"/>
                        <a:ext cx="8023970" cy="487777"/>
                      </a:xfrm>
                      <a:prstGeom prst="rect">
                        <a:avLst/>
                      </a:prstGeom>
                    </p:spPr>
                  </p:pic>
                </p:oleObj>
              </mc:Fallback>
            </mc:AlternateContent>
          </a:graphicData>
        </a:graphic>
      </p:graphicFrame>
    </p:spTree>
    <p:extLst>
      <p:ext uri="{BB962C8B-B14F-4D97-AF65-F5344CB8AC3E}">
        <p14:creationId xmlns:p14="http://schemas.microsoft.com/office/powerpoint/2010/main" val="32612267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Impact of Replenishment Policies on Safety Inventory </a:t>
            </a:r>
            <a:r>
              <a:rPr lang="en-US" sz="2000" b="0" kern="1200" dirty="0" smtClean="0">
                <a:latin typeface="Times New Roman" panose="02020603050405020304" pitchFamily="18" charset="0"/>
                <a:ea typeface="+mj-ea"/>
                <a:cs typeface="+mj-cs"/>
              </a:rPr>
              <a:t>(2 of 4)</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369575"/>
          </a:xfrm>
        </p:spPr>
        <p:txBody>
          <a:bodyPr wrap="square" lIns="91425" tIns="91425" rIns="91425" bIns="91425">
            <a:spAutoFit/>
          </a:bodyPr>
          <a:lstStyle/>
          <a:p>
            <a:pPr marL="255651" lvl="0" indent="-255651" defTabSz="457200">
              <a:spcAft>
                <a:spcPct val="0"/>
              </a:spcAft>
              <a:buFont typeface="Arial" panose="020B0604020202020204" pitchFamily="34" charset="0"/>
            </a:pPr>
            <a:r>
              <a:rPr lang="en-US" sz="2400" kern="1200" dirty="0">
                <a:solidFill>
                  <a:srgbClr val="000000"/>
                </a:solidFill>
                <a:latin typeface="Arial (Body)"/>
                <a:ea typeface="+mn-ea"/>
                <a:cs typeface="+mn-cs"/>
              </a:rPr>
              <a:t>Periodic Review </a:t>
            </a:r>
            <a:r>
              <a:rPr lang="en-US" sz="2400" kern="1200" dirty="0" smtClean="0">
                <a:solidFill>
                  <a:srgbClr val="000000"/>
                </a:solidFill>
                <a:latin typeface="Arial (Body)"/>
                <a:ea typeface="+mn-ea"/>
                <a:cs typeface="+mn-cs"/>
              </a:rPr>
              <a:t>Policies</a:t>
            </a:r>
            <a:endParaRPr lang="en-US" sz="2400" i="1" kern="1200" dirty="0">
              <a:solidFill>
                <a:srgbClr val="000000"/>
              </a:solidFill>
              <a:latin typeface="Arial (Body)"/>
              <a:ea typeface="+mn-ea"/>
              <a:cs typeface="+mn-cs"/>
            </a:endParaRP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Lot size determined by prespecified </a:t>
            </a:r>
            <a:r>
              <a:rPr lang="en-US" sz="2400" b="1" kern="1200" dirty="0">
                <a:solidFill>
                  <a:srgbClr val="000000"/>
                </a:solidFill>
                <a:latin typeface="Arial (Body)"/>
                <a:ea typeface="+mn-ea"/>
                <a:cs typeface="+mn-cs"/>
              </a:rPr>
              <a:t>order-up-to level </a:t>
            </a:r>
            <a:r>
              <a:rPr lang="en-US" sz="2400" kern="1200" dirty="0" smtClean="0">
                <a:solidFill>
                  <a:srgbClr val="000000"/>
                </a:solidFill>
                <a:latin typeface="Arial (Body)"/>
                <a:ea typeface="+mn-ea"/>
                <a:cs typeface="+mn-cs"/>
              </a:rPr>
              <a:t>(</a:t>
            </a:r>
            <a:r>
              <a:rPr lang="en-US" sz="2400" b="1" kern="1200" dirty="0" smtClean="0">
                <a:solidFill>
                  <a:srgbClr val="000000"/>
                </a:solidFill>
                <a:latin typeface="Arial (Body)"/>
                <a:ea typeface="+mn-ea"/>
                <a:cs typeface="Times New Roman"/>
              </a:rPr>
              <a:t>O</a:t>
            </a:r>
            <a:r>
              <a:rPr lang="en-US" sz="100" b="1" kern="1200" dirty="0" smtClean="0">
                <a:solidFill>
                  <a:srgbClr val="000000"/>
                </a:solidFill>
                <a:latin typeface="Arial (Body)"/>
                <a:ea typeface="+mn-ea"/>
                <a:cs typeface="Times New Roman"/>
              </a:rPr>
              <a:t> </a:t>
            </a:r>
            <a:r>
              <a:rPr lang="en-US" sz="2400" b="1" kern="1200" dirty="0" smtClean="0">
                <a:solidFill>
                  <a:srgbClr val="000000"/>
                </a:solidFill>
                <a:latin typeface="Arial (Body)"/>
                <a:ea typeface="+mn-ea"/>
                <a:cs typeface="Times New Roman"/>
              </a:rPr>
              <a:t>U</a:t>
            </a:r>
            <a:r>
              <a:rPr lang="en-US" sz="100" b="1" kern="1200" dirty="0" smtClean="0">
                <a:solidFill>
                  <a:srgbClr val="000000"/>
                </a:solidFill>
                <a:latin typeface="Arial (Body)"/>
                <a:ea typeface="+mn-ea"/>
                <a:cs typeface="Times New Roman"/>
              </a:rPr>
              <a:t> </a:t>
            </a:r>
            <a:r>
              <a:rPr lang="en-US" sz="2400" b="1" kern="1200" dirty="0" smtClean="0">
                <a:solidFill>
                  <a:srgbClr val="000000"/>
                </a:solidFill>
                <a:latin typeface="Arial (Body)"/>
                <a:ea typeface="+mn-ea"/>
                <a:cs typeface="Times New Roman"/>
              </a:rPr>
              <a:t>L</a:t>
            </a:r>
            <a:r>
              <a:rPr lang="en-US" sz="2400" kern="1200" dirty="0" smtClean="0">
                <a:solidFill>
                  <a:srgbClr val="000000"/>
                </a:solidFill>
                <a:latin typeface="Arial (Body)"/>
                <a:ea typeface="+mn-ea"/>
                <a:cs typeface="+mn-cs"/>
              </a:rPr>
              <a:t>)</a:t>
            </a:r>
          </a:p>
        </p:txBody>
      </p:sp>
      <p:sp>
        <p:nvSpPr>
          <p:cNvPr id="4" name="Text Placeholder 3"/>
          <p:cNvSpPr>
            <a:spLocks noGrp="1"/>
          </p:cNvSpPr>
          <p:nvPr>
            <p:ph type="body" idx="2"/>
          </p:nvPr>
        </p:nvSpPr>
        <p:spPr>
          <a:xfrm>
            <a:off x="457200" y="3107962"/>
            <a:ext cx="8229600" cy="2858123"/>
          </a:xfrm>
        </p:spPr>
        <p:txBody>
          <a:bodyPr/>
          <a:lstStyle/>
          <a:p>
            <a:pPr marL="101600" indent="0">
              <a:buNone/>
            </a:pPr>
            <a:r>
              <a:rPr lang="en-IN" sz="2400" i="1" dirty="0">
                <a:latin typeface="+mn-lt"/>
              </a:rPr>
              <a:t>D </a:t>
            </a:r>
            <a:r>
              <a:rPr lang="en-IN" sz="2400" dirty="0">
                <a:latin typeface="+mn-lt"/>
              </a:rPr>
              <a:t>: Average demand per period</a:t>
            </a:r>
          </a:p>
          <a:p>
            <a:pPr marL="101600" indent="0">
              <a:buNone/>
            </a:pPr>
            <a:r>
              <a:rPr lang="el-GR" sz="2400" i="1" dirty="0">
                <a:latin typeface="+mn-lt"/>
              </a:rPr>
              <a:t>σ</a:t>
            </a:r>
            <a:r>
              <a:rPr lang="en-IN" sz="2400" i="1" baseline="-25000" dirty="0">
                <a:latin typeface="+mn-lt"/>
              </a:rPr>
              <a:t>D</a:t>
            </a:r>
            <a:r>
              <a:rPr lang="en-IN" sz="2400" i="1" dirty="0">
                <a:latin typeface="+mn-lt"/>
              </a:rPr>
              <a:t> : </a:t>
            </a:r>
            <a:r>
              <a:rPr lang="en-IN" sz="2400" dirty="0">
                <a:latin typeface="+mn-lt"/>
              </a:rPr>
              <a:t>Standard deviation of demand per period</a:t>
            </a:r>
          </a:p>
          <a:p>
            <a:pPr marL="101600" indent="0">
              <a:buNone/>
            </a:pPr>
            <a:r>
              <a:rPr lang="en-IN" sz="2400" i="1" dirty="0">
                <a:latin typeface="+mn-lt"/>
              </a:rPr>
              <a:t>L </a:t>
            </a:r>
            <a:r>
              <a:rPr lang="en-IN" sz="2400" dirty="0">
                <a:latin typeface="+mn-lt"/>
              </a:rPr>
              <a:t>: Average lead time for replenishment</a:t>
            </a:r>
          </a:p>
          <a:p>
            <a:pPr marL="101600" indent="0">
              <a:buNone/>
            </a:pPr>
            <a:r>
              <a:rPr lang="en-IN" sz="2400" i="1" dirty="0">
                <a:latin typeface="+mn-lt"/>
              </a:rPr>
              <a:t>T </a:t>
            </a:r>
            <a:r>
              <a:rPr lang="en-IN" sz="2400" dirty="0">
                <a:latin typeface="+mn-lt"/>
              </a:rPr>
              <a:t>: Review interval</a:t>
            </a:r>
          </a:p>
          <a:p>
            <a:pPr marL="101600" indent="0">
              <a:buNone/>
            </a:pPr>
            <a:r>
              <a:rPr lang="en-IN" sz="2400" i="1" dirty="0">
                <a:latin typeface="+mn-lt"/>
              </a:rPr>
              <a:t>C</a:t>
            </a:r>
            <a:r>
              <a:rPr lang="en-IN" sz="100" i="1" dirty="0">
                <a:latin typeface="+mn-lt"/>
              </a:rPr>
              <a:t> </a:t>
            </a:r>
            <a:r>
              <a:rPr lang="en-IN" sz="2400" i="1" dirty="0">
                <a:latin typeface="+mn-lt"/>
              </a:rPr>
              <a:t>S</a:t>
            </a:r>
            <a:r>
              <a:rPr lang="en-IN" sz="100" i="1" dirty="0">
                <a:latin typeface="+mn-lt"/>
              </a:rPr>
              <a:t> </a:t>
            </a:r>
            <a:r>
              <a:rPr lang="en-IN" sz="2400" i="1" dirty="0">
                <a:latin typeface="+mn-lt"/>
              </a:rPr>
              <a:t>L </a:t>
            </a:r>
            <a:r>
              <a:rPr lang="en-IN" sz="2400" dirty="0">
                <a:latin typeface="+mn-lt"/>
              </a:rPr>
              <a:t>: Desired cycle service </a:t>
            </a:r>
            <a:r>
              <a:rPr lang="en-IN" sz="2400" dirty="0" smtClean="0">
                <a:latin typeface="+mn-lt"/>
              </a:rPr>
              <a:t>level</a:t>
            </a:r>
            <a:endParaRPr lang="en-IN" sz="2400" b="1" dirty="0">
              <a:latin typeface="+mn-lt"/>
            </a:endParaRPr>
          </a:p>
        </p:txBody>
      </p:sp>
    </p:spTree>
    <p:extLst>
      <p:ext uri="{BB962C8B-B14F-4D97-AF65-F5344CB8AC3E}">
        <p14:creationId xmlns:p14="http://schemas.microsoft.com/office/powerpoint/2010/main" val="15900291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Impact of Replenishment Policies on Safety Inventory </a:t>
            </a:r>
            <a:r>
              <a:rPr lang="en-US" sz="2000" b="0" kern="1200" dirty="0" smtClean="0">
                <a:latin typeface="Times New Roman" panose="02020603050405020304" pitchFamily="18" charset="0"/>
                <a:ea typeface="+mj-ea"/>
                <a:cs typeface="+mj-cs"/>
              </a:rPr>
              <a:t>(3 of 4)</a:t>
            </a:r>
            <a:endParaRPr lang="en-US" sz="2000" b="0" kern="1200" dirty="0">
              <a:latin typeface="Times New Roman" panose="02020603050405020304" pitchFamily="18" charset="0"/>
              <a:ea typeface="+mj-ea"/>
              <a:cs typeface="+mj-cs"/>
            </a:endParaRPr>
          </a:p>
        </p:txBody>
      </p:sp>
      <p:sp>
        <p:nvSpPr>
          <p:cNvPr id="9" name="Text Placeholder 8"/>
          <p:cNvSpPr>
            <a:spLocks noGrp="1"/>
          </p:cNvSpPr>
          <p:nvPr>
            <p:ph idx="1"/>
          </p:nvPr>
        </p:nvSpPr>
        <p:spPr>
          <a:xfrm>
            <a:off x="457200" y="1600200"/>
            <a:ext cx="1688721" cy="529051"/>
          </a:xfrm>
        </p:spPr>
        <p:txBody>
          <a:bodyPr/>
          <a:lstStyle/>
          <a:p>
            <a:pPr marL="0" indent="0">
              <a:buNone/>
            </a:pPr>
            <a:r>
              <a:rPr lang="en-US" sz="2400" dirty="0">
                <a:latin typeface="+mn-lt"/>
              </a:rPr>
              <a:t>Probability</a:t>
            </a:r>
            <a:endParaRPr lang="en-IN" sz="2400" dirty="0">
              <a:latin typeface="+mn-lt"/>
            </a:endParaRPr>
          </a:p>
        </p:txBody>
      </p:sp>
      <p:graphicFrame>
        <p:nvGraphicFramePr>
          <p:cNvPr id="10" name="Object 9" descr="left parenthesis demand during L + T less than or equal to O U L right parenthesis = C S L"/>
          <p:cNvGraphicFramePr>
            <a:graphicFrameLocks noChangeAspect="1"/>
          </p:cNvGraphicFramePr>
          <p:nvPr>
            <p:extLst>
              <p:ext uri="{D42A27DB-BD31-4B8C-83A1-F6EECF244321}">
                <p14:modId xmlns:p14="http://schemas.microsoft.com/office/powerpoint/2010/main" val="3348322527"/>
              </p:ext>
            </p:extLst>
          </p:nvPr>
        </p:nvGraphicFramePr>
        <p:xfrm>
          <a:off x="2224088" y="1703388"/>
          <a:ext cx="5091112" cy="423862"/>
        </p:xfrm>
        <a:graphic>
          <a:graphicData uri="http://schemas.openxmlformats.org/presentationml/2006/ole">
            <mc:AlternateContent xmlns:mc="http://schemas.openxmlformats.org/markup-compatibility/2006">
              <mc:Choice xmlns:v="urn:schemas-microsoft-com:vml" Requires="v">
                <p:oleObj spid="_x0000_s116802" name="Equation" r:id="rId3" imgW="2450880" imgH="203040" progId="Equation.DSMT4">
                  <p:embed/>
                </p:oleObj>
              </mc:Choice>
              <mc:Fallback>
                <p:oleObj name="Equation" r:id="rId3" imgW="2450880" imgH="203040" progId="Equation.DSMT4">
                  <p:embed/>
                  <p:pic>
                    <p:nvPicPr>
                      <p:cNvPr id="10" name="Object 9"/>
                      <p:cNvPicPr/>
                      <p:nvPr/>
                    </p:nvPicPr>
                    <p:blipFill>
                      <a:blip r:embed="rId4"/>
                      <a:stretch>
                        <a:fillRect/>
                      </a:stretch>
                    </p:blipFill>
                    <p:spPr>
                      <a:xfrm>
                        <a:off x="2224088" y="1703388"/>
                        <a:ext cx="5091112" cy="423862"/>
                      </a:xfrm>
                      <a:prstGeom prst="rect">
                        <a:avLst/>
                      </a:prstGeom>
                    </p:spPr>
                  </p:pic>
                </p:oleObj>
              </mc:Fallback>
            </mc:AlternateContent>
          </a:graphicData>
        </a:graphic>
      </p:graphicFrame>
      <p:sp>
        <p:nvSpPr>
          <p:cNvPr id="3" name="Content Placeholder 2"/>
          <p:cNvSpPr>
            <a:spLocks noGrp="1"/>
          </p:cNvSpPr>
          <p:nvPr>
            <p:ph idx="13"/>
          </p:nvPr>
        </p:nvSpPr>
        <p:spPr>
          <a:xfrm>
            <a:off x="473720" y="2807084"/>
            <a:ext cx="4982700" cy="492475"/>
          </a:xfrm>
        </p:spPr>
        <p:txBody>
          <a:bodyPr/>
          <a:lstStyle/>
          <a:p>
            <a:pPr marL="101600" indent="0">
              <a:buNone/>
            </a:pPr>
            <a:r>
              <a:rPr lang="en-IN" sz="2400" dirty="0" smtClean="0">
                <a:latin typeface="+mn-lt"/>
              </a:rPr>
              <a:t>Mean demand during </a:t>
            </a:r>
            <a:r>
              <a:rPr lang="en-IN" sz="2400" i="1" dirty="0" smtClean="0">
                <a:latin typeface="+mn-lt"/>
              </a:rPr>
              <a:t>T</a:t>
            </a:r>
            <a:r>
              <a:rPr lang="en-IN" sz="2400" dirty="0" smtClean="0">
                <a:latin typeface="+mn-lt"/>
              </a:rPr>
              <a:t>+</a:t>
            </a:r>
            <a:r>
              <a:rPr lang="en-IN" sz="2400" i="1" dirty="0" smtClean="0">
                <a:latin typeface="+mn-lt"/>
              </a:rPr>
              <a:t>L </a:t>
            </a:r>
            <a:r>
              <a:rPr lang="en-IN" sz="2400" dirty="0" smtClean="0">
                <a:latin typeface="+mn-lt"/>
              </a:rPr>
              <a:t>periods</a:t>
            </a:r>
            <a:r>
              <a:rPr lang="en-IN" sz="2400" i="1" dirty="0" smtClean="0">
                <a:latin typeface="+mn-lt"/>
              </a:rPr>
              <a:t>,</a:t>
            </a:r>
            <a:endParaRPr lang="en-IN" sz="2400" i="1" dirty="0">
              <a:latin typeface="+mn-lt"/>
            </a:endParaRPr>
          </a:p>
        </p:txBody>
      </p:sp>
      <p:graphicFrame>
        <p:nvGraphicFramePr>
          <p:cNvPr id="14" name="Object 13" descr="D sub start expression T + L end expression = left parenthesis t + l right parenthesis D"/>
          <p:cNvGraphicFramePr>
            <a:graphicFrameLocks noChangeAspect="1"/>
          </p:cNvGraphicFramePr>
          <p:nvPr>
            <p:extLst>
              <p:ext uri="{D42A27DB-BD31-4B8C-83A1-F6EECF244321}">
                <p14:modId xmlns:p14="http://schemas.microsoft.com/office/powerpoint/2010/main" val="3660769443"/>
              </p:ext>
            </p:extLst>
          </p:nvPr>
        </p:nvGraphicFramePr>
        <p:xfrm>
          <a:off x="5413375" y="2857500"/>
          <a:ext cx="2127250" cy="474663"/>
        </p:xfrm>
        <a:graphic>
          <a:graphicData uri="http://schemas.openxmlformats.org/presentationml/2006/ole">
            <mc:AlternateContent xmlns:mc="http://schemas.openxmlformats.org/markup-compatibility/2006">
              <mc:Choice xmlns:v="urn:schemas-microsoft-com:vml" Requires="v">
                <p:oleObj spid="_x0000_s116803" name="Equation" r:id="rId5" imgW="1028520" imgH="228600" progId="Equation.DSMT4">
                  <p:embed/>
                </p:oleObj>
              </mc:Choice>
              <mc:Fallback>
                <p:oleObj name="Equation" r:id="rId5" imgW="1028520" imgH="228600" progId="Equation.DSMT4">
                  <p:embed/>
                  <p:pic>
                    <p:nvPicPr>
                      <p:cNvPr id="11" name="Object 10"/>
                      <p:cNvPicPr/>
                      <p:nvPr/>
                    </p:nvPicPr>
                    <p:blipFill>
                      <a:blip r:embed="rId6"/>
                      <a:stretch>
                        <a:fillRect/>
                      </a:stretch>
                    </p:blipFill>
                    <p:spPr>
                      <a:xfrm>
                        <a:off x="5413375" y="2857500"/>
                        <a:ext cx="2127250" cy="474663"/>
                      </a:xfrm>
                      <a:prstGeom prst="rect">
                        <a:avLst/>
                      </a:prstGeom>
                    </p:spPr>
                  </p:pic>
                </p:oleObj>
              </mc:Fallback>
            </mc:AlternateContent>
          </a:graphicData>
        </a:graphic>
      </p:graphicFrame>
      <p:sp>
        <p:nvSpPr>
          <p:cNvPr id="4" name="Content Placeholder 3"/>
          <p:cNvSpPr>
            <a:spLocks noGrp="1"/>
          </p:cNvSpPr>
          <p:nvPr>
            <p:ph idx="14"/>
          </p:nvPr>
        </p:nvSpPr>
        <p:spPr>
          <a:xfrm>
            <a:off x="473720" y="3459335"/>
            <a:ext cx="5252523" cy="447145"/>
          </a:xfrm>
        </p:spPr>
        <p:txBody>
          <a:bodyPr/>
          <a:lstStyle/>
          <a:p>
            <a:pPr marL="101600" indent="0">
              <a:buNone/>
            </a:pPr>
            <a:r>
              <a:rPr lang="en-IN" sz="2400" dirty="0" smtClean="0">
                <a:latin typeface="+mn-lt"/>
              </a:rPr>
              <a:t>Std dev </a:t>
            </a:r>
            <a:r>
              <a:rPr lang="en-IN" sz="2400" dirty="0">
                <a:latin typeface="+mn-lt"/>
              </a:rPr>
              <a:t>demand during </a:t>
            </a:r>
            <a:r>
              <a:rPr lang="en-IN" sz="2400" i="1" dirty="0">
                <a:latin typeface="+mn-lt"/>
              </a:rPr>
              <a:t>T</a:t>
            </a:r>
            <a:r>
              <a:rPr lang="en-IN" sz="2400" dirty="0">
                <a:latin typeface="+mn-lt"/>
              </a:rPr>
              <a:t>+</a:t>
            </a:r>
            <a:r>
              <a:rPr lang="en-IN" sz="2400" i="1" dirty="0">
                <a:latin typeface="+mn-lt"/>
              </a:rPr>
              <a:t>L </a:t>
            </a:r>
            <a:r>
              <a:rPr lang="en-IN" sz="2400" dirty="0">
                <a:latin typeface="+mn-lt"/>
              </a:rPr>
              <a:t>periods</a:t>
            </a:r>
            <a:r>
              <a:rPr lang="en-IN" sz="2400" i="1" dirty="0">
                <a:latin typeface="+mn-lt"/>
              </a:rPr>
              <a:t>,</a:t>
            </a:r>
            <a:endParaRPr lang="en-IN" sz="2400" dirty="0">
              <a:latin typeface="+mn-lt"/>
            </a:endParaRPr>
          </a:p>
        </p:txBody>
      </p:sp>
      <p:graphicFrame>
        <p:nvGraphicFramePr>
          <p:cNvPr id="11" name="Object 10" descr="sigma sub start expression T + L end expression = the square root of start expression T + L end expression sigma sub D"/>
          <p:cNvGraphicFramePr>
            <a:graphicFrameLocks noChangeAspect="1"/>
          </p:cNvGraphicFramePr>
          <p:nvPr>
            <p:extLst>
              <p:ext uri="{D42A27DB-BD31-4B8C-83A1-F6EECF244321}">
                <p14:modId xmlns:p14="http://schemas.microsoft.com/office/powerpoint/2010/main" val="2932271651"/>
              </p:ext>
            </p:extLst>
          </p:nvPr>
        </p:nvGraphicFramePr>
        <p:xfrm>
          <a:off x="5778891" y="3462416"/>
          <a:ext cx="2377168" cy="574883"/>
        </p:xfrm>
        <a:graphic>
          <a:graphicData uri="http://schemas.openxmlformats.org/presentationml/2006/ole">
            <mc:AlternateContent xmlns:mc="http://schemas.openxmlformats.org/markup-compatibility/2006">
              <mc:Choice xmlns:v="urn:schemas-microsoft-com:vml" Requires="v">
                <p:oleObj spid="_x0000_s116804" name="Equation" r:id="rId7" imgW="1104840" imgH="266400" progId="Equation.DSMT4">
                  <p:embed/>
                </p:oleObj>
              </mc:Choice>
              <mc:Fallback>
                <p:oleObj name="Equation" r:id="rId7" imgW="1104840" imgH="266400" progId="Equation.DSMT4">
                  <p:embed/>
                  <p:pic>
                    <p:nvPicPr>
                      <p:cNvPr id="11" name="Object 10"/>
                      <p:cNvPicPr/>
                      <p:nvPr/>
                    </p:nvPicPr>
                    <p:blipFill>
                      <a:blip r:embed="rId8"/>
                      <a:stretch>
                        <a:fillRect/>
                      </a:stretch>
                    </p:blipFill>
                    <p:spPr>
                      <a:xfrm>
                        <a:off x="5778891" y="3462416"/>
                        <a:ext cx="2377168" cy="574883"/>
                      </a:xfrm>
                      <a:prstGeom prst="rect">
                        <a:avLst/>
                      </a:prstGeom>
                    </p:spPr>
                  </p:pic>
                </p:oleObj>
              </mc:Fallback>
            </mc:AlternateContent>
          </a:graphicData>
        </a:graphic>
      </p:graphicFrame>
      <p:graphicFrame>
        <p:nvGraphicFramePr>
          <p:cNvPr id="12" name="Object 11" descr="O U L = D sub start expression t + l end expression + s s"/>
          <p:cNvGraphicFramePr>
            <a:graphicFrameLocks noChangeAspect="1"/>
          </p:cNvGraphicFramePr>
          <p:nvPr>
            <p:extLst>
              <p:ext uri="{D42A27DB-BD31-4B8C-83A1-F6EECF244321}">
                <p14:modId xmlns:p14="http://schemas.microsoft.com/office/powerpoint/2010/main" val="2175146178"/>
              </p:ext>
            </p:extLst>
          </p:nvPr>
        </p:nvGraphicFramePr>
        <p:xfrm>
          <a:off x="3001324" y="4118371"/>
          <a:ext cx="2078037" cy="431800"/>
        </p:xfrm>
        <a:graphic>
          <a:graphicData uri="http://schemas.openxmlformats.org/presentationml/2006/ole">
            <mc:AlternateContent xmlns:mc="http://schemas.openxmlformats.org/markup-compatibility/2006">
              <mc:Choice xmlns:v="urn:schemas-microsoft-com:vml" Requires="v">
                <p:oleObj spid="_x0000_s116805" name="Equation" r:id="rId9" imgW="1104840" imgH="228600" progId="Equation.DSMT4">
                  <p:embed/>
                </p:oleObj>
              </mc:Choice>
              <mc:Fallback>
                <p:oleObj name="Equation" r:id="rId9" imgW="1104840" imgH="228600" progId="Equation.DSMT4">
                  <p:embed/>
                  <p:pic>
                    <p:nvPicPr>
                      <p:cNvPr id="12" name="Object 11"/>
                      <p:cNvPicPr/>
                      <p:nvPr/>
                    </p:nvPicPr>
                    <p:blipFill>
                      <a:blip r:embed="rId10"/>
                      <a:stretch>
                        <a:fillRect/>
                      </a:stretch>
                    </p:blipFill>
                    <p:spPr>
                      <a:xfrm>
                        <a:off x="3001324" y="4118371"/>
                        <a:ext cx="2078037" cy="431800"/>
                      </a:xfrm>
                      <a:prstGeom prst="rect">
                        <a:avLst/>
                      </a:prstGeom>
                    </p:spPr>
                  </p:pic>
                </p:oleObj>
              </mc:Fallback>
            </mc:AlternateContent>
          </a:graphicData>
        </a:graphic>
      </p:graphicFrame>
      <p:graphicFrame>
        <p:nvGraphicFramePr>
          <p:cNvPr id="13" name="Object 12" descr="s s = f sub s to the power of negative 1 times C S L times sigma sub start expression D + L end expression = N O R M S I N V times C S L times sigma sub start expression t + l end expression Average lot size, Q = D sub T = D times T"/>
          <p:cNvGraphicFramePr>
            <a:graphicFrameLocks noChangeAspect="1"/>
          </p:cNvGraphicFramePr>
          <p:nvPr>
            <p:extLst>
              <p:ext uri="{D42A27DB-BD31-4B8C-83A1-F6EECF244321}">
                <p14:modId xmlns:p14="http://schemas.microsoft.com/office/powerpoint/2010/main" val="863923535"/>
              </p:ext>
            </p:extLst>
          </p:nvPr>
        </p:nvGraphicFramePr>
        <p:xfrm>
          <a:off x="961688" y="4719788"/>
          <a:ext cx="6569393" cy="1002348"/>
        </p:xfrm>
        <a:graphic>
          <a:graphicData uri="http://schemas.openxmlformats.org/presentationml/2006/ole">
            <mc:AlternateContent xmlns:mc="http://schemas.openxmlformats.org/markup-compatibility/2006">
              <mc:Choice xmlns:v="urn:schemas-microsoft-com:vml" Requires="v">
                <p:oleObj spid="_x0000_s116806" name="Equation" r:id="rId11" imgW="3174840" imgH="482400" progId="Equation.DSMT4">
                  <p:embed/>
                </p:oleObj>
              </mc:Choice>
              <mc:Fallback>
                <p:oleObj name="Equation" r:id="rId11" imgW="3174840" imgH="482400" progId="Equation.DSMT4">
                  <p:embed/>
                  <p:pic>
                    <p:nvPicPr>
                      <p:cNvPr id="13" name="Object 12"/>
                      <p:cNvPicPr/>
                      <p:nvPr/>
                    </p:nvPicPr>
                    <p:blipFill>
                      <a:blip r:embed="rId12"/>
                      <a:stretch>
                        <a:fillRect/>
                      </a:stretch>
                    </p:blipFill>
                    <p:spPr>
                      <a:xfrm>
                        <a:off x="961688" y="4719788"/>
                        <a:ext cx="6569393" cy="1002348"/>
                      </a:xfrm>
                      <a:prstGeom prst="rect">
                        <a:avLst/>
                      </a:prstGeom>
                    </p:spPr>
                  </p:pic>
                </p:oleObj>
              </mc:Fallback>
            </mc:AlternateContent>
          </a:graphicData>
        </a:graphic>
      </p:graphicFrame>
    </p:spTree>
    <p:extLst>
      <p:ext uri="{BB962C8B-B14F-4D97-AF65-F5344CB8AC3E}">
        <p14:creationId xmlns:p14="http://schemas.microsoft.com/office/powerpoint/2010/main" val="35647586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Impact of Replenishment Policies on Safety Inventory </a:t>
            </a:r>
            <a:r>
              <a:rPr lang="en-US" sz="2000" b="0" kern="1200" dirty="0" smtClean="0">
                <a:latin typeface="Times New Roman" panose="02020603050405020304" pitchFamily="18" charset="0"/>
                <a:ea typeface="+mj-ea"/>
                <a:cs typeface="+mj-cs"/>
              </a:rPr>
              <a:t>(4 of 4)</a:t>
            </a:r>
            <a:endParaRPr lang="en-US" sz="2000" b="0" kern="1200" dirty="0">
              <a:latin typeface="Times New Roman" panose="02020603050405020304" pitchFamily="18" charset="0"/>
              <a:ea typeface="+mj-ea"/>
              <a:cs typeface="+mj-cs"/>
            </a:endParaRPr>
          </a:p>
        </p:txBody>
      </p:sp>
      <p:pic>
        <p:nvPicPr>
          <p:cNvPr id="5" name="Picture 4" descr="Supply chain flows without and with postponement. The diagram for supply chain flows without postponement shows 4 parallel lines flowing from left to right. The diagram for supply chain flows with component commonality and postponement shows a single heavy line on the left, then 4 parallel lines flowing to the right."/>
          <p:cNvPicPr>
            <a:picLocks noChangeAspect="1"/>
          </p:cNvPicPr>
          <p:nvPr/>
        </p:nvPicPr>
        <p:blipFill>
          <a:blip r:embed="rId2"/>
          <a:stretch>
            <a:fillRect/>
          </a:stretch>
        </p:blipFill>
        <p:spPr>
          <a:xfrm>
            <a:off x="1160004" y="1693449"/>
            <a:ext cx="6772816" cy="3661553"/>
          </a:xfrm>
          <a:prstGeom prst="rect">
            <a:avLst/>
          </a:prstGeom>
        </p:spPr>
      </p:pic>
      <p:sp>
        <p:nvSpPr>
          <p:cNvPr id="4" name="Text Placeholder 3"/>
          <p:cNvSpPr>
            <a:spLocks noGrp="1"/>
          </p:cNvSpPr>
          <p:nvPr>
            <p:ph type="body" idx="1"/>
          </p:nvPr>
        </p:nvSpPr>
        <p:spPr>
          <a:xfrm>
            <a:off x="457200" y="5529147"/>
            <a:ext cx="6972300" cy="830017"/>
          </a:xfrm>
        </p:spPr>
        <p:txBody>
          <a:bodyPr/>
          <a:lstStyle/>
          <a:p>
            <a:r>
              <a:rPr lang="en-IN" sz="2000" b="1" dirty="0">
                <a:latin typeface="+mn-lt"/>
              </a:rPr>
              <a:t>Figure 12-7 </a:t>
            </a:r>
            <a:r>
              <a:rPr lang="en-IN" sz="2000" dirty="0">
                <a:latin typeface="+mn-lt"/>
              </a:rPr>
              <a:t>Inventory Profile for Periodic Review Policy with </a:t>
            </a:r>
            <a:r>
              <a:rPr lang="en-IN" sz="2000" i="1" dirty="0">
                <a:latin typeface="+mn-lt"/>
              </a:rPr>
              <a:t>L </a:t>
            </a:r>
            <a:r>
              <a:rPr lang="en-IN" sz="2000" dirty="0" smtClean="0">
                <a:latin typeface="+mn-lt"/>
              </a:rPr>
              <a:t>= </a:t>
            </a:r>
            <a:r>
              <a:rPr lang="en-IN" sz="2000" dirty="0">
                <a:latin typeface="+mn-lt"/>
              </a:rPr>
              <a:t>4, </a:t>
            </a:r>
            <a:r>
              <a:rPr lang="en-IN" sz="2000" i="1" dirty="0">
                <a:latin typeface="+mn-lt"/>
              </a:rPr>
              <a:t>T </a:t>
            </a:r>
            <a:r>
              <a:rPr lang="en-IN" sz="2000" dirty="0" smtClean="0">
                <a:latin typeface="+mn-lt"/>
              </a:rPr>
              <a:t>= 7</a:t>
            </a:r>
            <a:endParaRPr lang="en-IN" sz="2000" dirty="0">
              <a:latin typeface="+mn-lt"/>
            </a:endParaRPr>
          </a:p>
        </p:txBody>
      </p:sp>
    </p:spTree>
    <p:extLst>
      <p:ext uri="{BB962C8B-B14F-4D97-AF65-F5344CB8AC3E}">
        <p14:creationId xmlns:p14="http://schemas.microsoft.com/office/powerpoint/2010/main" val="3057305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1</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Safety inventory helps a supply chain provide customers with a high level of product availability in spite of supply and demand uncertainty. It is carried just in case demand exceeds the amount forecasted or supply arrives later than </a:t>
            </a:r>
            <a:r>
              <a:rPr lang="en-US" sz="2400" kern="1200" dirty="0" smtClean="0">
                <a:solidFill>
                  <a:srgbClr val="000000"/>
                </a:solidFill>
                <a:latin typeface="Arial (Body)"/>
                <a:ea typeface="+mn-ea"/>
                <a:cs typeface="+mn-cs"/>
              </a:rPr>
              <a:t>expected.</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402989728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Evaluation Safety Inventory for a Periodic Review Policy</a:t>
            </a:r>
            <a:endParaRPr lang="en-US" kern="1200" dirty="0">
              <a:latin typeface="Times New Roman" panose="02020603050405020304" pitchFamily="18" charset="0"/>
              <a:ea typeface="+mj-ea"/>
              <a:cs typeface="+mj-cs"/>
            </a:endParaRPr>
          </a:p>
        </p:txBody>
      </p:sp>
      <p:sp>
        <p:nvSpPr>
          <p:cNvPr id="5" name="Content Placeholder 4"/>
          <p:cNvSpPr>
            <a:spLocks noGrp="1"/>
          </p:cNvSpPr>
          <p:nvPr>
            <p:ph idx="1"/>
          </p:nvPr>
        </p:nvSpPr>
        <p:spPr>
          <a:xfrm>
            <a:off x="457200" y="1600200"/>
            <a:ext cx="6457950" cy="503579"/>
          </a:xfrm>
        </p:spPr>
        <p:txBody>
          <a:bodyPr/>
          <a:lstStyle/>
          <a:p>
            <a:pPr marL="101600" indent="0">
              <a:buNone/>
            </a:pPr>
            <a:r>
              <a:rPr lang="en-US" sz="2200" i="1" dirty="0">
                <a:latin typeface="+mn-lt"/>
                <a:cs typeface="Times New Roman"/>
              </a:rPr>
              <a:t>D</a:t>
            </a:r>
            <a:r>
              <a:rPr lang="en-US" sz="2200" i="1" dirty="0">
                <a:latin typeface="+mn-lt"/>
              </a:rPr>
              <a:t> </a:t>
            </a:r>
            <a:r>
              <a:rPr lang="en-US" sz="2200" i="1" dirty="0" smtClean="0">
                <a:latin typeface="+mn-lt"/>
              </a:rPr>
              <a:t>=</a:t>
            </a:r>
            <a:r>
              <a:rPr lang="en-US" sz="2200" dirty="0" smtClean="0">
                <a:latin typeface="+mn-lt"/>
              </a:rPr>
              <a:t> 2,500, </a:t>
            </a:r>
            <a:r>
              <a:rPr lang="el-GR" sz="2200" i="1" dirty="0" smtClean="0">
                <a:latin typeface="+mn-lt"/>
              </a:rPr>
              <a:t>σ</a:t>
            </a:r>
            <a:r>
              <a:rPr lang="en-US" sz="2200" i="1" baseline="-25000" dirty="0" smtClean="0">
                <a:latin typeface="+mn-lt"/>
              </a:rPr>
              <a:t>D</a:t>
            </a:r>
            <a:r>
              <a:rPr lang="en-US" sz="2200" dirty="0" smtClean="0">
                <a:latin typeface="+mn-lt"/>
              </a:rPr>
              <a:t>= 500, </a:t>
            </a:r>
            <a:r>
              <a:rPr lang="en-US" sz="2200" i="1" dirty="0">
                <a:cs typeface="Times New Roman"/>
              </a:rPr>
              <a:t>L</a:t>
            </a:r>
            <a:r>
              <a:rPr lang="en-US" sz="2200" dirty="0"/>
              <a:t> = 2 weeks, </a:t>
            </a:r>
            <a:r>
              <a:rPr lang="en-US" sz="2200" i="1" dirty="0">
                <a:cs typeface="Times New Roman"/>
              </a:rPr>
              <a:t>T</a:t>
            </a:r>
            <a:r>
              <a:rPr lang="en-US" sz="2200" i="1" dirty="0"/>
              <a:t> =</a:t>
            </a:r>
            <a:r>
              <a:rPr lang="en-US" sz="2200" dirty="0"/>
              <a:t> 4 </a:t>
            </a:r>
            <a:r>
              <a:rPr lang="en-US" sz="2200" dirty="0" smtClean="0"/>
              <a:t>weeks</a:t>
            </a:r>
            <a:endParaRPr lang="en-IN" sz="2200" dirty="0"/>
          </a:p>
        </p:txBody>
      </p:sp>
      <p:sp>
        <p:nvSpPr>
          <p:cNvPr id="7" name="Content Placeholder 6"/>
          <p:cNvSpPr>
            <a:spLocks noGrp="1"/>
          </p:cNvSpPr>
          <p:nvPr>
            <p:ph idx="14"/>
          </p:nvPr>
        </p:nvSpPr>
        <p:spPr>
          <a:xfrm>
            <a:off x="457200" y="2311556"/>
            <a:ext cx="4749071" cy="491507"/>
          </a:xfrm>
        </p:spPr>
        <p:txBody>
          <a:bodyPr/>
          <a:lstStyle/>
          <a:p>
            <a:pPr marL="101600" indent="0">
              <a:buNone/>
            </a:pPr>
            <a:r>
              <a:rPr lang="en-IN" sz="2200" dirty="0">
                <a:latin typeface="+mn-lt"/>
              </a:rPr>
              <a:t>Mean demand during </a:t>
            </a:r>
            <a:r>
              <a:rPr lang="en-IN" sz="2200" i="1" dirty="0">
                <a:latin typeface="+mn-lt"/>
              </a:rPr>
              <a:t>T </a:t>
            </a:r>
            <a:r>
              <a:rPr lang="en-IN" sz="2200" dirty="0" smtClean="0">
                <a:latin typeface="+mn-lt"/>
              </a:rPr>
              <a:t>+ </a:t>
            </a:r>
            <a:r>
              <a:rPr lang="en-IN" sz="2200" i="1" dirty="0">
                <a:latin typeface="+mn-lt"/>
              </a:rPr>
              <a:t>L </a:t>
            </a:r>
            <a:r>
              <a:rPr lang="en-IN" sz="2200" dirty="0">
                <a:latin typeface="+mn-lt"/>
              </a:rPr>
              <a:t>periods,</a:t>
            </a:r>
          </a:p>
        </p:txBody>
      </p:sp>
      <p:graphicFrame>
        <p:nvGraphicFramePr>
          <p:cNvPr id="15" name="Object 14" descr="D sub start expression T + L end expression = left parenthesis T + L right parenthesis D = left parenthesis 2 + 4 right parenthesis times 2,500 = 15,000"/>
          <p:cNvGraphicFramePr>
            <a:graphicFrameLocks noChangeAspect="1"/>
          </p:cNvGraphicFramePr>
          <p:nvPr>
            <p:extLst>
              <p:ext uri="{D42A27DB-BD31-4B8C-83A1-F6EECF244321}">
                <p14:modId xmlns:p14="http://schemas.microsoft.com/office/powerpoint/2010/main" val="96343521"/>
              </p:ext>
            </p:extLst>
          </p:nvPr>
        </p:nvGraphicFramePr>
        <p:xfrm>
          <a:off x="5206272" y="2434865"/>
          <a:ext cx="3369990" cy="816967"/>
        </p:xfrm>
        <a:graphic>
          <a:graphicData uri="http://schemas.openxmlformats.org/presentationml/2006/ole">
            <mc:AlternateContent xmlns:mc="http://schemas.openxmlformats.org/markup-compatibility/2006">
              <mc:Choice xmlns:v="urn:schemas-microsoft-com:vml" Requires="v">
                <p:oleObj spid="_x0000_s108869" name="Equation" r:id="rId3" imgW="1892160" imgH="457200" progId="Equation.DSMT4">
                  <p:embed/>
                </p:oleObj>
              </mc:Choice>
              <mc:Fallback>
                <p:oleObj name="Equation" r:id="rId3" imgW="1892160" imgH="457200" progId="Equation.DSMT4">
                  <p:embed/>
                  <p:pic>
                    <p:nvPicPr>
                      <p:cNvPr id="15" name="Object 14"/>
                      <p:cNvPicPr/>
                      <p:nvPr/>
                    </p:nvPicPr>
                    <p:blipFill>
                      <a:blip r:embed="rId4"/>
                      <a:stretch>
                        <a:fillRect/>
                      </a:stretch>
                    </p:blipFill>
                    <p:spPr>
                      <a:xfrm>
                        <a:off x="5206272" y="2434865"/>
                        <a:ext cx="3369990" cy="816967"/>
                      </a:xfrm>
                      <a:prstGeom prst="rect">
                        <a:avLst/>
                      </a:prstGeom>
                    </p:spPr>
                  </p:pic>
                </p:oleObj>
              </mc:Fallback>
            </mc:AlternateContent>
          </a:graphicData>
        </a:graphic>
      </p:graphicFrame>
      <p:sp>
        <p:nvSpPr>
          <p:cNvPr id="8" name="Content Placeholder 7"/>
          <p:cNvSpPr>
            <a:spLocks noGrp="1"/>
          </p:cNvSpPr>
          <p:nvPr>
            <p:ph idx="15"/>
          </p:nvPr>
        </p:nvSpPr>
        <p:spPr>
          <a:xfrm>
            <a:off x="457201" y="3248892"/>
            <a:ext cx="2965268" cy="835261"/>
          </a:xfrm>
        </p:spPr>
        <p:txBody>
          <a:bodyPr/>
          <a:lstStyle/>
          <a:p>
            <a:pPr marL="101600" indent="0">
              <a:buNone/>
            </a:pPr>
            <a:r>
              <a:rPr lang="en-IN" sz="2200" dirty="0" smtClean="0">
                <a:latin typeface="+mn-lt"/>
              </a:rPr>
              <a:t>Std dev </a:t>
            </a:r>
            <a:r>
              <a:rPr lang="en-IN" sz="2200" dirty="0">
                <a:latin typeface="+mn-lt"/>
              </a:rPr>
              <a:t>demand </a:t>
            </a:r>
            <a:r>
              <a:rPr lang="en-IN" sz="2200" dirty="0" smtClean="0">
                <a:latin typeface="+mn-lt"/>
              </a:rPr>
              <a:t>during </a:t>
            </a:r>
            <a:r>
              <a:rPr lang="en-IN" sz="2200" i="1" dirty="0">
                <a:latin typeface="+mn-lt"/>
              </a:rPr>
              <a:t>T </a:t>
            </a:r>
            <a:r>
              <a:rPr lang="en-IN" sz="2200" dirty="0">
                <a:latin typeface="+mn-lt"/>
              </a:rPr>
              <a:t>+ </a:t>
            </a:r>
            <a:r>
              <a:rPr lang="en-IN" sz="2200" i="1" dirty="0">
                <a:latin typeface="+mn-lt"/>
              </a:rPr>
              <a:t>L </a:t>
            </a:r>
            <a:r>
              <a:rPr lang="en-IN" sz="2200" dirty="0">
                <a:latin typeface="+mn-lt"/>
              </a:rPr>
              <a:t>periods,</a:t>
            </a:r>
          </a:p>
        </p:txBody>
      </p:sp>
      <p:graphicFrame>
        <p:nvGraphicFramePr>
          <p:cNvPr id="16" name="Object 15" descr="sigma sub start expression T + L end expression = the square root of start expression T + L end expression sigma sub D = the square root of start expression 4 + 2 end expression times 500 = 1,225"/>
          <p:cNvGraphicFramePr>
            <a:graphicFrameLocks noChangeAspect="1"/>
          </p:cNvGraphicFramePr>
          <p:nvPr>
            <p:extLst>
              <p:ext uri="{D42A27DB-BD31-4B8C-83A1-F6EECF244321}">
                <p14:modId xmlns:p14="http://schemas.microsoft.com/office/powerpoint/2010/main" val="3500015704"/>
              </p:ext>
            </p:extLst>
          </p:nvPr>
        </p:nvGraphicFramePr>
        <p:xfrm>
          <a:off x="3473933" y="3624517"/>
          <a:ext cx="3073297" cy="881590"/>
        </p:xfrm>
        <a:graphic>
          <a:graphicData uri="http://schemas.openxmlformats.org/presentationml/2006/ole">
            <mc:AlternateContent xmlns:mc="http://schemas.openxmlformats.org/markup-compatibility/2006">
              <mc:Choice xmlns:v="urn:schemas-microsoft-com:vml" Requires="v">
                <p:oleObj spid="_x0000_s108870" name="Equation" r:id="rId5" imgW="1777680" imgH="507960" progId="Equation.DSMT4">
                  <p:embed/>
                </p:oleObj>
              </mc:Choice>
              <mc:Fallback>
                <p:oleObj name="Equation" r:id="rId5" imgW="1777680" imgH="507960" progId="Equation.DSMT4">
                  <p:embed/>
                  <p:pic>
                    <p:nvPicPr>
                      <p:cNvPr id="16" name="Object 15"/>
                      <p:cNvPicPr/>
                      <p:nvPr/>
                    </p:nvPicPr>
                    <p:blipFill>
                      <a:blip r:embed="rId6"/>
                      <a:stretch>
                        <a:fillRect/>
                      </a:stretch>
                    </p:blipFill>
                    <p:spPr>
                      <a:xfrm>
                        <a:off x="3473933" y="3624517"/>
                        <a:ext cx="3073297" cy="881590"/>
                      </a:xfrm>
                      <a:prstGeom prst="rect">
                        <a:avLst/>
                      </a:prstGeom>
                    </p:spPr>
                  </p:pic>
                </p:oleObj>
              </mc:Fallback>
            </mc:AlternateContent>
          </a:graphicData>
        </a:graphic>
      </p:graphicFrame>
      <p:graphicFrame>
        <p:nvGraphicFramePr>
          <p:cNvPr id="17" name="Object 16" descr="s s = F sub s to the power of negative 1 times C S L times sigma sub start expression D + L end expression = N O R M S I N V times C S L times sigma sub start expression T+L end expression = N O R M S I N V times 0.90 times 1,225 = 1,570 boxes O U L = D sub start expression t + l end expression + s s = 15,000 + 1,570 = 16,570"/>
          <p:cNvGraphicFramePr>
            <a:graphicFrameLocks noChangeAspect="1"/>
          </p:cNvGraphicFramePr>
          <p:nvPr>
            <p:extLst>
              <p:ext uri="{D42A27DB-BD31-4B8C-83A1-F6EECF244321}">
                <p14:modId xmlns:p14="http://schemas.microsoft.com/office/powerpoint/2010/main" val="223210120"/>
              </p:ext>
            </p:extLst>
          </p:nvPr>
        </p:nvGraphicFramePr>
        <p:xfrm>
          <a:off x="1451701" y="4742245"/>
          <a:ext cx="5619750" cy="1301750"/>
        </p:xfrm>
        <a:graphic>
          <a:graphicData uri="http://schemas.openxmlformats.org/presentationml/2006/ole">
            <mc:AlternateContent xmlns:mc="http://schemas.openxmlformats.org/markup-compatibility/2006">
              <mc:Choice xmlns:v="urn:schemas-microsoft-com:vml" Requires="v">
                <p:oleObj spid="_x0000_s108871" name="Equation" r:id="rId7" imgW="3251160" imgH="749160" progId="Equation.DSMT4">
                  <p:embed/>
                </p:oleObj>
              </mc:Choice>
              <mc:Fallback>
                <p:oleObj name="Equation" r:id="rId7" imgW="3251160" imgH="749160" progId="Equation.DSMT4">
                  <p:embed/>
                  <p:pic>
                    <p:nvPicPr>
                      <p:cNvPr id="17" name="Object 16"/>
                      <p:cNvPicPr/>
                      <p:nvPr/>
                    </p:nvPicPr>
                    <p:blipFill>
                      <a:blip r:embed="rId8"/>
                      <a:stretch>
                        <a:fillRect/>
                      </a:stretch>
                    </p:blipFill>
                    <p:spPr>
                      <a:xfrm>
                        <a:off x="1451701" y="4742245"/>
                        <a:ext cx="5619750" cy="1301750"/>
                      </a:xfrm>
                      <a:prstGeom prst="rect">
                        <a:avLst/>
                      </a:prstGeom>
                    </p:spPr>
                  </p:pic>
                </p:oleObj>
              </mc:Fallback>
            </mc:AlternateContent>
          </a:graphicData>
        </a:graphic>
      </p:graphicFrame>
    </p:spTree>
    <p:extLst>
      <p:ext uri="{BB962C8B-B14F-4D97-AF65-F5344CB8AC3E}">
        <p14:creationId xmlns:p14="http://schemas.microsoft.com/office/powerpoint/2010/main" val="7962337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6</a:t>
            </a:r>
            <a:endParaRPr lang="en-US" kern="1200" dirty="0">
              <a:solidFill>
                <a:srgbClr val="007FA3"/>
              </a:solidFill>
              <a:latin typeface="Times New Roman" panose="02020603050405020304" pitchFamily="18" charset="0"/>
              <a:ea typeface="+mj-ea"/>
              <a:cs typeface="+mj-cs"/>
            </a:endParaRPr>
          </a:p>
        </p:txBody>
      </p:sp>
      <p:sp>
        <p:nvSpPr>
          <p:cNvPr id="11" name="Content Placeholder 10"/>
          <p:cNvSpPr>
            <a:spLocks noGrp="1"/>
          </p:cNvSpPr>
          <p:nvPr>
            <p:ph idx="1"/>
          </p:nvPr>
        </p:nvSpPr>
        <p:spPr>
          <a:xfrm>
            <a:off x="457200" y="1600200"/>
            <a:ext cx="8229600" cy="1247932"/>
          </a:xfrm>
        </p:spPr>
        <p:txBody>
          <a:bodyPr/>
          <a:lstStyle/>
          <a:p>
            <a:pPr marL="101600" indent="0">
              <a:buNone/>
            </a:pPr>
            <a:r>
              <a:rPr lang="en-US" sz="2400" dirty="0">
                <a:latin typeface="+mn-lt"/>
              </a:rPr>
              <a:t>Whereas the required safety inventory is proportional </a:t>
            </a:r>
            <a:r>
              <a:rPr lang="en-US" sz="2400" dirty="0" smtClean="0">
                <a:latin typeface="+mn-lt"/>
              </a:rPr>
              <a:t>to for </a:t>
            </a:r>
            <a:r>
              <a:rPr lang="en-US" sz="2400" dirty="0">
                <a:latin typeface="+mn-lt"/>
              </a:rPr>
              <a:t>a continuous review policy, the required </a:t>
            </a:r>
            <a:r>
              <a:rPr lang="en-US" sz="2400" dirty="0" smtClean="0">
                <a:latin typeface="+mn-lt"/>
              </a:rPr>
              <a:t>safety inventory </a:t>
            </a:r>
            <a:r>
              <a:rPr lang="en-US" sz="2400" dirty="0" smtClean="0"/>
              <a:t>for </a:t>
            </a:r>
            <a:r>
              <a:rPr lang="en-US" sz="2400" dirty="0"/>
              <a:t>a periodic review replenishment policy is proportional </a:t>
            </a:r>
            <a:r>
              <a:rPr lang="en-US" sz="2400" dirty="0" smtClean="0"/>
              <a:t>to</a:t>
            </a:r>
            <a:endParaRPr lang="en-IN" sz="2400" dirty="0"/>
          </a:p>
        </p:txBody>
      </p:sp>
      <p:graphicFrame>
        <p:nvGraphicFramePr>
          <p:cNvPr id="14" name="Object 13" descr="the square root of start expression L + T end expression"/>
          <p:cNvGraphicFramePr>
            <a:graphicFrameLocks noChangeAspect="1"/>
          </p:cNvGraphicFramePr>
          <p:nvPr>
            <p:extLst>
              <p:ext uri="{D42A27DB-BD31-4B8C-83A1-F6EECF244321}">
                <p14:modId xmlns:p14="http://schemas.microsoft.com/office/powerpoint/2010/main" val="2667659284"/>
              </p:ext>
            </p:extLst>
          </p:nvPr>
        </p:nvGraphicFramePr>
        <p:xfrm>
          <a:off x="566268" y="2892804"/>
          <a:ext cx="910108" cy="385419"/>
        </p:xfrm>
        <a:graphic>
          <a:graphicData uri="http://schemas.openxmlformats.org/presentationml/2006/ole">
            <mc:AlternateContent xmlns:mc="http://schemas.openxmlformats.org/markup-compatibility/2006">
              <mc:Choice xmlns:v="urn:schemas-microsoft-com:vml" Requires="v">
                <p:oleObj spid="_x0000_s87491" name="Equation" r:id="rId3" imgW="901440" imgH="380880" progId="Equation.DSMT4">
                  <p:embed/>
                </p:oleObj>
              </mc:Choice>
              <mc:Fallback>
                <p:oleObj name="Equation" r:id="rId3" imgW="901440" imgH="380880" progId="Equation.DSMT4">
                  <p:embed/>
                  <p:pic>
                    <p:nvPicPr>
                      <p:cNvPr id="14" name="Object 13"/>
                      <p:cNvPicPr/>
                      <p:nvPr/>
                    </p:nvPicPr>
                    <p:blipFill>
                      <a:blip r:embed="rId4"/>
                      <a:stretch>
                        <a:fillRect/>
                      </a:stretch>
                    </p:blipFill>
                    <p:spPr>
                      <a:xfrm>
                        <a:off x="566268" y="2892804"/>
                        <a:ext cx="910108" cy="385419"/>
                      </a:xfrm>
                      <a:prstGeom prst="rect">
                        <a:avLst/>
                      </a:prstGeom>
                    </p:spPr>
                  </p:pic>
                </p:oleObj>
              </mc:Fallback>
            </mc:AlternateContent>
          </a:graphicData>
        </a:graphic>
      </p:graphicFrame>
      <p:sp>
        <p:nvSpPr>
          <p:cNvPr id="15" name="Content Placeholder 14"/>
          <p:cNvSpPr>
            <a:spLocks noGrp="1"/>
          </p:cNvSpPr>
          <p:nvPr>
            <p:ph idx="14"/>
          </p:nvPr>
        </p:nvSpPr>
        <p:spPr>
          <a:xfrm>
            <a:off x="1452282" y="2839293"/>
            <a:ext cx="7234518" cy="458534"/>
          </a:xfrm>
        </p:spPr>
        <p:txBody>
          <a:bodyPr/>
          <a:lstStyle/>
          <a:p>
            <a:pPr marL="101600" indent="0">
              <a:buNone/>
            </a:pPr>
            <a:r>
              <a:rPr lang="en-US" sz="2400" dirty="0">
                <a:latin typeface="+mn-lt"/>
              </a:rPr>
              <a:t>where </a:t>
            </a:r>
            <a:r>
              <a:rPr lang="en-US" sz="2400" i="1" dirty="0">
                <a:latin typeface="+mn-lt"/>
                <a:cs typeface="Times New Roman"/>
              </a:rPr>
              <a:t>T</a:t>
            </a:r>
            <a:r>
              <a:rPr lang="en-US" sz="2400" dirty="0">
                <a:latin typeface="+mn-lt"/>
              </a:rPr>
              <a:t> is the reorder interval</a:t>
            </a:r>
            <a:r>
              <a:rPr lang="en-US" sz="2400" dirty="0" smtClean="0">
                <a:latin typeface="+mn-lt"/>
              </a:rPr>
              <a:t>. </a:t>
            </a:r>
            <a:r>
              <a:rPr lang="en-US" sz="2400" dirty="0">
                <a:latin typeface="+mn-lt"/>
              </a:rPr>
              <a:t>As a result</a:t>
            </a:r>
            <a:r>
              <a:rPr lang="en-US" sz="2400" dirty="0" smtClean="0">
                <a:latin typeface="+mn-lt"/>
              </a:rPr>
              <a:t>, </a:t>
            </a:r>
            <a:r>
              <a:rPr lang="en-US" sz="2400" dirty="0">
                <a:latin typeface="+mn-lt"/>
              </a:rPr>
              <a:t>periodic</a:t>
            </a:r>
            <a:r>
              <a:rPr lang="en-US" sz="2400" dirty="0" smtClean="0">
                <a:latin typeface="+mn-lt"/>
              </a:rPr>
              <a:t> </a:t>
            </a:r>
            <a:endParaRPr lang="en-IN" sz="2400" dirty="0">
              <a:latin typeface="+mn-lt"/>
            </a:endParaRPr>
          </a:p>
        </p:txBody>
      </p:sp>
      <p:sp>
        <p:nvSpPr>
          <p:cNvPr id="16" name="Content Placeholder 15"/>
          <p:cNvSpPr>
            <a:spLocks noGrp="1"/>
          </p:cNvSpPr>
          <p:nvPr>
            <p:ph idx="15"/>
          </p:nvPr>
        </p:nvSpPr>
        <p:spPr>
          <a:xfrm>
            <a:off x="457200" y="3365437"/>
            <a:ext cx="8229600" cy="1210929"/>
          </a:xfrm>
        </p:spPr>
        <p:txBody>
          <a:bodyPr/>
          <a:lstStyle/>
          <a:p>
            <a:pPr marL="101600" indent="0">
              <a:buNone/>
            </a:pPr>
            <a:r>
              <a:rPr lang="en-US" sz="2400" dirty="0">
                <a:latin typeface="+mn-lt"/>
              </a:rPr>
              <a:t>review replenishment policies require more safety inventory than continuous review policies for the same lead time and level of product availability</a:t>
            </a:r>
            <a:r>
              <a:rPr lang="en-US" sz="2400" dirty="0" smtClean="0">
                <a:latin typeface="+mn-lt"/>
              </a:rPr>
              <a:t>.</a:t>
            </a:r>
          </a:p>
        </p:txBody>
      </p:sp>
    </p:spTree>
    <p:extLst>
      <p:ext uri="{BB962C8B-B14F-4D97-AF65-F5344CB8AC3E}">
        <p14:creationId xmlns:p14="http://schemas.microsoft.com/office/powerpoint/2010/main" val="18252380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Managing Safety Inventory in a Multiechelon Supply Chain</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In multiechelon supply chains, stages often do not know demand and supply distributions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Inventory between a stage and the final customer is called the </a:t>
            </a:r>
            <a:r>
              <a:rPr lang="en-US" sz="2400" b="1" kern="1200" dirty="0">
                <a:solidFill>
                  <a:srgbClr val="000000"/>
                </a:solidFill>
                <a:latin typeface="Arial (Body)"/>
                <a:ea typeface="+mn-ea"/>
                <a:cs typeface="+mn-cs"/>
              </a:rPr>
              <a:t>echelon inventory</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Reorder points and order-up-to levels at any stage should be based on echelon inventory</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Decisions must be made about the level of safety inventory carried at different stages</a:t>
            </a:r>
          </a:p>
        </p:txBody>
      </p:sp>
    </p:spTree>
    <p:extLst>
      <p:ext uri="{BB962C8B-B14F-4D97-AF65-F5344CB8AC3E}">
        <p14:creationId xmlns:p14="http://schemas.microsoft.com/office/powerpoint/2010/main" val="18035820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7</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2031295"/>
          </a:xfrm>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In a multiechelon supply chain, it is important to manage safety inventory across stages in a coordinated manner. Increasing safety inventory at upstream stages allows downstream stages to decrease the amount of safety inventory they </a:t>
            </a:r>
            <a:r>
              <a:rPr lang="en-US" sz="2400" kern="1200" dirty="0" smtClean="0">
                <a:solidFill>
                  <a:srgbClr val="000000"/>
                </a:solidFill>
                <a:latin typeface="Arial (Body)"/>
                <a:ea typeface="+mn-ea"/>
                <a:cs typeface="+mn-cs"/>
              </a:rPr>
              <a:t>carry.</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3925481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Managerial Levers to Reduce Safety Inventory</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278064"/>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Reduction of supply uncertainty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Sharing information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Coordinated demand</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Reduction of lead times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Delays contribute more to lead time than production and transportation time</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Reduction of demand uncertainty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Reduce information distortion through sharing</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Aggregate </a:t>
            </a:r>
            <a:r>
              <a:rPr lang="en-US" sz="2400" kern="1200" dirty="0" smtClean="0">
                <a:solidFill>
                  <a:srgbClr val="000000"/>
                </a:solidFill>
                <a:latin typeface="Arial (Body)"/>
                <a:ea typeface="+mn-ea"/>
                <a:cs typeface="+mn-cs"/>
              </a:rPr>
              <a:t>demand</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2065587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8</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4616618"/>
          </a:xfrm>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The required level of safety inventory may be reduced and product availability may be improved if a supply chain can reduce demand uncertainty, replenishment lead times, and the variability of lead times. A switch from periodic monitoring to continuous monitoring can also help reduce inventories. Another key managerial lever to reduce the required safety inventories is to exploit aggregation. This may be achieved by physically aggregating inventories, virtually aggregating inventories using information centralization, specializing inventories based on demand volume, exploiting substitution, using component commonality, and postponing product </a:t>
            </a:r>
            <a:r>
              <a:rPr lang="en-US" sz="2400" kern="1200" dirty="0" smtClean="0">
                <a:solidFill>
                  <a:srgbClr val="000000"/>
                </a:solidFill>
                <a:latin typeface="Arial (Body)"/>
                <a:ea typeface="+mn-ea"/>
                <a:cs typeface="+mn-cs"/>
              </a:rPr>
              <a:t>differentiation.</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77841992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116"/>
            <a:ext cx="8229600" cy="655534"/>
          </a:xfrm>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S PGothic" pitchFamily="34" charset="-128"/>
                <a:cs typeface="Calibri"/>
              </a:rPr>
              <a:t>Copyright</a:t>
            </a:r>
            <a:endParaRPr lang="en-US" sz="2000" b="0" kern="1200" dirty="0">
              <a:latin typeface="Times New Roman" panose="02020603050405020304" pitchFamily="18" charset="0"/>
              <a:ea typeface="MS PGothic" pitchFamily="34" charset="-128"/>
              <a:cs typeface="Calibri"/>
            </a:endParaRPr>
          </a:p>
        </p:txBody>
      </p:sp>
      <p:pic>
        <p:nvPicPr>
          <p:cNvPr id="4" name="Picture 2" descr="3293795473_47524415"/>
          <p:cNvPicPr>
            <a:picLocks noChangeAspect="1" noChangeArrowheads="1"/>
          </p:cNvPicPr>
          <p:nvPr/>
        </p:nvPicPr>
        <p:blipFill>
          <a:blip r:embed="rId2"/>
          <a:srcRect/>
          <a:stretch>
            <a:fillRect/>
          </a:stretch>
        </p:blipFill>
        <p:spPr bwMode="auto">
          <a:xfrm>
            <a:off x="977900" y="1714500"/>
            <a:ext cx="6985000" cy="2182813"/>
          </a:xfrm>
          <a:prstGeom prst="rect">
            <a:avLst/>
          </a:prstGeom>
          <a:noFill/>
          <a:ln w="9525">
            <a:noFill/>
            <a:miter lim="800000"/>
            <a:headEnd/>
            <a:tailEnd/>
          </a:ln>
        </p:spPr>
      </p:pic>
    </p:spTree>
    <p:extLst>
      <p:ext uri="{BB962C8B-B14F-4D97-AF65-F5344CB8AC3E}">
        <p14:creationId xmlns:p14="http://schemas.microsoft.com/office/powerpoint/2010/main" val="3505849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Factors Affecting the Level of Safety Inventory</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The desired level of product </a:t>
            </a:r>
            <a:r>
              <a:rPr lang="en-US" sz="2400" kern="1200" dirty="0" smtClean="0">
                <a:solidFill>
                  <a:srgbClr val="000000"/>
                </a:solidFill>
                <a:latin typeface="Arial (Body)"/>
                <a:ea typeface="+mn-ea"/>
                <a:cs typeface="+mn-cs"/>
              </a:rPr>
              <a:t>availability</a:t>
            </a:r>
            <a:endParaRPr lang="en-US" sz="2400" kern="1200" dirty="0">
              <a:solidFill>
                <a:srgbClr val="000000"/>
              </a:solidFill>
              <a:latin typeface="Arial (Body)"/>
              <a:ea typeface="+mn-ea"/>
              <a:cs typeface="+mn-cs"/>
            </a:endParaRP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The uncertainty of </a:t>
            </a:r>
            <a:r>
              <a:rPr lang="en-US" sz="2400" kern="1200" dirty="0" smtClean="0">
                <a:solidFill>
                  <a:srgbClr val="000000"/>
                </a:solidFill>
                <a:latin typeface="Arial (Body)"/>
                <a:ea typeface="+mn-ea"/>
                <a:cs typeface="+mn-cs"/>
              </a:rPr>
              <a:t>demand</a:t>
            </a:r>
            <a:endParaRPr lang="en-US" sz="2400" kern="1200" dirty="0">
              <a:solidFill>
                <a:srgbClr val="000000"/>
              </a:solidFill>
              <a:latin typeface="Arial (Body)"/>
              <a:ea typeface="+mn-ea"/>
              <a:cs typeface="+mn-cs"/>
            </a:endParaRP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The uncertainty of </a:t>
            </a:r>
            <a:r>
              <a:rPr lang="en-US" sz="2400" kern="1200" dirty="0" smtClean="0">
                <a:solidFill>
                  <a:srgbClr val="000000"/>
                </a:solidFill>
                <a:latin typeface="Arial (Body)"/>
                <a:ea typeface="+mn-ea"/>
                <a:cs typeface="+mn-cs"/>
              </a:rPr>
              <a:t>supply</a:t>
            </a:r>
            <a:endParaRPr lang="en-US" sz="2400" kern="1200" dirty="0">
              <a:solidFill>
                <a:srgbClr val="000000"/>
              </a:solidFill>
              <a:latin typeface="Arial (Body)"/>
              <a:ea typeface="+mn-ea"/>
              <a:cs typeface="+mn-cs"/>
            </a:endParaRP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Inventory replenishment policies</a:t>
            </a:r>
          </a:p>
        </p:txBody>
      </p:sp>
    </p:spTree>
    <p:extLst>
      <p:ext uri="{BB962C8B-B14F-4D97-AF65-F5344CB8AC3E}">
        <p14:creationId xmlns:p14="http://schemas.microsoft.com/office/powerpoint/2010/main" val="9806668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Measuring Product Availability</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570452"/>
          </a:xfrm>
        </p:spPr>
        <p:txBody>
          <a:bodyPr wrap="square" lIns="91425" tIns="91425" rIns="91425" bIns="91425">
            <a:spAutoFit/>
          </a:bodyPr>
          <a:lstStyle/>
          <a:p>
            <a:pPr marL="432054" lvl="0" indent="-432054" defTabSz="457200">
              <a:spcAft>
                <a:spcPct val="0"/>
              </a:spcAft>
              <a:buSzPts val="2400"/>
              <a:buFont typeface="+mj-lt"/>
              <a:buAutoNum type="arabicPeriod"/>
              <a:tabLst/>
            </a:pPr>
            <a:r>
              <a:rPr lang="en-US" sz="2400" b="1" kern="1200" dirty="0">
                <a:solidFill>
                  <a:srgbClr val="000000"/>
                </a:solidFill>
                <a:latin typeface="Arial (Body)"/>
                <a:ea typeface="+mn-ea"/>
                <a:cs typeface="+mn-cs"/>
              </a:rPr>
              <a:t>Product fill rate (</a:t>
            </a:r>
            <a:r>
              <a:rPr lang="en-US" sz="2400" b="1" kern="1200" dirty="0">
                <a:solidFill>
                  <a:srgbClr val="000000"/>
                </a:solidFill>
                <a:latin typeface="Arial (Body)"/>
                <a:ea typeface="+mn-ea"/>
                <a:cs typeface="Times New Roman"/>
              </a:rPr>
              <a:t>fr</a:t>
            </a:r>
            <a:r>
              <a:rPr lang="en-US" sz="2400" b="1" kern="1200" dirty="0">
                <a:solidFill>
                  <a:srgbClr val="000000"/>
                </a:solidFill>
                <a:latin typeface="Arial (Body)"/>
                <a:ea typeface="+mn-ea"/>
                <a:cs typeface="+mn-cs"/>
              </a:rPr>
              <a:t>)</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Fraction of product demand satisfied from </a:t>
            </a:r>
            <a:br>
              <a:rPr lang="en-US" sz="2400" kern="1200" dirty="0">
                <a:solidFill>
                  <a:srgbClr val="000000"/>
                </a:solidFill>
                <a:latin typeface="Arial (Body)"/>
                <a:ea typeface="+mn-ea"/>
                <a:cs typeface="+mn-cs"/>
              </a:rPr>
            </a:br>
            <a:r>
              <a:rPr lang="en-US" sz="2400" kern="1200" dirty="0">
                <a:solidFill>
                  <a:srgbClr val="000000"/>
                </a:solidFill>
                <a:latin typeface="Arial (Body)"/>
                <a:ea typeface="+mn-ea"/>
                <a:cs typeface="+mn-cs"/>
              </a:rPr>
              <a:t>product in inventory</a:t>
            </a:r>
            <a:endParaRPr lang="en-US" sz="2400" i="1" kern="1200" dirty="0">
              <a:solidFill>
                <a:srgbClr val="000000"/>
              </a:solidFill>
              <a:latin typeface="Arial (Body)"/>
              <a:ea typeface="+mn-ea"/>
              <a:cs typeface="+mn-cs"/>
            </a:endParaRPr>
          </a:p>
          <a:p>
            <a:pPr marL="432054" lvl="0" indent="-432054" defTabSz="457200">
              <a:spcAft>
                <a:spcPct val="0"/>
              </a:spcAft>
              <a:buSzPts val="2400"/>
              <a:buFont typeface="+mj-lt"/>
              <a:buAutoNum type="arabicPeriod"/>
              <a:tabLst/>
            </a:pPr>
            <a:r>
              <a:rPr lang="en-US" sz="2400" b="1" kern="1200" dirty="0">
                <a:solidFill>
                  <a:srgbClr val="000000"/>
                </a:solidFill>
                <a:latin typeface="Arial (Body)"/>
                <a:ea typeface="+mn-ea"/>
                <a:cs typeface="+mn-cs"/>
              </a:rPr>
              <a:t>Order fill rate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Fraction of orders filled from available inventory</a:t>
            </a:r>
            <a:endParaRPr lang="en-US" sz="2400" i="1" kern="1200" dirty="0">
              <a:solidFill>
                <a:srgbClr val="000000"/>
              </a:solidFill>
              <a:latin typeface="Arial (Body)"/>
              <a:ea typeface="+mn-ea"/>
              <a:cs typeface="+mn-cs"/>
            </a:endParaRPr>
          </a:p>
          <a:p>
            <a:pPr marL="432054" lvl="0" indent="-432054" defTabSz="457200">
              <a:spcAft>
                <a:spcPct val="0"/>
              </a:spcAft>
              <a:buSzPts val="2400"/>
              <a:buFont typeface="+mj-lt"/>
              <a:buAutoNum type="arabicPeriod"/>
              <a:tabLst/>
            </a:pPr>
            <a:r>
              <a:rPr lang="en-US" sz="2400" b="1" kern="1200" dirty="0">
                <a:solidFill>
                  <a:srgbClr val="000000"/>
                </a:solidFill>
                <a:latin typeface="Arial (Body)"/>
                <a:ea typeface="+mn-ea"/>
                <a:cs typeface="+mn-cs"/>
              </a:rPr>
              <a:t>Cycle service level </a:t>
            </a:r>
            <a:r>
              <a:rPr lang="en-US" sz="2400" b="1" kern="1200" dirty="0" smtClean="0">
                <a:solidFill>
                  <a:srgbClr val="000000"/>
                </a:solidFill>
                <a:latin typeface="Arial (Body)"/>
                <a:ea typeface="+mn-ea"/>
                <a:cs typeface="+mn-cs"/>
              </a:rPr>
              <a:t>(</a:t>
            </a:r>
            <a:r>
              <a:rPr lang="en-US" sz="2400" b="1" kern="1200" dirty="0" smtClean="0">
                <a:solidFill>
                  <a:srgbClr val="000000"/>
                </a:solidFill>
                <a:latin typeface="Arial (Body)"/>
                <a:ea typeface="+mn-ea"/>
                <a:cs typeface="Times New Roman"/>
              </a:rPr>
              <a:t>C</a:t>
            </a:r>
            <a:r>
              <a:rPr lang="en-US" sz="100" b="1" kern="1200" dirty="0" smtClean="0">
                <a:solidFill>
                  <a:srgbClr val="000000"/>
                </a:solidFill>
                <a:latin typeface="Arial (Body)"/>
                <a:ea typeface="+mn-ea"/>
                <a:cs typeface="Times New Roman"/>
              </a:rPr>
              <a:t> </a:t>
            </a:r>
            <a:r>
              <a:rPr lang="en-US" sz="2400" b="1" kern="1200" dirty="0" smtClean="0">
                <a:solidFill>
                  <a:srgbClr val="000000"/>
                </a:solidFill>
                <a:latin typeface="Arial (Body)"/>
                <a:ea typeface="+mn-ea"/>
                <a:cs typeface="Times New Roman"/>
              </a:rPr>
              <a:t>S</a:t>
            </a:r>
            <a:r>
              <a:rPr lang="en-US" sz="100" b="1" kern="1200" dirty="0" smtClean="0">
                <a:solidFill>
                  <a:srgbClr val="000000"/>
                </a:solidFill>
                <a:latin typeface="Arial (Body)"/>
                <a:ea typeface="+mn-ea"/>
                <a:cs typeface="Times New Roman"/>
              </a:rPr>
              <a:t> </a:t>
            </a:r>
            <a:r>
              <a:rPr lang="en-US" sz="2400" b="1" kern="1200" dirty="0" smtClean="0">
                <a:solidFill>
                  <a:srgbClr val="000000"/>
                </a:solidFill>
                <a:latin typeface="Arial (Body)"/>
                <a:ea typeface="+mn-ea"/>
                <a:cs typeface="Times New Roman"/>
              </a:rPr>
              <a:t>L</a:t>
            </a:r>
            <a:r>
              <a:rPr lang="en-US" sz="2400" b="1" kern="1200" dirty="0" smtClean="0">
                <a:solidFill>
                  <a:srgbClr val="000000"/>
                </a:solidFill>
                <a:latin typeface="Arial (Body)"/>
                <a:ea typeface="+mn-ea"/>
                <a:cs typeface="+mn-cs"/>
              </a:rPr>
              <a:t>)</a:t>
            </a:r>
            <a:endParaRPr lang="en-US" sz="2400" b="1" kern="1200" dirty="0">
              <a:solidFill>
                <a:srgbClr val="000000"/>
              </a:solidFill>
              <a:latin typeface="Arial (Body)"/>
              <a:ea typeface="+mn-ea"/>
              <a:cs typeface="+mn-cs"/>
            </a:endParaRP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Fraction of replenishment cycles that end with </a:t>
            </a:r>
            <a:br>
              <a:rPr lang="en-US" sz="2400" kern="1200" dirty="0">
                <a:solidFill>
                  <a:srgbClr val="000000"/>
                </a:solidFill>
                <a:latin typeface="Arial (Body)"/>
                <a:ea typeface="+mn-ea"/>
                <a:cs typeface="+mn-cs"/>
              </a:rPr>
            </a:br>
            <a:r>
              <a:rPr lang="en-US" sz="2400" kern="1200" dirty="0">
                <a:solidFill>
                  <a:srgbClr val="000000"/>
                </a:solidFill>
                <a:latin typeface="Arial (Body)"/>
                <a:ea typeface="+mn-ea"/>
                <a:cs typeface="+mn-cs"/>
              </a:rPr>
              <a:t>all customer demand being met</a:t>
            </a:r>
          </a:p>
          <a:p>
            <a:pPr marL="741553" lvl="1" indent="-284353" defTabSz="457200">
              <a:spcAft>
                <a:spcPct val="0"/>
              </a:spcAft>
              <a:buFont typeface="Arial" panose="020B0604020202020204" pitchFamily="34" charset="0"/>
            </a:pPr>
            <a:r>
              <a:rPr lang="en-US" sz="2400" b="1" kern="1200" dirty="0">
                <a:solidFill>
                  <a:srgbClr val="000000"/>
                </a:solidFill>
                <a:latin typeface="Arial (Body)"/>
                <a:ea typeface="+mn-ea"/>
                <a:cs typeface="+mn-cs"/>
              </a:rPr>
              <a:t>Replenishment cycle </a:t>
            </a:r>
            <a:r>
              <a:rPr lang="en-US" sz="2400" kern="1200" dirty="0">
                <a:solidFill>
                  <a:srgbClr val="000000"/>
                </a:solidFill>
                <a:latin typeface="Arial (Body)"/>
                <a:ea typeface="+mn-ea"/>
                <a:cs typeface="+mn-cs"/>
              </a:rPr>
              <a:t>– the interval between two successive replenishment deliveries</a:t>
            </a:r>
          </a:p>
        </p:txBody>
      </p:sp>
    </p:spTree>
    <p:extLst>
      <p:ext uri="{BB962C8B-B14F-4D97-AF65-F5344CB8AC3E}">
        <p14:creationId xmlns:p14="http://schemas.microsoft.com/office/powerpoint/2010/main" val="3601921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9904</TotalTime>
  <Words>3370</Words>
  <Application>Microsoft Office PowerPoint</Application>
  <PresentationFormat>On-screen Show (4:3)</PresentationFormat>
  <Paragraphs>492</Paragraphs>
  <Slides>76</Slides>
  <Notes>1</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2</vt:i4>
      </vt:variant>
      <vt:variant>
        <vt:lpstr>Slide Titles</vt:lpstr>
      </vt:variant>
      <vt:variant>
        <vt:i4>76</vt:i4>
      </vt:variant>
    </vt:vector>
  </HeadingPairs>
  <TitlesOfParts>
    <vt:vector size="88" baseType="lpstr">
      <vt:lpstr>Arial</vt:lpstr>
      <vt:lpstr>Arial (Body)</vt:lpstr>
      <vt:lpstr>Calibri</vt:lpstr>
      <vt:lpstr>MS PGothic</vt:lpstr>
      <vt:lpstr>Noto Sans Symbols</vt:lpstr>
      <vt:lpstr>Symbol</vt:lpstr>
      <vt:lpstr>Times New Roman</vt:lpstr>
      <vt:lpstr>Verdana</vt:lpstr>
      <vt:lpstr>508 Lecture</vt:lpstr>
      <vt:lpstr>1_508 Lecture</vt:lpstr>
      <vt:lpstr>Equation</vt:lpstr>
      <vt:lpstr>MathType 6.0 Equation</vt:lpstr>
      <vt:lpstr>Supply Chain Management: Strategy, Planning, and Operation</vt:lpstr>
      <vt:lpstr>Learning Objectives (1 of 2)</vt:lpstr>
      <vt:lpstr>Learning Objectives (2 of 2)</vt:lpstr>
      <vt:lpstr>The Role of Safety Inventory (1 of 3)</vt:lpstr>
      <vt:lpstr>The Role of Safety Inventory (2 of 3)</vt:lpstr>
      <vt:lpstr>The Role of Safety Inventory (3 of 3)</vt:lpstr>
      <vt:lpstr>Summary of Learning Objective 1</vt:lpstr>
      <vt:lpstr>Factors Affecting the Level of Safety Inventory</vt:lpstr>
      <vt:lpstr>Measuring Product Availability</vt:lpstr>
      <vt:lpstr>Measuring Demand Uncertainty</vt:lpstr>
      <vt:lpstr>Evaluating Demand Distribution over L Periods</vt:lpstr>
      <vt:lpstr>Measuring Supply Uncertainty</vt:lpstr>
      <vt:lpstr>Replenishment Policies</vt:lpstr>
      <vt:lpstr>Summary of Learning Objective 2</vt:lpstr>
      <vt:lpstr>Determining the Appropriate Level of Safety Inventory (1 of 8)</vt:lpstr>
      <vt:lpstr>Determining the Appropriate Level of Safety Inventory (2 of 8)</vt:lpstr>
      <vt:lpstr>Determining the Appropriate Level of Safety Inventory (3 of 8)</vt:lpstr>
      <vt:lpstr>Determining the Appropriate Level of Safety Inventory (4 of 8)</vt:lpstr>
      <vt:lpstr>Determining the Appropriate Level of Safety Inventory (5 of 8)</vt:lpstr>
      <vt:lpstr>Determining the Appropriate Level of Safety Inventory (6 of 8)</vt:lpstr>
      <vt:lpstr>Determining the Appropriate Level of Safety Inventory (7 of 8)</vt:lpstr>
      <vt:lpstr>Determining the Appropriate Level of Safety Inventory (8 of 8)</vt:lpstr>
      <vt:lpstr>Evaluating Fill Rate Given a Reorder Point (1 of 4)</vt:lpstr>
      <vt:lpstr>Evaluating Fill Rate Given a Reorder Point (2 of 4)</vt:lpstr>
      <vt:lpstr>Evaluating Fill Rate Given a Reorder Point (3 of 4)</vt:lpstr>
      <vt:lpstr>Evaluating Fill Rate Given a Reorder Point (4 of 4)</vt:lpstr>
      <vt:lpstr>Evaluating Safety Inventory Given Desired Fill Rate (1 of 4)</vt:lpstr>
      <vt:lpstr>Evaluating Safety Inventory Given Desired Fill Rate (2 of 4)</vt:lpstr>
      <vt:lpstr>Evaluating Safety Inventory Given Desired Fill Rate (3 of 4)</vt:lpstr>
      <vt:lpstr>Evaluating Safety Inventory Given Desired Fill Rate (4 of 4)</vt:lpstr>
      <vt:lpstr>Impact of Desired Product Availability, Lead Time, and Demand Uncertainty</vt:lpstr>
      <vt:lpstr>Impact of Desired Product Availability and Uncertainty</vt:lpstr>
      <vt:lpstr>Benefits of Reducing Lead Time and Demand Uncertainty</vt:lpstr>
      <vt:lpstr>Adjusting Safety Inventory for Demand Lumpiness and Seasonality</vt:lpstr>
      <vt:lpstr>Summary of Learning Objective 3 (1 of 2)</vt:lpstr>
      <vt:lpstr>Summary of Learning Objective 3 (2 of 2)</vt:lpstr>
      <vt:lpstr>Impact of Supply Uncertainty on Safety Inventory</vt:lpstr>
      <vt:lpstr>Impact of Lead Time Uncertainty on Safety Inventory (1 of 3)</vt:lpstr>
      <vt:lpstr>Impact of Lead Time Uncertainty on Safety Inventory (2 of 3)</vt:lpstr>
      <vt:lpstr>Impact of Lead Time Uncertainty on Safety Inventory (3 of 3)</vt:lpstr>
      <vt:lpstr>Summary of Learning Objective 4</vt:lpstr>
      <vt:lpstr>Impact of Aggregation on Safety Inventory (1 of 5)</vt:lpstr>
      <vt:lpstr>Impact of Aggregation on Safety Inventory (2 of 5)</vt:lpstr>
      <vt:lpstr>Impact of Aggregation on Safety Inventory (3 of 5)</vt:lpstr>
      <vt:lpstr>Impact of Aggregation on Safety Inventory (4 of 5)</vt:lpstr>
      <vt:lpstr>Impact of Correlation on Value of Aggregation (1 of 3)</vt:lpstr>
      <vt:lpstr>Impact of Correlation on Value of Aggregation (2 of 3)</vt:lpstr>
      <vt:lpstr>Impact of Aggregation on Safety Inventory (5 of 5)</vt:lpstr>
      <vt:lpstr>Impact of Correlation on Value of Aggregation (3 of 3)</vt:lpstr>
      <vt:lpstr>Trade-Offs of Physical Centralization (1 of 2)</vt:lpstr>
      <vt:lpstr>Trade-Offs of Physical Centralization (2 of 2)</vt:lpstr>
      <vt:lpstr>Information Centralization</vt:lpstr>
      <vt:lpstr>Specialization (1 of 2)</vt:lpstr>
      <vt:lpstr>Impact of Coefficient of Variation on Value of Aggregation (1 of 2)</vt:lpstr>
      <vt:lpstr>Impact of Coefficient of Variation on Value of Aggregation (2 of 2)</vt:lpstr>
      <vt:lpstr>Specialization (2 of 2)</vt:lpstr>
      <vt:lpstr>Product Substitution</vt:lpstr>
      <vt:lpstr>Component Commonality</vt:lpstr>
      <vt:lpstr>Value of Component Commonality (1 of 3)</vt:lpstr>
      <vt:lpstr>Value of Component Commonality (2 of 3)</vt:lpstr>
      <vt:lpstr>Value of Component Commonality (3 of 3)</vt:lpstr>
      <vt:lpstr>Postponement (1 of 2)</vt:lpstr>
      <vt:lpstr>Postponement (2 of 2)</vt:lpstr>
      <vt:lpstr>Value of Postponement</vt:lpstr>
      <vt:lpstr>Summary of Learning Objective 5</vt:lpstr>
      <vt:lpstr>Impact of Replenishment Policies on Safety Inventory (1 of 4)</vt:lpstr>
      <vt:lpstr>Impact of Replenishment Policies on Safety Inventory (2 of 4)</vt:lpstr>
      <vt:lpstr>Impact of Replenishment Policies on Safety Inventory (3 of 4)</vt:lpstr>
      <vt:lpstr>Impact of Replenishment Policies on Safety Inventory (4 of 4)</vt:lpstr>
      <vt:lpstr>Evaluation Safety Inventory for a Periodic Review Policy</vt:lpstr>
      <vt:lpstr>Summary of Learning Objective 6</vt:lpstr>
      <vt:lpstr>Managing Safety Inventory in a Multiechelon Supply Chain</vt:lpstr>
      <vt:lpstr>Summary of Learning Objective 7</vt:lpstr>
      <vt:lpstr>Managerial Levers to Reduce Safety Inventory</vt:lpstr>
      <vt:lpstr>Summary of Learning Objective 8</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Management: Strategy, Planning, and Operation, 7e</dc:title>
  <dc:subject>Decision Science</dc:subject>
  <dc:creator>Chopra</dc:creator>
  <cp:keywords>Supply Chain Management</cp:keywords>
  <cp:lastModifiedBy>Supriya B</cp:lastModifiedBy>
  <cp:revision>1312</cp:revision>
  <dcterms:modified xsi:type="dcterms:W3CDTF">2017-12-08T08:47:15Z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