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69"/>
  </p:notesMasterIdLst>
  <p:handoutMasterIdLst>
    <p:handoutMasterId r:id="rId70"/>
  </p:handoutMasterIdLst>
  <p:sldIdLst>
    <p:sldId id="301"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70"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53" r:id="rId51"/>
    <p:sldId id="354" r:id="rId52"/>
    <p:sldId id="355" r:id="rId53"/>
    <p:sldId id="356" r:id="rId54"/>
    <p:sldId id="357" r:id="rId55"/>
    <p:sldId id="358" r:id="rId56"/>
    <p:sldId id="359" r:id="rId57"/>
    <p:sldId id="360" r:id="rId58"/>
    <p:sldId id="361" r:id="rId59"/>
    <p:sldId id="362" r:id="rId60"/>
    <p:sldId id="363" r:id="rId61"/>
    <p:sldId id="364" r:id="rId62"/>
    <p:sldId id="365" r:id="rId63"/>
    <p:sldId id="366" r:id="rId64"/>
    <p:sldId id="367" r:id="rId65"/>
    <p:sldId id="368" r:id="rId66"/>
    <p:sldId id="369" r:id="rId67"/>
    <p:sldId id="306" r:id="rId6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24" autoAdjust="0"/>
    <p:restoredTop sz="88727" autoAdjust="0"/>
  </p:normalViewPr>
  <p:slideViewPr>
    <p:cSldViewPr snapToGrid="0" snapToObjects="1">
      <p:cViewPr varScale="1">
        <p:scale>
          <a:sx n="61" d="100"/>
          <a:sy n="61" d="100"/>
        </p:scale>
        <p:origin x="75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5.wmf"/><Relationship Id="rId4"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73.wmf"/><Relationship Id="rId1" Type="http://schemas.openxmlformats.org/officeDocument/2006/relationships/image" Target="../media/image72.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04725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solidFill>
                  <a:prstClr val="black"/>
                </a:solidFill>
                <a:latin typeface="Calibri"/>
                <a:ea typeface="+mn-ea"/>
                <a:cs typeface="+mn-cs"/>
              </a:rPr>
              <a:t>Note:</a:t>
            </a:r>
          </a:p>
          <a:p>
            <a:pPr lvl="0"/>
            <a:r>
              <a:rPr lang="en-US" dirty="0">
                <a:solidFill>
                  <a:prstClr val="black"/>
                </a:solidFill>
                <a:latin typeface="Calibri"/>
                <a:ea typeface="+mn-ea"/>
                <a:cs typeface="+mn-cs"/>
              </a:rPr>
              <a:t>Cost of understocking = 250-100 = $150</a:t>
            </a:r>
          </a:p>
          <a:p>
            <a:pPr lvl="0"/>
            <a:r>
              <a:rPr lang="en-US" dirty="0">
                <a:solidFill>
                  <a:prstClr val="black"/>
                </a:solidFill>
                <a:latin typeface="Calibri"/>
                <a:ea typeface="+mn-ea"/>
                <a:cs typeface="+mn-cs"/>
              </a:rPr>
              <a:t>Cost of overstocking = 100+5-85 = $20</a:t>
            </a:r>
          </a:p>
          <a:p>
            <a:pPr lvl="0"/>
            <a:r>
              <a:rPr lang="en-US" dirty="0">
                <a:solidFill>
                  <a:prstClr val="black"/>
                </a:solidFill>
                <a:latin typeface="Calibri"/>
                <a:ea typeface="+mn-ea"/>
                <a:cs typeface="+mn-cs"/>
              </a:rPr>
              <a:t>p = 150/(150+20) = 0.88</a:t>
            </a:r>
          </a:p>
          <a:p>
            <a:pPr lvl="0"/>
            <a:r>
              <a:rPr lang="en-US" dirty="0">
                <a:solidFill>
                  <a:prstClr val="black"/>
                </a:solidFill>
                <a:latin typeface="Calibri"/>
                <a:ea typeface="+mn-ea"/>
                <a:cs typeface="+mn-cs"/>
              </a:rPr>
              <a:t>Order size = </a:t>
            </a:r>
            <a:r>
              <a:rPr lang="en-US" dirty="0" smtClean="0">
                <a:solidFill>
                  <a:prstClr val="black"/>
                </a:solidFill>
                <a:latin typeface="Calibri"/>
                <a:ea typeface="+mn-ea"/>
                <a:cs typeface="+mn-cs"/>
              </a:rPr>
              <a:t>426</a:t>
            </a:r>
            <a:endParaRPr lang="en-US" dirty="0">
              <a:solidFill>
                <a:prstClr val="black"/>
              </a:solidFill>
              <a:latin typeface="Calibri"/>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75791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solidFill>
                  <a:prstClr val="black"/>
                </a:solidFill>
                <a:latin typeface="Calibri"/>
                <a:ea typeface="+mn-ea"/>
                <a:cs typeface="+mn-cs"/>
              </a:rPr>
              <a:t>Note:</a:t>
            </a:r>
          </a:p>
          <a:p>
            <a:pPr lvl="0"/>
            <a:r>
              <a:rPr lang="en-US" dirty="0">
                <a:solidFill>
                  <a:prstClr val="black"/>
                </a:solidFill>
                <a:latin typeface="Calibri"/>
                <a:ea typeface="+mn-ea"/>
                <a:cs typeface="+mn-cs"/>
              </a:rPr>
              <a:t>Cost of understocking = 250-100 = $150</a:t>
            </a:r>
          </a:p>
          <a:p>
            <a:pPr lvl="0"/>
            <a:r>
              <a:rPr lang="en-US" dirty="0">
                <a:solidFill>
                  <a:prstClr val="black"/>
                </a:solidFill>
                <a:latin typeface="Calibri"/>
                <a:ea typeface="+mn-ea"/>
                <a:cs typeface="+mn-cs"/>
              </a:rPr>
              <a:t>Cost of overstocking = 100+5-85 = $20</a:t>
            </a:r>
          </a:p>
          <a:p>
            <a:pPr lvl="0"/>
            <a:r>
              <a:rPr lang="en-US" dirty="0">
                <a:solidFill>
                  <a:prstClr val="black"/>
                </a:solidFill>
                <a:latin typeface="Calibri"/>
                <a:ea typeface="+mn-ea"/>
                <a:cs typeface="+mn-cs"/>
              </a:rPr>
              <a:t>p = 150/(150+20) = 0.88</a:t>
            </a:r>
          </a:p>
          <a:p>
            <a:pPr lvl="0"/>
            <a:r>
              <a:rPr lang="en-US" dirty="0">
                <a:solidFill>
                  <a:prstClr val="black"/>
                </a:solidFill>
                <a:latin typeface="Calibri"/>
                <a:ea typeface="+mn-ea"/>
                <a:cs typeface="+mn-cs"/>
              </a:rPr>
              <a:t>Order size = </a:t>
            </a:r>
            <a:r>
              <a:rPr lang="en-US" dirty="0" smtClean="0">
                <a:solidFill>
                  <a:prstClr val="black"/>
                </a:solidFill>
                <a:latin typeface="Calibri"/>
                <a:ea typeface="+mn-ea"/>
                <a:cs typeface="+mn-cs"/>
              </a:rPr>
              <a:t>426</a:t>
            </a:r>
            <a:endParaRPr lang="en-US" dirty="0">
              <a:solidFill>
                <a:prstClr val="black"/>
              </a:solidFill>
              <a:latin typeface="Calibri"/>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34427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solidFill>
                  <a:prstClr val="black"/>
                </a:solidFill>
                <a:latin typeface="Calibri"/>
                <a:ea typeface="+mn-ea"/>
                <a:cs typeface="+mn-cs"/>
              </a:rPr>
              <a:t>Note:</a:t>
            </a:r>
          </a:p>
          <a:p>
            <a:pPr lvl="0"/>
            <a:r>
              <a:rPr lang="en-US" dirty="0">
                <a:solidFill>
                  <a:prstClr val="black"/>
                </a:solidFill>
                <a:latin typeface="Calibri"/>
                <a:ea typeface="+mn-ea"/>
                <a:cs typeface="+mn-cs"/>
              </a:rPr>
              <a:t>Cost of understocking = 250-100 = $150</a:t>
            </a:r>
          </a:p>
          <a:p>
            <a:pPr lvl="0"/>
            <a:r>
              <a:rPr lang="en-US" dirty="0">
                <a:solidFill>
                  <a:prstClr val="black"/>
                </a:solidFill>
                <a:latin typeface="Calibri"/>
                <a:ea typeface="+mn-ea"/>
                <a:cs typeface="+mn-cs"/>
              </a:rPr>
              <a:t>Cost of overstocking = 100+5-85 = $20</a:t>
            </a:r>
          </a:p>
          <a:p>
            <a:pPr lvl="0"/>
            <a:r>
              <a:rPr lang="en-US" dirty="0">
                <a:solidFill>
                  <a:prstClr val="black"/>
                </a:solidFill>
                <a:latin typeface="Calibri"/>
                <a:ea typeface="+mn-ea"/>
                <a:cs typeface="+mn-cs"/>
              </a:rPr>
              <a:t>p = 150/(150+20) = 0.88</a:t>
            </a:r>
          </a:p>
          <a:p>
            <a:pPr lvl="0"/>
            <a:r>
              <a:rPr lang="en-US" dirty="0">
                <a:solidFill>
                  <a:prstClr val="black"/>
                </a:solidFill>
                <a:latin typeface="Calibri"/>
                <a:ea typeface="+mn-ea"/>
                <a:cs typeface="+mn-cs"/>
              </a:rPr>
              <a:t>Order size = </a:t>
            </a:r>
            <a:r>
              <a:rPr lang="en-US" dirty="0" smtClean="0">
                <a:solidFill>
                  <a:prstClr val="black"/>
                </a:solidFill>
                <a:latin typeface="Calibri"/>
                <a:ea typeface="+mn-ea"/>
                <a:cs typeface="+mn-cs"/>
              </a:rPr>
              <a:t>426</a:t>
            </a:r>
            <a:endParaRPr lang="en-US" dirty="0">
              <a:solidFill>
                <a:prstClr val="black"/>
              </a:solidFill>
              <a:latin typeface="Calibri"/>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05453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75200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983681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0644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2145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821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9373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5293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8">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3" r:id="rId12"/>
    <p:sldLayoutId id="2147483678" r:id="rId13"/>
    <p:sldLayoutId id="2147483679" r:id="rId14"/>
    <p:sldLayoutId id="2147483680" r:id="rId15"/>
    <p:sldLayoutId id="2147483681"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1.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17.wmf"/><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15.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6.bin"/><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6.wmf"/><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23.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1.bin"/></Relationships>
</file>

<file path=ppt/slides/_rels/slide17.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1.wmf"/><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image" Target="../media/image28.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6.bin"/><Relationship Id="rId14" Type="http://schemas.openxmlformats.org/officeDocument/2006/relationships/image" Target="../media/image32.wmf"/></Relationships>
</file>

<file path=ppt/slides/_rels/slide18.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34.bin"/><Relationship Id="rId18" Type="http://schemas.openxmlformats.org/officeDocument/2006/relationships/image" Target="../media/image40.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7.wmf"/><Relationship Id="rId17" Type="http://schemas.openxmlformats.org/officeDocument/2006/relationships/oleObject" Target="../embeddings/oleObject36.bin"/><Relationship Id="rId2" Type="http://schemas.openxmlformats.org/officeDocument/2006/relationships/slideLayout" Target="../slideLayouts/slideLayout3.xml"/><Relationship Id="rId16" Type="http://schemas.openxmlformats.org/officeDocument/2006/relationships/image" Target="../media/image39.wmf"/><Relationship Id="rId1" Type="http://schemas.openxmlformats.org/officeDocument/2006/relationships/vmlDrawing" Target="../drawings/vmlDrawing9.vml"/><Relationship Id="rId6" Type="http://schemas.openxmlformats.org/officeDocument/2006/relationships/image" Target="../media/image34.w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2.bin"/><Relationship Id="rId14" Type="http://schemas.openxmlformats.org/officeDocument/2006/relationships/image" Target="../media/image38.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45.wmf"/><Relationship Id="rId3" Type="http://schemas.openxmlformats.org/officeDocument/2006/relationships/image" Target="../media/image46.png"/><Relationship Id="rId7" Type="http://schemas.openxmlformats.org/officeDocument/2006/relationships/image" Target="../media/image42.wmf"/><Relationship Id="rId12" Type="http://schemas.openxmlformats.org/officeDocument/2006/relationships/oleObject" Target="../embeddings/oleObject41.bin"/><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oleObject" Target="../embeddings/oleObject38.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4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image" Target="../media/image45.wmf"/><Relationship Id="rId5" Type="http://schemas.openxmlformats.org/officeDocument/2006/relationships/oleObject" Target="../embeddings/oleObject41.bin"/><Relationship Id="rId4" Type="http://schemas.openxmlformats.org/officeDocument/2006/relationships/image" Target="../media/image4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47.wmf"/><Relationship Id="rId5" Type="http://schemas.openxmlformats.org/officeDocument/2006/relationships/oleObject" Target="../embeddings/oleObject43.bin"/><Relationship Id="rId4" Type="http://schemas.openxmlformats.org/officeDocument/2006/relationships/image" Target="../media/image4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49.wmf"/><Relationship Id="rId5" Type="http://schemas.openxmlformats.org/officeDocument/2006/relationships/oleObject" Target="../embeddings/oleObject45.bin"/><Relationship Id="rId4" Type="http://schemas.openxmlformats.org/officeDocument/2006/relationships/image" Target="../media/image48.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0.xml"/><Relationship Id="rId1" Type="http://schemas.openxmlformats.org/officeDocument/2006/relationships/vmlDrawing" Target="../drawings/vmlDrawing14.vml"/><Relationship Id="rId6" Type="http://schemas.openxmlformats.org/officeDocument/2006/relationships/image" Target="../media/image51.wmf"/><Relationship Id="rId5" Type="http://schemas.openxmlformats.org/officeDocument/2006/relationships/oleObject" Target="../embeddings/oleObject47.bin"/><Relationship Id="rId4" Type="http://schemas.openxmlformats.org/officeDocument/2006/relationships/image" Target="../media/image50.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3.xml"/><Relationship Id="rId1" Type="http://schemas.openxmlformats.org/officeDocument/2006/relationships/vmlDrawing" Target="../drawings/vmlDrawing15.vml"/><Relationship Id="rId4" Type="http://schemas.openxmlformats.org/officeDocument/2006/relationships/image" Target="../media/image5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0.xml"/><Relationship Id="rId1" Type="http://schemas.openxmlformats.org/officeDocument/2006/relationships/vmlDrawing" Target="../drawings/vmlDrawing16.vml"/><Relationship Id="rId4" Type="http://schemas.openxmlformats.org/officeDocument/2006/relationships/image" Target="../media/image53.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0.xml"/><Relationship Id="rId1" Type="http://schemas.openxmlformats.org/officeDocument/2006/relationships/vmlDrawing" Target="../drawings/vmlDrawing17.vml"/><Relationship Id="rId6" Type="http://schemas.openxmlformats.org/officeDocument/2006/relationships/image" Target="../media/image55.wmf"/><Relationship Id="rId5" Type="http://schemas.openxmlformats.org/officeDocument/2006/relationships/oleObject" Target="../embeddings/oleObject51.bin"/><Relationship Id="rId4" Type="http://schemas.openxmlformats.org/officeDocument/2006/relationships/image" Target="../media/image54.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3.xml"/><Relationship Id="rId1" Type="http://schemas.openxmlformats.org/officeDocument/2006/relationships/vmlDrawing" Target="../drawings/vmlDrawing18.vml"/><Relationship Id="rId4" Type="http://schemas.openxmlformats.org/officeDocument/2006/relationships/image" Target="../media/image5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58.wmf"/><Relationship Id="rId5" Type="http://schemas.openxmlformats.org/officeDocument/2006/relationships/oleObject" Target="../embeddings/oleObject54.bin"/><Relationship Id="rId4" Type="http://schemas.openxmlformats.org/officeDocument/2006/relationships/image" Target="../media/image5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1.wmf"/><Relationship Id="rId2" Type="http://schemas.openxmlformats.org/officeDocument/2006/relationships/slideLayout" Target="../slideLayouts/slideLayout3.xml"/><Relationship Id="rId1" Type="http://schemas.openxmlformats.org/officeDocument/2006/relationships/vmlDrawing" Target="../drawings/vmlDrawing20.vml"/><Relationship Id="rId6" Type="http://schemas.openxmlformats.org/officeDocument/2006/relationships/oleObject" Target="../embeddings/oleObject57.bin"/><Relationship Id="rId5" Type="http://schemas.openxmlformats.org/officeDocument/2006/relationships/image" Target="../media/image60.wmf"/><Relationship Id="rId4" Type="http://schemas.openxmlformats.org/officeDocument/2006/relationships/oleObject" Target="../embeddings/oleObject56.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0.xml"/><Relationship Id="rId1" Type="http://schemas.openxmlformats.org/officeDocument/2006/relationships/vmlDrawing" Target="../drawings/vmlDrawing21.vml"/><Relationship Id="rId4" Type="http://schemas.openxmlformats.org/officeDocument/2006/relationships/image" Target="../media/image63.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image" Target="../media/image65.wmf"/><Relationship Id="rId5" Type="http://schemas.openxmlformats.org/officeDocument/2006/relationships/oleObject" Target="../embeddings/oleObject60.bin"/><Relationship Id="rId4" Type="http://schemas.openxmlformats.org/officeDocument/2006/relationships/image" Target="../media/image64.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14.xml"/><Relationship Id="rId1" Type="http://schemas.openxmlformats.org/officeDocument/2006/relationships/vmlDrawing" Target="../drawings/vmlDrawing23.vml"/><Relationship Id="rId6" Type="http://schemas.openxmlformats.org/officeDocument/2006/relationships/image" Target="../media/image68.wmf"/><Relationship Id="rId5" Type="http://schemas.openxmlformats.org/officeDocument/2006/relationships/oleObject" Target="../embeddings/oleObject63.bin"/><Relationship Id="rId4" Type="http://schemas.openxmlformats.org/officeDocument/2006/relationships/image" Target="../media/image67.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14.xml"/><Relationship Id="rId1" Type="http://schemas.openxmlformats.org/officeDocument/2006/relationships/vmlDrawing" Target="../drawings/vmlDrawing24.vml"/><Relationship Id="rId6" Type="http://schemas.openxmlformats.org/officeDocument/2006/relationships/image" Target="../media/image73.wmf"/><Relationship Id="rId5" Type="http://schemas.openxmlformats.org/officeDocument/2006/relationships/oleObject" Target="../embeddings/oleObject66.bin"/><Relationship Id="rId4" Type="http://schemas.openxmlformats.org/officeDocument/2006/relationships/image" Target="../media/image72.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10.xml"/><Relationship Id="rId1" Type="http://schemas.openxmlformats.org/officeDocument/2006/relationships/vmlDrawing" Target="../drawings/vmlDrawing25.vml"/><Relationship Id="rId6" Type="http://schemas.openxmlformats.org/officeDocument/2006/relationships/image" Target="../media/image75.wmf"/><Relationship Id="rId5" Type="http://schemas.openxmlformats.org/officeDocument/2006/relationships/oleObject" Target="../embeddings/oleObject69.bin"/><Relationship Id="rId4" Type="http://schemas.openxmlformats.org/officeDocument/2006/relationships/image" Target="../media/image74.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10.xml"/><Relationship Id="rId1" Type="http://schemas.openxmlformats.org/officeDocument/2006/relationships/vmlDrawing" Target="../drawings/vmlDrawing26.vml"/><Relationship Id="rId6" Type="http://schemas.openxmlformats.org/officeDocument/2006/relationships/image" Target="../media/image77.wmf"/><Relationship Id="rId5" Type="http://schemas.openxmlformats.org/officeDocument/2006/relationships/oleObject" Target="../embeddings/oleObject71.bin"/><Relationship Id="rId4" Type="http://schemas.openxmlformats.org/officeDocument/2006/relationships/image" Target="../media/image76.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15.xml"/><Relationship Id="rId1" Type="http://schemas.openxmlformats.org/officeDocument/2006/relationships/vmlDrawing" Target="../drawings/vmlDrawing27.vml"/><Relationship Id="rId6" Type="http://schemas.openxmlformats.org/officeDocument/2006/relationships/image" Target="../media/image79.wmf"/><Relationship Id="rId5" Type="http://schemas.openxmlformats.org/officeDocument/2006/relationships/oleObject" Target="../embeddings/oleObject73.bin"/><Relationship Id="rId4" Type="http://schemas.openxmlformats.org/officeDocument/2006/relationships/image" Target="../media/image78.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15.xml"/><Relationship Id="rId1" Type="http://schemas.openxmlformats.org/officeDocument/2006/relationships/vmlDrawing" Target="../drawings/vmlDrawing28.vml"/><Relationship Id="rId4" Type="http://schemas.openxmlformats.org/officeDocument/2006/relationships/image" Target="../media/image81.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10.xml"/><Relationship Id="rId1" Type="http://schemas.openxmlformats.org/officeDocument/2006/relationships/vmlDrawing" Target="../drawings/vmlDrawing29.vml"/><Relationship Id="rId4" Type="http://schemas.openxmlformats.org/officeDocument/2006/relationships/image" Target="../media/image82.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14.xml"/><Relationship Id="rId1" Type="http://schemas.openxmlformats.org/officeDocument/2006/relationships/vmlDrawing" Target="../drawings/vmlDrawing30.vml"/><Relationship Id="rId4" Type="http://schemas.openxmlformats.org/officeDocument/2006/relationships/image" Target="../media/image83.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4.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3.xml"/><Relationship Id="rId1" Type="http://schemas.openxmlformats.org/officeDocument/2006/relationships/vmlDrawing" Target="../drawings/vmlDrawing31.vml"/><Relationship Id="rId6" Type="http://schemas.openxmlformats.org/officeDocument/2006/relationships/image" Target="../media/image85.wmf"/><Relationship Id="rId5" Type="http://schemas.openxmlformats.org/officeDocument/2006/relationships/oleObject" Target="../embeddings/oleObject79.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1.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3.xml"/><Relationship Id="rId1" Type="http://schemas.openxmlformats.org/officeDocument/2006/relationships/vmlDrawing" Target="../drawings/vmlDrawing32.vml"/><Relationship Id="rId6" Type="http://schemas.openxmlformats.org/officeDocument/2006/relationships/image" Target="../media/image89.wmf"/><Relationship Id="rId5" Type="http://schemas.openxmlformats.org/officeDocument/2006/relationships/oleObject" Target="../embeddings/oleObject83.bin"/><Relationship Id="rId4" Type="http://schemas.openxmlformats.org/officeDocument/2006/relationships/image" Target="../media/image88.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13.xml"/><Relationship Id="rId1" Type="http://schemas.openxmlformats.org/officeDocument/2006/relationships/vmlDrawing" Target="../drawings/vmlDrawing33.vml"/><Relationship Id="rId6" Type="http://schemas.openxmlformats.org/officeDocument/2006/relationships/image" Target="../media/image91.wmf"/><Relationship Id="rId5" Type="http://schemas.openxmlformats.org/officeDocument/2006/relationships/oleObject" Target="../embeddings/oleObject85.bin"/><Relationship Id="rId4" Type="http://schemas.openxmlformats.org/officeDocument/2006/relationships/image" Target="../media/image90.wmf"/></Relationships>
</file>

<file path=ppt/slides/_rels/slide64.xml.rels><?xml version="1.0" encoding="UTF-8" standalone="yes"?>
<Relationships xmlns="http://schemas.openxmlformats.org/package/2006/relationships"><Relationship Id="rId3" Type="http://schemas.openxmlformats.org/officeDocument/2006/relationships/image" Target="../media/image9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961482"/>
          </a:xfrm>
        </p:spPr>
        <p:txBody>
          <a:bodyPr anchor="ctr"/>
          <a:lstStyle/>
          <a:p>
            <a:r>
              <a:rPr lang="en-US" dirty="0"/>
              <a:t>Supply Chain Management: Strategy, Planning, and Operation</a:t>
            </a:r>
            <a:endParaRPr lang="en-US" dirty="0">
              <a:solidFill>
                <a:schemeClr val="tx2"/>
              </a:solidFill>
            </a:endParaRPr>
          </a:p>
        </p:txBody>
      </p:sp>
      <p:sp>
        <p:nvSpPr>
          <p:cNvPr id="3" name="Text Placeholder 2"/>
          <p:cNvSpPr>
            <a:spLocks noGrp="1"/>
          </p:cNvSpPr>
          <p:nvPr>
            <p:ph type="body" idx="1"/>
          </p:nvPr>
        </p:nvSpPr>
        <p:spPr>
          <a:xfrm>
            <a:off x="457199" y="1266231"/>
            <a:ext cx="8229600" cy="389592"/>
          </a:xfrm>
        </p:spPr>
        <p:txBody>
          <a:bodyPr/>
          <a:lstStyle/>
          <a:p>
            <a:r>
              <a:rPr lang="en-US" dirty="0" smtClean="0">
                <a:latin typeface="+mn-lt"/>
              </a:rPr>
              <a:t>Seventh 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smtClean="0">
                <a:latin typeface="+mn-lt"/>
              </a:rPr>
              <a:t>Chapter 13</a:t>
            </a:r>
            <a:endParaRPr lang="en-US" b="1" dirty="0">
              <a:latin typeface="+mn-lt"/>
            </a:endParaRPr>
          </a:p>
        </p:txBody>
      </p:sp>
      <p:sp>
        <p:nvSpPr>
          <p:cNvPr id="5" name="Text Placeholder 4"/>
          <p:cNvSpPr>
            <a:spLocks noGrp="1"/>
          </p:cNvSpPr>
          <p:nvPr>
            <p:ph type="body" idx="3"/>
          </p:nvPr>
        </p:nvSpPr>
        <p:spPr>
          <a:xfrm>
            <a:off x="5029200" y="3114461"/>
            <a:ext cx="3657600" cy="1428510"/>
          </a:xfrm>
        </p:spPr>
        <p:txBody>
          <a:bodyPr/>
          <a:lstStyle/>
          <a:p>
            <a:pPr algn="ctr"/>
            <a:r>
              <a:rPr lang="en-US" dirty="0">
                <a:latin typeface="+mn-lt"/>
              </a:rPr>
              <a:t>Linking Product Availability to Profits</a:t>
            </a:r>
            <a:endParaRPr lang="en-US" sz="2400" dirty="0">
              <a:latin typeface="+mn-lt"/>
            </a:endParaRPr>
          </a:p>
        </p:txBody>
      </p:sp>
      <p:pic>
        <p:nvPicPr>
          <p:cNvPr id="9" name="Picture 8" descr="Front cover: Supply Chain Management: Strategy, Planning, and Operation Seventh Edition by Chop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76" y="1752820"/>
            <a:ext cx="3598949" cy="4390364"/>
          </a:xfrm>
          <a:prstGeom prst="rect">
            <a:avLst/>
          </a:prstGeom>
          <a:ln w="6350" cmpd="sng">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1</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optimal level of product availability is affected by the cost of overstocking and the cost of understocking. The cost of overstocking refers to the loss incurred when the supply chain has an unsold unit of the product. The cost of understocking refers to the current and future margin lost when the supply chain turns away one unit of demand because it is short of the </a:t>
            </a:r>
            <a:r>
              <a:rPr lang="en-US" sz="2400" kern="1200" dirty="0" smtClean="0">
                <a:solidFill>
                  <a:srgbClr val="000000"/>
                </a:solidFill>
                <a:latin typeface="Arial (Body)"/>
                <a:ea typeface="+mn-ea"/>
                <a:cs typeface="+mn-cs"/>
              </a:rPr>
              <a:t>product.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675994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Optimal Cycle Service Level for Seasonal Items – Single Order </a:t>
            </a:r>
            <a:r>
              <a:rPr lang="en-US" sz="2000" b="0" kern="1200" dirty="0" smtClean="0">
                <a:latin typeface="Times New Roman" panose="02020603050405020304" pitchFamily="18" charset="0"/>
                <a:ea typeface="+mj-ea"/>
                <a:cs typeface="+mj-cs"/>
              </a:rPr>
              <a:t>(1 of 4)</a:t>
            </a:r>
            <a:endParaRPr lang="en-US" sz="2000" b="0" kern="1200" dirty="0">
              <a:latin typeface="Times New Roman" panose="02020603050405020304" pitchFamily="18" charset="0"/>
              <a:ea typeface="+mj-ea"/>
              <a:cs typeface="+mj-cs"/>
            </a:endParaRPr>
          </a:p>
        </p:txBody>
      </p:sp>
      <p:sp>
        <p:nvSpPr>
          <p:cNvPr id="7" name="Content Placeholder 6"/>
          <p:cNvSpPr>
            <a:spLocks noGrp="1"/>
          </p:cNvSpPr>
          <p:nvPr>
            <p:ph idx="1"/>
          </p:nvPr>
        </p:nvSpPr>
        <p:spPr>
          <a:xfrm>
            <a:off x="457200" y="1615965"/>
            <a:ext cx="8246120" cy="2043284"/>
          </a:xfrm>
        </p:spPr>
        <p:txBody>
          <a:bodyPr/>
          <a:lstStyle/>
          <a:p>
            <a:pPr marL="0" indent="0">
              <a:buNone/>
              <a:tabLst>
                <a:tab pos="723900" algn="r"/>
                <a:tab pos="901700" algn="l"/>
              </a:tabLst>
            </a:pPr>
            <a:r>
              <a:rPr lang="en-US" sz="2200" i="1" dirty="0">
                <a:latin typeface="+mn-lt"/>
                <a:cs typeface="Times New Roman"/>
              </a:rPr>
              <a:t>C</a:t>
            </a:r>
            <a:r>
              <a:rPr lang="en-US" sz="2200" i="1" baseline="-25000" dirty="0">
                <a:latin typeface="+mn-lt"/>
                <a:cs typeface="Times New Roman"/>
              </a:rPr>
              <a:t>o</a:t>
            </a:r>
            <a:r>
              <a:rPr lang="en-US" sz="2200" dirty="0">
                <a:latin typeface="+mn-lt"/>
              </a:rPr>
              <a:t>:	</a:t>
            </a:r>
            <a:r>
              <a:rPr lang="en-US" sz="2200" dirty="0" smtClean="0">
                <a:latin typeface="+mn-lt"/>
              </a:rPr>
              <a:t> Cost </a:t>
            </a:r>
            <a:r>
              <a:rPr lang="en-US" sz="2200" dirty="0">
                <a:latin typeface="+mn-lt"/>
              </a:rPr>
              <a:t>of overstocking by one unit, </a:t>
            </a:r>
            <a:r>
              <a:rPr lang="en-US" sz="2200" i="1" dirty="0">
                <a:latin typeface="+mn-lt"/>
                <a:cs typeface="Times New Roman"/>
              </a:rPr>
              <a:t>C</a:t>
            </a:r>
            <a:r>
              <a:rPr lang="en-US" sz="2200" i="1" baseline="-25000" dirty="0">
                <a:latin typeface="+mn-lt"/>
                <a:cs typeface="Times New Roman"/>
              </a:rPr>
              <a:t>o</a:t>
            </a:r>
            <a:r>
              <a:rPr lang="en-US" sz="2200" i="1" dirty="0">
                <a:latin typeface="+mn-lt"/>
              </a:rPr>
              <a:t> =</a:t>
            </a:r>
            <a:r>
              <a:rPr lang="en-US" sz="2200" dirty="0">
                <a:latin typeface="+mn-lt"/>
              </a:rPr>
              <a:t> </a:t>
            </a:r>
            <a:r>
              <a:rPr lang="en-US" sz="2200" i="1" dirty="0">
                <a:latin typeface="+mn-lt"/>
                <a:cs typeface="Times New Roman"/>
              </a:rPr>
              <a:t>c</a:t>
            </a:r>
            <a:r>
              <a:rPr lang="en-US" sz="2200" i="1" dirty="0">
                <a:latin typeface="+mn-lt"/>
              </a:rPr>
              <a:t> </a:t>
            </a:r>
            <a:r>
              <a:rPr lang="en-US" sz="2200" i="1" dirty="0" smtClean="0">
                <a:latin typeface="+mn-lt"/>
              </a:rPr>
              <a:t>−</a:t>
            </a:r>
            <a:r>
              <a:rPr lang="en-US" sz="2200" dirty="0" smtClean="0">
                <a:latin typeface="+mn-lt"/>
              </a:rPr>
              <a:t> </a:t>
            </a:r>
            <a:r>
              <a:rPr lang="en-US" sz="2200" i="1" dirty="0">
                <a:latin typeface="+mn-lt"/>
                <a:cs typeface="Times New Roman"/>
              </a:rPr>
              <a:t>s</a:t>
            </a:r>
          </a:p>
          <a:p>
            <a:pPr marL="0" indent="0">
              <a:buNone/>
              <a:tabLst>
                <a:tab pos="723900" algn="r"/>
                <a:tab pos="901700" algn="l"/>
              </a:tabLst>
            </a:pPr>
            <a:r>
              <a:rPr lang="en-US" sz="2200" i="1" dirty="0" smtClean="0">
                <a:latin typeface="+mn-lt"/>
                <a:cs typeface="Times New Roman"/>
              </a:rPr>
              <a:t>C</a:t>
            </a:r>
            <a:r>
              <a:rPr lang="en-US" sz="2200" i="1" baseline="-25000" dirty="0" smtClean="0">
                <a:latin typeface="+mn-lt"/>
                <a:cs typeface="Times New Roman"/>
              </a:rPr>
              <a:t>u</a:t>
            </a:r>
            <a:r>
              <a:rPr lang="en-US" sz="2200" dirty="0">
                <a:latin typeface="+mn-lt"/>
              </a:rPr>
              <a:t>:	</a:t>
            </a:r>
            <a:r>
              <a:rPr lang="en-US" sz="2200" dirty="0" smtClean="0">
                <a:latin typeface="+mn-lt"/>
              </a:rPr>
              <a:t> Cost </a:t>
            </a:r>
            <a:r>
              <a:rPr lang="en-US" sz="2200" dirty="0">
                <a:latin typeface="+mn-lt"/>
              </a:rPr>
              <a:t>of understocking by one unit, </a:t>
            </a:r>
            <a:r>
              <a:rPr lang="en-US" sz="2200" i="1" dirty="0">
                <a:latin typeface="+mn-lt"/>
                <a:cs typeface="Times New Roman"/>
              </a:rPr>
              <a:t>C</a:t>
            </a:r>
            <a:r>
              <a:rPr lang="en-US" sz="2200" i="1" baseline="-25000" dirty="0">
                <a:latin typeface="+mn-lt"/>
                <a:cs typeface="Times New Roman"/>
              </a:rPr>
              <a:t>u</a:t>
            </a:r>
            <a:r>
              <a:rPr lang="en-US" sz="2200" i="1" dirty="0">
                <a:latin typeface="+mn-lt"/>
              </a:rPr>
              <a:t> =</a:t>
            </a:r>
            <a:r>
              <a:rPr lang="en-US" sz="2200" dirty="0">
                <a:latin typeface="+mn-lt"/>
              </a:rPr>
              <a:t> </a:t>
            </a:r>
            <a:r>
              <a:rPr lang="en-US" sz="2200" i="1" dirty="0">
                <a:latin typeface="+mn-lt"/>
                <a:cs typeface="Times New Roman"/>
              </a:rPr>
              <a:t>p</a:t>
            </a:r>
            <a:r>
              <a:rPr lang="en-US" sz="2200" i="1" dirty="0">
                <a:latin typeface="+mn-lt"/>
              </a:rPr>
              <a:t> −</a:t>
            </a:r>
            <a:r>
              <a:rPr lang="en-US" sz="2200" dirty="0" smtClean="0">
                <a:latin typeface="+mn-lt"/>
              </a:rPr>
              <a:t> </a:t>
            </a:r>
            <a:r>
              <a:rPr lang="en-US" sz="2200" i="1" dirty="0">
                <a:latin typeface="+mn-lt"/>
                <a:cs typeface="Times New Roman"/>
              </a:rPr>
              <a:t>c </a:t>
            </a:r>
            <a:endParaRPr lang="en-US" sz="2200" i="1" dirty="0" smtClean="0">
              <a:latin typeface="+mn-lt"/>
              <a:cs typeface="Times New Roman"/>
            </a:endParaRPr>
          </a:p>
          <a:p>
            <a:pPr marL="0" indent="0">
              <a:buNone/>
              <a:tabLst>
                <a:tab pos="723900" algn="r"/>
                <a:tab pos="901700" algn="l"/>
              </a:tabLst>
            </a:pPr>
            <a:r>
              <a:rPr lang="en-US" sz="2200" i="1" dirty="0" smtClean="0">
                <a:latin typeface="+mn-lt"/>
                <a:cs typeface="Times New Roman"/>
              </a:rPr>
              <a:t>C</a:t>
            </a:r>
            <a:r>
              <a:rPr lang="en-US" sz="100" i="1" dirty="0" smtClean="0">
                <a:latin typeface="+mn-lt"/>
                <a:cs typeface="Times New Roman"/>
              </a:rPr>
              <a:t> </a:t>
            </a:r>
            <a:r>
              <a:rPr lang="en-US" sz="2200" i="1" dirty="0" smtClean="0">
                <a:latin typeface="+mn-lt"/>
                <a:cs typeface="Times New Roman"/>
              </a:rPr>
              <a:t>S</a:t>
            </a:r>
            <a:r>
              <a:rPr lang="en-US" sz="100" i="1" dirty="0" smtClean="0">
                <a:latin typeface="+mn-lt"/>
                <a:cs typeface="Times New Roman"/>
              </a:rPr>
              <a:t> </a:t>
            </a:r>
            <a:r>
              <a:rPr lang="en-US" sz="2200" i="1" dirty="0" smtClean="0">
                <a:latin typeface="+mn-lt"/>
                <a:cs typeface="Times New Roman"/>
              </a:rPr>
              <a:t>L</a:t>
            </a:r>
            <a:r>
              <a:rPr lang="en-US" sz="2200" dirty="0" smtClean="0">
                <a:latin typeface="+mn-lt"/>
              </a:rPr>
              <a:t>*:</a:t>
            </a:r>
            <a:r>
              <a:rPr lang="en-US" sz="2200" dirty="0">
                <a:latin typeface="+mn-lt"/>
              </a:rPr>
              <a:t> </a:t>
            </a:r>
            <a:r>
              <a:rPr lang="en-US" sz="2200" dirty="0" smtClean="0">
                <a:latin typeface="+mn-lt"/>
              </a:rPr>
              <a:t>Optimal </a:t>
            </a:r>
            <a:r>
              <a:rPr lang="en-US" sz="2200" dirty="0">
                <a:latin typeface="+mn-lt"/>
              </a:rPr>
              <a:t>cycle service level</a:t>
            </a:r>
          </a:p>
          <a:p>
            <a:pPr marL="0" indent="0">
              <a:buNone/>
              <a:tabLst>
                <a:tab pos="723900" algn="r"/>
                <a:tab pos="901700" algn="l"/>
              </a:tabLst>
            </a:pPr>
            <a:r>
              <a:rPr lang="en-US" sz="2200" i="1" dirty="0" smtClean="0">
                <a:latin typeface="+mn-lt"/>
                <a:cs typeface="Times New Roman"/>
              </a:rPr>
              <a:t>O</a:t>
            </a:r>
            <a:r>
              <a:rPr lang="en-US" sz="2200" dirty="0">
                <a:latin typeface="+mn-lt"/>
              </a:rPr>
              <a:t>*:	</a:t>
            </a:r>
            <a:r>
              <a:rPr lang="en-US" sz="2200" dirty="0" smtClean="0">
                <a:latin typeface="+mn-lt"/>
              </a:rPr>
              <a:t> Corresponding </a:t>
            </a:r>
            <a:r>
              <a:rPr lang="en-US" sz="2200" dirty="0">
                <a:latin typeface="+mn-lt"/>
              </a:rPr>
              <a:t>optimal order </a:t>
            </a:r>
            <a:r>
              <a:rPr lang="en-US" sz="2200" dirty="0" smtClean="0">
                <a:latin typeface="+mn-lt"/>
              </a:rPr>
              <a:t>size</a:t>
            </a:r>
            <a:endParaRPr lang="en-US" sz="2200" dirty="0">
              <a:latin typeface="+mn-lt"/>
            </a:endParaRPr>
          </a:p>
        </p:txBody>
      </p:sp>
      <p:sp>
        <p:nvSpPr>
          <p:cNvPr id="9" name="Content Placeholder 8"/>
          <p:cNvSpPr>
            <a:spLocks noGrp="1"/>
          </p:cNvSpPr>
          <p:nvPr>
            <p:ph idx="13"/>
          </p:nvPr>
        </p:nvSpPr>
        <p:spPr>
          <a:xfrm>
            <a:off x="473720" y="3830620"/>
            <a:ext cx="8229600" cy="486311"/>
          </a:xfrm>
        </p:spPr>
        <p:txBody>
          <a:bodyPr/>
          <a:lstStyle/>
          <a:p>
            <a:pPr marL="101600" indent="0">
              <a:buNone/>
            </a:pPr>
            <a:r>
              <a:rPr lang="en-US" sz="2200" dirty="0">
                <a:latin typeface="+mn-lt"/>
              </a:rPr>
              <a:t>Expected benefit of purchasing extra unit = (1 </a:t>
            </a:r>
            <a:r>
              <a:rPr lang="en-US" sz="2200" i="1" dirty="0">
                <a:latin typeface="+mn-lt"/>
              </a:rPr>
              <a:t>−</a:t>
            </a:r>
            <a:r>
              <a:rPr lang="en-US" sz="2200" dirty="0" smtClean="0">
                <a:latin typeface="+mn-lt"/>
              </a:rPr>
              <a:t> </a:t>
            </a:r>
            <a:r>
              <a:rPr lang="en-US" sz="2200" i="1" dirty="0">
                <a:latin typeface="+mn-lt"/>
                <a:cs typeface="Times New Roman"/>
              </a:rPr>
              <a:t>CSL</a:t>
            </a:r>
            <a:r>
              <a:rPr lang="en-US" sz="2200" dirty="0">
                <a:latin typeface="+mn-lt"/>
              </a:rPr>
              <a:t>*)(</a:t>
            </a:r>
            <a:r>
              <a:rPr lang="en-US" sz="2200" i="1" dirty="0">
                <a:latin typeface="+mn-lt"/>
                <a:cs typeface="Times New Roman"/>
              </a:rPr>
              <a:t>p</a:t>
            </a:r>
            <a:r>
              <a:rPr lang="en-US" sz="2200" dirty="0">
                <a:latin typeface="+mn-lt"/>
              </a:rPr>
              <a:t> </a:t>
            </a:r>
            <a:r>
              <a:rPr lang="en-US" sz="2200" i="1" dirty="0">
                <a:latin typeface="+mn-lt"/>
              </a:rPr>
              <a:t>−</a:t>
            </a:r>
            <a:r>
              <a:rPr lang="en-US" sz="2200" dirty="0" smtClean="0">
                <a:latin typeface="+mn-lt"/>
              </a:rPr>
              <a:t> </a:t>
            </a:r>
            <a:r>
              <a:rPr lang="en-US" sz="2200" i="1" dirty="0">
                <a:latin typeface="+mn-lt"/>
                <a:cs typeface="Times New Roman"/>
              </a:rPr>
              <a:t>c</a:t>
            </a:r>
            <a:r>
              <a:rPr lang="en-US" sz="2200" dirty="0" smtClean="0">
                <a:latin typeface="+mn-lt"/>
              </a:rPr>
              <a:t>)</a:t>
            </a:r>
            <a:endParaRPr lang="en-US" sz="2200" dirty="0">
              <a:latin typeface="+mn-lt"/>
            </a:endParaRPr>
          </a:p>
        </p:txBody>
      </p:sp>
      <p:sp>
        <p:nvSpPr>
          <p:cNvPr id="10" name="Content Placeholder 9"/>
          <p:cNvSpPr>
            <a:spLocks noGrp="1"/>
          </p:cNvSpPr>
          <p:nvPr>
            <p:ph idx="14"/>
          </p:nvPr>
        </p:nvSpPr>
        <p:spPr>
          <a:xfrm>
            <a:off x="457200" y="4386169"/>
            <a:ext cx="8229600" cy="478422"/>
          </a:xfrm>
        </p:spPr>
        <p:txBody>
          <a:bodyPr/>
          <a:lstStyle/>
          <a:p>
            <a:pPr marL="101600" indent="0">
              <a:buNone/>
            </a:pPr>
            <a:r>
              <a:rPr lang="en-US" sz="2200" dirty="0">
                <a:latin typeface="+mn-lt"/>
              </a:rPr>
              <a:t>Expected cost of purchasing extra unit = </a:t>
            </a:r>
            <a:r>
              <a:rPr lang="en-US" sz="2200" i="1" dirty="0">
                <a:latin typeface="+mn-lt"/>
                <a:cs typeface="Times New Roman"/>
              </a:rPr>
              <a:t>CSL</a:t>
            </a:r>
            <a:r>
              <a:rPr lang="en-US" sz="2200" dirty="0">
                <a:latin typeface="+mn-lt"/>
              </a:rPr>
              <a:t>*(</a:t>
            </a:r>
            <a:r>
              <a:rPr lang="en-US" sz="2200" i="1" dirty="0">
                <a:latin typeface="+mn-lt"/>
                <a:cs typeface="Times New Roman"/>
              </a:rPr>
              <a:t>c</a:t>
            </a:r>
            <a:r>
              <a:rPr lang="en-US" sz="2200" dirty="0">
                <a:latin typeface="+mn-lt"/>
              </a:rPr>
              <a:t> – </a:t>
            </a:r>
            <a:r>
              <a:rPr lang="en-US" sz="2200" i="1" dirty="0">
                <a:latin typeface="+mn-lt"/>
                <a:cs typeface="Times New Roman"/>
              </a:rPr>
              <a:t>s</a:t>
            </a:r>
            <a:r>
              <a:rPr lang="en-US" sz="2200" dirty="0" smtClean="0">
                <a:latin typeface="+mn-lt"/>
              </a:rPr>
              <a:t>)</a:t>
            </a:r>
            <a:endParaRPr lang="en-US" sz="2200" dirty="0">
              <a:latin typeface="+mn-lt"/>
            </a:endParaRPr>
          </a:p>
        </p:txBody>
      </p:sp>
      <p:sp>
        <p:nvSpPr>
          <p:cNvPr id="11" name="Content Placeholder 10"/>
          <p:cNvSpPr>
            <a:spLocks noGrp="1"/>
          </p:cNvSpPr>
          <p:nvPr>
            <p:ph idx="15"/>
          </p:nvPr>
        </p:nvSpPr>
        <p:spPr>
          <a:xfrm>
            <a:off x="457200" y="4932945"/>
            <a:ext cx="8198069" cy="758963"/>
          </a:xfrm>
        </p:spPr>
        <p:txBody>
          <a:bodyPr/>
          <a:lstStyle/>
          <a:p>
            <a:pPr marL="101600" indent="0">
              <a:lnSpc>
                <a:spcPct val="90000"/>
              </a:lnSpc>
              <a:buNone/>
            </a:pPr>
            <a:r>
              <a:rPr lang="en-US" sz="2200" dirty="0">
                <a:latin typeface="+mn-lt"/>
              </a:rPr>
              <a:t>Expected </a:t>
            </a:r>
            <a:r>
              <a:rPr lang="en-US" sz="2200" dirty="0" smtClean="0">
                <a:latin typeface="+mn-lt"/>
              </a:rPr>
              <a:t>marginal contribution </a:t>
            </a:r>
            <a:r>
              <a:rPr lang="en-US" sz="2200" dirty="0">
                <a:latin typeface="+mn-lt"/>
              </a:rPr>
              <a:t>of raising order size </a:t>
            </a:r>
            <a:r>
              <a:rPr lang="en-US" sz="2200" dirty="0" smtClean="0">
                <a:latin typeface="+mn-lt"/>
              </a:rPr>
              <a:t>= </a:t>
            </a:r>
            <a:r>
              <a:rPr lang="en-US" sz="2200" dirty="0">
                <a:latin typeface="+mn-lt"/>
              </a:rPr>
              <a:t>(1 </a:t>
            </a:r>
            <a:r>
              <a:rPr lang="en-US" sz="2200" i="1" dirty="0">
                <a:latin typeface="+mn-lt"/>
              </a:rPr>
              <a:t>−</a:t>
            </a:r>
            <a:r>
              <a:rPr lang="en-US" sz="2200" dirty="0" smtClean="0">
                <a:latin typeface="+mn-lt"/>
              </a:rPr>
              <a:t> </a:t>
            </a:r>
            <a:r>
              <a:rPr lang="en-US" sz="2200" i="1" dirty="0">
                <a:latin typeface="+mn-lt"/>
                <a:cs typeface="Times New Roman"/>
              </a:rPr>
              <a:t>CSL</a:t>
            </a:r>
            <a:r>
              <a:rPr lang="en-US" sz="2200" dirty="0">
                <a:latin typeface="+mn-lt"/>
              </a:rPr>
              <a:t>*)(</a:t>
            </a:r>
            <a:r>
              <a:rPr lang="en-US" sz="2200" i="1" dirty="0">
                <a:latin typeface="+mn-lt"/>
                <a:cs typeface="Times New Roman"/>
              </a:rPr>
              <a:t>p</a:t>
            </a:r>
            <a:r>
              <a:rPr lang="en-US" sz="2200" dirty="0">
                <a:latin typeface="+mn-lt"/>
              </a:rPr>
              <a:t> </a:t>
            </a:r>
            <a:r>
              <a:rPr lang="en-US" sz="2200" i="1" dirty="0">
                <a:latin typeface="+mn-lt"/>
              </a:rPr>
              <a:t>−</a:t>
            </a:r>
            <a:r>
              <a:rPr lang="en-US" sz="2200" dirty="0" smtClean="0">
                <a:latin typeface="+mn-lt"/>
              </a:rPr>
              <a:t> </a:t>
            </a:r>
            <a:r>
              <a:rPr lang="en-US" sz="2200" i="1" dirty="0">
                <a:latin typeface="+mn-lt"/>
                <a:cs typeface="Times New Roman"/>
              </a:rPr>
              <a:t>c</a:t>
            </a:r>
            <a:r>
              <a:rPr lang="en-US" sz="2200" dirty="0">
                <a:latin typeface="+mn-lt"/>
              </a:rPr>
              <a:t>) </a:t>
            </a:r>
            <a:r>
              <a:rPr lang="en-US" sz="2200" i="1" dirty="0">
                <a:latin typeface="+mn-lt"/>
              </a:rPr>
              <a:t>−</a:t>
            </a:r>
            <a:r>
              <a:rPr lang="en-US" sz="2200" dirty="0" smtClean="0">
                <a:latin typeface="+mn-lt"/>
              </a:rPr>
              <a:t> </a:t>
            </a:r>
            <a:r>
              <a:rPr lang="en-US" sz="2200" i="1" dirty="0">
                <a:latin typeface="+mn-lt"/>
                <a:cs typeface="Times New Roman"/>
              </a:rPr>
              <a:t>CSL</a:t>
            </a:r>
            <a:r>
              <a:rPr lang="en-US" sz="2200" dirty="0">
                <a:latin typeface="+mn-lt"/>
              </a:rPr>
              <a:t>*(</a:t>
            </a:r>
            <a:r>
              <a:rPr lang="en-US" sz="2200" i="1" dirty="0">
                <a:latin typeface="+mn-lt"/>
                <a:cs typeface="Times New Roman"/>
              </a:rPr>
              <a:t>c</a:t>
            </a:r>
            <a:r>
              <a:rPr lang="en-US" sz="2200" dirty="0">
                <a:latin typeface="+mn-lt"/>
              </a:rPr>
              <a:t> </a:t>
            </a:r>
            <a:r>
              <a:rPr lang="en-US" sz="2200" i="1" dirty="0">
                <a:latin typeface="+mn-lt"/>
              </a:rPr>
              <a:t>−</a:t>
            </a:r>
            <a:r>
              <a:rPr lang="en-US" sz="2200" dirty="0" smtClean="0">
                <a:latin typeface="+mn-lt"/>
              </a:rPr>
              <a:t> </a:t>
            </a:r>
            <a:r>
              <a:rPr lang="en-US" sz="2200" i="1" dirty="0">
                <a:latin typeface="+mn-lt"/>
                <a:cs typeface="Times New Roman"/>
              </a:rPr>
              <a:t>s</a:t>
            </a:r>
            <a:r>
              <a:rPr lang="en-US" sz="2200" dirty="0" smtClean="0">
                <a:latin typeface="+mn-lt"/>
              </a:rPr>
              <a:t>)</a:t>
            </a:r>
            <a:endParaRPr lang="en-US" sz="2200" dirty="0">
              <a:latin typeface="+mn-lt"/>
            </a:endParaRPr>
          </a:p>
        </p:txBody>
      </p:sp>
    </p:spTree>
    <p:extLst>
      <p:ext uri="{BB962C8B-B14F-4D97-AF65-F5344CB8AC3E}">
        <p14:creationId xmlns:p14="http://schemas.microsoft.com/office/powerpoint/2010/main" val="1660273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Optimal Cycle Service Level for Seasonal Items – Single Order </a:t>
            </a:r>
            <a:r>
              <a:rPr lang="en-US" sz="2000" b="0" kern="1200" dirty="0" smtClean="0">
                <a:latin typeface="Times New Roman" panose="02020603050405020304" pitchFamily="18" charset="0"/>
                <a:ea typeface="+mj-ea"/>
                <a:cs typeface="+mj-cs"/>
              </a:rPr>
              <a:t>(2 of 4)</a:t>
            </a:r>
            <a:endParaRPr lang="en-US" sz="2000" b="0" kern="1200" dirty="0">
              <a:latin typeface="Times New Roman" panose="02020603050405020304" pitchFamily="18" charset="0"/>
              <a:ea typeface="+mj-ea"/>
              <a:cs typeface="+mj-cs"/>
            </a:endParaRPr>
          </a:p>
        </p:txBody>
      </p:sp>
      <p:graphicFrame>
        <p:nvGraphicFramePr>
          <p:cNvPr id="3" name="Object 2" descr="C S L star = probability of demand being less than or equal to o star = start fraction p minus c over p minus s end fraction = start fraction c sub u over c sub u + c sub o end fraction = start fraction 1 over 1 + left parenthesis start fraction c sub o over c sub u end fraction right parenthesis end fraction"/>
          <p:cNvGraphicFramePr>
            <a:graphicFrameLocks noChangeAspect="1"/>
          </p:cNvGraphicFramePr>
          <p:nvPr>
            <p:extLst>
              <p:ext uri="{D42A27DB-BD31-4B8C-83A1-F6EECF244321}">
                <p14:modId xmlns:p14="http://schemas.microsoft.com/office/powerpoint/2010/main" val="1852097531"/>
              </p:ext>
            </p:extLst>
          </p:nvPr>
        </p:nvGraphicFramePr>
        <p:xfrm>
          <a:off x="749300" y="1800225"/>
          <a:ext cx="7326313" cy="1336675"/>
        </p:xfrm>
        <a:graphic>
          <a:graphicData uri="http://schemas.openxmlformats.org/presentationml/2006/ole">
            <mc:AlternateContent xmlns:mc="http://schemas.openxmlformats.org/markup-compatibility/2006">
              <mc:Choice xmlns:v="urn:schemas-microsoft-com:vml" Requires="v">
                <p:oleObj spid="_x0000_s76466" name="Equation" r:id="rId3" imgW="3759120" imgH="685800" progId="Equation.DSMT4">
                  <p:embed/>
                </p:oleObj>
              </mc:Choice>
              <mc:Fallback>
                <p:oleObj name="Equation" r:id="rId3" imgW="3759120" imgH="685800" progId="Equation.DSMT4">
                  <p:embed/>
                  <p:pic>
                    <p:nvPicPr>
                      <p:cNvPr id="0" name=""/>
                      <p:cNvPicPr/>
                      <p:nvPr/>
                    </p:nvPicPr>
                    <p:blipFill>
                      <a:blip r:embed="rId4"/>
                      <a:stretch>
                        <a:fillRect/>
                      </a:stretch>
                    </p:blipFill>
                    <p:spPr>
                      <a:xfrm>
                        <a:off x="749300" y="1800225"/>
                        <a:ext cx="7326313" cy="1336675"/>
                      </a:xfrm>
                      <a:prstGeom prst="rect">
                        <a:avLst/>
                      </a:prstGeom>
                    </p:spPr>
                  </p:pic>
                </p:oleObj>
              </mc:Fallback>
            </mc:AlternateContent>
          </a:graphicData>
        </a:graphic>
      </p:graphicFrame>
      <p:graphicFrame>
        <p:nvGraphicFramePr>
          <p:cNvPr id="4" name="Object 3" descr="O star = inverse of the function capital F of left parenthesis C S L star, mu, sigma right parenthesis = norm inverse of left parenthesis C S L star, mu, sigma right parenthesis"/>
          <p:cNvGraphicFramePr>
            <a:graphicFrameLocks noChangeAspect="1"/>
          </p:cNvGraphicFramePr>
          <p:nvPr>
            <p:extLst>
              <p:ext uri="{D42A27DB-BD31-4B8C-83A1-F6EECF244321}">
                <p14:modId xmlns:p14="http://schemas.microsoft.com/office/powerpoint/2010/main" val="1885200025"/>
              </p:ext>
            </p:extLst>
          </p:nvPr>
        </p:nvGraphicFramePr>
        <p:xfrm>
          <a:off x="1620838" y="3363913"/>
          <a:ext cx="5813425" cy="446087"/>
        </p:xfrm>
        <a:graphic>
          <a:graphicData uri="http://schemas.openxmlformats.org/presentationml/2006/ole">
            <mc:AlternateContent xmlns:mc="http://schemas.openxmlformats.org/markup-compatibility/2006">
              <mc:Choice xmlns:v="urn:schemas-microsoft-com:vml" Requires="v">
                <p:oleObj spid="_x0000_s76467" name="Equation" r:id="rId5" imgW="2984400" imgH="228600" progId="Equation.DSMT4">
                  <p:embed/>
                </p:oleObj>
              </mc:Choice>
              <mc:Fallback>
                <p:oleObj name="Equation" r:id="rId5" imgW="2984400" imgH="228600" progId="Equation.DSMT4">
                  <p:embed/>
                  <p:pic>
                    <p:nvPicPr>
                      <p:cNvPr id="0" name=""/>
                      <p:cNvPicPr/>
                      <p:nvPr/>
                    </p:nvPicPr>
                    <p:blipFill>
                      <a:blip r:embed="rId6"/>
                      <a:stretch>
                        <a:fillRect/>
                      </a:stretch>
                    </p:blipFill>
                    <p:spPr>
                      <a:xfrm>
                        <a:off x="1620838" y="3363913"/>
                        <a:ext cx="5813425" cy="446087"/>
                      </a:xfrm>
                      <a:prstGeom prst="rect">
                        <a:avLst/>
                      </a:prstGeom>
                    </p:spPr>
                  </p:pic>
                </p:oleObj>
              </mc:Fallback>
            </mc:AlternateContent>
          </a:graphicData>
        </a:graphic>
      </p:graphicFrame>
      <p:graphicFrame>
        <p:nvGraphicFramePr>
          <p:cNvPr id="11" name="Object 10" descr="Expected profit = left parenthesis p minus s right parenthesis times mu times function capital F sub s of left parenthesis start fraction o minus mu over sigma end fraction right parenthesis minus left parenthesis p minus s right parenthesis times sigma times function lower case f sub s of left parenthesis start fraction o minus mu over sigma end fraction right parenthesis"/>
          <p:cNvGraphicFramePr>
            <a:graphicFrameLocks noChangeAspect="1"/>
          </p:cNvGraphicFramePr>
          <p:nvPr>
            <p:extLst>
              <p:ext uri="{D42A27DB-BD31-4B8C-83A1-F6EECF244321}">
                <p14:modId xmlns:p14="http://schemas.microsoft.com/office/powerpoint/2010/main" val="3187304125"/>
              </p:ext>
            </p:extLst>
          </p:nvPr>
        </p:nvGraphicFramePr>
        <p:xfrm>
          <a:off x="884238" y="4222750"/>
          <a:ext cx="7375525" cy="841375"/>
        </p:xfrm>
        <a:graphic>
          <a:graphicData uri="http://schemas.openxmlformats.org/presentationml/2006/ole">
            <mc:AlternateContent xmlns:mc="http://schemas.openxmlformats.org/markup-compatibility/2006">
              <mc:Choice xmlns:v="urn:schemas-microsoft-com:vml" Requires="v">
                <p:oleObj spid="_x0000_s76468" name="Equation" r:id="rId7" imgW="3784320" imgH="431640" progId="Equation.DSMT4">
                  <p:embed/>
                </p:oleObj>
              </mc:Choice>
              <mc:Fallback>
                <p:oleObj name="Equation" r:id="rId7" imgW="3784320" imgH="431640" progId="Equation.DSMT4">
                  <p:embed/>
                  <p:pic>
                    <p:nvPicPr>
                      <p:cNvPr id="0" name=""/>
                      <p:cNvPicPr/>
                      <p:nvPr/>
                    </p:nvPicPr>
                    <p:blipFill>
                      <a:blip r:embed="rId8"/>
                      <a:stretch>
                        <a:fillRect/>
                      </a:stretch>
                    </p:blipFill>
                    <p:spPr>
                      <a:xfrm>
                        <a:off x="884238" y="4222750"/>
                        <a:ext cx="7375525" cy="841375"/>
                      </a:xfrm>
                      <a:prstGeom prst="rect">
                        <a:avLst/>
                      </a:prstGeom>
                    </p:spPr>
                  </p:pic>
                </p:oleObj>
              </mc:Fallback>
            </mc:AlternateContent>
          </a:graphicData>
        </a:graphic>
      </p:graphicFrame>
      <p:graphicFrame>
        <p:nvGraphicFramePr>
          <p:cNvPr id="10" name="Object 9" descr="minus o times left parenthesis c minus s right parenthesis times function capital F of left parenthesis o, mu, sigma right parenthesis + o times left parenthesis p minus c right parenthesis times left bracket 1 minus function capital F of left parenthesis o, mu, sigma right parenthesis right bracket"/>
          <p:cNvGraphicFramePr>
            <a:graphicFrameLocks noChangeAspect="1"/>
          </p:cNvGraphicFramePr>
          <p:nvPr>
            <p:extLst>
              <p:ext uri="{D42A27DB-BD31-4B8C-83A1-F6EECF244321}">
                <p14:modId xmlns:p14="http://schemas.microsoft.com/office/powerpoint/2010/main" val="2747525464"/>
              </p:ext>
            </p:extLst>
          </p:nvPr>
        </p:nvGraphicFramePr>
        <p:xfrm>
          <a:off x="3189288" y="5159375"/>
          <a:ext cx="5084762" cy="450850"/>
        </p:xfrm>
        <a:graphic>
          <a:graphicData uri="http://schemas.openxmlformats.org/presentationml/2006/ole">
            <mc:AlternateContent xmlns:mc="http://schemas.openxmlformats.org/markup-compatibility/2006">
              <mc:Choice xmlns:v="urn:schemas-microsoft-com:vml" Requires="v">
                <p:oleObj spid="_x0000_s76469" name="Equation" r:id="rId9" imgW="2869920" imgH="253800" progId="Equation.DSMT4">
                  <p:embed/>
                </p:oleObj>
              </mc:Choice>
              <mc:Fallback>
                <p:oleObj name="Equation" r:id="rId9" imgW="2869920" imgH="253800" progId="Equation.DSMT4">
                  <p:embed/>
                  <p:pic>
                    <p:nvPicPr>
                      <p:cNvPr id="11" name="Object 10"/>
                      <p:cNvPicPr/>
                      <p:nvPr/>
                    </p:nvPicPr>
                    <p:blipFill>
                      <a:blip r:embed="rId10"/>
                      <a:stretch>
                        <a:fillRect/>
                      </a:stretch>
                    </p:blipFill>
                    <p:spPr>
                      <a:xfrm>
                        <a:off x="3189288" y="5159375"/>
                        <a:ext cx="5084762" cy="450850"/>
                      </a:xfrm>
                      <a:prstGeom prst="rect">
                        <a:avLst/>
                      </a:prstGeom>
                    </p:spPr>
                  </p:pic>
                </p:oleObj>
              </mc:Fallback>
            </mc:AlternateContent>
          </a:graphicData>
        </a:graphic>
      </p:graphicFrame>
    </p:spTree>
    <p:extLst>
      <p:ext uri="{BB962C8B-B14F-4D97-AF65-F5344CB8AC3E}">
        <p14:creationId xmlns:p14="http://schemas.microsoft.com/office/powerpoint/2010/main" val="2960375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Optimal Cycle Service Level for Seasonal Items – Single Order </a:t>
            </a:r>
            <a:r>
              <a:rPr lang="en-US" sz="2000" b="0" kern="1200" dirty="0" smtClean="0">
                <a:latin typeface="Times New Roman" panose="02020603050405020304" pitchFamily="18" charset="0"/>
                <a:ea typeface="+mj-ea"/>
                <a:cs typeface="+mj-cs"/>
              </a:rPr>
              <a:t>(3 of 4)</a:t>
            </a:r>
            <a:endParaRPr lang="en-US" sz="2000" b="0" kern="1200" dirty="0">
              <a:latin typeface="Times New Roman" panose="02020603050405020304" pitchFamily="18" charset="0"/>
              <a:ea typeface="+mj-ea"/>
              <a:cs typeface="+mj-cs"/>
            </a:endParaRPr>
          </a:p>
        </p:txBody>
      </p:sp>
      <p:graphicFrame>
        <p:nvGraphicFramePr>
          <p:cNvPr id="3" name="Object 2" descr="Expected profits = left parenthesis p minus s right parenthesis times mu times norm distribution of left bracket start fraction left parenthesis o minus mu right parenthesis over sigma end fraction, 0, 1, 1 right bracket"/>
          <p:cNvGraphicFramePr>
            <a:graphicFrameLocks noChangeAspect="1"/>
          </p:cNvGraphicFramePr>
          <p:nvPr>
            <p:extLst>
              <p:ext uri="{D42A27DB-BD31-4B8C-83A1-F6EECF244321}">
                <p14:modId xmlns:p14="http://schemas.microsoft.com/office/powerpoint/2010/main" val="2355822733"/>
              </p:ext>
            </p:extLst>
          </p:nvPr>
        </p:nvGraphicFramePr>
        <p:xfrm>
          <a:off x="1219200" y="2032000"/>
          <a:ext cx="6581775" cy="839788"/>
        </p:xfrm>
        <a:graphic>
          <a:graphicData uri="http://schemas.openxmlformats.org/presentationml/2006/ole">
            <mc:AlternateContent xmlns:mc="http://schemas.openxmlformats.org/markup-compatibility/2006">
              <mc:Choice xmlns:v="urn:schemas-microsoft-com:vml" Requires="v">
                <p:oleObj spid="_x0000_s79334" name="Equation" r:id="rId3" imgW="3377880" imgH="431640" progId="Equation.DSMT4">
                  <p:embed/>
                </p:oleObj>
              </mc:Choice>
              <mc:Fallback>
                <p:oleObj name="Equation" r:id="rId3" imgW="3377880" imgH="431640" progId="Equation.DSMT4">
                  <p:embed/>
                  <p:pic>
                    <p:nvPicPr>
                      <p:cNvPr id="0" name=""/>
                      <p:cNvPicPr/>
                      <p:nvPr/>
                    </p:nvPicPr>
                    <p:blipFill>
                      <a:blip r:embed="rId4"/>
                      <a:stretch>
                        <a:fillRect/>
                      </a:stretch>
                    </p:blipFill>
                    <p:spPr>
                      <a:xfrm>
                        <a:off x="1219200" y="2032000"/>
                        <a:ext cx="6581775" cy="839788"/>
                      </a:xfrm>
                      <a:prstGeom prst="rect">
                        <a:avLst/>
                      </a:prstGeom>
                    </p:spPr>
                  </p:pic>
                </p:oleObj>
              </mc:Fallback>
            </mc:AlternateContent>
          </a:graphicData>
        </a:graphic>
      </p:graphicFrame>
      <p:graphicFrame>
        <p:nvGraphicFramePr>
          <p:cNvPr id="7" name="Object 6" descr="minus left parenthesis p minus s right parenthesis times sigma norm distribution of left bracket start fraction left parenthesis o minus mu right parenthesis over sigma, 0, 1, 0 right bracket"/>
          <p:cNvGraphicFramePr>
            <a:graphicFrameLocks noChangeAspect="1"/>
          </p:cNvGraphicFramePr>
          <p:nvPr>
            <p:extLst>
              <p:ext uri="{D42A27DB-BD31-4B8C-83A1-F6EECF244321}">
                <p14:modId xmlns:p14="http://schemas.microsoft.com/office/powerpoint/2010/main" val="3962973790"/>
              </p:ext>
            </p:extLst>
          </p:nvPr>
        </p:nvGraphicFramePr>
        <p:xfrm>
          <a:off x="3611563" y="3052128"/>
          <a:ext cx="4232275" cy="842962"/>
        </p:xfrm>
        <a:graphic>
          <a:graphicData uri="http://schemas.openxmlformats.org/presentationml/2006/ole">
            <mc:AlternateContent xmlns:mc="http://schemas.openxmlformats.org/markup-compatibility/2006">
              <mc:Choice xmlns:v="urn:schemas-microsoft-com:vml" Requires="v">
                <p:oleObj spid="_x0000_s79335" name="Equation" r:id="rId5" imgW="2171520" imgH="431640" progId="Equation.DSMT4">
                  <p:embed/>
                </p:oleObj>
              </mc:Choice>
              <mc:Fallback>
                <p:oleObj name="Equation" r:id="rId5" imgW="2171520" imgH="431640" progId="Equation.DSMT4">
                  <p:embed/>
                  <p:pic>
                    <p:nvPicPr>
                      <p:cNvPr id="0" name=""/>
                      <p:cNvPicPr/>
                      <p:nvPr/>
                    </p:nvPicPr>
                    <p:blipFill>
                      <a:blip r:embed="rId6"/>
                      <a:stretch>
                        <a:fillRect/>
                      </a:stretch>
                    </p:blipFill>
                    <p:spPr>
                      <a:xfrm>
                        <a:off x="3611563" y="3052128"/>
                        <a:ext cx="4232275" cy="842962"/>
                      </a:xfrm>
                      <a:prstGeom prst="rect">
                        <a:avLst/>
                      </a:prstGeom>
                    </p:spPr>
                  </p:pic>
                </p:oleObj>
              </mc:Fallback>
            </mc:AlternateContent>
          </a:graphicData>
        </a:graphic>
      </p:graphicFrame>
      <p:graphicFrame>
        <p:nvGraphicFramePr>
          <p:cNvPr id="4" name="Object 3" descr="minus o times left parenthesis c minus s times norm distribution of left parenthesis o, mu, sigma, 1 right parenthesis"/>
          <p:cNvGraphicFramePr>
            <a:graphicFrameLocks noChangeAspect="1"/>
          </p:cNvGraphicFramePr>
          <p:nvPr>
            <p:extLst>
              <p:ext uri="{D42A27DB-BD31-4B8C-83A1-F6EECF244321}">
                <p14:modId xmlns:p14="http://schemas.microsoft.com/office/powerpoint/2010/main" val="3620443087"/>
              </p:ext>
            </p:extLst>
          </p:nvPr>
        </p:nvGraphicFramePr>
        <p:xfrm>
          <a:off x="3671669" y="4111120"/>
          <a:ext cx="4157782" cy="395980"/>
        </p:xfrm>
        <a:graphic>
          <a:graphicData uri="http://schemas.openxmlformats.org/presentationml/2006/ole">
            <mc:AlternateContent xmlns:mc="http://schemas.openxmlformats.org/markup-compatibility/2006">
              <mc:Choice xmlns:v="urn:schemas-microsoft-com:vml" Requires="v">
                <p:oleObj spid="_x0000_s79336" name="Equation" r:id="rId7" imgW="2133360" imgH="203040" progId="Equation.DSMT4">
                  <p:embed/>
                </p:oleObj>
              </mc:Choice>
              <mc:Fallback>
                <p:oleObj name="Equation" r:id="rId7" imgW="2133360" imgH="203040" progId="Equation.DSMT4">
                  <p:embed/>
                  <p:pic>
                    <p:nvPicPr>
                      <p:cNvPr id="0" name=""/>
                      <p:cNvPicPr/>
                      <p:nvPr/>
                    </p:nvPicPr>
                    <p:blipFill>
                      <a:blip r:embed="rId8"/>
                      <a:stretch>
                        <a:fillRect/>
                      </a:stretch>
                    </p:blipFill>
                    <p:spPr>
                      <a:xfrm>
                        <a:off x="3671669" y="4111120"/>
                        <a:ext cx="4157782" cy="395980"/>
                      </a:xfrm>
                      <a:prstGeom prst="rect">
                        <a:avLst/>
                      </a:prstGeom>
                    </p:spPr>
                  </p:pic>
                </p:oleObj>
              </mc:Fallback>
            </mc:AlternateContent>
          </a:graphicData>
        </a:graphic>
      </p:graphicFrame>
      <p:graphicFrame>
        <p:nvGraphicFramePr>
          <p:cNvPr id="5" name="Object 4" descr="plus o times left parenthesis p minus c times left bracket 1 - norm distribution of left parenthesis o, mu, sigma, 1 right parenthesis right bracket"/>
          <p:cNvGraphicFramePr>
            <a:graphicFrameLocks noChangeAspect="1"/>
          </p:cNvGraphicFramePr>
          <p:nvPr>
            <p:extLst>
              <p:ext uri="{D42A27DB-BD31-4B8C-83A1-F6EECF244321}">
                <p14:modId xmlns:p14="http://schemas.microsoft.com/office/powerpoint/2010/main" val="1072170894"/>
              </p:ext>
            </p:extLst>
          </p:nvPr>
        </p:nvGraphicFramePr>
        <p:xfrm>
          <a:off x="3633179" y="4730913"/>
          <a:ext cx="4603260" cy="494974"/>
        </p:xfrm>
        <a:graphic>
          <a:graphicData uri="http://schemas.openxmlformats.org/presentationml/2006/ole">
            <mc:AlternateContent xmlns:mc="http://schemas.openxmlformats.org/markup-compatibility/2006">
              <mc:Choice xmlns:v="urn:schemas-microsoft-com:vml" Requires="v">
                <p:oleObj spid="_x0000_s79337" name="Equation" r:id="rId9" imgW="2361960" imgH="253800" progId="Equation.DSMT4">
                  <p:embed/>
                </p:oleObj>
              </mc:Choice>
              <mc:Fallback>
                <p:oleObj name="Equation" r:id="rId9" imgW="2361960" imgH="253800" progId="Equation.DSMT4">
                  <p:embed/>
                  <p:pic>
                    <p:nvPicPr>
                      <p:cNvPr id="0" name=""/>
                      <p:cNvPicPr/>
                      <p:nvPr/>
                    </p:nvPicPr>
                    <p:blipFill>
                      <a:blip r:embed="rId10"/>
                      <a:stretch>
                        <a:fillRect/>
                      </a:stretch>
                    </p:blipFill>
                    <p:spPr>
                      <a:xfrm>
                        <a:off x="3633179" y="4730913"/>
                        <a:ext cx="4603260" cy="494974"/>
                      </a:xfrm>
                      <a:prstGeom prst="rect">
                        <a:avLst/>
                      </a:prstGeom>
                    </p:spPr>
                  </p:pic>
                </p:oleObj>
              </mc:Fallback>
            </mc:AlternateContent>
          </a:graphicData>
        </a:graphic>
      </p:graphicFrame>
    </p:spTree>
    <p:extLst>
      <p:ext uri="{BB962C8B-B14F-4D97-AF65-F5344CB8AC3E}">
        <p14:creationId xmlns:p14="http://schemas.microsoft.com/office/powerpoint/2010/main" val="2100333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Optimal Cycle Service Level for Seasonal Items – Single Order </a:t>
            </a:r>
            <a:r>
              <a:rPr lang="en-US" sz="2000" b="0" kern="1200" dirty="0" smtClean="0">
                <a:latin typeface="Times New Roman" panose="02020603050405020304" pitchFamily="18" charset="0"/>
                <a:ea typeface="+mj-ea"/>
                <a:cs typeface="+mj-cs"/>
              </a:rPr>
              <a:t>(4 of 4)</a:t>
            </a:r>
            <a:endParaRPr lang="en-US" sz="2000" b="0" kern="1200" dirty="0">
              <a:latin typeface="Times New Roman" panose="02020603050405020304" pitchFamily="18" charset="0"/>
              <a:ea typeface="+mj-ea"/>
              <a:cs typeface="+mj-cs"/>
            </a:endParaRPr>
          </a:p>
        </p:txBody>
      </p:sp>
      <p:pic>
        <p:nvPicPr>
          <p:cNvPr id="5" name="Picture 4" descr="A graph shows the impact on optimal cycle service level of changing C sub o I C sub U. A graph of the impact on optimal cycle service level of a changing C sub o I C sub u begins at (0,1) and fall with decreasing steepness as it approaches the x axis."/>
          <p:cNvPicPr>
            <a:picLocks noChangeAspect="1"/>
          </p:cNvPicPr>
          <p:nvPr/>
        </p:nvPicPr>
        <p:blipFill>
          <a:blip r:embed="rId3"/>
          <a:stretch>
            <a:fillRect/>
          </a:stretch>
        </p:blipFill>
        <p:spPr>
          <a:xfrm>
            <a:off x="2440679" y="1672675"/>
            <a:ext cx="4135889" cy="3180248"/>
          </a:xfrm>
          <a:prstGeom prst="rect">
            <a:avLst/>
          </a:prstGeom>
        </p:spPr>
      </p:pic>
      <p:sp>
        <p:nvSpPr>
          <p:cNvPr id="3" name="Text Placeholder 2"/>
          <p:cNvSpPr>
            <a:spLocks noGrp="1"/>
          </p:cNvSpPr>
          <p:nvPr>
            <p:ph type="body" idx="1"/>
          </p:nvPr>
        </p:nvSpPr>
        <p:spPr>
          <a:xfrm>
            <a:off x="457201" y="5398205"/>
            <a:ext cx="7514358" cy="764628"/>
          </a:xfrm>
        </p:spPr>
        <p:txBody>
          <a:bodyPr/>
          <a:lstStyle/>
          <a:p>
            <a:pPr marL="0" indent="0">
              <a:buNone/>
            </a:pPr>
            <a:r>
              <a:rPr lang="en-IN" sz="2000" b="1" dirty="0">
                <a:latin typeface="+mn-lt"/>
              </a:rPr>
              <a:t>Figure 13-2 </a:t>
            </a:r>
            <a:r>
              <a:rPr lang="en-IN" sz="2000" dirty="0">
                <a:latin typeface="+mn-lt"/>
              </a:rPr>
              <a:t>Impact on Optimal Cycle Service Level of </a:t>
            </a:r>
            <a:r>
              <a:rPr lang="en-IN" sz="2000" dirty="0" smtClean="0">
                <a:latin typeface="+mn-lt"/>
              </a:rPr>
              <a:t>Changing</a:t>
            </a:r>
            <a:endParaRPr lang="en-IN" sz="2000" baseline="-25000" dirty="0">
              <a:latin typeface="+mn-lt"/>
            </a:endParaRPr>
          </a:p>
        </p:txBody>
      </p:sp>
      <p:graphicFrame>
        <p:nvGraphicFramePr>
          <p:cNvPr id="4" name="Object 3" descr="start fraction C sub o over C sub u end fraction"/>
          <p:cNvGraphicFramePr>
            <a:graphicFrameLocks noChangeAspect="1"/>
          </p:cNvGraphicFramePr>
          <p:nvPr>
            <p:extLst>
              <p:ext uri="{D42A27DB-BD31-4B8C-83A1-F6EECF244321}">
                <p14:modId xmlns:p14="http://schemas.microsoft.com/office/powerpoint/2010/main" val="2327845522"/>
              </p:ext>
            </p:extLst>
          </p:nvPr>
        </p:nvGraphicFramePr>
        <p:xfrm>
          <a:off x="7971558" y="5367828"/>
          <a:ext cx="381361" cy="682441"/>
        </p:xfrm>
        <a:graphic>
          <a:graphicData uri="http://schemas.openxmlformats.org/presentationml/2006/ole">
            <mc:AlternateContent xmlns:mc="http://schemas.openxmlformats.org/markup-compatibility/2006">
              <mc:Choice xmlns:v="urn:schemas-microsoft-com:vml" Requires="v">
                <p:oleObj spid="_x0000_s49600" name="Equation" r:id="rId4" imgW="241200" imgH="431640" progId="Equation.DSMT4">
                  <p:embed/>
                </p:oleObj>
              </mc:Choice>
              <mc:Fallback>
                <p:oleObj name="Equation" r:id="rId4" imgW="241200" imgH="431640" progId="Equation.DSMT4">
                  <p:embed/>
                  <p:pic>
                    <p:nvPicPr>
                      <p:cNvPr id="0" name=""/>
                      <p:cNvPicPr/>
                      <p:nvPr/>
                    </p:nvPicPr>
                    <p:blipFill>
                      <a:blip r:embed="rId5"/>
                      <a:stretch>
                        <a:fillRect/>
                      </a:stretch>
                    </p:blipFill>
                    <p:spPr>
                      <a:xfrm>
                        <a:off x="7971558" y="5367828"/>
                        <a:ext cx="381361" cy="682441"/>
                      </a:xfrm>
                      <a:prstGeom prst="rect">
                        <a:avLst/>
                      </a:prstGeom>
                    </p:spPr>
                  </p:pic>
                </p:oleObj>
              </mc:Fallback>
            </mc:AlternateContent>
          </a:graphicData>
        </a:graphic>
      </p:graphicFrame>
    </p:spTree>
    <p:extLst>
      <p:ext uri="{BB962C8B-B14F-4D97-AF65-F5344CB8AC3E}">
        <p14:creationId xmlns:p14="http://schemas.microsoft.com/office/powerpoint/2010/main" val="383395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the Optimal Service Level for Seasonal Items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graphicFrame>
        <p:nvGraphicFramePr>
          <p:cNvPr id="7" name="Object 6" descr="Demand mu = 350, sigma = 100, c = $100, p = $250"/>
          <p:cNvGraphicFramePr>
            <a:graphicFrameLocks noChangeAspect="1"/>
          </p:cNvGraphicFramePr>
          <p:nvPr>
            <p:extLst>
              <p:ext uri="{D42A27DB-BD31-4B8C-83A1-F6EECF244321}">
                <p14:modId xmlns:p14="http://schemas.microsoft.com/office/powerpoint/2010/main" val="900452379"/>
              </p:ext>
            </p:extLst>
          </p:nvPr>
        </p:nvGraphicFramePr>
        <p:xfrm>
          <a:off x="673819" y="1507671"/>
          <a:ext cx="6645430" cy="418421"/>
        </p:xfrm>
        <a:graphic>
          <a:graphicData uri="http://schemas.openxmlformats.org/presentationml/2006/ole">
            <mc:AlternateContent xmlns:mc="http://schemas.openxmlformats.org/markup-compatibility/2006">
              <mc:Choice xmlns:v="urn:schemas-microsoft-com:vml" Requires="v">
                <p:oleObj spid="_x0000_s78230" name="Equation" r:id="rId3" imgW="3225600" imgH="203040" progId="Equation.DSMT4">
                  <p:embed/>
                </p:oleObj>
              </mc:Choice>
              <mc:Fallback>
                <p:oleObj name="Equation" r:id="rId3" imgW="3225600" imgH="203040" progId="Equation.DSMT4">
                  <p:embed/>
                  <p:pic>
                    <p:nvPicPr>
                      <p:cNvPr id="0" name=""/>
                      <p:cNvPicPr/>
                      <p:nvPr/>
                    </p:nvPicPr>
                    <p:blipFill>
                      <a:blip r:embed="rId4"/>
                      <a:stretch>
                        <a:fillRect/>
                      </a:stretch>
                    </p:blipFill>
                    <p:spPr>
                      <a:xfrm>
                        <a:off x="673819" y="1507671"/>
                        <a:ext cx="6645430" cy="418421"/>
                      </a:xfrm>
                      <a:prstGeom prst="rect">
                        <a:avLst/>
                      </a:prstGeom>
                    </p:spPr>
                  </p:pic>
                </p:oleObj>
              </mc:Fallback>
            </mc:AlternateContent>
          </a:graphicData>
        </a:graphic>
      </p:graphicFrame>
      <p:sp>
        <p:nvSpPr>
          <p:cNvPr id="5" name="Content Placeholder 4"/>
          <p:cNvSpPr>
            <a:spLocks noGrp="1"/>
          </p:cNvSpPr>
          <p:nvPr>
            <p:ph sz="quarter" idx="14"/>
          </p:nvPr>
        </p:nvSpPr>
        <p:spPr>
          <a:xfrm>
            <a:off x="457200" y="2008963"/>
            <a:ext cx="8111717" cy="570589"/>
          </a:xfrm>
        </p:spPr>
        <p:txBody>
          <a:bodyPr/>
          <a:lstStyle/>
          <a:p>
            <a:pPr marL="0" lvl="0" indent="0">
              <a:buNone/>
            </a:pPr>
            <a:r>
              <a:rPr lang="en-US" sz="2400" kern="1200" dirty="0">
                <a:solidFill>
                  <a:srgbClr val="000000"/>
                </a:solidFill>
                <a:latin typeface="Arial (Body)"/>
              </a:rPr>
              <a:t>disposal value = $85,  holding cost = $</a:t>
            </a:r>
            <a:r>
              <a:rPr lang="en-US" sz="2400" kern="1200" dirty="0" smtClean="0">
                <a:solidFill>
                  <a:srgbClr val="000000"/>
                </a:solidFill>
                <a:latin typeface="Arial (Body)"/>
              </a:rPr>
              <a:t>5</a:t>
            </a:r>
            <a:endParaRPr lang="en-US" sz="2400" kern="1200" dirty="0">
              <a:solidFill>
                <a:srgbClr val="000000"/>
              </a:solidFill>
              <a:latin typeface="Arial (Body)"/>
            </a:endParaRPr>
          </a:p>
        </p:txBody>
      </p:sp>
      <p:sp>
        <p:nvSpPr>
          <p:cNvPr id="4" name="Content Placeholder 3"/>
          <p:cNvSpPr>
            <a:spLocks noGrp="1"/>
          </p:cNvSpPr>
          <p:nvPr>
            <p:ph idx="13"/>
          </p:nvPr>
        </p:nvSpPr>
        <p:spPr>
          <a:xfrm>
            <a:off x="459967" y="2715250"/>
            <a:ext cx="8108950" cy="1677352"/>
          </a:xfrm>
        </p:spPr>
        <p:txBody>
          <a:bodyPr wrap="square" lIns="91425" tIns="91425" rIns="91425" bIns="91425">
            <a:spAutoFit/>
          </a:bodyPr>
          <a:lstStyle/>
          <a:p>
            <a:pPr marL="0" lvl="0" indent="0" defTabSz="457200">
              <a:spcAft>
                <a:spcPct val="0"/>
              </a:spcAft>
              <a:buNone/>
              <a:tabLst>
                <a:tab pos="3048000" algn="r"/>
                <a:tab pos="3136900" algn="l"/>
              </a:tabLst>
            </a:pPr>
            <a:r>
              <a:rPr lang="fi-FI" sz="2400" kern="1200" dirty="0" smtClean="0">
                <a:solidFill>
                  <a:srgbClr val="000000"/>
                </a:solidFill>
                <a:latin typeface="Arial (Body)"/>
                <a:ea typeface="+mn-ea"/>
                <a:cs typeface="+mn-cs"/>
              </a:rPr>
              <a:t>Salvage </a:t>
            </a:r>
            <a:r>
              <a:rPr lang="fi-FI" sz="2400" kern="1200" dirty="0">
                <a:solidFill>
                  <a:srgbClr val="000000"/>
                </a:solidFill>
                <a:latin typeface="Arial (Body)"/>
                <a:ea typeface="+mn-ea"/>
                <a:cs typeface="+mn-cs"/>
              </a:rPr>
              <a:t>value	= $85 – $5 = </a:t>
            </a:r>
            <a:r>
              <a:rPr lang="fi-FI" sz="2400" kern="1200" dirty="0" smtClean="0">
                <a:solidFill>
                  <a:srgbClr val="000000"/>
                </a:solidFill>
                <a:latin typeface="Arial (Body)"/>
                <a:ea typeface="+mn-ea"/>
                <a:cs typeface="+mn-cs"/>
              </a:rPr>
              <a:t>$80</a:t>
            </a:r>
            <a:endParaRPr lang="fi-FI" sz="2400" kern="1200" dirty="0">
              <a:solidFill>
                <a:srgbClr val="000000"/>
              </a:solidFill>
              <a:latin typeface="Arial (Body)"/>
              <a:ea typeface="+mn-ea"/>
              <a:cs typeface="+mn-cs"/>
            </a:endParaRPr>
          </a:p>
          <a:p>
            <a:pPr marL="0" lvl="0" indent="0" defTabSz="457200">
              <a:spcAft>
                <a:spcPct val="0"/>
              </a:spcAft>
              <a:buNone/>
              <a:tabLst>
                <a:tab pos="3048000" algn="r"/>
                <a:tab pos="3136900" algn="l"/>
              </a:tabLst>
            </a:pPr>
            <a:r>
              <a:rPr lang="fi-FI" sz="2400" kern="1200" dirty="0">
                <a:solidFill>
                  <a:srgbClr val="000000"/>
                </a:solidFill>
                <a:latin typeface="Arial (Body)"/>
                <a:ea typeface="+mn-ea"/>
                <a:cs typeface="+mn-cs"/>
              </a:rPr>
              <a:t>	Cost of understocking	= </a:t>
            </a:r>
            <a:r>
              <a:rPr lang="fi-FI" sz="2400" i="1" kern="1200" dirty="0">
                <a:solidFill>
                  <a:srgbClr val="000000"/>
                </a:solidFill>
                <a:latin typeface="Arial (Body)"/>
                <a:ea typeface="+mn-ea"/>
                <a:cs typeface="Times New Roman"/>
              </a:rPr>
              <a:t>C</a:t>
            </a:r>
            <a:r>
              <a:rPr lang="fi-FI" sz="2400" i="1" kern="1200" baseline="-25000" dirty="0">
                <a:solidFill>
                  <a:srgbClr val="000000"/>
                </a:solidFill>
                <a:latin typeface="Arial (Body)"/>
                <a:ea typeface="+mn-ea"/>
                <a:cs typeface="Times New Roman"/>
              </a:rPr>
              <a:t>u</a:t>
            </a:r>
            <a:r>
              <a:rPr lang="fi-FI" sz="2400" kern="1200" dirty="0">
                <a:solidFill>
                  <a:srgbClr val="000000"/>
                </a:solidFill>
                <a:latin typeface="Arial (Body)"/>
                <a:ea typeface="+mn-ea"/>
                <a:cs typeface="+mn-cs"/>
              </a:rPr>
              <a:t> = </a:t>
            </a:r>
            <a:r>
              <a:rPr lang="fi-FI" sz="2400" i="1" kern="1200" dirty="0">
                <a:solidFill>
                  <a:srgbClr val="000000"/>
                </a:solidFill>
                <a:latin typeface="Arial (Body)"/>
                <a:ea typeface="+mn-ea"/>
                <a:cs typeface="Times New Roman"/>
              </a:rPr>
              <a:t>p</a:t>
            </a:r>
            <a:r>
              <a:rPr lang="fi-FI" sz="2400" kern="1200" dirty="0">
                <a:solidFill>
                  <a:srgbClr val="000000"/>
                </a:solidFill>
                <a:latin typeface="Arial (Body)"/>
                <a:ea typeface="+mn-ea"/>
                <a:cs typeface="+mn-cs"/>
              </a:rPr>
              <a:t> </a:t>
            </a:r>
            <a:r>
              <a:rPr lang="fi-FI" sz="2400" kern="1200" dirty="0" smtClean="0">
                <a:solidFill>
                  <a:srgbClr val="000000"/>
                </a:solidFill>
                <a:latin typeface="Arial (Body)"/>
                <a:ea typeface="+mn-ea"/>
                <a:cs typeface="+mn-cs"/>
              </a:rPr>
              <a:t>− </a:t>
            </a:r>
            <a:r>
              <a:rPr lang="fi-FI" sz="2400" i="1" kern="1200" dirty="0">
                <a:solidFill>
                  <a:srgbClr val="000000"/>
                </a:solidFill>
                <a:latin typeface="Arial (Body)"/>
                <a:ea typeface="+mn-ea"/>
                <a:cs typeface="Times New Roman"/>
              </a:rPr>
              <a:t>c</a:t>
            </a:r>
            <a:r>
              <a:rPr lang="fi-FI" sz="2400" kern="1200" dirty="0">
                <a:solidFill>
                  <a:srgbClr val="000000"/>
                </a:solidFill>
                <a:latin typeface="Arial (Body)"/>
                <a:ea typeface="+mn-ea"/>
                <a:cs typeface="+mn-cs"/>
              </a:rPr>
              <a:t> = $250 </a:t>
            </a:r>
            <a:r>
              <a:rPr lang="fi-FI" sz="2400" kern="1200" dirty="0">
                <a:solidFill>
                  <a:srgbClr val="000000"/>
                </a:solidFill>
                <a:latin typeface="Arial (Body)"/>
              </a:rPr>
              <a:t>−</a:t>
            </a:r>
            <a:r>
              <a:rPr lang="fi-FI" sz="2400" kern="1200" dirty="0" smtClean="0">
                <a:solidFill>
                  <a:srgbClr val="000000"/>
                </a:solidFill>
                <a:latin typeface="Arial (Body)"/>
                <a:ea typeface="+mn-ea"/>
                <a:cs typeface="+mn-cs"/>
              </a:rPr>
              <a:t> </a:t>
            </a:r>
            <a:r>
              <a:rPr lang="fi-FI" sz="2400" kern="1200" dirty="0">
                <a:solidFill>
                  <a:srgbClr val="000000"/>
                </a:solidFill>
                <a:latin typeface="Arial (Body)"/>
                <a:ea typeface="+mn-ea"/>
                <a:cs typeface="+mn-cs"/>
              </a:rPr>
              <a:t>$100 = $150</a:t>
            </a:r>
          </a:p>
          <a:p>
            <a:pPr marL="0" lvl="0" indent="0" defTabSz="457200">
              <a:spcAft>
                <a:spcPct val="0"/>
              </a:spcAft>
              <a:buNone/>
              <a:tabLst>
                <a:tab pos="3048000" algn="r"/>
                <a:tab pos="3136900" algn="l"/>
              </a:tabLst>
            </a:pPr>
            <a:r>
              <a:rPr lang="pl-PL" sz="2400" kern="1200" dirty="0" smtClean="0">
                <a:solidFill>
                  <a:srgbClr val="000000"/>
                </a:solidFill>
                <a:latin typeface="Arial (Body)"/>
                <a:ea typeface="+mn-ea"/>
                <a:cs typeface="+mn-cs"/>
              </a:rPr>
              <a:t>Cost </a:t>
            </a:r>
            <a:r>
              <a:rPr lang="pl-PL" sz="2400" kern="1200" dirty="0">
                <a:solidFill>
                  <a:srgbClr val="000000"/>
                </a:solidFill>
                <a:latin typeface="Arial (Body)"/>
                <a:ea typeface="+mn-ea"/>
                <a:cs typeface="+mn-cs"/>
              </a:rPr>
              <a:t>of overstocking	= </a:t>
            </a:r>
            <a:r>
              <a:rPr lang="pl-PL" sz="2400" i="1" kern="1200" dirty="0">
                <a:solidFill>
                  <a:srgbClr val="000000"/>
                </a:solidFill>
                <a:latin typeface="Arial (Body)"/>
                <a:ea typeface="+mn-ea"/>
                <a:cs typeface="Times New Roman"/>
              </a:rPr>
              <a:t>C</a:t>
            </a:r>
            <a:r>
              <a:rPr lang="pl-PL" sz="2400" i="1" kern="1200" baseline="-25000" dirty="0">
                <a:solidFill>
                  <a:srgbClr val="000000"/>
                </a:solidFill>
                <a:latin typeface="Arial (Body)"/>
                <a:ea typeface="+mn-ea"/>
                <a:cs typeface="Times New Roman"/>
              </a:rPr>
              <a:t>o</a:t>
            </a:r>
            <a:r>
              <a:rPr lang="pl-PL" sz="2400" kern="1200" dirty="0">
                <a:solidFill>
                  <a:srgbClr val="000000"/>
                </a:solidFill>
                <a:latin typeface="Arial (Body)"/>
                <a:ea typeface="+mn-ea"/>
                <a:cs typeface="+mn-cs"/>
              </a:rPr>
              <a:t> = </a:t>
            </a:r>
            <a:r>
              <a:rPr lang="pl-PL" sz="2400" i="1" kern="1200" dirty="0">
                <a:solidFill>
                  <a:srgbClr val="000000"/>
                </a:solidFill>
                <a:latin typeface="Arial (Body)"/>
                <a:ea typeface="+mn-ea"/>
                <a:cs typeface="Times New Roman"/>
              </a:rPr>
              <a:t>c</a:t>
            </a:r>
            <a:r>
              <a:rPr lang="pl-PL" sz="2400" kern="1200" dirty="0">
                <a:solidFill>
                  <a:srgbClr val="000000"/>
                </a:solidFill>
                <a:latin typeface="Arial (Body)"/>
                <a:ea typeface="+mn-ea"/>
                <a:cs typeface="+mn-cs"/>
              </a:rPr>
              <a:t> </a:t>
            </a:r>
            <a:r>
              <a:rPr lang="fi-FI" sz="2400" kern="1200" dirty="0">
                <a:solidFill>
                  <a:srgbClr val="000000"/>
                </a:solidFill>
                <a:latin typeface="Arial (Body)"/>
              </a:rPr>
              <a:t>−</a:t>
            </a:r>
            <a:r>
              <a:rPr lang="pl-PL" sz="2400" kern="1200" dirty="0" smtClean="0">
                <a:solidFill>
                  <a:srgbClr val="000000"/>
                </a:solidFill>
                <a:latin typeface="Arial (Body)"/>
                <a:ea typeface="+mn-ea"/>
                <a:cs typeface="+mn-cs"/>
              </a:rPr>
              <a:t> </a:t>
            </a:r>
            <a:r>
              <a:rPr lang="pl-PL" sz="2400" i="1" kern="1200" dirty="0">
                <a:solidFill>
                  <a:srgbClr val="000000"/>
                </a:solidFill>
                <a:latin typeface="Arial (Body)"/>
                <a:ea typeface="+mn-ea"/>
                <a:cs typeface="Times New Roman"/>
              </a:rPr>
              <a:t>s</a:t>
            </a:r>
            <a:r>
              <a:rPr lang="pl-PL" sz="2400" kern="1200" dirty="0">
                <a:solidFill>
                  <a:srgbClr val="000000"/>
                </a:solidFill>
                <a:latin typeface="Arial (Body)"/>
                <a:ea typeface="+mn-ea"/>
                <a:cs typeface="+mn-cs"/>
              </a:rPr>
              <a:t> = $100 </a:t>
            </a:r>
            <a:r>
              <a:rPr lang="fi-FI" sz="2400" kern="1200" dirty="0">
                <a:solidFill>
                  <a:srgbClr val="000000"/>
                </a:solidFill>
                <a:latin typeface="Arial (Body)"/>
              </a:rPr>
              <a:t>−</a:t>
            </a:r>
            <a:r>
              <a:rPr lang="pl-PL" sz="2400" kern="1200" dirty="0" smtClean="0">
                <a:solidFill>
                  <a:srgbClr val="000000"/>
                </a:solidFill>
                <a:latin typeface="Arial (Body)"/>
                <a:ea typeface="+mn-ea"/>
                <a:cs typeface="+mn-cs"/>
              </a:rPr>
              <a:t> </a:t>
            </a:r>
            <a:r>
              <a:rPr lang="pl-PL" sz="2400" kern="1200" dirty="0">
                <a:solidFill>
                  <a:srgbClr val="000000"/>
                </a:solidFill>
                <a:latin typeface="Arial (Body)"/>
                <a:ea typeface="+mn-ea"/>
                <a:cs typeface="+mn-cs"/>
              </a:rPr>
              <a:t>$80 = $20</a:t>
            </a:r>
            <a:endParaRPr lang="en-US" sz="2400" kern="1200" dirty="0">
              <a:solidFill>
                <a:srgbClr val="000000"/>
              </a:solidFill>
              <a:latin typeface="Arial (Body)"/>
              <a:ea typeface="+mn-ea"/>
              <a:cs typeface="+mn-cs"/>
            </a:endParaRPr>
          </a:p>
        </p:txBody>
      </p:sp>
      <p:graphicFrame>
        <p:nvGraphicFramePr>
          <p:cNvPr id="6" name="Object 5" descr="C S L star = probability of demand being less than or equal to o star = start fraction c sub u over c sub u + c sub o end fraction = start fraction 150 over 150 + 20 end fraction = 0.88"/>
          <p:cNvGraphicFramePr>
            <a:graphicFrameLocks noChangeAspect="1"/>
          </p:cNvGraphicFramePr>
          <p:nvPr>
            <p:extLst>
              <p:ext uri="{D42A27DB-BD31-4B8C-83A1-F6EECF244321}">
                <p14:modId xmlns:p14="http://schemas.microsoft.com/office/powerpoint/2010/main" val="686983433"/>
              </p:ext>
            </p:extLst>
          </p:nvPr>
        </p:nvGraphicFramePr>
        <p:xfrm>
          <a:off x="632977" y="4506885"/>
          <a:ext cx="7343023" cy="871207"/>
        </p:xfrm>
        <a:graphic>
          <a:graphicData uri="http://schemas.openxmlformats.org/presentationml/2006/ole">
            <mc:AlternateContent xmlns:mc="http://schemas.openxmlformats.org/markup-compatibility/2006">
              <mc:Choice xmlns:v="urn:schemas-microsoft-com:vml" Requires="v">
                <p:oleObj spid="_x0000_s78231" name="Equation" r:id="rId5" imgW="3746160" imgH="444240" progId="Equation.DSMT4">
                  <p:embed/>
                </p:oleObj>
              </mc:Choice>
              <mc:Fallback>
                <p:oleObj name="Equation" r:id="rId5" imgW="3746160" imgH="444240" progId="Equation.DSMT4">
                  <p:embed/>
                  <p:pic>
                    <p:nvPicPr>
                      <p:cNvPr id="0" name=""/>
                      <p:cNvPicPr/>
                      <p:nvPr/>
                    </p:nvPicPr>
                    <p:blipFill>
                      <a:blip r:embed="rId6"/>
                      <a:stretch>
                        <a:fillRect/>
                      </a:stretch>
                    </p:blipFill>
                    <p:spPr>
                      <a:xfrm>
                        <a:off x="632977" y="4506885"/>
                        <a:ext cx="7343023" cy="871207"/>
                      </a:xfrm>
                      <a:prstGeom prst="rect">
                        <a:avLst/>
                      </a:prstGeom>
                    </p:spPr>
                  </p:pic>
                </p:oleObj>
              </mc:Fallback>
            </mc:AlternateContent>
          </a:graphicData>
        </a:graphic>
      </p:graphicFrame>
      <p:graphicFrame>
        <p:nvGraphicFramePr>
          <p:cNvPr id="10" name="Object 9" descr="O star = norm inverse of left parenthesis C S L star, mu, sigma right parenthesis = norm inverse of left parenthesis 0.88, 350, 100 right parenthesis = 468"/>
          <p:cNvGraphicFramePr>
            <a:graphicFrameLocks noChangeAspect="1"/>
          </p:cNvGraphicFramePr>
          <p:nvPr>
            <p:extLst>
              <p:ext uri="{D42A27DB-BD31-4B8C-83A1-F6EECF244321}">
                <p14:modId xmlns:p14="http://schemas.microsoft.com/office/powerpoint/2010/main" val="2510462553"/>
              </p:ext>
            </p:extLst>
          </p:nvPr>
        </p:nvGraphicFramePr>
        <p:xfrm>
          <a:off x="775617" y="5709301"/>
          <a:ext cx="7595940" cy="370172"/>
        </p:xfrm>
        <a:graphic>
          <a:graphicData uri="http://schemas.openxmlformats.org/presentationml/2006/ole">
            <mc:AlternateContent xmlns:mc="http://schemas.openxmlformats.org/markup-compatibility/2006">
              <mc:Choice xmlns:v="urn:schemas-microsoft-com:vml" Requires="v">
                <p:oleObj spid="_x0000_s78232" name="Equation" r:id="rId7" imgW="4178160" imgH="203040" progId="Equation.DSMT4">
                  <p:embed/>
                </p:oleObj>
              </mc:Choice>
              <mc:Fallback>
                <p:oleObj name="Equation" r:id="rId7" imgW="4178160" imgH="203040" progId="Equation.DSMT4">
                  <p:embed/>
                  <p:pic>
                    <p:nvPicPr>
                      <p:cNvPr id="6" name="Object 5"/>
                      <p:cNvPicPr/>
                      <p:nvPr/>
                    </p:nvPicPr>
                    <p:blipFill>
                      <a:blip r:embed="rId8"/>
                      <a:stretch>
                        <a:fillRect/>
                      </a:stretch>
                    </p:blipFill>
                    <p:spPr>
                      <a:xfrm>
                        <a:off x="775617" y="5709301"/>
                        <a:ext cx="7595940" cy="370172"/>
                      </a:xfrm>
                      <a:prstGeom prst="rect">
                        <a:avLst/>
                      </a:prstGeom>
                    </p:spPr>
                  </p:pic>
                </p:oleObj>
              </mc:Fallback>
            </mc:AlternateContent>
          </a:graphicData>
        </a:graphic>
      </p:graphicFrame>
    </p:spTree>
    <p:extLst>
      <p:ext uri="{BB962C8B-B14F-4D97-AF65-F5344CB8AC3E}">
        <p14:creationId xmlns:p14="http://schemas.microsoft.com/office/powerpoint/2010/main" val="4032665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the Optimal Service Level for Seasonal Items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graphicFrame>
        <p:nvGraphicFramePr>
          <p:cNvPr id="3" name="Object 2" descr="Expected profits = left parenthesis p minus s right parenthesis times mu times norm distribution of left bracket start fraction left parenthesis o minus mu right parenthesis over sigma end fraction, 0, 1, 1 right bracket"/>
          <p:cNvGraphicFramePr>
            <a:graphicFrameLocks noChangeAspect="1"/>
          </p:cNvGraphicFramePr>
          <p:nvPr>
            <p:extLst>
              <p:ext uri="{D42A27DB-BD31-4B8C-83A1-F6EECF244321}">
                <p14:modId xmlns:p14="http://schemas.microsoft.com/office/powerpoint/2010/main" val="101494893"/>
              </p:ext>
            </p:extLst>
          </p:nvPr>
        </p:nvGraphicFramePr>
        <p:xfrm>
          <a:off x="991918" y="1587946"/>
          <a:ext cx="6252086" cy="805161"/>
        </p:xfrm>
        <a:graphic>
          <a:graphicData uri="http://schemas.openxmlformats.org/presentationml/2006/ole">
            <mc:AlternateContent xmlns:mc="http://schemas.openxmlformats.org/markup-compatibility/2006">
              <mc:Choice xmlns:v="urn:schemas-microsoft-com:vml" Requires="v">
                <p:oleObj spid="_x0000_s80473" name="Equation" r:id="rId3" imgW="3352680" imgH="431640" progId="Equation.DSMT4">
                  <p:embed/>
                </p:oleObj>
              </mc:Choice>
              <mc:Fallback>
                <p:oleObj name="Equation" r:id="rId3" imgW="3352680" imgH="431640" progId="Equation.DSMT4">
                  <p:embed/>
                  <p:pic>
                    <p:nvPicPr>
                      <p:cNvPr id="0" name=""/>
                      <p:cNvPicPr/>
                      <p:nvPr/>
                    </p:nvPicPr>
                    <p:blipFill>
                      <a:blip r:embed="rId4"/>
                      <a:stretch>
                        <a:fillRect/>
                      </a:stretch>
                    </p:blipFill>
                    <p:spPr>
                      <a:xfrm>
                        <a:off x="991918" y="1587946"/>
                        <a:ext cx="6252086" cy="805161"/>
                      </a:xfrm>
                      <a:prstGeom prst="rect">
                        <a:avLst/>
                      </a:prstGeom>
                    </p:spPr>
                  </p:pic>
                </p:oleObj>
              </mc:Fallback>
            </mc:AlternateContent>
          </a:graphicData>
        </a:graphic>
      </p:graphicFrame>
      <p:graphicFrame>
        <p:nvGraphicFramePr>
          <p:cNvPr id="11" name="Object 10" descr="minus left parenthesis p minus s right parenthesis times sigma norm distribution of left bracket start fraction left parenthesis o minus mu right parenthesis over sigma, 0, 1, 0 right bracket&#10;minus o times left parenthesis c minus s times norm distribution of left parenthesis o, mu, sigma, 1 right parenthesis&#10;plus o times left parenthesis p minus c times left bracket 1 - norm distribution of left parenthesis o, mu, sigma, 1 right parenthesis right bracket"/>
          <p:cNvGraphicFramePr>
            <a:graphicFrameLocks noChangeAspect="1"/>
          </p:cNvGraphicFramePr>
          <p:nvPr>
            <p:extLst>
              <p:ext uri="{D42A27DB-BD31-4B8C-83A1-F6EECF244321}">
                <p14:modId xmlns:p14="http://schemas.microsoft.com/office/powerpoint/2010/main" val="3805586243"/>
              </p:ext>
            </p:extLst>
          </p:nvPr>
        </p:nvGraphicFramePr>
        <p:xfrm>
          <a:off x="3559759" y="2445098"/>
          <a:ext cx="4045371" cy="1608278"/>
        </p:xfrm>
        <a:graphic>
          <a:graphicData uri="http://schemas.openxmlformats.org/presentationml/2006/ole">
            <mc:AlternateContent xmlns:mc="http://schemas.openxmlformats.org/markup-compatibility/2006">
              <mc:Choice xmlns:v="urn:schemas-microsoft-com:vml" Requires="v">
                <p:oleObj spid="_x0000_s80474" name="Equation" r:id="rId5" imgW="2361960" imgH="939600" progId="Equation.DSMT4">
                  <p:embed/>
                </p:oleObj>
              </mc:Choice>
              <mc:Fallback>
                <p:oleObj name="Equation" r:id="rId5" imgW="2361960" imgH="939600" progId="Equation.DSMT4">
                  <p:embed/>
                  <p:pic>
                    <p:nvPicPr>
                      <p:cNvPr id="0" name=""/>
                      <p:cNvPicPr/>
                      <p:nvPr/>
                    </p:nvPicPr>
                    <p:blipFill>
                      <a:blip r:embed="rId6"/>
                      <a:stretch>
                        <a:fillRect/>
                      </a:stretch>
                    </p:blipFill>
                    <p:spPr>
                      <a:xfrm>
                        <a:off x="3559759" y="2445098"/>
                        <a:ext cx="4045371" cy="1608278"/>
                      </a:xfrm>
                      <a:prstGeom prst="rect">
                        <a:avLst/>
                      </a:prstGeom>
                    </p:spPr>
                  </p:pic>
                </p:oleObj>
              </mc:Fallback>
            </mc:AlternateContent>
          </a:graphicData>
        </a:graphic>
      </p:graphicFrame>
      <p:graphicFrame>
        <p:nvGraphicFramePr>
          <p:cNvPr id="12" name="Object 11" descr="= 59,500 times NORMDIST of left parenthesis 1.18, 0, 1, 1 right parenthesis"/>
          <p:cNvGraphicFramePr>
            <a:graphicFrameLocks noChangeAspect="1"/>
          </p:cNvGraphicFramePr>
          <p:nvPr>
            <p:extLst>
              <p:ext uri="{D42A27DB-BD31-4B8C-83A1-F6EECF244321}">
                <p14:modId xmlns:p14="http://schemas.microsoft.com/office/powerpoint/2010/main" val="2959905983"/>
              </p:ext>
            </p:extLst>
          </p:nvPr>
        </p:nvGraphicFramePr>
        <p:xfrm>
          <a:off x="2922588" y="4152900"/>
          <a:ext cx="4073525" cy="379413"/>
        </p:xfrm>
        <a:graphic>
          <a:graphicData uri="http://schemas.openxmlformats.org/presentationml/2006/ole">
            <mc:AlternateContent xmlns:mc="http://schemas.openxmlformats.org/markup-compatibility/2006">
              <mc:Choice xmlns:v="urn:schemas-microsoft-com:vml" Requires="v">
                <p:oleObj spid="_x0000_s80475" name="Equation" r:id="rId7" imgW="2184120" imgH="203040" progId="Equation.DSMT4">
                  <p:embed/>
                </p:oleObj>
              </mc:Choice>
              <mc:Fallback>
                <p:oleObj name="Equation" r:id="rId7" imgW="2184120" imgH="203040" progId="Equation.DSMT4">
                  <p:embed/>
                  <p:pic>
                    <p:nvPicPr>
                      <p:cNvPr id="0" name=""/>
                      <p:cNvPicPr/>
                      <p:nvPr/>
                    </p:nvPicPr>
                    <p:blipFill>
                      <a:blip r:embed="rId8"/>
                      <a:stretch>
                        <a:fillRect/>
                      </a:stretch>
                    </p:blipFill>
                    <p:spPr>
                      <a:xfrm>
                        <a:off x="2922588" y="4152900"/>
                        <a:ext cx="4073525" cy="379413"/>
                      </a:xfrm>
                      <a:prstGeom prst="rect">
                        <a:avLst/>
                      </a:prstGeom>
                    </p:spPr>
                  </p:pic>
                </p:oleObj>
              </mc:Fallback>
            </mc:AlternateContent>
          </a:graphicData>
        </a:graphic>
      </p:graphicFrame>
      <p:graphicFrame>
        <p:nvGraphicFramePr>
          <p:cNvPr id="13" name="Object 12" descr="minus 17,000 times norm distribution left parenthesis 1.18, 0, 1, 0 right parenthesis&#10;minus 9,360 times norm distribution of left parenthesis 468, 350, 100, 1 right parenthesis&#10;+ 70,200 times left bracket 1 minus norm distribution of left parenthesis 468, 350, 100, 1 right parenthesis right bracket"/>
          <p:cNvGraphicFramePr>
            <a:graphicFrameLocks noChangeAspect="1"/>
          </p:cNvGraphicFramePr>
          <p:nvPr>
            <p:extLst>
              <p:ext uri="{D42A27DB-BD31-4B8C-83A1-F6EECF244321}">
                <p14:modId xmlns:p14="http://schemas.microsoft.com/office/powerpoint/2010/main" val="2916079721"/>
              </p:ext>
            </p:extLst>
          </p:nvPr>
        </p:nvGraphicFramePr>
        <p:xfrm>
          <a:off x="2977157" y="4625509"/>
          <a:ext cx="4948238" cy="1284288"/>
        </p:xfrm>
        <a:graphic>
          <a:graphicData uri="http://schemas.openxmlformats.org/presentationml/2006/ole">
            <mc:AlternateContent xmlns:mc="http://schemas.openxmlformats.org/markup-compatibility/2006">
              <mc:Choice xmlns:v="urn:schemas-microsoft-com:vml" Requires="v">
                <p:oleObj spid="_x0000_s80476" name="Equation" r:id="rId9" imgW="2793960" imgH="723600" progId="Equation.DSMT4">
                  <p:embed/>
                </p:oleObj>
              </mc:Choice>
              <mc:Fallback>
                <p:oleObj name="Equation" r:id="rId9" imgW="2793960" imgH="723600" progId="Equation.DSMT4">
                  <p:embed/>
                  <p:pic>
                    <p:nvPicPr>
                      <p:cNvPr id="0" name=""/>
                      <p:cNvPicPr/>
                      <p:nvPr/>
                    </p:nvPicPr>
                    <p:blipFill>
                      <a:blip r:embed="rId10"/>
                      <a:stretch>
                        <a:fillRect/>
                      </a:stretch>
                    </p:blipFill>
                    <p:spPr>
                      <a:xfrm>
                        <a:off x="2977157" y="4625509"/>
                        <a:ext cx="4948238" cy="1284288"/>
                      </a:xfrm>
                      <a:prstGeom prst="rect">
                        <a:avLst/>
                      </a:prstGeom>
                    </p:spPr>
                  </p:pic>
                </p:oleObj>
              </mc:Fallback>
            </mc:AlternateContent>
          </a:graphicData>
        </a:graphic>
      </p:graphicFrame>
      <p:graphicFrame>
        <p:nvGraphicFramePr>
          <p:cNvPr id="14" name="Object 13" descr="= $49,146"/>
          <p:cNvGraphicFramePr>
            <a:graphicFrameLocks noChangeAspect="1"/>
          </p:cNvGraphicFramePr>
          <p:nvPr>
            <p:extLst>
              <p:ext uri="{D42A27DB-BD31-4B8C-83A1-F6EECF244321}">
                <p14:modId xmlns:p14="http://schemas.microsoft.com/office/powerpoint/2010/main" val="3447176597"/>
              </p:ext>
            </p:extLst>
          </p:nvPr>
        </p:nvGraphicFramePr>
        <p:xfrm>
          <a:off x="2846010" y="5972821"/>
          <a:ext cx="1393932" cy="373375"/>
        </p:xfrm>
        <a:graphic>
          <a:graphicData uri="http://schemas.openxmlformats.org/presentationml/2006/ole">
            <mc:AlternateContent xmlns:mc="http://schemas.openxmlformats.org/markup-compatibility/2006">
              <mc:Choice xmlns:v="urn:schemas-microsoft-com:vml" Requires="v">
                <p:oleObj spid="_x0000_s80477" name="Equation" r:id="rId11" imgW="711000" imgH="190440" progId="Equation.DSMT4">
                  <p:embed/>
                </p:oleObj>
              </mc:Choice>
              <mc:Fallback>
                <p:oleObj name="Equation" r:id="rId11" imgW="711000" imgH="190440" progId="Equation.DSMT4">
                  <p:embed/>
                  <p:pic>
                    <p:nvPicPr>
                      <p:cNvPr id="0" name=""/>
                      <p:cNvPicPr/>
                      <p:nvPr/>
                    </p:nvPicPr>
                    <p:blipFill>
                      <a:blip r:embed="rId12"/>
                      <a:stretch>
                        <a:fillRect/>
                      </a:stretch>
                    </p:blipFill>
                    <p:spPr>
                      <a:xfrm>
                        <a:off x="2846010" y="5972821"/>
                        <a:ext cx="1393932" cy="373375"/>
                      </a:xfrm>
                      <a:prstGeom prst="rect">
                        <a:avLst/>
                      </a:prstGeom>
                    </p:spPr>
                  </p:pic>
                </p:oleObj>
              </mc:Fallback>
            </mc:AlternateContent>
          </a:graphicData>
        </a:graphic>
      </p:graphicFrame>
    </p:spTree>
    <p:extLst>
      <p:ext uri="{BB962C8B-B14F-4D97-AF65-F5344CB8AC3E}">
        <p14:creationId xmlns:p14="http://schemas.microsoft.com/office/powerpoint/2010/main" val="363006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the Optimal Service Level for Seasonal Items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graphicFrame>
        <p:nvGraphicFramePr>
          <p:cNvPr id="16" name="Object 15" descr="Expected overstock = left parenthesis o minus mu right parenthesis times function capital F sub s of left parenthesis start fraction o minus mu over sigma end fraction right parenthesis + sigma times function lower case f sub s of left parenthesis start fraction o minus mu over sigma end fraction right parenthesis"/>
          <p:cNvGraphicFramePr>
            <a:graphicFrameLocks noChangeAspect="1"/>
          </p:cNvGraphicFramePr>
          <p:nvPr>
            <p:extLst>
              <p:ext uri="{D42A27DB-BD31-4B8C-83A1-F6EECF244321}">
                <p14:modId xmlns:p14="http://schemas.microsoft.com/office/powerpoint/2010/main" val="1939909456"/>
              </p:ext>
            </p:extLst>
          </p:nvPr>
        </p:nvGraphicFramePr>
        <p:xfrm>
          <a:off x="1312125" y="1568656"/>
          <a:ext cx="5921263" cy="705485"/>
        </p:xfrm>
        <a:graphic>
          <a:graphicData uri="http://schemas.openxmlformats.org/presentationml/2006/ole">
            <mc:AlternateContent xmlns:mc="http://schemas.openxmlformats.org/markup-compatibility/2006">
              <mc:Choice xmlns:v="urn:schemas-microsoft-com:vml" Requires="v">
                <p:oleObj spid="_x0000_s83412" name="Equation" r:id="rId3" imgW="3619440" imgH="431640" progId="Equation.DSMT4">
                  <p:embed/>
                </p:oleObj>
              </mc:Choice>
              <mc:Fallback>
                <p:oleObj name="Equation" r:id="rId3" imgW="3619440" imgH="431640" progId="Equation.DSMT4">
                  <p:embed/>
                  <p:pic>
                    <p:nvPicPr>
                      <p:cNvPr id="0" name=""/>
                      <p:cNvPicPr/>
                      <p:nvPr/>
                    </p:nvPicPr>
                    <p:blipFill>
                      <a:blip r:embed="rId4"/>
                      <a:stretch>
                        <a:fillRect/>
                      </a:stretch>
                    </p:blipFill>
                    <p:spPr>
                      <a:xfrm>
                        <a:off x="1312125" y="1568656"/>
                        <a:ext cx="5921263" cy="705485"/>
                      </a:xfrm>
                      <a:prstGeom prst="rect">
                        <a:avLst/>
                      </a:prstGeom>
                    </p:spPr>
                  </p:pic>
                </p:oleObj>
              </mc:Fallback>
            </mc:AlternateContent>
          </a:graphicData>
        </a:graphic>
      </p:graphicFrame>
      <p:graphicFrame>
        <p:nvGraphicFramePr>
          <p:cNvPr id="19" name="Object 18" descr="Expected overstock = left parenthesis o minus mu right parenthesis times NORMDIST of left bracket start fraction left parenthesis o minus mu right parenthesis over sigma end fraction, 0, 1, 1 right bracket"/>
          <p:cNvGraphicFramePr>
            <a:graphicFrameLocks noChangeAspect="1"/>
          </p:cNvGraphicFramePr>
          <p:nvPr>
            <p:extLst>
              <p:ext uri="{D42A27DB-BD31-4B8C-83A1-F6EECF244321}">
                <p14:modId xmlns:p14="http://schemas.microsoft.com/office/powerpoint/2010/main" val="1259094517"/>
              </p:ext>
            </p:extLst>
          </p:nvPr>
        </p:nvGraphicFramePr>
        <p:xfrm>
          <a:off x="1657901" y="2441886"/>
          <a:ext cx="5680337" cy="699203"/>
        </p:xfrm>
        <a:graphic>
          <a:graphicData uri="http://schemas.openxmlformats.org/presentationml/2006/ole">
            <mc:AlternateContent xmlns:mc="http://schemas.openxmlformats.org/markup-compatibility/2006">
              <mc:Choice xmlns:v="urn:schemas-microsoft-com:vml" Requires="v">
                <p:oleObj spid="_x0000_s83413" name="Equation" r:id="rId5" imgW="3504960" imgH="431640" progId="Equation.DSMT4">
                  <p:embed/>
                </p:oleObj>
              </mc:Choice>
              <mc:Fallback>
                <p:oleObj name="Equation" r:id="rId5" imgW="3504960" imgH="431640" progId="Equation.DSMT4">
                  <p:embed/>
                  <p:pic>
                    <p:nvPicPr>
                      <p:cNvPr id="0" name=""/>
                      <p:cNvPicPr/>
                      <p:nvPr/>
                    </p:nvPicPr>
                    <p:blipFill>
                      <a:blip r:embed="rId6"/>
                      <a:stretch>
                        <a:fillRect/>
                      </a:stretch>
                    </p:blipFill>
                    <p:spPr>
                      <a:xfrm>
                        <a:off x="1657901" y="2441886"/>
                        <a:ext cx="5680337" cy="699203"/>
                      </a:xfrm>
                      <a:prstGeom prst="rect">
                        <a:avLst/>
                      </a:prstGeom>
                    </p:spPr>
                  </p:pic>
                </p:oleObj>
              </mc:Fallback>
            </mc:AlternateContent>
          </a:graphicData>
        </a:graphic>
      </p:graphicFrame>
      <p:graphicFrame>
        <p:nvGraphicFramePr>
          <p:cNvPr id="4" name="Object 3" descr="+ sigma times norm distribution of left bracket start fraction left parenthesis o minus mu right parenthesis over sigma end fraction, 0, 1, 0 right bracket"/>
          <p:cNvGraphicFramePr>
            <a:graphicFrameLocks noChangeAspect="1"/>
          </p:cNvGraphicFramePr>
          <p:nvPr>
            <p:extLst>
              <p:ext uri="{D42A27DB-BD31-4B8C-83A1-F6EECF244321}">
                <p14:modId xmlns:p14="http://schemas.microsoft.com/office/powerpoint/2010/main" val="610220031"/>
              </p:ext>
            </p:extLst>
          </p:nvPr>
        </p:nvGraphicFramePr>
        <p:xfrm>
          <a:off x="4704149" y="3267481"/>
          <a:ext cx="2565982" cy="632199"/>
        </p:xfrm>
        <a:graphic>
          <a:graphicData uri="http://schemas.openxmlformats.org/presentationml/2006/ole">
            <mc:AlternateContent xmlns:mc="http://schemas.openxmlformats.org/markup-compatibility/2006">
              <mc:Choice xmlns:v="urn:schemas-microsoft-com:vml" Requires="v">
                <p:oleObj spid="_x0000_s83414" name="Equation" r:id="rId7" imgW="1752480" imgH="431640" progId="Equation.DSMT4">
                  <p:embed/>
                </p:oleObj>
              </mc:Choice>
              <mc:Fallback>
                <p:oleObj name="Equation" r:id="rId7" imgW="1752480" imgH="431640" progId="Equation.DSMT4">
                  <p:embed/>
                  <p:pic>
                    <p:nvPicPr>
                      <p:cNvPr id="0" name=""/>
                      <p:cNvPicPr/>
                      <p:nvPr/>
                    </p:nvPicPr>
                    <p:blipFill>
                      <a:blip r:embed="rId8"/>
                      <a:stretch>
                        <a:fillRect/>
                      </a:stretch>
                    </p:blipFill>
                    <p:spPr>
                      <a:xfrm>
                        <a:off x="4704149" y="3267481"/>
                        <a:ext cx="2565982" cy="632199"/>
                      </a:xfrm>
                      <a:prstGeom prst="rect">
                        <a:avLst/>
                      </a:prstGeom>
                    </p:spPr>
                  </p:pic>
                </p:oleObj>
              </mc:Fallback>
            </mc:AlternateContent>
          </a:graphicData>
        </a:graphic>
      </p:graphicFrame>
      <p:graphicFrame>
        <p:nvGraphicFramePr>
          <p:cNvPr id="23" name="Object 22" descr="Expected understock = left parenthesis mu minus o right parenthesis times left bracket 1 minus function capital F sub so of left parenthesis start fraction o minus mu over sigma end fraction right parenthesis right bracket + sigma times function lower case f sub s of left parenthesis start fraction o minus mu over sigma right parenthesis"/>
          <p:cNvGraphicFramePr>
            <a:graphicFrameLocks noChangeAspect="1"/>
          </p:cNvGraphicFramePr>
          <p:nvPr>
            <p:extLst>
              <p:ext uri="{D42A27DB-BD31-4B8C-83A1-F6EECF244321}">
                <p14:modId xmlns:p14="http://schemas.microsoft.com/office/powerpoint/2010/main" val="1171327534"/>
              </p:ext>
            </p:extLst>
          </p:nvPr>
        </p:nvGraphicFramePr>
        <p:xfrm>
          <a:off x="1379327" y="3975821"/>
          <a:ext cx="6385347" cy="711681"/>
        </p:xfrm>
        <a:graphic>
          <a:graphicData uri="http://schemas.openxmlformats.org/presentationml/2006/ole">
            <mc:AlternateContent xmlns:mc="http://schemas.openxmlformats.org/markup-compatibility/2006">
              <mc:Choice xmlns:v="urn:schemas-microsoft-com:vml" Requires="v">
                <p:oleObj spid="_x0000_s83415" name="Equation" r:id="rId9" imgW="4101840" imgH="457200" progId="Equation.DSMT4">
                  <p:embed/>
                </p:oleObj>
              </mc:Choice>
              <mc:Fallback>
                <p:oleObj name="Equation" r:id="rId9" imgW="4101840" imgH="457200" progId="Equation.DSMT4">
                  <p:embed/>
                  <p:pic>
                    <p:nvPicPr>
                      <p:cNvPr id="0" name=""/>
                      <p:cNvPicPr/>
                      <p:nvPr/>
                    </p:nvPicPr>
                    <p:blipFill>
                      <a:blip r:embed="rId10"/>
                      <a:stretch>
                        <a:fillRect/>
                      </a:stretch>
                    </p:blipFill>
                    <p:spPr>
                      <a:xfrm>
                        <a:off x="1379327" y="3975821"/>
                        <a:ext cx="6385347" cy="711681"/>
                      </a:xfrm>
                      <a:prstGeom prst="rect">
                        <a:avLst/>
                      </a:prstGeom>
                    </p:spPr>
                  </p:pic>
                </p:oleObj>
              </mc:Fallback>
            </mc:AlternateContent>
          </a:graphicData>
        </a:graphic>
      </p:graphicFrame>
      <p:graphicFrame>
        <p:nvGraphicFramePr>
          <p:cNvPr id="24" name="Object 23" descr="Expected understock = left parenthesis mu minus o right parenthesis times left bracket 1 minus NORMDIST of left bracket start fraction left parenthesis o minus mu right parenthesis over sigma end fraction, 0, 1, 1 right bracket right bracket"/>
          <p:cNvGraphicFramePr>
            <a:graphicFrameLocks noChangeAspect="1"/>
          </p:cNvGraphicFramePr>
          <p:nvPr>
            <p:extLst>
              <p:ext uri="{D42A27DB-BD31-4B8C-83A1-F6EECF244321}">
                <p14:modId xmlns:p14="http://schemas.microsoft.com/office/powerpoint/2010/main" val="1479541611"/>
              </p:ext>
            </p:extLst>
          </p:nvPr>
        </p:nvGraphicFramePr>
        <p:xfrm>
          <a:off x="1512617" y="4770261"/>
          <a:ext cx="5993355" cy="701942"/>
        </p:xfrm>
        <a:graphic>
          <a:graphicData uri="http://schemas.openxmlformats.org/presentationml/2006/ole">
            <mc:AlternateContent xmlns:mc="http://schemas.openxmlformats.org/markup-compatibility/2006">
              <mc:Choice xmlns:v="urn:schemas-microsoft-com:vml" Requires="v">
                <p:oleObj spid="_x0000_s83416" name="Equation" r:id="rId11" imgW="3911400" imgH="457200" progId="Equation.DSMT4">
                  <p:embed/>
                </p:oleObj>
              </mc:Choice>
              <mc:Fallback>
                <p:oleObj name="Equation" r:id="rId11" imgW="3911400" imgH="457200" progId="Equation.DSMT4">
                  <p:embed/>
                  <p:pic>
                    <p:nvPicPr>
                      <p:cNvPr id="0" name=""/>
                      <p:cNvPicPr/>
                      <p:nvPr/>
                    </p:nvPicPr>
                    <p:blipFill>
                      <a:blip r:embed="rId12"/>
                      <a:stretch>
                        <a:fillRect/>
                      </a:stretch>
                    </p:blipFill>
                    <p:spPr>
                      <a:xfrm>
                        <a:off x="1512617" y="4770261"/>
                        <a:ext cx="5993355" cy="701942"/>
                      </a:xfrm>
                      <a:prstGeom prst="rect">
                        <a:avLst/>
                      </a:prstGeom>
                    </p:spPr>
                  </p:pic>
                </p:oleObj>
              </mc:Fallback>
            </mc:AlternateContent>
          </a:graphicData>
        </a:graphic>
      </p:graphicFrame>
      <p:graphicFrame>
        <p:nvGraphicFramePr>
          <p:cNvPr id="5" name="Object 4" descr="+ sigma times norm distribution of left bracket start fraction left parenthesis o minus mu right parenthesis over sigma end fraction, 0, 1, 0 right bracket"/>
          <p:cNvGraphicFramePr>
            <a:graphicFrameLocks noChangeAspect="1"/>
          </p:cNvGraphicFramePr>
          <p:nvPr>
            <p:extLst>
              <p:ext uri="{D42A27DB-BD31-4B8C-83A1-F6EECF244321}">
                <p14:modId xmlns:p14="http://schemas.microsoft.com/office/powerpoint/2010/main" val="137278796"/>
              </p:ext>
            </p:extLst>
          </p:nvPr>
        </p:nvGraphicFramePr>
        <p:xfrm>
          <a:off x="4470924" y="5652175"/>
          <a:ext cx="2528793" cy="632199"/>
        </p:xfrm>
        <a:graphic>
          <a:graphicData uri="http://schemas.openxmlformats.org/presentationml/2006/ole">
            <mc:AlternateContent xmlns:mc="http://schemas.openxmlformats.org/markup-compatibility/2006">
              <mc:Choice xmlns:v="urn:schemas-microsoft-com:vml" Requires="v">
                <p:oleObj spid="_x0000_s83417" name="Equation" r:id="rId13" imgW="1726920" imgH="431640" progId="Equation.DSMT4">
                  <p:embed/>
                </p:oleObj>
              </mc:Choice>
              <mc:Fallback>
                <p:oleObj name="Equation" r:id="rId13" imgW="1726920" imgH="431640" progId="Equation.DSMT4">
                  <p:embed/>
                  <p:pic>
                    <p:nvPicPr>
                      <p:cNvPr id="0" name=""/>
                      <p:cNvPicPr/>
                      <p:nvPr/>
                    </p:nvPicPr>
                    <p:blipFill>
                      <a:blip r:embed="rId14"/>
                      <a:stretch>
                        <a:fillRect/>
                      </a:stretch>
                    </p:blipFill>
                    <p:spPr>
                      <a:xfrm>
                        <a:off x="4470924" y="5652175"/>
                        <a:ext cx="2528793" cy="632199"/>
                      </a:xfrm>
                      <a:prstGeom prst="rect">
                        <a:avLst/>
                      </a:prstGeom>
                    </p:spPr>
                  </p:pic>
                </p:oleObj>
              </mc:Fallback>
            </mc:AlternateContent>
          </a:graphicData>
        </a:graphic>
      </p:graphicFrame>
    </p:spTree>
    <p:extLst>
      <p:ext uri="{BB962C8B-B14F-4D97-AF65-F5344CB8AC3E}">
        <p14:creationId xmlns:p14="http://schemas.microsoft.com/office/powerpoint/2010/main" val="22735403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Expected Overstock and Understock</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2627202" y="1600200"/>
            <a:ext cx="3514299" cy="416437"/>
          </a:xfrm>
        </p:spPr>
        <p:txBody>
          <a:bodyPr/>
          <a:lstStyle/>
          <a:p>
            <a:pPr marL="0" indent="0">
              <a:buNone/>
            </a:pPr>
            <a:r>
              <a:rPr lang="el-GR" sz="1800" i="1" dirty="0" smtClean="0">
                <a:latin typeface="+mn-lt"/>
                <a:cs typeface="Arial" panose="020B0604020202020204" pitchFamily="34" charset="0"/>
              </a:rPr>
              <a:t>μ</a:t>
            </a:r>
            <a:r>
              <a:rPr lang="en-US" sz="1800" i="1" dirty="0" smtClean="0">
                <a:latin typeface="+mn-lt"/>
                <a:cs typeface="Arial" panose="020B0604020202020204" pitchFamily="34" charset="0"/>
              </a:rPr>
              <a:t> </a:t>
            </a:r>
            <a:r>
              <a:rPr lang="en-US" sz="1800" dirty="0" smtClean="0">
                <a:latin typeface="+mn-lt"/>
                <a:cs typeface="Arial" panose="020B0604020202020204" pitchFamily="34" charset="0"/>
              </a:rPr>
              <a:t>= 350, </a:t>
            </a:r>
            <a:r>
              <a:rPr lang="el-GR" sz="1800" i="1" dirty="0" smtClean="0">
                <a:latin typeface="+mn-lt"/>
                <a:cs typeface="Arial" panose="020B0604020202020204" pitchFamily="34" charset="0"/>
              </a:rPr>
              <a:t>σ</a:t>
            </a:r>
            <a:r>
              <a:rPr lang="en-US" sz="1800" dirty="0" smtClean="0">
                <a:latin typeface="+mn-lt"/>
                <a:cs typeface="Arial" panose="020B0604020202020204" pitchFamily="34" charset="0"/>
              </a:rPr>
              <a:t> = 100, </a:t>
            </a:r>
            <a:r>
              <a:rPr lang="en-US" sz="1800" i="1" dirty="0" smtClean="0">
                <a:latin typeface="+mn-lt"/>
                <a:cs typeface="Arial" panose="020B0604020202020204" pitchFamily="34" charset="0"/>
              </a:rPr>
              <a:t>O</a:t>
            </a:r>
            <a:r>
              <a:rPr lang="en-US" sz="1800" dirty="0" smtClean="0">
                <a:latin typeface="+mn-lt"/>
                <a:cs typeface="Arial" panose="020B0604020202020204" pitchFamily="34" charset="0"/>
              </a:rPr>
              <a:t> = 450</a:t>
            </a:r>
            <a:endParaRPr lang="en-US" sz="1800" i="1" dirty="0">
              <a:latin typeface="+mn-lt"/>
            </a:endParaRPr>
          </a:p>
        </p:txBody>
      </p:sp>
      <p:graphicFrame>
        <p:nvGraphicFramePr>
          <p:cNvPr id="4" name="Object 3" descr="Expected overstock = left parenthesis o minus mu right parenthesis times NORMDIST of left bracket start fraction left parenthesis o minus mu right parenthesis over sigma end fraction, 0, 1, 1 right bracket"/>
          <p:cNvGraphicFramePr>
            <a:graphicFrameLocks noChangeAspect="1"/>
          </p:cNvGraphicFramePr>
          <p:nvPr>
            <p:extLst>
              <p:ext uri="{D42A27DB-BD31-4B8C-83A1-F6EECF244321}">
                <p14:modId xmlns:p14="http://schemas.microsoft.com/office/powerpoint/2010/main" val="2449490577"/>
              </p:ext>
            </p:extLst>
          </p:nvPr>
        </p:nvGraphicFramePr>
        <p:xfrm>
          <a:off x="1871663" y="2086928"/>
          <a:ext cx="4008437" cy="495300"/>
        </p:xfrm>
        <a:graphic>
          <a:graphicData uri="http://schemas.openxmlformats.org/presentationml/2006/ole">
            <mc:AlternateContent xmlns:mc="http://schemas.openxmlformats.org/markup-compatibility/2006">
              <mc:Choice xmlns:v="urn:schemas-microsoft-com:vml" Requires="v">
                <p:oleObj spid="_x0000_s81719" name="Equation" r:id="rId3" imgW="3504960" imgH="431640" progId="Equation.DSMT4">
                  <p:embed/>
                </p:oleObj>
              </mc:Choice>
              <mc:Fallback>
                <p:oleObj name="Equation" r:id="rId3" imgW="3504960" imgH="431640" progId="Equation.DSMT4">
                  <p:embed/>
                  <p:pic>
                    <p:nvPicPr>
                      <p:cNvPr id="0" name=""/>
                      <p:cNvPicPr/>
                      <p:nvPr/>
                    </p:nvPicPr>
                    <p:blipFill>
                      <a:blip r:embed="rId4"/>
                      <a:stretch>
                        <a:fillRect/>
                      </a:stretch>
                    </p:blipFill>
                    <p:spPr>
                      <a:xfrm>
                        <a:off x="1871663" y="2086928"/>
                        <a:ext cx="4008437" cy="495300"/>
                      </a:xfrm>
                      <a:prstGeom prst="rect">
                        <a:avLst/>
                      </a:prstGeom>
                    </p:spPr>
                  </p:pic>
                </p:oleObj>
              </mc:Fallback>
            </mc:AlternateContent>
          </a:graphicData>
        </a:graphic>
      </p:graphicFrame>
      <p:graphicFrame>
        <p:nvGraphicFramePr>
          <p:cNvPr id="5" name="Object 4" descr="+ sigma times norm distribution of left bracket start fraction left parenthesis o minus mu right parenthesis over sigma end fraction, 0, 1, 0 right bracket"/>
          <p:cNvGraphicFramePr>
            <a:graphicFrameLocks noChangeAspect="1"/>
          </p:cNvGraphicFramePr>
          <p:nvPr>
            <p:extLst>
              <p:ext uri="{D42A27DB-BD31-4B8C-83A1-F6EECF244321}">
                <p14:modId xmlns:p14="http://schemas.microsoft.com/office/powerpoint/2010/main" val="1710463132"/>
              </p:ext>
            </p:extLst>
          </p:nvPr>
        </p:nvGraphicFramePr>
        <p:xfrm>
          <a:off x="3983381" y="2635415"/>
          <a:ext cx="1918919" cy="479730"/>
        </p:xfrm>
        <a:graphic>
          <a:graphicData uri="http://schemas.openxmlformats.org/presentationml/2006/ole">
            <mc:AlternateContent xmlns:mc="http://schemas.openxmlformats.org/markup-compatibility/2006">
              <mc:Choice xmlns:v="urn:schemas-microsoft-com:vml" Requires="v">
                <p:oleObj spid="_x0000_s81720" name="Equation" r:id="rId5" imgW="1726920" imgH="431640" progId="Equation.DSMT4">
                  <p:embed/>
                </p:oleObj>
              </mc:Choice>
              <mc:Fallback>
                <p:oleObj name="Equation" r:id="rId5" imgW="1726920" imgH="431640" progId="Equation.DSMT4">
                  <p:embed/>
                  <p:pic>
                    <p:nvPicPr>
                      <p:cNvPr id="0" name=""/>
                      <p:cNvPicPr/>
                      <p:nvPr/>
                    </p:nvPicPr>
                    <p:blipFill>
                      <a:blip r:embed="rId6"/>
                      <a:stretch>
                        <a:fillRect/>
                      </a:stretch>
                    </p:blipFill>
                    <p:spPr>
                      <a:xfrm>
                        <a:off x="3983381" y="2635415"/>
                        <a:ext cx="1918919" cy="479730"/>
                      </a:xfrm>
                      <a:prstGeom prst="rect">
                        <a:avLst/>
                      </a:prstGeom>
                    </p:spPr>
                  </p:pic>
                </p:oleObj>
              </mc:Fallback>
            </mc:AlternateContent>
          </a:graphicData>
        </a:graphic>
      </p:graphicFrame>
      <p:graphicFrame>
        <p:nvGraphicFramePr>
          <p:cNvPr id="12" name="Object 11" descr="= left parenthesis 450 minus 350 right parenthesis times NORMDIST left bracket start fraction left parenthesis 450 minus 350 right parenthesis over 100 end fraction, 0, 1, 1 right bracket"/>
          <p:cNvGraphicFramePr>
            <a:graphicFrameLocks noChangeAspect="1"/>
          </p:cNvGraphicFramePr>
          <p:nvPr>
            <p:extLst>
              <p:ext uri="{D42A27DB-BD31-4B8C-83A1-F6EECF244321}">
                <p14:modId xmlns:p14="http://schemas.microsoft.com/office/powerpoint/2010/main" val="3057332463"/>
              </p:ext>
            </p:extLst>
          </p:nvPr>
        </p:nvGraphicFramePr>
        <p:xfrm>
          <a:off x="3505200" y="3274378"/>
          <a:ext cx="2913063" cy="460375"/>
        </p:xfrm>
        <a:graphic>
          <a:graphicData uri="http://schemas.openxmlformats.org/presentationml/2006/ole">
            <mc:AlternateContent xmlns:mc="http://schemas.openxmlformats.org/markup-compatibility/2006">
              <mc:Choice xmlns:v="urn:schemas-microsoft-com:vml" Requires="v">
                <p:oleObj spid="_x0000_s81721" name="Equation" r:id="rId7" imgW="2730240" imgH="431640" progId="Equation.DSMT4">
                  <p:embed/>
                </p:oleObj>
              </mc:Choice>
              <mc:Fallback>
                <p:oleObj name="Equation" r:id="rId7" imgW="2730240" imgH="431640" progId="Equation.DSMT4">
                  <p:embed/>
                  <p:pic>
                    <p:nvPicPr>
                      <p:cNvPr id="0" name=""/>
                      <p:cNvPicPr/>
                      <p:nvPr/>
                    </p:nvPicPr>
                    <p:blipFill>
                      <a:blip r:embed="rId8"/>
                      <a:stretch>
                        <a:fillRect/>
                      </a:stretch>
                    </p:blipFill>
                    <p:spPr>
                      <a:xfrm>
                        <a:off x="3505200" y="3274378"/>
                        <a:ext cx="2913063" cy="460375"/>
                      </a:xfrm>
                      <a:prstGeom prst="rect">
                        <a:avLst/>
                      </a:prstGeom>
                    </p:spPr>
                  </p:pic>
                </p:oleObj>
              </mc:Fallback>
            </mc:AlternateContent>
          </a:graphicData>
        </a:graphic>
      </p:graphicFrame>
      <p:graphicFrame>
        <p:nvGraphicFramePr>
          <p:cNvPr id="6" name="Object 5" descr="+ 100 times norm distribution of left bracket start fraction left parenthesis 450 minus 350 right parenthesis over 100 end fraction, 0, 1, 0 right bracket = 108"/>
          <p:cNvGraphicFramePr>
            <a:graphicFrameLocks noChangeAspect="1"/>
          </p:cNvGraphicFramePr>
          <p:nvPr>
            <p:extLst>
              <p:ext uri="{D42A27DB-BD31-4B8C-83A1-F6EECF244321}">
                <p14:modId xmlns:p14="http://schemas.microsoft.com/office/powerpoint/2010/main" val="2333876514"/>
              </p:ext>
            </p:extLst>
          </p:nvPr>
        </p:nvGraphicFramePr>
        <p:xfrm>
          <a:off x="3806308" y="3795838"/>
          <a:ext cx="2669304" cy="444884"/>
        </p:xfrm>
        <a:graphic>
          <a:graphicData uri="http://schemas.openxmlformats.org/presentationml/2006/ole">
            <mc:AlternateContent xmlns:mc="http://schemas.openxmlformats.org/markup-compatibility/2006">
              <mc:Choice xmlns:v="urn:schemas-microsoft-com:vml" Requires="v">
                <p:oleObj spid="_x0000_s81722" name="Equation" r:id="rId9" imgW="2590560" imgH="431640" progId="Equation.DSMT4">
                  <p:embed/>
                </p:oleObj>
              </mc:Choice>
              <mc:Fallback>
                <p:oleObj name="Equation" r:id="rId9" imgW="2590560" imgH="431640" progId="Equation.DSMT4">
                  <p:embed/>
                  <p:pic>
                    <p:nvPicPr>
                      <p:cNvPr id="0" name=""/>
                      <p:cNvPicPr/>
                      <p:nvPr/>
                    </p:nvPicPr>
                    <p:blipFill>
                      <a:blip r:embed="rId10"/>
                      <a:stretch>
                        <a:fillRect/>
                      </a:stretch>
                    </p:blipFill>
                    <p:spPr>
                      <a:xfrm>
                        <a:off x="3806308" y="3795838"/>
                        <a:ext cx="2669304" cy="444884"/>
                      </a:xfrm>
                      <a:prstGeom prst="rect">
                        <a:avLst/>
                      </a:prstGeom>
                    </p:spPr>
                  </p:pic>
                </p:oleObj>
              </mc:Fallback>
            </mc:AlternateContent>
          </a:graphicData>
        </a:graphic>
      </p:graphicFrame>
      <p:graphicFrame>
        <p:nvGraphicFramePr>
          <p:cNvPr id="23" name="Object 22" descr="Expected understock = left parenthesis mu minus o right parenthesis times left bracket 1 minus NORMDIST of left bracket start fraction left parenthesis o minus mu right parenthesis over sigma end fraction, 0, 1, 1 right bracket right bracket"/>
          <p:cNvGraphicFramePr>
            <a:graphicFrameLocks noChangeAspect="1"/>
          </p:cNvGraphicFramePr>
          <p:nvPr>
            <p:extLst>
              <p:ext uri="{D42A27DB-BD31-4B8C-83A1-F6EECF244321}">
                <p14:modId xmlns:p14="http://schemas.microsoft.com/office/powerpoint/2010/main" val="371069393"/>
              </p:ext>
            </p:extLst>
          </p:nvPr>
        </p:nvGraphicFramePr>
        <p:xfrm>
          <a:off x="2441575" y="4309745"/>
          <a:ext cx="4213225" cy="490538"/>
        </p:xfrm>
        <a:graphic>
          <a:graphicData uri="http://schemas.openxmlformats.org/presentationml/2006/ole">
            <mc:AlternateContent xmlns:mc="http://schemas.openxmlformats.org/markup-compatibility/2006">
              <mc:Choice xmlns:v="urn:schemas-microsoft-com:vml" Requires="v">
                <p:oleObj spid="_x0000_s81723" name="Equation" r:id="rId11" imgW="3911400" imgH="457200" progId="Equation.DSMT4">
                  <p:embed/>
                </p:oleObj>
              </mc:Choice>
              <mc:Fallback>
                <p:oleObj name="Equation" r:id="rId11" imgW="3911400" imgH="457200" progId="Equation.DSMT4">
                  <p:embed/>
                  <p:pic>
                    <p:nvPicPr>
                      <p:cNvPr id="0" name=""/>
                      <p:cNvPicPr/>
                      <p:nvPr/>
                    </p:nvPicPr>
                    <p:blipFill>
                      <a:blip r:embed="rId12"/>
                      <a:stretch>
                        <a:fillRect/>
                      </a:stretch>
                    </p:blipFill>
                    <p:spPr>
                      <a:xfrm>
                        <a:off x="2441575" y="4309745"/>
                        <a:ext cx="4213225" cy="490538"/>
                      </a:xfrm>
                      <a:prstGeom prst="rect">
                        <a:avLst/>
                      </a:prstGeom>
                    </p:spPr>
                  </p:pic>
                </p:oleObj>
              </mc:Fallback>
            </mc:AlternateContent>
          </a:graphicData>
        </a:graphic>
      </p:graphicFrame>
      <p:graphicFrame>
        <p:nvGraphicFramePr>
          <p:cNvPr id="7" name="Object 6" descr="+ sigma times norm distribution of left bracket start fraction left parenthesis o minus mu right parenthesis over sigma end fraction, 0, 1, 0 right bracket"/>
          <p:cNvGraphicFramePr>
            <a:graphicFrameLocks noChangeAspect="1"/>
          </p:cNvGraphicFramePr>
          <p:nvPr>
            <p:extLst>
              <p:ext uri="{D42A27DB-BD31-4B8C-83A1-F6EECF244321}">
                <p14:modId xmlns:p14="http://schemas.microsoft.com/office/powerpoint/2010/main" val="1915216624"/>
              </p:ext>
            </p:extLst>
          </p:nvPr>
        </p:nvGraphicFramePr>
        <p:xfrm>
          <a:off x="4305279" y="4829934"/>
          <a:ext cx="1823762" cy="449333"/>
        </p:xfrm>
        <a:graphic>
          <a:graphicData uri="http://schemas.openxmlformats.org/presentationml/2006/ole">
            <mc:AlternateContent xmlns:mc="http://schemas.openxmlformats.org/markup-compatibility/2006">
              <mc:Choice xmlns:v="urn:schemas-microsoft-com:vml" Requires="v">
                <p:oleObj spid="_x0000_s81724" name="Equation" r:id="rId13" imgW="1752480" imgH="431640" progId="Equation.DSMT4">
                  <p:embed/>
                </p:oleObj>
              </mc:Choice>
              <mc:Fallback>
                <p:oleObj name="Equation" r:id="rId13" imgW="1752480" imgH="431640" progId="Equation.DSMT4">
                  <p:embed/>
                  <p:pic>
                    <p:nvPicPr>
                      <p:cNvPr id="0" name=""/>
                      <p:cNvPicPr/>
                      <p:nvPr/>
                    </p:nvPicPr>
                    <p:blipFill>
                      <a:blip r:embed="rId14"/>
                      <a:stretch>
                        <a:fillRect/>
                      </a:stretch>
                    </p:blipFill>
                    <p:spPr>
                      <a:xfrm>
                        <a:off x="4305279" y="4829934"/>
                        <a:ext cx="1823762" cy="449333"/>
                      </a:xfrm>
                      <a:prstGeom prst="rect">
                        <a:avLst/>
                      </a:prstGeom>
                    </p:spPr>
                  </p:pic>
                </p:oleObj>
              </mc:Fallback>
            </mc:AlternateContent>
          </a:graphicData>
        </a:graphic>
      </p:graphicFrame>
      <p:graphicFrame>
        <p:nvGraphicFramePr>
          <p:cNvPr id="24" name="Object 23" descr="= left parenthesis 350 minus 450 right parenthesis times left bracket 1 minus NORMDIST of left bracket start fraction left parenthesis 450 - 350 right parenthesis over 100 end fraction, 0, 1, 1 right bracket right bracket"/>
          <p:cNvGraphicFramePr>
            <a:graphicFrameLocks noChangeAspect="1"/>
          </p:cNvGraphicFramePr>
          <p:nvPr>
            <p:extLst>
              <p:ext uri="{D42A27DB-BD31-4B8C-83A1-F6EECF244321}">
                <p14:modId xmlns:p14="http://schemas.microsoft.com/office/powerpoint/2010/main" val="2881015261"/>
              </p:ext>
            </p:extLst>
          </p:nvPr>
        </p:nvGraphicFramePr>
        <p:xfrm>
          <a:off x="3959225" y="5349558"/>
          <a:ext cx="3430588" cy="517525"/>
        </p:xfrm>
        <a:graphic>
          <a:graphicData uri="http://schemas.openxmlformats.org/presentationml/2006/ole">
            <mc:AlternateContent xmlns:mc="http://schemas.openxmlformats.org/markup-compatibility/2006">
              <mc:Choice xmlns:v="urn:schemas-microsoft-com:vml" Requires="v">
                <p:oleObj spid="_x0000_s81725" name="Equation" r:id="rId15" imgW="3035160" imgH="457200" progId="Equation.DSMT4">
                  <p:embed/>
                </p:oleObj>
              </mc:Choice>
              <mc:Fallback>
                <p:oleObj name="Equation" r:id="rId15" imgW="3035160" imgH="457200" progId="Equation.DSMT4">
                  <p:embed/>
                  <p:pic>
                    <p:nvPicPr>
                      <p:cNvPr id="0" name=""/>
                      <p:cNvPicPr/>
                      <p:nvPr/>
                    </p:nvPicPr>
                    <p:blipFill>
                      <a:blip r:embed="rId16"/>
                      <a:stretch>
                        <a:fillRect/>
                      </a:stretch>
                    </p:blipFill>
                    <p:spPr>
                      <a:xfrm>
                        <a:off x="3959225" y="5349558"/>
                        <a:ext cx="3430588" cy="517525"/>
                      </a:xfrm>
                      <a:prstGeom prst="rect">
                        <a:avLst/>
                      </a:prstGeom>
                    </p:spPr>
                  </p:pic>
                </p:oleObj>
              </mc:Fallback>
            </mc:AlternateContent>
          </a:graphicData>
        </a:graphic>
      </p:graphicFrame>
      <p:graphicFrame>
        <p:nvGraphicFramePr>
          <p:cNvPr id="8" name="Object 7" descr="+ 100 times norm distribution of left bracket start fraction left parenthesis 450 minus 350 right parenthesis over 100 end fraction, 0, 1, 0 right bracket = 8"/>
          <p:cNvGraphicFramePr>
            <a:graphicFrameLocks noChangeAspect="1"/>
          </p:cNvGraphicFramePr>
          <p:nvPr>
            <p:extLst>
              <p:ext uri="{D42A27DB-BD31-4B8C-83A1-F6EECF244321}">
                <p14:modId xmlns:p14="http://schemas.microsoft.com/office/powerpoint/2010/main" val="3019055558"/>
              </p:ext>
            </p:extLst>
          </p:nvPr>
        </p:nvGraphicFramePr>
        <p:xfrm>
          <a:off x="4577080" y="5951220"/>
          <a:ext cx="2438400" cy="431800"/>
        </p:xfrm>
        <a:graphic>
          <a:graphicData uri="http://schemas.openxmlformats.org/presentationml/2006/ole">
            <mc:AlternateContent xmlns:mc="http://schemas.openxmlformats.org/markup-compatibility/2006">
              <mc:Choice xmlns:v="urn:schemas-microsoft-com:vml" Requires="v">
                <p:oleObj spid="_x0000_s81726" name="Equation" r:id="rId17" imgW="2438280" imgH="431640" progId="Equation.DSMT4">
                  <p:embed/>
                </p:oleObj>
              </mc:Choice>
              <mc:Fallback>
                <p:oleObj name="Equation" r:id="rId17" imgW="2438280" imgH="431640" progId="Equation.DSMT4">
                  <p:embed/>
                  <p:pic>
                    <p:nvPicPr>
                      <p:cNvPr id="0" name=""/>
                      <p:cNvPicPr/>
                      <p:nvPr/>
                    </p:nvPicPr>
                    <p:blipFill>
                      <a:blip r:embed="rId18"/>
                      <a:stretch>
                        <a:fillRect/>
                      </a:stretch>
                    </p:blipFill>
                    <p:spPr>
                      <a:xfrm>
                        <a:off x="4577080" y="5951220"/>
                        <a:ext cx="2438400" cy="431800"/>
                      </a:xfrm>
                      <a:prstGeom prst="rect">
                        <a:avLst/>
                      </a:prstGeom>
                    </p:spPr>
                  </p:pic>
                </p:oleObj>
              </mc:Fallback>
            </mc:AlternateContent>
          </a:graphicData>
        </a:graphic>
      </p:graphicFrame>
    </p:spTree>
    <p:extLst>
      <p:ext uri="{BB962C8B-B14F-4D97-AF65-F5344CB8AC3E}">
        <p14:creationId xmlns:p14="http://schemas.microsoft.com/office/powerpoint/2010/main" val="17879595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One-Time Orders in the Presence of Quantity Discounts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mc:AlternateContent xmlns:mc="http://schemas.openxmlformats.org/markup-compatibility/2006" xmlns:a14="http://schemas.microsoft.com/office/drawing/2010/main">
        <mc:Choice Requires="a14">
          <p:sp>
            <p:nvSpPr>
              <p:cNvPr id="7" name="Text Placeholder 6"/>
              <p:cNvSpPr>
                <a:spLocks noGrp="1"/>
              </p:cNvSpPr>
              <p:nvPr>
                <p:ph type="body" idx="1"/>
              </p:nvPr>
            </p:nvSpPr>
            <p:spPr>
              <a:xfrm>
                <a:off x="457200" y="1600201"/>
                <a:ext cx="8229600" cy="779460"/>
              </a:xfrm>
            </p:spPr>
            <p:txBody>
              <a:bodyPr/>
              <a:lstStyle/>
              <a:p>
                <a:pPr marL="432000" lvl="0" indent="-432000">
                  <a:buFont typeface="+mj-lt"/>
                  <a:buAutoNum type="arabicPeriod"/>
                </a:pPr>
                <a:r>
                  <a:rPr lang="en-US" sz="2200" kern="1200" dirty="0">
                    <a:solidFill>
                      <a:srgbClr val="000000"/>
                    </a:solidFill>
                    <a:latin typeface="+mn-lt"/>
                  </a:rPr>
                  <a:t>Using </a:t>
                </a:r>
                <a:r>
                  <a:rPr lang="en-US" sz="2200" i="1" kern="1200" dirty="0">
                    <a:solidFill>
                      <a:srgbClr val="000000"/>
                    </a:solidFill>
                    <a:latin typeface="+mn-lt"/>
                    <a:cs typeface="Times New Roman"/>
                  </a:rPr>
                  <a:t>C</a:t>
                </a:r>
                <a:r>
                  <a:rPr lang="en-US" sz="2200" i="1" kern="1200" baseline="-25000" dirty="0">
                    <a:solidFill>
                      <a:srgbClr val="000000"/>
                    </a:solidFill>
                    <a:latin typeface="+mn-lt"/>
                    <a:cs typeface="Times New Roman"/>
                  </a:rPr>
                  <a:t>o</a:t>
                </a:r>
                <a:r>
                  <a:rPr lang="en-US" sz="2200" i="1" kern="1200" dirty="0">
                    <a:solidFill>
                      <a:srgbClr val="000000"/>
                    </a:solidFill>
                    <a:latin typeface="+mn-lt"/>
                  </a:rPr>
                  <a:t> = </a:t>
                </a:r>
                <a:r>
                  <a:rPr lang="en-US" sz="2200" i="1" kern="1200" dirty="0">
                    <a:solidFill>
                      <a:srgbClr val="000000"/>
                    </a:solidFill>
                    <a:latin typeface="+mn-lt"/>
                    <a:cs typeface="Times New Roman"/>
                  </a:rPr>
                  <a:t>c</a:t>
                </a:r>
                <a:r>
                  <a:rPr lang="en-US" sz="2200" i="1" kern="1200" dirty="0">
                    <a:solidFill>
                      <a:srgbClr val="000000"/>
                    </a:solidFill>
                    <a:latin typeface="+mn-lt"/>
                  </a:rPr>
                  <a:t> </a:t>
                </a:r>
                <a14:m>
                  <m:oMath xmlns:m="http://schemas.openxmlformats.org/officeDocument/2006/math">
                    <m:r>
                      <a:rPr lang="en-US" sz="2200" i="1" kern="1200" dirty="0">
                        <a:solidFill>
                          <a:srgbClr val="000000"/>
                        </a:solidFill>
                        <a:latin typeface="Cambria Math" panose="02040503050406030204" pitchFamily="18" charset="0"/>
                      </a:rPr>
                      <m:t>−</m:t>
                    </m:r>
                  </m:oMath>
                </a14:m>
                <a:r>
                  <a:rPr lang="en-US" sz="2200" i="1" kern="1200" dirty="0">
                    <a:solidFill>
                      <a:srgbClr val="000000"/>
                    </a:solidFill>
                    <a:latin typeface="+mn-lt"/>
                  </a:rPr>
                  <a:t> </a:t>
                </a:r>
                <a:r>
                  <a:rPr lang="en-US" sz="2200" i="1" kern="1200" dirty="0">
                    <a:solidFill>
                      <a:srgbClr val="000000"/>
                    </a:solidFill>
                    <a:latin typeface="+mn-lt"/>
                    <a:cs typeface="Times New Roman"/>
                  </a:rPr>
                  <a:t>s</a:t>
                </a:r>
                <a:r>
                  <a:rPr lang="en-US" sz="2200" i="1" kern="1200" dirty="0">
                    <a:solidFill>
                      <a:srgbClr val="000000"/>
                    </a:solidFill>
                    <a:latin typeface="+mn-lt"/>
                  </a:rPr>
                  <a:t> </a:t>
                </a:r>
                <a:r>
                  <a:rPr lang="en-US" sz="2200" kern="1200" dirty="0">
                    <a:solidFill>
                      <a:srgbClr val="000000"/>
                    </a:solidFill>
                    <a:latin typeface="+mn-lt"/>
                  </a:rPr>
                  <a:t>and </a:t>
                </a:r>
                <a:r>
                  <a:rPr lang="en-US" sz="2200" i="1" kern="1200" dirty="0">
                    <a:solidFill>
                      <a:srgbClr val="000000"/>
                    </a:solidFill>
                    <a:latin typeface="+mn-lt"/>
                    <a:cs typeface="Times New Roman"/>
                  </a:rPr>
                  <a:t>C</a:t>
                </a:r>
                <a:r>
                  <a:rPr lang="en-US" sz="2200" i="1" kern="1200" baseline="-25000" dirty="0">
                    <a:solidFill>
                      <a:srgbClr val="000000"/>
                    </a:solidFill>
                    <a:latin typeface="+mn-lt"/>
                    <a:cs typeface="Times New Roman"/>
                  </a:rPr>
                  <a:t>u</a:t>
                </a:r>
                <a:r>
                  <a:rPr lang="en-US" sz="2200" i="1" kern="1200" dirty="0">
                    <a:solidFill>
                      <a:srgbClr val="000000"/>
                    </a:solidFill>
                    <a:latin typeface="+mn-lt"/>
                  </a:rPr>
                  <a:t> = </a:t>
                </a:r>
                <a:r>
                  <a:rPr lang="en-US" sz="2200" i="1" kern="1200" dirty="0">
                    <a:solidFill>
                      <a:srgbClr val="000000"/>
                    </a:solidFill>
                    <a:latin typeface="+mn-lt"/>
                    <a:cs typeface="Times New Roman"/>
                  </a:rPr>
                  <a:t>p</a:t>
                </a:r>
                <a:r>
                  <a:rPr lang="en-US" sz="2200" i="1" kern="1200" dirty="0">
                    <a:solidFill>
                      <a:srgbClr val="000000"/>
                    </a:solidFill>
                    <a:latin typeface="+mn-lt"/>
                  </a:rPr>
                  <a:t> − </a:t>
                </a:r>
                <a:r>
                  <a:rPr lang="en-US" sz="2200" i="1" kern="1200" dirty="0">
                    <a:solidFill>
                      <a:srgbClr val="000000"/>
                    </a:solidFill>
                    <a:latin typeface="+mn-lt"/>
                    <a:cs typeface="Times New Roman"/>
                  </a:rPr>
                  <a:t>c</a:t>
                </a:r>
                <a:r>
                  <a:rPr lang="en-US" sz="2200" kern="1200" dirty="0">
                    <a:solidFill>
                      <a:srgbClr val="000000"/>
                    </a:solidFill>
                    <a:latin typeface="+mn-lt"/>
                  </a:rPr>
                  <a:t>, evaluate the optimal cycle service level </a:t>
                </a:r>
                <a:r>
                  <a:rPr lang="en-US" sz="2200" i="1" kern="1200" dirty="0">
                    <a:solidFill>
                      <a:srgbClr val="000000"/>
                    </a:solidFill>
                    <a:latin typeface="+mn-lt"/>
                    <a:cs typeface="Times New Roman"/>
                  </a:rPr>
                  <a:t>C S L</a:t>
                </a:r>
                <a:r>
                  <a:rPr lang="en-US" sz="2200" kern="1200" baseline="30000" dirty="0">
                    <a:solidFill>
                      <a:srgbClr val="000000"/>
                    </a:solidFill>
                    <a:latin typeface="+mn-lt"/>
                  </a:rPr>
                  <a:t>*</a:t>
                </a:r>
                <a:r>
                  <a:rPr lang="en-US" sz="2200" kern="1200" dirty="0">
                    <a:solidFill>
                      <a:srgbClr val="000000"/>
                    </a:solidFill>
                    <a:latin typeface="+mn-lt"/>
                  </a:rPr>
                  <a:t> and order size </a:t>
                </a:r>
                <a:r>
                  <a:rPr lang="en-US" sz="2200" i="1" kern="1200" dirty="0">
                    <a:solidFill>
                      <a:srgbClr val="000000"/>
                    </a:solidFill>
                    <a:latin typeface="+mn-lt"/>
                    <a:cs typeface="Times New Roman"/>
                  </a:rPr>
                  <a:t>O</a:t>
                </a:r>
                <a:r>
                  <a:rPr lang="en-US" sz="2200" i="1" kern="1200" baseline="30000" dirty="0">
                    <a:solidFill>
                      <a:srgbClr val="000000"/>
                    </a:solidFill>
                    <a:latin typeface="+mn-lt"/>
                  </a:rPr>
                  <a:t>*</a:t>
                </a:r>
                <a:r>
                  <a:rPr lang="en-US" sz="2200" i="1" kern="1200" dirty="0">
                    <a:solidFill>
                      <a:srgbClr val="000000"/>
                    </a:solidFill>
                    <a:latin typeface="+mn-lt"/>
                  </a:rPr>
                  <a:t> </a:t>
                </a:r>
                <a:r>
                  <a:rPr lang="en-US" sz="2200" kern="1200" dirty="0">
                    <a:solidFill>
                      <a:srgbClr val="000000"/>
                    </a:solidFill>
                    <a:latin typeface="+mn-lt"/>
                  </a:rPr>
                  <a:t>without a </a:t>
                </a:r>
                <a:r>
                  <a:rPr lang="en-US" sz="2200" kern="1200" dirty="0" smtClean="0">
                    <a:solidFill>
                      <a:srgbClr val="000000"/>
                    </a:solidFill>
                    <a:latin typeface="+mn-lt"/>
                  </a:rPr>
                  <a:t>discount</a:t>
                </a:r>
              </a:p>
            </p:txBody>
          </p:sp>
        </mc:Choice>
        <mc:Fallback xmlns="">
          <p:sp>
            <p:nvSpPr>
              <p:cNvPr id="7" name="Text Placeholder 6"/>
              <p:cNvSpPr>
                <a:spLocks noGrp="1" noRot="1" noChangeAspect="1" noMove="1" noResize="1" noEditPoints="1" noAdjustHandles="1" noChangeArrowheads="1" noChangeShapeType="1" noTextEdit="1"/>
              </p:cNvSpPr>
              <p:nvPr>
                <p:ph type="body" idx="1"/>
              </p:nvPr>
            </p:nvSpPr>
            <p:spPr>
              <a:xfrm>
                <a:off x="457200" y="1600201"/>
                <a:ext cx="8229600" cy="779460"/>
              </a:xfrm>
              <a:blipFill>
                <a:blip r:embed="rId3"/>
                <a:stretch>
                  <a:fillRect l="-889" b="-20472"/>
                </a:stretch>
              </a:blipFill>
            </p:spPr>
            <p:txBody>
              <a:bodyPr/>
              <a:lstStyle/>
              <a:p>
                <a:r>
                  <a:rPr lang="en-IN">
                    <a:noFill/>
                  </a:rPr>
                  <a:t> </a:t>
                </a:r>
              </a:p>
            </p:txBody>
          </p:sp>
        </mc:Fallback>
      </mc:AlternateContent>
      <p:sp>
        <p:nvSpPr>
          <p:cNvPr id="4" name="Content Placeholder 3"/>
          <p:cNvSpPr>
            <a:spLocks noGrp="1"/>
          </p:cNvSpPr>
          <p:nvPr>
            <p:ph sz="quarter" idx="13"/>
          </p:nvPr>
        </p:nvSpPr>
        <p:spPr>
          <a:xfrm>
            <a:off x="457200" y="2469020"/>
            <a:ext cx="8229600" cy="467166"/>
          </a:xfrm>
        </p:spPr>
        <p:txBody>
          <a:bodyPr/>
          <a:lstStyle/>
          <a:p>
            <a:pPr marL="741600" lvl="1" indent="-284400" defTabSz="457200">
              <a:spcAft>
                <a:spcPct val="0"/>
              </a:spcAft>
              <a:buFont typeface="Arial" panose="020B0604020202020204" pitchFamily="34" charset="0"/>
              <a:buChar char="‒"/>
            </a:pPr>
            <a:r>
              <a:rPr lang="en-US" sz="2200" kern="1200" dirty="0">
                <a:solidFill>
                  <a:srgbClr val="000000"/>
                </a:solidFill>
                <a:latin typeface="+mn-lt"/>
              </a:rPr>
              <a:t>Evaluate the expected profit from ordering </a:t>
            </a:r>
            <a:r>
              <a:rPr lang="en-US" sz="2200" i="1" kern="1200" dirty="0">
                <a:solidFill>
                  <a:srgbClr val="000000"/>
                </a:solidFill>
                <a:latin typeface="+mn-lt"/>
                <a:cs typeface="Times New Roman"/>
              </a:rPr>
              <a:t>O</a:t>
            </a:r>
            <a:r>
              <a:rPr lang="en-US" sz="2200" i="1" kern="1200" baseline="30000" dirty="0" smtClean="0">
                <a:solidFill>
                  <a:srgbClr val="000000"/>
                </a:solidFill>
                <a:latin typeface="+mn-lt"/>
              </a:rPr>
              <a:t>*</a:t>
            </a:r>
            <a:endParaRPr lang="en-US" sz="2200" i="1" kern="1200" baseline="30000" dirty="0">
              <a:solidFill>
                <a:srgbClr val="000000"/>
              </a:solidFill>
              <a:latin typeface="+mn-lt"/>
            </a:endParaRPr>
          </a:p>
        </p:txBody>
      </p:sp>
      <p:sp>
        <p:nvSpPr>
          <p:cNvPr id="5" name="Content Placeholder 4"/>
          <p:cNvSpPr>
            <a:spLocks noGrp="1"/>
          </p:cNvSpPr>
          <p:nvPr>
            <p:ph sz="quarter" idx="14"/>
          </p:nvPr>
        </p:nvSpPr>
        <p:spPr>
          <a:xfrm>
            <a:off x="457200" y="2987671"/>
            <a:ext cx="8232775" cy="454274"/>
          </a:xfrm>
        </p:spPr>
        <p:txBody>
          <a:bodyPr/>
          <a:lstStyle/>
          <a:p>
            <a:pPr marL="432000" lvl="0" indent="-432000" defTabSz="457200">
              <a:spcAft>
                <a:spcPct val="0"/>
              </a:spcAft>
              <a:buSzPts val="2400"/>
              <a:buFont typeface="+mj-lt"/>
              <a:buAutoNum type="arabicPeriod" startAt="2"/>
              <a:tabLst/>
            </a:pPr>
            <a:r>
              <a:rPr lang="en-US" sz="2200" kern="1200" dirty="0">
                <a:solidFill>
                  <a:srgbClr val="000000"/>
                </a:solidFill>
                <a:latin typeface="+mn-lt"/>
              </a:rPr>
              <a:t>Using </a:t>
            </a:r>
            <a:r>
              <a:rPr lang="en-US" sz="2200" i="1" kern="1200" dirty="0">
                <a:solidFill>
                  <a:srgbClr val="000000"/>
                </a:solidFill>
                <a:latin typeface="+mn-lt"/>
                <a:cs typeface="Times New Roman"/>
              </a:rPr>
              <a:t>C</a:t>
            </a:r>
            <a:r>
              <a:rPr lang="en-US" sz="2200" i="1" kern="1200" baseline="-25000" dirty="0">
                <a:solidFill>
                  <a:srgbClr val="000000"/>
                </a:solidFill>
                <a:latin typeface="+mn-lt"/>
                <a:cs typeface="Times New Roman"/>
              </a:rPr>
              <a:t>o</a:t>
            </a:r>
            <a:r>
              <a:rPr lang="en-US" sz="2200" i="1" kern="1200" dirty="0">
                <a:solidFill>
                  <a:srgbClr val="000000"/>
                </a:solidFill>
                <a:latin typeface="+mn-lt"/>
              </a:rPr>
              <a:t> = </a:t>
            </a:r>
            <a:r>
              <a:rPr lang="en-US" sz="2200" i="1" kern="1200" dirty="0">
                <a:solidFill>
                  <a:srgbClr val="000000"/>
                </a:solidFill>
                <a:latin typeface="+mn-lt"/>
                <a:cs typeface="Times New Roman"/>
              </a:rPr>
              <a:t>c</a:t>
            </a:r>
            <a:r>
              <a:rPr lang="en-US" sz="2200" i="1" kern="1200" baseline="-25000" dirty="0">
                <a:solidFill>
                  <a:srgbClr val="000000"/>
                </a:solidFill>
                <a:latin typeface="+mn-lt"/>
                <a:cs typeface="Times New Roman"/>
              </a:rPr>
              <a:t>d</a:t>
            </a:r>
            <a:r>
              <a:rPr lang="en-US" sz="2200" i="1" kern="1200" dirty="0">
                <a:solidFill>
                  <a:srgbClr val="000000"/>
                </a:solidFill>
                <a:latin typeface="+mn-lt"/>
              </a:rPr>
              <a:t> − </a:t>
            </a:r>
            <a:r>
              <a:rPr lang="en-US" sz="2200" i="1" kern="1200" dirty="0">
                <a:solidFill>
                  <a:srgbClr val="000000"/>
                </a:solidFill>
                <a:latin typeface="+mn-lt"/>
                <a:cs typeface="Times New Roman"/>
              </a:rPr>
              <a:t>s</a:t>
            </a:r>
            <a:r>
              <a:rPr lang="en-US" sz="2200" i="1" kern="1200" dirty="0">
                <a:solidFill>
                  <a:srgbClr val="000000"/>
                </a:solidFill>
                <a:latin typeface="+mn-lt"/>
              </a:rPr>
              <a:t> </a:t>
            </a:r>
            <a:r>
              <a:rPr lang="en-US" sz="2200" kern="1200" dirty="0" smtClean="0">
                <a:solidFill>
                  <a:srgbClr val="000000"/>
                </a:solidFill>
                <a:latin typeface="+mn-lt"/>
              </a:rPr>
              <a:t>and </a:t>
            </a:r>
            <a:r>
              <a:rPr lang="en-US" sz="2200" i="1" kern="1200" dirty="0">
                <a:solidFill>
                  <a:srgbClr val="000000"/>
                </a:solidFill>
                <a:latin typeface="+mn-lt"/>
                <a:cs typeface="Times New Roman"/>
              </a:rPr>
              <a:t>C</a:t>
            </a:r>
            <a:r>
              <a:rPr lang="en-US" sz="2200" i="1" kern="1200" baseline="-25000" dirty="0">
                <a:solidFill>
                  <a:srgbClr val="000000"/>
                </a:solidFill>
                <a:latin typeface="+mn-lt"/>
                <a:cs typeface="Times New Roman"/>
              </a:rPr>
              <a:t>u</a:t>
            </a:r>
            <a:r>
              <a:rPr lang="en-US" sz="2200" i="1" kern="1200" dirty="0">
                <a:solidFill>
                  <a:srgbClr val="000000"/>
                </a:solidFill>
                <a:latin typeface="+mn-lt"/>
              </a:rPr>
              <a:t> = </a:t>
            </a:r>
            <a:r>
              <a:rPr lang="en-US" sz="2200" i="1" kern="1200" dirty="0">
                <a:solidFill>
                  <a:srgbClr val="000000"/>
                </a:solidFill>
                <a:latin typeface="+mn-lt"/>
                <a:cs typeface="Times New Roman"/>
              </a:rPr>
              <a:t>p</a:t>
            </a:r>
            <a:r>
              <a:rPr lang="en-US" sz="2200" i="1" kern="1200" dirty="0">
                <a:solidFill>
                  <a:srgbClr val="000000"/>
                </a:solidFill>
                <a:latin typeface="+mn-lt"/>
              </a:rPr>
              <a:t> − </a:t>
            </a:r>
            <a:r>
              <a:rPr lang="en-US" sz="2200" i="1" kern="1200" dirty="0">
                <a:solidFill>
                  <a:srgbClr val="000000"/>
                </a:solidFill>
                <a:latin typeface="+mn-lt"/>
                <a:cs typeface="Times New Roman"/>
              </a:rPr>
              <a:t>c</a:t>
            </a:r>
            <a:r>
              <a:rPr lang="en-US" sz="2200" i="1" kern="1200" baseline="-25000" dirty="0">
                <a:solidFill>
                  <a:srgbClr val="000000"/>
                </a:solidFill>
                <a:latin typeface="+mn-lt"/>
                <a:cs typeface="Times New Roman"/>
              </a:rPr>
              <a:t>d</a:t>
            </a:r>
            <a:r>
              <a:rPr lang="en-US" sz="2200" kern="1200" dirty="0">
                <a:solidFill>
                  <a:srgbClr val="000000"/>
                </a:solidFill>
                <a:latin typeface="+mn-lt"/>
              </a:rPr>
              <a:t>, evaluate the optimal </a:t>
            </a:r>
            <a:r>
              <a:rPr lang="en-US" sz="2200" kern="1200" dirty="0" smtClean="0">
                <a:solidFill>
                  <a:srgbClr val="000000"/>
                </a:solidFill>
                <a:latin typeface="+mn-lt"/>
              </a:rPr>
              <a:t>cycle</a:t>
            </a:r>
          </a:p>
        </p:txBody>
      </p:sp>
      <p:sp>
        <p:nvSpPr>
          <p:cNvPr id="16" name="Content Placeholder 15"/>
          <p:cNvSpPr>
            <a:spLocks noGrp="1"/>
          </p:cNvSpPr>
          <p:nvPr>
            <p:ph sz="quarter" idx="18"/>
          </p:nvPr>
        </p:nvSpPr>
        <p:spPr>
          <a:xfrm>
            <a:off x="878114" y="3504691"/>
            <a:ext cx="1832659" cy="368856"/>
          </a:xfrm>
        </p:spPr>
        <p:txBody>
          <a:bodyPr/>
          <a:lstStyle/>
          <a:p>
            <a:pPr marL="432000" lvl="0" indent="-432000">
              <a:buNone/>
            </a:pPr>
            <a:r>
              <a:rPr lang="en-US" sz="2200" kern="1200" dirty="0">
                <a:solidFill>
                  <a:srgbClr val="000000"/>
                </a:solidFill>
                <a:latin typeface="+mn-lt"/>
              </a:rPr>
              <a:t>service </a:t>
            </a:r>
            <a:r>
              <a:rPr lang="en-US" sz="2200" kern="1200" dirty="0" smtClean="0">
                <a:solidFill>
                  <a:srgbClr val="000000"/>
                </a:solidFill>
                <a:latin typeface="+mn-lt"/>
              </a:rPr>
              <a:t>level</a:t>
            </a:r>
            <a:endParaRPr lang="en-US" sz="2200" kern="1200" dirty="0">
              <a:solidFill>
                <a:srgbClr val="000000"/>
              </a:solidFill>
              <a:latin typeface="+mn-lt"/>
            </a:endParaRPr>
          </a:p>
        </p:txBody>
      </p:sp>
      <p:graphicFrame>
        <p:nvGraphicFramePr>
          <p:cNvPr id="21" name="Object 20" descr="C S L star sub d"/>
          <p:cNvGraphicFramePr>
            <a:graphicFrameLocks noChangeAspect="1"/>
          </p:cNvGraphicFramePr>
          <p:nvPr>
            <p:extLst>
              <p:ext uri="{D42A27DB-BD31-4B8C-83A1-F6EECF244321}">
                <p14:modId xmlns:p14="http://schemas.microsoft.com/office/powerpoint/2010/main" val="2258376431"/>
              </p:ext>
            </p:extLst>
          </p:nvPr>
        </p:nvGraphicFramePr>
        <p:xfrm>
          <a:off x="2725287" y="3533094"/>
          <a:ext cx="790575" cy="455612"/>
        </p:xfrm>
        <a:graphic>
          <a:graphicData uri="http://schemas.openxmlformats.org/presentationml/2006/ole">
            <mc:AlternateContent xmlns:mc="http://schemas.openxmlformats.org/markup-compatibility/2006">
              <mc:Choice xmlns:v="urn:schemas-microsoft-com:vml" Requires="v">
                <p:oleObj spid="_x0000_s85015" name="Equation" r:id="rId4" imgW="419040" imgH="241200" progId="Equation.DSMT4">
                  <p:embed/>
                </p:oleObj>
              </mc:Choice>
              <mc:Fallback>
                <p:oleObj name="Equation" r:id="rId4" imgW="419040" imgH="241200" progId="Equation.DSMT4">
                  <p:embed/>
                  <p:pic>
                    <p:nvPicPr>
                      <p:cNvPr id="15" name="Object 14" descr="O star sub d is greater than eqaul to K"/>
                      <p:cNvPicPr/>
                      <p:nvPr/>
                    </p:nvPicPr>
                    <p:blipFill>
                      <a:blip r:embed="rId5"/>
                      <a:stretch>
                        <a:fillRect/>
                      </a:stretch>
                    </p:blipFill>
                    <p:spPr>
                      <a:xfrm>
                        <a:off x="2725287" y="3533094"/>
                        <a:ext cx="790575" cy="455612"/>
                      </a:xfrm>
                      <a:prstGeom prst="rect">
                        <a:avLst/>
                      </a:prstGeom>
                    </p:spPr>
                  </p:pic>
                </p:oleObj>
              </mc:Fallback>
            </mc:AlternateContent>
          </a:graphicData>
        </a:graphic>
      </p:graphicFrame>
      <p:sp>
        <p:nvSpPr>
          <p:cNvPr id="17" name="Content Placeholder 16"/>
          <p:cNvSpPr>
            <a:spLocks noGrp="1"/>
          </p:cNvSpPr>
          <p:nvPr>
            <p:ph sz="quarter" idx="19"/>
          </p:nvPr>
        </p:nvSpPr>
        <p:spPr>
          <a:xfrm>
            <a:off x="3512460" y="3510846"/>
            <a:ext cx="2148112" cy="388831"/>
          </a:xfrm>
        </p:spPr>
        <p:txBody>
          <a:bodyPr/>
          <a:lstStyle/>
          <a:p>
            <a:pPr marL="432000" indent="-432000">
              <a:buNone/>
            </a:pPr>
            <a:r>
              <a:rPr lang="en-US" sz="2200" dirty="0" smtClean="0">
                <a:latin typeface="+mn-lt"/>
              </a:rPr>
              <a:t>and order size</a:t>
            </a:r>
            <a:endParaRPr lang="en-IN" sz="2200" dirty="0">
              <a:latin typeface="+mn-lt"/>
            </a:endParaRPr>
          </a:p>
        </p:txBody>
      </p:sp>
      <p:graphicFrame>
        <p:nvGraphicFramePr>
          <p:cNvPr id="22" name="Object 21" descr="O star sub d"/>
          <p:cNvGraphicFramePr>
            <a:graphicFrameLocks noChangeAspect="1"/>
          </p:cNvGraphicFramePr>
          <p:nvPr>
            <p:extLst>
              <p:ext uri="{D42A27DB-BD31-4B8C-83A1-F6EECF244321}">
                <p14:modId xmlns:p14="http://schemas.microsoft.com/office/powerpoint/2010/main" val="3808130203"/>
              </p:ext>
            </p:extLst>
          </p:nvPr>
        </p:nvGraphicFramePr>
        <p:xfrm>
          <a:off x="5607506" y="3547836"/>
          <a:ext cx="504825" cy="455613"/>
        </p:xfrm>
        <a:graphic>
          <a:graphicData uri="http://schemas.openxmlformats.org/presentationml/2006/ole">
            <mc:AlternateContent xmlns:mc="http://schemas.openxmlformats.org/markup-compatibility/2006">
              <mc:Choice xmlns:v="urn:schemas-microsoft-com:vml" Requires="v">
                <p:oleObj spid="_x0000_s85016" name="Equation" r:id="rId6" imgW="266400" imgH="241200" progId="Equation.DSMT4">
                  <p:embed/>
                </p:oleObj>
              </mc:Choice>
              <mc:Fallback>
                <p:oleObj name="Equation" r:id="rId6" imgW="266400" imgH="241200" progId="Equation.DSMT4">
                  <p:embed/>
                  <p:pic>
                    <p:nvPicPr>
                      <p:cNvPr id="15" name="Object 14" descr="O star sub d is greater than eqaul to K"/>
                      <p:cNvPicPr/>
                      <p:nvPr/>
                    </p:nvPicPr>
                    <p:blipFill>
                      <a:blip r:embed="rId7"/>
                      <a:stretch>
                        <a:fillRect/>
                      </a:stretch>
                    </p:blipFill>
                    <p:spPr>
                      <a:xfrm>
                        <a:off x="5607506" y="3547836"/>
                        <a:ext cx="504825" cy="455613"/>
                      </a:xfrm>
                      <a:prstGeom prst="rect">
                        <a:avLst/>
                      </a:prstGeom>
                    </p:spPr>
                  </p:pic>
                </p:oleObj>
              </mc:Fallback>
            </mc:AlternateContent>
          </a:graphicData>
        </a:graphic>
      </p:graphicFrame>
      <p:sp>
        <p:nvSpPr>
          <p:cNvPr id="18" name="Content Placeholder 17"/>
          <p:cNvSpPr>
            <a:spLocks noGrp="1"/>
          </p:cNvSpPr>
          <p:nvPr>
            <p:ph sz="quarter" idx="20"/>
          </p:nvPr>
        </p:nvSpPr>
        <p:spPr>
          <a:xfrm>
            <a:off x="6229577" y="3500892"/>
            <a:ext cx="2130652" cy="439737"/>
          </a:xfrm>
        </p:spPr>
        <p:txBody>
          <a:bodyPr/>
          <a:lstStyle/>
          <a:p>
            <a:pPr marL="432000" indent="-432000">
              <a:buNone/>
            </a:pPr>
            <a:r>
              <a:rPr lang="en-US" sz="2200" dirty="0">
                <a:latin typeface="+mn-lt"/>
              </a:rPr>
              <a:t>with a </a:t>
            </a:r>
            <a:r>
              <a:rPr lang="en-US" sz="2200" dirty="0" smtClean="0">
                <a:latin typeface="+mn-lt"/>
              </a:rPr>
              <a:t>discount</a:t>
            </a:r>
            <a:endParaRPr lang="en-US" sz="2200" dirty="0">
              <a:latin typeface="+mn-lt"/>
            </a:endParaRPr>
          </a:p>
        </p:txBody>
      </p:sp>
      <p:sp>
        <p:nvSpPr>
          <p:cNvPr id="9" name="Content Placeholder 8"/>
          <p:cNvSpPr>
            <a:spLocks noGrp="1"/>
          </p:cNvSpPr>
          <p:nvPr>
            <p:ph sz="quarter" idx="16"/>
          </p:nvPr>
        </p:nvSpPr>
        <p:spPr>
          <a:xfrm>
            <a:off x="457200" y="4177544"/>
            <a:ext cx="1184093" cy="445225"/>
          </a:xfrm>
        </p:spPr>
        <p:txBody>
          <a:bodyPr/>
          <a:lstStyle/>
          <a:p>
            <a:pPr marL="741600" indent="-284400">
              <a:spcBef>
                <a:spcPts val="600"/>
              </a:spcBef>
              <a:buFont typeface="Arial" panose="020B0604020202020204" pitchFamily="34" charset="0"/>
              <a:buChar char="‒"/>
            </a:pPr>
            <a:r>
              <a:rPr lang="en-US" sz="2200" dirty="0" smtClean="0">
                <a:latin typeface="+mn-lt"/>
              </a:rPr>
              <a:t>If</a:t>
            </a:r>
            <a:endParaRPr lang="en-IN" sz="2200" dirty="0">
              <a:latin typeface="+mn-lt"/>
            </a:endParaRPr>
          </a:p>
        </p:txBody>
      </p:sp>
      <p:graphicFrame>
        <p:nvGraphicFramePr>
          <p:cNvPr id="15" name="Object 14" descr="O star sub d is greater than eqaul to K"/>
          <p:cNvGraphicFramePr>
            <a:graphicFrameLocks noChangeAspect="1"/>
          </p:cNvGraphicFramePr>
          <p:nvPr>
            <p:extLst>
              <p:ext uri="{D42A27DB-BD31-4B8C-83A1-F6EECF244321}">
                <p14:modId xmlns:p14="http://schemas.microsoft.com/office/powerpoint/2010/main" val="3317762780"/>
              </p:ext>
            </p:extLst>
          </p:nvPr>
        </p:nvGraphicFramePr>
        <p:xfrm>
          <a:off x="1652997" y="4230542"/>
          <a:ext cx="1027964" cy="434025"/>
        </p:xfrm>
        <a:graphic>
          <a:graphicData uri="http://schemas.openxmlformats.org/presentationml/2006/ole">
            <mc:AlternateContent xmlns:mc="http://schemas.openxmlformats.org/markup-compatibility/2006">
              <mc:Choice xmlns:v="urn:schemas-microsoft-com:vml" Requires="v">
                <p:oleObj spid="_x0000_s85017" name="Equation" r:id="rId8" imgW="571320" imgH="241200" progId="Equation.DSMT4">
                  <p:embed/>
                </p:oleObj>
              </mc:Choice>
              <mc:Fallback>
                <p:oleObj name="Equation" r:id="rId8" imgW="571320" imgH="241200" progId="Equation.DSMT4">
                  <p:embed/>
                  <p:pic>
                    <p:nvPicPr>
                      <p:cNvPr id="0" name=""/>
                      <p:cNvPicPr/>
                      <p:nvPr/>
                    </p:nvPicPr>
                    <p:blipFill>
                      <a:blip r:embed="rId9"/>
                      <a:stretch>
                        <a:fillRect/>
                      </a:stretch>
                    </p:blipFill>
                    <p:spPr>
                      <a:xfrm>
                        <a:off x="1652997" y="4230542"/>
                        <a:ext cx="1027964" cy="434025"/>
                      </a:xfrm>
                      <a:prstGeom prst="rect">
                        <a:avLst/>
                      </a:prstGeom>
                    </p:spPr>
                  </p:pic>
                </p:oleObj>
              </mc:Fallback>
            </mc:AlternateContent>
          </a:graphicData>
        </a:graphic>
      </p:graphicFrame>
      <p:sp>
        <p:nvSpPr>
          <p:cNvPr id="8" name="Content Placeholder 7"/>
          <p:cNvSpPr>
            <a:spLocks noGrp="1"/>
          </p:cNvSpPr>
          <p:nvPr>
            <p:ph sz="quarter" idx="15"/>
          </p:nvPr>
        </p:nvSpPr>
        <p:spPr>
          <a:xfrm>
            <a:off x="2760031" y="4172287"/>
            <a:ext cx="5382483" cy="508713"/>
          </a:xfrm>
        </p:spPr>
        <p:txBody>
          <a:bodyPr/>
          <a:lstStyle/>
          <a:p>
            <a:pPr marL="741363" lvl="1" indent="-741363">
              <a:buNone/>
            </a:pPr>
            <a:r>
              <a:rPr lang="en-US" sz="2200" dirty="0">
                <a:latin typeface="+mn-lt"/>
              </a:rPr>
              <a:t>evaluate the expected profit from </a:t>
            </a:r>
            <a:r>
              <a:rPr lang="en-US" sz="2200" dirty="0" smtClean="0">
                <a:latin typeface="+mn-lt"/>
              </a:rPr>
              <a:t>ordering</a:t>
            </a:r>
            <a:endParaRPr lang="en-US" sz="2200" i="1" baseline="-25000" dirty="0">
              <a:latin typeface="+mn-lt"/>
              <a:cs typeface="Times New Roman"/>
            </a:endParaRPr>
          </a:p>
        </p:txBody>
      </p:sp>
      <p:graphicFrame>
        <p:nvGraphicFramePr>
          <p:cNvPr id="23" name="Object 22" descr="O star sub d"/>
          <p:cNvGraphicFramePr>
            <a:graphicFrameLocks noChangeAspect="1"/>
          </p:cNvGraphicFramePr>
          <p:nvPr>
            <p:extLst>
              <p:ext uri="{D42A27DB-BD31-4B8C-83A1-F6EECF244321}">
                <p14:modId xmlns:p14="http://schemas.microsoft.com/office/powerpoint/2010/main" val="1641388996"/>
              </p:ext>
            </p:extLst>
          </p:nvPr>
        </p:nvGraphicFramePr>
        <p:xfrm>
          <a:off x="8111338" y="4247212"/>
          <a:ext cx="475568" cy="429209"/>
        </p:xfrm>
        <a:graphic>
          <a:graphicData uri="http://schemas.openxmlformats.org/presentationml/2006/ole">
            <mc:AlternateContent xmlns:mc="http://schemas.openxmlformats.org/markup-compatibility/2006">
              <mc:Choice xmlns:v="urn:schemas-microsoft-com:vml" Requires="v">
                <p:oleObj spid="_x0000_s85018" name="Equation" r:id="rId10" imgW="266400" imgH="241200" progId="Equation.DSMT4">
                  <p:embed/>
                </p:oleObj>
              </mc:Choice>
              <mc:Fallback>
                <p:oleObj name="Equation" r:id="rId10" imgW="266400" imgH="241200" progId="Equation.DSMT4">
                  <p:embed/>
                  <p:pic>
                    <p:nvPicPr>
                      <p:cNvPr id="22" name="Object 21" descr="O star sub d is greater than eqaul to K"/>
                      <p:cNvPicPr/>
                      <p:nvPr/>
                    </p:nvPicPr>
                    <p:blipFill>
                      <a:blip r:embed="rId11"/>
                      <a:stretch>
                        <a:fillRect/>
                      </a:stretch>
                    </p:blipFill>
                    <p:spPr>
                      <a:xfrm>
                        <a:off x="8111338" y="4247212"/>
                        <a:ext cx="475568" cy="429209"/>
                      </a:xfrm>
                      <a:prstGeom prst="rect">
                        <a:avLst/>
                      </a:prstGeom>
                    </p:spPr>
                  </p:pic>
                </p:oleObj>
              </mc:Fallback>
            </mc:AlternateContent>
          </a:graphicData>
        </a:graphic>
      </p:graphicFrame>
      <p:sp>
        <p:nvSpPr>
          <p:cNvPr id="10" name="Content Placeholder 9"/>
          <p:cNvSpPr>
            <a:spLocks noGrp="1"/>
          </p:cNvSpPr>
          <p:nvPr>
            <p:ph sz="quarter" idx="17"/>
          </p:nvPr>
        </p:nvSpPr>
        <p:spPr>
          <a:xfrm>
            <a:off x="457200" y="5004176"/>
            <a:ext cx="1184093" cy="500063"/>
          </a:xfrm>
        </p:spPr>
        <p:txBody>
          <a:bodyPr/>
          <a:lstStyle/>
          <a:p>
            <a:pPr marL="741600" indent="-284400">
              <a:spcBef>
                <a:spcPts val="600"/>
              </a:spcBef>
              <a:buFont typeface="Arial" panose="020B0604020202020204" pitchFamily="34" charset="0"/>
              <a:buChar char="‒"/>
            </a:pPr>
            <a:r>
              <a:rPr lang="en-US" sz="2200" dirty="0" smtClean="0">
                <a:latin typeface="+mn-lt"/>
              </a:rPr>
              <a:t>If</a:t>
            </a:r>
            <a:endParaRPr lang="en-IN" sz="2200" dirty="0">
              <a:latin typeface="+mn-lt"/>
            </a:endParaRPr>
          </a:p>
        </p:txBody>
      </p:sp>
      <p:graphicFrame>
        <p:nvGraphicFramePr>
          <p:cNvPr id="24" name="Object 23" descr="O star sub d is less than K"/>
          <p:cNvGraphicFramePr>
            <a:graphicFrameLocks noChangeAspect="1"/>
          </p:cNvGraphicFramePr>
          <p:nvPr>
            <p:extLst>
              <p:ext uri="{D42A27DB-BD31-4B8C-83A1-F6EECF244321}">
                <p14:modId xmlns:p14="http://schemas.microsoft.com/office/powerpoint/2010/main" val="242466064"/>
              </p:ext>
            </p:extLst>
          </p:nvPr>
        </p:nvGraphicFramePr>
        <p:xfrm>
          <a:off x="1674711" y="5046253"/>
          <a:ext cx="1026181" cy="442214"/>
        </p:xfrm>
        <a:graphic>
          <a:graphicData uri="http://schemas.openxmlformats.org/presentationml/2006/ole">
            <mc:AlternateContent xmlns:mc="http://schemas.openxmlformats.org/markup-compatibility/2006">
              <mc:Choice xmlns:v="urn:schemas-microsoft-com:vml" Requires="v">
                <p:oleObj spid="_x0000_s85019" name="Equation" r:id="rId12" imgW="558720" imgH="241200" progId="Equation.DSMT4">
                  <p:embed/>
                </p:oleObj>
              </mc:Choice>
              <mc:Fallback>
                <p:oleObj name="Equation" r:id="rId12" imgW="558720" imgH="241200" progId="Equation.DSMT4">
                  <p:embed/>
                  <p:pic>
                    <p:nvPicPr>
                      <p:cNvPr id="15" name="Object 14" descr="O star sub d is greater than eqaul to K"/>
                      <p:cNvPicPr/>
                      <p:nvPr/>
                    </p:nvPicPr>
                    <p:blipFill>
                      <a:blip r:embed="rId13"/>
                      <a:stretch>
                        <a:fillRect/>
                      </a:stretch>
                    </p:blipFill>
                    <p:spPr>
                      <a:xfrm>
                        <a:off x="1674711" y="5046253"/>
                        <a:ext cx="1026181" cy="442214"/>
                      </a:xfrm>
                      <a:prstGeom prst="rect">
                        <a:avLst/>
                      </a:prstGeom>
                    </p:spPr>
                  </p:pic>
                </p:oleObj>
              </mc:Fallback>
            </mc:AlternateContent>
          </a:graphicData>
        </a:graphic>
      </p:graphicFrame>
      <p:sp>
        <p:nvSpPr>
          <p:cNvPr id="19" name="Content Placeholder 18"/>
          <p:cNvSpPr>
            <a:spLocks noGrp="1"/>
          </p:cNvSpPr>
          <p:nvPr>
            <p:ph sz="quarter" idx="21"/>
          </p:nvPr>
        </p:nvSpPr>
        <p:spPr>
          <a:xfrm>
            <a:off x="2745517" y="4981725"/>
            <a:ext cx="5841389" cy="501423"/>
          </a:xfrm>
        </p:spPr>
        <p:txBody>
          <a:bodyPr/>
          <a:lstStyle/>
          <a:p>
            <a:pPr marL="0" lvl="1" indent="0">
              <a:buNone/>
            </a:pPr>
            <a:r>
              <a:rPr lang="en-US" sz="2200" dirty="0">
                <a:latin typeface="+mn-lt"/>
              </a:rPr>
              <a:t>evaluate the expected profit from ordering </a:t>
            </a:r>
            <a:r>
              <a:rPr lang="en-US" sz="2200" i="1" dirty="0" smtClean="0">
                <a:latin typeface="+mn-lt"/>
                <a:cs typeface="Times New Roman"/>
              </a:rPr>
              <a:t>K</a:t>
            </a:r>
            <a:endParaRPr lang="en-US" sz="2200" i="1" dirty="0">
              <a:latin typeface="+mn-lt"/>
              <a:cs typeface="Times New Roman"/>
            </a:endParaRPr>
          </a:p>
        </p:txBody>
      </p:sp>
      <p:sp>
        <p:nvSpPr>
          <p:cNvPr id="20" name="Content Placeholder 19"/>
          <p:cNvSpPr>
            <a:spLocks noGrp="1"/>
          </p:cNvSpPr>
          <p:nvPr>
            <p:ph sz="quarter" idx="22"/>
          </p:nvPr>
        </p:nvSpPr>
        <p:spPr>
          <a:xfrm flipH="1">
            <a:off x="1035504" y="5535791"/>
            <a:ext cx="1475466" cy="353755"/>
          </a:xfrm>
        </p:spPr>
        <p:txBody>
          <a:bodyPr/>
          <a:lstStyle/>
          <a:p>
            <a:pPr marL="741600" indent="-284400">
              <a:spcBef>
                <a:spcPts val="600"/>
              </a:spcBef>
              <a:buNone/>
            </a:pPr>
            <a:r>
              <a:rPr lang="en-US" sz="2200" i="1" dirty="0">
                <a:latin typeface="+mn-lt"/>
              </a:rPr>
              <a:t> </a:t>
            </a:r>
            <a:r>
              <a:rPr lang="en-US" sz="2200" dirty="0">
                <a:latin typeface="+mn-lt"/>
              </a:rPr>
              <a:t>units</a:t>
            </a:r>
            <a:endParaRPr lang="en-IN" sz="2200" dirty="0">
              <a:latin typeface="+mn-lt"/>
            </a:endParaRPr>
          </a:p>
        </p:txBody>
      </p:sp>
    </p:spTree>
    <p:extLst>
      <p:ext uri="{BB962C8B-B14F-4D97-AF65-F5344CB8AC3E}">
        <p14:creationId xmlns:p14="http://schemas.microsoft.com/office/powerpoint/2010/main" val="1079332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Learning Objectives </a:t>
            </a:r>
            <a:r>
              <a:rPr lang="en-US" sz="2000" b="0" kern="1200" dirty="0" smtClean="0">
                <a:solidFill>
                  <a:srgbClr val="007FA3"/>
                </a:solidFill>
                <a:latin typeface="Times New Roman" panose="02020603050405020304" pitchFamily="18" charset="0"/>
                <a:ea typeface="+mj-ea"/>
                <a:cs typeface="+mj-cs"/>
              </a:rPr>
              <a:t>(1 of 2)</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idx="1"/>
          </p:nvPr>
        </p:nvSpPr>
        <p:spPr/>
        <p:txBody>
          <a:bodyPr wrap="square" lIns="91425" tIns="91425" rIns="91425" bIns="91425">
            <a:spAutoFit/>
          </a:bodyPr>
          <a:lstStyle/>
          <a:p>
            <a:pPr marL="0" lvl="0" indent="0" defTabSz="457200">
              <a:spcAft>
                <a:spcPct val="0"/>
              </a:spcAft>
              <a:buSzPct val="100000"/>
              <a:buNone/>
            </a:pPr>
            <a:r>
              <a:rPr lang="en-US" sz="2400" b="1" kern="1200" dirty="0" smtClean="0">
                <a:solidFill>
                  <a:schemeClr val="tx2"/>
                </a:solidFill>
                <a:latin typeface="+mn-lt"/>
                <a:ea typeface="+mn-ea"/>
                <a:cs typeface="+mn-cs"/>
              </a:rPr>
              <a:t>13.1 </a:t>
            </a:r>
            <a:r>
              <a:rPr lang="en-US" sz="2400" kern="1200" dirty="0" smtClean="0">
                <a:solidFill>
                  <a:srgbClr val="000000"/>
                </a:solidFill>
                <a:latin typeface="+mn-lt"/>
                <a:ea typeface="+mn-ea"/>
                <a:cs typeface="+mn-cs"/>
              </a:rPr>
              <a:t>Identify </a:t>
            </a:r>
            <a:r>
              <a:rPr lang="en-US" sz="2400" kern="1200" dirty="0">
                <a:solidFill>
                  <a:srgbClr val="000000"/>
                </a:solidFill>
                <a:latin typeface="+mn-lt"/>
                <a:ea typeface="+mn-ea"/>
                <a:cs typeface="+mn-cs"/>
              </a:rPr>
              <a:t>the factors affecting the optimal level of product availability.</a:t>
            </a:r>
          </a:p>
          <a:p>
            <a:pPr marL="0" lvl="0" indent="0" defTabSz="457200">
              <a:spcAft>
                <a:spcPct val="0"/>
              </a:spcAft>
              <a:buSzPct val="100000"/>
              <a:buNone/>
            </a:pPr>
            <a:r>
              <a:rPr lang="en-US" sz="2400" b="1" kern="1200" dirty="0" smtClean="0">
                <a:solidFill>
                  <a:schemeClr val="tx2"/>
                </a:solidFill>
                <a:latin typeface="+mn-lt"/>
                <a:ea typeface="+mn-ea"/>
                <a:cs typeface="+mn-cs"/>
              </a:rPr>
              <a:t>13.2</a:t>
            </a:r>
            <a:r>
              <a:rPr lang="en-US" sz="2400" kern="1200" dirty="0">
                <a:solidFill>
                  <a:srgbClr val="000000"/>
                </a:solidFill>
                <a:latin typeface="+mn-lt"/>
                <a:ea typeface="+mn-ea"/>
                <a:cs typeface="+mn-cs"/>
              </a:rPr>
              <a:t> </a:t>
            </a:r>
            <a:r>
              <a:rPr lang="en-US" sz="2400" kern="1200" dirty="0" smtClean="0">
                <a:solidFill>
                  <a:srgbClr val="000000"/>
                </a:solidFill>
                <a:latin typeface="+mn-lt"/>
                <a:ea typeface="+mn-ea"/>
                <a:cs typeface="+mn-cs"/>
              </a:rPr>
              <a:t>Evaluate </a:t>
            </a:r>
            <a:r>
              <a:rPr lang="en-US" sz="2400" kern="1200" dirty="0">
                <a:solidFill>
                  <a:srgbClr val="000000"/>
                </a:solidFill>
                <a:latin typeface="+mn-lt"/>
                <a:ea typeface="+mn-ea"/>
                <a:cs typeface="+mn-cs"/>
              </a:rPr>
              <a:t>the cycle service level that maximizes profits.</a:t>
            </a:r>
          </a:p>
          <a:p>
            <a:pPr marL="0" lvl="0" indent="0" defTabSz="457200">
              <a:spcAft>
                <a:spcPct val="0"/>
              </a:spcAft>
              <a:buSzPct val="100000"/>
              <a:buNone/>
            </a:pPr>
            <a:r>
              <a:rPr lang="en-US" sz="2400" b="1" kern="1200" dirty="0" smtClean="0">
                <a:solidFill>
                  <a:schemeClr val="tx2"/>
                </a:solidFill>
                <a:latin typeface="+mn-lt"/>
                <a:ea typeface="+mn-ea"/>
                <a:cs typeface="+mn-cs"/>
              </a:rPr>
              <a:t>13.3</a:t>
            </a:r>
            <a:r>
              <a:rPr lang="en-US" sz="2400" kern="1200" dirty="0">
                <a:solidFill>
                  <a:srgbClr val="000000"/>
                </a:solidFill>
                <a:latin typeface="+mn-lt"/>
                <a:ea typeface="+mn-ea"/>
                <a:cs typeface="+mn-cs"/>
              </a:rPr>
              <a:t> </a:t>
            </a:r>
            <a:r>
              <a:rPr lang="en-US" sz="2400" kern="1200" dirty="0" smtClean="0">
                <a:solidFill>
                  <a:srgbClr val="000000"/>
                </a:solidFill>
                <a:latin typeface="+mn-lt"/>
                <a:ea typeface="+mn-ea"/>
                <a:cs typeface="+mn-cs"/>
              </a:rPr>
              <a:t>Use </a:t>
            </a:r>
            <a:r>
              <a:rPr lang="en-US" sz="2400" kern="1200" dirty="0">
                <a:solidFill>
                  <a:srgbClr val="000000"/>
                </a:solidFill>
                <a:latin typeface="+mn-lt"/>
                <a:ea typeface="+mn-ea"/>
                <a:cs typeface="+mn-cs"/>
              </a:rPr>
              <a:t>basic managerial levers that improve supply chain profitability.</a:t>
            </a:r>
          </a:p>
          <a:p>
            <a:pPr marL="0" lvl="0" indent="0" defTabSz="457200">
              <a:spcAft>
                <a:spcPct val="0"/>
              </a:spcAft>
              <a:buSzPct val="100000"/>
              <a:buNone/>
            </a:pPr>
            <a:r>
              <a:rPr lang="en-US" sz="2400" b="1" kern="1200" dirty="0" smtClean="0">
                <a:solidFill>
                  <a:schemeClr val="tx2"/>
                </a:solidFill>
                <a:latin typeface="+mn-lt"/>
                <a:ea typeface="+mn-ea"/>
                <a:cs typeface="+mn-cs"/>
              </a:rPr>
              <a:t>13.4</a:t>
            </a:r>
            <a:r>
              <a:rPr lang="en-US" sz="2400" kern="1200" dirty="0">
                <a:solidFill>
                  <a:srgbClr val="000000"/>
                </a:solidFill>
                <a:latin typeface="+mn-lt"/>
                <a:ea typeface="+mn-ea"/>
                <a:cs typeface="+mn-cs"/>
              </a:rPr>
              <a:t> </a:t>
            </a:r>
            <a:r>
              <a:rPr lang="en-US" sz="2400" kern="1200" dirty="0" smtClean="0">
                <a:solidFill>
                  <a:srgbClr val="000000"/>
                </a:solidFill>
                <a:latin typeface="+mn-lt"/>
                <a:ea typeface="+mn-ea"/>
                <a:cs typeface="+mn-cs"/>
              </a:rPr>
              <a:t>Discuss </a:t>
            </a:r>
            <a:r>
              <a:rPr lang="en-US" sz="2400" kern="1200" dirty="0">
                <a:solidFill>
                  <a:srgbClr val="000000"/>
                </a:solidFill>
                <a:latin typeface="+mn-lt"/>
                <a:ea typeface="+mn-ea"/>
                <a:cs typeface="+mn-cs"/>
              </a:rPr>
              <a:t>how speed can improve profits in a supply chain</a:t>
            </a:r>
            <a:r>
              <a:rPr lang="en-US" sz="2400" kern="1200" dirty="0" smtClean="0">
                <a:solidFill>
                  <a:srgbClr val="000000"/>
                </a:solidFill>
                <a:latin typeface="+mn-lt"/>
                <a:ea typeface="+mn-ea"/>
                <a:cs typeface="+mn-cs"/>
              </a:rPr>
              <a:t>.</a:t>
            </a:r>
            <a:endParaRPr lang="en-US" sz="2400" kern="1200" dirty="0">
              <a:solidFill>
                <a:srgbClr val="000000"/>
              </a:solidFill>
              <a:latin typeface="+mn-lt"/>
              <a:ea typeface="+mn-ea"/>
              <a:cs typeface="+mn-cs"/>
            </a:endParaRPr>
          </a:p>
        </p:txBody>
      </p:sp>
    </p:spTree>
    <p:extLst>
      <p:ext uri="{BB962C8B-B14F-4D97-AF65-F5344CB8AC3E}">
        <p14:creationId xmlns:p14="http://schemas.microsoft.com/office/powerpoint/2010/main" val="3977763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One-Time Orders in the Presence of Quantity Discounts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idx="1"/>
          </p:nvPr>
        </p:nvSpPr>
        <p:spPr>
          <a:xfrm>
            <a:off x="457200" y="1600200"/>
            <a:ext cx="8229600" cy="553968"/>
          </a:xfrm>
        </p:spPr>
        <p:txBody>
          <a:bodyPr wrap="square" lIns="91425" tIns="91425" rIns="91425" bIns="91425">
            <a:spAutoFit/>
          </a:bodyPr>
          <a:lstStyle/>
          <a:p>
            <a:pPr marL="432000" indent="-432000">
              <a:buFont typeface="+mj-lt"/>
              <a:buAutoNum type="arabicPeriod" startAt="3"/>
            </a:pPr>
            <a:r>
              <a:rPr lang="en-US" sz="2400" dirty="0">
                <a:latin typeface="+mn-lt"/>
              </a:rPr>
              <a:t>Order </a:t>
            </a:r>
            <a:r>
              <a:rPr lang="en-US" sz="2400" i="1" dirty="0">
                <a:latin typeface="+mn-lt"/>
                <a:cs typeface="Times New Roman"/>
              </a:rPr>
              <a:t>O</a:t>
            </a:r>
            <a:r>
              <a:rPr lang="en-US" sz="2400" baseline="30000" dirty="0">
                <a:latin typeface="+mn-lt"/>
              </a:rPr>
              <a:t>*</a:t>
            </a:r>
            <a:r>
              <a:rPr lang="en-US" sz="2400" dirty="0">
                <a:latin typeface="+mn-lt"/>
              </a:rPr>
              <a:t> units if the profit in step 1 is </a:t>
            </a:r>
            <a:r>
              <a:rPr lang="en-US" sz="2400" dirty="0" smtClean="0">
                <a:latin typeface="+mn-lt"/>
              </a:rPr>
              <a:t>higher</a:t>
            </a:r>
          </a:p>
        </p:txBody>
      </p:sp>
      <p:sp>
        <p:nvSpPr>
          <p:cNvPr id="4" name="Text Placeholder 3"/>
          <p:cNvSpPr>
            <a:spLocks noGrp="1"/>
          </p:cNvSpPr>
          <p:nvPr>
            <p:ph idx="13"/>
          </p:nvPr>
        </p:nvSpPr>
        <p:spPr>
          <a:xfrm>
            <a:off x="473719" y="2146898"/>
            <a:ext cx="5822577" cy="477038"/>
          </a:xfrm>
        </p:spPr>
        <p:txBody>
          <a:bodyPr/>
          <a:lstStyle/>
          <a:p>
            <a:pPr marL="800100" lvl="1" indent="-342900">
              <a:spcBef>
                <a:spcPts val="0"/>
              </a:spcBef>
              <a:buFont typeface="Arial" panose="020B0604020202020204" pitchFamily="34" charset="0"/>
              <a:buChar char="‒"/>
            </a:pPr>
            <a:r>
              <a:rPr lang="en-US" sz="2400" dirty="0">
                <a:latin typeface="+mn-lt"/>
              </a:rPr>
              <a:t>If the profit in step 2 is </a:t>
            </a:r>
            <a:r>
              <a:rPr lang="en-US" sz="2400" dirty="0" smtClean="0">
                <a:latin typeface="+mn-lt"/>
              </a:rPr>
              <a:t>higher, order</a:t>
            </a:r>
            <a:endParaRPr lang="en-US" sz="2400" i="1" dirty="0">
              <a:latin typeface="+mn-lt"/>
              <a:cs typeface="Times New Roman"/>
            </a:endParaRPr>
          </a:p>
        </p:txBody>
      </p:sp>
      <p:graphicFrame>
        <p:nvGraphicFramePr>
          <p:cNvPr id="8" name="Object 7" descr="O star sub d"/>
          <p:cNvGraphicFramePr>
            <a:graphicFrameLocks noChangeAspect="1"/>
          </p:cNvGraphicFramePr>
          <p:nvPr>
            <p:extLst>
              <p:ext uri="{D42A27DB-BD31-4B8C-83A1-F6EECF244321}">
                <p14:modId xmlns:p14="http://schemas.microsoft.com/office/powerpoint/2010/main" val="2038302790"/>
              </p:ext>
            </p:extLst>
          </p:nvPr>
        </p:nvGraphicFramePr>
        <p:xfrm>
          <a:off x="6295601" y="2209485"/>
          <a:ext cx="475568" cy="429209"/>
        </p:xfrm>
        <a:graphic>
          <a:graphicData uri="http://schemas.openxmlformats.org/presentationml/2006/ole">
            <mc:AlternateContent xmlns:mc="http://schemas.openxmlformats.org/markup-compatibility/2006">
              <mc:Choice xmlns:v="urn:schemas-microsoft-com:vml" Requires="v">
                <p:oleObj spid="_x0000_s75341" name="Equation" r:id="rId3" imgW="266400" imgH="241200" progId="Equation.DSMT4">
                  <p:embed/>
                </p:oleObj>
              </mc:Choice>
              <mc:Fallback>
                <p:oleObj name="Equation" r:id="rId3" imgW="266400" imgH="241200" progId="Equation.DSMT4">
                  <p:embed/>
                  <p:pic>
                    <p:nvPicPr>
                      <p:cNvPr id="23" name="Object 22" descr="O star sub d"/>
                      <p:cNvPicPr/>
                      <p:nvPr/>
                    </p:nvPicPr>
                    <p:blipFill>
                      <a:blip r:embed="rId4"/>
                      <a:stretch>
                        <a:fillRect/>
                      </a:stretch>
                    </p:blipFill>
                    <p:spPr>
                      <a:xfrm>
                        <a:off x="6295601" y="2209485"/>
                        <a:ext cx="475568" cy="429209"/>
                      </a:xfrm>
                      <a:prstGeom prst="rect">
                        <a:avLst/>
                      </a:prstGeom>
                    </p:spPr>
                  </p:pic>
                </p:oleObj>
              </mc:Fallback>
            </mc:AlternateContent>
          </a:graphicData>
        </a:graphic>
      </p:graphicFrame>
      <p:sp>
        <p:nvSpPr>
          <p:cNvPr id="6" name="Content Placeholder 5"/>
          <p:cNvSpPr>
            <a:spLocks noGrp="1"/>
          </p:cNvSpPr>
          <p:nvPr>
            <p:ph idx="14"/>
          </p:nvPr>
        </p:nvSpPr>
        <p:spPr>
          <a:xfrm>
            <a:off x="6714326" y="2141739"/>
            <a:ext cx="1262031" cy="444703"/>
          </a:xfrm>
        </p:spPr>
        <p:txBody>
          <a:bodyPr/>
          <a:lstStyle/>
          <a:p>
            <a:pPr marL="101600" indent="0">
              <a:buNone/>
            </a:pPr>
            <a:r>
              <a:rPr lang="en-US" sz="2400" dirty="0">
                <a:latin typeface="+mn-lt"/>
              </a:rPr>
              <a:t>units if</a:t>
            </a:r>
            <a:endParaRPr lang="en-IN" sz="2400" dirty="0">
              <a:latin typeface="+mn-lt"/>
            </a:endParaRPr>
          </a:p>
        </p:txBody>
      </p:sp>
      <p:graphicFrame>
        <p:nvGraphicFramePr>
          <p:cNvPr id="9" name="Object 8" descr="O star sub d"/>
          <p:cNvGraphicFramePr>
            <a:graphicFrameLocks noChangeAspect="1"/>
          </p:cNvGraphicFramePr>
          <p:nvPr>
            <p:extLst>
              <p:ext uri="{D42A27DB-BD31-4B8C-83A1-F6EECF244321}">
                <p14:modId xmlns:p14="http://schemas.microsoft.com/office/powerpoint/2010/main" val="2640045311"/>
              </p:ext>
            </p:extLst>
          </p:nvPr>
        </p:nvGraphicFramePr>
        <p:xfrm>
          <a:off x="7884915" y="2211647"/>
          <a:ext cx="475568" cy="429209"/>
        </p:xfrm>
        <a:graphic>
          <a:graphicData uri="http://schemas.openxmlformats.org/presentationml/2006/ole">
            <mc:AlternateContent xmlns:mc="http://schemas.openxmlformats.org/markup-compatibility/2006">
              <mc:Choice xmlns:v="urn:schemas-microsoft-com:vml" Requires="v">
                <p:oleObj spid="_x0000_s75342" name="Equation" r:id="rId3" imgW="266400" imgH="241200" progId="Equation.DSMT4">
                  <p:embed/>
                </p:oleObj>
              </mc:Choice>
              <mc:Fallback>
                <p:oleObj name="Equation" r:id="rId3" imgW="266400" imgH="241200" progId="Equation.DSMT4">
                  <p:embed/>
                  <p:pic>
                    <p:nvPicPr>
                      <p:cNvPr id="8" name="Object 7" descr="O star sub d"/>
                      <p:cNvPicPr/>
                      <p:nvPr/>
                    </p:nvPicPr>
                    <p:blipFill>
                      <a:blip r:embed="rId4"/>
                      <a:stretch>
                        <a:fillRect/>
                      </a:stretch>
                    </p:blipFill>
                    <p:spPr>
                      <a:xfrm>
                        <a:off x="7884915" y="2211647"/>
                        <a:ext cx="475568" cy="429209"/>
                      </a:xfrm>
                      <a:prstGeom prst="rect">
                        <a:avLst/>
                      </a:prstGeom>
                    </p:spPr>
                  </p:pic>
                </p:oleObj>
              </mc:Fallback>
            </mc:AlternateContent>
          </a:graphicData>
        </a:graphic>
      </p:graphicFrame>
      <p:sp>
        <p:nvSpPr>
          <p:cNvPr id="7" name="Content Placeholder 6"/>
          <p:cNvSpPr>
            <a:spLocks noGrp="1"/>
          </p:cNvSpPr>
          <p:nvPr>
            <p:ph idx="15"/>
          </p:nvPr>
        </p:nvSpPr>
        <p:spPr>
          <a:xfrm>
            <a:off x="1157531" y="2682470"/>
            <a:ext cx="1946374" cy="435189"/>
          </a:xfrm>
        </p:spPr>
        <p:txBody>
          <a:bodyPr/>
          <a:lstStyle/>
          <a:p>
            <a:pPr marL="101600" indent="0">
              <a:buNone/>
            </a:pPr>
            <a:r>
              <a:rPr lang="en-US" sz="2400" dirty="0">
                <a:latin typeface="+mn-lt"/>
              </a:rPr>
              <a:t>or </a:t>
            </a:r>
            <a:r>
              <a:rPr lang="en-US" sz="2400" i="1" dirty="0">
                <a:latin typeface="+mn-lt"/>
                <a:cs typeface="Times New Roman"/>
              </a:rPr>
              <a:t>K</a:t>
            </a:r>
            <a:r>
              <a:rPr lang="en-US" sz="2400" i="1" dirty="0">
                <a:latin typeface="+mn-lt"/>
              </a:rPr>
              <a:t> </a:t>
            </a:r>
            <a:r>
              <a:rPr lang="en-US" sz="2400" dirty="0">
                <a:latin typeface="+mn-lt"/>
              </a:rPr>
              <a:t>units if</a:t>
            </a:r>
            <a:endParaRPr lang="en-IN" sz="2400" dirty="0">
              <a:latin typeface="+mn-lt"/>
            </a:endParaRPr>
          </a:p>
        </p:txBody>
      </p:sp>
      <p:graphicFrame>
        <p:nvGraphicFramePr>
          <p:cNvPr id="11" name="Object 10" descr="O star sub d is less than K"/>
          <p:cNvGraphicFramePr>
            <a:graphicFrameLocks noChangeAspect="1"/>
          </p:cNvGraphicFramePr>
          <p:nvPr>
            <p:extLst>
              <p:ext uri="{D42A27DB-BD31-4B8C-83A1-F6EECF244321}">
                <p14:modId xmlns:p14="http://schemas.microsoft.com/office/powerpoint/2010/main" val="2144675842"/>
              </p:ext>
            </p:extLst>
          </p:nvPr>
        </p:nvGraphicFramePr>
        <p:xfrm>
          <a:off x="2995510" y="2738482"/>
          <a:ext cx="1026181" cy="442214"/>
        </p:xfrm>
        <a:graphic>
          <a:graphicData uri="http://schemas.openxmlformats.org/presentationml/2006/ole">
            <mc:AlternateContent xmlns:mc="http://schemas.openxmlformats.org/markup-compatibility/2006">
              <mc:Choice xmlns:v="urn:schemas-microsoft-com:vml" Requires="v">
                <p:oleObj spid="_x0000_s75343" name="Equation" r:id="rId5" imgW="558720" imgH="241200" progId="Equation.DSMT4">
                  <p:embed/>
                </p:oleObj>
              </mc:Choice>
              <mc:Fallback>
                <p:oleObj name="Equation" r:id="rId5" imgW="558720" imgH="241200" progId="Equation.DSMT4">
                  <p:embed/>
                  <p:pic>
                    <p:nvPicPr>
                      <p:cNvPr id="24" name="Object 23" descr="O star sub d is less than K"/>
                      <p:cNvPicPr/>
                      <p:nvPr/>
                    </p:nvPicPr>
                    <p:blipFill>
                      <a:blip r:embed="rId6"/>
                      <a:stretch>
                        <a:fillRect/>
                      </a:stretch>
                    </p:blipFill>
                    <p:spPr>
                      <a:xfrm>
                        <a:off x="2995510" y="2738482"/>
                        <a:ext cx="1026181" cy="442214"/>
                      </a:xfrm>
                      <a:prstGeom prst="rect">
                        <a:avLst/>
                      </a:prstGeom>
                    </p:spPr>
                  </p:pic>
                </p:oleObj>
              </mc:Fallback>
            </mc:AlternateContent>
          </a:graphicData>
        </a:graphic>
      </p:graphicFrame>
    </p:spTree>
    <p:extLst>
      <p:ext uri="{BB962C8B-B14F-4D97-AF65-F5344CB8AC3E}">
        <p14:creationId xmlns:p14="http://schemas.microsoft.com/office/powerpoint/2010/main" val="38882211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Service Level with Quantity Discounts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Step 1, </a:t>
            </a:r>
            <a:r>
              <a:rPr lang="en-US" sz="2400" i="1" kern="1200" dirty="0">
                <a:solidFill>
                  <a:srgbClr val="000000"/>
                </a:solidFill>
                <a:latin typeface="Arial (Body)"/>
                <a:ea typeface="+mn-ea"/>
                <a:cs typeface="Times New Roman"/>
              </a:rPr>
              <a:t>c</a:t>
            </a:r>
            <a:r>
              <a:rPr lang="en-US" sz="2400" kern="1200" dirty="0">
                <a:solidFill>
                  <a:srgbClr val="000000"/>
                </a:solidFill>
                <a:latin typeface="Arial (Body)"/>
                <a:ea typeface="+mn-ea"/>
                <a:cs typeface="+mn-cs"/>
              </a:rPr>
              <a:t> = $</a:t>
            </a:r>
            <a:r>
              <a:rPr lang="en-US" sz="2400" kern="1200" dirty="0" smtClean="0">
                <a:solidFill>
                  <a:srgbClr val="000000"/>
                </a:solidFill>
                <a:latin typeface="Arial (Body)"/>
                <a:ea typeface="+mn-ea"/>
                <a:cs typeface="+mn-cs"/>
              </a:rPr>
              <a:t>50</a:t>
            </a:r>
          </a:p>
        </p:txBody>
      </p:sp>
      <p:sp>
        <p:nvSpPr>
          <p:cNvPr id="6" name="Content Placeholder 5"/>
          <p:cNvSpPr>
            <a:spLocks noGrp="1"/>
          </p:cNvSpPr>
          <p:nvPr>
            <p:ph idx="14"/>
          </p:nvPr>
        </p:nvSpPr>
        <p:spPr>
          <a:xfrm>
            <a:off x="460273" y="2430484"/>
            <a:ext cx="8229600" cy="1102839"/>
          </a:xfrm>
        </p:spPr>
        <p:txBody>
          <a:bodyPr/>
          <a:lstStyle/>
          <a:p>
            <a:pPr marL="0" lvl="0" indent="0" defTabSz="457200">
              <a:spcAft>
                <a:spcPct val="0"/>
              </a:spcAft>
              <a:buNone/>
            </a:pPr>
            <a:r>
              <a:rPr lang="pl-PL" sz="2400" kern="1200" dirty="0">
                <a:solidFill>
                  <a:srgbClr val="000000"/>
                </a:solidFill>
                <a:latin typeface="+mn-lt"/>
              </a:rPr>
              <a:t>Cost of understocking</a:t>
            </a:r>
            <a:r>
              <a:rPr lang="en-US" sz="2400" kern="1200" dirty="0">
                <a:solidFill>
                  <a:srgbClr val="000000"/>
                </a:solidFill>
                <a:latin typeface="+mn-lt"/>
              </a:rPr>
              <a:t> </a:t>
            </a:r>
            <a:r>
              <a:rPr lang="pl-PL" sz="2400" kern="1200" dirty="0">
                <a:solidFill>
                  <a:srgbClr val="000000"/>
                </a:solidFill>
                <a:latin typeface="+mn-lt"/>
              </a:rPr>
              <a:t>= </a:t>
            </a:r>
            <a:r>
              <a:rPr lang="pl-PL" sz="2400" i="1" kern="1200" dirty="0">
                <a:solidFill>
                  <a:srgbClr val="000000"/>
                </a:solidFill>
                <a:latin typeface="+mn-lt"/>
                <a:cs typeface="Times New Roman"/>
              </a:rPr>
              <a:t>C</a:t>
            </a:r>
            <a:r>
              <a:rPr lang="pl-PL" sz="2400" i="1" kern="1200" baseline="-25000" dirty="0">
                <a:solidFill>
                  <a:srgbClr val="000000"/>
                </a:solidFill>
                <a:latin typeface="+mn-lt"/>
                <a:cs typeface="Times New Roman"/>
              </a:rPr>
              <a:t>u</a:t>
            </a:r>
            <a:r>
              <a:rPr lang="pl-PL" sz="2400" kern="1200" dirty="0">
                <a:solidFill>
                  <a:srgbClr val="000000"/>
                </a:solidFill>
                <a:latin typeface="+mn-lt"/>
              </a:rPr>
              <a:t> = </a:t>
            </a:r>
            <a:r>
              <a:rPr lang="pl-PL" sz="2400" i="1" kern="1200" dirty="0">
                <a:solidFill>
                  <a:srgbClr val="000000"/>
                </a:solidFill>
                <a:latin typeface="+mn-lt"/>
                <a:cs typeface="Times New Roman"/>
              </a:rPr>
              <a:t>p</a:t>
            </a:r>
            <a:r>
              <a:rPr lang="pl-PL" sz="2400" kern="1200" dirty="0">
                <a:solidFill>
                  <a:srgbClr val="000000"/>
                </a:solidFill>
                <a:latin typeface="+mn-lt"/>
              </a:rPr>
              <a:t> − </a:t>
            </a:r>
            <a:r>
              <a:rPr lang="pl-PL" sz="2400" i="1" kern="1200" dirty="0">
                <a:solidFill>
                  <a:srgbClr val="000000"/>
                </a:solidFill>
                <a:latin typeface="+mn-lt"/>
                <a:cs typeface="Times New Roman"/>
              </a:rPr>
              <a:t>c</a:t>
            </a:r>
            <a:r>
              <a:rPr lang="pl-PL" sz="2400" kern="1200" dirty="0">
                <a:solidFill>
                  <a:srgbClr val="000000"/>
                </a:solidFill>
                <a:latin typeface="+mn-lt"/>
              </a:rPr>
              <a:t> = $200 </a:t>
            </a:r>
            <a:r>
              <a:rPr lang="en-US" sz="2400" i="1" kern="1200" dirty="0">
                <a:solidFill>
                  <a:srgbClr val="000000"/>
                </a:solidFill>
                <a:latin typeface="+mn-lt"/>
              </a:rPr>
              <a:t>−</a:t>
            </a:r>
            <a:r>
              <a:rPr lang="pl-PL" sz="2400" kern="1200" dirty="0">
                <a:solidFill>
                  <a:srgbClr val="000000"/>
                </a:solidFill>
                <a:latin typeface="+mn-lt"/>
              </a:rPr>
              <a:t> $50 = $150</a:t>
            </a:r>
          </a:p>
          <a:p>
            <a:pPr marL="0" lvl="0" indent="0" defTabSz="457200">
              <a:spcAft>
                <a:spcPct val="0"/>
              </a:spcAft>
              <a:buNone/>
              <a:tabLst>
                <a:tab pos="3136900" algn="r"/>
                <a:tab pos="3314700" algn="l"/>
              </a:tabLst>
            </a:pPr>
            <a:r>
              <a:rPr lang="en-US" sz="2400" kern="1200" dirty="0">
                <a:solidFill>
                  <a:srgbClr val="000000"/>
                </a:solidFill>
                <a:latin typeface="+mn-lt"/>
              </a:rPr>
              <a:t>Cost of overstocking	 = </a:t>
            </a:r>
            <a:r>
              <a:rPr lang="en-US" sz="2400" i="1" kern="1200" dirty="0">
                <a:solidFill>
                  <a:srgbClr val="000000"/>
                </a:solidFill>
                <a:latin typeface="+mn-lt"/>
                <a:cs typeface="Times New Roman"/>
              </a:rPr>
              <a:t>C</a:t>
            </a:r>
            <a:r>
              <a:rPr lang="en-US" sz="2400" i="1" kern="1200" baseline="-25000" dirty="0">
                <a:solidFill>
                  <a:srgbClr val="000000"/>
                </a:solidFill>
                <a:latin typeface="+mn-lt"/>
                <a:cs typeface="Times New Roman"/>
              </a:rPr>
              <a:t>o</a:t>
            </a:r>
            <a:r>
              <a:rPr lang="en-US" sz="2400" kern="1200" dirty="0">
                <a:solidFill>
                  <a:srgbClr val="000000"/>
                </a:solidFill>
                <a:latin typeface="+mn-lt"/>
              </a:rPr>
              <a:t> = </a:t>
            </a:r>
            <a:r>
              <a:rPr lang="en-US" sz="2400" i="1" kern="1200" dirty="0">
                <a:solidFill>
                  <a:srgbClr val="000000"/>
                </a:solidFill>
                <a:latin typeface="+mn-lt"/>
                <a:cs typeface="Times New Roman"/>
              </a:rPr>
              <a:t>c</a:t>
            </a:r>
            <a:r>
              <a:rPr lang="en-US" sz="2400" kern="1200" dirty="0">
                <a:solidFill>
                  <a:srgbClr val="000000"/>
                </a:solidFill>
                <a:latin typeface="+mn-lt"/>
              </a:rPr>
              <a:t> </a:t>
            </a:r>
            <a:r>
              <a:rPr lang="en-US" sz="2400" i="1" kern="1200" dirty="0">
                <a:solidFill>
                  <a:srgbClr val="000000"/>
                </a:solidFill>
                <a:latin typeface="+mn-lt"/>
              </a:rPr>
              <a:t>−</a:t>
            </a:r>
            <a:r>
              <a:rPr lang="en-US" sz="2400" kern="1200" dirty="0">
                <a:solidFill>
                  <a:srgbClr val="000000"/>
                </a:solidFill>
                <a:latin typeface="+mn-lt"/>
              </a:rPr>
              <a:t> </a:t>
            </a:r>
            <a:r>
              <a:rPr lang="en-US" sz="2400" i="1" kern="1200" dirty="0">
                <a:solidFill>
                  <a:srgbClr val="000000"/>
                </a:solidFill>
                <a:latin typeface="+mn-lt"/>
                <a:cs typeface="Times New Roman"/>
              </a:rPr>
              <a:t>s</a:t>
            </a:r>
            <a:r>
              <a:rPr lang="en-US" sz="2400" kern="1200" dirty="0">
                <a:solidFill>
                  <a:srgbClr val="000000"/>
                </a:solidFill>
                <a:latin typeface="+mn-lt"/>
              </a:rPr>
              <a:t> = $50 </a:t>
            </a:r>
            <a:r>
              <a:rPr lang="en-US" sz="2400" i="1" kern="1200" dirty="0">
                <a:solidFill>
                  <a:srgbClr val="000000"/>
                </a:solidFill>
                <a:latin typeface="+mn-lt"/>
              </a:rPr>
              <a:t>−</a:t>
            </a:r>
            <a:r>
              <a:rPr lang="en-US" sz="2400" kern="1200" dirty="0">
                <a:solidFill>
                  <a:srgbClr val="000000"/>
                </a:solidFill>
                <a:latin typeface="+mn-lt"/>
              </a:rPr>
              <a:t> $0 = $</a:t>
            </a:r>
            <a:r>
              <a:rPr lang="en-US" sz="2400" kern="1200" dirty="0" smtClean="0">
                <a:solidFill>
                  <a:srgbClr val="000000"/>
                </a:solidFill>
                <a:latin typeface="+mn-lt"/>
              </a:rPr>
              <a:t>50</a:t>
            </a:r>
            <a:endParaRPr lang="en-US" sz="2400" kern="1200" dirty="0">
              <a:solidFill>
                <a:srgbClr val="000000"/>
              </a:solidFill>
              <a:latin typeface="+mn-lt"/>
            </a:endParaRPr>
          </a:p>
        </p:txBody>
      </p:sp>
      <p:graphicFrame>
        <p:nvGraphicFramePr>
          <p:cNvPr id="5" name="Object 4" descr="C S L star = probability of demand being less than or equal to o star = start fraction c sub u over c sub u + c sub o end fraction = start fraction 150 over 150 + 50 end fraction = 0.75"/>
          <p:cNvGraphicFramePr>
            <a:graphicFrameLocks noChangeAspect="1"/>
          </p:cNvGraphicFramePr>
          <p:nvPr>
            <p:extLst>
              <p:ext uri="{D42A27DB-BD31-4B8C-83A1-F6EECF244321}">
                <p14:modId xmlns:p14="http://schemas.microsoft.com/office/powerpoint/2010/main" val="1852301701"/>
              </p:ext>
            </p:extLst>
          </p:nvPr>
        </p:nvGraphicFramePr>
        <p:xfrm>
          <a:off x="819282" y="3708595"/>
          <a:ext cx="7300869" cy="866205"/>
        </p:xfrm>
        <a:graphic>
          <a:graphicData uri="http://schemas.openxmlformats.org/presentationml/2006/ole">
            <mc:AlternateContent xmlns:mc="http://schemas.openxmlformats.org/markup-compatibility/2006">
              <mc:Choice xmlns:v="urn:schemas-microsoft-com:vml" Requires="v">
                <p:oleObj spid="_x0000_s59224" name="Equation" r:id="rId3" imgW="3746160" imgH="444240" progId="Equation.DSMT4">
                  <p:embed/>
                </p:oleObj>
              </mc:Choice>
              <mc:Fallback>
                <p:oleObj name="Equation" r:id="rId3" imgW="3746160" imgH="444240" progId="Equation.DSMT4">
                  <p:embed/>
                  <p:pic>
                    <p:nvPicPr>
                      <p:cNvPr id="0" name=""/>
                      <p:cNvPicPr/>
                      <p:nvPr/>
                    </p:nvPicPr>
                    <p:blipFill>
                      <a:blip r:embed="rId4"/>
                      <a:stretch>
                        <a:fillRect/>
                      </a:stretch>
                    </p:blipFill>
                    <p:spPr>
                      <a:xfrm>
                        <a:off x="819282" y="3708595"/>
                        <a:ext cx="7300869" cy="866205"/>
                      </a:xfrm>
                      <a:prstGeom prst="rect">
                        <a:avLst/>
                      </a:prstGeom>
                    </p:spPr>
                  </p:pic>
                </p:oleObj>
              </mc:Fallback>
            </mc:AlternateContent>
          </a:graphicData>
        </a:graphic>
      </p:graphicFrame>
      <p:graphicFrame>
        <p:nvGraphicFramePr>
          <p:cNvPr id="8" name="Object 7" descr="O star = norm inverse of left parenthesis C S L star, mu, sigma right parenthesis = norm inverse of left parenthesis 0.75, 150, 40 right parenthesis = 177"/>
          <p:cNvGraphicFramePr>
            <a:graphicFrameLocks noChangeAspect="1"/>
          </p:cNvGraphicFramePr>
          <p:nvPr>
            <p:extLst>
              <p:ext uri="{D42A27DB-BD31-4B8C-83A1-F6EECF244321}">
                <p14:modId xmlns:p14="http://schemas.microsoft.com/office/powerpoint/2010/main" val="3241727103"/>
              </p:ext>
            </p:extLst>
          </p:nvPr>
        </p:nvGraphicFramePr>
        <p:xfrm>
          <a:off x="824960" y="4788259"/>
          <a:ext cx="7221537" cy="360362"/>
        </p:xfrm>
        <a:graphic>
          <a:graphicData uri="http://schemas.openxmlformats.org/presentationml/2006/ole">
            <mc:AlternateContent xmlns:mc="http://schemas.openxmlformats.org/markup-compatibility/2006">
              <mc:Choice xmlns:v="urn:schemas-microsoft-com:vml" Requires="v">
                <p:oleObj spid="_x0000_s59225" name="Equation" r:id="rId5" imgW="4076640" imgH="203040" progId="Equation.DSMT4">
                  <p:embed/>
                </p:oleObj>
              </mc:Choice>
              <mc:Fallback>
                <p:oleObj name="Equation" r:id="rId5" imgW="4076640" imgH="203040" progId="Equation.DSMT4">
                  <p:embed/>
                  <p:pic>
                    <p:nvPicPr>
                      <p:cNvPr id="5" name="Object 4"/>
                      <p:cNvPicPr/>
                      <p:nvPr/>
                    </p:nvPicPr>
                    <p:blipFill>
                      <a:blip r:embed="rId6"/>
                      <a:stretch>
                        <a:fillRect/>
                      </a:stretch>
                    </p:blipFill>
                    <p:spPr>
                      <a:xfrm>
                        <a:off x="824960" y="4788259"/>
                        <a:ext cx="7221537" cy="360362"/>
                      </a:xfrm>
                      <a:prstGeom prst="rect">
                        <a:avLst/>
                      </a:prstGeom>
                    </p:spPr>
                  </p:pic>
                </p:oleObj>
              </mc:Fallback>
            </mc:AlternateContent>
          </a:graphicData>
        </a:graphic>
      </p:graphicFrame>
      <p:sp>
        <p:nvSpPr>
          <p:cNvPr id="4" name="Content Placeholder 3"/>
          <p:cNvSpPr>
            <a:spLocks noGrp="1"/>
          </p:cNvSpPr>
          <p:nvPr>
            <p:ph idx="13"/>
          </p:nvPr>
        </p:nvSpPr>
        <p:spPr>
          <a:xfrm>
            <a:off x="473720" y="5494170"/>
            <a:ext cx="8229600" cy="553968"/>
          </a:xfrm>
        </p:spPr>
        <p:txBody>
          <a:bodyPr wrap="square" lIns="91425" tIns="91425" rIns="91425" bIns="91425">
            <a:spAutoFit/>
          </a:bodyPr>
          <a:lstStyle/>
          <a:p>
            <a:pPr marL="0" lvl="0" indent="0" defTabSz="457200">
              <a:spcAft>
                <a:spcPct val="0"/>
              </a:spcAft>
              <a:buNone/>
            </a:pPr>
            <a:r>
              <a:rPr lang="en-US" sz="2400" kern="1200" dirty="0">
                <a:solidFill>
                  <a:srgbClr val="000000"/>
                </a:solidFill>
                <a:latin typeface="Arial (Body)"/>
                <a:ea typeface="+mn-ea"/>
                <a:cs typeface="+mn-cs"/>
              </a:rPr>
              <a:t>Expected profit from ordering 177 units = $</a:t>
            </a:r>
            <a:r>
              <a:rPr lang="en-US" sz="2400" kern="1200" dirty="0" smtClean="0">
                <a:solidFill>
                  <a:srgbClr val="000000"/>
                </a:solidFill>
                <a:latin typeface="Arial (Body)"/>
                <a:ea typeface="+mn-ea"/>
                <a:cs typeface="+mn-cs"/>
              </a:rPr>
              <a:t>19,958</a:t>
            </a:r>
          </a:p>
        </p:txBody>
      </p:sp>
    </p:spTree>
    <p:extLst>
      <p:ext uri="{BB962C8B-B14F-4D97-AF65-F5344CB8AC3E}">
        <p14:creationId xmlns:p14="http://schemas.microsoft.com/office/powerpoint/2010/main" val="4180560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Service Level with Quantity Discounts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Step 2, </a:t>
            </a:r>
            <a:r>
              <a:rPr lang="en-US" sz="2400" i="1" kern="1200" dirty="0">
                <a:solidFill>
                  <a:srgbClr val="000000"/>
                </a:solidFill>
                <a:latin typeface="Arial (Body)"/>
                <a:ea typeface="+mn-ea"/>
                <a:cs typeface="Times New Roman"/>
              </a:rPr>
              <a:t>c</a:t>
            </a:r>
            <a:r>
              <a:rPr lang="en-US" sz="2400" kern="1200" dirty="0">
                <a:solidFill>
                  <a:srgbClr val="000000"/>
                </a:solidFill>
                <a:latin typeface="Arial (Body)"/>
                <a:ea typeface="+mn-ea"/>
                <a:cs typeface="+mn-cs"/>
              </a:rPr>
              <a:t> = $</a:t>
            </a:r>
            <a:r>
              <a:rPr lang="en-US" sz="2400" kern="1200" dirty="0" smtClean="0">
                <a:solidFill>
                  <a:srgbClr val="000000"/>
                </a:solidFill>
                <a:latin typeface="Arial (Body)"/>
                <a:ea typeface="+mn-ea"/>
                <a:cs typeface="+mn-cs"/>
              </a:rPr>
              <a:t>45</a:t>
            </a:r>
          </a:p>
        </p:txBody>
      </p:sp>
      <p:sp>
        <p:nvSpPr>
          <p:cNvPr id="5" name="Content Placeholder 4"/>
          <p:cNvSpPr>
            <a:spLocks noGrp="1"/>
          </p:cNvSpPr>
          <p:nvPr>
            <p:ph idx="14"/>
          </p:nvPr>
        </p:nvSpPr>
        <p:spPr>
          <a:xfrm>
            <a:off x="473720" y="2319646"/>
            <a:ext cx="8229600" cy="919336"/>
          </a:xfrm>
        </p:spPr>
        <p:txBody>
          <a:bodyPr/>
          <a:lstStyle/>
          <a:p>
            <a:pPr marL="0" lvl="0" indent="0" defTabSz="457200">
              <a:spcAft>
                <a:spcPct val="0"/>
              </a:spcAft>
              <a:buNone/>
              <a:tabLst>
                <a:tab pos="3136900" algn="r"/>
                <a:tab pos="3314700" algn="l"/>
              </a:tabLst>
            </a:pPr>
            <a:r>
              <a:rPr lang="pl-PL" sz="2400" kern="1200" dirty="0">
                <a:solidFill>
                  <a:srgbClr val="000000"/>
                </a:solidFill>
                <a:latin typeface="+mn-lt"/>
              </a:rPr>
              <a:t>	Cost of understocking</a:t>
            </a:r>
            <a:r>
              <a:rPr lang="en-US" sz="2400" kern="1200" dirty="0">
                <a:solidFill>
                  <a:srgbClr val="000000"/>
                </a:solidFill>
                <a:latin typeface="+mn-lt"/>
              </a:rPr>
              <a:t> </a:t>
            </a:r>
            <a:r>
              <a:rPr lang="pl-PL" sz="2400" kern="1200" dirty="0">
                <a:solidFill>
                  <a:srgbClr val="000000"/>
                </a:solidFill>
                <a:latin typeface="+mn-lt"/>
              </a:rPr>
              <a:t>= </a:t>
            </a:r>
            <a:r>
              <a:rPr lang="pl-PL" sz="2400" i="1" kern="1200" dirty="0">
                <a:solidFill>
                  <a:srgbClr val="000000"/>
                </a:solidFill>
                <a:latin typeface="+mn-lt"/>
                <a:cs typeface="Times New Roman"/>
              </a:rPr>
              <a:t>C</a:t>
            </a:r>
            <a:r>
              <a:rPr lang="pl-PL" sz="2400" i="1" kern="1200" baseline="-25000" dirty="0">
                <a:solidFill>
                  <a:srgbClr val="000000"/>
                </a:solidFill>
                <a:latin typeface="+mn-lt"/>
                <a:cs typeface="Times New Roman"/>
              </a:rPr>
              <a:t>u</a:t>
            </a:r>
            <a:r>
              <a:rPr lang="pl-PL" sz="2400" kern="1200" dirty="0">
                <a:solidFill>
                  <a:srgbClr val="000000"/>
                </a:solidFill>
                <a:latin typeface="+mn-lt"/>
              </a:rPr>
              <a:t> = </a:t>
            </a:r>
            <a:r>
              <a:rPr lang="pl-PL" sz="2400" i="1" kern="1200" dirty="0">
                <a:solidFill>
                  <a:srgbClr val="000000"/>
                </a:solidFill>
                <a:latin typeface="+mn-lt"/>
                <a:cs typeface="Times New Roman"/>
              </a:rPr>
              <a:t>p</a:t>
            </a:r>
            <a:r>
              <a:rPr lang="pl-PL" sz="2400" kern="1200" dirty="0">
                <a:solidFill>
                  <a:srgbClr val="000000"/>
                </a:solidFill>
                <a:latin typeface="+mn-lt"/>
              </a:rPr>
              <a:t> − </a:t>
            </a:r>
            <a:r>
              <a:rPr lang="pl-PL" sz="2400" i="1" kern="1200" dirty="0">
                <a:solidFill>
                  <a:srgbClr val="000000"/>
                </a:solidFill>
                <a:latin typeface="+mn-lt"/>
                <a:cs typeface="Times New Roman"/>
              </a:rPr>
              <a:t>c</a:t>
            </a:r>
            <a:r>
              <a:rPr lang="pl-PL" sz="2400" kern="1200" dirty="0">
                <a:solidFill>
                  <a:srgbClr val="000000"/>
                </a:solidFill>
                <a:latin typeface="+mn-lt"/>
              </a:rPr>
              <a:t> = $200 − $45 = $</a:t>
            </a:r>
            <a:r>
              <a:rPr lang="pl-PL" sz="2400" kern="1200" dirty="0" smtClean="0">
                <a:solidFill>
                  <a:srgbClr val="000000"/>
                </a:solidFill>
                <a:latin typeface="+mn-lt"/>
              </a:rPr>
              <a:t>155</a:t>
            </a:r>
            <a:endParaRPr lang="en-US" sz="2400" kern="1200" dirty="0" smtClean="0">
              <a:solidFill>
                <a:srgbClr val="000000"/>
              </a:solidFill>
              <a:latin typeface="+mn-lt"/>
            </a:endParaRPr>
          </a:p>
          <a:p>
            <a:pPr marL="0" lvl="0" indent="0" defTabSz="457200">
              <a:spcAft>
                <a:spcPct val="0"/>
              </a:spcAft>
              <a:buNone/>
              <a:tabLst>
                <a:tab pos="3136900" algn="r"/>
                <a:tab pos="3314700" algn="l"/>
              </a:tabLst>
            </a:pPr>
            <a:r>
              <a:rPr lang="en-US" sz="2400" kern="1200" dirty="0" smtClean="0">
                <a:solidFill>
                  <a:srgbClr val="000000"/>
                </a:solidFill>
                <a:latin typeface="+mn-lt"/>
              </a:rPr>
              <a:t>Cost </a:t>
            </a:r>
            <a:r>
              <a:rPr lang="en-US" sz="2400" kern="1200" dirty="0">
                <a:solidFill>
                  <a:srgbClr val="000000"/>
                </a:solidFill>
                <a:latin typeface="+mn-lt"/>
              </a:rPr>
              <a:t>of overstocking	= </a:t>
            </a:r>
            <a:r>
              <a:rPr lang="en-US" sz="2400" i="1" kern="1200" dirty="0">
                <a:solidFill>
                  <a:srgbClr val="000000"/>
                </a:solidFill>
                <a:latin typeface="+mn-lt"/>
                <a:cs typeface="Times New Roman"/>
              </a:rPr>
              <a:t>C</a:t>
            </a:r>
            <a:r>
              <a:rPr lang="en-US" sz="2400" i="1" kern="1200" baseline="-25000" dirty="0">
                <a:solidFill>
                  <a:srgbClr val="000000"/>
                </a:solidFill>
                <a:latin typeface="+mn-lt"/>
                <a:cs typeface="Times New Roman"/>
              </a:rPr>
              <a:t>o</a:t>
            </a:r>
            <a:r>
              <a:rPr lang="en-US" sz="2400" kern="1200" dirty="0">
                <a:solidFill>
                  <a:srgbClr val="000000"/>
                </a:solidFill>
                <a:latin typeface="+mn-lt"/>
              </a:rPr>
              <a:t> = </a:t>
            </a:r>
            <a:r>
              <a:rPr lang="en-US" sz="2400" i="1" kern="1200" dirty="0">
                <a:solidFill>
                  <a:srgbClr val="000000"/>
                </a:solidFill>
                <a:latin typeface="+mn-lt"/>
                <a:cs typeface="Times New Roman"/>
              </a:rPr>
              <a:t>c</a:t>
            </a:r>
            <a:r>
              <a:rPr lang="en-US" sz="2400" kern="1200" dirty="0">
                <a:solidFill>
                  <a:srgbClr val="000000"/>
                </a:solidFill>
                <a:latin typeface="+mn-lt"/>
              </a:rPr>
              <a:t> </a:t>
            </a:r>
            <a:r>
              <a:rPr lang="pl-PL" sz="2400" kern="1200" dirty="0">
                <a:solidFill>
                  <a:srgbClr val="000000"/>
                </a:solidFill>
                <a:latin typeface="+mn-lt"/>
              </a:rPr>
              <a:t>−</a:t>
            </a:r>
            <a:r>
              <a:rPr lang="en-US" sz="2400" kern="1200" dirty="0">
                <a:solidFill>
                  <a:srgbClr val="000000"/>
                </a:solidFill>
                <a:latin typeface="+mn-lt"/>
              </a:rPr>
              <a:t> </a:t>
            </a:r>
            <a:r>
              <a:rPr lang="en-US" sz="2400" i="1" kern="1200" dirty="0">
                <a:solidFill>
                  <a:srgbClr val="000000"/>
                </a:solidFill>
                <a:latin typeface="+mn-lt"/>
                <a:cs typeface="Times New Roman"/>
              </a:rPr>
              <a:t>s</a:t>
            </a:r>
            <a:r>
              <a:rPr lang="en-US" sz="2400" kern="1200" dirty="0">
                <a:solidFill>
                  <a:srgbClr val="000000"/>
                </a:solidFill>
                <a:latin typeface="+mn-lt"/>
              </a:rPr>
              <a:t> = $45 </a:t>
            </a:r>
            <a:r>
              <a:rPr lang="pl-PL" sz="2400" kern="1200" dirty="0">
                <a:solidFill>
                  <a:srgbClr val="000000"/>
                </a:solidFill>
                <a:latin typeface="+mn-lt"/>
              </a:rPr>
              <a:t>−</a:t>
            </a:r>
            <a:r>
              <a:rPr lang="en-US" sz="2400" kern="1200" dirty="0">
                <a:solidFill>
                  <a:srgbClr val="000000"/>
                </a:solidFill>
                <a:latin typeface="+mn-lt"/>
              </a:rPr>
              <a:t> $0 = $</a:t>
            </a:r>
            <a:r>
              <a:rPr lang="en-US" sz="2400" kern="1200" dirty="0" smtClean="0">
                <a:solidFill>
                  <a:srgbClr val="000000"/>
                </a:solidFill>
                <a:latin typeface="+mn-lt"/>
              </a:rPr>
              <a:t>45</a:t>
            </a:r>
            <a:endParaRPr lang="en-US" sz="2400" kern="1200" dirty="0">
              <a:solidFill>
                <a:srgbClr val="000000"/>
              </a:solidFill>
              <a:latin typeface="+mn-lt"/>
            </a:endParaRPr>
          </a:p>
        </p:txBody>
      </p:sp>
      <p:graphicFrame>
        <p:nvGraphicFramePr>
          <p:cNvPr id="7" name="Object 6" descr="C S L star = probability of demand being less than or equal to o star = start fraction c sub u over c sub u + c sub o end fraction = start fraction 150 over 150 + 45 end fraction = 0.775"/>
          <p:cNvGraphicFramePr>
            <a:graphicFrameLocks noChangeAspect="1"/>
          </p:cNvGraphicFramePr>
          <p:nvPr>
            <p:extLst>
              <p:ext uri="{D42A27DB-BD31-4B8C-83A1-F6EECF244321}">
                <p14:modId xmlns:p14="http://schemas.microsoft.com/office/powerpoint/2010/main" val="3863817731"/>
              </p:ext>
            </p:extLst>
          </p:nvPr>
        </p:nvGraphicFramePr>
        <p:xfrm>
          <a:off x="1205898" y="3566875"/>
          <a:ext cx="6784467" cy="775176"/>
        </p:xfrm>
        <a:graphic>
          <a:graphicData uri="http://schemas.openxmlformats.org/presentationml/2006/ole">
            <mc:AlternateContent xmlns:mc="http://schemas.openxmlformats.org/markup-compatibility/2006">
              <mc:Choice xmlns:v="urn:schemas-microsoft-com:vml" Requires="v">
                <p:oleObj spid="_x0000_s60246" name="Equation" r:id="rId3" imgW="3771720" imgH="431640" progId="Equation.DSMT4">
                  <p:embed/>
                </p:oleObj>
              </mc:Choice>
              <mc:Fallback>
                <p:oleObj name="Equation" r:id="rId3" imgW="3771720" imgH="431640" progId="Equation.DSMT4">
                  <p:embed/>
                  <p:pic>
                    <p:nvPicPr>
                      <p:cNvPr id="4" name="Object 3"/>
                      <p:cNvPicPr/>
                      <p:nvPr/>
                    </p:nvPicPr>
                    <p:blipFill>
                      <a:blip r:embed="rId4"/>
                      <a:stretch>
                        <a:fillRect/>
                      </a:stretch>
                    </p:blipFill>
                    <p:spPr>
                      <a:xfrm>
                        <a:off x="1205898" y="3566875"/>
                        <a:ext cx="6784467" cy="775176"/>
                      </a:xfrm>
                      <a:prstGeom prst="rect">
                        <a:avLst/>
                      </a:prstGeom>
                    </p:spPr>
                  </p:pic>
                </p:oleObj>
              </mc:Fallback>
            </mc:AlternateContent>
          </a:graphicData>
        </a:graphic>
      </p:graphicFrame>
      <p:graphicFrame>
        <p:nvGraphicFramePr>
          <p:cNvPr id="8" name="Object 7" descr="O star = norm inverse of left parenthesis C S L star, mu, sigma right parenthesis = norm inverse of left parenthesis 0.775, 150, 40 right parenthesis = 180"/>
          <p:cNvGraphicFramePr>
            <a:graphicFrameLocks noChangeAspect="1"/>
          </p:cNvGraphicFramePr>
          <p:nvPr>
            <p:extLst>
              <p:ext uri="{D42A27DB-BD31-4B8C-83A1-F6EECF244321}">
                <p14:modId xmlns:p14="http://schemas.microsoft.com/office/powerpoint/2010/main" val="192449065"/>
              </p:ext>
            </p:extLst>
          </p:nvPr>
        </p:nvGraphicFramePr>
        <p:xfrm>
          <a:off x="781095" y="4646452"/>
          <a:ext cx="7603918" cy="369647"/>
        </p:xfrm>
        <a:graphic>
          <a:graphicData uri="http://schemas.openxmlformats.org/presentationml/2006/ole">
            <mc:AlternateContent xmlns:mc="http://schemas.openxmlformats.org/markup-compatibility/2006">
              <mc:Choice xmlns:v="urn:schemas-microsoft-com:vml" Requires="v">
                <p:oleObj spid="_x0000_s60247" name="Equation" r:id="rId5" imgW="4165560" imgH="203040" progId="Equation.DSMT4">
                  <p:embed/>
                </p:oleObj>
              </mc:Choice>
              <mc:Fallback>
                <p:oleObj name="Equation" r:id="rId5" imgW="4165560" imgH="203040" progId="Equation.DSMT4">
                  <p:embed/>
                  <p:pic>
                    <p:nvPicPr>
                      <p:cNvPr id="5" name="Object 4"/>
                      <p:cNvPicPr/>
                      <p:nvPr/>
                    </p:nvPicPr>
                    <p:blipFill>
                      <a:blip r:embed="rId6"/>
                      <a:stretch>
                        <a:fillRect/>
                      </a:stretch>
                    </p:blipFill>
                    <p:spPr>
                      <a:xfrm>
                        <a:off x="781095" y="4646452"/>
                        <a:ext cx="7603918" cy="369647"/>
                      </a:xfrm>
                      <a:prstGeom prst="rect">
                        <a:avLst/>
                      </a:prstGeom>
                    </p:spPr>
                  </p:pic>
                </p:oleObj>
              </mc:Fallback>
            </mc:AlternateContent>
          </a:graphicData>
        </a:graphic>
      </p:graphicFrame>
      <p:sp>
        <p:nvSpPr>
          <p:cNvPr id="4" name="Content Placeholder 3"/>
          <p:cNvSpPr>
            <a:spLocks noGrp="1"/>
          </p:cNvSpPr>
          <p:nvPr>
            <p:ph idx="13"/>
          </p:nvPr>
        </p:nvSpPr>
        <p:spPr>
          <a:xfrm>
            <a:off x="473720" y="5535652"/>
            <a:ext cx="8229600" cy="553968"/>
          </a:xfrm>
        </p:spPr>
        <p:txBody>
          <a:bodyPr wrap="square" lIns="91425" tIns="91425" rIns="91425" bIns="91425">
            <a:spAutoFit/>
          </a:bodyPr>
          <a:lstStyle/>
          <a:p>
            <a:pPr marL="0" lvl="0" indent="0" defTabSz="457200">
              <a:spcAft>
                <a:spcPct val="0"/>
              </a:spcAft>
              <a:buNone/>
            </a:pPr>
            <a:r>
              <a:rPr lang="en-US" sz="2400" kern="1200" dirty="0">
                <a:solidFill>
                  <a:srgbClr val="000000"/>
                </a:solidFill>
                <a:latin typeface="Arial (Body)"/>
                <a:ea typeface="+mn-ea"/>
                <a:cs typeface="+mn-cs"/>
              </a:rPr>
              <a:t>Expected profit from ordering 200 units = $</a:t>
            </a:r>
            <a:r>
              <a:rPr lang="en-US" sz="2400" kern="1200" dirty="0" smtClean="0">
                <a:solidFill>
                  <a:srgbClr val="000000"/>
                </a:solidFill>
                <a:latin typeface="Arial (Body)"/>
                <a:ea typeface="+mn-ea"/>
                <a:cs typeface="+mn-cs"/>
              </a:rPr>
              <a:t>20,595</a:t>
            </a:r>
          </a:p>
        </p:txBody>
      </p:sp>
    </p:spTree>
    <p:extLst>
      <p:ext uri="{BB962C8B-B14F-4D97-AF65-F5344CB8AC3E}">
        <p14:creationId xmlns:p14="http://schemas.microsoft.com/office/powerpoint/2010/main" val="590266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Desired Cycle Service Level for Continuously Stocked Items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Two extreme </a:t>
            </a:r>
            <a:r>
              <a:rPr lang="en-US" sz="2400" kern="1200" dirty="0" smtClean="0">
                <a:solidFill>
                  <a:srgbClr val="000000"/>
                </a:solidFill>
                <a:latin typeface="Arial (Body)"/>
                <a:ea typeface="+mn-ea"/>
                <a:cs typeface="+mn-cs"/>
              </a:rPr>
              <a:t>scenarios</a:t>
            </a:r>
            <a:endParaRPr 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2206173"/>
            <a:ext cx="8229600" cy="2163763"/>
          </a:xfrm>
        </p:spPr>
        <p:txBody>
          <a:bodyPr/>
          <a:lstStyle/>
          <a:p>
            <a:pPr marL="741553" lvl="1" indent="-428371" defTabSz="457200">
              <a:spcAft>
                <a:spcPct val="0"/>
              </a:spcAft>
              <a:buSzPts val="2400"/>
              <a:buFont typeface="+mj-lt"/>
              <a:buAutoNum type="arabicPeriod"/>
            </a:pPr>
            <a:r>
              <a:rPr lang="en-US" sz="2400" kern="1200" dirty="0" smtClean="0">
                <a:solidFill>
                  <a:srgbClr val="000000"/>
                </a:solidFill>
                <a:latin typeface="Arial (Body)"/>
              </a:rPr>
              <a:t>All </a:t>
            </a:r>
            <a:r>
              <a:rPr lang="en-US" sz="2400" kern="1200" dirty="0">
                <a:solidFill>
                  <a:srgbClr val="000000"/>
                </a:solidFill>
                <a:latin typeface="Arial (Body)"/>
              </a:rPr>
              <a:t>demand that arises when the product is out of stock is backlogged and filled later, when inventories are replenished</a:t>
            </a:r>
          </a:p>
          <a:p>
            <a:pPr marL="741553" lvl="1" indent="-428371" defTabSz="457200">
              <a:spcAft>
                <a:spcPct val="0"/>
              </a:spcAft>
              <a:buSzPts val="2400"/>
              <a:buFont typeface="+mj-lt"/>
              <a:buAutoNum type="arabicPeriod"/>
            </a:pPr>
            <a:r>
              <a:rPr lang="en-US" sz="2400" kern="1200" dirty="0">
                <a:solidFill>
                  <a:srgbClr val="000000"/>
                </a:solidFill>
                <a:latin typeface="Arial (Body)"/>
              </a:rPr>
              <a:t>All demand arising when the product is out of stock is </a:t>
            </a:r>
            <a:r>
              <a:rPr lang="en-US" sz="2400" kern="1200" dirty="0" smtClean="0">
                <a:solidFill>
                  <a:srgbClr val="000000"/>
                </a:solidFill>
                <a:latin typeface="Arial (Body)"/>
              </a:rPr>
              <a:t>lost</a:t>
            </a:r>
            <a:endParaRPr lang="en-US" sz="2400" kern="1200" dirty="0">
              <a:solidFill>
                <a:srgbClr val="000000"/>
              </a:solidFill>
              <a:latin typeface="Arial (Body)"/>
            </a:endParaRPr>
          </a:p>
        </p:txBody>
      </p:sp>
    </p:spTree>
    <p:extLst>
      <p:ext uri="{BB962C8B-B14F-4D97-AF65-F5344CB8AC3E}">
        <p14:creationId xmlns:p14="http://schemas.microsoft.com/office/powerpoint/2010/main" val="19312056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Desired Cycle Service Level for Continuously Stocked Items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6" name="Text Placeholder 5"/>
          <p:cNvSpPr>
            <a:spLocks noGrp="1"/>
          </p:cNvSpPr>
          <p:nvPr>
            <p:ph type="body" idx="1"/>
          </p:nvPr>
        </p:nvSpPr>
        <p:spPr>
          <a:xfrm>
            <a:off x="457200" y="1600200"/>
            <a:ext cx="8229600" cy="4728029"/>
          </a:xfrm>
        </p:spPr>
        <p:txBody>
          <a:bodyPr/>
          <a:lstStyle/>
          <a:p>
            <a:pPr marL="901700" indent="-536575">
              <a:buNone/>
              <a:tabLst>
                <a:tab pos="723900" algn="r"/>
              </a:tabLst>
            </a:pPr>
            <a:r>
              <a:rPr lang="en-US" sz="1800" i="1" dirty="0">
                <a:latin typeface="+mn-lt"/>
              </a:rPr>
              <a:t>	</a:t>
            </a:r>
            <a:r>
              <a:rPr lang="en-US" sz="1800" i="1" dirty="0" smtClean="0">
                <a:latin typeface="+mn-lt"/>
                <a:cs typeface="Times New Roman"/>
              </a:rPr>
              <a:t>Q</a:t>
            </a:r>
            <a:r>
              <a:rPr lang="en-US" sz="1800" dirty="0" smtClean="0">
                <a:latin typeface="+mn-lt"/>
              </a:rPr>
              <a:t>: Replenishment </a:t>
            </a:r>
            <a:r>
              <a:rPr lang="en-US" sz="1800" dirty="0">
                <a:latin typeface="+mn-lt"/>
              </a:rPr>
              <a:t>lot </a:t>
            </a:r>
            <a:r>
              <a:rPr lang="en-US" sz="1800" dirty="0" smtClean="0">
                <a:latin typeface="+mn-lt"/>
              </a:rPr>
              <a:t>size</a:t>
            </a:r>
            <a:endParaRPr lang="en-US" sz="1800" dirty="0">
              <a:latin typeface="+mn-lt"/>
            </a:endParaRPr>
          </a:p>
          <a:p>
            <a:pPr marL="901700" indent="-536575">
              <a:buNone/>
              <a:tabLst>
                <a:tab pos="723900" algn="r"/>
              </a:tabLst>
            </a:pPr>
            <a:r>
              <a:rPr lang="en-US" sz="1800" i="1" dirty="0">
                <a:latin typeface="+mn-lt"/>
              </a:rPr>
              <a:t>	</a:t>
            </a:r>
            <a:r>
              <a:rPr lang="en-US" sz="1800" i="1" dirty="0" smtClean="0">
                <a:latin typeface="+mn-lt"/>
                <a:cs typeface="Times New Roman"/>
              </a:rPr>
              <a:t>S</a:t>
            </a:r>
            <a:r>
              <a:rPr lang="en-US" sz="1800" dirty="0" smtClean="0">
                <a:latin typeface="+mn-lt"/>
              </a:rPr>
              <a:t>: Fixed </a:t>
            </a:r>
            <a:r>
              <a:rPr lang="en-US" sz="1800" dirty="0">
                <a:latin typeface="+mn-lt"/>
              </a:rPr>
              <a:t>cost associated with each order</a:t>
            </a:r>
          </a:p>
          <a:p>
            <a:pPr marL="901700" indent="-901700">
              <a:buNone/>
              <a:tabLst>
                <a:tab pos="723900" algn="r"/>
              </a:tabLst>
            </a:pPr>
            <a:r>
              <a:rPr lang="en-US" sz="1800" i="1" dirty="0" smtClean="0">
                <a:latin typeface="+mn-lt"/>
                <a:cs typeface="Times New Roman"/>
              </a:rPr>
              <a:t>R</a:t>
            </a:r>
            <a:r>
              <a:rPr lang="en-US" sz="100" i="1" dirty="0" smtClean="0">
                <a:latin typeface="+mn-lt"/>
                <a:cs typeface="Times New Roman"/>
              </a:rPr>
              <a:t> </a:t>
            </a:r>
            <a:r>
              <a:rPr lang="en-US" sz="1800" i="1" dirty="0" smtClean="0">
                <a:latin typeface="+mn-lt"/>
                <a:cs typeface="Times New Roman"/>
              </a:rPr>
              <a:t>O</a:t>
            </a:r>
            <a:r>
              <a:rPr lang="en-US" sz="100" i="1" dirty="0" smtClean="0">
                <a:latin typeface="+mn-lt"/>
                <a:cs typeface="Times New Roman"/>
              </a:rPr>
              <a:t> </a:t>
            </a:r>
            <a:r>
              <a:rPr lang="en-US" sz="1800" i="1" dirty="0" smtClean="0">
                <a:latin typeface="+mn-lt"/>
                <a:cs typeface="Times New Roman"/>
              </a:rPr>
              <a:t>P</a:t>
            </a:r>
            <a:r>
              <a:rPr lang="en-US" sz="1800" dirty="0" smtClean="0">
                <a:latin typeface="+mn-lt"/>
              </a:rPr>
              <a:t>: Reorder point</a:t>
            </a:r>
            <a:endParaRPr lang="en-US" sz="1800" dirty="0">
              <a:latin typeface="+mn-lt"/>
            </a:endParaRPr>
          </a:p>
          <a:p>
            <a:pPr marL="365125" indent="-200025">
              <a:buNone/>
              <a:tabLst>
                <a:tab pos="723900" algn="r"/>
              </a:tabLst>
            </a:pPr>
            <a:r>
              <a:rPr lang="en-US" sz="1800" i="1" dirty="0">
                <a:latin typeface="+mn-lt"/>
              </a:rPr>
              <a:t>	</a:t>
            </a:r>
            <a:r>
              <a:rPr lang="en-US" sz="1800" i="1" dirty="0" smtClean="0">
                <a:latin typeface="+mn-lt"/>
                <a:cs typeface="Times New Roman"/>
              </a:rPr>
              <a:t>D</a:t>
            </a:r>
            <a:r>
              <a:rPr lang="en-US" sz="1800" dirty="0" smtClean="0">
                <a:latin typeface="+mn-lt"/>
              </a:rPr>
              <a:t>: Average </a:t>
            </a:r>
            <a:r>
              <a:rPr lang="en-US" sz="1800" dirty="0">
                <a:latin typeface="+mn-lt"/>
              </a:rPr>
              <a:t>demand per unit </a:t>
            </a:r>
            <a:r>
              <a:rPr lang="en-US" sz="1800" dirty="0" smtClean="0">
                <a:latin typeface="+mn-lt"/>
              </a:rPr>
              <a:t>time</a:t>
            </a:r>
          </a:p>
          <a:p>
            <a:pPr marL="365125" indent="-200025">
              <a:buNone/>
              <a:tabLst>
                <a:tab pos="723900" algn="r"/>
              </a:tabLst>
            </a:pPr>
            <a:r>
              <a:rPr lang="el-GR" sz="1800" i="1" dirty="0" smtClean="0">
                <a:latin typeface="+mn-lt"/>
              </a:rPr>
              <a:t>σ</a:t>
            </a:r>
            <a:r>
              <a:rPr lang="en-US" sz="1800" i="1" baseline="-25000" dirty="0" smtClean="0">
                <a:latin typeface="+mn-lt"/>
              </a:rPr>
              <a:t>D</a:t>
            </a:r>
            <a:r>
              <a:rPr lang="en-US" sz="1800" dirty="0" smtClean="0">
                <a:latin typeface="+mn-lt"/>
              </a:rPr>
              <a:t>: Standard </a:t>
            </a:r>
            <a:r>
              <a:rPr lang="en-US" sz="1800" dirty="0">
                <a:latin typeface="+mn-lt"/>
              </a:rPr>
              <a:t>deviation of demand per unit </a:t>
            </a:r>
            <a:r>
              <a:rPr lang="en-US" sz="1800" dirty="0" smtClean="0">
                <a:latin typeface="+mn-lt"/>
              </a:rPr>
              <a:t>time</a:t>
            </a:r>
          </a:p>
          <a:p>
            <a:pPr marL="274638" indent="-109538">
              <a:buNone/>
              <a:tabLst>
                <a:tab pos="723900" algn="r"/>
              </a:tabLst>
            </a:pPr>
            <a:r>
              <a:rPr lang="en-US" sz="1800" i="1" dirty="0">
                <a:latin typeface="+mn-lt"/>
                <a:cs typeface="Times New Roman"/>
              </a:rPr>
              <a:t>	</a:t>
            </a:r>
            <a:r>
              <a:rPr lang="en-US" sz="1800" i="1" dirty="0" smtClean="0">
                <a:latin typeface="+mn-lt"/>
                <a:cs typeface="Times New Roman"/>
              </a:rPr>
              <a:t>ss</a:t>
            </a:r>
            <a:r>
              <a:rPr lang="en-US" sz="1800" dirty="0" smtClean="0">
                <a:latin typeface="+mn-lt"/>
              </a:rPr>
              <a:t>: Safety </a:t>
            </a:r>
            <a:r>
              <a:rPr lang="en-US" sz="1800" dirty="0">
                <a:latin typeface="+mn-lt"/>
              </a:rPr>
              <a:t>inventory (</a:t>
            </a:r>
            <a:r>
              <a:rPr lang="en-US" sz="1800" i="1" dirty="0">
                <a:latin typeface="+mn-lt"/>
              </a:rPr>
              <a:t>ss = R</a:t>
            </a:r>
            <a:r>
              <a:rPr lang="en-US" sz="100" i="1" dirty="0">
                <a:latin typeface="+mn-lt"/>
              </a:rPr>
              <a:t> </a:t>
            </a:r>
            <a:r>
              <a:rPr lang="en-US" sz="1800" i="1" dirty="0">
                <a:latin typeface="+mn-lt"/>
              </a:rPr>
              <a:t>O</a:t>
            </a:r>
            <a:r>
              <a:rPr lang="en-US" sz="100" i="1" dirty="0">
                <a:latin typeface="+mn-lt"/>
              </a:rPr>
              <a:t> </a:t>
            </a:r>
            <a:r>
              <a:rPr lang="en-US" sz="1800" i="1" dirty="0">
                <a:latin typeface="+mn-lt"/>
              </a:rPr>
              <a:t>P </a:t>
            </a:r>
            <a:r>
              <a:rPr lang="pl-PL" sz="1800" kern="1200" dirty="0">
                <a:solidFill>
                  <a:srgbClr val="000000"/>
                </a:solidFill>
                <a:latin typeface="+mn-lt"/>
              </a:rPr>
              <a:t>−</a:t>
            </a:r>
            <a:r>
              <a:rPr lang="en-US" sz="1800" i="1" dirty="0">
                <a:latin typeface="+mn-lt"/>
              </a:rPr>
              <a:t> D</a:t>
            </a:r>
            <a:r>
              <a:rPr lang="en-US" sz="1800" i="1" baseline="-25000" dirty="0">
                <a:latin typeface="+mn-lt"/>
              </a:rPr>
              <a:t>L</a:t>
            </a:r>
            <a:r>
              <a:rPr lang="en-US" sz="1800" dirty="0">
                <a:latin typeface="+mn-lt"/>
              </a:rPr>
              <a:t>)</a:t>
            </a:r>
            <a:endParaRPr lang="en-IN" sz="1800" dirty="0">
              <a:latin typeface="+mn-lt"/>
            </a:endParaRPr>
          </a:p>
          <a:p>
            <a:pPr marL="901700" indent="-901700">
              <a:buNone/>
              <a:tabLst>
                <a:tab pos="723900" algn="r"/>
              </a:tabLst>
            </a:pPr>
            <a:r>
              <a:rPr lang="en-US" sz="1800" i="1" dirty="0">
                <a:latin typeface="+mn-lt"/>
                <a:cs typeface="Times New Roman"/>
              </a:rPr>
              <a:t>C</a:t>
            </a:r>
            <a:r>
              <a:rPr lang="en-US" sz="100" i="1" dirty="0">
                <a:latin typeface="+mn-lt"/>
                <a:cs typeface="Times New Roman"/>
              </a:rPr>
              <a:t> </a:t>
            </a:r>
            <a:r>
              <a:rPr lang="en-US" sz="1800" i="1" dirty="0">
                <a:latin typeface="+mn-lt"/>
                <a:cs typeface="Times New Roman"/>
              </a:rPr>
              <a:t>S</a:t>
            </a:r>
            <a:r>
              <a:rPr lang="en-US" sz="100" i="1" dirty="0">
                <a:latin typeface="+mn-lt"/>
                <a:cs typeface="Times New Roman"/>
              </a:rPr>
              <a:t> </a:t>
            </a:r>
            <a:r>
              <a:rPr lang="en-US" sz="1800" i="1" dirty="0">
                <a:latin typeface="+mn-lt"/>
                <a:cs typeface="Times New Roman"/>
              </a:rPr>
              <a:t>L</a:t>
            </a:r>
            <a:r>
              <a:rPr lang="en-US" sz="1800" dirty="0">
                <a:latin typeface="+mn-lt"/>
              </a:rPr>
              <a:t>:	</a:t>
            </a:r>
            <a:r>
              <a:rPr lang="en-US" sz="1800" dirty="0" smtClean="0">
                <a:latin typeface="+mn-lt"/>
              </a:rPr>
              <a:t> Cycle </a:t>
            </a:r>
            <a:r>
              <a:rPr lang="en-US" sz="1800" dirty="0">
                <a:latin typeface="+mn-lt"/>
              </a:rPr>
              <a:t>service level</a:t>
            </a:r>
          </a:p>
          <a:p>
            <a:pPr marL="441325" indent="-166688">
              <a:buNone/>
              <a:tabLst>
                <a:tab pos="723900" algn="r"/>
              </a:tabLst>
            </a:pPr>
            <a:r>
              <a:rPr lang="en-US" sz="1800" i="1" dirty="0">
                <a:latin typeface="+mn-lt"/>
                <a:cs typeface="Times New Roman"/>
              </a:rPr>
              <a:t>C</a:t>
            </a:r>
            <a:r>
              <a:rPr lang="en-US" sz="1800" dirty="0" smtClean="0">
                <a:latin typeface="+mn-lt"/>
              </a:rPr>
              <a:t>:  Unit </a:t>
            </a:r>
            <a:r>
              <a:rPr lang="en-US" sz="1800" dirty="0">
                <a:latin typeface="+mn-lt"/>
              </a:rPr>
              <a:t>cost</a:t>
            </a:r>
          </a:p>
          <a:p>
            <a:pPr marL="441325" indent="-166688">
              <a:buNone/>
              <a:tabLst>
                <a:tab pos="723900" algn="r"/>
              </a:tabLst>
            </a:pPr>
            <a:r>
              <a:rPr lang="en-US" sz="1800" i="1" dirty="0">
                <a:latin typeface="+mn-lt"/>
                <a:cs typeface="Times New Roman"/>
              </a:rPr>
              <a:t>h</a:t>
            </a:r>
            <a:r>
              <a:rPr lang="en-US" sz="1800" dirty="0">
                <a:latin typeface="+mn-lt"/>
              </a:rPr>
              <a:t>:	</a:t>
            </a:r>
            <a:r>
              <a:rPr lang="en-US" sz="1800" dirty="0" smtClean="0">
                <a:latin typeface="+mn-lt"/>
              </a:rPr>
              <a:t> Holding </a:t>
            </a:r>
            <a:r>
              <a:rPr lang="en-US" sz="1800" dirty="0">
                <a:latin typeface="+mn-lt"/>
              </a:rPr>
              <a:t>cost as a fraction of product cost per unit time </a:t>
            </a:r>
          </a:p>
          <a:p>
            <a:pPr marL="441325" indent="-166688">
              <a:buNone/>
              <a:tabLst>
                <a:tab pos="723900" algn="r"/>
              </a:tabLst>
            </a:pPr>
            <a:r>
              <a:rPr lang="en-US" sz="1800" i="1" dirty="0">
                <a:latin typeface="+mn-lt"/>
                <a:cs typeface="Times New Roman"/>
              </a:rPr>
              <a:t>H</a:t>
            </a:r>
            <a:r>
              <a:rPr lang="en-US" sz="1800" dirty="0">
                <a:latin typeface="+mn-lt"/>
              </a:rPr>
              <a:t>:	 Cost of holding one unit for one unit of time. </a:t>
            </a:r>
            <a:r>
              <a:rPr lang="en-US" sz="1800" i="1" dirty="0">
                <a:latin typeface="+mn-lt"/>
                <a:cs typeface="Times New Roman"/>
              </a:rPr>
              <a:t>H</a:t>
            </a:r>
            <a:r>
              <a:rPr lang="en-US" sz="1800" i="1" dirty="0">
                <a:latin typeface="+mn-lt"/>
              </a:rPr>
              <a:t> =</a:t>
            </a:r>
            <a:r>
              <a:rPr lang="en-US" sz="1800" dirty="0">
                <a:latin typeface="+mn-lt"/>
              </a:rPr>
              <a:t> </a:t>
            </a:r>
            <a:r>
              <a:rPr lang="en-US" sz="1800" i="1" dirty="0" smtClean="0">
                <a:latin typeface="+mn-lt"/>
                <a:cs typeface="Times New Roman"/>
              </a:rPr>
              <a:t>hC</a:t>
            </a:r>
            <a:endParaRPr lang="en-US" sz="1800" dirty="0">
              <a:latin typeface="+mn-lt"/>
              <a:cs typeface="Times New Roman"/>
            </a:endParaRPr>
          </a:p>
        </p:txBody>
      </p:sp>
    </p:spTree>
    <p:extLst>
      <p:ext uri="{BB962C8B-B14F-4D97-AF65-F5344CB8AC3E}">
        <p14:creationId xmlns:p14="http://schemas.microsoft.com/office/powerpoint/2010/main" val="25338181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229600" cy="677078"/>
          </a:xfrm>
        </p:spPr>
        <p:txBody>
          <a:bodyPr tIns="91425">
            <a:spAutoFit/>
          </a:bodyPr>
          <a:lstStyle/>
          <a:p>
            <a:pPr lvl="0" defTabSz="457200">
              <a:spcBef>
                <a:spcPct val="0"/>
              </a:spcBef>
              <a:buClrTx/>
            </a:pPr>
            <a:r>
              <a:rPr lang="en-IN" sz="3200" kern="1200" dirty="0">
                <a:latin typeface="Times New Roman" panose="02020603050405020304" pitchFamily="18" charset="0"/>
              </a:rPr>
              <a:t>Demand During Stockout I</a:t>
            </a:r>
            <a:r>
              <a:rPr lang="en-IN" sz="3200" kern="1200" dirty="0" smtClean="0">
                <a:latin typeface="Times New Roman" panose="02020603050405020304" pitchFamily="18" charset="0"/>
              </a:rPr>
              <a:t>s Backlogged </a:t>
            </a:r>
            <a:r>
              <a:rPr lang="en-US" sz="1800" b="0" kern="1200" dirty="0" smtClean="0">
                <a:latin typeface="Times New Roman" panose="02020603050405020304" pitchFamily="18" charset="0"/>
              </a:rPr>
              <a:t>(1 </a:t>
            </a:r>
            <a:r>
              <a:rPr lang="en-US" sz="1800" b="0" kern="1200" dirty="0">
                <a:latin typeface="Times New Roman" panose="02020603050405020304" pitchFamily="18" charset="0"/>
              </a:rPr>
              <a:t>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5537200" cy="923299"/>
          </a:xfrm>
        </p:spPr>
        <p:txBody>
          <a:bodyPr wrap="square" lIns="91425" tIns="91425" rIns="91425" bIns="91425">
            <a:spAutoFit/>
          </a:bodyPr>
          <a:lstStyle/>
          <a:p>
            <a:pPr marL="0" lvl="0" indent="0" defTabSz="457200">
              <a:spcAft>
                <a:spcPct val="0"/>
              </a:spcAft>
              <a:buNone/>
              <a:tabLst>
                <a:tab pos="5562600" algn="l"/>
              </a:tabLst>
            </a:pPr>
            <a:r>
              <a:rPr lang="en-US" sz="2400" kern="1200" dirty="0">
                <a:solidFill>
                  <a:srgbClr val="000000"/>
                </a:solidFill>
                <a:latin typeface="Arial (Body)"/>
              </a:rPr>
              <a:t>Increased cost per replenishment cycle </a:t>
            </a:r>
            <a:br>
              <a:rPr lang="en-US" sz="2400" kern="1200" dirty="0">
                <a:solidFill>
                  <a:srgbClr val="000000"/>
                </a:solidFill>
                <a:latin typeface="Arial (Body)"/>
              </a:rPr>
            </a:br>
            <a:r>
              <a:rPr lang="en-US" sz="2400" kern="1200" dirty="0">
                <a:solidFill>
                  <a:srgbClr val="000000"/>
                </a:solidFill>
                <a:latin typeface="Arial (Body)"/>
              </a:rPr>
              <a:t>of additional safety inventory of 1 unit</a:t>
            </a:r>
          </a:p>
        </p:txBody>
      </p:sp>
      <p:graphicFrame>
        <p:nvGraphicFramePr>
          <p:cNvPr id="6" name="Object 5" descr="= left parenthesis upper Q over d right parenthesis H"/>
          <p:cNvGraphicFramePr>
            <a:graphicFrameLocks noChangeAspect="1"/>
          </p:cNvGraphicFramePr>
          <p:nvPr>
            <p:extLst>
              <p:ext uri="{D42A27DB-BD31-4B8C-83A1-F6EECF244321}">
                <p14:modId xmlns:p14="http://schemas.microsoft.com/office/powerpoint/2010/main" val="1588744402"/>
              </p:ext>
            </p:extLst>
          </p:nvPr>
        </p:nvGraphicFramePr>
        <p:xfrm>
          <a:off x="6072112" y="2056408"/>
          <a:ext cx="1390126" cy="429705"/>
        </p:xfrm>
        <a:graphic>
          <a:graphicData uri="http://schemas.openxmlformats.org/presentationml/2006/ole">
            <mc:AlternateContent xmlns:mc="http://schemas.openxmlformats.org/markup-compatibility/2006">
              <mc:Choice xmlns:v="urn:schemas-microsoft-com:vml" Requires="v">
                <p:oleObj spid="_x0000_s84051" name="Equation" r:id="rId3" imgW="698400" imgH="215640" progId="Equation.DSMT4">
                  <p:embed/>
                </p:oleObj>
              </mc:Choice>
              <mc:Fallback>
                <p:oleObj name="Equation" r:id="rId3" imgW="698400" imgH="215640" progId="Equation.DSMT4">
                  <p:embed/>
                  <p:pic>
                    <p:nvPicPr>
                      <p:cNvPr id="5" name="Object 4" descr="C S L star = 1 minus start fraction h q over d c sub u end fraction"/>
                      <p:cNvPicPr/>
                      <p:nvPr/>
                    </p:nvPicPr>
                    <p:blipFill>
                      <a:blip r:embed="rId4"/>
                      <a:stretch>
                        <a:fillRect/>
                      </a:stretch>
                    </p:blipFill>
                    <p:spPr>
                      <a:xfrm>
                        <a:off x="6072112" y="2056408"/>
                        <a:ext cx="1390126" cy="429705"/>
                      </a:xfrm>
                      <a:prstGeom prst="rect">
                        <a:avLst/>
                      </a:prstGeom>
                    </p:spPr>
                  </p:pic>
                </p:oleObj>
              </mc:Fallback>
            </mc:AlternateContent>
          </a:graphicData>
        </a:graphic>
      </p:graphicFrame>
      <p:sp>
        <p:nvSpPr>
          <p:cNvPr id="4" name="Text Placeholder 3"/>
          <p:cNvSpPr>
            <a:spLocks noGrp="1"/>
          </p:cNvSpPr>
          <p:nvPr>
            <p:ph type="body" idx="2"/>
          </p:nvPr>
        </p:nvSpPr>
        <p:spPr>
          <a:xfrm>
            <a:off x="457200" y="2830290"/>
            <a:ext cx="8229600" cy="856343"/>
          </a:xfrm>
        </p:spPr>
        <p:txBody>
          <a:bodyPr/>
          <a:lstStyle/>
          <a:p>
            <a:pPr marL="0" lvl="0" indent="0">
              <a:buNone/>
            </a:pPr>
            <a:r>
              <a:rPr lang="en-US" sz="2400" kern="1200" dirty="0">
                <a:solidFill>
                  <a:srgbClr val="000000"/>
                </a:solidFill>
                <a:latin typeface="Arial (Body)"/>
              </a:rPr>
              <a:t>Benefit per replenishment cycle of </a:t>
            </a:r>
            <a:br>
              <a:rPr lang="en-US" sz="2400" kern="1200" dirty="0">
                <a:solidFill>
                  <a:srgbClr val="000000"/>
                </a:solidFill>
                <a:latin typeface="Arial (Body)"/>
              </a:rPr>
            </a:br>
            <a:r>
              <a:rPr lang="en-US" sz="2400" kern="1200" dirty="0">
                <a:solidFill>
                  <a:srgbClr val="000000"/>
                </a:solidFill>
                <a:latin typeface="Arial (Body)"/>
              </a:rPr>
              <a:t>additional safety inventory of 1 unit = (1 − </a:t>
            </a:r>
            <a:r>
              <a:rPr lang="en-US" sz="2400" i="1" kern="1200" dirty="0" smtClean="0">
                <a:solidFill>
                  <a:srgbClr val="000000"/>
                </a:solidFill>
                <a:latin typeface="Arial (Body)"/>
                <a:cs typeface="Times New Roman"/>
              </a:rPr>
              <a:t>CSL</a:t>
            </a:r>
            <a:r>
              <a:rPr lang="en-US" sz="2400" kern="1200" dirty="0" smtClean="0">
                <a:solidFill>
                  <a:srgbClr val="000000"/>
                </a:solidFill>
                <a:latin typeface="Arial (Body)"/>
              </a:rPr>
              <a:t>)</a:t>
            </a:r>
            <a:r>
              <a:rPr lang="en-US" sz="2400" i="1" kern="1200" dirty="0" smtClean="0">
                <a:solidFill>
                  <a:srgbClr val="000000"/>
                </a:solidFill>
                <a:latin typeface="Arial (Body)"/>
                <a:cs typeface="Times New Roman"/>
              </a:rPr>
              <a:t>C</a:t>
            </a:r>
            <a:r>
              <a:rPr lang="en-US" sz="2400" i="1" kern="1200" baseline="-25000" dirty="0" smtClean="0">
                <a:solidFill>
                  <a:srgbClr val="000000"/>
                </a:solidFill>
                <a:latin typeface="Arial (Body)"/>
                <a:cs typeface="Times New Roman"/>
              </a:rPr>
              <a:t>u</a:t>
            </a:r>
            <a:endParaRPr lang="en-US" sz="2400" i="1" kern="1200" baseline="-25000" dirty="0">
              <a:solidFill>
                <a:srgbClr val="000000"/>
              </a:solidFill>
              <a:latin typeface="Arial (Body)"/>
              <a:cs typeface="Times New Roman"/>
            </a:endParaRPr>
          </a:p>
        </p:txBody>
      </p:sp>
      <p:graphicFrame>
        <p:nvGraphicFramePr>
          <p:cNvPr id="5" name="Object 4" descr="C S L star = 1 minus start fraction left bracket h q over d c sub u end fraction right bracket"/>
          <p:cNvGraphicFramePr>
            <a:graphicFrameLocks noChangeAspect="1"/>
          </p:cNvGraphicFramePr>
          <p:nvPr>
            <p:extLst>
              <p:ext uri="{D42A27DB-BD31-4B8C-83A1-F6EECF244321}">
                <p14:modId xmlns:p14="http://schemas.microsoft.com/office/powerpoint/2010/main" val="1172179213"/>
              </p:ext>
            </p:extLst>
          </p:nvPr>
        </p:nvGraphicFramePr>
        <p:xfrm>
          <a:off x="3403827" y="4183065"/>
          <a:ext cx="2301875" cy="952500"/>
        </p:xfrm>
        <a:graphic>
          <a:graphicData uri="http://schemas.openxmlformats.org/presentationml/2006/ole">
            <mc:AlternateContent xmlns:mc="http://schemas.openxmlformats.org/markup-compatibility/2006">
              <mc:Choice xmlns:v="urn:schemas-microsoft-com:vml" Requires="v">
                <p:oleObj spid="_x0000_s84052" name="Equation" r:id="rId5" imgW="1168200" imgH="482400" progId="Equation.DSMT4">
                  <p:embed/>
                </p:oleObj>
              </mc:Choice>
              <mc:Fallback>
                <p:oleObj name="Equation" r:id="rId5" imgW="1168200" imgH="482400" progId="Equation.DSMT4">
                  <p:embed/>
                  <p:pic>
                    <p:nvPicPr>
                      <p:cNvPr id="4" name="Object 3"/>
                      <p:cNvPicPr/>
                      <p:nvPr/>
                    </p:nvPicPr>
                    <p:blipFill>
                      <a:blip r:embed="rId6"/>
                      <a:stretch>
                        <a:fillRect/>
                      </a:stretch>
                    </p:blipFill>
                    <p:spPr>
                      <a:xfrm>
                        <a:off x="3403827" y="4183065"/>
                        <a:ext cx="2301875" cy="952500"/>
                      </a:xfrm>
                      <a:prstGeom prst="rect">
                        <a:avLst/>
                      </a:prstGeom>
                    </p:spPr>
                  </p:pic>
                </p:oleObj>
              </mc:Fallback>
            </mc:AlternateContent>
          </a:graphicData>
        </a:graphic>
      </p:graphicFrame>
    </p:spTree>
    <p:extLst>
      <p:ext uri="{BB962C8B-B14F-4D97-AF65-F5344CB8AC3E}">
        <p14:creationId xmlns:p14="http://schemas.microsoft.com/office/powerpoint/2010/main" val="1594912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229600" cy="677078"/>
          </a:xfrm>
        </p:spPr>
        <p:txBody>
          <a:bodyPr tIns="91425">
            <a:spAutoFit/>
          </a:bodyPr>
          <a:lstStyle/>
          <a:p>
            <a:pPr lvl="0" defTabSz="457200">
              <a:spcBef>
                <a:spcPct val="0"/>
              </a:spcBef>
              <a:buClrTx/>
            </a:pPr>
            <a:r>
              <a:rPr lang="en-IN" sz="3200" kern="1200" dirty="0">
                <a:latin typeface="Times New Roman" panose="02020603050405020304" pitchFamily="18" charset="0"/>
                <a:ea typeface="+mj-ea"/>
                <a:cs typeface="+mj-cs"/>
              </a:rPr>
              <a:t>Demand During Stockout </a:t>
            </a:r>
            <a:r>
              <a:rPr lang="en-IN" sz="3200" kern="1200" dirty="0" smtClean="0">
                <a:latin typeface="Times New Roman" panose="02020603050405020304" pitchFamily="18" charset="0"/>
                <a:ea typeface="+mj-ea"/>
                <a:cs typeface="+mj-cs"/>
              </a:rPr>
              <a:t>Is </a:t>
            </a:r>
            <a:r>
              <a:rPr lang="en-IN" sz="3200" kern="1200" dirty="0">
                <a:latin typeface="Times New Roman" panose="02020603050405020304" pitchFamily="18" charset="0"/>
                <a:ea typeface="+mj-ea"/>
                <a:cs typeface="+mj-cs"/>
              </a:rPr>
              <a:t>Backlogged</a:t>
            </a:r>
            <a:r>
              <a:rPr lang="en-US" sz="3200"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(2 of 4)</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8229600" cy="1691640"/>
          </a:xfrm>
        </p:spPr>
        <p:txBody>
          <a:bodyPr/>
          <a:lstStyle/>
          <a:p>
            <a:pPr marL="0" indent="0">
              <a:spcAft>
                <a:spcPts val="600"/>
              </a:spcAft>
              <a:buNone/>
              <a:tabLst>
                <a:tab pos="5918200" algn="r"/>
                <a:tab pos="6007100" algn="l"/>
              </a:tabLst>
            </a:pPr>
            <a:r>
              <a:rPr lang="en-US" sz="2400" dirty="0" smtClean="0">
                <a:latin typeface="+mn-lt"/>
              </a:rPr>
              <a:t>Lot </a:t>
            </a:r>
            <a:r>
              <a:rPr lang="en-US" sz="2400" dirty="0">
                <a:latin typeface="+mn-lt"/>
              </a:rPr>
              <a:t>size, </a:t>
            </a:r>
            <a:r>
              <a:rPr lang="en-US" sz="2400" i="1" dirty="0" smtClean="0">
                <a:latin typeface="+mn-lt"/>
                <a:cs typeface="Times New Roman"/>
              </a:rPr>
              <a:t>Q</a:t>
            </a:r>
            <a:r>
              <a:rPr lang="en-US" sz="2400" dirty="0" smtClean="0">
                <a:latin typeface="+mn-lt"/>
              </a:rPr>
              <a:t> = </a:t>
            </a:r>
            <a:r>
              <a:rPr lang="en-US" sz="2400" dirty="0">
                <a:latin typeface="+mn-lt"/>
              </a:rPr>
              <a:t>400 </a:t>
            </a:r>
            <a:r>
              <a:rPr lang="en-US" sz="2400" dirty="0" smtClean="0">
                <a:latin typeface="+mn-lt"/>
              </a:rPr>
              <a:t>gallons</a:t>
            </a:r>
            <a:endParaRPr lang="en-US" sz="2400" dirty="0">
              <a:latin typeface="+mn-lt"/>
            </a:endParaRPr>
          </a:p>
          <a:p>
            <a:pPr marL="0" indent="0">
              <a:spcAft>
                <a:spcPts val="600"/>
              </a:spcAft>
              <a:buNone/>
              <a:tabLst>
                <a:tab pos="5918200" algn="r"/>
                <a:tab pos="6007100" algn="l"/>
              </a:tabLst>
            </a:pPr>
            <a:r>
              <a:rPr lang="en-US" sz="2400" dirty="0" smtClean="0">
                <a:latin typeface="+mn-lt"/>
              </a:rPr>
              <a:t>Reorder </a:t>
            </a:r>
            <a:r>
              <a:rPr lang="en-US" sz="2400" dirty="0">
                <a:latin typeface="+mn-lt"/>
              </a:rPr>
              <a:t>point, </a:t>
            </a:r>
            <a:r>
              <a:rPr lang="en-US" sz="2400" i="1" dirty="0" smtClean="0">
                <a:latin typeface="+mn-lt"/>
                <a:cs typeface="Times New Roman"/>
              </a:rPr>
              <a:t>R</a:t>
            </a:r>
            <a:r>
              <a:rPr lang="en-US" sz="100" i="1" dirty="0" smtClean="0">
                <a:latin typeface="+mn-lt"/>
                <a:cs typeface="Times New Roman"/>
              </a:rPr>
              <a:t> </a:t>
            </a:r>
            <a:r>
              <a:rPr lang="en-US" sz="2400" i="1" dirty="0" smtClean="0">
                <a:latin typeface="+mn-lt"/>
                <a:cs typeface="Times New Roman"/>
              </a:rPr>
              <a:t>O</a:t>
            </a:r>
            <a:r>
              <a:rPr lang="en-US" sz="100" i="1" dirty="0" smtClean="0">
                <a:latin typeface="+mn-lt"/>
                <a:cs typeface="Times New Roman"/>
              </a:rPr>
              <a:t> </a:t>
            </a:r>
            <a:r>
              <a:rPr lang="en-US" sz="2400" i="1" dirty="0" smtClean="0">
                <a:latin typeface="+mn-lt"/>
                <a:cs typeface="Times New Roman"/>
              </a:rPr>
              <a:t>P </a:t>
            </a:r>
            <a:r>
              <a:rPr lang="en-US" sz="2400" dirty="0" smtClean="0">
                <a:latin typeface="+mn-lt"/>
              </a:rPr>
              <a:t>= </a:t>
            </a:r>
            <a:r>
              <a:rPr lang="en-US" sz="2400" dirty="0">
                <a:latin typeface="+mn-lt"/>
              </a:rPr>
              <a:t>300 </a:t>
            </a:r>
            <a:r>
              <a:rPr lang="en-US" sz="2400" dirty="0" smtClean="0">
                <a:latin typeface="+mn-lt"/>
              </a:rPr>
              <a:t>gallons</a:t>
            </a:r>
            <a:endParaRPr lang="en-US" sz="2400" dirty="0">
              <a:latin typeface="+mn-lt"/>
            </a:endParaRPr>
          </a:p>
          <a:p>
            <a:pPr marL="0" indent="0">
              <a:spcAft>
                <a:spcPts val="600"/>
              </a:spcAft>
              <a:buNone/>
              <a:tabLst>
                <a:tab pos="5918200" algn="r"/>
                <a:tab pos="6007100" algn="l"/>
              </a:tabLst>
            </a:pPr>
            <a:r>
              <a:rPr lang="en-US" sz="2400" dirty="0" smtClean="0">
                <a:latin typeface="+mn-lt"/>
              </a:rPr>
              <a:t>Average </a:t>
            </a:r>
            <a:r>
              <a:rPr lang="en-US" sz="2400" dirty="0">
                <a:latin typeface="+mn-lt"/>
              </a:rPr>
              <a:t>demand per year, </a:t>
            </a:r>
            <a:r>
              <a:rPr lang="en-US" sz="2400" i="1" dirty="0" smtClean="0">
                <a:latin typeface="+mn-lt"/>
                <a:cs typeface="Times New Roman"/>
              </a:rPr>
              <a:t>D</a:t>
            </a:r>
            <a:r>
              <a:rPr lang="en-US" sz="2400" dirty="0" smtClean="0">
                <a:latin typeface="+mn-lt"/>
              </a:rPr>
              <a:t> = </a:t>
            </a:r>
            <a:r>
              <a:rPr lang="en-US" sz="2400" dirty="0">
                <a:latin typeface="+mn-lt"/>
              </a:rPr>
              <a:t>100 </a:t>
            </a:r>
            <a:r>
              <a:rPr lang="en-US" sz="2400" dirty="0" smtClean="0">
                <a:latin typeface="+mn-lt"/>
              </a:rPr>
              <a:t>× </a:t>
            </a:r>
            <a:r>
              <a:rPr lang="en-US" sz="2400" dirty="0">
                <a:latin typeface="+mn-lt"/>
              </a:rPr>
              <a:t>52 = </a:t>
            </a:r>
            <a:r>
              <a:rPr lang="en-US" sz="2400" dirty="0" smtClean="0">
                <a:latin typeface="+mn-lt"/>
              </a:rPr>
              <a:t>5,200</a:t>
            </a:r>
            <a:endParaRPr lang="en-US" sz="2400" dirty="0" smtClean="0">
              <a:latin typeface="+mn-lt"/>
              <a:cs typeface="Arial" panose="020B0604020202020204" pitchFamily="34" charset="0"/>
            </a:endParaRPr>
          </a:p>
        </p:txBody>
      </p:sp>
      <p:sp>
        <p:nvSpPr>
          <p:cNvPr id="4" name="Content Placeholder 3"/>
          <p:cNvSpPr>
            <a:spLocks noGrp="1"/>
          </p:cNvSpPr>
          <p:nvPr>
            <p:ph idx="13"/>
          </p:nvPr>
        </p:nvSpPr>
        <p:spPr>
          <a:xfrm>
            <a:off x="457200" y="3523364"/>
            <a:ext cx="5806440" cy="515236"/>
          </a:xfrm>
        </p:spPr>
        <p:txBody>
          <a:bodyPr/>
          <a:lstStyle/>
          <a:p>
            <a:pPr marL="0" indent="0">
              <a:buNone/>
            </a:pPr>
            <a:r>
              <a:rPr lang="en-US" sz="2400" dirty="0">
                <a:latin typeface="+mn-lt"/>
              </a:rPr>
              <a:t>Standard deviation of demand per week</a:t>
            </a:r>
            <a:r>
              <a:rPr lang="en-US" sz="2400" dirty="0" smtClean="0">
                <a:latin typeface="+mn-lt"/>
              </a:rPr>
              <a:t>,</a:t>
            </a:r>
            <a:endParaRPr lang="en-US" sz="2400" dirty="0">
              <a:latin typeface="+mn-lt"/>
            </a:endParaRPr>
          </a:p>
        </p:txBody>
      </p:sp>
      <p:graphicFrame>
        <p:nvGraphicFramePr>
          <p:cNvPr id="6" name="Object 5" descr="sigma sub d equals 20"/>
          <p:cNvGraphicFramePr>
            <a:graphicFrameLocks noChangeAspect="1"/>
          </p:cNvGraphicFramePr>
          <p:nvPr>
            <p:extLst>
              <p:ext uri="{D42A27DB-BD31-4B8C-83A1-F6EECF244321}">
                <p14:modId xmlns:p14="http://schemas.microsoft.com/office/powerpoint/2010/main" val="2765633872"/>
              </p:ext>
            </p:extLst>
          </p:nvPr>
        </p:nvGraphicFramePr>
        <p:xfrm>
          <a:off x="6295710" y="3618252"/>
          <a:ext cx="1317621" cy="401277"/>
        </p:xfrm>
        <a:graphic>
          <a:graphicData uri="http://schemas.openxmlformats.org/presentationml/2006/ole">
            <mc:AlternateContent xmlns:mc="http://schemas.openxmlformats.org/markup-compatibility/2006">
              <mc:Choice xmlns:v="urn:schemas-microsoft-com:vml" Requires="v">
                <p:oleObj spid="_x0000_s64783" name="Equation" r:id="rId3" imgW="558720" imgH="228600" progId="Equation.DSMT4">
                  <p:embed/>
                </p:oleObj>
              </mc:Choice>
              <mc:Fallback>
                <p:oleObj name="Equation" r:id="rId3" imgW="558720" imgH="228600" progId="Equation.DSMT4">
                  <p:embed/>
                  <p:pic>
                    <p:nvPicPr>
                      <p:cNvPr id="0" name=""/>
                      <p:cNvPicPr/>
                      <p:nvPr/>
                    </p:nvPicPr>
                    <p:blipFill>
                      <a:blip r:embed="rId4"/>
                      <a:stretch>
                        <a:fillRect/>
                      </a:stretch>
                    </p:blipFill>
                    <p:spPr>
                      <a:xfrm>
                        <a:off x="6295710" y="3618252"/>
                        <a:ext cx="1317621" cy="401277"/>
                      </a:xfrm>
                      <a:prstGeom prst="rect">
                        <a:avLst/>
                      </a:prstGeom>
                    </p:spPr>
                  </p:pic>
                </p:oleObj>
              </mc:Fallback>
            </mc:AlternateContent>
          </a:graphicData>
        </a:graphic>
      </p:graphicFrame>
      <p:sp>
        <p:nvSpPr>
          <p:cNvPr id="5" name="Content Placeholder 4"/>
          <p:cNvSpPr>
            <a:spLocks noGrp="1"/>
          </p:cNvSpPr>
          <p:nvPr>
            <p:ph idx="14"/>
          </p:nvPr>
        </p:nvSpPr>
        <p:spPr>
          <a:xfrm>
            <a:off x="457200" y="4123092"/>
            <a:ext cx="8229600" cy="1088988"/>
          </a:xfrm>
        </p:spPr>
        <p:txBody>
          <a:bodyPr/>
          <a:lstStyle/>
          <a:p>
            <a:pPr marL="0" indent="0">
              <a:spcAft>
                <a:spcPts val="600"/>
              </a:spcAft>
              <a:buNone/>
              <a:tabLst>
                <a:tab pos="5918200" algn="r"/>
                <a:tab pos="6007100" algn="l"/>
              </a:tabLst>
            </a:pPr>
            <a:r>
              <a:rPr lang="en-US" sz="2400" dirty="0">
                <a:latin typeface="+mn-lt"/>
              </a:rPr>
              <a:t>Unit cost, </a:t>
            </a:r>
            <a:r>
              <a:rPr lang="en-US" sz="2400" i="1" dirty="0">
                <a:latin typeface="+mn-lt"/>
                <a:cs typeface="Times New Roman"/>
              </a:rPr>
              <a:t>C </a:t>
            </a:r>
            <a:r>
              <a:rPr lang="en-US" sz="2400" dirty="0">
                <a:latin typeface="+mn-lt"/>
              </a:rPr>
              <a:t>= $3</a:t>
            </a:r>
          </a:p>
          <a:p>
            <a:pPr marL="0" indent="0">
              <a:spcAft>
                <a:spcPts val="600"/>
              </a:spcAft>
              <a:buNone/>
              <a:tabLst>
                <a:tab pos="5918200" algn="r"/>
                <a:tab pos="6007100" algn="l"/>
              </a:tabLst>
            </a:pPr>
            <a:r>
              <a:rPr lang="en-US" sz="2400" dirty="0">
                <a:latin typeface="+mn-lt"/>
              </a:rPr>
              <a:t>Holding cost as a fraction of product cost per year, </a:t>
            </a:r>
            <a:r>
              <a:rPr lang="en-US" sz="2400" i="1" dirty="0">
                <a:latin typeface="+mn-lt"/>
                <a:cs typeface="Times New Roman"/>
              </a:rPr>
              <a:t>h </a:t>
            </a:r>
            <a:r>
              <a:rPr lang="en-US" sz="2400" dirty="0">
                <a:latin typeface="+mn-lt"/>
              </a:rPr>
              <a:t>= 0.2</a:t>
            </a:r>
          </a:p>
        </p:txBody>
      </p:sp>
    </p:spTree>
    <p:extLst>
      <p:ext uri="{BB962C8B-B14F-4D97-AF65-F5344CB8AC3E}">
        <p14:creationId xmlns:p14="http://schemas.microsoft.com/office/powerpoint/2010/main" val="38050900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229600" cy="677078"/>
          </a:xfrm>
        </p:spPr>
        <p:txBody>
          <a:bodyPr tIns="91425">
            <a:spAutoFit/>
          </a:bodyPr>
          <a:lstStyle/>
          <a:p>
            <a:pPr lvl="0" defTabSz="457200">
              <a:spcBef>
                <a:spcPct val="0"/>
              </a:spcBef>
              <a:buClrTx/>
            </a:pPr>
            <a:r>
              <a:rPr lang="en-IN" sz="3200" kern="1200" dirty="0">
                <a:latin typeface="Times New Roman" panose="02020603050405020304" pitchFamily="18" charset="0"/>
                <a:ea typeface="+mj-ea"/>
                <a:cs typeface="+mj-cs"/>
              </a:rPr>
              <a:t>Demand During Stockout Is Backlogged</a:t>
            </a:r>
            <a:r>
              <a:rPr lang="en-US" sz="3200"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(3 of 4)</a:t>
            </a:r>
            <a:endParaRPr lang="en-US" sz="2000" b="0" kern="1200" dirty="0">
              <a:latin typeface="Times New Roman" panose="02020603050405020304" pitchFamily="18" charset="0"/>
              <a:ea typeface="+mj-ea"/>
              <a:cs typeface="+mj-cs"/>
            </a:endParaRPr>
          </a:p>
        </p:txBody>
      </p:sp>
      <p:sp>
        <p:nvSpPr>
          <p:cNvPr id="8" name="Content Placeholder 7"/>
          <p:cNvSpPr>
            <a:spLocks noGrp="1"/>
          </p:cNvSpPr>
          <p:nvPr>
            <p:ph type="body" idx="1"/>
          </p:nvPr>
        </p:nvSpPr>
        <p:spPr>
          <a:xfrm>
            <a:off x="457200" y="1600201"/>
            <a:ext cx="8229600" cy="1824960"/>
          </a:xfrm>
        </p:spPr>
        <p:txBody>
          <a:bodyPr/>
          <a:lstStyle/>
          <a:p>
            <a:pPr marL="0" indent="0">
              <a:spcAft>
                <a:spcPts val="600"/>
              </a:spcAft>
              <a:buNone/>
              <a:tabLst>
                <a:tab pos="5918200" algn="r"/>
                <a:tab pos="6007100" algn="l"/>
              </a:tabLst>
            </a:pPr>
            <a:r>
              <a:rPr lang="en-US" sz="2400" dirty="0">
                <a:latin typeface="+mn-lt"/>
              </a:rPr>
              <a:t>Cost of holding one unit for one year, </a:t>
            </a:r>
            <a:r>
              <a:rPr lang="en-US" sz="2400" i="1" dirty="0">
                <a:latin typeface="+mn-lt"/>
                <a:cs typeface="Times New Roman"/>
              </a:rPr>
              <a:t>H </a:t>
            </a:r>
            <a:r>
              <a:rPr lang="en-US" sz="2400" dirty="0">
                <a:latin typeface="+mn-lt"/>
              </a:rPr>
              <a:t>= </a:t>
            </a:r>
            <a:r>
              <a:rPr lang="en-US" sz="2400" i="1" dirty="0">
                <a:latin typeface="+mn-lt"/>
                <a:cs typeface="Times New Roman"/>
              </a:rPr>
              <a:t>hC</a:t>
            </a:r>
            <a:r>
              <a:rPr lang="en-US" sz="2400" dirty="0">
                <a:latin typeface="+mn-lt"/>
              </a:rPr>
              <a:t> = $</a:t>
            </a:r>
            <a:r>
              <a:rPr lang="en-US" sz="2400" dirty="0" smtClean="0">
                <a:latin typeface="+mn-lt"/>
              </a:rPr>
              <a:t>0.6</a:t>
            </a:r>
          </a:p>
          <a:p>
            <a:pPr marL="0" indent="0">
              <a:spcAft>
                <a:spcPts val="600"/>
              </a:spcAft>
              <a:buNone/>
              <a:tabLst>
                <a:tab pos="5918200" algn="r"/>
                <a:tab pos="6007100" algn="l"/>
              </a:tabLst>
            </a:pPr>
            <a:r>
              <a:rPr lang="en-US" sz="2400" dirty="0" smtClean="0">
                <a:latin typeface="+mn-lt"/>
              </a:rPr>
              <a:t>Lead </a:t>
            </a:r>
            <a:r>
              <a:rPr lang="en-US" sz="2400" dirty="0">
                <a:latin typeface="+mn-lt"/>
              </a:rPr>
              <a:t>time, </a:t>
            </a:r>
            <a:r>
              <a:rPr lang="en-US" sz="2400" i="1" dirty="0" smtClean="0">
                <a:latin typeface="+mn-lt"/>
                <a:cs typeface="Times New Roman"/>
              </a:rPr>
              <a:t>L</a:t>
            </a:r>
            <a:r>
              <a:rPr lang="en-US" sz="2400" dirty="0" smtClean="0">
                <a:latin typeface="+mn-lt"/>
              </a:rPr>
              <a:t>= </a:t>
            </a:r>
            <a:r>
              <a:rPr lang="en-US" sz="2400" dirty="0">
                <a:latin typeface="+mn-lt"/>
              </a:rPr>
              <a:t>2 </a:t>
            </a:r>
            <a:r>
              <a:rPr lang="en-US" sz="2400" dirty="0" smtClean="0">
                <a:latin typeface="+mn-lt"/>
              </a:rPr>
              <a:t>weeks</a:t>
            </a:r>
          </a:p>
          <a:p>
            <a:pPr marL="0" indent="0">
              <a:spcAft>
                <a:spcPts val="600"/>
              </a:spcAft>
              <a:buNone/>
              <a:tabLst>
                <a:tab pos="5918200" algn="r"/>
                <a:tab pos="6007100" algn="l"/>
              </a:tabLst>
            </a:pPr>
            <a:r>
              <a:rPr lang="en-US" sz="2400" dirty="0" smtClean="0">
                <a:latin typeface="+mn-lt"/>
              </a:rPr>
              <a:t>Mean </a:t>
            </a:r>
            <a:r>
              <a:rPr lang="en-US" sz="2400" dirty="0">
                <a:latin typeface="+mn-lt"/>
              </a:rPr>
              <a:t>demand over lead time, </a:t>
            </a:r>
            <a:r>
              <a:rPr lang="en-US" sz="2400" i="1" dirty="0" smtClean="0">
                <a:latin typeface="+mn-lt"/>
                <a:cs typeface="Times New Roman"/>
              </a:rPr>
              <a:t>D</a:t>
            </a:r>
            <a:r>
              <a:rPr lang="en-US" sz="2400" i="1" baseline="-25000" dirty="0" smtClean="0">
                <a:latin typeface="+mn-lt"/>
                <a:cs typeface="Times New Roman"/>
              </a:rPr>
              <a:t>L</a:t>
            </a:r>
            <a:r>
              <a:rPr lang="en-US" sz="2400" dirty="0" smtClean="0">
                <a:latin typeface="+mn-lt"/>
              </a:rPr>
              <a:t> = </a:t>
            </a:r>
            <a:r>
              <a:rPr lang="en-US" sz="2400" dirty="0">
                <a:latin typeface="+mn-lt"/>
              </a:rPr>
              <a:t>200 </a:t>
            </a:r>
            <a:r>
              <a:rPr lang="en-US" sz="2400" dirty="0" smtClean="0">
                <a:latin typeface="+mn-lt"/>
              </a:rPr>
              <a:t>gallons</a:t>
            </a:r>
          </a:p>
        </p:txBody>
      </p:sp>
      <p:sp>
        <p:nvSpPr>
          <p:cNvPr id="7" name="Text Placeholder 6"/>
          <p:cNvSpPr>
            <a:spLocks noGrp="1"/>
          </p:cNvSpPr>
          <p:nvPr>
            <p:ph type="body" idx="2"/>
          </p:nvPr>
        </p:nvSpPr>
        <p:spPr>
          <a:xfrm>
            <a:off x="457200" y="3552964"/>
            <a:ext cx="3398838" cy="980936"/>
          </a:xfrm>
        </p:spPr>
        <p:txBody>
          <a:bodyPr/>
          <a:lstStyle/>
          <a:p>
            <a:pPr marL="0" indent="0">
              <a:buNone/>
            </a:pPr>
            <a:r>
              <a:rPr lang="en-US" sz="2400" dirty="0">
                <a:latin typeface="+mn-lt"/>
              </a:rPr>
              <a:t>Standard deviation of </a:t>
            </a:r>
            <a:r>
              <a:rPr lang="en-US" sz="2400" dirty="0" smtClean="0">
                <a:latin typeface="+mn-lt"/>
              </a:rPr>
              <a:t>demand </a:t>
            </a:r>
            <a:r>
              <a:rPr lang="en-US" sz="2400" dirty="0">
                <a:latin typeface="+mn-lt"/>
              </a:rPr>
              <a:t>over lead time</a:t>
            </a:r>
            <a:r>
              <a:rPr lang="en-US" sz="2400" dirty="0" smtClean="0">
                <a:latin typeface="+mn-lt"/>
              </a:rPr>
              <a:t>,</a:t>
            </a:r>
            <a:endParaRPr lang="en-US" sz="2400" dirty="0">
              <a:latin typeface="+mn-lt"/>
            </a:endParaRPr>
          </a:p>
        </p:txBody>
      </p:sp>
      <p:graphicFrame>
        <p:nvGraphicFramePr>
          <p:cNvPr id="11" name="Object 10" descr="sigma sub l = sigma sub d radical l. = 20 radical 2 = 28.3"/>
          <p:cNvGraphicFramePr>
            <a:graphicFrameLocks noChangeAspect="1"/>
          </p:cNvGraphicFramePr>
          <p:nvPr>
            <p:extLst>
              <p:ext uri="{D42A27DB-BD31-4B8C-83A1-F6EECF244321}">
                <p14:modId xmlns:p14="http://schemas.microsoft.com/office/powerpoint/2010/main" val="911946615"/>
              </p:ext>
            </p:extLst>
          </p:nvPr>
        </p:nvGraphicFramePr>
        <p:xfrm>
          <a:off x="3856038" y="3974194"/>
          <a:ext cx="2227262" cy="908050"/>
        </p:xfrm>
        <a:graphic>
          <a:graphicData uri="http://schemas.openxmlformats.org/presentationml/2006/ole">
            <mc:AlternateContent xmlns:mc="http://schemas.openxmlformats.org/markup-compatibility/2006">
              <mc:Choice xmlns:v="urn:schemas-microsoft-com:vml" Requires="v">
                <p:oleObj spid="_x0000_s39544" name="Equation" r:id="rId3" imgW="1930320" imgH="787320" progId="Equation.DSMT4">
                  <p:embed/>
                </p:oleObj>
              </mc:Choice>
              <mc:Fallback>
                <p:oleObj name="Equation" r:id="rId3" imgW="1930320" imgH="787320" progId="Equation.DSMT4">
                  <p:embed/>
                  <p:pic>
                    <p:nvPicPr>
                      <p:cNvPr id="11" name="Object 10"/>
                      <p:cNvPicPr/>
                      <p:nvPr/>
                    </p:nvPicPr>
                    <p:blipFill>
                      <a:blip r:embed="rId4"/>
                      <a:stretch>
                        <a:fillRect/>
                      </a:stretch>
                    </p:blipFill>
                    <p:spPr>
                      <a:xfrm>
                        <a:off x="3856038" y="3974194"/>
                        <a:ext cx="2227262" cy="908050"/>
                      </a:xfrm>
                      <a:prstGeom prst="rect">
                        <a:avLst/>
                      </a:prstGeom>
                    </p:spPr>
                  </p:pic>
                </p:oleObj>
              </mc:Fallback>
            </mc:AlternateContent>
          </a:graphicData>
        </a:graphic>
      </p:graphicFrame>
    </p:spTree>
    <p:extLst>
      <p:ext uri="{BB962C8B-B14F-4D97-AF65-F5344CB8AC3E}">
        <p14:creationId xmlns:p14="http://schemas.microsoft.com/office/powerpoint/2010/main" val="2523511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229600" cy="677078"/>
          </a:xfrm>
        </p:spPr>
        <p:txBody>
          <a:bodyPr tIns="91425">
            <a:spAutoFit/>
          </a:bodyPr>
          <a:lstStyle/>
          <a:p>
            <a:pPr lvl="0" defTabSz="457200">
              <a:spcBef>
                <a:spcPct val="0"/>
              </a:spcBef>
              <a:buClrTx/>
            </a:pPr>
            <a:r>
              <a:rPr lang="en-IN" sz="3200" kern="1200" dirty="0">
                <a:latin typeface="Times New Roman" panose="02020603050405020304" pitchFamily="18" charset="0"/>
              </a:rPr>
              <a:t>Demand During Stockout Is Backlogged</a:t>
            </a:r>
            <a:r>
              <a:rPr lang="en-US" sz="3000"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(4 of 4)</a:t>
            </a:r>
            <a:endParaRPr lang="en-US" sz="2000" b="0" kern="1200" dirty="0">
              <a:latin typeface="Times New Roman" panose="02020603050405020304" pitchFamily="18" charset="0"/>
              <a:ea typeface="+mj-ea"/>
              <a:cs typeface="+mj-cs"/>
            </a:endParaRPr>
          </a:p>
        </p:txBody>
      </p:sp>
      <p:graphicFrame>
        <p:nvGraphicFramePr>
          <p:cNvPr id="3" name="Object 2" descr="C S L = F of R O P, D sub l, sigma sub l, = Normal distribution of 300, 200, 28.3, 1, = 0.9998"/>
          <p:cNvGraphicFramePr>
            <a:graphicFrameLocks noChangeAspect="1"/>
          </p:cNvGraphicFramePr>
          <p:nvPr>
            <p:extLst>
              <p:ext uri="{D42A27DB-BD31-4B8C-83A1-F6EECF244321}">
                <p14:modId xmlns:p14="http://schemas.microsoft.com/office/powerpoint/2010/main" val="3828978032"/>
              </p:ext>
            </p:extLst>
          </p:nvPr>
        </p:nvGraphicFramePr>
        <p:xfrm>
          <a:off x="642821" y="2064498"/>
          <a:ext cx="7780114" cy="427131"/>
        </p:xfrm>
        <a:graphic>
          <a:graphicData uri="http://schemas.openxmlformats.org/presentationml/2006/ole">
            <mc:AlternateContent xmlns:mc="http://schemas.openxmlformats.org/markup-compatibility/2006">
              <mc:Choice xmlns:v="urn:schemas-microsoft-com:vml" Requires="v">
                <p:oleObj spid="_x0000_s61270" name="Equation" r:id="rId3" imgW="4178160" imgH="228600" progId="Equation.DSMT4">
                  <p:embed/>
                </p:oleObj>
              </mc:Choice>
              <mc:Fallback>
                <p:oleObj name="Equation" r:id="rId3" imgW="4178160" imgH="228600" progId="Equation.DSMT4">
                  <p:embed/>
                  <p:pic>
                    <p:nvPicPr>
                      <p:cNvPr id="0" name=""/>
                      <p:cNvPicPr/>
                      <p:nvPr/>
                    </p:nvPicPr>
                    <p:blipFill>
                      <a:blip r:embed="rId4"/>
                      <a:stretch>
                        <a:fillRect/>
                      </a:stretch>
                    </p:blipFill>
                    <p:spPr>
                      <a:xfrm>
                        <a:off x="642821" y="2064498"/>
                        <a:ext cx="7780114" cy="427131"/>
                      </a:xfrm>
                      <a:prstGeom prst="rect">
                        <a:avLst/>
                      </a:prstGeom>
                    </p:spPr>
                  </p:pic>
                </p:oleObj>
              </mc:Fallback>
            </mc:AlternateContent>
          </a:graphicData>
        </a:graphic>
      </p:graphicFrame>
      <p:graphicFrame>
        <p:nvGraphicFramePr>
          <p:cNvPr id="6" name="Object 5" descr="C sub u = start fraction h q over left parenthesis 1 minus c s l right parenthesis d end fraction, = start fraction 0.6 times 400 over 0.0002 times 5,200 end fraction, = $230.777 per gallon."/>
          <p:cNvGraphicFramePr>
            <a:graphicFrameLocks noChangeAspect="1"/>
          </p:cNvGraphicFramePr>
          <p:nvPr>
            <p:extLst>
              <p:ext uri="{D42A27DB-BD31-4B8C-83A1-F6EECF244321}">
                <p14:modId xmlns:p14="http://schemas.microsoft.com/office/powerpoint/2010/main" val="3184754418"/>
              </p:ext>
            </p:extLst>
          </p:nvPr>
        </p:nvGraphicFramePr>
        <p:xfrm>
          <a:off x="896938" y="3313113"/>
          <a:ext cx="7351712" cy="815975"/>
        </p:xfrm>
        <a:graphic>
          <a:graphicData uri="http://schemas.openxmlformats.org/presentationml/2006/ole">
            <mc:AlternateContent xmlns:mc="http://schemas.openxmlformats.org/markup-compatibility/2006">
              <mc:Choice xmlns:v="urn:schemas-microsoft-com:vml" Requires="v">
                <p:oleObj spid="_x0000_s61271" name="Equation" r:id="rId5" imgW="3771720" imgH="419040" progId="Equation.DSMT4">
                  <p:embed/>
                </p:oleObj>
              </mc:Choice>
              <mc:Fallback>
                <p:oleObj name="Equation" r:id="rId5" imgW="3771720" imgH="419040" progId="Equation.DSMT4">
                  <p:embed/>
                  <p:pic>
                    <p:nvPicPr>
                      <p:cNvPr id="6" name="Object 5"/>
                      <p:cNvPicPr/>
                      <p:nvPr/>
                    </p:nvPicPr>
                    <p:blipFill>
                      <a:blip r:embed="rId6"/>
                      <a:stretch>
                        <a:fillRect/>
                      </a:stretch>
                    </p:blipFill>
                    <p:spPr>
                      <a:xfrm>
                        <a:off x="896938" y="3313113"/>
                        <a:ext cx="7351712" cy="815975"/>
                      </a:xfrm>
                      <a:prstGeom prst="rect">
                        <a:avLst/>
                      </a:prstGeom>
                    </p:spPr>
                  </p:pic>
                </p:oleObj>
              </mc:Fallback>
            </mc:AlternateContent>
          </a:graphicData>
        </a:graphic>
      </p:graphicFrame>
    </p:spTree>
    <p:extLst>
      <p:ext uri="{BB962C8B-B14F-4D97-AF65-F5344CB8AC3E}">
        <p14:creationId xmlns:p14="http://schemas.microsoft.com/office/powerpoint/2010/main" val="25710279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Optimal Service Level When Unmet Demand Is Lost</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469877"/>
          </a:xfrm>
        </p:spPr>
        <p:txBody>
          <a:bodyPr wrap="square" lIns="91425" tIns="91425" rIns="91425" bIns="91425">
            <a:spAutoFit/>
          </a:bodyPr>
          <a:lstStyle/>
          <a:p>
            <a:pPr marL="0" indent="0">
              <a:spcAft>
                <a:spcPts val="600"/>
              </a:spcAft>
              <a:buNone/>
              <a:tabLst>
                <a:tab pos="5473700" algn="r"/>
                <a:tab pos="5651500" algn="l"/>
              </a:tabLst>
            </a:pPr>
            <a:r>
              <a:rPr lang="en-US" sz="2400" dirty="0" smtClean="0">
                <a:latin typeface="+mn-lt"/>
              </a:rPr>
              <a:t>Lot size, </a:t>
            </a:r>
            <a:r>
              <a:rPr lang="en-US" sz="2400" i="1" dirty="0" smtClean="0">
                <a:latin typeface="+mn-lt"/>
                <a:cs typeface="Times New Roman"/>
              </a:rPr>
              <a:t>Q</a:t>
            </a:r>
            <a:r>
              <a:rPr lang="en-US" sz="2400" dirty="0" smtClean="0">
                <a:latin typeface="+mn-lt"/>
              </a:rPr>
              <a:t>= 400 gallons </a:t>
            </a:r>
          </a:p>
          <a:p>
            <a:pPr marL="0" indent="0">
              <a:spcAft>
                <a:spcPts val="600"/>
              </a:spcAft>
              <a:buNone/>
              <a:tabLst>
                <a:tab pos="5473700" algn="r"/>
                <a:tab pos="5651500" algn="l"/>
              </a:tabLst>
            </a:pPr>
            <a:r>
              <a:rPr lang="en-US" sz="2400" dirty="0" smtClean="0">
                <a:latin typeface="+mn-lt"/>
              </a:rPr>
              <a:t>Average demand per year, </a:t>
            </a:r>
            <a:r>
              <a:rPr lang="en-US" sz="2400" i="1" dirty="0" smtClean="0">
                <a:latin typeface="+mn-lt"/>
                <a:cs typeface="Times New Roman"/>
              </a:rPr>
              <a:t>D</a:t>
            </a:r>
            <a:r>
              <a:rPr lang="en-US" sz="2400" dirty="0" smtClean="0">
                <a:latin typeface="+mn-lt"/>
              </a:rPr>
              <a:t>	= 100 × 52 = 5,200</a:t>
            </a:r>
          </a:p>
          <a:p>
            <a:pPr marL="0" indent="0">
              <a:spcAft>
                <a:spcPts val="600"/>
              </a:spcAft>
              <a:buNone/>
              <a:tabLst>
                <a:tab pos="5473700" algn="r"/>
                <a:tab pos="5651500" algn="l"/>
              </a:tabLst>
            </a:pPr>
            <a:r>
              <a:rPr lang="en-US" sz="2400" dirty="0" smtClean="0">
                <a:latin typeface="+mn-lt"/>
              </a:rPr>
              <a:t>Cost of holding one unit for one year, </a:t>
            </a:r>
            <a:r>
              <a:rPr lang="en-US" sz="2400" i="1" dirty="0" smtClean="0">
                <a:latin typeface="+mn-lt"/>
                <a:cs typeface="Times New Roman"/>
              </a:rPr>
              <a:t>H </a:t>
            </a:r>
            <a:r>
              <a:rPr lang="en-US" sz="2400" dirty="0" smtClean="0">
                <a:latin typeface="+mn-lt"/>
              </a:rPr>
              <a:t>= $0.6 </a:t>
            </a:r>
          </a:p>
          <a:p>
            <a:pPr marL="0" indent="0">
              <a:spcAft>
                <a:spcPts val="600"/>
              </a:spcAft>
              <a:buNone/>
              <a:tabLst>
                <a:tab pos="5473700" algn="r"/>
                <a:tab pos="5651500" algn="l"/>
              </a:tabLst>
            </a:pPr>
            <a:r>
              <a:rPr lang="en-US" sz="2400" dirty="0" smtClean="0">
                <a:latin typeface="+mn-lt"/>
              </a:rPr>
              <a:t>Cost of understocking, </a:t>
            </a:r>
            <a:r>
              <a:rPr lang="en-US" sz="2400" i="1" dirty="0" smtClean="0">
                <a:latin typeface="+mn-lt"/>
                <a:cs typeface="Times New Roman"/>
              </a:rPr>
              <a:t>C</a:t>
            </a:r>
            <a:r>
              <a:rPr lang="en-US" sz="2400" i="1" baseline="-25000" dirty="0" smtClean="0">
                <a:latin typeface="+mn-lt"/>
                <a:cs typeface="Times New Roman"/>
              </a:rPr>
              <a:t>u</a:t>
            </a:r>
            <a:r>
              <a:rPr lang="en-US" sz="2400" dirty="0" smtClean="0">
                <a:latin typeface="+mn-lt"/>
              </a:rPr>
              <a:t>= $2</a:t>
            </a:r>
            <a:endParaRPr lang="en-US" sz="2400" dirty="0">
              <a:latin typeface="+mn-lt"/>
            </a:endParaRPr>
          </a:p>
        </p:txBody>
      </p:sp>
      <p:graphicFrame>
        <p:nvGraphicFramePr>
          <p:cNvPr id="5" name="Object 4" descr="C S L star = 1 minus start fraction h q over h q + d c sub u end fraction. Equals 1 minus start fraction 0.6 times 400 over 0.6 times 400 + 2 times 5,200, = 0.98"/>
          <p:cNvGraphicFramePr>
            <a:graphicFrameLocks noChangeAspect="1"/>
          </p:cNvGraphicFramePr>
          <p:nvPr>
            <p:extLst>
              <p:ext uri="{D42A27DB-BD31-4B8C-83A1-F6EECF244321}">
                <p14:modId xmlns:p14="http://schemas.microsoft.com/office/powerpoint/2010/main" val="1687810746"/>
              </p:ext>
            </p:extLst>
          </p:nvPr>
        </p:nvGraphicFramePr>
        <p:xfrm>
          <a:off x="2198688" y="4495800"/>
          <a:ext cx="4751387" cy="1528763"/>
        </p:xfrm>
        <a:graphic>
          <a:graphicData uri="http://schemas.openxmlformats.org/presentationml/2006/ole">
            <mc:AlternateContent xmlns:mc="http://schemas.openxmlformats.org/markup-compatibility/2006">
              <mc:Choice xmlns:v="urn:schemas-microsoft-com:vml" Requires="v">
                <p:oleObj spid="_x0000_s16300" name="Equation" r:id="rId3" imgW="2679480" imgH="863280" progId="Equation.DSMT4">
                  <p:embed/>
                </p:oleObj>
              </mc:Choice>
              <mc:Fallback>
                <p:oleObj name="Equation" r:id="rId3" imgW="2679480" imgH="863280" progId="Equation.DSMT4">
                  <p:embed/>
                  <p:pic>
                    <p:nvPicPr>
                      <p:cNvPr id="4" name="Object 3"/>
                      <p:cNvPicPr/>
                      <p:nvPr/>
                    </p:nvPicPr>
                    <p:blipFill>
                      <a:blip r:embed="rId4"/>
                      <a:stretch>
                        <a:fillRect/>
                      </a:stretch>
                    </p:blipFill>
                    <p:spPr>
                      <a:xfrm>
                        <a:off x="2198688" y="4495800"/>
                        <a:ext cx="4751387" cy="1528763"/>
                      </a:xfrm>
                      <a:prstGeom prst="rect">
                        <a:avLst/>
                      </a:prstGeom>
                    </p:spPr>
                  </p:pic>
                </p:oleObj>
              </mc:Fallback>
            </mc:AlternateContent>
          </a:graphicData>
        </a:graphic>
      </p:graphicFrame>
    </p:spTree>
    <p:extLst>
      <p:ext uri="{BB962C8B-B14F-4D97-AF65-F5344CB8AC3E}">
        <p14:creationId xmlns:p14="http://schemas.microsoft.com/office/powerpoint/2010/main" val="2826127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Learning Objectives </a:t>
            </a:r>
            <a:r>
              <a:rPr lang="en-US" sz="2000" b="0" kern="1200" dirty="0" smtClean="0">
                <a:solidFill>
                  <a:srgbClr val="007FA3"/>
                </a:solidFill>
                <a:latin typeface="Times New Roman" panose="02020603050405020304" pitchFamily="18" charset="0"/>
                <a:ea typeface="+mj-ea"/>
                <a:cs typeface="+mj-cs"/>
              </a:rPr>
              <a:t>(2 of 2)</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idx="1"/>
          </p:nvPr>
        </p:nvSpPr>
        <p:spPr/>
        <p:txBody>
          <a:bodyPr wrap="square" lIns="91425" tIns="91425" rIns="91425" bIns="91425">
            <a:spAutoFit/>
          </a:bodyPr>
          <a:lstStyle/>
          <a:p>
            <a:pPr marL="0" lvl="0" indent="0" defTabSz="457200">
              <a:spcAft>
                <a:spcPct val="0"/>
              </a:spcAft>
              <a:buSzPct val="100000"/>
              <a:buNone/>
            </a:pPr>
            <a:r>
              <a:rPr lang="en-US" sz="2400" b="1" kern="1200" dirty="0" smtClean="0">
                <a:solidFill>
                  <a:schemeClr val="tx2"/>
                </a:solidFill>
                <a:latin typeface="Arial (Body)"/>
                <a:ea typeface="+mn-ea"/>
                <a:cs typeface="+mn-cs"/>
              </a:rPr>
              <a:t>13.5</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Understand </a:t>
            </a:r>
            <a:r>
              <a:rPr lang="en-US" sz="2400" kern="1200" dirty="0">
                <a:solidFill>
                  <a:srgbClr val="000000"/>
                </a:solidFill>
                <a:latin typeface="Arial (Body)"/>
                <a:ea typeface="+mn-ea"/>
                <a:cs typeface="+mn-cs"/>
              </a:rPr>
              <a:t>conditions under which postponement is valuable in a supply chain.</a:t>
            </a:r>
          </a:p>
          <a:p>
            <a:pPr marL="0" lvl="0" indent="0" defTabSz="457200">
              <a:spcAft>
                <a:spcPct val="0"/>
              </a:spcAft>
              <a:buSzPct val="100000"/>
              <a:buNone/>
            </a:pPr>
            <a:r>
              <a:rPr lang="en-US" sz="2400" b="1" kern="1200" dirty="0" smtClean="0">
                <a:solidFill>
                  <a:schemeClr val="tx2"/>
                </a:solidFill>
                <a:latin typeface="Arial (Body)"/>
                <a:ea typeface="+mn-ea"/>
                <a:cs typeface="+mn-cs"/>
              </a:rPr>
              <a:t>13.6</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Allocate </a:t>
            </a:r>
            <a:r>
              <a:rPr lang="en-US" sz="2400" kern="1200" dirty="0">
                <a:solidFill>
                  <a:srgbClr val="000000"/>
                </a:solidFill>
                <a:latin typeface="Arial (Body)"/>
                <a:ea typeface="+mn-ea"/>
                <a:cs typeface="+mn-cs"/>
              </a:rPr>
              <a:t>limited supply capacity among multiple products to maximize expected profits.</a:t>
            </a:r>
          </a:p>
        </p:txBody>
      </p:sp>
    </p:spTree>
    <p:extLst>
      <p:ext uri="{BB962C8B-B14F-4D97-AF65-F5344CB8AC3E}">
        <p14:creationId xmlns:p14="http://schemas.microsoft.com/office/powerpoint/2010/main" val="39577938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en-US" kern="1200" dirty="0">
                <a:solidFill>
                  <a:srgbClr val="007FA3"/>
                </a:solidFill>
                <a:latin typeface="Times New Roman" panose="02020603050405020304" pitchFamily="18" charset="0"/>
                <a:ea typeface="+mj-ea"/>
                <a:cs typeface="+mj-cs"/>
              </a:rPr>
              <a:t>Summary of Learning </a:t>
            </a:r>
            <a:r>
              <a:rPr lang="en-US" kern="1200" dirty="0" smtClean="0">
                <a:solidFill>
                  <a:srgbClr val="007FA3"/>
                </a:solidFill>
                <a:latin typeface="Times New Roman" panose="02020603050405020304" pitchFamily="18" charset="0"/>
                <a:ea typeface="+mj-ea"/>
                <a:cs typeface="+mj-cs"/>
              </a:rPr>
              <a:t>Objective 2</a:t>
            </a:r>
            <a:endParaRPr lang="en-US" kern="1200" dirty="0">
              <a:solidFill>
                <a:srgbClr val="007FA3"/>
              </a:solidFill>
              <a:latin typeface="Times New Roman" panose="02020603050405020304" pitchFamily="18" charset="0"/>
              <a:ea typeface="+mj-ea"/>
              <a:cs typeface="+mj-cs"/>
            </a:endParaRPr>
          </a:p>
        </p:txBody>
      </p:sp>
      <p:sp>
        <p:nvSpPr>
          <p:cNvPr id="10" name="Text Placeholder 9"/>
          <p:cNvSpPr>
            <a:spLocks noGrp="1"/>
          </p:cNvSpPr>
          <p:nvPr>
            <p:ph type="body" idx="1"/>
          </p:nvPr>
        </p:nvSpPr>
        <p:spPr/>
        <p:txBody>
          <a:bodyPr/>
          <a:lstStyle/>
          <a:p>
            <a:pPr marL="0" indent="0">
              <a:buNone/>
            </a:pPr>
            <a:r>
              <a:rPr lang="en-US" sz="2200" dirty="0">
                <a:latin typeface="+mn-lt"/>
              </a:rPr>
              <a:t>For seasonal products, the optimal level of </a:t>
            </a:r>
            <a:r>
              <a:rPr lang="en-US" sz="2200" dirty="0" smtClean="0">
                <a:latin typeface="+mn-lt"/>
              </a:rPr>
              <a:t>product </a:t>
            </a:r>
            <a:r>
              <a:rPr lang="en-US" sz="2200" dirty="0" smtClean="0"/>
              <a:t>availability is</a:t>
            </a:r>
            <a:endParaRPr lang="en-IN" sz="2200" dirty="0">
              <a:latin typeface="+mn-lt"/>
            </a:endParaRPr>
          </a:p>
        </p:txBody>
      </p:sp>
      <p:sp>
        <p:nvSpPr>
          <p:cNvPr id="3" name="Content Placeholder 2"/>
          <p:cNvSpPr>
            <a:spLocks noGrp="1"/>
          </p:cNvSpPr>
          <p:nvPr>
            <p:ph sz="quarter" idx="13"/>
          </p:nvPr>
        </p:nvSpPr>
        <p:spPr>
          <a:xfrm>
            <a:off x="457201" y="2150702"/>
            <a:ext cx="1300613" cy="483156"/>
          </a:xfrm>
        </p:spPr>
        <p:txBody>
          <a:bodyPr wrap="square" lIns="91425" tIns="91425" rIns="91425" bIns="91425">
            <a:spAutoFit/>
          </a:bodyPr>
          <a:lstStyle/>
          <a:p>
            <a:pPr marL="0" indent="0" defTabSz="457200">
              <a:spcAft>
                <a:spcPct val="0"/>
              </a:spcAft>
              <a:buSzPct val="100000"/>
              <a:buNone/>
            </a:pPr>
            <a:r>
              <a:rPr lang="en-US" sz="2200" dirty="0" smtClean="0">
                <a:latin typeface="+mn-lt"/>
              </a:rPr>
              <a:t>given by </a:t>
            </a:r>
          </a:p>
        </p:txBody>
      </p:sp>
      <p:graphicFrame>
        <p:nvGraphicFramePr>
          <p:cNvPr id="4" name="Object 3" descr="start fraction C sub u over left parenthesis C sub u + C sub o right parenthesis end fraction."/>
          <p:cNvGraphicFramePr>
            <a:graphicFrameLocks noChangeAspect="1"/>
          </p:cNvGraphicFramePr>
          <p:nvPr>
            <p:extLst>
              <p:ext uri="{D42A27DB-BD31-4B8C-83A1-F6EECF244321}">
                <p14:modId xmlns:p14="http://schemas.microsoft.com/office/powerpoint/2010/main" val="947878293"/>
              </p:ext>
            </p:extLst>
          </p:nvPr>
        </p:nvGraphicFramePr>
        <p:xfrm>
          <a:off x="1750161" y="2090727"/>
          <a:ext cx="935973" cy="642334"/>
        </p:xfrm>
        <a:graphic>
          <a:graphicData uri="http://schemas.openxmlformats.org/presentationml/2006/ole">
            <mc:AlternateContent xmlns:mc="http://schemas.openxmlformats.org/markup-compatibility/2006">
              <mc:Choice xmlns:v="urn:schemas-microsoft-com:vml" Requires="v">
                <p:oleObj spid="_x0000_s67347" name="Equation" r:id="rId3" imgW="647640" imgH="444240" progId="Equation.DSMT4">
                  <p:embed/>
                </p:oleObj>
              </mc:Choice>
              <mc:Fallback>
                <p:oleObj name="Equation" r:id="rId3" imgW="647640" imgH="444240" progId="Equation.DSMT4">
                  <p:embed/>
                  <p:pic>
                    <p:nvPicPr>
                      <p:cNvPr id="0" name=""/>
                      <p:cNvPicPr/>
                      <p:nvPr/>
                    </p:nvPicPr>
                    <p:blipFill>
                      <a:blip r:embed="rId4"/>
                      <a:stretch>
                        <a:fillRect/>
                      </a:stretch>
                    </p:blipFill>
                    <p:spPr>
                      <a:xfrm>
                        <a:off x="1750161" y="2090727"/>
                        <a:ext cx="935973" cy="642334"/>
                      </a:xfrm>
                      <a:prstGeom prst="rect">
                        <a:avLst/>
                      </a:prstGeom>
                    </p:spPr>
                  </p:pic>
                </p:oleObj>
              </mc:Fallback>
            </mc:AlternateContent>
          </a:graphicData>
        </a:graphic>
      </p:graphicFrame>
      <p:sp>
        <p:nvSpPr>
          <p:cNvPr id="5" name="Text Placeholder 4"/>
          <p:cNvSpPr>
            <a:spLocks noGrp="1"/>
          </p:cNvSpPr>
          <p:nvPr>
            <p:ph sz="quarter" idx="14"/>
          </p:nvPr>
        </p:nvSpPr>
        <p:spPr>
          <a:xfrm>
            <a:off x="2786017" y="2191303"/>
            <a:ext cx="5900782" cy="489750"/>
          </a:xfrm>
        </p:spPr>
        <p:txBody>
          <a:bodyPr/>
          <a:lstStyle/>
          <a:p>
            <a:pPr marL="0" indent="0">
              <a:buNone/>
            </a:pPr>
            <a:r>
              <a:rPr lang="en-US" sz="2200" dirty="0" smtClean="0">
                <a:latin typeface="+mn-lt"/>
              </a:rPr>
              <a:t>, </a:t>
            </a:r>
            <a:r>
              <a:rPr lang="en-US" sz="2200" dirty="0">
                <a:latin typeface="+mn-lt"/>
              </a:rPr>
              <a:t>where </a:t>
            </a:r>
            <a:r>
              <a:rPr lang="en-US" sz="2200" i="1" dirty="0">
                <a:latin typeface="+mn-lt"/>
                <a:cs typeface="Times New Roman"/>
              </a:rPr>
              <a:t>C</a:t>
            </a:r>
            <a:r>
              <a:rPr lang="en-US" sz="2200" i="1" baseline="-25000" dirty="0">
                <a:latin typeface="+mn-lt"/>
                <a:cs typeface="Times New Roman"/>
              </a:rPr>
              <a:t>o</a:t>
            </a:r>
            <a:r>
              <a:rPr lang="en-US" sz="2200" dirty="0">
                <a:latin typeface="+mn-lt"/>
              </a:rPr>
              <a:t> is the cost </a:t>
            </a:r>
            <a:r>
              <a:rPr lang="en-US" sz="2200" dirty="0" smtClean="0">
                <a:latin typeface="+mn-lt"/>
              </a:rPr>
              <a:t>of </a:t>
            </a:r>
            <a:r>
              <a:rPr lang="en-US" sz="2200" dirty="0"/>
              <a:t>overstocking and Cu </a:t>
            </a:r>
            <a:endParaRPr lang="en-US" sz="2200" dirty="0">
              <a:latin typeface="+mn-lt"/>
            </a:endParaRPr>
          </a:p>
        </p:txBody>
      </p:sp>
      <p:sp>
        <p:nvSpPr>
          <p:cNvPr id="13" name="Content Placeholder 12"/>
          <p:cNvSpPr>
            <a:spLocks noGrp="1"/>
          </p:cNvSpPr>
          <p:nvPr>
            <p:ph sz="quarter" idx="19"/>
          </p:nvPr>
        </p:nvSpPr>
        <p:spPr>
          <a:xfrm>
            <a:off x="457200" y="2749076"/>
            <a:ext cx="8229600" cy="428080"/>
          </a:xfrm>
        </p:spPr>
        <p:txBody>
          <a:bodyPr/>
          <a:lstStyle/>
          <a:p>
            <a:pPr marL="0" indent="0">
              <a:buNone/>
            </a:pPr>
            <a:r>
              <a:rPr lang="en-US" sz="2200" dirty="0" smtClean="0">
                <a:latin typeface="+mn-lt"/>
              </a:rPr>
              <a:t>is </a:t>
            </a:r>
            <a:r>
              <a:rPr lang="en-US" sz="2200" dirty="0">
                <a:latin typeface="+mn-lt"/>
              </a:rPr>
              <a:t>the cost of understocking. For continuously stocked products, </a:t>
            </a:r>
          </a:p>
        </p:txBody>
      </p:sp>
      <p:sp>
        <p:nvSpPr>
          <p:cNvPr id="14" name="Content Placeholder 13"/>
          <p:cNvSpPr>
            <a:spLocks noGrp="1"/>
          </p:cNvSpPr>
          <p:nvPr>
            <p:ph sz="quarter" idx="20"/>
          </p:nvPr>
        </p:nvSpPr>
        <p:spPr>
          <a:xfrm>
            <a:off x="457200" y="3296412"/>
            <a:ext cx="5212080" cy="470132"/>
          </a:xfrm>
        </p:spPr>
        <p:txBody>
          <a:bodyPr/>
          <a:lstStyle/>
          <a:p>
            <a:pPr marL="0" indent="0">
              <a:buNone/>
            </a:pPr>
            <a:r>
              <a:rPr lang="en-US" sz="2200" dirty="0"/>
              <a:t>the optimal cycle service </a:t>
            </a:r>
            <a:r>
              <a:rPr lang="en-US" sz="2000" dirty="0"/>
              <a:t>level is </a:t>
            </a:r>
            <a:r>
              <a:rPr lang="en-US" sz="2200" dirty="0"/>
              <a:t>given </a:t>
            </a:r>
            <a:r>
              <a:rPr lang="en-US" sz="2200" dirty="0" smtClean="0"/>
              <a:t>by</a:t>
            </a:r>
            <a:endParaRPr lang="en-IN" sz="2200" dirty="0"/>
          </a:p>
        </p:txBody>
      </p:sp>
      <p:graphicFrame>
        <p:nvGraphicFramePr>
          <p:cNvPr id="6" name="Object 5" descr="1 minus start fraction H times Q over left parenthesis D times C sub u right parenthesis end fraction."/>
          <p:cNvGraphicFramePr>
            <a:graphicFrameLocks noChangeAspect="1"/>
          </p:cNvGraphicFramePr>
          <p:nvPr>
            <p:extLst>
              <p:ext uri="{D42A27DB-BD31-4B8C-83A1-F6EECF244321}">
                <p14:modId xmlns:p14="http://schemas.microsoft.com/office/powerpoint/2010/main" val="569796025"/>
              </p:ext>
            </p:extLst>
          </p:nvPr>
        </p:nvGraphicFramePr>
        <p:xfrm>
          <a:off x="5705565" y="3287701"/>
          <a:ext cx="855386" cy="575739"/>
        </p:xfrm>
        <a:graphic>
          <a:graphicData uri="http://schemas.openxmlformats.org/presentationml/2006/ole">
            <mc:AlternateContent xmlns:mc="http://schemas.openxmlformats.org/markup-compatibility/2006">
              <mc:Choice xmlns:v="urn:schemas-microsoft-com:vml" Requires="v">
                <p:oleObj spid="_x0000_s67348" name="Equation" r:id="rId5" imgW="660240" imgH="444240" progId="Equation.DSMT4">
                  <p:embed/>
                </p:oleObj>
              </mc:Choice>
              <mc:Fallback>
                <p:oleObj name="Equation" r:id="rId5" imgW="660240" imgH="444240" progId="Equation.DSMT4">
                  <p:embed/>
                  <p:pic>
                    <p:nvPicPr>
                      <p:cNvPr id="0" name=""/>
                      <p:cNvPicPr/>
                      <p:nvPr/>
                    </p:nvPicPr>
                    <p:blipFill>
                      <a:blip r:embed="rId6"/>
                      <a:stretch>
                        <a:fillRect/>
                      </a:stretch>
                    </p:blipFill>
                    <p:spPr>
                      <a:xfrm>
                        <a:off x="5705565" y="3287701"/>
                        <a:ext cx="855386" cy="575739"/>
                      </a:xfrm>
                      <a:prstGeom prst="rect">
                        <a:avLst/>
                      </a:prstGeom>
                    </p:spPr>
                  </p:pic>
                </p:oleObj>
              </mc:Fallback>
            </mc:AlternateContent>
          </a:graphicData>
        </a:graphic>
      </p:graphicFrame>
      <p:sp>
        <p:nvSpPr>
          <p:cNvPr id="11" name="Content Placeholder 10"/>
          <p:cNvSpPr>
            <a:spLocks noGrp="1"/>
          </p:cNvSpPr>
          <p:nvPr>
            <p:ph sz="quarter" idx="17"/>
          </p:nvPr>
        </p:nvSpPr>
        <p:spPr>
          <a:xfrm>
            <a:off x="6705601" y="3296765"/>
            <a:ext cx="1554480" cy="490210"/>
          </a:xfrm>
        </p:spPr>
        <p:txBody>
          <a:bodyPr/>
          <a:lstStyle/>
          <a:p>
            <a:pPr marL="0" indent="0">
              <a:buNone/>
            </a:pPr>
            <a:r>
              <a:rPr lang="en-US" sz="2200" dirty="0">
                <a:latin typeface="+mn-lt"/>
              </a:rPr>
              <a:t>if all </a:t>
            </a:r>
            <a:r>
              <a:rPr lang="en-US" sz="2200" dirty="0" smtClean="0">
                <a:latin typeface="+mn-lt"/>
              </a:rPr>
              <a:t>unmet</a:t>
            </a:r>
            <a:endParaRPr lang="en-IN" sz="2200" dirty="0">
              <a:latin typeface="+mn-lt"/>
            </a:endParaRPr>
          </a:p>
        </p:txBody>
      </p:sp>
      <p:sp>
        <p:nvSpPr>
          <p:cNvPr id="7" name="Content Placeholder 6"/>
          <p:cNvSpPr>
            <a:spLocks noGrp="1"/>
          </p:cNvSpPr>
          <p:nvPr>
            <p:ph sz="quarter" idx="15"/>
          </p:nvPr>
        </p:nvSpPr>
        <p:spPr>
          <a:xfrm>
            <a:off x="457201" y="3888185"/>
            <a:ext cx="8297500" cy="473617"/>
          </a:xfrm>
        </p:spPr>
        <p:txBody>
          <a:bodyPr/>
          <a:lstStyle/>
          <a:p>
            <a:pPr marL="0" indent="0">
              <a:buNone/>
            </a:pPr>
            <a:r>
              <a:rPr lang="en-US" sz="2200" dirty="0"/>
              <a:t>demand is backlogged. </a:t>
            </a:r>
            <a:r>
              <a:rPr lang="en-US" sz="2200" dirty="0" smtClean="0"/>
              <a:t>For </a:t>
            </a:r>
            <a:r>
              <a:rPr lang="en-US" sz="2200" dirty="0" smtClean="0">
                <a:latin typeface="+mn-lt"/>
              </a:rPr>
              <a:t>continuously </a:t>
            </a:r>
            <a:r>
              <a:rPr lang="en-US" sz="2200" dirty="0">
                <a:latin typeface="+mn-lt"/>
              </a:rPr>
              <a:t>stocked products, </a:t>
            </a:r>
            <a:r>
              <a:rPr lang="en-US" sz="2200" dirty="0" smtClean="0">
                <a:latin typeface="+mn-lt"/>
              </a:rPr>
              <a:t>the</a:t>
            </a:r>
            <a:endParaRPr lang="en-US" sz="2200" dirty="0"/>
          </a:p>
        </p:txBody>
      </p:sp>
      <p:sp>
        <p:nvSpPr>
          <p:cNvPr id="12" name="Content Placeholder 11"/>
          <p:cNvSpPr>
            <a:spLocks noGrp="1"/>
          </p:cNvSpPr>
          <p:nvPr>
            <p:ph sz="quarter" idx="18"/>
          </p:nvPr>
        </p:nvSpPr>
        <p:spPr>
          <a:xfrm>
            <a:off x="457200" y="4446136"/>
            <a:ext cx="4831080" cy="452673"/>
          </a:xfrm>
        </p:spPr>
        <p:txBody>
          <a:bodyPr/>
          <a:lstStyle/>
          <a:p>
            <a:pPr marL="0" indent="0">
              <a:buNone/>
            </a:pPr>
            <a:r>
              <a:rPr lang="en-US" sz="2200" dirty="0"/>
              <a:t>optimal cycle service level is given by</a:t>
            </a:r>
            <a:endParaRPr lang="en-US" sz="2200" dirty="0">
              <a:latin typeface="+mn-lt"/>
            </a:endParaRPr>
          </a:p>
        </p:txBody>
      </p:sp>
      <p:graphicFrame>
        <p:nvGraphicFramePr>
          <p:cNvPr id="8" name="Object 7" descr="1 minus start fraction H times Q over left parenthesis H times Q + D times C sub u right parenthesis end fraction."/>
          <p:cNvGraphicFramePr>
            <a:graphicFrameLocks noChangeAspect="1"/>
          </p:cNvGraphicFramePr>
          <p:nvPr>
            <p:extLst>
              <p:ext uri="{D42A27DB-BD31-4B8C-83A1-F6EECF244321}">
                <p14:modId xmlns:p14="http://schemas.microsoft.com/office/powerpoint/2010/main" val="2156555272"/>
              </p:ext>
            </p:extLst>
          </p:nvPr>
        </p:nvGraphicFramePr>
        <p:xfrm>
          <a:off x="5339214" y="4439157"/>
          <a:ext cx="1319240" cy="570039"/>
        </p:xfrm>
        <a:graphic>
          <a:graphicData uri="http://schemas.openxmlformats.org/presentationml/2006/ole">
            <mc:AlternateContent xmlns:mc="http://schemas.openxmlformats.org/markup-compatibility/2006">
              <mc:Choice xmlns:v="urn:schemas-microsoft-com:vml" Requires="v">
                <p:oleObj spid="_x0000_s67349" name="Equation" r:id="rId7" imgW="1028520" imgH="444240" progId="Equation.DSMT4">
                  <p:embed/>
                </p:oleObj>
              </mc:Choice>
              <mc:Fallback>
                <p:oleObj name="Equation" r:id="rId7" imgW="1028520" imgH="444240" progId="Equation.DSMT4">
                  <p:embed/>
                  <p:pic>
                    <p:nvPicPr>
                      <p:cNvPr id="0" name=""/>
                      <p:cNvPicPr/>
                      <p:nvPr/>
                    </p:nvPicPr>
                    <p:blipFill>
                      <a:blip r:embed="rId8"/>
                      <a:stretch>
                        <a:fillRect/>
                      </a:stretch>
                    </p:blipFill>
                    <p:spPr>
                      <a:xfrm>
                        <a:off x="5339214" y="4439157"/>
                        <a:ext cx="1319240" cy="570039"/>
                      </a:xfrm>
                      <a:prstGeom prst="rect">
                        <a:avLst/>
                      </a:prstGeom>
                    </p:spPr>
                  </p:pic>
                </p:oleObj>
              </mc:Fallback>
            </mc:AlternateContent>
          </a:graphicData>
        </a:graphic>
      </p:graphicFrame>
      <p:sp>
        <p:nvSpPr>
          <p:cNvPr id="15" name="Content Placeholder 14"/>
          <p:cNvSpPr>
            <a:spLocks noGrp="1"/>
          </p:cNvSpPr>
          <p:nvPr>
            <p:ph sz="quarter" idx="21"/>
          </p:nvPr>
        </p:nvSpPr>
        <p:spPr>
          <a:xfrm>
            <a:off x="6704641" y="4435165"/>
            <a:ext cx="1713645" cy="435427"/>
          </a:xfrm>
        </p:spPr>
        <p:txBody>
          <a:bodyPr/>
          <a:lstStyle/>
          <a:p>
            <a:pPr marL="101600" indent="0">
              <a:buNone/>
            </a:pPr>
            <a:r>
              <a:rPr lang="en-US" sz="2200" dirty="0">
                <a:latin typeface="+mn-lt"/>
              </a:rPr>
              <a:t>if all unmet</a:t>
            </a:r>
            <a:endParaRPr lang="en-IN" sz="2200" dirty="0">
              <a:latin typeface="+mn-lt"/>
            </a:endParaRPr>
          </a:p>
        </p:txBody>
      </p:sp>
      <p:sp>
        <p:nvSpPr>
          <p:cNvPr id="16" name="Content Placeholder 15"/>
          <p:cNvSpPr>
            <a:spLocks noGrp="1"/>
          </p:cNvSpPr>
          <p:nvPr>
            <p:ph sz="quarter" idx="22"/>
          </p:nvPr>
        </p:nvSpPr>
        <p:spPr>
          <a:xfrm flipH="1">
            <a:off x="457201" y="4964815"/>
            <a:ext cx="8297498" cy="1392914"/>
          </a:xfrm>
        </p:spPr>
        <p:txBody>
          <a:bodyPr/>
          <a:lstStyle/>
          <a:p>
            <a:pPr marL="0" indent="0">
              <a:buNone/>
            </a:pPr>
            <a:r>
              <a:rPr lang="en-US" sz="2200" dirty="0">
                <a:latin typeface="+mn-lt"/>
              </a:rPr>
              <a:t>demand is lost. As the cost of overstocking increases, it is </a:t>
            </a:r>
            <a:r>
              <a:rPr lang="en-US" sz="2200" dirty="0" smtClean="0">
                <a:latin typeface="+mn-lt"/>
              </a:rPr>
              <a:t>optimal </a:t>
            </a:r>
            <a:r>
              <a:rPr lang="en-US" sz="2200" dirty="0">
                <a:latin typeface="+mn-lt"/>
              </a:rPr>
              <a:t>to lower the targeted level of product availability. As the lost margin from being out of stock increases, it is optimal to raise the targeted level of product availability.</a:t>
            </a:r>
            <a:endParaRPr lang="en-IN" sz="2200" dirty="0">
              <a:latin typeface="+mn-lt"/>
            </a:endParaRPr>
          </a:p>
        </p:txBody>
      </p:sp>
    </p:spTree>
    <p:extLst>
      <p:ext uri="{BB962C8B-B14F-4D97-AF65-F5344CB8AC3E}">
        <p14:creationId xmlns:p14="http://schemas.microsoft.com/office/powerpoint/2010/main" val="39573968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Managerial Levers to Improve Supply Chain Profitability</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altLang="ja-JP" sz="2400" kern="1200" dirty="0">
                <a:solidFill>
                  <a:srgbClr val="000000"/>
                </a:solidFill>
                <a:latin typeface="Arial (Body)"/>
                <a:cs typeface="+mn-cs"/>
              </a:rPr>
              <a:t>Three basic managerial </a:t>
            </a:r>
            <a:r>
              <a:rPr lang="en-US" altLang="ja-JP" sz="2400" kern="1200" dirty="0" smtClean="0">
                <a:solidFill>
                  <a:srgbClr val="000000"/>
                </a:solidFill>
                <a:latin typeface="Arial (Body)"/>
                <a:cs typeface="+mn-cs"/>
              </a:rPr>
              <a:t>levers</a:t>
            </a:r>
          </a:p>
        </p:txBody>
      </p:sp>
      <p:sp>
        <p:nvSpPr>
          <p:cNvPr id="4" name="Text Placeholder 3"/>
          <p:cNvSpPr>
            <a:spLocks noGrp="1"/>
          </p:cNvSpPr>
          <p:nvPr>
            <p:ph type="body" idx="2"/>
          </p:nvPr>
        </p:nvSpPr>
        <p:spPr>
          <a:xfrm>
            <a:off x="457200" y="2302400"/>
            <a:ext cx="8229600" cy="3279323"/>
          </a:xfrm>
        </p:spPr>
        <p:txBody>
          <a:bodyPr/>
          <a:lstStyle/>
          <a:p>
            <a:pPr marL="741553" lvl="1" indent="-428371" defTabSz="457200">
              <a:spcAft>
                <a:spcPct val="0"/>
              </a:spcAft>
              <a:buSzPts val="2400"/>
              <a:buFont typeface="+mj-lt"/>
              <a:buAutoNum type="arabicPeriod"/>
            </a:pPr>
            <a:r>
              <a:rPr lang="en-US" sz="2400" kern="1200" dirty="0">
                <a:solidFill>
                  <a:srgbClr val="000000"/>
                </a:solidFill>
                <a:latin typeface="Arial (Body)"/>
              </a:rPr>
              <a:t>Increase salvage value of each unit</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rPr>
              <a:t>Sell to outlet stores</a:t>
            </a:r>
          </a:p>
          <a:p>
            <a:pPr marL="741553" lvl="1" indent="-428371" defTabSz="457200">
              <a:spcAft>
                <a:spcPct val="0"/>
              </a:spcAft>
              <a:buSzPts val="2400"/>
              <a:buFont typeface="+mj-lt"/>
              <a:buAutoNum type="arabicPeriod"/>
            </a:pPr>
            <a:r>
              <a:rPr lang="en-US" sz="2400" kern="1200" dirty="0">
                <a:solidFill>
                  <a:srgbClr val="000000"/>
                </a:solidFill>
                <a:latin typeface="Arial (Body)"/>
              </a:rPr>
              <a:t>Decrease the margin lost from a stockout</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rPr>
              <a:t>Backup sourcing</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rPr>
              <a:t>Substitute </a:t>
            </a:r>
            <a:r>
              <a:rPr lang="en-US" sz="2400" kern="1200" dirty="0" smtClean="0">
                <a:solidFill>
                  <a:srgbClr val="000000"/>
                </a:solidFill>
                <a:latin typeface="Arial (Body)"/>
              </a:rPr>
              <a:t>products</a:t>
            </a:r>
            <a:endParaRPr lang="en-US" sz="2400" kern="1200" dirty="0">
              <a:solidFill>
                <a:srgbClr val="000000"/>
              </a:solidFill>
              <a:latin typeface="Arial (Body)"/>
            </a:endParaRPr>
          </a:p>
          <a:p>
            <a:pPr marL="741553" lvl="1" indent="-428371" defTabSz="457200">
              <a:spcAft>
                <a:spcPct val="0"/>
              </a:spcAft>
              <a:buSzPts val="2400"/>
              <a:buFont typeface="+mj-lt"/>
              <a:buAutoNum type="arabicPeriod"/>
            </a:pPr>
            <a:r>
              <a:rPr lang="en-US" sz="2400" kern="1200" dirty="0">
                <a:solidFill>
                  <a:srgbClr val="000000"/>
                </a:solidFill>
                <a:latin typeface="Arial (Body)"/>
              </a:rPr>
              <a:t>Decrease the uncertainty of demand</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rPr>
              <a:t>Improved forecasts</a:t>
            </a:r>
            <a:endParaRPr lang="en-US" dirty="0"/>
          </a:p>
        </p:txBody>
      </p:sp>
    </p:spTree>
    <p:extLst>
      <p:ext uri="{BB962C8B-B14F-4D97-AF65-F5344CB8AC3E}">
        <p14:creationId xmlns:p14="http://schemas.microsoft.com/office/powerpoint/2010/main" val="37875716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Improved Forecasts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Improved forecasts result in reduced uncertainty</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Less uncertainty results 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Lower levels of safety inventory (and costs) for the same level of product availability, or</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Higher product availability for the same level of safety inventory, or</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Both</a:t>
            </a:r>
          </a:p>
        </p:txBody>
      </p:sp>
    </p:spTree>
    <p:extLst>
      <p:ext uri="{BB962C8B-B14F-4D97-AF65-F5344CB8AC3E}">
        <p14:creationId xmlns:p14="http://schemas.microsoft.com/office/powerpoint/2010/main" val="26976347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Improved Forecasts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13" name="Content Placeholder 12"/>
          <p:cNvSpPr>
            <a:spLocks noGrp="1"/>
          </p:cNvSpPr>
          <p:nvPr>
            <p:ph type="body" idx="1"/>
          </p:nvPr>
        </p:nvSpPr>
        <p:spPr>
          <a:xfrm>
            <a:off x="457200" y="1600201"/>
            <a:ext cx="8229600" cy="1615439"/>
          </a:xfrm>
        </p:spPr>
        <p:txBody>
          <a:bodyPr/>
          <a:lstStyle/>
          <a:p>
            <a:pPr marL="101600" indent="0">
              <a:buNone/>
            </a:pPr>
            <a:r>
              <a:rPr lang="en-US" sz="2400" dirty="0">
                <a:latin typeface="+mn-lt"/>
              </a:rPr>
              <a:t>Demand</a:t>
            </a:r>
            <a:r>
              <a:rPr lang="en-US" sz="2400" dirty="0" smtClean="0">
                <a:latin typeface="+mn-lt"/>
              </a:rPr>
              <a:t>: </a:t>
            </a:r>
            <a:r>
              <a:rPr lang="el-GR" sz="2400" i="1" dirty="0" smtClean="0">
                <a:latin typeface="+mn-lt"/>
                <a:cs typeface="Arial" panose="020B0604020202020204" pitchFamily="34" charset="0"/>
              </a:rPr>
              <a:t>μ</a:t>
            </a:r>
            <a:r>
              <a:rPr lang="en-US" sz="2400" dirty="0" smtClean="0">
                <a:latin typeface="+mn-lt"/>
                <a:cs typeface="Arial" panose="020B0604020202020204" pitchFamily="34" charset="0"/>
              </a:rPr>
              <a:t> = 350, </a:t>
            </a:r>
            <a:r>
              <a:rPr lang="el-GR" sz="2400" i="1" dirty="0" smtClean="0">
                <a:latin typeface="+mn-lt"/>
                <a:cs typeface="Arial" panose="020B0604020202020204" pitchFamily="34" charset="0"/>
              </a:rPr>
              <a:t>σ</a:t>
            </a:r>
            <a:r>
              <a:rPr lang="en-US" sz="2400" dirty="0" smtClean="0">
                <a:latin typeface="+mn-lt"/>
                <a:cs typeface="Arial" panose="020B0604020202020204" pitchFamily="34" charset="0"/>
              </a:rPr>
              <a:t> = 150</a:t>
            </a:r>
          </a:p>
          <a:p>
            <a:pPr marL="101600" indent="0">
              <a:buNone/>
            </a:pPr>
            <a:r>
              <a:rPr lang="en-US" sz="2400" dirty="0" smtClean="0">
                <a:latin typeface="+mn-lt"/>
              </a:rPr>
              <a:t>Cost</a:t>
            </a:r>
            <a:r>
              <a:rPr lang="en-US" sz="2400" dirty="0">
                <a:latin typeface="+mn-lt"/>
              </a:rPr>
              <a:t>: </a:t>
            </a:r>
            <a:r>
              <a:rPr lang="en-US" sz="2400" i="1" dirty="0">
                <a:latin typeface="+mn-lt"/>
                <a:cs typeface="Times New Roman"/>
              </a:rPr>
              <a:t>c</a:t>
            </a:r>
            <a:r>
              <a:rPr lang="en-US" sz="2400" dirty="0">
                <a:latin typeface="+mn-lt"/>
              </a:rPr>
              <a:t> = $100,  Price: </a:t>
            </a:r>
            <a:r>
              <a:rPr lang="en-US" sz="2400" i="1" dirty="0">
                <a:latin typeface="+mn-lt"/>
                <a:cs typeface="Times New Roman"/>
              </a:rPr>
              <a:t>p</a:t>
            </a:r>
            <a:r>
              <a:rPr lang="en-US" sz="2400" dirty="0">
                <a:latin typeface="+mn-lt"/>
              </a:rPr>
              <a:t> = $250,  Salvage: </a:t>
            </a:r>
            <a:r>
              <a:rPr lang="en-US" sz="2400" i="1" dirty="0">
                <a:latin typeface="+mn-lt"/>
                <a:cs typeface="Times New Roman"/>
              </a:rPr>
              <a:t>s</a:t>
            </a:r>
            <a:r>
              <a:rPr lang="en-US" sz="2400" dirty="0">
                <a:latin typeface="+mn-lt"/>
              </a:rPr>
              <a:t> = $</a:t>
            </a:r>
            <a:r>
              <a:rPr lang="en-US" sz="2400" dirty="0" smtClean="0">
                <a:latin typeface="+mn-lt"/>
              </a:rPr>
              <a:t>80</a:t>
            </a:r>
          </a:p>
          <a:p>
            <a:pPr marL="101600" indent="0">
              <a:buNone/>
            </a:pPr>
            <a:r>
              <a:rPr lang="en-IN" sz="2400" dirty="0" smtClean="0">
                <a:latin typeface="+mn-lt"/>
              </a:rPr>
              <a:t>Cost </a:t>
            </a:r>
            <a:r>
              <a:rPr lang="en-IN" sz="2400" dirty="0">
                <a:latin typeface="+mn-lt"/>
              </a:rPr>
              <a:t>of understocking = </a:t>
            </a:r>
            <a:r>
              <a:rPr lang="en-IN" sz="2400" i="1" dirty="0">
                <a:latin typeface="+mn-lt"/>
              </a:rPr>
              <a:t>C</a:t>
            </a:r>
            <a:r>
              <a:rPr lang="en-IN" sz="2400" i="1" baseline="-25000" dirty="0">
                <a:latin typeface="+mn-lt"/>
              </a:rPr>
              <a:t>u</a:t>
            </a:r>
            <a:r>
              <a:rPr lang="en-IN" sz="2400" dirty="0">
                <a:latin typeface="+mn-lt"/>
              </a:rPr>
              <a:t> = </a:t>
            </a:r>
            <a:r>
              <a:rPr lang="en-IN" sz="2400" i="1" dirty="0">
                <a:latin typeface="+mn-lt"/>
              </a:rPr>
              <a:t>p</a:t>
            </a:r>
            <a:r>
              <a:rPr lang="en-IN" sz="2400" dirty="0">
                <a:latin typeface="+mn-lt"/>
              </a:rPr>
              <a:t> </a:t>
            </a:r>
            <a:r>
              <a:rPr lang="en-IN" sz="2400" dirty="0" smtClean="0">
                <a:latin typeface="+mn-lt"/>
              </a:rPr>
              <a:t>− </a:t>
            </a:r>
            <a:r>
              <a:rPr lang="en-IN" sz="2400" i="1" dirty="0">
                <a:latin typeface="+mn-lt"/>
              </a:rPr>
              <a:t>c</a:t>
            </a:r>
            <a:r>
              <a:rPr lang="en-IN" sz="2400" dirty="0">
                <a:latin typeface="+mn-lt"/>
              </a:rPr>
              <a:t> = $250 </a:t>
            </a:r>
            <a:r>
              <a:rPr lang="en-IN" sz="2400" dirty="0" smtClean="0">
                <a:latin typeface="+mn-lt"/>
              </a:rPr>
              <a:t>− </a:t>
            </a:r>
            <a:r>
              <a:rPr lang="en-IN" sz="2400" dirty="0">
                <a:latin typeface="+mn-lt"/>
              </a:rPr>
              <a:t>$100 = $</a:t>
            </a:r>
            <a:r>
              <a:rPr lang="en-IN" sz="2400" dirty="0" smtClean="0">
                <a:latin typeface="+mn-lt"/>
              </a:rPr>
              <a:t>150</a:t>
            </a:r>
          </a:p>
        </p:txBody>
      </p:sp>
      <p:graphicFrame>
        <p:nvGraphicFramePr>
          <p:cNvPr id="3" name="Object 2" descr="Cost of overstocking = C sub o = c minus c minus s = $100 minus $80 = $20"/>
          <p:cNvGraphicFramePr>
            <a:graphicFrameLocks noChangeAspect="1"/>
          </p:cNvGraphicFramePr>
          <p:nvPr>
            <p:extLst>
              <p:ext uri="{D42A27DB-BD31-4B8C-83A1-F6EECF244321}">
                <p14:modId xmlns:p14="http://schemas.microsoft.com/office/powerpoint/2010/main" val="1089304640"/>
              </p:ext>
            </p:extLst>
          </p:nvPr>
        </p:nvGraphicFramePr>
        <p:xfrm>
          <a:off x="635000" y="3378200"/>
          <a:ext cx="7874000" cy="442913"/>
        </p:xfrm>
        <a:graphic>
          <a:graphicData uri="http://schemas.openxmlformats.org/presentationml/2006/ole">
            <mc:AlternateContent xmlns:mc="http://schemas.openxmlformats.org/markup-compatibility/2006">
              <mc:Choice xmlns:v="urn:schemas-microsoft-com:vml" Requires="v">
                <p:oleObj spid="_x0000_s48907" name="Equation" r:id="rId4" imgW="4063680" imgH="228600" progId="Equation.DSMT4">
                  <p:embed/>
                </p:oleObj>
              </mc:Choice>
              <mc:Fallback>
                <p:oleObj name="Equation" r:id="rId4" imgW="4063680" imgH="228600" progId="Equation.DSMT4">
                  <p:embed/>
                  <p:pic>
                    <p:nvPicPr>
                      <p:cNvPr id="0" name=""/>
                      <p:cNvPicPr/>
                      <p:nvPr/>
                    </p:nvPicPr>
                    <p:blipFill>
                      <a:blip r:embed="rId5"/>
                      <a:stretch>
                        <a:fillRect/>
                      </a:stretch>
                    </p:blipFill>
                    <p:spPr>
                      <a:xfrm>
                        <a:off x="635000" y="3378200"/>
                        <a:ext cx="7874000" cy="442913"/>
                      </a:xfrm>
                      <a:prstGeom prst="rect">
                        <a:avLst/>
                      </a:prstGeom>
                    </p:spPr>
                  </p:pic>
                </p:oleObj>
              </mc:Fallback>
            </mc:AlternateContent>
          </a:graphicData>
        </a:graphic>
      </p:graphicFrame>
      <p:graphicFrame>
        <p:nvGraphicFramePr>
          <p:cNvPr id="11" name="Object 10" descr="CSL star = probability of demand i0s less than or equal to O star, greater than or equal to start fraction 150 over 150 + 20 end fraction, = 0.88"/>
          <p:cNvGraphicFramePr>
            <a:graphicFrameLocks noChangeAspect="1"/>
          </p:cNvGraphicFramePr>
          <p:nvPr>
            <p:extLst>
              <p:ext uri="{D42A27DB-BD31-4B8C-83A1-F6EECF244321}">
                <p14:modId xmlns:p14="http://schemas.microsoft.com/office/powerpoint/2010/main" val="1216488001"/>
              </p:ext>
            </p:extLst>
          </p:nvPr>
        </p:nvGraphicFramePr>
        <p:xfrm>
          <a:off x="1241252" y="4011487"/>
          <a:ext cx="6510684" cy="816373"/>
        </p:xfrm>
        <a:graphic>
          <a:graphicData uri="http://schemas.openxmlformats.org/presentationml/2006/ole">
            <mc:AlternateContent xmlns:mc="http://schemas.openxmlformats.org/markup-compatibility/2006">
              <mc:Choice xmlns:v="urn:schemas-microsoft-com:vml" Requires="v">
                <p:oleObj spid="_x0000_s48908" name="Equation" r:id="rId6" imgW="3238200" imgH="406080" progId="Equation.DSMT4">
                  <p:embed/>
                </p:oleObj>
              </mc:Choice>
              <mc:Fallback>
                <p:oleObj name="Equation" r:id="rId6" imgW="3238200" imgH="406080" progId="Equation.DSMT4">
                  <p:embed/>
                  <p:pic>
                    <p:nvPicPr>
                      <p:cNvPr id="0" name=""/>
                      <p:cNvPicPr/>
                      <p:nvPr/>
                    </p:nvPicPr>
                    <p:blipFill>
                      <a:blip r:embed="rId7"/>
                      <a:stretch>
                        <a:fillRect/>
                      </a:stretch>
                    </p:blipFill>
                    <p:spPr>
                      <a:xfrm>
                        <a:off x="1241252" y="4011487"/>
                        <a:ext cx="6510684" cy="816373"/>
                      </a:xfrm>
                      <a:prstGeom prst="rect">
                        <a:avLst/>
                      </a:prstGeom>
                    </p:spPr>
                  </p:pic>
                </p:oleObj>
              </mc:Fallback>
            </mc:AlternateContent>
          </a:graphicData>
        </a:graphic>
      </p:graphicFrame>
    </p:spTree>
    <p:extLst>
      <p:ext uri="{BB962C8B-B14F-4D97-AF65-F5344CB8AC3E}">
        <p14:creationId xmlns:p14="http://schemas.microsoft.com/office/powerpoint/2010/main" val="3941795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Improved Forecasts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60829"/>
          </a:xfrm>
        </p:spPr>
        <p:txBody>
          <a:bodyPr/>
          <a:lstStyle/>
          <a:p>
            <a:pPr marL="0" indent="0">
              <a:buNone/>
            </a:pPr>
            <a:r>
              <a:rPr lang="en-US" sz="2000" b="1" dirty="0" smtClean="0">
                <a:latin typeface="+mn-lt"/>
                <a:cs typeface="Symbol" charset="2"/>
              </a:rPr>
              <a:t>Table 13-3 </a:t>
            </a:r>
            <a:r>
              <a:rPr lang="en-US" sz="2000" dirty="0" smtClean="0">
                <a:latin typeface="+mn-lt"/>
                <a:cs typeface="Symbol" charset="2"/>
              </a:rPr>
              <a:t>Expected </a:t>
            </a:r>
            <a:r>
              <a:rPr lang="en-US" sz="2000" dirty="0">
                <a:latin typeface="+mn-lt"/>
                <a:cs typeface="Symbol" charset="2"/>
              </a:rPr>
              <a:t>Profit and Order Size at </a:t>
            </a:r>
            <a:r>
              <a:rPr lang="en-US" sz="2000" dirty="0" smtClean="0">
                <a:latin typeface="+mn-lt"/>
                <a:cs typeface="Symbol" charset="2"/>
              </a:rPr>
              <a:t>Bloomingdale’s</a:t>
            </a:r>
          </a:p>
        </p:txBody>
      </p:sp>
      <p:graphicFrame>
        <p:nvGraphicFramePr>
          <p:cNvPr id="4" name="Table 3"/>
          <p:cNvGraphicFramePr>
            <a:graphicFrameLocks noGrp="1"/>
          </p:cNvGraphicFramePr>
          <p:nvPr>
            <p:extLst>
              <p:ext uri="{D42A27DB-BD31-4B8C-83A1-F6EECF244321}">
                <p14:modId xmlns:p14="http://schemas.microsoft.com/office/powerpoint/2010/main" val="3843708936"/>
              </p:ext>
            </p:extLst>
          </p:nvPr>
        </p:nvGraphicFramePr>
        <p:xfrm>
          <a:off x="622300" y="2864510"/>
          <a:ext cx="7874000" cy="2886720"/>
        </p:xfrm>
        <a:graphic>
          <a:graphicData uri="http://schemas.openxmlformats.org/drawingml/2006/table">
            <a:tbl>
              <a:tblPr firstRow="1" bandRow="1">
                <a:tableStyleId>{2D5ABB26-0587-4C30-8999-92F81FD0307C}</a:tableStyleId>
              </a:tblPr>
              <a:tblGrid>
                <a:gridCol w="1970775">
                  <a:extLst>
                    <a:ext uri="{9D8B030D-6E8A-4147-A177-3AD203B41FA5}">
                      <a16:colId xmlns:a16="http://schemas.microsoft.com/office/drawing/2014/main" val="20000"/>
                    </a:ext>
                  </a:extLst>
                </a:gridCol>
                <a:gridCol w="1102625">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51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65794">
                <a:tc>
                  <a:txBody>
                    <a:bodyPr/>
                    <a:lstStyle/>
                    <a:p>
                      <a:pPr algn="ctr"/>
                      <a:r>
                        <a:rPr lang="en-US" sz="1600" b="1" kern="1200" dirty="0" smtClean="0">
                          <a:solidFill>
                            <a:schemeClr val="tx1"/>
                          </a:solidFill>
                          <a:latin typeface="+mn-lt"/>
                          <a:ea typeface="+mn-ea"/>
                          <a:cs typeface="+mn-cs"/>
                        </a:rPr>
                        <a:t>Standard Deviation of Forecast Error </a:t>
                      </a:r>
                      <a:r>
                        <a:rPr lang="el-GR" sz="1600" b="1" kern="1200" dirty="0" smtClean="0">
                          <a:solidFill>
                            <a:schemeClr val="tx1"/>
                          </a:solidFill>
                          <a:latin typeface="+mn-lt"/>
                          <a:ea typeface="+mn-ea"/>
                          <a:cs typeface="Arial" panose="020B0604020202020204" pitchFamily="34" charset="0"/>
                        </a:rPr>
                        <a:t>σ</a:t>
                      </a:r>
                      <a:endParaRPr lang="en-US" sz="1600" b="1" i="1" dirty="0">
                        <a:latin typeface="+mn-lt"/>
                        <a:cs typeface="Symbol" charset="2"/>
                      </a:endParaRPr>
                    </a:p>
                  </a:txBody>
                  <a:tcPr anchor="b">
                    <a:lnL w="28575" cap="flat" cmpd="sng" algn="ctr">
                      <a:noFill/>
                      <a:prstDash val="solid"/>
                      <a:round/>
                      <a:headEnd type="none" w="med" len="med"/>
                      <a:tailEnd type="none" w="med" len="med"/>
                    </a:lnL>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Optimal Order </a:t>
                      </a:r>
                    </a:p>
                    <a:p>
                      <a:pPr algn="ctr"/>
                      <a:r>
                        <a:rPr lang="en-US" sz="1600" b="1" dirty="0" smtClean="0">
                          <a:latin typeface="+mn-lt"/>
                        </a:rPr>
                        <a:t>Size </a:t>
                      </a:r>
                      <a:r>
                        <a:rPr lang="en-US" sz="1600" b="1" i="1" dirty="0" smtClean="0">
                          <a:latin typeface="+mn-lt"/>
                          <a:cs typeface="Times New Roman"/>
                        </a:rPr>
                        <a:t>O</a:t>
                      </a:r>
                      <a:r>
                        <a:rPr lang="en-US" sz="1600" b="1" dirty="0" smtClean="0">
                          <a:latin typeface="+mn-lt"/>
                        </a:rPr>
                        <a:t>*</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Expected Overstock</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Expected Understock</a:t>
                      </a:r>
                      <a:endParaRPr lang="en-US" sz="16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dirty="0" smtClean="0">
                          <a:latin typeface="+mn-lt"/>
                        </a:rPr>
                        <a:t>Expected Profit</a:t>
                      </a:r>
                      <a:endParaRPr lang="en-US" sz="1600" b="1" dirty="0">
                        <a:latin typeface="+mn-lt"/>
                      </a:endParaRPr>
                    </a:p>
                  </a:txBody>
                  <a:tcPr anchor="b">
                    <a:lnR w="28575" cap="flat" cmpd="sng" algn="ctr">
                      <a:no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43960">
                <a:tc>
                  <a:txBody>
                    <a:bodyPr/>
                    <a:lstStyle/>
                    <a:p>
                      <a:pPr>
                        <a:tabLst>
                          <a:tab pos="901700" algn="r"/>
                        </a:tabLst>
                      </a:pPr>
                      <a:r>
                        <a:rPr lang="en-US" sz="1600" dirty="0" smtClean="0">
                          <a:latin typeface="+mn-lt"/>
                        </a:rPr>
                        <a:t>	150</a:t>
                      </a:r>
                      <a:endParaRPr lang="en-US" sz="1600" dirty="0">
                        <a:latin typeface="+mn-lt"/>
                      </a:endParaRPr>
                    </a:p>
                  </a:txBody>
                  <a:tcPr>
                    <a:lnL w="28575" cap="flat" cmpd="sng" algn="ctr">
                      <a:noFill/>
                      <a:prstDash val="solid"/>
                      <a:round/>
                      <a:headEnd type="none" w="med" len="med"/>
                      <a:tailEnd type="none" w="med" len="med"/>
                    </a:lnL>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526</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812800" algn="dec"/>
                        </a:tabLst>
                      </a:pPr>
                      <a:r>
                        <a:rPr lang="en-US" sz="1600" dirty="0" smtClean="0">
                          <a:latin typeface="+mn-lt"/>
                        </a:rPr>
                        <a:t>	186.7</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723900" algn="dec"/>
                        </a:tabLst>
                      </a:pPr>
                      <a:r>
                        <a:rPr lang="en-US" sz="1600" dirty="0" smtClean="0">
                          <a:latin typeface="+mn-lt"/>
                        </a:rPr>
                        <a:t>	8.6</a:t>
                      </a:r>
                      <a:endParaRPr lang="en-US" sz="16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$47,469</a:t>
                      </a:r>
                      <a:endParaRPr lang="en-US" sz="1600" dirty="0">
                        <a:latin typeface="+mn-lt"/>
                      </a:endParaRPr>
                    </a:p>
                  </a:txBody>
                  <a:tcPr>
                    <a:lnR w="28575" cap="flat" cmpd="sng" algn="ctr">
                      <a:noFill/>
                      <a:prstDash val="solid"/>
                      <a:round/>
                      <a:headEnd type="none" w="med" len="med"/>
                      <a:tailEnd type="none" w="med" len="med"/>
                    </a:ln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43960">
                <a:tc>
                  <a:txBody>
                    <a:bodyPr/>
                    <a:lstStyle/>
                    <a:p>
                      <a:pPr>
                        <a:tabLst>
                          <a:tab pos="901700" algn="r"/>
                        </a:tabLst>
                      </a:pPr>
                      <a:r>
                        <a:rPr lang="en-US" sz="1600" dirty="0" smtClean="0">
                          <a:latin typeface="+mn-lt"/>
                        </a:rPr>
                        <a:t>	120</a:t>
                      </a:r>
                      <a:endParaRPr lang="en-US" sz="1600" dirty="0">
                        <a:latin typeface="+mn-lt"/>
                      </a:endParaRPr>
                    </a:p>
                  </a:txBody>
                  <a:tcPr>
                    <a:lnL w="28575" cap="flat" cmpd="sng" algn="ctr">
                      <a:no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491</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812800" algn="dec"/>
                        </a:tabLst>
                      </a:pPr>
                      <a:r>
                        <a:rPr lang="en-US" sz="1600" dirty="0" smtClean="0">
                          <a:latin typeface="+mn-lt"/>
                        </a:rPr>
                        <a:t>	149.3</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723900" algn="dec"/>
                        </a:tabLst>
                      </a:pPr>
                      <a:r>
                        <a:rPr lang="en-US" sz="1600" dirty="0" smtClean="0">
                          <a:latin typeface="+mn-lt"/>
                        </a:rPr>
                        <a:t>	6.9</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$48,476</a:t>
                      </a:r>
                      <a:endParaRPr lang="en-US" sz="1600" dirty="0">
                        <a:latin typeface="+mn-lt"/>
                      </a:endParaRPr>
                    </a:p>
                  </a:txBody>
                  <a:tcPr>
                    <a:lnR w="28575"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43960">
                <a:tc>
                  <a:txBody>
                    <a:bodyPr/>
                    <a:lstStyle/>
                    <a:p>
                      <a:pPr>
                        <a:tabLst>
                          <a:tab pos="901700" algn="r"/>
                        </a:tabLst>
                      </a:pPr>
                      <a:r>
                        <a:rPr lang="en-US" sz="1600" dirty="0" smtClean="0">
                          <a:latin typeface="+mn-lt"/>
                        </a:rPr>
                        <a:t>	90</a:t>
                      </a:r>
                      <a:endParaRPr lang="en-US" sz="1600" dirty="0">
                        <a:latin typeface="+mn-lt"/>
                      </a:endParaRPr>
                    </a:p>
                  </a:txBody>
                  <a:tcPr>
                    <a:lnL w="28575" cap="flat" cmpd="sng" algn="ctr">
                      <a:no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456</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812800" algn="dec"/>
                        </a:tabLst>
                      </a:pPr>
                      <a:r>
                        <a:rPr lang="en-US" sz="1600" dirty="0" smtClean="0">
                          <a:latin typeface="+mn-lt"/>
                        </a:rPr>
                        <a:t>	112.0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723900" algn="dec"/>
                        </a:tabLst>
                      </a:pPr>
                      <a:r>
                        <a:rPr lang="en-US" sz="1600" dirty="0" smtClean="0">
                          <a:latin typeface="+mn-lt"/>
                        </a:rPr>
                        <a:t>	5.2</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$49,482</a:t>
                      </a:r>
                      <a:endParaRPr lang="en-US" sz="1600" dirty="0">
                        <a:latin typeface="+mn-lt"/>
                      </a:endParaRPr>
                    </a:p>
                  </a:txBody>
                  <a:tcPr>
                    <a:lnR w="28575"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43960">
                <a:tc>
                  <a:txBody>
                    <a:bodyPr/>
                    <a:lstStyle/>
                    <a:p>
                      <a:pPr>
                        <a:tabLst>
                          <a:tab pos="901700" algn="r"/>
                        </a:tabLst>
                      </a:pPr>
                      <a:r>
                        <a:rPr lang="en-US" sz="1600" dirty="0" smtClean="0">
                          <a:latin typeface="+mn-lt"/>
                        </a:rPr>
                        <a:t>	60</a:t>
                      </a:r>
                      <a:endParaRPr lang="en-US" sz="1600" dirty="0">
                        <a:latin typeface="+mn-lt"/>
                      </a:endParaRPr>
                    </a:p>
                  </a:txBody>
                  <a:tcPr>
                    <a:lnL w="28575" cap="flat" cmpd="sng" algn="ctr">
                      <a:no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420</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812800" algn="dec"/>
                        </a:tabLst>
                      </a:pPr>
                      <a:r>
                        <a:rPr lang="en-US" sz="1600" dirty="0" smtClean="0">
                          <a:latin typeface="+mn-lt"/>
                        </a:rPr>
                        <a:t>	74.7</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723900" algn="dec"/>
                        </a:tabLst>
                      </a:pPr>
                      <a:r>
                        <a:rPr lang="en-US" sz="1600" dirty="0" smtClean="0">
                          <a:latin typeface="+mn-lt"/>
                        </a:rPr>
                        <a:t>	3.5</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$50,488</a:t>
                      </a:r>
                      <a:endParaRPr lang="en-US" sz="1600" dirty="0">
                        <a:latin typeface="+mn-lt"/>
                      </a:endParaRPr>
                    </a:p>
                  </a:txBody>
                  <a:tcPr>
                    <a:lnR w="28575"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43960">
                <a:tc>
                  <a:txBody>
                    <a:bodyPr/>
                    <a:lstStyle/>
                    <a:p>
                      <a:pPr>
                        <a:tabLst>
                          <a:tab pos="901700" algn="r"/>
                        </a:tabLst>
                      </a:pPr>
                      <a:r>
                        <a:rPr lang="en-US" sz="1600" dirty="0" smtClean="0">
                          <a:latin typeface="+mn-lt"/>
                        </a:rPr>
                        <a:t>	30</a:t>
                      </a:r>
                      <a:endParaRPr lang="en-US" sz="1600" dirty="0">
                        <a:latin typeface="+mn-lt"/>
                      </a:endParaRPr>
                    </a:p>
                  </a:txBody>
                  <a:tcPr>
                    <a:lnL w="28575" cap="flat" cmpd="sng" algn="ctr">
                      <a:no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385</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812800" algn="dec"/>
                        </a:tabLst>
                      </a:pPr>
                      <a:r>
                        <a:rPr lang="en-US" sz="1600" dirty="0" smtClean="0">
                          <a:latin typeface="+mn-lt"/>
                        </a:rPr>
                        <a:t>	37.3</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723900" algn="dec"/>
                        </a:tabLst>
                      </a:pPr>
                      <a:r>
                        <a:rPr lang="en-US" sz="1600" dirty="0" smtClean="0">
                          <a:latin typeface="+mn-lt"/>
                        </a:rPr>
                        <a:t>	1.7</a:t>
                      </a:r>
                      <a:endParaRPr 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$51,494</a:t>
                      </a:r>
                      <a:endParaRPr lang="en-US" sz="1600" dirty="0">
                        <a:latin typeface="+mn-lt"/>
                      </a:endParaRPr>
                    </a:p>
                  </a:txBody>
                  <a:tcPr>
                    <a:lnR w="28575"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43960">
                <a:tc>
                  <a:txBody>
                    <a:bodyPr/>
                    <a:lstStyle/>
                    <a:p>
                      <a:pPr>
                        <a:tabLst>
                          <a:tab pos="901700" algn="r"/>
                        </a:tabLst>
                      </a:pPr>
                      <a:r>
                        <a:rPr lang="en-US" sz="1600" dirty="0" smtClean="0">
                          <a:latin typeface="+mn-lt"/>
                        </a:rPr>
                        <a:t>	0</a:t>
                      </a:r>
                      <a:endParaRPr lang="en-US" sz="1600" dirty="0">
                        <a:latin typeface="+mn-lt"/>
                      </a:endParaRPr>
                    </a:p>
                  </a:txBody>
                  <a:tcPr>
                    <a:lnL w="28575" cap="flat" cmpd="sng" algn="ctr">
                      <a:noFill/>
                      <a:prstDash val="solid"/>
                      <a:round/>
                      <a:headEnd type="none" w="med" len="med"/>
                      <a:tailEnd type="none" w="med" len="med"/>
                    </a:lnL>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350</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812800" algn="dec"/>
                        </a:tabLst>
                      </a:pPr>
                      <a:r>
                        <a:rPr lang="en-US" sz="1600" dirty="0" smtClean="0">
                          <a:latin typeface="+mn-lt"/>
                        </a:rPr>
                        <a:t>	0</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723900" algn="dec"/>
                        </a:tabLst>
                      </a:pPr>
                      <a:r>
                        <a:rPr lang="en-US" sz="1600" dirty="0" smtClean="0">
                          <a:latin typeface="+mn-lt"/>
                        </a:rPr>
                        <a:t>	0</a:t>
                      </a:r>
                      <a:endParaRPr lang="en-US" sz="16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latin typeface="+mn-lt"/>
                        </a:rPr>
                        <a:t>$52,500</a:t>
                      </a:r>
                      <a:endParaRPr lang="en-US" sz="1600" dirty="0">
                        <a:latin typeface="+mn-lt"/>
                      </a:endParaRPr>
                    </a:p>
                  </a:txBody>
                  <a:tcPr>
                    <a:lnR w="28575"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582057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Improved Forecasts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pic>
        <p:nvPicPr>
          <p:cNvPr id="5" name="Picture 4" descr="A graph of the variation of profit and inventories with forecast accuracy. The graph of standard deviation of forecast error has 3 lines graphed. The graph for expected overstock begins at the origin and rises at through the graph. Expected understock also begins at begins at the origin and rises, but less steeply that the expected overstock. Expected profit begins at a higher point on the y axis, and falls through the graph."/>
          <p:cNvPicPr>
            <a:picLocks noChangeAspect="1"/>
          </p:cNvPicPr>
          <p:nvPr/>
        </p:nvPicPr>
        <p:blipFill>
          <a:blip r:embed="rId3"/>
          <a:stretch>
            <a:fillRect/>
          </a:stretch>
        </p:blipFill>
        <p:spPr>
          <a:xfrm>
            <a:off x="2457395" y="1842434"/>
            <a:ext cx="3983239" cy="3308658"/>
          </a:xfrm>
          <a:prstGeom prst="rect">
            <a:avLst/>
          </a:prstGeom>
        </p:spPr>
      </p:pic>
      <p:sp>
        <p:nvSpPr>
          <p:cNvPr id="3" name="Text Placeholder 2"/>
          <p:cNvSpPr>
            <a:spLocks noGrp="1"/>
          </p:cNvSpPr>
          <p:nvPr>
            <p:ph type="body" idx="1"/>
          </p:nvPr>
        </p:nvSpPr>
        <p:spPr>
          <a:xfrm>
            <a:off x="457200" y="5699235"/>
            <a:ext cx="8229600" cy="512880"/>
          </a:xfrm>
        </p:spPr>
        <p:txBody>
          <a:bodyPr/>
          <a:lstStyle/>
          <a:p>
            <a:pPr marL="0" indent="0">
              <a:buNone/>
            </a:pPr>
            <a:r>
              <a:rPr lang="en-IN" sz="2000" b="1" dirty="0">
                <a:latin typeface="+mn-lt"/>
              </a:rPr>
              <a:t>Figure 13-3 </a:t>
            </a:r>
            <a:r>
              <a:rPr lang="en-IN" sz="2000" dirty="0">
                <a:latin typeface="+mn-lt"/>
              </a:rPr>
              <a:t>Variation of Profit and Inventories with Forecast </a:t>
            </a:r>
            <a:r>
              <a:rPr lang="en-IN" sz="2000" dirty="0" smtClean="0">
                <a:latin typeface="+mn-lt"/>
              </a:rPr>
              <a:t>Accuracy</a:t>
            </a:r>
            <a:endParaRPr lang="en-IN" sz="2000" dirty="0">
              <a:latin typeface="+mn-lt"/>
            </a:endParaRPr>
          </a:p>
        </p:txBody>
      </p:sp>
    </p:spTree>
    <p:extLst>
      <p:ext uri="{BB962C8B-B14F-4D97-AF65-F5344CB8AC3E}">
        <p14:creationId xmlns:p14="http://schemas.microsoft.com/office/powerpoint/2010/main" val="37292757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3</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Supply chain profits can be increased by decreasing the cost of overstocking through the use of outlet channels. Profits can also be increased by decreasing the cost of understocking by providing substitute products or arranging for emergency supply sources (even if they are more expensive). Supply chain profits also increase if the underlying uncertainty of demand can be decreased. A decrease in forecast error decreases both the expected overstock and expected </a:t>
            </a:r>
            <a:r>
              <a:rPr lang="en-US" sz="2400" kern="1200" dirty="0" smtClean="0">
                <a:solidFill>
                  <a:srgbClr val="000000"/>
                </a:solidFill>
                <a:latin typeface="Arial (Body)"/>
                <a:ea typeface="+mn-ea"/>
                <a:cs typeface="+mn-cs"/>
              </a:rPr>
              <a:t>understock.</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333069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The Value of Speed in a Seasonal Supply Chain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Quick response</a:t>
            </a:r>
            <a:r>
              <a:rPr lang="en-US" sz="2400" kern="1200" dirty="0">
                <a:solidFill>
                  <a:srgbClr val="000000"/>
                </a:solidFill>
                <a:latin typeface="Arial (Body)"/>
                <a:ea typeface="+mn-ea"/>
                <a:cs typeface="+mn-cs"/>
              </a:rPr>
              <a:t>: the set of actions taken by managers to reduce replenishment lead time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Reduced lead time results in improved forecast accuracy</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Benefits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Lower order quantities </a:t>
            </a:r>
            <a:r>
              <a:rPr lang="en-US" sz="2400" kern="1200" dirty="0">
                <a:solidFill>
                  <a:srgbClr val="000000"/>
                </a:solidFill>
                <a:latin typeface="Arial (Body)"/>
                <a:ea typeface="+mn-ea"/>
                <a:cs typeface="+mn-cs"/>
                <a:sym typeface="Wingdings" charset="0"/>
              </a:rPr>
              <a:t>thus less inventory with same product availability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Less overstock</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Higher profits</a:t>
            </a:r>
          </a:p>
        </p:txBody>
      </p:sp>
    </p:spTree>
    <p:extLst>
      <p:ext uri="{BB962C8B-B14F-4D97-AF65-F5344CB8AC3E}">
        <p14:creationId xmlns:p14="http://schemas.microsoft.com/office/powerpoint/2010/main" val="18101480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Quick Response: Multiple Orders Per Season </a:t>
            </a:r>
            <a:r>
              <a:rPr lang="en-US" sz="2000" b="0" kern="1200" dirty="0" smtClean="0">
                <a:latin typeface="Times New Roman" panose="02020603050405020304" pitchFamily="18" charset="0"/>
                <a:ea typeface="+mj-ea"/>
                <a:cs typeface="+mj-cs"/>
              </a:rPr>
              <a:t>(1 of 5)</a:t>
            </a:r>
            <a:endParaRPr lang="en-US" sz="2000" b="0" kern="120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600200"/>
            <a:ext cx="8229600" cy="3131457"/>
          </a:xfrm>
        </p:spPr>
        <p:txBody>
          <a:bodyPr/>
          <a:lstStyle/>
          <a:p>
            <a:r>
              <a:rPr lang="en-US" sz="2400" dirty="0">
                <a:latin typeface="+mn-lt"/>
              </a:rPr>
              <a:t>Ordering shawls at a department store</a:t>
            </a:r>
          </a:p>
          <a:p>
            <a:pPr lvl="1"/>
            <a:r>
              <a:rPr lang="en-US" sz="2400" dirty="0">
                <a:latin typeface="+mn-lt"/>
              </a:rPr>
              <a:t>Selling season = 14 weeks</a:t>
            </a:r>
          </a:p>
          <a:p>
            <a:pPr lvl="1"/>
            <a:r>
              <a:rPr lang="en-US" sz="2400" dirty="0">
                <a:latin typeface="+mn-lt"/>
              </a:rPr>
              <a:t>Cost per shawl </a:t>
            </a:r>
            <a:r>
              <a:rPr lang="en-US" sz="2400" i="1" dirty="0">
                <a:latin typeface="+mn-lt"/>
                <a:cs typeface="Times New Roman"/>
              </a:rPr>
              <a:t>c</a:t>
            </a:r>
            <a:r>
              <a:rPr lang="en-US" sz="2400" dirty="0">
                <a:latin typeface="+mn-lt"/>
              </a:rPr>
              <a:t> = $40</a:t>
            </a:r>
          </a:p>
          <a:p>
            <a:pPr lvl="1"/>
            <a:r>
              <a:rPr lang="en-US" sz="2400" dirty="0">
                <a:latin typeface="+mn-lt"/>
              </a:rPr>
              <a:t>Retail price </a:t>
            </a:r>
            <a:r>
              <a:rPr lang="en-US" sz="2400" i="1" dirty="0">
                <a:latin typeface="+mn-lt"/>
                <a:cs typeface="Times New Roman"/>
              </a:rPr>
              <a:t>p</a:t>
            </a:r>
            <a:r>
              <a:rPr lang="en-US" sz="2400" dirty="0">
                <a:latin typeface="+mn-lt"/>
              </a:rPr>
              <a:t> = $150</a:t>
            </a:r>
          </a:p>
          <a:p>
            <a:pPr lvl="1"/>
            <a:r>
              <a:rPr lang="en-US" sz="2400" dirty="0">
                <a:latin typeface="+mn-lt"/>
              </a:rPr>
              <a:t>Disposal price </a:t>
            </a:r>
            <a:r>
              <a:rPr lang="en-US" sz="2400" i="1" dirty="0">
                <a:latin typeface="+mn-lt"/>
                <a:cs typeface="Times New Roman"/>
              </a:rPr>
              <a:t>s</a:t>
            </a:r>
            <a:r>
              <a:rPr lang="en-US" sz="2400" dirty="0">
                <a:latin typeface="+mn-lt"/>
              </a:rPr>
              <a:t> = $30</a:t>
            </a:r>
          </a:p>
          <a:p>
            <a:pPr lvl="1"/>
            <a:r>
              <a:rPr lang="en-US" sz="2400" dirty="0">
                <a:latin typeface="+mn-lt"/>
              </a:rPr>
              <a:t>Holding cost = $2 per week</a:t>
            </a:r>
          </a:p>
          <a:p>
            <a:pPr lvl="1"/>
            <a:r>
              <a:rPr lang="en-US" sz="2400" dirty="0">
                <a:latin typeface="+mn-lt"/>
              </a:rPr>
              <a:t>Expected weekly demand </a:t>
            </a:r>
            <a:r>
              <a:rPr lang="en-US" sz="2400" i="1" dirty="0">
                <a:latin typeface="+mn-lt"/>
                <a:cs typeface="Times New Roman"/>
              </a:rPr>
              <a:t>D</a:t>
            </a:r>
            <a:r>
              <a:rPr lang="en-US" sz="2400" dirty="0">
                <a:latin typeface="+mn-lt"/>
              </a:rPr>
              <a:t> = </a:t>
            </a:r>
            <a:r>
              <a:rPr lang="en-US" sz="2400" dirty="0" smtClean="0">
                <a:latin typeface="+mn-lt"/>
              </a:rPr>
              <a:t>20</a:t>
            </a:r>
          </a:p>
        </p:txBody>
      </p:sp>
      <p:sp>
        <p:nvSpPr>
          <p:cNvPr id="3" name="Text Placeholder 2"/>
          <p:cNvSpPr>
            <a:spLocks noGrp="1"/>
          </p:cNvSpPr>
          <p:nvPr>
            <p:ph type="body" idx="2"/>
          </p:nvPr>
        </p:nvSpPr>
        <p:spPr>
          <a:xfrm>
            <a:off x="457200" y="4828744"/>
            <a:ext cx="3566160" cy="496390"/>
          </a:xfrm>
        </p:spPr>
        <p:txBody>
          <a:bodyPr/>
          <a:lstStyle/>
          <a:p>
            <a:pPr marL="741600" lvl="1" indent="-284400">
              <a:buFont typeface="Arial" panose="020B0604020202020204" pitchFamily="34" charset="0"/>
              <a:buChar char="–"/>
            </a:pPr>
            <a:r>
              <a:rPr lang="en-US" sz="2400" dirty="0"/>
              <a:t>Standard </a:t>
            </a:r>
            <a:r>
              <a:rPr lang="en-US" sz="2400" dirty="0" smtClean="0"/>
              <a:t>deviation</a:t>
            </a:r>
            <a:endParaRPr lang="en-US" sz="2400" dirty="0"/>
          </a:p>
        </p:txBody>
      </p:sp>
      <p:graphicFrame>
        <p:nvGraphicFramePr>
          <p:cNvPr id="5" name="Object 4" descr="sigma sub d = 15"/>
          <p:cNvGraphicFramePr>
            <a:graphicFrameLocks noChangeAspect="1"/>
          </p:cNvGraphicFramePr>
          <p:nvPr>
            <p:extLst>
              <p:ext uri="{D42A27DB-BD31-4B8C-83A1-F6EECF244321}">
                <p14:modId xmlns:p14="http://schemas.microsoft.com/office/powerpoint/2010/main" val="502643036"/>
              </p:ext>
            </p:extLst>
          </p:nvPr>
        </p:nvGraphicFramePr>
        <p:xfrm>
          <a:off x="4133540" y="4846772"/>
          <a:ext cx="1287677" cy="539028"/>
        </p:xfrm>
        <a:graphic>
          <a:graphicData uri="http://schemas.openxmlformats.org/presentationml/2006/ole">
            <mc:AlternateContent xmlns:mc="http://schemas.openxmlformats.org/markup-compatibility/2006">
              <mc:Choice xmlns:v="urn:schemas-microsoft-com:vml" Requires="v">
                <p:oleObj spid="_x0000_s65804" name="Equation" r:id="rId3" imgW="545760" imgH="228600" progId="Equation.DSMT4">
                  <p:embed/>
                </p:oleObj>
              </mc:Choice>
              <mc:Fallback>
                <p:oleObj name="Equation" r:id="rId3" imgW="545760" imgH="228600" progId="Equation.DSMT4">
                  <p:embed/>
                  <p:pic>
                    <p:nvPicPr>
                      <p:cNvPr id="0" name=""/>
                      <p:cNvPicPr/>
                      <p:nvPr/>
                    </p:nvPicPr>
                    <p:blipFill>
                      <a:blip r:embed="rId4"/>
                      <a:stretch>
                        <a:fillRect/>
                      </a:stretch>
                    </p:blipFill>
                    <p:spPr>
                      <a:xfrm>
                        <a:off x="4133540" y="4846772"/>
                        <a:ext cx="1287677" cy="539028"/>
                      </a:xfrm>
                      <a:prstGeom prst="rect">
                        <a:avLst/>
                      </a:prstGeom>
                    </p:spPr>
                  </p:pic>
                </p:oleObj>
              </mc:Fallback>
            </mc:AlternateContent>
          </a:graphicData>
        </a:graphic>
      </p:graphicFrame>
    </p:spTree>
    <p:extLst>
      <p:ext uri="{BB962C8B-B14F-4D97-AF65-F5344CB8AC3E}">
        <p14:creationId xmlns:p14="http://schemas.microsoft.com/office/powerpoint/2010/main" val="30133068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Quick Response: Multiple Orders Per Season </a:t>
            </a:r>
            <a:r>
              <a:rPr lang="en-US" sz="2000" b="0" kern="1200" dirty="0" smtClean="0">
                <a:latin typeface="Times New Roman" panose="02020603050405020304" pitchFamily="18" charset="0"/>
                <a:ea typeface="+mj-ea"/>
                <a:cs typeface="+mj-cs"/>
              </a:rPr>
              <a:t>(2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smtClean="0">
                <a:solidFill>
                  <a:srgbClr val="000000"/>
                </a:solidFill>
                <a:latin typeface="Arial (Body)"/>
                <a:ea typeface="+mn-ea"/>
                <a:cs typeface="+mn-cs"/>
              </a:rPr>
              <a:t>Two ordering policies</a:t>
            </a:r>
          </a:p>
        </p:txBody>
      </p:sp>
      <p:sp>
        <p:nvSpPr>
          <p:cNvPr id="6" name="Text Placeholder 5"/>
          <p:cNvSpPr>
            <a:spLocks noGrp="1"/>
          </p:cNvSpPr>
          <p:nvPr>
            <p:ph type="body" idx="2"/>
          </p:nvPr>
        </p:nvSpPr>
        <p:spPr>
          <a:xfrm>
            <a:off x="457200" y="2209630"/>
            <a:ext cx="8229600" cy="2888781"/>
          </a:xfrm>
        </p:spPr>
        <p:txBody>
          <a:bodyPr/>
          <a:lstStyle/>
          <a:p>
            <a:pPr marL="741553" lvl="1" indent="-428371" defTabSz="457200">
              <a:spcAft>
                <a:spcPct val="0"/>
              </a:spcAft>
              <a:buSzPts val="2400"/>
              <a:buFont typeface="+mj-lt"/>
              <a:buAutoNum type="arabicPeriod"/>
            </a:pPr>
            <a:r>
              <a:rPr lang="en-US" sz="2400" kern="1200" dirty="0">
                <a:solidFill>
                  <a:srgbClr val="000000"/>
                </a:solidFill>
                <a:latin typeface="Arial (Body)"/>
              </a:rPr>
              <a:t>Supply lead time is more than 15 weeks</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rPr>
              <a:t>Single order placed at the beginning of the season</a:t>
            </a:r>
          </a:p>
          <a:p>
            <a:pPr marL="741553" lvl="1" indent="-428371" defTabSz="457200">
              <a:spcAft>
                <a:spcPct val="0"/>
              </a:spcAft>
              <a:buSzPts val="2400"/>
              <a:buFont typeface="+mj-lt"/>
              <a:buAutoNum type="arabicPeriod"/>
            </a:pPr>
            <a:r>
              <a:rPr lang="en-US" sz="2400" kern="1200" dirty="0">
                <a:solidFill>
                  <a:srgbClr val="000000"/>
                </a:solidFill>
                <a:latin typeface="Arial (Body)"/>
              </a:rPr>
              <a:t>Supply lead time is reduced to six weeks</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rPr>
              <a:t>Two orders are placed for the season</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rPr>
              <a:t>One for delivery at the beginning of the season</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rPr>
              <a:t>One at the end of week 1 for delivery in week </a:t>
            </a:r>
            <a:r>
              <a:rPr lang="en-US" sz="2400" kern="1200" dirty="0" smtClean="0">
                <a:solidFill>
                  <a:srgbClr val="000000"/>
                </a:solidFill>
                <a:latin typeface="Arial (Body)"/>
              </a:rPr>
              <a:t>8</a:t>
            </a:r>
            <a:endParaRPr lang="en-US" sz="2400" kern="1200" dirty="0">
              <a:solidFill>
                <a:srgbClr val="000000"/>
              </a:solidFill>
              <a:latin typeface="Arial (Body)"/>
            </a:endParaRPr>
          </a:p>
        </p:txBody>
      </p:sp>
    </p:spTree>
    <p:extLst>
      <p:ext uri="{BB962C8B-B14F-4D97-AF65-F5344CB8AC3E}">
        <p14:creationId xmlns:p14="http://schemas.microsoft.com/office/powerpoint/2010/main" val="2072000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IN" kern="1200" dirty="0">
                <a:latin typeface="Times New Roman" panose="02020603050405020304" pitchFamily="18" charset="0"/>
                <a:ea typeface="+mj-ea"/>
                <a:cs typeface="+mj-cs"/>
              </a:rPr>
              <a:t>Factors Affecting the Desired Level of Product </a:t>
            </a:r>
            <a:r>
              <a:rPr lang="en-IN" kern="1200" dirty="0" smtClean="0">
                <a:latin typeface="Times New Roman" panose="02020603050405020304" pitchFamily="18" charset="0"/>
                <a:ea typeface="+mj-ea"/>
                <a:cs typeface="+mj-cs"/>
              </a:rPr>
              <a:t>Availability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Product availability </a:t>
            </a:r>
            <a:r>
              <a:rPr lang="en-US" sz="2400" kern="1200" dirty="0">
                <a:solidFill>
                  <a:srgbClr val="000000"/>
                </a:solidFill>
                <a:latin typeface="Arial (Body)"/>
                <a:ea typeface="+mn-ea"/>
                <a:cs typeface="+mn-cs"/>
              </a:rPr>
              <a:t>or</a:t>
            </a:r>
            <a:r>
              <a:rPr lang="en-US" sz="2400" i="1" kern="1200" dirty="0">
                <a:solidFill>
                  <a:srgbClr val="000000"/>
                </a:solidFill>
                <a:latin typeface="Arial (Body)"/>
                <a:ea typeface="+mn-ea"/>
                <a:cs typeface="+mn-cs"/>
              </a:rPr>
              <a:t> </a:t>
            </a:r>
            <a:r>
              <a:rPr lang="en-US" sz="2400" b="1" kern="1200" dirty="0">
                <a:solidFill>
                  <a:srgbClr val="000000"/>
                </a:solidFill>
                <a:latin typeface="Arial (Body)"/>
                <a:ea typeface="+mn-ea"/>
                <a:cs typeface="+mn-cs"/>
              </a:rPr>
              <a:t>customer service level </a:t>
            </a:r>
            <a:r>
              <a:rPr lang="en-US" sz="2400" kern="1200" dirty="0">
                <a:solidFill>
                  <a:srgbClr val="000000"/>
                </a:solidFill>
                <a:latin typeface="Arial (Body)"/>
                <a:ea typeface="+mn-ea"/>
                <a:cs typeface="+mn-cs"/>
              </a:rPr>
              <a:t>measured by cycle service level or fill rate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Product availability affects supply chain responsiveness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Trade-off:</a:t>
            </a: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High levels of product availability </a:t>
            </a:r>
            <a:r>
              <a:rPr lang="en-US" sz="2400" kern="1200" dirty="0" smtClean="0">
                <a:solidFill>
                  <a:srgbClr val="000000"/>
                </a:solidFill>
                <a:latin typeface="Arial (Body)"/>
                <a:ea typeface="+mn-ea"/>
                <a:cs typeface="+mn-cs"/>
                <a:sym typeface="Wingdings" charset="0"/>
              </a:rPr>
              <a:t> increased responsiveness and higher revenues</a:t>
            </a: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sym typeface="Wingdings" charset="0"/>
              </a:rPr>
              <a:t>High levels of product availability  increased inventory levels and higher supply chain costs</a:t>
            </a:r>
          </a:p>
          <a:p>
            <a:pPr marL="255651" lvl="0" indent="-255651" defTabSz="457200">
              <a:spcAft>
                <a:spcPct val="0"/>
              </a:spcAft>
              <a:buFont typeface="Arial" panose="020B0604020202020204" pitchFamily="34" charset="0"/>
              <a:buChar char="•"/>
              <a:tabLst/>
            </a:pPr>
            <a:r>
              <a:rPr lang="en-US" sz="2400" kern="1200" dirty="0" smtClean="0">
                <a:solidFill>
                  <a:srgbClr val="000000"/>
                </a:solidFill>
                <a:latin typeface="Arial (Body)"/>
                <a:ea typeface="+mn-ea"/>
                <a:cs typeface="+mn-cs"/>
              </a:rPr>
              <a:t>Product </a:t>
            </a:r>
            <a:r>
              <a:rPr lang="en-US" sz="2400" kern="1200" dirty="0">
                <a:solidFill>
                  <a:srgbClr val="000000"/>
                </a:solidFill>
                <a:latin typeface="Arial (Body)"/>
                <a:ea typeface="+mn-ea"/>
                <a:cs typeface="+mn-cs"/>
              </a:rPr>
              <a:t>availability is related to profit objectives and strategic and competitive issues</a:t>
            </a:r>
          </a:p>
        </p:txBody>
      </p:sp>
    </p:spTree>
    <p:extLst>
      <p:ext uri="{BB962C8B-B14F-4D97-AF65-F5344CB8AC3E}">
        <p14:creationId xmlns:p14="http://schemas.microsoft.com/office/powerpoint/2010/main" val="2836646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Single Order Policy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graphicFrame>
        <p:nvGraphicFramePr>
          <p:cNvPr id="3" name="Object 2" descr="Expected demand = mu = 14 d = 14 times 20 = 280. Standard deviation = sigma = radical 14 sigma sub d = racial 14 times 15 = 56.1."/>
          <p:cNvGraphicFramePr>
            <a:graphicFrameLocks noChangeAspect="1"/>
          </p:cNvGraphicFramePr>
          <p:nvPr>
            <p:extLst>
              <p:ext uri="{D42A27DB-BD31-4B8C-83A1-F6EECF244321}">
                <p14:modId xmlns:p14="http://schemas.microsoft.com/office/powerpoint/2010/main" val="1359600645"/>
              </p:ext>
            </p:extLst>
          </p:nvPr>
        </p:nvGraphicFramePr>
        <p:xfrm>
          <a:off x="690613" y="1950049"/>
          <a:ext cx="7350366" cy="1034497"/>
        </p:xfrm>
        <a:graphic>
          <a:graphicData uri="http://schemas.openxmlformats.org/presentationml/2006/ole">
            <mc:AlternateContent xmlns:mc="http://schemas.openxmlformats.org/markup-compatibility/2006">
              <mc:Choice xmlns:v="urn:schemas-microsoft-com:vml" Requires="v">
                <p:oleObj spid="_x0000_s69379" name="Equation" r:id="rId3" imgW="3429000" imgH="482400" progId="Equation.DSMT4">
                  <p:embed/>
                </p:oleObj>
              </mc:Choice>
              <mc:Fallback>
                <p:oleObj name="Equation" r:id="rId3" imgW="3429000" imgH="482400" progId="Equation.DSMT4">
                  <p:embed/>
                  <p:pic>
                    <p:nvPicPr>
                      <p:cNvPr id="0" name=""/>
                      <p:cNvPicPr/>
                      <p:nvPr/>
                    </p:nvPicPr>
                    <p:blipFill>
                      <a:blip r:embed="rId4"/>
                      <a:stretch>
                        <a:fillRect/>
                      </a:stretch>
                    </p:blipFill>
                    <p:spPr>
                      <a:xfrm>
                        <a:off x="690613" y="1950049"/>
                        <a:ext cx="7350366" cy="1034497"/>
                      </a:xfrm>
                      <a:prstGeom prst="rect">
                        <a:avLst/>
                      </a:prstGeom>
                    </p:spPr>
                  </p:pic>
                </p:oleObj>
              </mc:Fallback>
            </mc:AlternateContent>
          </a:graphicData>
        </a:graphic>
      </p:graphicFrame>
      <p:graphicFrame>
        <p:nvGraphicFramePr>
          <p:cNvPr id="7" name="Object 6" descr="C S L star = start fraction p minus c over p minus s end fraction = start fraction 150 minus 40 over 150 minus 30 end fraction = 0.92"/>
          <p:cNvGraphicFramePr>
            <a:graphicFrameLocks noChangeAspect="1"/>
          </p:cNvGraphicFramePr>
          <p:nvPr>
            <p:extLst>
              <p:ext uri="{D42A27DB-BD31-4B8C-83A1-F6EECF244321}">
                <p14:modId xmlns:p14="http://schemas.microsoft.com/office/powerpoint/2010/main" val="996987722"/>
              </p:ext>
            </p:extLst>
          </p:nvPr>
        </p:nvGraphicFramePr>
        <p:xfrm>
          <a:off x="2332685" y="3144165"/>
          <a:ext cx="4506070" cy="916144"/>
        </p:xfrm>
        <a:graphic>
          <a:graphicData uri="http://schemas.openxmlformats.org/presentationml/2006/ole">
            <mc:AlternateContent xmlns:mc="http://schemas.openxmlformats.org/markup-compatibility/2006">
              <mc:Choice xmlns:v="urn:schemas-microsoft-com:vml" Requires="v">
                <p:oleObj spid="_x0000_s69380" name="Equation" r:id="rId5" imgW="2057400" imgH="419040" progId="Equation.DSMT4">
                  <p:embed/>
                </p:oleObj>
              </mc:Choice>
              <mc:Fallback>
                <p:oleObj name="Equation" r:id="rId5" imgW="2057400" imgH="419040" progId="Equation.DSMT4">
                  <p:embed/>
                  <p:pic>
                    <p:nvPicPr>
                      <p:cNvPr id="5" name="Object 4"/>
                      <p:cNvPicPr/>
                      <p:nvPr/>
                    </p:nvPicPr>
                    <p:blipFill>
                      <a:blip r:embed="rId6"/>
                      <a:stretch>
                        <a:fillRect/>
                      </a:stretch>
                    </p:blipFill>
                    <p:spPr>
                      <a:xfrm>
                        <a:off x="2332685" y="3144165"/>
                        <a:ext cx="4506070" cy="916144"/>
                      </a:xfrm>
                      <a:prstGeom prst="rect">
                        <a:avLst/>
                      </a:prstGeom>
                    </p:spPr>
                  </p:pic>
                </p:oleObj>
              </mc:Fallback>
            </mc:AlternateContent>
          </a:graphicData>
        </a:graphic>
      </p:graphicFrame>
      <p:graphicFrame>
        <p:nvGraphicFramePr>
          <p:cNvPr id="8" name="Object 7" descr="O star = norm inverse of c s l star, mu, sigma, = norm inverse of 0.92, 280, 56.1 = 358."/>
          <p:cNvGraphicFramePr>
            <a:graphicFrameLocks noChangeAspect="1"/>
          </p:cNvGraphicFramePr>
          <p:nvPr>
            <p:extLst>
              <p:ext uri="{D42A27DB-BD31-4B8C-83A1-F6EECF244321}">
                <p14:modId xmlns:p14="http://schemas.microsoft.com/office/powerpoint/2010/main" val="2449641434"/>
              </p:ext>
            </p:extLst>
          </p:nvPr>
        </p:nvGraphicFramePr>
        <p:xfrm>
          <a:off x="620989" y="4163029"/>
          <a:ext cx="7905197" cy="372378"/>
        </p:xfrm>
        <a:graphic>
          <a:graphicData uri="http://schemas.openxmlformats.org/presentationml/2006/ole">
            <mc:AlternateContent xmlns:mc="http://schemas.openxmlformats.org/markup-compatibility/2006">
              <mc:Choice xmlns:v="urn:schemas-microsoft-com:vml" Requires="v">
                <p:oleObj spid="_x0000_s69381" name="Equation" r:id="rId7" imgW="4305240" imgH="203040" progId="Equation.DSMT4">
                  <p:embed/>
                </p:oleObj>
              </mc:Choice>
              <mc:Fallback>
                <p:oleObj name="Equation" r:id="rId7" imgW="4305240" imgH="203040" progId="Equation.DSMT4">
                  <p:embed/>
                  <p:pic>
                    <p:nvPicPr>
                      <p:cNvPr id="6" name="Object 5"/>
                      <p:cNvPicPr/>
                      <p:nvPr/>
                    </p:nvPicPr>
                    <p:blipFill>
                      <a:blip r:embed="rId8"/>
                      <a:stretch>
                        <a:fillRect/>
                      </a:stretch>
                    </p:blipFill>
                    <p:spPr>
                      <a:xfrm>
                        <a:off x="620989" y="4163029"/>
                        <a:ext cx="7905197" cy="372378"/>
                      </a:xfrm>
                      <a:prstGeom prst="rect">
                        <a:avLst/>
                      </a:prstGeom>
                    </p:spPr>
                  </p:pic>
                </p:oleObj>
              </mc:Fallback>
            </mc:AlternateContent>
          </a:graphicData>
        </a:graphic>
      </p:graphicFrame>
    </p:spTree>
    <p:extLst>
      <p:ext uri="{BB962C8B-B14F-4D97-AF65-F5344CB8AC3E}">
        <p14:creationId xmlns:p14="http://schemas.microsoft.com/office/powerpoint/2010/main" val="27695462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Single Order Policy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0" lvl="0" indent="0" defTabSz="457200">
              <a:spcAft>
                <a:spcPct val="0"/>
              </a:spcAft>
              <a:buNone/>
              <a:tabLst>
                <a:tab pos="4660900" algn="r"/>
                <a:tab pos="4838700" algn="l"/>
              </a:tabLst>
            </a:pPr>
            <a:r>
              <a:rPr lang="en-US" sz="2400" kern="1200" dirty="0">
                <a:solidFill>
                  <a:srgbClr val="000000"/>
                </a:solidFill>
                <a:latin typeface="Arial (Body)"/>
                <a:ea typeface="+mn-ea"/>
                <a:cs typeface="+mn-cs"/>
              </a:rPr>
              <a:t>	Expected profit with a single </a:t>
            </a:r>
            <a:r>
              <a:rPr lang="en-US" sz="2400" kern="1200" dirty="0" smtClean="0">
                <a:solidFill>
                  <a:srgbClr val="000000"/>
                </a:solidFill>
                <a:latin typeface="Arial (Body)"/>
                <a:ea typeface="+mn-ea"/>
                <a:cs typeface="+mn-cs"/>
              </a:rPr>
              <a:t>order = $29,767</a:t>
            </a:r>
            <a:endParaRPr lang="en-US" sz="2400" kern="1200" dirty="0">
              <a:solidFill>
                <a:srgbClr val="000000"/>
              </a:solidFill>
              <a:latin typeface="Arial (Body)"/>
              <a:ea typeface="+mn-ea"/>
              <a:cs typeface="+mn-cs"/>
            </a:endParaRPr>
          </a:p>
          <a:p>
            <a:pPr marL="1965325" lvl="0" indent="0" defTabSz="457200">
              <a:spcAft>
                <a:spcPct val="0"/>
              </a:spcAft>
              <a:buNone/>
              <a:tabLst>
                <a:tab pos="4660900" algn="r"/>
                <a:tab pos="4838700" algn="l"/>
              </a:tabLst>
            </a:pPr>
            <a:r>
              <a:rPr lang="en-US" sz="2400" kern="1200" dirty="0" smtClean="0">
                <a:solidFill>
                  <a:srgbClr val="000000"/>
                </a:solidFill>
                <a:latin typeface="Arial (Body)"/>
                <a:ea typeface="+mn-ea"/>
                <a:cs typeface="+mn-cs"/>
              </a:rPr>
              <a:t>Expected overstock = 79.8</a:t>
            </a:r>
            <a:endParaRPr lang="en-US" sz="2400" kern="1200" dirty="0">
              <a:solidFill>
                <a:srgbClr val="000000"/>
              </a:solidFill>
              <a:latin typeface="Arial (Body)"/>
              <a:ea typeface="+mn-ea"/>
              <a:cs typeface="+mn-cs"/>
            </a:endParaRPr>
          </a:p>
          <a:p>
            <a:pPr marL="1970088" lvl="0" indent="0" defTabSz="457200">
              <a:spcAft>
                <a:spcPct val="0"/>
              </a:spcAft>
              <a:buNone/>
              <a:tabLst>
                <a:tab pos="4660900" algn="r"/>
                <a:tab pos="4838700" algn="l"/>
              </a:tabLst>
            </a:pPr>
            <a:r>
              <a:rPr lang="en-US" sz="2400" kern="1200" dirty="0" smtClean="0">
                <a:solidFill>
                  <a:srgbClr val="000000"/>
                </a:solidFill>
                <a:latin typeface="Arial (Body)"/>
                <a:ea typeface="+mn-ea"/>
                <a:cs typeface="+mn-cs"/>
              </a:rPr>
              <a:t>Expected understock = </a:t>
            </a:r>
            <a:r>
              <a:rPr lang="en-US" sz="2400" kern="1200" dirty="0">
                <a:solidFill>
                  <a:srgbClr val="000000"/>
                </a:solidFill>
                <a:latin typeface="Arial (Body)"/>
                <a:ea typeface="+mn-ea"/>
                <a:cs typeface="+mn-cs"/>
              </a:rPr>
              <a:t>2.14</a:t>
            </a:r>
          </a:p>
          <a:p>
            <a:pPr marL="1970088" lvl="0" indent="0" defTabSz="457200">
              <a:spcAft>
                <a:spcPct val="0"/>
              </a:spcAft>
              <a:buNone/>
              <a:tabLst>
                <a:tab pos="4660900" algn="r"/>
                <a:tab pos="4838700" algn="l"/>
              </a:tabLst>
            </a:pPr>
            <a:r>
              <a:rPr lang="en-US" sz="2400" kern="1200" dirty="0" smtClean="0">
                <a:solidFill>
                  <a:srgbClr val="000000"/>
                </a:solidFill>
                <a:latin typeface="Arial (Body)"/>
                <a:ea typeface="+mn-ea"/>
                <a:cs typeface="+mn-cs"/>
              </a:rPr>
              <a:t>Cost </a:t>
            </a:r>
            <a:r>
              <a:rPr lang="en-US" sz="2400" kern="1200" dirty="0">
                <a:solidFill>
                  <a:srgbClr val="000000"/>
                </a:solidFill>
                <a:latin typeface="Arial (Body)"/>
                <a:ea typeface="+mn-ea"/>
                <a:cs typeface="+mn-cs"/>
              </a:rPr>
              <a:t>of </a:t>
            </a:r>
            <a:r>
              <a:rPr lang="en-US" sz="2400" kern="1200" dirty="0" smtClean="0">
                <a:solidFill>
                  <a:srgbClr val="000000"/>
                </a:solidFill>
                <a:latin typeface="Arial (Body)"/>
                <a:ea typeface="+mn-ea"/>
                <a:cs typeface="+mn-cs"/>
              </a:rPr>
              <a:t>overstocking = </a:t>
            </a:r>
            <a:r>
              <a:rPr lang="en-US" sz="2400" kern="1200" dirty="0">
                <a:solidFill>
                  <a:srgbClr val="000000"/>
                </a:solidFill>
                <a:latin typeface="Arial (Body)"/>
                <a:ea typeface="+mn-ea"/>
                <a:cs typeface="+mn-cs"/>
              </a:rPr>
              <a:t>$</a:t>
            </a:r>
            <a:r>
              <a:rPr lang="en-US" sz="2400" kern="1200" dirty="0" smtClean="0">
                <a:solidFill>
                  <a:srgbClr val="000000"/>
                </a:solidFill>
                <a:latin typeface="Arial (Body)"/>
                <a:ea typeface="+mn-ea"/>
                <a:cs typeface="+mn-cs"/>
              </a:rPr>
              <a:t>10</a:t>
            </a:r>
          </a:p>
          <a:p>
            <a:pPr marL="1876425" lvl="0" indent="-95250" defTabSz="457200">
              <a:spcAft>
                <a:spcPct val="0"/>
              </a:spcAft>
              <a:buNone/>
              <a:tabLst>
                <a:tab pos="4660900" algn="r"/>
                <a:tab pos="4838700" algn="l"/>
              </a:tabLst>
            </a:pPr>
            <a:r>
              <a:rPr lang="en-US" sz="2400" kern="1200" dirty="0" smtClean="0">
                <a:solidFill>
                  <a:srgbClr val="000000"/>
                </a:solidFill>
                <a:latin typeface="Arial (Body)"/>
                <a:ea typeface="+mn-ea"/>
                <a:cs typeface="+mn-cs"/>
              </a:rPr>
              <a:t>Cost of understocking = $110</a:t>
            </a:r>
          </a:p>
          <a:p>
            <a:pPr marL="725488" lvl="0" indent="-725488" defTabSz="457200">
              <a:spcAft>
                <a:spcPct val="0"/>
              </a:spcAft>
              <a:buNone/>
              <a:tabLst>
                <a:tab pos="4660900" algn="r"/>
                <a:tab pos="4838700" algn="l"/>
              </a:tabLst>
            </a:pPr>
            <a:r>
              <a:rPr lang="en-US" sz="2400" kern="1200" dirty="0" smtClean="0">
                <a:solidFill>
                  <a:srgbClr val="000000"/>
                </a:solidFill>
                <a:latin typeface="Arial (Body)"/>
                <a:ea typeface="+mn-ea"/>
                <a:cs typeface="+mn-cs"/>
              </a:rPr>
              <a:t>Expected </a:t>
            </a:r>
            <a:r>
              <a:rPr lang="en-US" sz="2400" kern="1200" dirty="0">
                <a:solidFill>
                  <a:srgbClr val="000000"/>
                </a:solidFill>
                <a:latin typeface="Arial (Body)"/>
                <a:ea typeface="+mn-ea"/>
                <a:cs typeface="+mn-cs"/>
              </a:rPr>
              <a:t>cost of </a:t>
            </a:r>
            <a:r>
              <a:rPr lang="en-US" sz="2400" kern="1200" dirty="0" smtClean="0">
                <a:solidFill>
                  <a:srgbClr val="000000"/>
                </a:solidFill>
                <a:latin typeface="Arial (Body)"/>
                <a:ea typeface="+mn-ea"/>
                <a:cs typeface="+mn-cs"/>
              </a:rPr>
              <a:t>overstocking = </a:t>
            </a:r>
            <a:r>
              <a:rPr lang="en-US" sz="2400" kern="1200" dirty="0">
                <a:solidFill>
                  <a:srgbClr val="000000"/>
                </a:solidFill>
                <a:latin typeface="Arial (Body)"/>
                <a:ea typeface="+mn-ea"/>
                <a:cs typeface="+mn-cs"/>
              </a:rPr>
              <a:t>79.8 </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$10 = </a:t>
            </a:r>
            <a:r>
              <a:rPr lang="en-US" sz="2400" kern="1200" dirty="0" smtClean="0">
                <a:solidFill>
                  <a:srgbClr val="000000"/>
                </a:solidFill>
                <a:latin typeface="Arial (Body)"/>
                <a:ea typeface="+mn-ea"/>
                <a:cs typeface="+mn-cs"/>
              </a:rPr>
              <a:t>$798</a:t>
            </a:r>
            <a:endParaRPr lang="en-US" sz="2400" kern="1200" dirty="0">
              <a:solidFill>
                <a:srgbClr val="000000"/>
              </a:solidFill>
              <a:latin typeface="Arial (Body)"/>
              <a:ea typeface="+mn-ea"/>
              <a:cs typeface="+mn-cs"/>
            </a:endParaRPr>
          </a:p>
          <a:p>
            <a:pPr marL="268288" lvl="0" indent="-268288" defTabSz="457200">
              <a:spcAft>
                <a:spcPct val="0"/>
              </a:spcAft>
              <a:buNone/>
              <a:tabLst>
                <a:tab pos="4660900" algn="r"/>
                <a:tab pos="4838700" algn="l"/>
              </a:tabLst>
            </a:pPr>
            <a:r>
              <a:rPr lang="en-US" sz="2400" kern="1200" dirty="0" smtClean="0">
                <a:solidFill>
                  <a:srgbClr val="000000"/>
                </a:solidFill>
                <a:latin typeface="Arial (Body)"/>
                <a:ea typeface="+mn-ea"/>
                <a:cs typeface="+mn-cs"/>
              </a:rPr>
              <a:t>Expected </a:t>
            </a:r>
            <a:r>
              <a:rPr lang="en-US" sz="2400" kern="1200" dirty="0">
                <a:solidFill>
                  <a:srgbClr val="000000"/>
                </a:solidFill>
                <a:latin typeface="Arial (Body)"/>
                <a:ea typeface="+mn-ea"/>
                <a:cs typeface="+mn-cs"/>
              </a:rPr>
              <a:t>cost of </a:t>
            </a:r>
            <a:r>
              <a:rPr lang="en-US" sz="2400" kern="1200" dirty="0" smtClean="0">
                <a:solidFill>
                  <a:srgbClr val="000000"/>
                </a:solidFill>
                <a:latin typeface="Arial (Body)"/>
                <a:ea typeface="+mn-ea"/>
                <a:cs typeface="+mn-cs"/>
              </a:rPr>
              <a:t>understocking</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2.14 </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$110 = $235</a:t>
            </a:r>
          </a:p>
        </p:txBody>
      </p:sp>
    </p:spTree>
    <p:extLst>
      <p:ext uri="{BB962C8B-B14F-4D97-AF65-F5344CB8AC3E}">
        <p14:creationId xmlns:p14="http://schemas.microsoft.com/office/powerpoint/2010/main" val="19235608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Two Order Policy</a:t>
            </a:r>
            <a:endParaRPr lang="en-US" kern="1200" dirty="0">
              <a:latin typeface="Times New Roman" panose="02020603050405020304" pitchFamily="18" charset="0"/>
              <a:ea typeface="+mj-ea"/>
              <a:cs typeface="+mj-cs"/>
            </a:endParaRPr>
          </a:p>
        </p:txBody>
      </p:sp>
      <p:graphicFrame>
        <p:nvGraphicFramePr>
          <p:cNvPr id="7" name="Object 6" descr="Expected demand = mu sub 7 = 7 times 20 = 140. Standard deviation = sigma sub 7 = radical 7 times 15 = 39.7"/>
          <p:cNvGraphicFramePr>
            <a:graphicFrameLocks noChangeAspect="1"/>
          </p:cNvGraphicFramePr>
          <p:nvPr>
            <p:extLst>
              <p:ext uri="{D42A27DB-BD31-4B8C-83A1-F6EECF244321}">
                <p14:modId xmlns:p14="http://schemas.microsoft.com/office/powerpoint/2010/main" val="2036179333"/>
              </p:ext>
            </p:extLst>
          </p:nvPr>
        </p:nvGraphicFramePr>
        <p:xfrm>
          <a:off x="1905000" y="1631950"/>
          <a:ext cx="5334000" cy="1003300"/>
        </p:xfrm>
        <a:graphic>
          <a:graphicData uri="http://schemas.openxmlformats.org/presentationml/2006/ole">
            <mc:AlternateContent xmlns:mc="http://schemas.openxmlformats.org/markup-compatibility/2006">
              <mc:Choice xmlns:v="urn:schemas-microsoft-com:vml" Requires="v">
                <p:oleObj spid="_x0000_s56269" name="Equation" r:id="rId3" imgW="5334000" imgH="1003300" progId="Equation.3">
                  <p:embed/>
                </p:oleObj>
              </mc:Choice>
              <mc:Fallback>
                <p:oleObj name="Equation" r:id="rId3" imgW="5334000" imgH="1003300" progId="Equation.3">
                  <p:embed/>
                  <p:pic>
                    <p:nvPicPr>
                      <p:cNvPr id="4" name="Object 3"/>
                      <p:cNvPicPr/>
                      <p:nvPr/>
                    </p:nvPicPr>
                    <p:blipFill>
                      <a:blip r:embed="rId4"/>
                      <a:stretch>
                        <a:fillRect/>
                      </a:stretch>
                    </p:blipFill>
                    <p:spPr>
                      <a:xfrm>
                        <a:off x="1905000" y="1631950"/>
                        <a:ext cx="5334000" cy="1003300"/>
                      </a:xfrm>
                      <a:prstGeom prst="rect">
                        <a:avLst/>
                      </a:prstGeom>
                    </p:spPr>
                  </p:pic>
                </p:oleObj>
              </mc:Fallback>
            </mc:AlternateContent>
          </a:graphicData>
        </a:graphic>
      </p:graphicFrame>
      <p:graphicFrame>
        <p:nvGraphicFramePr>
          <p:cNvPr id="8" name="Object 7" descr="o sub 1 = norm inverse of left parenthesis c s l star, mu sub 7, sigma sub 7, = norm inverse of 0.92, 140, 39.7, right parenthesis = 195"/>
          <p:cNvGraphicFramePr>
            <a:graphicFrameLocks noChangeAspect="1"/>
          </p:cNvGraphicFramePr>
          <p:nvPr>
            <p:extLst>
              <p:ext uri="{D42A27DB-BD31-4B8C-83A1-F6EECF244321}">
                <p14:modId xmlns:p14="http://schemas.microsoft.com/office/powerpoint/2010/main" val="216897991"/>
              </p:ext>
            </p:extLst>
          </p:nvPr>
        </p:nvGraphicFramePr>
        <p:xfrm>
          <a:off x="880494" y="2818112"/>
          <a:ext cx="7384600" cy="385165"/>
        </p:xfrm>
        <a:graphic>
          <a:graphicData uri="http://schemas.openxmlformats.org/presentationml/2006/ole">
            <mc:AlternateContent xmlns:mc="http://schemas.openxmlformats.org/markup-compatibility/2006">
              <mc:Choice xmlns:v="urn:schemas-microsoft-com:vml" Requires="v">
                <p:oleObj spid="_x0000_s56270" name="Equation" r:id="rId5" imgW="4381200" imgH="228600" progId="Equation.DSMT4">
                  <p:embed/>
                </p:oleObj>
              </mc:Choice>
              <mc:Fallback>
                <p:oleObj name="Equation" r:id="rId5" imgW="4381200" imgH="228600" progId="Equation.DSMT4">
                  <p:embed/>
                  <p:pic>
                    <p:nvPicPr>
                      <p:cNvPr id="5" name="Object 4"/>
                      <p:cNvPicPr/>
                      <p:nvPr/>
                    </p:nvPicPr>
                    <p:blipFill>
                      <a:blip r:embed="rId6"/>
                      <a:stretch>
                        <a:fillRect/>
                      </a:stretch>
                    </p:blipFill>
                    <p:spPr>
                      <a:xfrm>
                        <a:off x="880494" y="2818112"/>
                        <a:ext cx="7384600" cy="385165"/>
                      </a:xfrm>
                      <a:prstGeom prst="rect">
                        <a:avLst/>
                      </a:prstGeom>
                    </p:spPr>
                  </p:pic>
                </p:oleObj>
              </mc:Fallback>
            </mc:AlternateContent>
          </a:graphicData>
        </a:graphic>
      </p:graphicFrame>
      <p:sp>
        <p:nvSpPr>
          <p:cNvPr id="3" name="Content Placeholder 2"/>
          <p:cNvSpPr>
            <a:spLocks noGrp="1"/>
          </p:cNvSpPr>
          <p:nvPr>
            <p:ph idx="1"/>
          </p:nvPr>
        </p:nvSpPr>
        <p:spPr>
          <a:xfrm>
            <a:off x="1346200" y="3297922"/>
            <a:ext cx="6448400" cy="1677352"/>
          </a:xfrm>
        </p:spPr>
        <p:txBody>
          <a:bodyPr wrap="square" lIns="91425" tIns="91425" rIns="91425" bIns="91425">
            <a:spAutoFit/>
          </a:bodyPr>
          <a:lstStyle/>
          <a:p>
            <a:pPr marL="2065338" indent="-1963738">
              <a:buNone/>
              <a:tabLst>
                <a:tab pos="4660900" algn="r"/>
                <a:tab pos="4838700" algn="l"/>
              </a:tabLst>
            </a:pPr>
            <a:r>
              <a:rPr lang="en-US" sz="2400" dirty="0">
                <a:latin typeface="+mn-lt"/>
              </a:rPr>
              <a:t>Expected profit from seven </a:t>
            </a:r>
            <a:r>
              <a:rPr lang="en-US" sz="2400" dirty="0" smtClean="0">
                <a:latin typeface="+mn-lt"/>
              </a:rPr>
              <a:t>weeks = </a:t>
            </a:r>
            <a:r>
              <a:rPr lang="en-US" sz="2400" dirty="0">
                <a:latin typeface="+mn-lt"/>
              </a:rPr>
              <a:t>$</a:t>
            </a:r>
            <a:r>
              <a:rPr lang="en-US" sz="2400" dirty="0" smtClean="0">
                <a:latin typeface="+mn-lt"/>
              </a:rPr>
              <a:t>14,670</a:t>
            </a:r>
          </a:p>
          <a:p>
            <a:pPr marL="2155825" indent="0">
              <a:buNone/>
              <a:tabLst>
                <a:tab pos="4660900" algn="r"/>
                <a:tab pos="4838700" algn="l"/>
              </a:tabLst>
            </a:pPr>
            <a:r>
              <a:rPr lang="en-US" sz="2400" dirty="0">
                <a:latin typeface="+mn-lt"/>
              </a:rPr>
              <a:t>Expected </a:t>
            </a:r>
            <a:r>
              <a:rPr lang="en-US" sz="2400" dirty="0" smtClean="0">
                <a:latin typeface="+mn-lt"/>
              </a:rPr>
              <a:t>overstock = 56.4</a:t>
            </a:r>
            <a:endParaRPr lang="en-US" sz="2400" dirty="0">
              <a:latin typeface="+mn-lt"/>
            </a:endParaRPr>
          </a:p>
          <a:p>
            <a:pPr marL="2065338" indent="-85725">
              <a:buNone/>
              <a:tabLst>
                <a:tab pos="4660900" algn="r"/>
                <a:tab pos="4838700" algn="l"/>
              </a:tabLst>
            </a:pPr>
            <a:r>
              <a:rPr lang="en-US" sz="2400" dirty="0" smtClean="0">
                <a:latin typeface="+mn-lt"/>
              </a:rPr>
              <a:t>Expected understock = 1.51</a:t>
            </a:r>
            <a:endParaRPr lang="en-US" sz="2400" dirty="0">
              <a:latin typeface="+mn-lt"/>
            </a:endParaRPr>
          </a:p>
        </p:txBody>
      </p:sp>
      <p:sp>
        <p:nvSpPr>
          <p:cNvPr id="4" name="Content Placeholder 3"/>
          <p:cNvSpPr>
            <a:spLocks noGrp="1"/>
          </p:cNvSpPr>
          <p:nvPr>
            <p:ph idx="13"/>
          </p:nvPr>
        </p:nvSpPr>
        <p:spPr>
          <a:xfrm>
            <a:off x="448230" y="4932289"/>
            <a:ext cx="4414056" cy="523190"/>
          </a:xfrm>
        </p:spPr>
        <p:txBody>
          <a:bodyPr wrap="square" lIns="91425" tIns="91425" rIns="91425" bIns="91425">
            <a:spAutoFit/>
          </a:bodyPr>
          <a:lstStyle/>
          <a:p>
            <a:pPr marL="0" lvl="0" indent="0" defTabSz="457200">
              <a:spcAft>
                <a:spcPct val="0"/>
              </a:spcAft>
              <a:buNone/>
              <a:tabLst>
                <a:tab pos="4392613" algn="l"/>
              </a:tabLst>
            </a:pPr>
            <a:r>
              <a:rPr lang="en-US" sz="2200" kern="1200" dirty="0">
                <a:solidFill>
                  <a:srgbClr val="000000"/>
                </a:solidFill>
                <a:latin typeface="Arial (Body)"/>
                <a:ea typeface="+mn-ea"/>
                <a:cs typeface="+mn-cs"/>
              </a:rPr>
              <a:t>Expected profit from seven </a:t>
            </a:r>
            <a:r>
              <a:rPr lang="en-US" sz="2200" kern="1200" dirty="0" smtClean="0">
                <a:solidFill>
                  <a:srgbClr val="000000"/>
                </a:solidFill>
                <a:latin typeface="Arial (Body)"/>
                <a:ea typeface="+mn-ea"/>
                <a:cs typeface="+mn-cs"/>
              </a:rPr>
              <a:t>weeks</a:t>
            </a:r>
            <a:r>
              <a:rPr lang="en-US" sz="2200" kern="1200" baseline="0" dirty="0" smtClean="0">
                <a:solidFill>
                  <a:srgbClr val="000000"/>
                </a:solidFill>
                <a:latin typeface="Arial (Body)"/>
                <a:ea typeface="+mn-ea"/>
                <a:cs typeface="+mn-cs"/>
              </a:rPr>
              <a:t> </a:t>
            </a:r>
            <a:endParaRPr lang="en-US" sz="2200" kern="1200" dirty="0">
              <a:solidFill>
                <a:srgbClr val="000000"/>
              </a:solidFill>
              <a:latin typeface="Arial (Body)"/>
              <a:ea typeface="+mn-ea"/>
              <a:cs typeface="+mn-cs"/>
            </a:endParaRPr>
          </a:p>
        </p:txBody>
      </p:sp>
      <p:graphicFrame>
        <p:nvGraphicFramePr>
          <p:cNvPr id="5" name="Object 4" descr="=$14,670 + left parenthesis 56.4 times $10 right parenthesis + left parenthesis 1.51 times $110 right parenthesis + left parenthesis $14,670 right parenthesis = $30,070"/>
          <p:cNvGraphicFramePr>
            <a:graphicFrameLocks noChangeAspect="1"/>
          </p:cNvGraphicFramePr>
          <p:nvPr>
            <p:extLst>
              <p:ext uri="{D42A27DB-BD31-4B8C-83A1-F6EECF244321}">
                <p14:modId xmlns:p14="http://schemas.microsoft.com/office/powerpoint/2010/main" val="299133049"/>
              </p:ext>
            </p:extLst>
          </p:nvPr>
        </p:nvGraphicFramePr>
        <p:xfrm>
          <a:off x="4909802" y="5034317"/>
          <a:ext cx="3125783" cy="1259310"/>
        </p:xfrm>
        <a:graphic>
          <a:graphicData uri="http://schemas.openxmlformats.org/presentationml/2006/ole">
            <mc:AlternateContent xmlns:mc="http://schemas.openxmlformats.org/markup-compatibility/2006">
              <mc:Choice xmlns:v="urn:schemas-microsoft-com:vml" Requires="v">
                <p:oleObj spid="_x0000_s56271" name="Equation" r:id="rId7" imgW="1765080" imgH="711000" progId="Equation.DSMT4">
                  <p:embed/>
                </p:oleObj>
              </mc:Choice>
              <mc:Fallback>
                <p:oleObj name="Equation" r:id="rId7" imgW="1765080" imgH="711000" progId="Equation.DSMT4">
                  <p:embed/>
                  <p:pic>
                    <p:nvPicPr>
                      <p:cNvPr id="0" name=""/>
                      <p:cNvPicPr/>
                      <p:nvPr/>
                    </p:nvPicPr>
                    <p:blipFill>
                      <a:blip r:embed="rId8"/>
                      <a:stretch>
                        <a:fillRect/>
                      </a:stretch>
                    </p:blipFill>
                    <p:spPr>
                      <a:xfrm>
                        <a:off x="4909802" y="5034317"/>
                        <a:ext cx="3125783" cy="1259310"/>
                      </a:xfrm>
                      <a:prstGeom prst="rect">
                        <a:avLst/>
                      </a:prstGeom>
                    </p:spPr>
                  </p:pic>
                </p:oleObj>
              </mc:Fallback>
            </mc:AlternateContent>
          </a:graphicData>
        </a:graphic>
      </p:graphicFrame>
    </p:spTree>
    <p:extLst>
      <p:ext uri="{BB962C8B-B14F-4D97-AF65-F5344CB8AC3E}">
        <p14:creationId xmlns:p14="http://schemas.microsoft.com/office/powerpoint/2010/main" val="5702037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Quick Response: Multiple Orders Per Season </a:t>
            </a:r>
            <a:r>
              <a:rPr lang="en-US" sz="2000" b="0" kern="1200" dirty="0" smtClean="0">
                <a:latin typeface="Times New Roman" panose="02020603050405020304" pitchFamily="18" charset="0"/>
                <a:ea typeface="+mj-ea"/>
                <a:cs typeface="+mj-cs"/>
              </a:rPr>
              <a:t>(3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Three important </a:t>
            </a:r>
            <a:r>
              <a:rPr lang="en-US" sz="2400" kern="1200" dirty="0" smtClean="0">
                <a:solidFill>
                  <a:srgbClr val="000000"/>
                </a:solidFill>
                <a:latin typeface="Arial (Body)"/>
                <a:ea typeface="+mn-ea"/>
                <a:cs typeface="+mn-cs"/>
              </a:rPr>
              <a:t>consequences</a:t>
            </a:r>
          </a:p>
        </p:txBody>
      </p:sp>
      <p:sp>
        <p:nvSpPr>
          <p:cNvPr id="4" name="Text Placeholder 3"/>
          <p:cNvSpPr>
            <a:spLocks noGrp="1"/>
          </p:cNvSpPr>
          <p:nvPr>
            <p:ph type="body" idx="2"/>
          </p:nvPr>
        </p:nvSpPr>
        <p:spPr>
          <a:xfrm>
            <a:off x="457201" y="2215681"/>
            <a:ext cx="8229600" cy="3380102"/>
          </a:xfrm>
        </p:spPr>
        <p:txBody>
          <a:bodyPr/>
          <a:lstStyle/>
          <a:p>
            <a:pPr marL="741553" lvl="1" indent="-428371" defTabSz="457200">
              <a:spcAft>
                <a:spcPct val="0"/>
              </a:spcAft>
              <a:buSzPts val="2400"/>
              <a:buFont typeface="+mj-lt"/>
              <a:buAutoNum type="arabicPeriod"/>
            </a:pPr>
            <a:r>
              <a:rPr lang="en-US" sz="2400" kern="1200" dirty="0">
                <a:solidFill>
                  <a:srgbClr val="000000"/>
                </a:solidFill>
                <a:latin typeface="Arial (Body)"/>
              </a:rPr>
              <a:t>The expected total quantity ordered during the season with two orders is less than that with a single order for the same cycle service level</a:t>
            </a:r>
          </a:p>
          <a:p>
            <a:pPr marL="741553" lvl="1" indent="-428371" defTabSz="457200">
              <a:spcAft>
                <a:spcPct val="0"/>
              </a:spcAft>
              <a:buSzPts val="2400"/>
              <a:buFont typeface="+mj-lt"/>
              <a:buAutoNum type="arabicPeriod"/>
            </a:pPr>
            <a:r>
              <a:rPr lang="en-US" sz="2400" kern="1200" dirty="0">
                <a:solidFill>
                  <a:srgbClr val="000000"/>
                </a:solidFill>
                <a:latin typeface="Arial (Body)"/>
              </a:rPr>
              <a:t>The average overstock to be disposed of at the end of the sales season is less if a follow-up order is allowed after observing some sales</a:t>
            </a:r>
          </a:p>
          <a:p>
            <a:pPr marL="741553" lvl="1" indent="-428371" defTabSz="457200">
              <a:spcAft>
                <a:spcPct val="0"/>
              </a:spcAft>
              <a:buSzPts val="2400"/>
              <a:buFont typeface="+mj-lt"/>
              <a:buAutoNum type="arabicPeriod"/>
            </a:pPr>
            <a:r>
              <a:rPr lang="en-US" sz="2400" kern="1200" dirty="0">
                <a:solidFill>
                  <a:srgbClr val="000000"/>
                </a:solidFill>
                <a:latin typeface="Arial (Body)"/>
              </a:rPr>
              <a:t>The profits are higher when a follow-up order is allowed during the sales season</a:t>
            </a:r>
            <a:endParaRPr lang="en-US" dirty="0"/>
          </a:p>
        </p:txBody>
      </p:sp>
    </p:spTree>
    <p:extLst>
      <p:ext uri="{BB962C8B-B14F-4D97-AF65-F5344CB8AC3E}">
        <p14:creationId xmlns:p14="http://schemas.microsoft.com/office/powerpoint/2010/main" val="38160682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Quick Response: Multiple Orders Per Season </a:t>
            </a:r>
            <a:r>
              <a:rPr lang="en-US" sz="2000" b="0" kern="1200" dirty="0" smtClean="0">
                <a:latin typeface="Times New Roman" panose="02020603050405020304" pitchFamily="18" charset="0"/>
                <a:ea typeface="+mj-ea"/>
                <a:cs typeface="+mj-cs"/>
              </a:rPr>
              <a:t>(4 of 5)</a:t>
            </a:r>
            <a:endParaRPr lang="en-US" sz="2000" b="0" kern="1200" dirty="0">
              <a:latin typeface="Times New Roman" panose="02020603050405020304" pitchFamily="18" charset="0"/>
              <a:ea typeface="+mj-ea"/>
              <a:cs typeface="+mj-cs"/>
            </a:endParaRPr>
          </a:p>
        </p:txBody>
      </p:sp>
      <p:pic>
        <p:nvPicPr>
          <p:cNvPr id="5" name="Picture 4" descr="A graph of leftover inventory versus number of order cycles per season. The curve on the graph for unsold inventory at the end of season shows the amount of unsold inventory at the end of season decreasing as the number of order cycles per season increases. The curve falls with decreasing steepness throughout the graph."/>
          <p:cNvPicPr>
            <a:picLocks noChangeAspect="1"/>
          </p:cNvPicPr>
          <p:nvPr/>
        </p:nvPicPr>
        <p:blipFill>
          <a:blip r:embed="rId2"/>
          <a:stretch>
            <a:fillRect/>
          </a:stretch>
        </p:blipFill>
        <p:spPr>
          <a:xfrm>
            <a:off x="1840858" y="1673168"/>
            <a:ext cx="5397710" cy="3585758"/>
          </a:xfrm>
          <a:prstGeom prst="rect">
            <a:avLst/>
          </a:prstGeom>
        </p:spPr>
      </p:pic>
      <p:sp>
        <p:nvSpPr>
          <p:cNvPr id="3" name="Text Placeholder 2"/>
          <p:cNvSpPr>
            <a:spLocks noGrp="1"/>
          </p:cNvSpPr>
          <p:nvPr>
            <p:ph type="body" idx="1"/>
          </p:nvPr>
        </p:nvSpPr>
        <p:spPr>
          <a:xfrm>
            <a:off x="457200" y="5496551"/>
            <a:ext cx="8229600" cy="730827"/>
          </a:xfrm>
        </p:spPr>
        <p:txBody>
          <a:bodyPr/>
          <a:lstStyle/>
          <a:p>
            <a:pPr marL="0" indent="0">
              <a:buNone/>
            </a:pPr>
            <a:r>
              <a:rPr lang="en-IN" sz="2000" b="1" dirty="0">
                <a:latin typeface="+mn-lt"/>
              </a:rPr>
              <a:t>Figure 13-4 </a:t>
            </a:r>
            <a:r>
              <a:rPr lang="en-IN" sz="2000" dirty="0">
                <a:latin typeface="+mn-lt"/>
              </a:rPr>
              <a:t>Leftover Inventory Versus Number of Order Cycles per </a:t>
            </a:r>
            <a:r>
              <a:rPr lang="en-IN" sz="2000" dirty="0" smtClean="0">
                <a:latin typeface="+mn-lt"/>
              </a:rPr>
              <a:t>Season</a:t>
            </a:r>
            <a:endParaRPr lang="en-IN" sz="2000" dirty="0">
              <a:latin typeface="+mn-lt"/>
            </a:endParaRPr>
          </a:p>
        </p:txBody>
      </p:sp>
    </p:spTree>
    <p:extLst>
      <p:ext uri="{BB962C8B-B14F-4D97-AF65-F5344CB8AC3E}">
        <p14:creationId xmlns:p14="http://schemas.microsoft.com/office/powerpoint/2010/main" val="39966129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Quick Response: Multiple Orders Per Season </a:t>
            </a:r>
            <a:r>
              <a:rPr lang="en-US" sz="2000" b="0" kern="1200" dirty="0" smtClean="0">
                <a:latin typeface="Times New Roman" panose="02020603050405020304" pitchFamily="18" charset="0"/>
                <a:ea typeface="+mj-ea"/>
                <a:cs typeface="+mj-cs"/>
              </a:rPr>
              <a:t>(5 of 5)</a:t>
            </a:r>
            <a:endParaRPr lang="en-US" sz="2000" b="0" kern="1200" dirty="0">
              <a:latin typeface="Times New Roman" panose="02020603050405020304" pitchFamily="18" charset="0"/>
              <a:ea typeface="+mj-ea"/>
              <a:cs typeface="+mj-cs"/>
            </a:endParaRPr>
          </a:p>
        </p:txBody>
      </p:sp>
      <p:pic>
        <p:nvPicPr>
          <p:cNvPr id="5" name="Picture 4" descr="A graph plots expected profit versus number of order cycles per season. The curve for expected profit versus the number of order cycles per season rises through the graph with decreasing steepness."/>
          <p:cNvPicPr>
            <a:picLocks noChangeAspect="1"/>
          </p:cNvPicPr>
          <p:nvPr/>
        </p:nvPicPr>
        <p:blipFill>
          <a:blip r:embed="rId2"/>
          <a:stretch>
            <a:fillRect/>
          </a:stretch>
        </p:blipFill>
        <p:spPr>
          <a:xfrm>
            <a:off x="2114122" y="1614506"/>
            <a:ext cx="5322154" cy="3687635"/>
          </a:xfrm>
          <a:prstGeom prst="rect">
            <a:avLst/>
          </a:prstGeom>
        </p:spPr>
      </p:pic>
      <p:sp>
        <p:nvSpPr>
          <p:cNvPr id="3" name="Text Placeholder 2"/>
          <p:cNvSpPr>
            <a:spLocks noGrp="1"/>
          </p:cNvSpPr>
          <p:nvPr>
            <p:ph type="body" idx="1"/>
          </p:nvPr>
        </p:nvSpPr>
        <p:spPr>
          <a:xfrm>
            <a:off x="370489" y="5520581"/>
            <a:ext cx="8403021" cy="701566"/>
          </a:xfrm>
        </p:spPr>
        <p:txBody>
          <a:bodyPr/>
          <a:lstStyle/>
          <a:p>
            <a:pPr marL="0" indent="0">
              <a:buNone/>
            </a:pPr>
            <a:r>
              <a:rPr lang="en-IN" sz="2000" b="1" dirty="0">
                <a:latin typeface="+mn-lt"/>
              </a:rPr>
              <a:t>Figure 13-5 </a:t>
            </a:r>
            <a:r>
              <a:rPr lang="en-IN" sz="2000" dirty="0">
                <a:latin typeface="+mn-lt"/>
              </a:rPr>
              <a:t>Expected Profit Versus Number of Order Cycles per </a:t>
            </a:r>
            <a:r>
              <a:rPr lang="en-IN" sz="2000" dirty="0" smtClean="0">
                <a:latin typeface="+mn-lt"/>
              </a:rPr>
              <a:t>Season</a:t>
            </a:r>
            <a:endParaRPr lang="en-IN" sz="2000" dirty="0">
              <a:latin typeface="+mn-lt"/>
            </a:endParaRPr>
          </a:p>
        </p:txBody>
      </p:sp>
    </p:spTree>
    <p:extLst>
      <p:ext uri="{BB962C8B-B14F-4D97-AF65-F5344CB8AC3E}">
        <p14:creationId xmlns:p14="http://schemas.microsoft.com/office/powerpoint/2010/main" val="37704390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Two Order Policy with Improved Forecast Accuracy</a:t>
            </a:r>
            <a:endParaRPr lang="en-US" kern="1200" dirty="0">
              <a:latin typeface="Times New Roman" panose="02020603050405020304" pitchFamily="18" charset="0"/>
              <a:ea typeface="+mj-ea"/>
              <a:cs typeface="+mj-cs"/>
            </a:endParaRPr>
          </a:p>
        </p:txBody>
      </p:sp>
      <p:graphicFrame>
        <p:nvGraphicFramePr>
          <p:cNvPr id="7" name="Object 6" descr="Expected demand = mu sub 7 = 7 times 20 = 140. Standard deviation first 7 weeks = sigma sub 7 = radical 7 times 15 = 39.7. Standard deviation second 7 weeks = sigma squared sub 7 = radical 7 times 3 = 7.9"/>
          <p:cNvGraphicFramePr>
            <a:graphicFrameLocks noChangeAspect="1"/>
          </p:cNvGraphicFramePr>
          <p:nvPr>
            <p:extLst>
              <p:ext uri="{D42A27DB-BD31-4B8C-83A1-F6EECF244321}">
                <p14:modId xmlns:p14="http://schemas.microsoft.com/office/powerpoint/2010/main" val="797599919"/>
              </p:ext>
            </p:extLst>
          </p:nvPr>
        </p:nvGraphicFramePr>
        <p:xfrm>
          <a:off x="1246909" y="1639455"/>
          <a:ext cx="6650182" cy="1420091"/>
        </p:xfrm>
        <a:graphic>
          <a:graphicData uri="http://schemas.openxmlformats.org/presentationml/2006/ole">
            <mc:AlternateContent xmlns:mc="http://schemas.openxmlformats.org/markup-compatibility/2006">
              <mc:Choice xmlns:v="urn:schemas-microsoft-com:vml" Requires="v">
                <p:oleObj spid="_x0000_s53190" name="Equation" r:id="rId3" imgW="7315200" imgH="1562100" progId="Equation.3">
                  <p:embed/>
                </p:oleObj>
              </mc:Choice>
              <mc:Fallback>
                <p:oleObj name="Equation" r:id="rId3" imgW="7315200" imgH="1562100" progId="Equation.3">
                  <p:embed/>
                  <p:pic>
                    <p:nvPicPr>
                      <p:cNvPr id="4" name="Object 3"/>
                      <p:cNvPicPr/>
                      <p:nvPr/>
                    </p:nvPicPr>
                    <p:blipFill>
                      <a:blip r:embed="rId4"/>
                      <a:stretch>
                        <a:fillRect/>
                      </a:stretch>
                    </p:blipFill>
                    <p:spPr>
                      <a:xfrm>
                        <a:off x="1246909" y="1639455"/>
                        <a:ext cx="6650182" cy="1420091"/>
                      </a:xfrm>
                      <a:prstGeom prst="rect">
                        <a:avLst/>
                      </a:prstGeom>
                    </p:spPr>
                  </p:pic>
                </p:oleObj>
              </mc:Fallback>
            </mc:AlternateContent>
          </a:graphicData>
        </a:graphic>
      </p:graphicFrame>
      <p:graphicFrame>
        <p:nvGraphicFramePr>
          <p:cNvPr id="8" name="Object 7" descr="O sub 2 = norm inverse of c s l star, mu sub 7, sigma squared sub 7 = norm inverse of 0.92, 140, 7.9 = 151"/>
          <p:cNvGraphicFramePr>
            <a:graphicFrameLocks noChangeAspect="1"/>
          </p:cNvGraphicFramePr>
          <p:nvPr>
            <p:extLst>
              <p:ext uri="{D42A27DB-BD31-4B8C-83A1-F6EECF244321}">
                <p14:modId xmlns:p14="http://schemas.microsoft.com/office/powerpoint/2010/main" val="632213822"/>
              </p:ext>
            </p:extLst>
          </p:nvPr>
        </p:nvGraphicFramePr>
        <p:xfrm>
          <a:off x="1120775" y="3154363"/>
          <a:ext cx="6905625" cy="387350"/>
        </p:xfrm>
        <a:graphic>
          <a:graphicData uri="http://schemas.openxmlformats.org/presentationml/2006/ole">
            <mc:AlternateContent xmlns:mc="http://schemas.openxmlformats.org/markup-compatibility/2006">
              <mc:Choice xmlns:v="urn:schemas-microsoft-com:vml" Requires="v">
                <p:oleObj spid="_x0000_s53191" name="Equation" r:id="rId5" imgW="4305240" imgH="241200" progId="Equation.DSMT4">
                  <p:embed/>
                </p:oleObj>
              </mc:Choice>
              <mc:Fallback>
                <p:oleObj name="Equation" r:id="rId5" imgW="4305240" imgH="241200" progId="Equation.DSMT4">
                  <p:embed/>
                  <p:pic>
                    <p:nvPicPr>
                      <p:cNvPr id="5" name="Object 4"/>
                      <p:cNvPicPr/>
                      <p:nvPr/>
                    </p:nvPicPr>
                    <p:blipFill>
                      <a:blip r:embed="rId6"/>
                      <a:stretch>
                        <a:fillRect/>
                      </a:stretch>
                    </p:blipFill>
                    <p:spPr>
                      <a:xfrm>
                        <a:off x="1120775" y="3154363"/>
                        <a:ext cx="6905625" cy="387350"/>
                      </a:xfrm>
                      <a:prstGeom prst="rect">
                        <a:avLst/>
                      </a:prstGeom>
                    </p:spPr>
                  </p:pic>
                </p:oleObj>
              </mc:Fallback>
            </mc:AlternateContent>
          </a:graphicData>
        </a:graphic>
      </p:graphicFrame>
      <p:sp>
        <p:nvSpPr>
          <p:cNvPr id="3" name="Content Placeholder 2"/>
          <p:cNvSpPr>
            <a:spLocks noGrp="1"/>
          </p:cNvSpPr>
          <p:nvPr>
            <p:ph idx="1"/>
          </p:nvPr>
        </p:nvSpPr>
        <p:spPr>
          <a:xfrm>
            <a:off x="1155700" y="3630797"/>
            <a:ext cx="6448400" cy="1492686"/>
          </a:xfrm>
        </p:spPr>
        <p:txBody>
          <a:bodyPr wrap="square" lIns="91425" tIns="91425" rIns="91425" bIns="91425">
            <a:spAutoFit/>
          </a:bodyPr>
          <a:lstStyle/>
          <a:p>
            <a:pPr marL="0" lvl="0" indent="441325" defTabSz="457200">
              <a:spcAft>
                <a:spcPct val="0"/>
              </a:spcAft>
              <a:buNone/>
              <a:tabLst>
                <a:tab pos="4660900" algn="r"/>
                <a:tab pos="4838700" algn="l"/>
              </a:tabLst>
            </a:pPr>
            <a:r>
              <a:rPr lang="en-US" sz="2000" kern="1200" dirty="0" smtClean="0">
                <a:solidFill>
                  <a:srgbClr val="000000"/>
                </a:solidFill>
                <a:latin typeface="Arial (Body)"/>
                <a:ea typeface="+mn-ea"/>
                <a:cs typeface="+mn-cs"/>
              </a:rPr>
              <a:t>Expected </a:t>
            </a:r>
            <a:r>
              <a:rPr lang="en-US" sz="2000" kern="1200" dirty="0">
                <a:solidFill>
                  <a:srgbClr val="000000"/>
                </a:solidFill>
                <a:latin typeface="Arial (Body)"/>
                <a:ea typeface="+mn-ea"/>
                <a:cs typeface="+mn-cs"/>
              </a:rPr>
              <a:t>profit from second </a:t>
            </a:r>
            <a:r>
              <a:rPr lang="en-US" sz="2000" kern="1200" dirty="0" smtClean="0">
                <a:solidFill>
                  <a:srgbClr val="000000"/>
                </a:solidFill>
                <a:latin typeface="Arial (Body)"/>
                <a:ea typeface="+mn-ea"/>
                <a:cs typeface="+mn-cs"/>
              </a:rPr>
              <a:t>order </a:t>
            </a:r>
            <a:r>
              <a:rPr lang="en-US" sz="2000" kern="1200" dirty="0">
                <a:solidFill>
                  <a:srgbClr val="000000"/>
                </a:solidFill>
                <a:latin typeface="Arial (Body)"/>
                <a:ea typeface="+mn-ea"/>
                <a:cs typeface="+mn-cs"/>
              </a:rPr>
              <a:t>	= </a:t>
            </a:r>
            <a:r>
              <a:rPr lang="en-US" sz="2000" kern="1200" dirty="0" smtClean="0">
                <a:solidFill>
                  <a:srgbClr val="000000"/>
                </a:solidFill>
                <a:latin typeface="Arial (Body)"/>
                <a:ea typeface="+mn-ea"/>
                <a:cs typeface="+mn-cs"/>
              </a:rPr>
              <a:t>$15,254</a:t>
            </a:r>
            <a:endParaRPr lang="en-US" sz="2000" kern="1200" dirty="0">
              <a:solidFill>
                <a:srgbClr val="000000"/>
              </a:solidFill>
              <a:latin typeface="Arial (Body)"/>
              <a:ea typeface="+mn-ea"/>
              <a:cs typeface="+mn-cs"/>
            </a:endParaRPr>
          </a:p>
          <a:p>
            <a:pPr marL="0" lvl="0" indent="2060575" defTabSz="457200">
              <a:spcAft>
                <a:spcPct val="0"/>
              </a:spcAft>
              <a:buNone/>
              <a:tabLst>
                <a:tab pos="1797050" algn="l"/>
                <a:tab pos="4216400" algn="l"/>
                <a:tab pos="4660900" algn="r"/>
                <a:tab pos="4838700" algn="l"/>
              </a:tabLst>
            </a:pPr>
            <a:r>
              <a:rPr lang="en-US" sz="2000" kern="1200" dirty="0" smtClean="0">
                <a:solidFill>
                  <a:srgbClr val="000000"/>
                </a:solidFill>
                <a:latin typeface="Arial (Body)"/>
                <a:ea typeface="+mn-ea"/>
                <a:cs typeface="+mn-cs"/>
              </a:rPr>
              <a:t>Expected overstock </a:t>
            </a:r>
            <a:r>
              <a:rPr lang="en-US" sz="2000" kern="1200" dirty="0">
                <a:solidFill>
                  <a:srgbClr val="000000"/>
                </a:solidFill>
                <a:latin typeface="Arial (Body)"/>
                <a:ea typeface="+mn-ea"/>
                <a:cs typeface="+mn-cs"/>
              </a:rPr>
              <a:t>	= </a:t>
            </a:r>
            <a:r>
              <a:rPr lang="en-US" sz="2000" kern="1200" dirty="0" smtClean="0">
                <a:solidFill>
                  <a:srgbClr val="000000"/>
                </a:solidFill>
                <a:latin typeface="Arial (Body)"/>
                <a:ea typeface="+mn-ea"/>
                <a:cs typeface="+mn-cs"/>
              </a:rPr>
              <a:t>11.3</a:t>
            </a:r>
            <a:endParaRPr lang="en-US" sz="2000" kern="1200" dirty="0">
              <a:solidFill>
                <a:srgbClr val="000000"/>
              </a:solidFill>
              <a:latin typeface="Arial (Body)"/>
              <a:ea typeface="+mn-ea"/>
              <a:cs typeface="+mn-cs"/>
            </a:endParaRPr>
          </a:p>
          <a:p>
            <a:pPr marL="0" lvl="0" indent="1882775" defTabSz="457200">
              <a:spcAft>
                <a:spcPct val="0"/>
              </a:spcAft>
              <a:buNone/>
              <a:tabLst>
                <a:tab pos="4660900" algn="r"/>
                <a:tab pos="4838700" algn="l"/>
              </a:tabLst>
            </a:pPr>
            <a:r>
              <a:rPr lang="en-US" sz="2000" kern="1200" dirty="0" smtClean="0">
                <a:solidFill>
                  <a:srgbClr val="000000"/>
                </a:solidFill>
                <a:latin typeface="Arial (Body)"/>
                <a:ea typeface="+mn-ea"/>
                <a:cs typeface="+mn-cs"/>
              </a:rPr>
              <a:t>Expected </a:t>
            </a:r>
            <a:r>
              <a:rPr lang="en-US" sz="2000" kern="1200" dirty="0">
                <a:solidFill>
                  <a:srgbClr val="000000"/>
                </a:solidFill>
                <a:latin typeface="Arial (Body)"/>
                <a:ea typeface="+mn-ea"/>
                <a:cs typeface="+mn-cs"/>
              </a:rPr>
              <a:t>understock	</a:t>
            </a:r>
            <a:r>
              <a:rPr lang="en-US" sz="2000" kern="1200" dirty="0" smtClean="0">
                <a:solidFill>
                  <a:srgbClr val="000000"/>
                </a:solidFill>
                <a:latin typeface="Arial (Body)"/>
                <a:ea typeface="+mn-ea"/>
                <a:cs typeface="+mn-cs"/>
              </a:rPr>
              <a:t> = </a:t>
            </a:r>
            <a:r>
              <a:rPr lang="en-US" sz="2000" kern="1200" dirty="0">
                <a:solidFill>
                  <a:srgbClr val="000000"/>
                </a:solidFill>
                <a:latin typeface="Arial (Body)"/>
                <a:ea typeface="+mn-ea"/>
                <a:cs typeface="+mn-cs"/>
              </a:rPr>
              <a:t>0.30</a:t>
            </a:r>
          </a:p>
        </p:txBody>
      </p:sp>
      <p:sp>
        <p:nvSpPr>
          <p:cNvPr id="4" name="Content Placeholder 3" descr="=$14,670 + left parenthesis 56.4 times $10 right parenthesis + left parenthesis 1.51 times $110 right parenthesis + $15,254 = $30,654"/>
          <p:cNvSpPr>
            <a:spLocks noGrp="1"/>
          </p:cNvSpPr>
          <p:nvPr>
            <p:ph idx="13"/>
          </p:nvPr>
        </p:nvSpPr>
        <p:spPr>
          <a:xfrm>
            <a:off x="914399" y="5184043"/>
            <a:ext cx="3352801" cy="492412"/>
          </a:xfrm>
        </p:spPr>
        <p:txBody>
          <a:bodyPr wrap="square" lIns="91425" tIns="91425" rIns="91425" bIns="91425">
            <a:spAutoFit/>
          </a:bodyPr>
          <a:lstStyle/>
          <a:p>
            <a:pPr marL="0" lvl="0" indent="0" defTabSz="457200">
              <a:spcAft>
                <a:spcPct val="0"/>
              </a:spcAft>
              <a:buNone/>
              <a:tabLst>
                <a:tab pos="3586163" algn="l"/>
              </a:tabLst>
            </a:pPr>
            <a:r>
              <a:rPr lang="en-US" sz="2000" kern="1200" dirty="0">
                <a:solidFill>
                  <a:srgbClr val="000000"/>
                </a:solidFill>
                <a:latin typeface="Arial (Body)"/>
                <a:ea typeface="+mn-ea"/>
                <a:cs typeface="+mn-cs"/>
              </a:rPr>
              <a:t>Expected profit from </a:t>
            </a:r>
            <a:r>
              <a:rPr lang="en-US" sz="2000" kern="1200" dirty="0" smtClean="0">
                <a:solidFill>
                  <a:srgbClr val="000000"/>
                </a:solidFill>
                <a:latin typeface="Arial (Body)"/>
                <a:ea typeface="+mn-ea"/>
                <a:cs typeface="+mn-cs"/>
              </a:rPr>
              <a:t>season</a:t>
            </a:r>
            <a:endParaRPr lang="en-US" sz="2000" kern="1200" dirty="0">
              <a:solidFill>
                <a:srgbClr val="000000"/>
              </a:solidFill>
              <a:latin typeface="Arial (Body)"/>
              <a:ea typeface="+mn-ea"/>
              <a:cs typeface="+mn-cs"/>
            </a:endParaRPr>
          </a:p>
        </p:txBody>
      </p:sp>
      <p:graphicFrame>
        <p:nvGraphicFramePr>
          <p:cNvPr id="9" name="Object 8" descr="=$14,670 + left parenthesis 56.4 times $10 right parenthesis + left parenthesis 1.51 times $110 right parenthesis + left parenthesis $14,670 right parenthesis = $30,070"/>
          <p:cNvGraphicFramePr>
            <a:graphicFrameLocks noChangeAspect="1"/>
          </p:cNvGraphicFramePr>
          <p:nvPr>
            <p:extLst>
              <p:ext uri="{D42A27DB-BD31-4B8C-83A1-F6EECF244321}">
                <p14:modId xmlns:p14="http://schemas.microsoft.com/office/powerpoint/2010/main" val="3186480585"/>
              </p:ext>
            </p:extLst>
          </p:nvPr>
        </p:nvGraphicFramePr>
        <p:xfrm>
          <a:off x="4347302" y="5221822"/>
          <a:ext cx="2915474" cy="1174581"/>
        </p:xfrm>
        <a:graphic>
          <a:graphicData uri="http://schemas.openxmlformats.org/presentationml/2006/ole">
            <mc:AlternateContent xmlns:mc="http://schemas.openxmlformats.org/markup-compatibility/2006">
              <mc:Choice xmlns:v="urn:schemas-microsoft-com:vml" Requires="v">
                <p:oleObj spid="_x0000_s53192" name="Equation" r:id="rId7" imgW="1765080" imgH="711000" progId="Equation.DSMT4">
                  <p:embed/>
                </p:oleObj>
              </mc:Choice>
              <mc:Fallback>
                <p:oleObj name="Equation" r:id="rId7" imgW="1765080" imgH="711000" progId="Equation.DSMT4">
                  <p:embed/>
                  <p:pic>
                    <p:nvPicPr>
                      <p:cNvPr id="5" name="Object 4" descr="=$14,670 + left parenthesis 56.4 times $10 right parenthesis + left parenthesis 1.51 times $110 right parenthesis + $15,254 = $30,654"/>
                      <p:cNvPicPr/>
                      <p:nvPr/>
                    </p:nvPicPr>
                    <p:blipFill>
                      <a:blip r:embed="rId8"/>
                      <a:stretch>
                        <a:fillRect/>
                      </a:stretch>
                    </p:blipFill>
                    <p:spPr>
                      <a:xfrm>
                        <a:off x="4347302" y="5221822"/>
                        <a:ext cx="2915474" cy="1174581"/>
                      </a:xfrm>
                      <a:prstGeom prst="rect">
                        <a:avLst/>
                      </a:prstGeom>
                    </p:spPr>
                  </p:pic>
                </p:oleObj>
              </mc:Fallback>
            </mc:AlternateContent>
          </a:graphicData>
        </a:graphic>
      </p:graphicFrame>
    </p:spTree>
    <p:extLst>
      <p:ext uri="{BB962C8B-B14F-4D97-AF65-F5344CB8AC3E}">
        <p14:creationId xmlns:p14="http://schemas.microsoft.com/office/powerpoint/2010/main" val="13798924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4</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Speed in replenishment allows a retailer to place multiple orders in a selling season. Multiple replenishments allow the supply chain to better match supply and demand by being able to respond to trends rather than having to forecast them. The resulting decrease in overstock and understock quantities increases </a:t>
            </a:r>
            <a:r>
              <a:rPr lang="en-US" sz="2400" kern="1200" dirty="0" smtClean="0">
                <a:solidFill>
                  <a:srgbClr val="000000"/>
                </a:solidFill>
                <a:latin typeface="Arial (Body)"/>
                <a:ea typeface="+mn-ea"/>
                <a:cs typeface="+mn-cs"/>
              </a:rPr>
              <a:t>profits.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2004638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The Value of Postponement in a Seasonal Supply Chain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839756"/>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Delay of product differentiation until closer to the sale of the product</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Activities prior to product differentiation require aggregate forecasts more accurate than individual product forecasts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Individual product forecasts are needed close to the time of sale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Results in a better match of supply and demand</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Valuable in online sales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Higher profits through better matching of supply and </a:t>
            </a:r>
            <a:r>
              <a:rPr lang="en-US" sz="2400" kern="1200" dirty="0" smtClean="0">
                <a:solidFill>
                  <a:srgbClr val="000000"/>
                </a:solidFill>
                <a:latin typeface="Arial (Body)"/>
                <a:ea typeface="+mn-ea"/>
                <a:cs typeface="+mn-cs"/>
              </a:rPr>
              <a:t>demand</a:t>
            </a:r>
          </a:p>
        </p:txBody>
      </p:sp>
    </p:spTree>
    <p:extLst>
      <p:ext uri="{BB962C8B-B14F-4D97-AF65-F5344CB8AC3E}">
        <p14:creationId xmlns:p14="http://schemas.microsoft.com/office/powerpoint/2010/main" val="27187248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Value of Postponement: Benetton </a:t>
            </a:r>
            <a:r>
              <a:rPr lang="en-US" sz="2000" b="0" kern="1200" dirty="0" smtClean="0">
                <a:latin typeface="Times New Roman" panose="02020603050405020304" pitchFamily="18" charset="0"/>
                <a:ea typeface="+mj-ea"/>
                <a:cs typeface="+mj-cs"/>
              </a:rPr>
              <a:t>(1 of 7)</a:t>
            </a:r>
            <a:endParaRPr lang="en-US" sz="2000" b="0" kern="1200" dirty="0">
              <a:latin typeface="Times New Roman" panose="02020603050405020304" pitchFamily="18" charset="0"/>
              <a:ea typeface="+mj-ea"/>
              <a:cs typeface="+mj-cs"/>
            </a:endParaRPr>
          </a:p>
        </p:txBody>
      </p:sp>
      <p:sp>
        <p:nvSpPr>
          <p:cNvPr id="6" name="Content Placeholder 5"/>
          <p:cNvSpPr>
            <a:spLocks noGrp="1"/>
          </p:cNvSpPr>
          <p:nvPr>
            <p:ph idx="1"/>
          </p:nvPr>
        </p:nvSpPr>
        <p:spPr>
          <a:xfrm>
            <a:off x="457200" y="1600200"/>
            <a:ext cx="8229600" cy="597090"/>
          </a:xfrm>
        </p:spPr>
        <p:txBody>
          <a:bodyPr/>
          <a:lstStyle/>
          <a:p>
            <a:pPr marL="0" indent="0">
              <a:spcBef>
                <a:spcPts val="600"/>
              </a:spcBef>
              <a:buNone/>
            </a:pPr>
            <a:r>
              <a:rPr lang="en-US" sz="2400" dirty="0">
                <a:latin typeface="+mn-lt"/>
              </a:rPr>
              <a:t>For each of four </a:t>
            </a:r>
            <a:r>
              <a:rPr lang="en-US" sz="2400" dirty="0" smtClean="0">
                <a:latin typeface="+mn-lt"/>
              </a:rPr>
              <a:t>colors</a:t>
            </a:r>
          </a:p>
        </p:txBody>
      </p:sp>
      <p:sp>
        <p:nvSpPr>
          <p:cNvPr id="8" name="Content Placeholder 7"/>
          <p:cNvSpPr>
            <a:spLocks noGrp="1"/>
          </p:cNvSpPr>
          <p:nvPr>
            <p:ph idx="13"/>
          </p:nvPr>
        </p:nvSpPr>
        <p:spPr>
          <a:xfrm>
            <a:off x="457200" y="2383996"/>
            <a:ext cx="8229600" cy="919336"/>
          </a:xfrm>
        </p:spPr>
        <p:txBody>
          <a:bodyPr/>
          <a:lstStyle/>
          <a:p>
            <a:pPr marL="0" indent="0">
              <a:spcBef>
                <a:spcPts val="600"/>
              </a:spcBef>
              <a:buNone/>
            </a:pPr>
            <a:r>
              <a:rPr lang="en-US" sz="2400" dirty="0">
                <a:latin typeface="+mn-lt"/>
              </a:rPr>
              <a:t>Demand </a:t>
            </a:r>
            <a:r>
              <a:rPr lang="el-GR" sz="2400" i="1" dirty="0">
                <a:latin typeface="+mn-lt"/>
                <a:cs typeface="Arial" panose="020B0604020202020204" pitchFamily="34" charset="0"/>
              </a:rPr>
              <a:t>μ</a:t>
            </a:r>
            <a:r>
              <a:rPr lang="en-US" sz="2400" dirty="0">
                <a:latin typeface="+mn-lt"/>
                <a:cs typeface="Arial" panose="020B0604020202020204" pitchFamily="34" charset="0"/>
              </a:rPr>
              <a:t> = 1,000, </a:t>
            </a:r>
            <a:r>
              <a:rPr lang="el-GR" sz="2400" i="1" dirty="0">
                <a:latin typeface="+mn-lt"/>
                <a:cs typeface="Arial" panose="020B0604020202020204" pitchFamily="34" charset="0"/>
              </a:rPr>
              <a:t>σ</a:t>
            </a:r>
            <a:r>
              <a:rPr lang="en-US" sz="2400" dirty="0">
                <a:latin typeface="+mn-lt"/>
                <a:cs typeface="Arial" panose="020B0604020202020204" pitchFamily="34" charset="0"/>
              </a:rPr>
              <a:t> = 500</a:t>
            </a:r>
          </a:p>
          <a:p>
            <a:pPr marL="0" indent="0">
              <a:spcBef>
                <a:spcPts val="600"/>
              </a:spcBef>
              <a:buNone/>
            </a:pPr>
            <a:r>
              <a:rPr lang="en-US" sz="2400" dirty="0">
                <a:latin typeface="+mn-lt"/>
              </a:rPr>
              <a:t>Sale price </a:t>
            </a:r>
            <a:r>
              <a:rPr lang="en-US" sz="2400" i="1" dirty="0">
                <a:latin typeface="+mn-lt"/>
                <a:cs typeface="Times New Roman"/>
              </a:rPr>
              <a:t>p</a:t>
            </a:r>
            <a:r>
              <a:rPr lang="en-US" sz="2400" dirty="0">
                <a:latin typeface="+mn-lt"/>
              </a:rPr>
              <a:t> = $50,  Salvage value </a:t>
            </a:r>
            <a:r>
              <a:rPr lang="en-US" sz="2400" i="1" dirty="0">
                <a:latin typeface="+mn-lt"/>
                <a:cs typeface="Times New Roman"/>
              </a:rPr>
              <a:t>s</a:t>
            </a:r>
            <a:r>
              <a:rPr lang="en-US" sz="2400" dirty="0">
                <a:latin typeface="+mn-lt"/>
              </a:rPr>
              <a:t> = $</a:t>
            </a:r>
            <a:r>
              <a:rPr lang="en-US" sz="2400" dirty="0" smtClean="0">
                <a:latin typeface="+mn-lt"/>
              </a:rPr>
              <a:t>10</a:t>
            </a:r>
            <a:endParaRPr lang="en-US" sz="2400" dirty="0">
              <a:latin typeface="+mn-lt"/>
            </a:endParaRPr>
          </a:p>
        </p:txBody>
      </p:sp>
      <p:sp>
        <p:nvSpPr>
          <p:cNvPr id="10" name="Content Placeholder 9"/>
          <p:cNvSpPr>
            <a:spLocks noGrp="1"/>
          </p:cNvSpPr>
          <p:nvPr>
            <p:ph idx="14"/>
          </p:nvPr>
        </p:nvSpPr>
        <p:spPr>
          <a:xfrm>
            <a:off x="457200" y="3590880"/>
            <a:ext cx="8229600" cy="919336"/>
          </a:xfrm>
        </p:spPr>
        <p:txBody>
          <a:bodyPr/>
          <a:lstStyle/>
          <a:p>
            <a:pPr marL="0" lvl="1" indent="0">
              <a:lnSpc>
                <a:spcPct val="90000"/>
              </a:lnSpc>
              <a:buNone/>
            </a:pPr>
            <a:r>
              <a:rPr lang="en-US" sz="2400" dirty="0">
                <a:latin typeface="+mn-lt"/>
              </a:rPr>
              <a:t>Production cost Option 1 (no postponement) = $20</a:t>
            </a:r>
          </a:p>
          <a:p>
            <a:pPr marL="0" lvl="1" indent="0">
              <a:lnSpc>
                <a:spcPct val="90000"/>
              </a:lnSpc>
              <a:buNone/>
            </a:pPr>
            <a:r>
              <a:rPr lang="en-US" sz="2400" dirty="0">
                <a:latin typeface="+mn-lt"/>
              </a:rPr>
              <a:t>Production cost Option 2 (postponement) = $22</a:t>
            </a:r>
          </a:p>
        </p:txBody>
      </p:sp>
    </p:spTree>
    <p:extLst>
      <p:ext uri="{BB962C8B-B14F-4D97-AF65-F5344CB8AC3E}">
        <p14:creationId xmlns:p14="http://schemas.microsoft.com/office/powerpoint/2010/main" val="3374465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L</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L. Bean Example </a:t>
            </a:r>
            <a:r>
              <a:rPr lang="en-US" sz="2000" b="0" kern="1200" dirty="0" smtClean="0">
                <a:latin typeface="Times New Roman" panose="02020603050405020304" pitchFamily="18" charset="0"/>
                <a:ea typeface="+mj-ea"/>
                <a:cs typeface="+mj-cs"/>
              </a:rPr>
              <a:t>(1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1" y="1486072"/>
            <a:ext cx="8051800" cy="421557"/>
          </a:xfrm>
        </p:spPr>
        <p:txBody>
          <a:bodyPr/>
          <a:lstStyle/>
          <a:p>
            <a:pPr marL="0" indent="0">
              <a:buNone/>
            </a:pPr>
            <a:r>
              <a:rPr lang="en-US" sz="2000" b="1" dirty="0" smtClean="0">
                <a:latin typeface="+mn-lt"/>
              </a:rPr>
              <a:t>Table 13-1 </a:t>
            </a:r>
            <a:r>
              <a:rPr lang="en-US" sz="2000" dirty="0" smtClean="0">
                <a:latin typeface="+mn-lt"/>
              </a:rPr>
              <a:t>Demand </a:t>
            </a:r>
            <a:r>
              <a:rPr lang="en-US" sz="2000" dirty="0">
                <a:latin typeface="+mn-lt"/>
              </a:rPr>
              <a:t>Distribution for Parkas at L. L. </a:t>
            </a:r>
            <a:r>
              <a:rPr lang="en-US" sz="2000" dirty="0" smtClean="0">
                <a:latin typeface="+mn-lt"/>
              </a:rPr>
              <a:t>Bean</a:t>
            </a:r>
            <a:endParaRPr lang="en-US" sz="20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913964084"/>
              </p:ext>
            </p:extLst>
          </p:nvPr>
        </p:nvGraphicFramePr>
        <p:xfrm>
          <a:off x="684226" y="2035646"/>
          <a:ext cx="7581900" cy="4297680"/>
        </p:xfrm>
        <a:graphic>
          <a:graphicData uri="http://schemas.openxmlformats.org/drawingml/2006/table">
            <a:tbl>
              <a:tblPr firstRow="1" bandRow="1">
                <a:tableStyleId>{2D5ABB26-0587-4C30-8999-92F81FD0307C}</a:tableStyleId>
              </a:tblPr>
              <a:tblGrid>
                <a:gridCol w="1346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2482476">
                  <a:extLst>
                    <a:ext uri="{9D8B030D-6E8A-4147-A177-3AD203B41FA5}">
                      <a16:colId xmlns:a16="http://schemas.microsoft.com/office/drawing/2014/main" val="20002"/>
                    </a:ext>
                  </a:extLst>
                </a:gridCol>
                <a:gridCol w="2457824">
                  <a:extLst>
                    <a:ext uri="{9D8B030D-6E8A-4147-A177-3AD203B41FA5}">
                      <a16:colId xmlns:a16="http://schemas.microsoft.com/office/drawing/2014/main" val="20003"/>
                    </a:ext>
                  </a:extLst>
                </a:gridCol>
              </a:tblGrid>
              <a:tr h="117103">
                <a:tc>
                  <a:txBody>
                    <a:bodyPr/>
                    <a:lstStyle/>
                    <a:p>
                      <a:pPr algn="ctr"/>
                      <a:r>
                        <a:rPr lang="en-US" sz="1200" b="1" kern="1200" dirty="0" smtClean="0">
                          <a:solidFill>
                            <a:schemeClr val="tx1"/>
                          </a:solidFill>
                          <a:latin typeface="+mn-lt"/>
                          <a:ea typeface="+mn-ea"/>
                          <a:cs typeface="+mn-cs"/>
                        </a:rPr>
                        <a:t>Demand </a:t>
                      </a:r>
                      <a:r>
                        <a:rPr lang="en-US" sz="1200" b="1" i="1" kern="1200" dirty="0" smtClean="0">
                          <a:solidFill>
                            <a:schemeClr val="tx1"/>
                          </a:solidFill>
                          <a:latin typeface="+mn-lt"/>
                          <a:ea typeface="+mn-ea"/>
                          <a:cs typeface="Times New Roman"/>
                        </a:rPr>
                        <a:t>D</a:t>
                      </a:r>
                      <a:r>
                        <a:rPr lang="en-US" sz="1200" b="1" i="1" kern="1200" baseline="-25000" dirty="0" smtClean="0">
                          <a:solidFill>
                            <a:schemeClr val="tx1"/>
                          </a:solidFill>
                          <a:latin typeface="+mn-lt"/>
                          <a:ea typeface="+mn-ea"/>
                          <a:cs typeface="Times New Roman"/>
                        </a:rPr>
                        <a:t>i</a:t>
                      </a:r>
                      <a:r>
                        <a:rPr lang="en-US" sz="1200" b="1" kern="1200" dirty="0" smtClean="0">
                          <a:solidFill>
                            <a:schemeClr val="tx1"/>
                          </a:solidFill>
                          <a:latin typeface="+mn-lt"/>
                          <a:ea typeface="+mn-ea"/>
                          <a:cs typeface="+mn-cs"/>
                        </a:rPr>
                        <a:t> </a:t>
                      </a:r>
                    </a:p>
                    <a:p>
                      <a:pPr algn="ctr"/>
                      <a:r>
                        <a:rPr lang="en-US" sz="1200" b="1" kern="1200" dirty="0" smtClean="0">
                          <a:solidFill>
                            <a:schemeClr val="tx1"/>
                          </a:solidFill>
                          <a:latin typeface="+mn-lt"/>
                          <a:ea typeface="+mn-ea"/>
                          <a:cs typeface="+mn-cs"/>
                        </a:rPr>
                        <a:t>(in hundreds)</a:t>
                      </a:r>
                      <a:endParaRPr lang="en-US" sz="12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kern="1200" dirty="0" smtClean="0">
                          <a:solidFill>
                            <a:schemeClr val="tx1"/>
                          </a:solidFill>
                          <a:latin typeface="+mn-lt"/>
                          <a:ea typeface="+mn-ea"/>
                          <a:cs typeface="+mn-cs"/>
                        </a:rPr>
                        <a:t>Probability </a:t>
                      </a:r>
                      <a:r>
                        <a:rPr lang="en-US" sz="1200" b="1" i="1" kern="1200" dirty="0" smtClean="0">
                          <a:solidFill>
                            <a:schemeClr val="tx1"/>
                          </a:solidFill>
                          <a:latin typeface="+mn-lt"/>
                          <a:ea typeface="+mn-ea"/>
                          <a:cs typeface="Times New Roman"/>
                        </a:rPr>
                        <a:t>p</a:t>
                      </a:r>
                      <a:r>
                        <a:rPr lang="en-US" sz="1200" b="1" i="1" kern="1200" baseline="-25000" dirty="0" smtClean="0">
                          <a:solidFill>
                            <a:schemeClr val="tx1"/>
                          </a:solidFill>
                          <a:latin typeface="+mn-lt"/>
                          <a:ea typeface="+mn-ea"/>
                          <a:cs typeface="Times New Roman"/>
                        </a:rPr>
                        <a:t>i</a:t>
                      </a:r>
                      <a:endParaRPr lang="en-US" sz="1200" b="1" i="1" baseline="-25000"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kern="1200" dirty="0" smtClean="0">
                          <a:solidFill>
                            <a:schemeClr val="tx1"/>
                          </a:solidFill>
                          <a:latin typeface="+mn-lt"/>
                          <a:ea typeface="+mn-ea"/>
                          <a:cs typeface="+mn-cs"/>
                        </a:rPr>
                        <a:t>Cumulative Probability of Demand Being </a:t>
                      </a:r>
                      <a:r>
                        <a:rPr lang="en-US" sz="1200" b="1" i="1" kern="1200" dirty="0" smtClean="0">
                          <a:solidFill>
                            <a:schemeClr val="tx1"/>
                          </a:solidFill>
                          <a:latin typeface="+mn-lt"/>
                          <a:ea typeface="+mn-ea"/>
                          <a:cs typeface="Times New Roman"/>
                        </a:rPr>
                        <a:t>D</a:t>
                      </a:r>
                      <a:r>
                        <a:rPr lang="en-US" sz="1200" b="1" i="1" kern="1200" baseline="-25000" dirty="0" smtClean="0">
                          <a:solidFill>
                            <a:schemeClr val="tx1"/>
                          </a:solidFill>
                          <a:latin typeface="+mn-lt"/>
                          <a:ea typeface="+mn-ea"/>
                          <a:cs typeface="Times New Roman"/>
                        </a:rPr>
                        <a:t>i</a:t>
                      </a:r>
                      <a:r>
                        <a:rPr lang="en-US" sz="1200" b="1" kern="1200" dirty="0" smtClean="0">
                          <a:solidFill>
                            <a:schemeClr val="tx1"/>
                          </a:solidFill>
                          <a:latin typeface="+mn-lt"/>
                          <a:ea typeface="+mn-ea"/>
                          <a:cs typeface="+mn-cs"/>
                        </a:rPr>
                        <a:t> or Less (</a:t>
                      </a:r>
                      <a:r>
                        <a:rPr lang="en-US" sz="1200" b="1" i="1" kern="1200" dirty="0" smtClean="0">
                          <a:solidFill>
                            <a:schemeClr val="tx1"/>
                          </a:solidFill>
                          <a:latin typeface="+mn-lt"/>
                          <a:ea typeface="+mn-ea"/>
                          <a:cs typeface="Times New Roman"/>
                        </a:rPr>
                        <a:t>P</a:t>
                      </a:r>
                      <a:r>
                        <a:rPr lang="en-US" sz="1200" b="1" i="1" kern="1200" baseline="-25000" dirty="0" smtClean="0">
                          <a:solidFill>
                            <a:schemeClr val="tx1"/>
                          </a:solidFill>
                          <a:latin typeface="+mn-lt"/>
                          <a:ea typeface="+mn-ea"/>
                          <a:cs typeface="Times New Roman"/>
                        </a:rPr>
                        <a:t>i</a:t>
                      </a:r>
                      <a:r>
                        <a:rPr lang="en-US" sz="1200" b="1" kern="1200" dirty="0" smtClean="0">
                          <a:solidFill>
                            <a:schemeClr val="tx1"/>
                          </a:solidFill>
                          <a:latin typeface="+mn-lt"/>
                          <a:ea typeface="+mn-ea"/>
                          <a:cs typeface="+mn-cs"/>
                        </a:rPr>
                        <a:t>)</a:t>
                      </a:r>
                      <a:endParaRPr lang="en-US" sz="12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kern="1200" dirty="0" smtClean="0">
                          <a:solidFill>
                            <a:schemeClr val="tx1"/>
                          </a:solidFill>
                          <a:latin typeface="+mn-lt"/>
                          <a:ea typeface="+mn-ea"/>
                          <a:cs typeface="+mn-cs"/>
                        </a:rPr>
                        <a:t>Probability of Demand Being Greater than </a:t>
                      </a:r>
                      <a:r>
                        <a:rPr lang="en-US" sz="1200" b="1" i="1" kern="1200" dirty="0" smtClean="0">
                          <a:solidFill>
                            <a:schemeClr val="tx1"/>
                          </a:solidFill>
                          <a:latin typeface="+mn-lt"/>
                          <a:ea typeface="+mn-ea"/>
                          <a:cs typeface="Times New Roman"/>
                        </a:rPr>
                        <a:t>D</a:t>
                      </a:r>
                      <a:r>
                        <a:rPr lang="en-US" sz="1200" b="1" i="1" kern="1200" baseline="-25000" dirty="0" smtClean="0">
                          <a:solidFill>
                            <a:schemeClr val="tx1"/>
                          </a:solidFill>
                          <a:latin typeface="+mn-lt"/>
                          <a:ea typeface="+mn-ea"/>
                          <a:cs typeface="Times New Roman"/>
                        </a:rPr>
                        <a:t>i</a:t>
                      </a:r>
                      <a:r>
                        <a:rPr lang="en-US" sz="1200" b="1" i="0" kern="1200" baseline="0" dirty="0" smtClean="0">
                          <a:solidFill>
                            <a:schemeClr val="tx1"/>
                          </a:solidFill>
                          <a:latin typeface="+mn-lt"/>
                          <a:ea typeface="+mn-ea"/>
                          <a:cs typeface="Times New Roman"/>
                        </a:rPr>
                        <a:t>(1 − </a:t>
                      </a:r>
                      <a:r>
                        <a:rPr lang="en-US" sz="1200" b="1" i="1" kern="1200" baseline="0" dirty="0" smtClean="0">
                          <a:solidFill>
                            <a:schemeClr val="tx1"/>
                          </a:solidFill>
                          <a:latin typeface="+mn-lt"/>
                          <a:ea typeface="+mn-ea"/>
                          <a:cs typeface="Times New Roman"/>
                        </a:rPr>
                        <a:t>P</a:t>
                      </a:r>
                      <a:r>
                        <a:rPr lang="en-US" sz="1200" b="1" i="1" kern="1200" baseline="-25000" dirty="0" smtClean="0">
                          <a:solidFill>
                            <a:schemeClr val="tx1"/>
                          </a:solidFill>
                          <a:latin typeface="+mn-lt"/>
                          <a:ea typeface="+mn-ea"/>
                          <a:cs typeface="Times New Roman"/>
                        </a:rPr>
                        <a:t>i</a:t>
                      </a:r>
                      <a:r>
                        <a:rPr lang="en-US" sz="1200" b="1" i="0" kern="1200" baseline="0" dirty="0" smtClean="0">
                          <a:solidFill>
                            <a:schemeClr val="tx1"/>
                          </a:solidFill>
                          <a:latin typeface="+mn-lt"/>
                          <a:ea typeface="+mn-ea"/>
                          <a:cs typeface="Times New Roman"/>
                        </a:rPr>
                        <a:t>)</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ctr"/>
                      <a:r>
                        <a:rPr lang="en-US" sz="1200" dirty="0" smtClean="0">
                          <a:latin typeface="+mn-lt"/>
                        </a:rPr>
                        <a:t>4</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0.01</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0.01</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0.99</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ctr"/>
                      <a:r>
                        <a:rPr lang="en-US" sz="1200" dirty="0" smtClean="0">
                          <a:latin typeface="+mn-lt"/>
                        </a:rPr>
                        <a:t>5</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0.02</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0.03</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0.97</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ctr"/>
                      <a:r>
                        <a:rPr lang="en-US" sz="1200" dirty="0" smtClean="0">
                          <a:latin typeface="+mn-lt"/>
                        </a:rPr>
                        <a:t>6</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0.04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0.07</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0.93</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algn="ctr"/>
                      <a:r>
                        <a:rPr lang="en-US" sz="1200" dirty="0" smtClean="0">
                          <a:latin typeface="+mn-lt"/>
                        </a:rPr>
                        <a:t>7</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0.08</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0.15</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0.85</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algn="ctr"/>
                      <a:r>
                        <a:rPr lang="en-US" sz="1200" dirty="0" smtClean="0">
                          <a:latin typeface="+mn-lt"/>
                        </a:rPr>
                        <a:t>8</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0.09</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0.24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0.76</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algn="ctr"/>
                      <a:r>
                        <a:rPr lang="en-US" sz="1200" dirty="0" smtClean="0">
                          <a:latin typeface="+mn-lt"/>
                        </a:rPr>
                        <a:t>9</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0.11</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0.35</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0.65</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0">
                <a:tc>
                  <a:txBody>
                    <a:bodyPr/>
                    <a:lstStyle/>
                    <a:p>
                      <a:pPr algn="ctr"/>
                      <a:r>
                        <a:rPr lang="en-US" sz="1200" dirty="0" smtClean="0">
                          <a:latin typeface="+mn-lt"/>
                        </a:rPr>
                        <a:t>10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0.16</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0.51</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0.49</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0">
                <a:tc>
                  <a:txBody>
                    <a:bodyPr/>
                    <a:lstStyle/>
                    <a:p>
                      <a:pPr algn="ctr"/>
                      <a:r>
                        <a:rPr lang="en-US" sz="1200" dirty="0" smtClean="0">
                          <a:latin typeface="+mn-lt"/>
                        </a:rPr>
                        <a:t>11</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0.20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0.71</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0.29</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0">
                <a:tc>
                  <a:txBody>
                    <a:bodyPr/>
                    <a:lstStyle/>
                    <a:p>
                      <a:pPr algn="ctr"/>
                      <a:r>
                        <a:rPr lang="en-US" sz="1200" dirty="0" smtClean="0">
                          <a:latin typeface="+mn-lt"/>
                        </a:rPr>
                        <a:t>12</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0.11</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0.82</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0.18</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0">
                <a:tc>
                  <a:txBody>
                    <a:bodyPr/>
                    <a:lstStyle/>
                    <a:p>
                      <a:pPr algn="ctr"/>
                      <a:r>
                        <a:rPr lang="en-US" sz="1200" dirty="0" smtClean="0">
                          <a:latin typeface="+mn-lt"/>
                        </a:rPr>
                        <a:t>13</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0.10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0.92</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0.08</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0">
                <a:tc>
                  <a:txBody>
                    <a:bodyPr/>
                    <a:lstStyle/>
                    <a:p>
                      <a:pPr algn="ctr"/>
                      <a:r>
                        <a:rPr lang="en-US" sz="1200" dirty="0" smtClean="0">
                          <a:latin typeface="+mn-lt"/>
                        </a:rPr>
                        <a:t>14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0.04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0.96</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0.04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0">
                <a:tc>
                  <a:txBody>
                    <a:bodyPr/>
                    <a:lstStyle/>
                    <a:p>
                      <a:pPr algn="ctr"/>
                      <a:r>
                        <a:rPr lang="en-US" sz="1200" dirty="0" smtClean="0">
                          <a:latin typeface="+mn-lt"/>
                        </a:rPr>
                        <a:t>15</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0.02</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0.98</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0.02</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0">
                <a:tc>
                  <a:txBody>
                    <a:bodyPr/>
                    <a:lstStyle/>
                    <a:p>
                      <a:pPr algn="ctr"/>
                      <a:r>
                        <a:rPr lang="en-US" sz="1200" dirty="0" smtClean="0">
                          <a:latin typeface="+mn-lt"/>
                        </a:rPr>
                        <a:t>16</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0.01</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0.99</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0.01</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0">
                <a:tc>
                  <a:txBody>
                    <a:bodyPr/>
                    <a:lstStyle/>
                    <a:p>
                      <a:pPr algn="ctr"/>
                      <a:r>
                        <a:rPr lang="en-US" sz="1200" dirty="0" smtClean="0">
                          <a:latin typeface="+mn-lt"/>
                        </a:rPr>
                        <a:t>17</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0.01</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1.00</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0.00</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6561197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Value of Postponement: Benetton </a:t>
            </a:r>
            <a:r>
              <a:rPr lang="en-US" sz="2000" b="0" kern="1200" dirty="0" smtClean="0">
                <a:latin typeface="Times New Roman" panose="02020603050405020304" pitchFamily="18" charset="0"/>
                <a:ea typeface="+mj-ea"/>
                <a:cs typeface="+mj-cs"/>
              </a:rPr>
              <a:t>(2 of 7)</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553968"/>
          </a:xfrm>
        </p:spPr>
        <p:txBody>
          <a:bodyPr wrap="square" lIns="91425" tIns="91425" rIns="91425" bIns="91425">
            <a:spAutoFit/>
          </a:bodyPr>
          <a:lstStyle/>
          <a:p>
            <a:pPr marL="255600" indent="-255600" defTabSz="457200">
              <a:spcAft>
                <a:spcPct val="0"/>
              </a:spcAft>
            </a:pPr>
            <a:r>
              <a:rPr lang="en-US" sz="2400" kern="1200" dirty="0">
                <a:solidFill>
                  <a:srgbClr val="000000"/>
                </a:solidFill>
                <a:latin typeface="Arial (Body)"/>
                <a:ea typeface="+mn-ea"/>
                <a:cs typeface="+mn-cs"/>
              </a:rPr>
              <a:t>Option 1, for each color</a:t>
            </a:r>
          </a:p>
        </p:txBody>
      </p:sp>
      <p:graphicFrame>
        <p:nvGraphicFramePr>
          <p:cNvPr id="5" name="Object 4" descr="C S L star = start fraction p minus c over p minus s end fraction = start fraction 50 minus 20 over 50 minus 10 end fraction, = 0.75"/>
          <p:cNvGraphicFramePr>
            <a:graphicFrameLocks noChangeAspect="1"/>
          </p:cNvGraphicFramePr>
          <p:nvPr>
            <p:extLst>
              <p:ext uri="{D42A27DB-BD31-4B8C-83A1-F6EECF244321}">
                <p14:modId xmlns:p14="http://schemas.microsoft.com/office/powerpoint/2010/main" val="2498487061"/>
              </p:ext>
            </p:extLst>
          </p:nvPr>
        </p:nvGraphicFramePr>
        <p:xfrm>
          <a:off x="2566988" y="2286000"/>
          <a:ext cx="3757612" cy="741363"/>
        </p:xfrm>
        <a:graphic>
          <a:graphicData uri="http://schemas.openxmlformats.org/presentationml/2006/ole">
            <mc:AlternateContent xmlns:mc="http://schemas.openxmlformats.org/markup-compatibility/2006">
              <mc:Choice xmlns:v="urn:schemas-microsoft-com:vml" Requires="v">
                <p:oleObj spid="_x0000_s54106" name="Equation" r:id="rId3" imgW="2120760" imgH="419040" progId="Equation.DSMT4">
                  <p:embed/>
                </p:oleObj>
              </mc:Choice>
              <mc:Fallback>
                <p:oleObj name="Equation" r:id="rId3" imgW="2120760" imgH="419040" progId="Equation.DSMT4">
                  <p:embed/>
                  <p:pic>
                    <p:nvPicPr>
                      <p:cNvPr id="0" name=""/>
                      <p:cNvPicPr/>
                      <p:nvPr/>
                    </p:nvPicPr>
                    <p:blipFill>
                      <a:blip r:embed="rId4"/>
                      <a:stretch>
                        <a:fillRect/>
                      </a:stretch>
                    </p:blipFill>
                    <p:spPr>
                      <a:xfrm>
                        <a:off x="2566988" y="2286000"/>
                        <a:ext cx="3757612" cy="741363"/>
                      </a:xfrm>
                      <a:prstGeom prst="rect">
                        <a:avLst/>
                      </a:prstGeom>
                    </p:spPr>
                  </p:pic>
                </p:oleObj>
              </mc:Fallback>
            </mc:AlternateContent>
          </a:graphicData>
        </a:graphic>
      </p:graphicFrame>
      <p:graphicFrame>
        <p:nvGraphicFramePr>
          <p:cNvPr id="8" name="Object 7" descr="O star = norm inverse of c s l star, mu, sigma = norm inverse of 0.75, 1,000, 500, =1,337"/>
          <p:cNvGraphicFramePr>
            <a:graphicFrameLocks noChangeAspect="1"/>
          </p:cNvGraphicFramePr>
          <p:nvPr>
            <p:extLst>
              <p:ext uri="{D42A27DB-BD31-4B8C-83A1-F6EECF244321}">
                <p14:modId xmlns:p14="http://schemas.microsoft.com/office/powerpoint/2010/main" val="1143857375"/>
              </p:ext>
            </p:extLst>
          </p:nvPr>
        </p:nvGraphicFramePr>
        <p:xfrm>
          <a:off x="612775" y="3327400"/>
          <a:ext cx="7918450" cy="360363"/>
        </p:xfrm>
        <a:graphic>
          <a:graphicData uri="http://schemas.openxmlformats.org/presentationml/2006/ole">
            <mc:AlternateContent xmlns:mc="http://schemas.openxmlformats.org/markup-compatibility/2006">
              <mc:Choice xmlns:v="urn:schemas-microsoft-com:vml" Requires="v">
                <p:oleObj spid="_x0000_s54107" name="Equation" r:id="rId5" imgW="4470120" imgH="203040" progId="Equation.DSMT4">
                  <p:embed/>
                </p:oleObj>
              </mc:Choice>
              <mc:Fallback>
                <p:oleObj name="Equation" r:id="rId5" imgW="4470120" imgH="203040" progId="Equation.DSMT4">
                  <p:embed/>
                  <p:pic>
                    <p:nvPicPr>
                      <p:cNvPr id="6" name="Object 5"/>
                      <p:cNvPicPr/>
                      <p:nvPr/>
                    </p:nvPicPr>
                    <p:blipFill>
                      <a:blip r:embed="rId6"/>
                      <a:stretch>
                        <a:fillRect/>
                      </a:stretch>
                    </p:blipFill>
                    <p:spPr>
                      <a:xfrm>
                        <a:off x="612775" y="3327400"/>
                        <a:ext cx="7918450" cy="360363"/>
                      </a:xfrm>
                      <a:prstGeom prst="rect">
                        <a:avLst/>
                      </a:prstGeom>
                    </p:spPr>
                  </p:pic>
                </p:oleObj>
              </mc:Fallback>
            </mc:AlternateContent>
          </a:graphicData>
        </a:graphic>
      </p:graphicFrame>
      <p:sp>
        <p:nvSpPr>
          <p:cNvPr id="4" name="Content Placeholder 3"/>
          <p:cNvSpPr>
            <a:spLocks noGrp="1"/>
          </p:cNvSpPr>
          <p:nvPr>
            <p:ph type="body" idx="2"/>
          </p:nvPr>
        </p:nvSpPr>
        <p:spPr>
          <a:xfrm>
            <a:off x="457200" y="3894160"/>
            <a:ext cx="8074025" cy="2492960"/>
          </a:xfrm>
        </p:spPr>
        <p:txBody>
          <a:bodyPr wrap="square" lIns="91425" tIns="91425" rIns="91425" bIns="91425">
            <a:spAutoFit/>
          </a:bodyPr>
          <a:lstStyle/>
          <a:p>
            <a:pPr marL="0" lvl="0" indent="898525" defTabSz="457200">
              <a:spcAft>
                <a:spcPct val="0"/>
              </a:spcAft>
              <a:buNone/>
              <a:tabLst>
                <a:tab pos="2959100" algn="r"/>
                <a:tab pos="3048000" algn="l"/>
              </a:tabLst>
            </a:pPr>
            <a:r>
              <a:rPr lang="en-US" sz="2000" kern="1200" dirty="0" smtClean="0">
                <a:solidFill>
                  <a:srgbClr val="000000"/>
                </a:solidFill>
                <a:latin typeface="+mn-lt"/>
                <a:ea typeface="+mn-ea"/>
                <a:cs typeface="+mn-cs"/>
              </a:rPr>
              <a:t>Expected </a:t>
            </a:r>
            <a:r>
              <a:rPr lang="en-US" sz="2000" kern="1200" dirty="0">
                <a:solidFill>
                  <a:srgbClr val="000000"/>
                </a:solidFill>
                <a:latin typeface="+mn-lt"/>
                <a:ea typeface="+mn-ea"/>
                <a:cs typeface="+mn-cs"/>
              </a:rPr>
              <a:t>profits	</a:t>
            </a:r>
            <a:r>
              <a:rPr lang="en-US" sz="2000" kern="1200" dirty="0" smtClean="0">
                <a:solidFill>
                  <a:srgbClr val="000000"/>
                </a:solidFill>
                <a:latin typeface="+mn-lt"/>
                <a:ea typeface="+mn-ea"/>
                <a:cs typeface="+mn-cs"/>
              </a:rPr>
              <a:t> = </a:t>
            </a:r>
            <a:r>
              <a:rPr lang="en-US" sz="2000" kern="1200" dirty="0">
                <a:solidFill>
                  <a:srgbClr val="000000"/>
                </a:solidFill>
                <a:latin typeface="+mn-lt"/>
                <a:ea typeface="+mn-ea"/>
                <a:cs typeface="+mn-cs"/>
              </a:rPr>
              <a:t>$23,664</a:t>
            </a:r>
          </a:p>
          <a:p>
            <a:pPr marL="0" lvl="0" indent="536575" defTabSz="457200">
              <a:spcAft>
                <a:spcPct val="0"/>
              </a:spcAft>
              <a:buNone/>
              <a:tabLst>
                <a:tab pos="2959100" algn="r"/>
                <a:tab pos="3048000" algn="l"/>
              </a:tabLst>
            </a:pPr>
            <a:r>
              <a:rPr lang="en-US" sz="2000" kern="1200" dirty="0" smtClean="0">
                <a:solidFill>
                  <a:srgbClr val="000000"/>
                </a:solidFill>
                <a:latin typeface="+mn-lt"/>
                <a:ea typeface="+mn-ea"/>
                <a:cs typeface="+mn-cs"/>
              </a:rPr>
              <a:t>Expected overstock </a:t>
            </a:r>
            <a:r>
              <a:rPr lang="en-US" sz="2000" kern="1200" dirty="0">
                <a:solidFill>
                  <a:srgbClr val="000000"/>
                </a:solidFill>
                <a:latin typeface="+mn-lt"/>
                <a:ea typeface="+mn-ea"/>
                <a:cs typeface="+mn-cs"/>
              </a:rPr>
              <a:t>	= </a:t>
            </a:r>
            <a:r>
              <a:rPr lang="en-US" sz="2000" kern="1200" dirty="0" smtClean="0">
                <a:solidFill>
                  <a:srgbClr val="000000"/>
                </a:solidFill>
                <a:latin typeface="+mn-lt"/>
                <a:ea typeface="+mn-ea"/>
                <a:cs typeface="+mn-cs"/>
              </a:rPr>
              <a:t>412</a:t>
            </a:r>
            <a:endParaRPr lang="en-US" sz="2000" kern="1200" dirty="0">
              <a:solidFill>
                <a:srgbClr val="000000"/>
              </a:solidFill>
              <a:latin typeface="+mn-lt"/>
              <a:ea typeface="+mn-ea"/>
              <a:cs typeface="+mn-cs"/>
            </a:endParaRPr>
          </a:p>
          <a:p>
            <a:pPr marL="0" lvl="0" indent="441325" defTabSz="457200">
              <a:spcAft>
                <a:spcPct val="0"/>
              </a:spcAft>
              <a:buNone/>
              <a:tabLst>
                <a:tab pos="2959100" algn="r"/>
                <a:tab pos="3048000" algn="l"/>
              </a:tabLst>
            </a:pPr>
            <a:r>
              <a:rPr lang="en-US" sz="2000" kern="1200" dirty="0" smtClean="0">
                <a:solidFill>
                  <a:srgbClr val="000000"/>
                </a:solidFill>
                <a:latin typeface="+mn-lt"/>
                <a:ea typeface="+mn-ea"/>
                <a:cs typeface="+mn-cs"/>
              </a:rPr>
              <a:t>Expected </a:t>
            </a:r>
            <a:r>
              <a:rPr lang="en-US" sz="2000" kern="1200" dirty="0">
                <a:solidFill>
                  <a:srgbClr val="000000"/>
                </a:solidFill>
                <a:latin typeface="+mn-lt"/>
                <a:ea typeface="+mn-ea"/>
                <a:cs typeface="+mn-cs"/>
              </a:rPr>
              <a:t>understock	</a:t>
            </a:r>
            <a:r>
              <a:rPr lang="en-US" sz="2000" kern="1200" dirty="0" smtClean="0">
                <a:solidFill>
                  <a:srgbClr val="000000"/>
                </a:solidFill>
                <a:latin typeface="+mn-lt"/>
                <a:ea typeface="+mn-ea"/>
                <a:cs typeface="+mn-cs"/>
              </a:rPr>
              <a:t> = 75</a:t>
            </a:r>
          </a:p>
          <a:p>
            <a:pPr marL="0" lvl="0" indent="1071563" defTabSz="457200">
              <a:spcAft>
                <a:spcPct val="0"/>
              </a:spcAft>
              <a:buNone/>
              <a:tabLst>
                <a:tab pos="2959100" algn="r"/>
                <a:tab pos="3048000" algn="l"/>
              </a:tabLst>
            </a:pPr>
            <a:r>
              <a:rPr lang="en-US" sz="2000" kern="1200" dirty="0" smtClean="0">
                <a:solidFill>
                  <a:srgbClr val="000000"/>
                </a:solidFill>
                <a:latin typeface="+mn-lt"/>
                <a:ea typeface="+mn-ea"/>
                <a:cs typeface="+mn-cs"/>
              </a:rPr>
              <a:t>Total </a:t>
            </a:r>
            <a:r>
              <a:rPr lang="en-US" sz="2000" kern="1200" dirty="0">
                <a:solidFill>
                  <a:srgbClr val="000000"/>
                </a:solidFill>
                <a:latin typeface="+mn-lt"/>
                <a:ea typeface="+mn-ea"/>
                <a:cs typeface="+mn-cs"/>
              </a:rPr>
              <a:t>production	</a:t>
            </a:r>
            <a:r>
              <a:rPr lang="en-US" sz="2000" kern="1200" dirty="0" smtClean="0">
                <a:solidFill>
                  <a:srgbClr val="000000"/>
                </a:solidFill>
                <a:latin typeface="+mn-lt"/>
                <a:ea typeface="+mn-ea"/>
                <a:cs typeface="+mn-cs"/>
              </a:rPr>
              <a:t> = </a:t>
            </a:r>
            <a:r>
              <a:rPr lang="en-US" sz="2000" kern="1200" dirty="0">
                <a:solidFill>
                  <a:srgbClr val="000000"/>
                </a:solidFill>
                <a:latin typeface="+mn-lt"/>
                <a:ea typeface="+mn-ea"/>
                <a:cs typeface="+mn-cs"/>
              </a:rPr>
              <a:t>4 </a:t>
            </a:r>
            <a:r>
              <a:rPr lang="en-US" sz="2000" kern="1200" dirty="0" smtClean="0">
                <a:solidFill>
                  <a:srgbClr val="000000"/>
                </a:solidFill>
                <a:latin typeface="+mn-lt"/>
                <a:ea typeface="+mn-ea"/>
                <a:cs typeface="+mn-cs"/>
              </a:rPr>
              <a:t>× </a:t>
            </a:r>
            <a:r>
              <a:rPr lang="en-US" sz="2000" kern="1200" dirty="0">
                <a:solidFill>
                  <a:srgbClr val="000000"/>
                </a:solidFill>
                <a:latin typeface="+mn-lt"/>
                <a:ea typeface="+mn-ea"/>
                <a:cs typeface="+mn-cs"/>
              </a:rPr>
              <a:t>1,337 = 5,348</a:t>
            </a:r>
          </a:p>
          <a:p>
            <a:pPr marL="0" lvl="0" indent="1166813" defTabSz="457200">
              <a:spcAft>
                <a:spcPct val="0"/>
              </a:spcAft>
              <a:buNone/>
              <a:tabLst>
                <a:tab pos="2959100" algn="r"/>
                <a:tab pos="3048000" algn="l"/>
              </a:tabLst>
            </a:pPr>
            <a:r>
              <a:rPr lang="en-US" sz="2000" kern="1200" dirty="0" smtClean="0">
                <a:solidFill>
                  <a:srgbClr val="000000"/>
                </a:solidFill>
                <a:latin typeface="+mn-lt"/>
                <a:ea typeface="+mn-ea"/>
                <a:cs typeface="+mn-cs"/>
              </a:rPr>
              <a:t>Expected </a:t>
            </a:r>
            <a:r>
              <a:rPr lang="en-US" sz="2000" kern="1200" dirty="0">
                <a:solidFill>
                  <a:srgbClr val="000000"/>
                </a:solidFill>
                <a:latin typeface="+mn-lt"/>
                <a:ea typeface="+mn-ea"/>
                <a:cs typeface="+mn-cs"/>
              </a:rPr>
              <a:t>profit	</a:t>
            </a:r>
            <a:r>
              <a:rPr lang="en-US" sz="2000" kern="1200" dirty="0" smtClean="0">
                <a:solidFill>
                  <a:srgbClr val="000000"/>
                </a:solidFill>
                <a:latin typeface="+mn-lt"/>
                <a:ea typeface="+mn-ea"/>
                <a:cs typeface="+mn-cs"/>
              </a:rPr>
              <a:t> = </a:t>
            </a:r>
            <a:r>
              <a:rPr lang="en-US" sz="2000" kern="1200" dirty="0">
                <a:solidFill>
                  <a:srgbClr val="000000"/>
                </a:solidFill>
                <a:latin typeface="+mn-lt"/>
                <a:ea typeface="+mn-ea"/>
                <a:cs typeface="+mn-cs"/>
              </a:rPr>
              <a:t>4 </a:t>
            </a:r>
            <a:r>
              <a:rPr lang="en-US" sz="2000" kern="1200" dirty="0" smtClean="0">
                <a:solidFill>
                  <a:srgbClr val="000000"/>
                </a:solidFill>
                <a:latin typeface="+mn-lt"/>
                <a:ea typeface="+mn-ea"/>
                <a:cs typeface="+mn-cs"/>
              </a:rPr>
              <a:t>× </a:t>
            </a:r>
            <a:r>
              <a:rPr lang="en-US" sz="2000" kern="1200" dirty="0">
                <a:solidFill>
                  <a:srgbClr val="000000"/>
                </a:solidFill>
                <a:latin typeface="+mn-lt"/>
                <a:ea typeface="+mn-ea"/>
                <a:cs typeface="+mn-cs"/>
              </a:rPr>
              <a:t>$23,644 = $94,576</a:t>
            </a:r>
          </a:p>
        </p:txBody>
      </p:sp>
    </p:spTree>
    <p:extLst>
      <p:ext uri="{BB962C8B-B14F-4D97-AF65-F5344CB8AC3E}">
        <p14:creationId xmlns:p14="http://schemas.microsoft.com/office/powerpoint/2010/main" val="29858837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Value of Postponement: Benetton </a:t>
            </a:r>
            <a:r>
              <a:rPr lang="en-US" sz="2000" b="0" kern="1200" dirty="0" smtClean="0">
                <a:latin typeface="Times New Roman" panose="02020603050405020304" pitchFamily="18" charset="0"/>
                <a:ea typeface="+mj-ea"/>
                <a:cs typeface="+mj-cs"/>
              </a:rPr>
              <a:t>(3 of 7)</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Option 2, for all </a:t>
            </a:r>
            <a:r>
              <a:rPr lang="en-US" sz="2400" kern="1200" dirty="0" smtClean="0">
                <a:solidFill>
                  <a:srgbClr val="000000"/>
                </a:solidFill>
                <a:latin typeface="Arial (Body)"/>
                <a:ea typeface="+mn-ea"/>
                <a:cs typeface="+mn-cs"/>
              </a:rPr>
              <a:t>sweaters</a:t>
            </a:r>
            <a:endParaRPr lang="en-US" sz="2400" kern="1200" dirty="0">
              <a:solidFill>
                <a:srgbClr val="000000"/>
              </a:solidFill>
              <a:latin typeface="Arial (Body)"/>
              <a:ea typeface="+mn-ea"/>
              <a:cs typeface="+mn-cs"/>
            </a:endParaRPr>
          </a:p>
        </p:txBody>
      </p:sp>
      <p:graphicFrame>
        <p:nvGraphicFramePr>
          <p:cNvPr id="7" name="Object 6" descr="C S L star = start fraction p minus c over p minus s end fraction = start fraction 50 minus 22 over 50 minus 10 end fraction, = 0.70"/>
          <p:cNvGraphicFramePr>
            <a:graphicFrameLocks noChangeAspect="1"/>
          </p:cNvGraphicFramePr>
          <p:nvPr>
            <p:extLst>
              <p:ext uri="{D42A27DB-BD31-4B8C-83A1-F6EECF244321}">
                <p14:modId xmlns:p14="http://schemas.microsoft.com/office/powerpoint/2010/main" val="892184742"/>
              </p:ext>
            </p:extLst>
          </p:nvPr>
        </p:nvGraphicFramePr>
        <p:xfrm>
          <a:off x="2603785" y="2277656"/>
          <a:ext cx="3936431" cy="832708"/>
        </p:xfrm>
        <a:graphic>
          <a:graphicData uri="http://schemas.openxmlformats.org/presentationml/2006/ole">
            <mc:AlternateContent xmlns:mc="http://schemas.openxmlformats.org/markup-compatibility/2006">
              <mc:Choice xmlns:v="urn:schemas-microsoft-com:vml" Requires="v">
                <p:oleObj spid="_x0000_s57176" name="Equation" r:id="rId3" imgW="1981080" imgH="419040" progId="Equation.DSMT4">
                  <p:embed/>
                </p:oleObj>
              </mc:Choice>
              <mc:Fallback>
                <p:oleObj name="Equation" r:id="rId3" imgW="1981080" imgH="419040" progId="Equation.DSMT4">
                  <p:embed/>
                  <p:pic>
                    <p:nvPicPr>
                      <p:cNvPr id="3" name="Object 2"/>
                      <p:cNvPicPr/>
                      <p:nvPr/>
                    </p:nvPicPr>
                    <p:blipFill>
                      <a:blip r:embed="rId4"/>
                      <a:stretch>
                        <a:fillRect/>
                      </a:stretch>
                    </p:blipFill>
                    <p:spPr>
                      <a:xfrm>
                        <a:off x="2603785" y="2277656"/>
                        <a:ext cx="3936431" cy="832708"/>
                      </a:xfrm>
                      <a:prstGeom prst="rect">
                        <a:avLst/>
                      </a:prstGeom>
                    </p:spPr>
                  </p:pic>
                </p:oleObj>
              </mc:Fallback>
            </mc:AlternateContent>
          </a:graphicData>
        </a:graphic>
      </p:graphicFrame>
      <p:graphicFrame>
        <p:nvGraphicFramePr>
          <p:cNvPr id="8" name="Object 7" descr="mu sub a = 4 times 1,000 = 4,000. sigma sub a = radical 4 times 500 = 1,000. O star sub a = norm inverse of left parenthesis 0.7, mu sub a, sigma sub a right parenthesis = norm inverse of left parenthesis 0.7,4,000, 1,000 right parenthesis = 4,524."/>
          <p:cNvGraphicFramePr>
            <a:graphicFrameLocks noChangeAspect="1"/>
          </p:cNvGraphicFramePr>
          <p:nvPr>
            <p:extLst>
              <p:ext uri="{D42A27DB-BD31-4B8C-83A1-F6EECF244321}">
                <p14:modId xmlns:p14="http://schemas.microsoft.com/office/powerpoint/2010/main" val="2868002361"/>
              </p:ext>
            </p:extLst>
          </p:nvPr>
        </p:nvGraphicFramePr>
        <p:xfrm>
          <a:off x="744379" y="3305296"/>
          <a:ext cx="7655242" cy="864991"/>
        </p:xfrm>
        <a:graphic>
          <a:graphicData uri="http://schemas.openxmlformats.org/presentationml/2006/ole">
            <mc:AlternateContent xmlns:mc="http://schemas.openxmlformats.org/markup-compatibility/2006">
              <mc:Choice xmlns:v="urn:schemas-microsoft-com:vml" Requires="v">
                <p:oleObj spid="_x0000_s57177" name="Equation" r:id="rId5" imgW="4495680" imgH="507960" progId="Equation.DSMT4">
                  <p:embed/>
                </p:oleObj>
              </mc:Choice>
              <mc:Fallback>
                <p:oleObj name="Equation" r:id="rId5" imgW="4495680" imgH="507960" progId="Equation.DSMT4">
                  <p:embed/>
                  <p:pic>
                    <p:nvPicPr>
                      <p:cNvPr id="6" name="Object 5"/>
                      <p:cNvPicPr/>
                      <p:nvPr/>
                    </p:nvPicPr>
                    <p:blipFill>
                      <a:blip r:embed="rId6"/>
                      <a:stretch>
                        <a:fillRect/>
                      </a:stretch>
                    </p:blipFill>
                    <p:spPr>
                      <a:xfrm>
                        <a:off x="744379" y="3305296"/>
                        <a:ext cx="7655242" cy="864991"/>
                      </a:xfrm>
                      <a:prstGeom prst="rect">
                        <a:avLst/>
                      </a:prstGeom>
                    </p:spPr>
                  </p:pic>
                </p:oleObj>
              </mc:Fallback>
            </mc:AlternateContent>
          </a:graphicData>
        </a:graphic>
      </p:graphicFrame>
      <p:sp>
        <p:nvSpPr>
          <p:cNvPr id="4" name="Content Placeholder 3"/>
          <p:cNvSpPr>
            <a:spLocks noGrp="1"/>
          </p:cNvSpPr>
          <p:nvPr>
            <p:ph type="body" idx="2"/>
          </p:nvPr>
        </p:nvSpPr>
        <p:spPr>
          <a:xfrm>
            <a:off x="457200" y="4440077"/>
            <a:ext cx="8229600" cy="1677352"/>
          </a:xfrm>
        </p:spPr>
        <p:txBody>
          <a:bodyPr wrap="square" lIns="91425" tIns="91425" rIns="91425" bIns="91425">
            <a:spAutoFit/>
          </a:bodyPr>
          <a:lstStyle/>
          <a:p>
            <a:pPr marL="0" lvl="0" indent="536575" defTabSz="457200">
              <a:spcAft>
                <a:spcPct val="0"/>
              </a:spcAft>
              <a:buNone/>
              <a:tabLst>
                <a:tab pos="2959100" algn="r"/>
                <a:tab pos="3048000" algn="l"/>
              </a:tabLst>
            </a:pPr>
            <a:r>
              <a:rPr lang="en-US" sz="2400" kern="1200" dirty="0" smtClean="0">
                <a:solidFill>
                  <a:srgbClr val="000000"/>
                </a:solidFill>
                <a:latin typeface="Arial (Body)"/>
                <a:ea typeface="+mn-ea"/>
                <a:cs typeface="+mn-cs"/>
              </a:rPr>
              <a:t>Expected </a:t>
            </a:r>
            <a:r>
              <a:rPr lang="en-US" sz="2400" kern="1200" dirty="0">
                <a:solidFill>
                  <a:srgbClr val="000000"/>
                </a:solidFill>
                <a:latin typeface="Arial (Body)"/>
                <a:ea typeface="+mn-ea"/>
                <a:cs typeface="+mn-cs"/>
              </a:rPr>
              <a:t>profits	</a:t>
            </a:r>
            <a:r>
              <a:rPr lang="en-US" sz="2400" kern="1200" dirty="0" smtClean="0">
                <a:solidFill>
                  <a:srgbClr val="000000"/>
                </a:solidFill>
                <a:latin typeface="Arial (Body)"/>
                <a:ea typeface="+mn-ea"/>
                <a:cs typeface="+mn-cs"/>
              </a:rPr>
              <a:t> = </a:t>
            </a:r>
            <a:r>
              <a:rPr lang="en-US" sz="2400" kern="1200" dirty="0">
                <a:solidFill>
                  <a:srgbClr val="000000"/>
                </a:solidFill>
                <a:latin typeface="Arial (Body)"/>
                <a:ea typeface="+mn-ea"/>
                <a:cs typeface="+mn-cs"/>
              </a:rPr>
              <a:t>$98,092</a:t>
            </a:r>
          </a:p>
          <a:p>
            <a:pPr marL="0" lvl="0" indent="173038" defTabSz="457200">
              <a:spcAft>
                <a:spcPct val="0"/>
              </a:spcAft>
              <a:buNone/>
              <a:tabLst>
                <a:tab pos="2959100" algn="r"/>
                <a:tab pos="3048000" algn="l"/>
              </a:tabLst>
            </a:pPr>
            <a:r>
              <a:rPr lang="en-US" sz="2400" kern="1200" dirty="0" smtClean="0">
                <a:solidFill>
                  <a:srgbClr val="000000"/>
                </a:solidFill>
                <a:latin typeface="Arial (Body)"/>
                <a:ea typeface="+mn-ea"/>
                <a:cs typeface="+mn-cs"/>
              </a:rPr>
              <a:t>Expected overstock </a:t>
            </a:r>
            <a:r>
              <a:rPr lang="en-US" sz="2400" kern="1200" dirty="0">
                <a:solidFill>
                  <a:srgbClr val="000000"/>
                </a:solidFill>
                <a:latin typeface="Arial (Body)"/>
                <a:ea typeface="+mn-ea"/>
                <a:cs typeface="+mn-cs"/>
              </a:rPr>
              <a:t>	= </a:t>
            </a:r>
            <a:r>
              <a:rPr lang="en-US" sz="2400" kern="1200" dirty="0" smtClean="0">
                <a:solidFill>
                  <a:srgbClr val="000000"/>
                </a:solidFill>
                <a:latin typeface="Arial (Body)"/>
                <a:ea typeface="+mn-ea"/>
                <a:cs typeface="+mn-cs"/>
              </a:rPr>
              <a:t>715</a:t>
            </a:r>
            <a:endParaRPr lang="en-US" sz="2400" kern="1200" dirty="0">
              <a:solidFill>
                <a:srgbClr val="000000"/>
              </a:solidFill>
              <a:latin typeface="Arial (Body)"/>
              <a:ea typeface="+mn-ea"/>
              <a:cs typeface="+mn-cs"/>
            </a:endParaRPr>
          </a:p>
          <a:p>
            <a:pPr marL="0" lvl="0" indent="0" defTabSz="457200">
              <a:spcAft>
                <a:spcPct val="0"/>
              </a:spcAft>
              <a:buNone/>
              <a:tabLst>
                <a:tab pos="2959100" algn="r"/>
                <a:tab pos="3048000" algn="l"/>
              </a:tabLst>
            </a:pPr>
            <a:r>
              <a:rPr lang="en-US" sz="2400" kern="1200" dirty="0" smtClean="0">
                <a:solidFill>
                  <a:srgbClr val="000000"/>
                </a:solidFill>
                <a:latin typeface="Arial (Body)"/>
                <a:ea typeface="+mn-ea"/>
                <a:cs typeface="+mn-cs"/>
              </a:rPr>
              <a:t>Expected </a:t>
            </a:r>
            <a:r>
              <a:rPr lang="en-US" sz="2400" kern="1200" dirty="0">
                <a:solidFill>
                  <a:srgbClr val="000000"/>
                </a:solidFill>
                <a:latin typeface="Arial (Body)"/>
                <a:ea typeface="+mn-ea"/>
                <a:cs typeface="+mn-cs"/>
              </a:rPr>
              <a:t>understock	</a:t>
            </a:r>
            <a:r>
              <a:rPr lang="en-US" sz="2400" kern="1200" dirty="0" smtClean="0">
                <a:solidFill>
                  <a:srgbClr val="000000"/>
                </a:solidFill>
                <a:latin typeface="Arial (Body)"/>
                <a:ea typeface="+mn-ea"/>
                <a:cs typeface="+mn-cs"/>
              </a:rPr>
              <a:t> = 190</a:t>
            </a:r>
          </a:p>
        </p:txBody>
      </p:sp>
    </p:spTree>
    <p:extLst>
      <p:ext uri="{BB962C8B-B14F-4D97-AF65-F5344CB8AC3E}">
        <p14:creationId xmlns:p14="http://schemas.microsoft.com/office/powerpoint/2010/main" val="17947034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Value of Postponement: Benetton </a:t>
            </a:r>
            <a:r>
              <a:rPr lang="en-US" sz="2000" b="0" kern="1200" dirty="0" smtClean="0">
                <a:latin typeface="Times New Roman" panose="02020603050405020304" pitchFamily="18" charset="0"/>
                <a:ea typeface="+mj-ea"/>
                <a:cs typeface="+mj-cs"/>
              </a:rPr>
              <a:t>(4 of 7)</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693057"/>
          </a:xfrm>
        </p:spPr>
        <p:txBody>
          <a:bodyPr/>
          <a:lstStyle/>
          <a:p>
            <a:pPr marL="0" indent="0">
              <a:buNone/>
            </a:pPr>
            <a:r>
              <a:rPr lang="en-US" sz="2000" b="1" dirty="0" smtClean="0">
                <a:latin typeface="+mn-lt"/>
              </a:rPr>
              <a:t>Table 13-4</a:t>
            </a:r>
            <a:r>
              <a:rPr lang="en-US" sz="2000" dirty="0">
                <a:latin typeface="+mn-lt"/>
              </a:rPr>
              <a:t> </a:t>
            </a:r>
            <a:r>
              <a:rPr lang="en-US" sz="2000" dirty="0" smtClean="0">
                <a:latin typeface="+mn-lt"/>
              </a:rPr>
              <a:t>Impact </a:t>
            </a:r>
            <a:r>
              <a:rPr lang="en-US" sz="2000" dirty="0">
                <a:latin typeface="+mn-lt"/>
              </a:rPr>
              <a:t>of Demand Uncertainty and Correlation on Value of Postponement </a:t>
            </a:r>
          </a:p>
        </p:txBody>
      </p:sp>
      <p:graphicFrame>
        <p:nvGraphicFramePr>
          <p:cNvPr id="4" name="Table 3"/>
          <p:cNvGraphicFramePr>
            <a:graphicFrameLocks noGrp="1"/>
          </p:cNvGraphicFramePr>
          <p:nvPr>
            <p:extLst>
              <p:ext uri="{D42A27DB-BD31-4B8C-83A1-F6EECF244321}">
                <p14:modId xmlns:p14="http://schemas.microsoft.com/office/powerpoint/2010/main" val="3771494972"/>
              </p:ext>
            </p:extLst>
          </p:nvPr>
        </p:nvGraphicFramePr>
        <p:xfrm>
          <a:off x="551796" y="2681433"/>
          <a:ext cx="8051800" cy="3501699"/>
        </p:xfrm>
        <a:graphic>
          <a:graphicData uri="http://schemas.openxmlformats.org/drawingml/2006/table">
            <a:tbl>
              <a:tblPr firstRow="1" bandRow="1">
                <a:tableStyleId>{2D5ABB26-0587-4C30-8999-92F81FD0307C}</a:tableStyleId>
              </a:tblPr>
              <a:tblGrid>
                <a:gridCol w="1587500">
                  <a:extLst>
                    <a:ext uri="{9D8B030D-6E8A-4147-A177-3AD203B41FA5}">
                      <a16:colId xmlns:a16="http://schemas.microsoft.com/office/drawing/2014/main" val="3454458219"/>
                    </a:ext>
                  </a:extLst>
                </a:gridCol>
                <a:gridCol w="1485900">
                  <a:extLst>
                    <a:ext uri="{9D8B030D-6E8A-4147-A177-3AD203B41FA5}">
                      <a16:colId xmlns:a16="http://schemas.microsoft.com/office/drawing/2014/main" val="3906080280"/>
                    </a:ext>
                  </a:extLst>
                </a:gridCol>
                <a:gridCol w="1473200">
                  <a:extLst>
                    <a:ext uri="{9D8B030D-6E8A-4147-A177-3AD203B41FA5}">
                      <a16:colId xmlns:a16="http://schemas.microsoft.com/office/drawing/2014/main" val="76938446"/>
                    </a:ext>
                  </a:extLst>
                </a:gridCol>
                <a:gridCol w="1689100">
                  <a:extLst>
                    <a:ext uri="{9D8B030D-6E8A-4147-A177-3AD203B41FA5}">
                      <a16:colId xmlns:a16="http://schemas.microsoft.com/office/drawing/2014/main" val="2805558826"/>
                    </a:ext>
                  </a:extLst>
                </a:gridCol>
                <a:gridCol w="1816100">
                  <a:extLst>
                    <a:ext uri="{9D8B030D-6E8A-4147-A177-3AD203B41FA5}">
                      <a16:colId xmlns:a16="http://schemas.microsoft.com/office/drawing/2014/main" val="1797631621"/>
                    </a:ext>
                  </a:extLst>
                </a:gridCol>
              </a:tblGrid>
              <a:tr h="370840">
                <a:tc>
                  <a:txBody>
                    <a:bodyPr/>
                    <a:lstStyle/>
                    <a:p>
                      <a:pPr algn="ctr"/>
                      <a:r>
                        <a:rPr lang="en-US" sz="1600" b="1" dirty="0" smtClean="0"/>
                        <a:t>Mean Demand per Color</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600" b="1" dirty="0" smtClean="0"/>
                        <a:t>SD of Demand per color</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600" b="1" dirty="0" smtClean="0"/>
                        <a:t>Correlation Coefficient </a:t>
                      </a:r>
                      <a:r>
                        <a:rPr lang="en-US" sz="1600" b="0" i="1" dirty="0" smtClean="0">
                          <a:solidFill>
                            <a:schemeClr val="tx1"/>
                          </a:solidFill>
                        </a:rPr>
                        <a:t>ρ</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600" b="1" dirty="0" smtClean="0"/>
                        <a:t>Expected profit Without Postponement</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600" b="1" dirty="0" smtClean="0"/>
                        <a:t>Expected Profit With Postponement</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749107618"/>
                  </a:ext>
                </a:extLst>
              </a:tr>
              <a:tr h="370840">
                <a:tc>
                  <a:txBody>
                    <a:bodyPr/>
                    <a:lstStyle/>
                    <a:p>
                      <a:pPr algn="ctr"/>
                      <a:r>
                        <a:rPr lang="en-US" sz="1600" dirty="0" smtClean="0"/>
                        <a:t>1,000</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600" dirty="0" smtClean="0"/>
                        <a:t>500</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tabLst>
                          <a:tab pos="812800" algn="r"/>
                        </a:tabLst>
                      </a:pPr>
                      <a:r>
                        <a:rPr lang="en-US" sz="1600" dirty="0" smtClean="0"/>
                        <a:t>	0</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tabLst>
                          <a:tab pos="1079500" algn="r"/>
                        </a:tabLst>
                      </a:pPr>
                      <a:r>
                        <a:rPr lang="en-US" sz="1600" dirty="0" smtClean="0"/>
                        <a:t>	$94,578</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tabLst>
                          <a:tab pos="1168400" algn="r"/>
                        </a:tabLst>
                      </a:pPr>
                      <a:r>
                        <a:rPr lang="en-US" sz="1600" dirty="0" smtClean="0"/>
                        <a:t>	$98,902</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205243834"/>
                  </a:ext>
                </a:extLst>
              </a:tr>
              <a:tr h="45369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1,000</a:t>
                      </a: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600" dirty="0" smtClean="0"/>
                        <a:t>500</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R="0" algn="l" rtl="0">
                        <a:lnSpc>
                          <a:spcPct val="100000"/>
                        </a:lnSpc>
                        <a:spcBef>
                          <a:spcPts val="0"/>
                        </a:spcBef>
                        <a:spcAft>
                          <a:spcPts val="0"/>
                        </a:spcAft>
                        <a:buNone/>
                        <a:tabLst>
                          <a:tab pos="812800" algn="r"/>
                        </a:tabLst>
                      </a:pPr>
                      <a:r>
                        <a:rPr lang="en-US" sz="1600" b="0" i="0" u="none" strike="noStrike" cap="none" dirty="0" smtClean="0">
                          <a:solidFill>
                            <a:schemeClr val="tx1"/>
                          </a:solidFill>
                          <a:latin typeface="+mn-lt"/>
                          <a:ea typeface="+mn-ea"/>
                          <a:cs typeface="+mn-cs"/>
                          <a:sym typeface="Arial"/>
                        </a:rPr>
                        <a:t>	0.15</a:t>
                      </a:r>
                      <a:endParaRPr lang="en-US" sz="1600" b="0" i="0" u="none" strike="noStrike" cap="none" dirty="0">
                        <a:solidFill>
                          <a:schemeClr val="tx1"/>
                        </a:solidFill>
                        <a:latin typeface="+mn-lt"/>
                        <a:ea typeface="+mn-ea"/>
                        <a:cs typeface="+mn-cs"/>
                        <a:sym typeface="Arial"/>
                      </a:endParaRP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tabLst>
                          <a:tab pos="1079500" algn="r"/>
                        </a:tabLst>
                      </a:pPr>
                      <a:r>
                        <a:rPr lang="en-US" sz="1600" dirty="0" smtClean="0"/>
                        <a:t>	$94,578</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tabLst>
                          <a:tab pos="1168400" algn="r"/>
                        </a:tabLst>
                      </a:pPr>
                      <a:r>
                        <a:rPr lang="en-US" sz="1600" dirty="0" smtClean="0"/>
                        <a:t>	$95,253</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595346433"/>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1,000</a:t>
                      </a: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600" dirty="0" smtClean="0"/>
                        <a:t>500</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R="0" algn="l" rtl="0">
                        <a:lnSpc>
                          <a:spcPct val="100000"/>
                        </a:lnSpc>
                        <a:spcBef>
                          <a:spcPts val="0"/>
                        </a:spcBef>
                        <a:spcAft>
                          <a:spcPts val="0"/>
                        </a:spcAft>
                        <a:buNone/>
                        <a:tabLst>
                          <a:tab pos="812800" algn="r"/>
                        </a:tabLst>
                      </a:pPr>
                      <a:r>
                        <a:rPr lang="en-US" sz="1600" b="0" i="0" u="none" strike="noStrike" cap="none" dirty="0" smtClean="0">
                          <a:solidFill>
                            <a:schemeClr val="tx1"/>
                          </a:solidFill>
                          <a:latin typeface="+mn-lt"/>
                          <a:ea typeface="+mn-ea"/>
                          <a:cs typeface="+mn-cs"/>
                          <a:sym typeface="Arial"/>
                        </a:rPr>
                        <a:t>	0.20</a:t>
                      </a:r>
                      <a:endParaRPr lang="en-US" sz="1600" b="0" i="0" u="none" strike="noStrike" cap="none" dirty="0">
                        <a:solidFill>
                          <a:schemeClr val="tx1"/>
                        </a:solidFill>
                        <a:latin typeface="+mn-lt"/>
                        <a:ea typeface="+mn-ea"/>
                        <a:cs typeface="+mn-cs"/>
                        <a:sym typeface="Arial"/>
                      </a:endParaRP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tabLst>
                          <a:tab pos="1079500" algn="r"/>
                        </a:tabLst>
                      </a:pPr>
                      <a:r>
                        <a:rPr lang="en-US" sz="1600" dirty="0" smtClean="0"/>
                        <a:t>	$94,578</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tabLst>
                          <a:tab pos="1168400" algn="r"/>
                        </a:tabLst>
                      </a:pPr>
                      <a:r>
                        <a:rPr lang="en-US" sz="1600" dirty="0" smtClean="0"/>
                        <a:t>	$94,408</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3431843653"/>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1,000</a:t>
                      </a: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600" dirty="0" smtClean="0"/>
                        <a:t>500</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tabLst>
                          <a:tab pos="812800" algn="r"/>
                        </a:tabLst>
                      </a:pPr>
                      <a:r>
                        <a:rPr lang="en-US" sz="1600" dirty="0" smtClean="0"/>
                        <a:t>	0.25</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tabLst>
                          <a:tab pos="1079500" algn="r"/>
                        </a:tabLst>
                      </a:pPr>
                      <a:r>
                        <a:rPr lang="en-US" sz="1600" dirty="0" smtClean="0"/>
                        <a:t>	$94,578</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tabLst>
                          <a:tab pos="1168400" algn="r"/>
                        </a:tabLst>
                      </a:pPr>
                      <a:r>
                        <a:rPr lang="en-US" sz="1600" dirty="0" smtClean="0"/>
                        <a:t>	$93,602</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4139528058"/>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1,000</a:t>
                      </a: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600" dirty="0" smtClean="0"/>
                        <a:t>350</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tabLst>
                          <a:tab pos="812800" algn="r"/>
                        </a:tabLst>
                      </a:pPr>
                      <a:r>
                        <a:rPr lang="en-US" sz="1600" dirty="0" smtClean="0"/>
                        <a:t>	0</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tabLst>
                          <a:tab pos="1079500" algn="r"/>
                        </a:tabLst>
                      </a:pPr>
                      <a:r>
                        <a:rPr lang="en-US" sz="1600" dirty="0" smtClean="0"/>
                        <a:t>	$102,205</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tabLst>
                          <a:tab pos="1168400" algn="r"/>
                        </a:tabLst>
                      </a:pPr>
                      <a:r>
                        <a:rPr lang="en-US" sz="1600" dirty="0" smtClean="0"/>
                        <a:t>	$102,265</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3278109019"/>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1,000</a:t>
                      </a: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600" dirty="0" smtClean="0"/>
                        <a:t>300</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tabLst>
                          <a:tab pos="812800" algn="r"/>
                        </a:tabLst>
                      </a:pPr>
                      <a:r>
                        <a:rPr lang="en-US" sz="1600" dirty="0" smtClean="0"/>
                        <a:t>	0</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tabLst>
                          <a:tab pos="1079500" algn="r"/>
                        </a:tabLst>
                      </a:pPr>
                      <a:r>
                        <a:rPr lang="en-US" sz="1600" dirty="0" smtClean="0"/>
                        <a:t>	$104,747</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tabLst>
                          <a:tab pos="1168400" algn="r"/>
                        </a:tabLst>
                      </a:pPr>
                      <a:r>
                        <a:rPr lang="en-US" sz="1600" dirty="0" smtClean="0"/>
                        <a:t>	$103,655</a:t>
                      </a:r>
                      <a:endParaRPr lang="en-US" sz="1600"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637852685"/>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1,000</a:t>
                      </a:r>
                    </a:p>
                  </a:txBody>
                  <a:tcP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ctr"/>
                      <a:r>
                        <a:rPr lang="en-US" sz="1600" dirty="0" smtClean="0"/>
                        <a:t>250</a:t>
                      </a:r>
                      <a:endParaRPr lang="en-US" sz="1600" dirty="0"/>
                    </a:p>
                  </a:txBody>
                  <a:tcP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tabLst>
                          <a:tab pos="812800" algn="r"/>
                        </a:tabLst>
                      </a:pPr>
                      <a:r>
                        <a:rPr lang="en-US" sz="1600" dirty="0" smtClean="0"/>
                        <a:t>	0</a:t>
                      </a:r>
                      <a:endParaRPr lang="en-US" sz="1600" dirty="0"/>
                    </a:p>
                  </a:txBody>
                  <a:tcP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tabLst>
                          <a:tab pos="1079500" algn="r"/>
                        </a:tabLst>
                      </a:pPr>
                      <a:r>
                        <a:rPr lang="en-US" sz="1600" dirty="0" smtClean="0"/>
                        <a:t>	$107,289</a:t>
                      </a:r>
                      <a:endParaRPr lang="en-US" sz="1600" dirty="0"/>
                    </a:p>
                  </a:txBody>
                  <a:tcP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tabLst>
                          <a:tab pos="1168400" algn="r"/>
                        </a:tabLst>
                      </a:pPr>
                      <a:r>
                        <a:rPr lang="en-US" sz="1600" dirty="0" smtClean="0"/>
                        <a:t>	$105,046</a:t>
                      </a:r>
                      <a:endParaRPr lang="en-US" sz="1600" dirty="0"/>
                    </a:p>
                  </a:txBody>
                  <a:tcP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2709401939"/>
                  </a:ext>
                </a:extLst>
              </a:tr>
            </a:tbl>
          </a:graphicData>
        </a:graphic>
      </p:graphicFrame>
    </p:spTree>
    <p:extLst>
      <p:ext uri="{BB962C8B-B14F-4D97-AF65-F5344CB8AC3E}">
        <p14:creationId xmlns:p14="http://schemas.microsoft.com/office/powerpoint/2010/main" val="5012656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Value of Postponement: Benetton </a:t>
            </a:r>
            <a:r>
              <a:rPr lang="en-US" sz="2000" b="0" kern="1200" dirty="0" smtClean="0">
                <a:latin typeface="Times New Roman" panose="02020603050405020304" pitchFamily="18" charset="0"/>
                <a:ea typeface="+mj-ea"/>
                <a:cs typeface="+mj-cs"/>
              </a:rPr>
              <a:t>(5 of 7)</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95757"/>
            <a:ext cx="8040414" cy="1300326"/>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000" kern="1200" dirty="0">
                <a:solidFill>
                  <a:srgbClr val="000000"/>
                </a:solidFill>
                <a:latin typeface="+mn-lt"/>
                <a:ea typeface="+mn-ea"/>
                <a:cs typeface="+mn-cs"/>
              </a:rPr>
              <a:t>Postponement is not very effective if a large fraction of demand comes from a single </a:t>
            </a:r>
            <a:r>
              <a:rPr lang="en-US" sz="2000" kern="1200" dirty="0" smtClean="0">
                <a:solidFill>
                  <a:srgbClr val="000000"/>
                </a:solidFill>
                <a:latin typeface="+mn-lt"/>
                <a:ea typeface="+mn-ea"/>
                <a:cs typeface="+mn-cs"/>
              </a:rPr>
              <a:t>product</a:t>
            </a:r>
          </a:p>
          <a:p>
            <a:pPr marL="255651" lvl="0" indent="-255651" defTabSz="457200">
              <a:spcAft>
                <a:spcPct val="0"/>
              </a:spcAft>
              <a:buFont typeface="Arial" panose="020B0604020202020204" pitchFamily="34" charset="0"/>
            </a:pPr>
            <a:r>
              <a:rPr lang="en-US" sz="2000" kern="1200" dirty="0" smtClean="0">
                <a:solidFill>
                  <a:srgbClr val="000000"/>
                </a:solidFill>
                <a:latin typeface="+mn-lt"/>
                <a:ea typeface="+mn-ea"/>
                <a:cs typeface="+mn-cs"/>
              </a:rPr>
              <a:t>Option 1</a:t>
            </a:r>
          </a:p>
        </p:txBody>
      </p:sp>
      <p:graphicFrame>
        <p:nvGraphicFramePr>
          <p:cNvPr id="6" name="Object 5" descr="Red sweaters demand mu sub red = 3,100, sigma sub red = 800"/>
          <p:cNvGraphicFramePr>
            <a:graphicFrameLocks noChangeAspect="1"/>
          </p:cNvGraphicFramePr>
          <p:nvPr>
            <p:extLst>
              <p:ext uri="{D42A27DB-BD31-4B8C-83A1-F6EECF244321}">
                <p14:modId xmlns:p14="http://schemas.microsoft.com/office/powerpoint/2010/main" val="64948938"/>
              </p:ext>
            </p:extLst>
          </p:nvPr>
        </p:nvGraphicFramePr>
        <p:xfrm>
          <a:off x="781143" y="3118645"/>
          <a:ext cx="5031555" cy="368163"/>
        </p:xfrm>
        <a:graphic>
          <a:graphicData uri="http://schemas.openxmlformats.org/presentationml/2006/ole">
            <mc:AlternateContent xmlns:mc="http://schemas.openxmlformats.org/markup-compatibility/2006">
              <mc:Choice xmlns:v="urn:schemas-microsoft-com:vml" Requires="v">
                <p:oleObj spid="_x0000_s82199" name="Equation" r:id="rId3" imgW="3124080" imgH="228600" progId="Equation.DSMT4">
                  <p:embed/>
                </p:oleObj>
              </mc:Choice>
              <mc:Fallback>
                <p:oleObj name="Equation" r:id="rId3" imgW="3124080" imgH="228600" progId="Equation.DSMT4">
                  <p:embed/>
                  <p:pic>
                    <p:nvPicPr>
                      <p:cNvPr id="0" name=""/>
                      <p:cNvPicPr/>
                      <p:nvPr/>
                    </p:nvPicPr>
                    <p:blipFill>
                      <a:blip r:embed="rId4"/>
                      <a:stretch>
                        <a:fillRect/>
                      </a:stretch>
                    </p:blipFill>
                    <p:spPr>
                      <a:xfrm>
                        <a:off x="781143" y="3118645"/>
                        <a:ext cx="5031555" cy="368163"/>
                      </a:xfrm>
                      <a:prstGeom prst="rect">
                        <a:avLst/>
                      </a:prstGeom>
                    </p:spPr>
                  </p:pic>
                </p:oleObj>
              </mc:Fallback>
            </mc:AlternateContent>
          </a:graphicData>
        </a:graphic>
      </p:graphicFrame>
      <p:graphicFrame>
        <p:nvGraphicFramePr>
          <p:cNvPr id="5" name="Object 4" descr="Other colors mu = 300, sigma = 200"/>
          <p:cNvGraphicFramePr>
            <a:graphicFrameLocks noChangeAspect="1"/>
          </p:cNvGraphicFramePr>
          <p:nvPr>
            <p:extLst>
              <p:ext uri="{D42A27DB-BD31-4B8C-83A1-F6EECF244321}">
                <p14:modId xmlns:p14="http://schemas.microsoft.com/office/powerpoint/2010/main" val="2297789474"/>
              </p:ext>
            </p:extLst>
          </p:nvPr>
        </p:nvGraphicFramePr>
        <p:xfrm>
          <a:off x="818804" y="3547261"/>
          <a:ext cx="3345145" cy="332438"/>
        </p:xfrm>
        <a:graphic>
          <a:graphicData uri="http://schemas.openxmlformats.org/presentationml/2006/ole">
            <mc:AlternateContent xmlns:mc="http://schemas.openxmlformats.org/markup-compatibility/2006">
              <mc:Choice xmlns:v="urn:schemas-microsoft-com:vml" Requires="v">
                <p:oleObj spid="_x0000_s82200" name="Equation" r:id="rId5" imgW="2044440" imgH="203040" progId="Equation.DSMT4">
                  <p:embed/>
                </p:oleObj>
              </mc:Choice>
              <mc:Fallback>
                <p:oleObj name="Equation" r:id="rId5" imgW="2044440" imgH="203040" progId="Equation.DSMT4">
                  <p:embed/>
                  <p:pic>
                    <p:nvPicPr>
                      <p:cNvPr id="0" name=""/>
                      <p:cNvPicPr/>
                      <p:nvPr/>
                    </p:nvPicPr>
                    <p:blipFill>
                      <a:blip r:embed="rId6"/>
                      <a:stretch>
                        <a:fillRect/>
                      </a:stretch>
                    </p:blipFill>
                    <p:spPr>
                      <a:xfrm>
                        <a:off x="818804" y="3547261"/>
                        <a:ext cx="3345145" cy="332438"/>
                      </a:xfrm>
                      <a:prstGeom prst="rect">
                        <a:avLst/>
                      </a:prstGeom>
                    </p:spPr>
                  </p:pic>
                </p:oleObj>
              </mc:Fallback>
            </mc:AlternateContent>
          </a:graphicData>
        </a:graphic>
      </p:graphicFrame>
      <p:graphicFrame>
        <p:nvGraphicFramePr>
          <p:cNvPr id="10" name="Object 9" descr="O star sub red = norm inverse of c s l star, mu sub red, sigma sub red. Equals norm inverse of 0.75, 3,100, 800 = 3,640."/>
          <p:cNvGraphicFramePr>
            <a:graphicFrameLocks noChangeAspect="1"/>
          </p:cNvGraphicFramePr>
          <p:nvPr>
            <p:extLst>
              <p:ext uri="{D42A27DB-BD31-4B8C-83A1-F6EECF244321}">
                <p14:modId xmlns:p14="http://schemas.microsoft.com/office/powerpoint/2010/main" val="1476566453"/>
              </p:ext>
            </p:extLst>
          </p:nvPr>
        </p:nvGraphicFramePr>
        <p:xfrm>
          <a:off x="1976438" y="4024313"/>
          <a:ext cx="4662487" cy="736600"/>
        </p:xfrm>
        <a:graphic>
          <a:graphicData uri="http://schemas.openxmlformats.org/presentationml/2006/ole">
            <mc:AlternateContent xmlns:mc="http://schemas.openxmlformats.org/markup-compatibility/2006">
              <mc:Choice xmlns:v="urn:schemas-microsoft-com:vml" Requires="v">
                <p:oleObj spid="_x0000_s82201" name="Equation" r:id="rId7" imgW="2895480" imgH="457200" progId="Equation.DSMT4">
                  <p:embed/>
                </p:oleObj>
              </mc:Choice>
              <mc:Fallback>
                <p:oleObj name="Equation" r:id="rId7" imgW="2895480" imgH="457200" progId="Equation.DSMT4">
                  <p:embed/>
                  <p:pic>
                    <p:nvPicPr>
                      <p:cNvPr id="4" name="Object 3"/>
                      <p:cNvPicPr/>
                      <p:nvPr/>
                    </p:nvPicPr>
                    <p:blipFill>
                      <a:blip r:embed="rId8"/>
                      <a:stretch>
                        <a:fillRect/>
                      </a:stretch>
                    </p:blipFill>
                    <p:spPr>
                      <a:xfrm>
                        <a:off x="1976438" y="4024313"/>
                        <a:ext cx="4662487" cy="736600"/>
                      </a:xfrm>
                      <a:prstGeom prst="rect">
                        <a:avLst/>
                      </a:prstGeom>
                    </p:spPr>
                  </p:pic>
                </p:oleObj>
              </mc:Fallback>
            </mc:AlternateContent>
          </a:graphicData>
        </a:graphic>
      </p:graphicFrame>
      <p:sp>
        <p:nvSpPr>
          <p:cNvPr id="4" name="Content Placeholder 3"/>
          <p:cNvSpPr>
            <a:spLocks noGrp="1"/>
          </p:cNvSpPr>
          <p:nvPr>
            <p:ph idx="13"/>
          </p:nvPr>
        </p:nvSpPr>
        <p:spPr>
          <a:xfrm>
            <a:off x="781143" y="4854117"/>
            <a:ext cx="3558628" cy="1514813"/>
          </a:xfrm>
        </p:spPr>
        <p:txBody>
          <a:bodyPr wrap="square" lIns="91425" tIns="91425" rIns="91425" bIns="91425">
            <a:spAutoFit/>
          </a:bodyPr>
          <a:lstStyle/>
          <a:p>
            <a:pPr marL="0" lvl="0" indent="0" defTabSz="457200">
              <a:spcAft>
                <a:spcPct val="0"/>
              </a:spcAft>
              <a:buNone/>
              <a:tabLst>
                <a:tab pos="2959100" algn="r"/>
                <a:tab pos="3048000" algn="l"/>
              </a:tabLst>
            </a:pPr>
            <a:r>
              <a:rPr lang="en-US" sz="2000" kern="1200" dirty="0" smtClean="0">
                <a:solidFill>
                  <a:srgbClr val="000000"/>
                </a:solidFill>
                <a:latin typeface="Arial (Body)"/>
                <a:ea typeface="+mn-ea"/>
                <a:cs typeface="+mn-cs"/>
              </a:rPr>
              <a:t>Expected </a:t>
            </a:r>
            <a:r>
              <a:rPr lang="en-US" sz="2000" kern="1200" dirty="0">
                <a:solidFill>
                  <a:srgbClr val="000000"/>
                </a:solidFill>
                <a:latin typeface="Arial (Body)"/>
                <a:ea typeface="+mn-ea"/>
                <a:cs typeface="+mn-cs"/>
              </a:rPr>
              <a:t>profits</a:t>
            </a:r>
            <a:r>
              <a:rPr lang="en-US" sz="2000" i="1" kern="1200" baseline="-25000" dirty="0">
                <a:solidFill>
                  <a:srgbClr val="000000"/>
                </a:solidFill>
                <a:latin typeface="Arial (Body)"/>
                <a:ea typeface="+mn-ea"/>
                <a:cs typeface="Times New Roman"/>
              </a:rPr>
              <a:t>red</a:t>
            </a:r>
            <a:r>
              <a:rPr lang="en-US" sz="2000" kern="1200" dirty="0">
                <a:solidFill>
                  <a:srgbClr val="000000"/>
                </a:solidFill>
                <a:latin typeface="Arial (Body)"/>
                <a:ea typeface="+mn-ea"/>
                <a:cs typeface="+mn-cs"/>
              </a:rPr>
              <a:t>	</a:t>
            </a:r>
            <a:r>
              <a:rPr lang="en-US" sz="2000" kern="1200" dirty="0" smtClean="0">
                <a:solidFill>
                  <a:srgbClr val="000000"/>
                </a:solidFill>
                <a:latin typeface="Arial (Body)"/>
                <a:ea typeface="+mn-ea"/>
                <a:cs typeface="+mn-cs"/>
              </a:rPr>
              <a:t> = </a:t>
            </a:r>
            <a:r>
              <a:rPr lang="en-US" sz="2000" kern="1200" dirty="0">
                <a:solidFill>
                  <a:srgbClr val="000000"/>
                </a:solidFill>
                <a:latin typeface="Arial (Body)"/>
                <a:ea typeface="+mn-ea"/>
                <a:cs typeface="+mn-cs"/>
              </a:rPr>
              <a:t>$82,831</a:t>
            </a:r>
          </a:p>
          <a:p>
            <a:pPr marL="0" lvl="0" indent="0" defTabSz="457200">
              <a:spcAft>
                <a:spcPct val="0"/>
              </a:spcAft>
              <a:buNone/>
              <a:tabLst>
                <a:tab pos="2959100" algn="r"/>
                <a:tab pos="3048000" algn="l"/>
              </a:tabLst>
            </a:pPr>
            <a:r>
              <a:rPr lang="en-US" sz="2000" kern="1200" dirty="0" smtClean="0">
                <a:solidFill>
                  <a:srgbClr val="000000"/>
                </a:solidFill>
                <a:latin typeface="Arial (Body)"/>
                <a:ea typeface="+mn-ea"/>
                <a:cs typeface="+mn-cs"/>
              </a:rPr>
              <a:t>Expected overstock = 659</a:t>
            </a:r>
            <a:endParaRPr lang="en-US" sz="2000" kern="1200" dirty="0">
              <a:solidFill>
                <a:srgbClr val="000000"/>
              </a:solidFill>
              <a:latin typeface="Arial (Body)"/>
              <a:ea typeface="+mn-ea"/>
              <a:cs typeface="+mn-cs"/>
            </a:endParaRPr>
          </a:p>
          <a:p>
            <a:pPr marL="0" lvl="0" indent="0" defTabSz="457200">
              <a:spcAft>
                <a:spcPct val="0"/>
              </a:spcAft>
              <a:buNone/>
              <a:tabLst>
                <a:tab pos="2959100" algn="r"/>
                <a:tab pos="3048000" algn="l"/>
              </a:tabLst>
            </a:pPr>
            <a:r>
              <a:rPr lang="en-US" sz="2000" kern="1200" dirty="0" smtClean="0">
                <a:solidFill>
                  <a:srgbClr val="000000"/>
                </a:solidFill>
                <a:latin typeface="Arial (Body)"/>
                <a:ea typeface="+mn-ea"/>
                <a:cs typeface="+mn-cs"/>
              </a:rPr>
              <a:t>Expected understock </a:t>
            </a:r>
            <a:r>
              <a:rPr lang="en-US" sz="2000" kern="1200" dirty="0">
                <a:solidFill>
                  <a:srgbClr val="000000"/>
                </a:solidFill>
                <a:latin typeface="Arial (Body)"/>
                <a:ea typeface="+mn-ea"/>
                <a:cs typeface="+mn-cs"/>
              </a:rPr>
              <a:t>	= 119</a:t>
            </a:r>
          </a:p>
        </p:txBody>
      </p:sp>
    </p:spTree>
    <p:extLst>
      <p:ext uri="{BB962C8B-B14F-4D97-AF65-F5344CB8AC3E}">
        <p14:creationId xmlns:p14="http://schemas.microsoft.com/office/powerpoint/2010/main" val="15389306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Value of Postponement: Benetton </a:t>
            </a:r>
            <a:r>
              <a:rPr lang="en-US" sz="2000" b="0" kern="1200" dirty="0" smtClean="0">
                <a:latin typeface="Times New Roman" panose="02020603050405020304" pitchFamily="18" charset="0"/>
                <a:ea typeface="+mj-ea"/>
                <a:cs typeface="+mj-cs"/>
              </a:rPr>
              <a:t>(6 of 7)</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772510" y="1579170"/>
            <a:ext cx="4236218" cy="523190"/>
          </a:xfrm>
        </p:spPr>
        <p:txBody>
          <a:bodyPr wrap="square" lIns="91425" tIns="91425" rIns="91425" bIns="91425">
            <a:spAutoFit/>
          </a:bodyPr>
          <a:lstStyle/>
          <a:p>
            <a:pPr marL="0" lvl="0" indent="0" defTabSz="457200">
              <a:spcAft>
                <a:spcPct val="0"/>
              </a:spcAft>
              <a:buNone/>
            </a:pPr>
            <a:r>
              <a:rPr lang="en-US" sz="2200" kern="1200" dirty="0" smtClean="0">
                <a:solidFill>
                  <a:srgbClr val="000000"/>
                </a:solidFill>
                <a:latin typeface="+mn-lt"/>
                <a:ea typeface="+mn-ea"/>
                <a:cs typeface="+mn-cs"/>
              </a:rPr>
              <a:t>Other colors </a:t>
            </a:r>
            <a:r>
              <a:rPr lang="el-GR" sz="2200" i="1" kern="1200" dirty="0" smtClean="0">
                <a:solidFill>
                  <a:srgbClr val="000000"/>
                </a:solidFill>
                <a:latin typeface="+mn-lt"/>
                <a:ea typeface="+mn-ea"/>
                <a:cs typeface="Arial" panose="020B0604020202020204" pitchFamily="34" charset="0"/>
              </a:rPr>
              <a:t>μ</a:t>
            </a:r>
            <a:r>
              <a:rPr lang="en-US" sz="2200" kern="1200" dirty="0" smtClean="0">
                <a:solidFill>
                  <a:srgbClr val="000000"/>
                </a:solidFill>
                <a:latin typeface="+mn-lt"/>
                <a:ea typeface="+mn-ea"/>
                <a:cs typeface="Arial" panose="020B0604020202020204" pitchFamily="34" charset="0"/>
              </a:rPr>
              <a:t> = 300, </a:t>
            </a:r>
            <a:r>
              <a:rPr lang="el-GR" sz="2200" i="1" kern="1200" dirty="0" smtClean="0">
                <a:solidFill>
                  <a:srgbClr val="000000"/>
                </a:solidFill>
                <a:latin typeface="+mn-lt"/>
                <a:ea typeface="+mn-ea"/>
                <a:cs typeface="Arial" panose="020B0604020202020204" pitchFamily="34" charset="0"/>
              </a:rPr>
              <a:t>σ</a:t>
            </a:r>
            <a:r>
              <a:rPr lang="en-US" sz="2200" kern="1200" dirty="0" smtClean="0">
                <a:solidFill>
                  <a:srgbClr val="000000"/>
                </a:solidFill>
                <a:latin typeface="+mn-lt"/>
                <a:ea typeface="+mn-ea"/>
                <a:cs typeface="Arial" panose="020B0604020202020204" pitchFamily="34" charset="0"/>
              </a:rPr>
              <a:t> = 200</a:t>
            </a:r>
            <a:endParaRPr lang="en-US" sz="2200" kern="1200" dirty="0">
              <a:solidFill>
                <a:srgbClr val="000000"/>
              </a:solidFill>
              <a:latin typeface="+mn-lt"/>
              <a:ea typeface="+mn-ea"/>
              <a:cs typeface="+mn-cs"/>
            </a:endParaRPr>
          </a:p>
        </p:txBody>
      </p:sp>
      <p:graphicFrame>
        <p:nvGraphicFramePr>
          <p:cNvPr id="9" name="Object 8" descr="O star = norm inverse of c s l star, mu, sigma , = norm inverse of 0.75, 300, 200, = 435"/>
          <p:cNvGraphicFramePr>
            <a:graphicFrameLocks noChangeAspect="1"/>
          </p:cNvGraphicFramePr>
          <p:nvPr>
            <p:extLst>
              <p:ext uri="{D42A27DB-BD31-4B8C-83A1-F6EECF244321}">
                <p14:modId xmlns:p14="http://schemas.microsoft.com/office/powerpoint/2010/main" val="1828319325"/>
              </p:ext>
            </p:extLst>
          </p:nvPr>
        </p:nvGraphicFramePr>
        <p:xfrm>
          <a:off x="710091" y="2212572"/>
          <a:ext cx="7222843" cy="343706"/>
        </p:xfrm>
        <a:graphic>
          <a:graphicData uri="http://schemas.openxmlformats.org/presentationml/2006/ole">
            <mc:AlternateContent xmlns:mc="http://schemas.openxmlformats.org/markup-compatibility/2006">
              <mc:Choice xmlns:v="urn:schemas-microsoft-com:vml" Requires="v">
                <p:oleObj spid="_x0000_s62817" name="Equation" r:id="rId3" imgW="4267080" imgH="203040" progId="Equation.DSMT4">
                  <p:embed/>
                </p:oleObj>
              </mc:Choice>
              <mc:Fallback>
                <p:oleObj name="Equation" r:id="rId3" imgW="4267080" imgH="203040" progId="Equation.DSMT4">
                  <p:embed/>
                  <p:pic>
                    <p:nvPicPr>
                      <p:cNvPr id="5" name="Object 4"/>
                      <p:cNvPicPr/>
                      <p:nvPr/>
                    </p:nvPicPr>
                    <p:blipFill>
                      <a:blip r:embed="rId4"/>
                      <a:stretch>
                        <a:fillRect/>
                      </a:stretch>
                    </p:blipFill>
                    <p:spPr>
                      <a:xfrm>
                        <a:off x="710091" y="2212572"/>
                        <a:ext cx="7222843" cy="343706"/>
                      </a:xfrm>
                      <a:prstGeom prst="rect">
                        <a:avLst/>
                      </a:prstGeom>
                    </p:spPr>
                  </p:pic>
                </p:oleObj>
              </mc:Fallback>
            </mc:AlternateContent>
          </a:graphicData>
        </a:graphic>
      </p:graphicFrame>
      <p:sp>
        <p:nvSpPr>
          <p:cNvPr id="4" name="Content Placeholder 3"/>
          <p:cNvSpPr>
            <a:spLocks noGrp="1"/>
          </p:cNvSpPr>
          <p:nvPr>
            <p:ph idx="13"/>
          </p:nvPr>
        </p:nvSpPr>
        <p:spPr>
          <a:xfrm>
            <a:off x="1915886" y="2676900"/>
            <a:ext cx="4522787" cy="1585019"/>
          </a:xfrm>
        </p:spPr>
        <p:txBody>
          <a:bodyPr wrap="square" lIns="91425" tIns="91425" rIns="91425" bIns="91425">
            <a:spAutoFit/>
          </a:bodyPr>
          <a:lstStyle/>
          <a:p>
            <a:pPr marL="0" lvl="0" indent="0" defTabSz="457200">
              <a:spcAft>
                <a:spcPct val="0"/>
              </a:spcAft>
              <a:buNone/>
              <a:tabLst>
                <a:tab pos="2959100" algn="r"/>
                <a:tab pos="3048000" algn="l"/>
              </a:tabLst>
            </a:pPr>
            <a:r>
              <a:rPr lang="en-US" sz="2200" kern="1200" dirty="0" smtClean="0">
                <a:solidFill>
                  <a:srgbClr val="000000"/>
                </a:solidFill>
                <a:latin typeface="Arial (Body)"/>
                <a:ea typeface="+mn-ea"/>
                <a:cs typeface="+mn-cs"/>
              </a:rPr>
              <a:t>Expected profits</a:t>
            </a:r>
            <a:r>
              <a:rPr lang="en-US" sz="2200" i="1" kern="1200" baseline="-25000" dirty="0" smtClean="0">
                <a:solidFill>
                  <a:srgbClr val="000000"/>
                </a:solidFill>
                <a:latin typeface="Arial (Body)"/>
                <a:ea typeface="+mn-ea"/>
                <a:cs typeface="Times New Roman"/>
              </a:rPr>
              <a:t>other</a:t>
            </a:r>
            <a:r>
              <a:rPr lang="en-US" sz="2200" i="0" kern="1200" baseline="0" dirty="0">
                <a:solidFill>
                  <a:srgbClr val="000000"/>
                </a:solidFill>
                <a:latin typeface="Arial (Body)"/>
                <a:ea typeface="+mn-ea"/>
                <a:cs typeface="+mn-cs"/>
              </a:rPr>
              <a:t> </a:t>
            </a:r>
            <a:r>
              <a:rPr lang="en-US" sz="2200" kern="1200" dirty="0" smtClean="0">
                <a:solidFill>
                  <a:srgbClr val="000000"/>
                </a:solidFill>
                <a:latin typeface="Arial (Body)"/>
                <a:ea typeface="+mn-ea"/>
                <a:cs typeface="+mn-cs"/>
              </a:rPr>
              <a:t> = </a:t>
            </a:r>
            <a:r>
              <a:rPr lang="en-US" sz="2200" kern="1200" dirty="0">
                <a:solidFill>
                  <a:srgbClr val="000000"/>
                </a:solidFill>
                <a:latin typeface="Arial (Body)"/>
                <a:ea typeface="+mn-ea"/>
                <a:cs typeface="+mn-cs"/>
              </a:rPr>
              <a:t>$6,458</a:t>
            </a:r>
          </a:p>
          <a:p>
            <a:pPr marL="0" lvl="0" indent="0" defTabSz="457200">
              <a:spcAft>
                <a:spcPct val="0"/>
              </a:spcAft>
              <a:buNone/>
              <a:tabLst>
                <a:tab pos="2959100" algn="r"/>
                <a:tab pos="3048000" algn="l"/>
              </a:tabLst>
            </a:pPr>
            <a:r>
              <a:rPr lang="en-US" sz="2200" kern="1200" dirty="0" smtClean="0">
                <a:solidFill>
                  <a:srgbClr val="000000"/>
                </a:solidFill>
                <a:latin typeface="Arial (Body)"/>
                <a:ea typeface="+mn-ea"/>
                <a:cs typeface="+mn-cs"/>
              </a:rPr>
              <a:t>Expected overstock = 165</a:t>
            </a:r>
            <a:endParaRPr lang="en-US" sz="2200" kern="1200" dirty="0">
              <a:solidFill>
                <a:srgbClr val="000000"/>
              </a:solidFill>
              <a:latin typeface="Arial (Body)"/>
              <a:ea typeface="+mn-ea"/>
              <a:cs typeface="+mn-cs"/>
            </a:endParaRPr>
          </a:p>
          <a:p>
            <a:pPr marL="0" lvl="0" indent="0" defTabSz="457200">
              <a:spcAft>
                <a:spcPct val="0"/>
              </a:spcAft>
              <a:buNone/>
              <a:tabLst>
                <a:tab pos="2959100" algn="r"/>
                <a:tab pos="3048000" algn="l"/>
              </a:tabLst>
            </a:pPr>
            <a:r>
              <a:rPr lang="en-US" sz="2200" kern="1200" dirty="0" smtClean="0">
                <a:solidFill>
                  <a:srgbClr val="000000"/>
                </a:solidFill>
                <a:latin typeface="Arial (Body)"/>
                <a:ea typeface="+mn-ea"/>
                <a:cs typeface="+mn-cs"/>
              </a:rPr>
              <a:t>Expected understock </a:t>
            </a:r>
            <a:r>
              <a:rPr lang="en-US" sz="2200" kern="1200" dirty="0">
                <a:solidFill>
                  <a:srgbClr val="000000"/>
                </a:solidFill>
                <a:latin typeface="Arial (Body)"/>
                <a:ea typeface="+mn-ea"/>
                <a:cs typeface="+mn-cs"/>
              </a:rPr>
              <a:t>	= 30</a:t>
            </a:r>
          </a:p>
        </p:txBody>
      </p:sp>
      <p:sp>
        <p:nvSpPr>
          <p:cNvPr id="5" name="Content Placeholder 4"/>
          <p:cNvSpPr>
            <a:spLocks noGrp="1"/>
          </p:cNvSpPr>
          <p:nvPr>
            <p:ph sz="quarter" idx="14"/>
          </p:nvPr>
        </p:nvSpPr>
        <p:spPr>
          <a:xfrm>
            <a:off x="971550" y="4330935"/>
            <a:ext cx="7194550" cy="1992823"/>
          </a:xfrm>
        </p:spPr>
        <p:txBody>
          <a:bodyPr wrap="square" lIns="91425" tIns="91425" rIns="91425" bIns="91425">
            <a:spAutoFit/>
          </a:bodyPr>
          <a:lstStyle/>
          <a:p>
            <a:pPr marL="0" lvl="0" indent="0" defTabSz="457200">
              <a:spcAft>
                <a:spcPct val="0"/>
              </a:spcAft>
              <a:buNone/>
              <a:tabLst>
                <a:tab pos="2959100" algn="r"/>
                <a:tab pos="3048000" algn="l"/>
              </a:tabLst>
            </a:pPr>
            <a:r>
              <a:rPr lang="en-US" sz="2000" kern="1200" dirty="0">
                <a:solidFill>
                  <a:srgbClr val="000000"/>
                </a:solidFill>
                <a:latin typeface="Arial (Body)"/>
                <a:ea typeface="+mn-ea"/>
                <a:cs typeface="+mn-cs"/>
              </a:rPr>
              <a:t>Total production = 3,640 + </a:t>
            </a:r>
            <a:r>
              <a:rPr lang="en-US" sz="2000" kern="1200" dirty="0" smtClean="0">
                <a:solidFill>
                  <a:srgbClr val="000000"/>
                </a:solidFill>
                <a:latin typeface="Arial (Body)"/>
                <a:ea typeface="+mn-ea"/>
                <a:cs typeface="+mn-cs"/>
              </a:rPr>
              <a:t>3 × </a:t>
            </a:r>
            <a:r>
              <a:rPr lang="en-US" sz="2000" kern="1200" dirty="0">
                <a:solidFill>
                  <a:srgbClr val="000000"/>
                </a:solidFill>
                <a:latin typeface="Arial (Body)"/>
                <a:ea typeface="+mn-ea"/>
                <a:cs typeface="+mn-cs"/>
              </a:rPr>
              <a:t>435 = </a:t>
            </a:r>
            <a:r>
              <a:rPr lang="en-US" sz="2000" kern="1200" dirty="0" smtClean="0">
                <a:solidFill>
                  <a:srgbClr val="000000"/>
                </a:solidFill>
                <a:latin typeface="Arial (Body)"/>
                <a:ea typeface="+mn-ea"/>
                <a:cs typeface="+mn-cs"/>
              </a:rPr>
              <a:t>4,945</a:t>
            </a:r>
            <a:endParaRPr lang="en-US" sz="2000" kern="1200" dirty="0">
              <a:solidFill>
                <a:srgbClr val="000000"/>
              </a:solidFill>
              <a:latin typeface="Arial (Body)"/>
              <a:ea typeface="+mn-ea"/>
              <a:cs typeface="+mn-cs"/>
            </a:endParaRPr>
          </a:p>
          <a:p>
            <a:pPr marL="0" lvl="0" indent="0" defTabSz="457200">
              <a:spcAft>
                <a:spcPct val="0"/>
              </a:spcAft>
              <a:buNone/>
              <a:tabLst>
                <a:tab pos="2959100" algn="r"/>
                <a:tab pos="3048000" algn="l"/>
              </a:tabLst>
            </a:pPr>
            <a:r>
              <a:rPr lang="en-US" sz="2000" kern="1200" dirty="0">
                <a:solidFill>
                  <a:srgbClr val="000000"/>
                </a:solidFill>
                <a:latin typeface="Arial (Body)"/>
                <a:ea typeface="+mn-ea"/>
                <a:cs typeface="+mn-cs"/>
              </a:rPr>
              <a:t>Expected profit = $82,831 + 3 </a:t>
            </a:r>
            <a:r>
              <a:rPr lang="en-US" sz="2000" kern="1200" dirty="0" smtClean="0">
                <a:solidFill>
                  <a:srgbClr val="000000"/>
                </a:solidFill>
                <a:latin typeface="Arial (Body)"/>
                <a:ea typeface="+mn-ea"/>
                <a:cs typeface="+mn-cs"/>
              </a:rPr>
              <a:t>× </a:t>
            </a:r>
            <a:r>
              <a:rPr lang="en-US" sz="2000" kern="1200" dirty="0">
                <a:solidFill>
                  <a:srgbClr val="000000"/>
                </a:solidFill>
                <a:latin typeface="Arial (Body)"/>
                <a:ea typeface="+mn-ea"/>
                <a:cs typeface="+mn-cs"/>
              </a:rPr>
              <a:t>$6,458 = </a:t>
            </a:r>
            <a:r>
              <a:rPr lang="en-US" sz="2000" kern="1200" dirty="0" smtClean="0">
                <a:solidFill>
                  <a:srgbClr val="000000"/>
                </a:solidFill>
                <a:latin typeface="Arial (Body)"/>
                <a:ea typeface="+mn-ea"/>
                <a:cs typeface="+mn-cs"/>
              </a:rPr>
              <a:t>$102,205</a:t>
            </a:r>
            <a:endParaRPr lang="en-US" sz="2000" kern="1200" dirty="0">
              <a:solidFill>
                <a:srgbClr val="000000"/>
              </a:solidFill>
              <a:latin typeface="Arial (Body)"/>
              <a:ea typeface="+mn-ea"/>
              <a:cs typeface="+mn-cs"/>
            </a:endParaRPr>
          </a:p>
          <a:p>
            <a:pPr marL="0" lvl="0" indent="0" defTabSz="457200">
              <a:spcAft>
                <a:spcPct val="0"/>
              </a:spcAft>
              <a:buNone/>
              <a:tabLst>
                <a:tab pos="2959100" algn="r"/>
                <a:tab pos="3048000" algn="l"/>
              </a:tabLst>
            </a:pPr>
            <a:r>
              <a:rPr lang="en-US" sz="2000" kern="1200" dirty="0">
                <a:solidFill>
                  <a:srgbClr val="000000"/>
                </a:solidFill>
                <a:latin typeface="Arial (Body)"/>
                <a:ea typeface="+mn-ea"/>
                <a:cs typeface="+mn-cs"/>
              </a:rPr>
              <a:t>Expected overstock = 659 + </a:t>
            </a:r>
            <a:r>
              <a:rPr lang="en-US" sz="2000" kern="1200" dirty="0" smtClean="0">
                <a:solidFill>
                  <a:srgbClr val="000000"/>
                </a:solidFill>
                <a:latin typeface="Arial (Body)"/>
                <a:ea typeface="+mn-ea"/>
                <a:cs typeface="+mn-cs"/>
              </a:rPr>
              <a:t>3 × </a:t>
            </a:r>
            <a:r>
              <a:rPr lang="en-US" sz="2000" kern="1200" dirty="0">
                <a:solidFill>
                  <a:srgbClr val="000000"/>
                </a:solidFill>
                <a:latin typeface="Arial (Body)"/>
                <a:ea typeface="+mn-ea"/>
                <a:cs typeface="+mn-cs"/>
              </a:rPr>
              <a:t>165 = </a:t>
            </a:r>
            <a:r>
              <a:rPr lang="en-US" sz="2000" kern="1200" dirty="0" smtClean="0">
                <a:solidFill>
                  <a:srgbClr val="000000"/>
                </a:solidFill>
                <a:latin typeface="Arial (Body)"/>
                <a:ea typeface="+mn-ea"/>
                <a:cs typeface="+mn-cs"/>
              </a:rPr>
              <a:t>1,154</a:t>
            </a:r>
            <a:endParaRPr lang="en-US" sz="2000" kern="1200" dirty="0">
              <a:solidFill>
                <a:srgbClr val="000000"/>
              </a:solidFill>
              <a:latin typeface="Arial (Body)"/>
              <a:ea typeface="+mn-ea"/>
              <a:cs typeface="+mn-cs"/>
            </a:endParaRPr>
          </a:p>
          <a:p>
            <a:pPr marL="0" lvl="0" indent="0" defTabSz="457200">
              <a:spcAft>
                <a:spcPct val="0"/>
              </a:spcAft>
              <a:buNone/>
              <a:tabLst>
                <a:tab pos="2959100" algn="r"/>
                <a:tab pos="3048000" algn="l"/>
              </a:tabLst>
            </a:pPr>
            <a:r>
              <a:rPr lang="en-US" sz="2000" kern="1200" dirty="0">
                <a:solidFill>
                  <a:srgbClr val="000000"/>
                </a:solidFill>
                <a:latin typeface="Arial (Body)"/>
                <a:ea typeface="+mn-ea"/>
                <a:cs typeface="+mn-cs"/>
              </a:rPr>
              <a:t>Expected understock = 119 + 3 </a:t>
            </a:r>
            <a:r>
              <a:rPr lang="en-US" sz="2000" kern="1200" dirty="0" smtClean="0">
                <a:solidFill>
                  <a:srgbClr val="000000"/>
                </a:solidFill>
                <a:latin typeface="Arial (Body)"/>
                <a:ea typeface="+mn-ea"/>
                <a:cs typeface="+mn-cs"/>
              </a:rPr>
              <a:t>× </a:t>
            </a:r>
            <a:r>
              <a:rPr lang="en-US" sz="2000" kern="1200" dirty="0">
                <a:solidFill>
                  <a:srgbClr val="000000"/>
                </a:solidFill>
                <a:latin typeface="Arial (Body)"/>
                <a:ea typeface="+mn-ea"/>
                <a:cs typeface="+mn-cs"/>
              </a:rPr>
              <a:t>30 = 209</a:t>
            </a:r>
          </a:p>
        </p:txBody>
      </p:sp>
    </p:spTree>
    <p:extLst>
      <p:ext uri="{BB962C8B-B14F-4D97-AF65-F5344CB8AC3E}">
        <p14:creationId xmlns:p14="http://schemas.microsoft.com/office/powerpoint/2010/main" val="28444497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Value of Postponement: Benetton </a:t>
            </a:r>
            <a:r>
              <a:rPr lang="en-US" sz="2000" b="0" kern="1200" dirty="0" smtClean="0">
                <a:latin typeface="Times New Roman" panose="02020603050405020304" pitchFamily="18" charset="0"/>
                <a:ea typeface="+mj-ea"/>
                <a:cs typeface="+mj-cs"/>
              </a:rPr>
              <a:t>(7 of 7)</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Option </a:t>
            </a:r>
            <a:r>
              <a:rPr lang="en-US" sz="2400" kern="1200" dirty="0" smtClean="0">
                <a:solidFill>
                  <a:srgbClr val="000000"/>
                </a:solidFill>
                <a:latin typeface="Arial (Body)"/>
                <a:ea typeface="+mn-ea"/>
                <a:cs typeface="+mn-cs"/>
              </a:rPr>
              <a:t>2</a:t>
            </a:r>
          </a:p>
        </p:txBody>
      </p:sp>
      <p:graphicFrame>
        <p:nvGraphicFramePr>
          <p:cNvPr id="6" name="Object 5" descr="mu sub a = 3,100 + 3 times 300 = 4,000. Sigma sub a = the square root of start expression 800 squared + 3 times 200 squared end expression = 872."/>
          <p:cNvGraphicFramePr>
            <a:graphicFrameLocks noChangeAspect="1"/>
          </p:cNvGraphicFramePr>
          <p:nvPr>
            <p:extLst>
              <p:ext uri="{D42A27DB-BD31-4B8C-83A1-F6EECF244321}">
                <p14:modId xmlns:p14="http://schemas.microsoft.com/office/powerpoint/2010/main" val="1306339466"/>
              </p:ext>
            </p:extLst>
          </p:nvPr>
        </p:nvGraphicFramePr>
        <p:xfrm>
          <a:off x="2355850" y="2316163"/>
          <a:ext cx="4273550" cy="1089025"/>
        </p:xfrm>
        <a:graphic>
          <a:graphicData uri="http://schemas.openxmlformats.org/presentationml/2006/ole">
            <mc:AlternateContent xmlns:mc="http://schemas.openxmlformats.org/markup-compatibility/2006">
              <mc:Choice xmlns:v="urn:schemas-microsoft-com:vml" Requires="v">
                <p:oleObj spid="_x0000_s28590" name="Equation" r:id="rId3" imgW="1993680" imgH="507960" progId="Equation.DSMT4">
                  <p:embed/>
                </p:oleObj>
              </mc:Choice>
              <mc:Fallback>
                <p:oleObj name="Equation" r:id="rId3" imgW="1993680" imgH="507960" progId="Equation.DSMT4">
                  <p:embed/>
                  <p:pic>
                    <p:nvPicPr>
                      <p:cNvPr id="5" name="Object 4"/>
                      <p:cNvPicPr/>
                      <p:nvPr/>
                    </p:nvPicPr>
                    <p:blipFill>
                      <a:blip r:embed="rId4"/>
                      <a:stretch>
                        <a:fillRect/>
                      </a:stretch>
                    </p:blipFill>
                    <p:spPr>
                      <a:xfrm>
                        <a:off x="2355850" y="2316163"/>
                        <a:ext cx="4273550" cy="1089025"/>
                      </a:xfrm>
                      <a:prstGeom prst="rect">
                        <a:avLst/>
                      </a:prstGeom>
                    </p:spPr>
                  </p:pic>
                </p:oleObj>
              </mc:Fallback>
            </mc:AlternateContent>
          </a:graphicData>
        </a:graphic>
      </p:graphicFrame>
      <p:sp>
        <p:nvSpPr>
          <p:cNvPr id="4" name="Content Placeholder 3"/>
          <p:cNvSpPr>
            <a:spLocks noGrp="1"/>
          </p:cNvSpPr>
          <p:nvPr>
            <p:ph type="body" idx="2"/>
          </p:nvPr>
        </p:nvSpPr>
        <p:spPr>
          <a:xfrm>
            <a:off x="457200" y="3825920"/>
            <a:ext cx="8229600" cy="2239044"/>
          </a:xfrm>
        </p:spPr>
        <p:txBody>
          <a:bodyPr wrap="square" lIns="91425" tIns="91425" rIns="91425" bIns="91425">
            <a:spAutoFit/>
          </a:bodyPr>
          <a:lstStyle/>
          <a:p>
            <a:pPr marL="0" lvl="0" indent="0" defTabSz="457200">
              <a:spcAft>
                <a:spcPct val="0"/>
              </a:spcAft>
              <a:buNone/>
              <a:tabLst>
                <a:tab pos="2959100" algn="r"/>
                <a:tab pos="3048000" algn="l"/>
              </a:tabLst>
            </a:pPr>
            <a:r>
              <a:rPr lang="en-US" sz="2400" kern="1200" dirty="0">
                <a:solidFill>
                  <a:srgbClr val="000000"/>
                </a:solidFill>
                <a:latin typeface="Arial (Body)"/>
                <a:ea typeface="+mn-ea"/>
                <a:cs typeface="+mn-cs"/>
              </a:rPr>
              <a:t>Total production = </a:t>
            </a:r>
            <a:r>
              <a:rPr lang="en-US" sz="2400" kern="1200" dirty="0" smtClean="0">
                <a:solidFill>
                  <a:srgbClr val="000000"/>
                </a:solidFill>
                <a:latin typeface="Arial (Body)"/>
                <a:ea typeface="+mn-ea"/>
                <a:cs typeface="+mn-cs"/>
              </a:rPr>
              <a:t>4,475</a:t>
            </a:r>
            <a:endParaRPr lang="en-US" sz="2400" kern="1200" dirty="0">
              <a:solidFill>
                <a:srgbClr val="000000"/>
              </a:solidFill>
              <a:latin typeface="Arial (Body)"/>
              <a:ea typeface="+mn-ea"/>
              <a:cs typeface="+mn-cs"/>
            </a:endParaRPr>
          </a:p>
          <a:p>
            <a:pPr marL="0" lvl="0" indent="0" defTabSz="457200">
              <a:spcAft>
                <a:spcPct val="0"/>
              </a:spcAft>
              <a:buNone/>
              <a:tabLst>
                <a:tab pos="2959100" algn="r"/>
                <a:tab pos="3048000" algn="l"/>
              </a:tabLst>
            </a:pPr>
            <a:r>
              <a:rPr lang="en-US" sz="2400" kern="1200" dirty="0">
                <a:solidFill>
                  <a:srgbClr val="000000"/>
                </a:solidFill>
                <a:latin typeface="Arial (Body)"/>
                <a:ea typeface="+mn-ea"/>
                <a:cs typeface="+mn-cs"/>
              </a:rPr>
              <a:t>Expected profit = </a:t>
            </a:r>
            <a:r>
              <a:rPr lang="en-US" sz="2400" kern="1200" dirty="0" smtClean="0">
                <a:solidFill>
                  <a:srgbClr val="000000"/>
                </a:solidFill>
                <a:latin typeface="Arial (Body)"/>
                <a:ea typeface="+mn-ea"/>
                <a:cs typeface="+mn-cs"/>
              </a:rPr>
              <a:t>$99,872</a:t>
            </a:r>
            <a:endParaRPr lang="en-US" sz="2400" kern="1200" dirty="0">
              <a:solidFill>
                <a:srgbClr val="000000"/>
              </a:solidFill>
              <a:latin typeface="Arial (Body)"/>
              <a:ea typeface="+mn-ea"/>
              <a:cs typeface="+mn-cs"/>
            </a:endParaRPr>
          </a:p>
          <a:p>
            <a:pPr marL="0" lvl="0" indent="0" defTabSz="457200">
              <a:spcAft>
                <a:spcPct val="0"/>
              </a:spcAft>
              <a:buNone/>
              <a:tabLst>
                <a:tab pos="2959100" algn="r"/>
                <a:tab pos="3048000" algn="l"/>
              </a:tabLst>
            </a:pPr>
            <a:r>
              <a:rPr lang="en-US" sz="2400" kern="1200" dirty="0">
                <a:solidFill>
                  <a:srgbClr val="000000"/>
                </a:solidFill>
                <a:latin typeface="Arial (Body)"/>
                <a:ea typeface="+mn-ea"/>
                <a:cs typeface="+mn-cs"/>
              </a:rPr>
              <a:t>Expected overstock = </a:t>
            </a:r>
            <a:r>
              <a:rPr lang="en-US" sz="2400" kern="1200" dirty="0" smtClean="0">
                <a:solidFill>
                  <a:srgbClr val="000000"/>
                </a:solidFill>
                <a:latin typeface="Arial (Body)"/>
                <a:ea typeface="+mn-ea"/>
                <a:cs typeface="+mn-cs"/>
              </a:rPr>
              <a:t>623</a:t>
            </a:r>
            <a:endParaRPr lang="en-US" sz="2400" kern="1200" dirty="0">
              <a:solidFill>
                <a:srgbClr val="000000"/>
              </a:solidFill>
              <a:latin typeface="Arial (Body)"/>
              <a:ea typeface="+mn-ea"/>
              <a:cs typeface="+mn-cs"/>
            </a:endParaRPr>
          </a:p>
          <a:p>
            <a:pPr marL="0" lvl="0" indent="0" defTabSz="457200">
              <a:spcAft>
                <a:spcPct val="0"/>
              </a:spcAft>
              <a:buNone/>
              <a:tabLst>
                <a:tab pos="2959100" algn="r"/>
                <a:tab pos="3048000" algn="l"/>
              </a:tabLst>
            </a:pPr>
            <a:r>
              <a:rPr lang="en-US" sz="2400" kern="1200" dirty="0">
                <a:solidFill>
                  <a:srgbClr val="000000"/>
                </a:solidFill>
                <a:latin typeface="Arial (Body)"/>
                <a:ea typeface="+mn-ea"/>
                <a:cs typeface="+mn-cs"/>
              </a:rPr>
              <a:t>Expected understock = 166</a:t>
            </a:r>
          </a:p>
        </p:txBody>
      </p:sp>
    </p:spTree>
    <p:extLst>
      <p:ext uri="{BB962C8B-B14F-4D97-AF65-F5344CB8AC3E}">
        <p14:creationId xmlns:p14="http://schemas.microsoft.com/office/powerpoint/2010/main" val="25682977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Tailored Postponement: Impact on Profits and Inventories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600955"/>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Use production with postponement to satisfy a part of demand, the rest without postponement</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Produce red sweaters without postponement, postpone all others</a:t>
            </a:r>
          </a:p>
          <a:p>
            <a:pPr marL="743001" lvl="1" indent="-284400" defTabSz="457200">
              <a:spcAft>
                <a:spcPct val="0"/>
              </a:spcAft>
            </a:pPr>
            <a:r>
              <a:rPr lang="en-US" sz="2400" kern="1200" dirty="0">
                <a:solidFill>
                  <a:srgbClr val="000000"/>
                </a:solidFill>
                <a:latin typeface="Arial (Body)"/>
                <a:ea typeface="+mn-ea"/>
                <a:cs typeface="+mn-cs"/>
              </a:rPr>
              <a:t>Profit = $103,213</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Tailored postponement allows a firm to increase profits by postponing differentiation only for products with uncertain demand</a:t>
            </a:r>
          </a:p>
        </p:txBody>
      </p:sp>
    </p:spTree>
    <p:extLst>
      <p:ext uri="{BB962C8B-B14F-4D97-AF65-F5344CB8AC3E}">
        <p14:creationId xmlns:p14="http://schemas.microsoft.com/office/powerpoint/2010/main" val="22079643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Tailored Postponement: Benetton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idx="1"/>
          </p:nvPr>
        </p:nvSpPr>
        <p:spPr>
          <a:xfrm>
            <a:off x="457200" y="1600200"/>
            <a:ext cx="8229600" cy="1446520"/>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Separate all demand into base load and variation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Base load  manufactured without postponement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Variation is </a:t>
            </a:r>
            <a:r>
              <a:rPr lang="en-US" sz="2400" kern="1200" dirty="0" smtClean="0">
                <a:solidFill>
                  <a:srgbClr val="000000"/>
                </a:solidFill>
                <a:latin typeface="Arial (Body)"/>
                <a:ea typeface="+mn-ea"/>
                <a:cs typeface="+mn-cs"/>
              </a:rPr>
              <a:t>postponed</a:t>
            </a:r>
            <a:endParaRPr lang="en-US" sz="2400" kern="1200" dirty="0">
              <a:solidFill>
                <a:srgbClr val="000000"/>
              </a:solidFill>
              <a:latin typeface="Arial (Body)"/>
              <a:ea typeface="+mn-ea"/>
              <a:cs typeface="+mn-cs"/>
            </a:endParaRPr>
          </a:p>
        </p:txBody>
      </p:sp>
      <p:sp>
        <p:nvSpPr>
          <p:cNvPr id="7" name="Content Placeholder 6"/>
          <p:cNvSpPr>
            <a:spLocks noGrp="1"/>
          </p:cNvSpPr>
          <p:nvPr>
            <p:ph idx="15"/>
          </p:nvPr>
        </p:nvSpPr>
        <p:spPr>
          <a:xfrm>
            <a:off x="1450427" y="3146583"/>
            <a:ext cx="1902373" cy="389097"/>
          </a:xfrm>
        </p:spPr>
        <p:txBody>
          <a:bodyPr/>
          <a:lstStyle/>
          <a:p>
            <a:pPr marL="101600" lvl="1" indent="0">
              <a:spcBef>
                <a:spcPts val="1500"/>
              </a:spcBef>
              <a:buNone/>
            </a:pPr>
            <a:r>
              <a:rPr lang="en-US" sz="2400" kern="1200" dirty="0" smtClean="0">
                <a:solidFill>
                  <a:srgbClr val="000000"/>
                </a:solidFill>
                <a:latin typeface="+mn-lt"/>
              </a:rPr>
              <a:t>Four colors</a:t>
            </a:r>
          </a:p>
        </p:txBody>
      </p:sp>
      <p:graphicFrame>
        <p:nvGraphicFramePr>
          <p:cNvPr id="5" name="Object 4" descr="Demand mean mu = 1,000, sigma = 500"/>
          <p:cNvGraphicFramePr>
            <a:graphicFrameLocks noChangeAspect="1"/>
          </p:cNvGraphicFramePr>
          <p:nvPr>
            <p:extLst>
              <p:ext uri="{D42A27DB-BD31-4B8C-83A1-F6EECF244321}">
                <p14:modId xmlns:p14="http://schemas.microsoft.com/office/powerpoint/2010/main" val="891786696"/>
              </p:ext>
            </p:extLst>
          </p:nvPr>
        </p:nvGraphicFramePr>
        <p:xfrm>
          <a:off x="1630038" y="3700217"/>
          <a:ext cx="4888244" cy="422767"/>
        </p:xfrm>
        <a:graphic>
          <a:graphicData uri="http://schemas.openxmlformats.org/presentationml/2006/ole">
            <mc:AlternateContent xmlns:mc="http://schemas.openxmlformats.org/markup-compatibility/2006">
              <mc:Choice xmlns:v="urn:schemas-microsoft-com:vml" Requires="v">
                <p:oleObj spid="_x0000_s67846" name="Equation" r:id="rId3" imgW="2349360" imgH="203040" progId="Equation.DSMT4">
                  <p:embed/>
                </p:oleObj>
              </mc:Choice>
              <mc:Fallback>
                <p:oleObj name="Equation" r:id="rId3" imgW="2349360" imgH="203040" progId="Equation.DSMT4">
                  <p:embed/>
                  <p:pic>
                    <p:nvPicPr>
                      <p:cNvPr id="0" name=""/>
                      <p:cNvPicPr/>
                      <p:nvPr/>
                    </p:nvPicPr>
                    <p:blipFill>
                      <a:blip r:embed="rId4"/>
                      <a:stretch>
                        <a:fillRect/>
                      </a:stretch>
                    </p:blipFill>
                    <p:spPr>
                      <a:xfrm>
                        <a:off x="1630038" y="3700217"/>
                        <a:ext cx="4888244" cy="422767"/>
                      </a:xfrm>
                      <a:prstGeom prst="rect">
                        <a:avLst/>
                      </a:prstGeom>
                    </p:spPr>
                  </p:pic>
                </p:oleObj>
              </mc:Fallback>
            </mc:AlternateContent>
          </a:graphicData>
        </a:graphic>
      </p:graphicFrame>
      <p:sp>
        <p:nvSpPr>
          <p:cNvPr id="4" name="Content Placeholder 3"/>
          <p:cNvSpPr>
            <a:spLocks noGrp="1"/>
          </p:cNvSpPr>
          <p:nvPr>
            <p:ph idx="13"/>
          </p:nvPr>
        </p:nvSpPr>
        <p:spPr>
          <a:xfrm>
            <a:off x="457200" y="4198799"/>
            <a:ext cx="8229600" cy="711176"/>
          </a:xfrm>
        </p:spPr>
        <p:txBody>
          <a:bodyPr/>
          <a:lstStyle/>
          <a:p>
            <a:pPr marL="741600" lvl="1" indent="-284400">
              <a:buFontTx/>
              <a:buChar char="–"/>
            </a:pPr>
            <a:r>
              <a:rPr lang="en-US" sz="2400" kern="1200" dirty="0">
                <a:solidFill>
                  <a:srgbClr val="000000"/>
                </a:solidFill>
                <a:latin typeface="Arial (Body)"/>
              </a:rPr>
              <a:t>Identify base load and variation for each </a:t>
            </a:r>
            <a:r>
              <a:rPr lang="en-US" sz="2400" kern="1200" dirty="0" smtClean="0">
                <a:solidFill>
                  <a:srgbClr val="000000"/>
                </a:solidFill>
                <a:latin typeface="Arial (Body)"/>
              </a:rPr>
              <a:t>color</a:t>
            </a:r>
            <a:endParaRPr lang="en-US" sz="2400" kern="1200" dirty="0">
              <a:solidFill>
                <a:srgbClr val="000000"/>
              </a:solidFill>
              <a:latin typeface="Arial (Body)"/>
            </a:endParaRPr>
          </a:p>
        </p:txBody>
      </p:sp>
    </p:spTree>
    <p:extLst>
      <p:ext uri="{BB962C8B-B14F-4D97-AF65-F5344CB8AC3E}">
        <p14:creationId xmlns:p14="http://schemas.microsoft.com/office/powerpoint/2010/main" val="29671773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Times New Roman" panose="02020603050405020304" pitchFamily="18" charset="0"/>
              </a:rPr>
              <a:t>Tailored Postponement: Benetton </a:t>
            </a:r>
            <a:r>
              <a:rPr lang="en-US"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678543"/>
          </a:xfrm>
        </p:spPr>
        <p:txBody>
          <a:bodyPr/>
          <a:lstStyle/>
          <a:p>
            <a:pPr marL="0" indent="0">
              <a:buNone/>
            </a:pPr>
            <a:r>
              <a:rPr lang="en-US" sz="2000" b="1" dirty="0" smtClean="0">
                <a:latin typeface="+mn-lt"/>
              </a:rPr>
              <a:t>Table 13-5  </a:t>
            </a:r>
            <a:r>
              <a:rPr lang="en-US" sz="2000" dirty="0" smtClean="0">
                <a:latin typeface="+mn-lt"/>
              </a:rPr>
              <a:t>Average </a:t>
            </a:r>
            <a:r>
              <a:rPr lang="en-US" sz="2000" dirty="0">
                <a:latin typeface="+mn-lt"/>
              </a:rPr>
              <a:t>of 500 Simulations for Tailored Postponement </a:t>
            </a:r>
            <a:r>
              <a:rPr lang="en-US" sz="2000" dirty="0" smtClean="0">
                <a:latin typeface="+mn-lt"/>
              </a:rPr>
              <a:t>Policies</a:t>
            </a:r>
          </a:p>
        </p:txBody>
      </p:sp>
      <p:graphicFrame>
        <p:nvGraphicFramePr>
          <p:cNvPr id="4" name="Table 3"/>
          <p:cNvGraphicFramePr>
            <a:graphicFrameLocks noGrp="1"/>
          </p:cNvGraphicFramePr>
          <p:nvPr>
            <p:extLst>
              <p:ext uri="{D42A27DB-BD31-4B8C-83A1-F6EECF244321}">
                <p14:modId xmlns:p14="http://schemas.microsoft.com/office/powerpoint/2010/main" val="1574801070"/>
              </p:ext>
            </p:extLst>
          </p:nvPr>
        </p:nvGraphicFramePr>
        <p:xfrm>
          <a:off x="1011998" y="2404244"/>
          <a:ext cx="7025290" cy="3474720"/>
        </p:xfrm>
        <a:graphic>
          <a:graphicData uri="http://schemas.openxmlformats.org/drawingml/2006/table">
            <a:tbl>
              <a:tblPr firstRow="1" bandRow="1">
                <a:tableStyleId>{2D5ABB26-0587-4C30-8999-92F81FD0307C}</a:tableStyleId>
              </a:tblPr>
              <a:tblGrid>
                <a:gridCol w="1800093">
                  <a:extLst>
                    <a:ext uri="{9D8B030D-6E8A-4147-A177-3AD203B41FA5}">
                      <a16:colId xmlns:a16="http://schemas.microsoft.com/office/drawing/2014/main" val="20000"/>
                    </a:ext>
                  </a:extLst>
                </a:gridCol>
                <a:gridCol w="578071">
                  <a:extLst>
                    <a:ext uri="{9D8B030D-6E8A-4147-A177-3AD203B41FA5}">
                      <a16:colId xmlns:a16="http://schemas.microsoft.com/office/drawing/2014/main" val="20001"/>
                    </a:ext>
                  </a:extLst>
                </a:gridCol>
                <a:gridCol w="1383218">
                  <a:extLst>
                    <a:ext uri="{9D8B030D-6E8A-4147-A177-3AD203B41FA5}">
                      <a16:colId xmlns:a16="http://schemas.microsoft.com/office/drawing/2014/main" val="20002"/>
                    </a:ext>
                  </a:extLst>
                </a:gridCol>
                <a:gridCol w="1638021">
                  <a:extLst>
                    <a:ext uri="{9D8B030D-6E8A-4147-A177-3AD203B41FA5}">
                      <a16:colId xmlns:a16="http://schemas.microsoft.com/office/drawing/2014/main" val="20003"/>
                    </a:ext>
                  </a:extLst>
                </a:gridCol>
                <a:gridCol w="1625887">
                  <a:extLst>
                    <a:ext uri="{9D8B030D-6E8A-4147-A177-3AD203B41FA5}">
                      <a16:colId xmlns:a16="http://schemas.microsoft.com/office/drawing/2014/main" val="20004"/>
                    </a:ext>
                  </a:extLst>
                </a:gridCol>
              </a:tblGrid>
              <a:tr h="0">
                <a:tc>
                  <a:txBody>
                    <a:bodyPr/>
                    <a:lstStyle/>
                    <a:p>
                      <a:pPr algn="ctr"/>
                      <a:r>
                        <a:rPr lang="en-US" sz="1200" b="1" kern="1200" dirty="0" smtClean="0">
                          <a:solidFill>
                            <a:schemeClr val="tx1"/>
                          </a:solidFill>
                          <a:latin typeface="+mn-lt"/>
                          <a:ea typeface="+mn-ea"/>
                          <a:cs typeface="+mn-cs"/>
                        </a:rPr>
                        <a:t> Manufacturing Policy</a:t>
                      </a:r>
                      <a:endParaRPr lang="en-US" sz="1200" b="1" dirty="0">
                        <a:solidFill>
                          <a:schemeClr val="tx1"/>
                        </a:solidFill>
                        <a:latin typeface="+mn-lt"/>
                      </a:endParaRP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00" b="1" kern="1200" dirty="0" smtClean="0">
                          <a:solidFill>
                            <a:schemeClr val="bg1"/>
                          </a:solidFill>
                          <a:latin typeface="+mn-lt"/>
                          <a:ea typeface="+mn-ea"/>
                          <a:cs typeface="+mn-cs"/>
                        </a:rPr>
                        <a:t>Manufacturing Policy</a:t>
                      </a:r>
                      <a:endParaRPr lang="en-US" sz="300" b="1" dirty="0" smtClean="0">
                        <a:solidFill>
                          <a:schemeClr val="bg1"/>
                        </a:solidFill>
                        <a:latin typeface="+mn-lt"/>
                      </a:endParaRP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solidFill>
                            <a:srgbClr val="FFFFFF"/>
                          </a:solidFill>
                          <a:latin typeface="+mn-lt"/>
                        </a:rPr>
                        <a:t>Blank</a:t>
                      </a:r>
                      <a:endParaRPr lang="en-US" sz="1200" b="1" dirty="0">
                        <a:solidFill>
                          <a:srgbClr val="FFFFFF"/>
                        </a:solidFill>
                        <a:latin typeface="+mn-lt"/>
                      </a:endParaRPr>
                    </a:p>
                  </a:txBody>
                  <a:tcPr anchor="b">
                    <a:lnT w="28575" cap="flat" cmpd="sng" algn="ctr">
                      <a:solidFill>
                        <a:scrgbClr r="0" g="0" b="0"/>
                      </a:solidFill>
                      <a:prstDash val="solid"/>
                      <a:round/>
                      <a:headEnd type="none" w="med" len="med"/>
                      <a:tailEnd type="none" w="med" len="med"/>
                    </a:lnT>
                    <a:solidFill>
                      <a:srgbClr val="FFFFFF"/>
                    </a:solidFill>
                  </a:tcPr>
                </a:tc>
                <a:tc>
                  <a:txBody>
                    <a:bodyPr/>
                    <a:lstStyle/>
                    <a:p>
                      <a:pPr algn="ctr"/>
                      <a:r>
                        <a:rPr lang="en-US" sz="1200" b="1" dirty="0" smtClean="0">
                          <a:solidFill>
                            <a:srgbClr val="FFFFFF"/>
                          </a:solidFill>
                          <a:latin typeface="+mn-lt"/>
                        </a:rPr>
                        <a:t>Blank</a:t>
                      </a:r>
                      <a:endParaRPr lang="en-US" sz="1200" b="1" dirty="0">
                        <a:solidFill>
                          <a:srgbClr val="FFFFFF"/>
                        </a:solidFill>
                        <a:latin typeface="+mn-lt"/>
                      </a:endParaRPr>
                    </a:p>
                  </a:txBody>
                  <a:tcPr anchor="b">
                    <a:lnT w="28575" cap="flat" cmpd="sng" algn="ctr">
                      <a:solidFill>
                        <a:scrgbClr r="0" g="0" b="0"/>
                      </a:solidFill>
                      <a:prstDash val="solid"/>
                      <a:round/>
                      <a:headEnd type="none" w="med" len="med"/>
                      <a:tailEnd type="none" w="med" len="med"/>
                    </a:lnT>
                    <a:solidFill>
                      <a:srgbClr val="FFFFFF"/>
                    </a:solidFill>
                  </a:tcPr>
                </a:tc>
                <a:tc>
                  <a:txBody>
                    <a:bodyPr/>
                    <a:lstStyle/>
                    <a:p>
                      <a:pPr algn="ctr"/>
                      <a:r>
                        <a:rPr lang="en-US" sz="1200" b="1" dirty="0" smtClean="0">
                          <a:solidFill>
                            <a:srgbClr val="FFFFFF"/>
                          </a:solidFill>
                          <a:latin typeface="+mn-lt"/>
                        </a:rPr>
                        <a:t>Blank</a:t>
                      </a:r>
                      <a:endParaRPr lang="en-US" sz="1200" b="1" dirty="0">
                        <a:solidFill>
                          <a:srgbClr val="FFFFFF"/>
                        </a:solidFill>
                        <a:latin typeface="+mn-lt"/>
                      </a:endParaRPr>
                    </a:p>
                  </a:txBody>
                  <a:tcPr anchor="b">
                    <a:lnT w="28575" cap="flat" cmpd="sng" algn="ctr">
                      <a:solidFill>
                        <a:scrgbClr r="0" g="0" b="0"/>
                      </a:solidFill>
                      <a:prstDash val="solid"/>
                      <a:round/>
                      <a:headEnd type="none" w="med" len="med"/>
                      <a:tailEnd type="none" w="med" len="med"/>
                    </a:lnT>
                    <a:solidFill>
                      <a:srgbClr val="FFFFFF"/>
                    </a:solidFill>
                  </a:tcPr>
                </a:tc>
                <a:extLst>
                  <a:ext uri="{0D108BD9-81ED-4DB2-BD59-A6C34878D82A}">
                    <a16:rowId xmlns:a16="http://schemas.microsoft.com/office/drawing/2014/main" val="10001"/>
                  </a:ext>
                </a:extLst>
              </a:tr>
              <a:tr h="0">
                <a:tc>
                  <a:txBody>
                    <a:bodyPr/>
                    <a:lstStyle/>
                    <a:p>
                      <a:pPr algn="ctr"/>
                      <a:r>
                        <a:rPr lang="en-US" sz="1200" b="1" i="1" dirty="0" smtClean="0">
                          <a:latin typeface="+mn-lt"/>
                          <a:cs typeface="Times New Roman"/>
                        </a:rPr>
                        <a:t>Q</a:t>
                      </a:r>
                      <a:r>
                        <a:rPr lang="en-US" sz="1200" b="1" baseline="-25000" dirty="0" smtClean="0">
                          <a:latin typeface="+mn-lt"/>
                        </a:rPr>
                        <a:t>1</a:t>
                      </a:r>
                      <a:endParaRPr lang="en-US" sz="1200" b="1" dirty="0">
                        <a:latin typeface="+mn-lt"/>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i="1" dirty="0" smtClean="0">
                          <a:latin typeface="+mn-lt"/>
                          <a:cs typeface="Times New Roman"/>
                        </a:rPr>
                        <a:t>Q</a:t>
                      </a:r>
                      <a:r>
                        <a:rPr lang="en-US" sz="1200" b="1" i="1" baseline="-25000" dirty="0" smtClean="0">
                          <a:latin typeface="+mn-lt"/>
                          <a:cs typeface="Times New Roman"/>
                        </a:rPr>
                        <a:t>A</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kern="1200" dirty="0" smtClean="0">
                          <a:solidFill>
                            <a:schemeClr val="tx1"/>
                          </a:solidFill>
                          <a:latin typeface="+mn-lt"/>
                          <a:ea typeface="+mn-ea"/>
                          <a:cs typeface="+mn-cs"/>
                        </a:rPr>
                        <a:t>Average Profit</a:t>
                      </a:r>
                      <a:endParaRPr lang="en-US" sz="1200" b="1" dirty="0">
                        <a:latin typeface="+mn-lt"/>
                      </a:endParaRPr>
                    </a:p>
                  </a:txBody>
                  <a:tcPr anchor="b">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kern="1200" dirty="0" smtClean="0">
                          <a:solidFill>
                            <a:schemeClr val="tx1"/>
                          </a:solidFill>
                          <a:latin typeface="+mn-lt"/>
                          <a:ea typeface="+mn-ea"/>
                          <a:cs typeface="+mn-cs"/>
                        </a:rPr>
                        <a:t>Average</a:t>
                      </a:r>
                    </a:p>
                    <a:p>
                      <a:pPr algn="ctr"/>
                      <a:r>
                        <a:rPr lang="en-US" sz="1200" b="1" kern="1200" dirty="0" smtClean="0">
                          <a:solidFill>
                            <a:schemeClr val="tx1"/>
                          </a:solidFill>
                          <a:latin typeface="+mn-lt"/>
                          <a:ea typeface="+mn-ea"/>
                          <a:cs typeface="+mn-cs"/>
                        </a:rPr>
                        <a:t>Overstock</a:t>
                      </a:r>
                      <a:endParaRPr lang="en-US" sz="1200" b="1" dirty="0">
                        <a:latin typeface="+mn-lt"/>
                      </a:endParaRPr>
                    </a:p>
                  </a:txBody>
                  <a:tcPr anchor="b">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kern="1200" dirty="0" smtClean="0">
                          <a:solidFill>
                            <a:schemeClr val="tx1"/>
                          </a:solidFill>
                          <a:latin typeface="+mn-lt"/>
                          <a:ea typeface="+mn-ea"/>
                          <a:cs typeface="+mn-cs"/>
                        </a:rPr>
                        <a:t>Average Understock</a:t>
                      </a:r>
                      <a:endParaRPr lang="en-US" sz="1200" b="1" dirty="0">
                        <a:latin typeface="+mn-lt"/>
                      </a:endParaRPr>
                    </a:p>
                  </a:txBody>
                  <a:tcPr anchor="b">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tabLst>
                          <a:tab pos="901700" algn="r"/>
                        </a:tabLst>
                      </a:pPr>
                      <a:r>
                        <a:rPr lang="en-US" sz="1200" dirty="0" smtClean="0">
                          <a:latin typeface="+mn-lt"/>
                        </a:rPr>
                        <a:t>	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901700" algn="r"/>
                        </a:tabLst>
                      </a:pPr>
                      <a:r>
                        <a:rPr lang="en-US" sz="1200" dirty="0" smtClean="0">
                          <a:latin typeface="+mn-lt"/>
                        </a:rPr>
                        <a:t>	4,524</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079500" algn="r"/>
                        </a:tabLst>
                      </a:pPr>
                      <a:r>
                        <a:rPr lang="en-US" sz="1200" dirty="0" smtClean="0">
                          <a:latin typeface="+mn-lt"/>
                        </a:rPr>
                        <a:t>	$97,847</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990600" algn="r"/>
                        </a:tabLst>
                      </a:pPr>
                      <a:r>
                        <a:rPr lang="en-US" sz="1200" dirty="0" smtClean="0">
                          <a:latin typeface="+mn-lt"/>
                        </a:rPr>
                        <a:t>	510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210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tabLst>
                          <a:tab pos="901700" algn="r"/>
                        </a:tabLst>
                      </a:pPr>
                      <a:r>
                        <a:rPr lang="en-US" sz="1200" dirty="0" smtClean="0">
                          <a:latin typeface="+mn-lt"/>
                        </a:rPr>
                        <a:t>	1,337</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901700"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079500" algn="r"/>
                        </a:tabLst>
                      </a:pPr>
                      <a:r>
                        <a:rPr lang="en-US" sz="1200" dirty="0" smtClean="0">
                          <a:latin typeface="+mn-lt"/>
                        </a:rPr>
                        <a:t>	$94,377</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990600" algn="r"/>
                        </a:tabLst>
                      </a:pPr>
                      <a:r>
                        <a:rPr lang="en-US" sz="1200" dirty="0" smtClean="0">
                          <a:latin typeface="+mn-lt"/>
                        </a:rPr>
                        <a:t>	1,369</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282</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a:tabLst>
                          <a:tab pos="901700" algn="r"/>
                        </a:tabLst>
                      </a:pPr>
                      <a:r>
                        <a:rPr lang="en-US" sz="1200" dirty="0" smtClean="0">
                          <a:latin typeface="+mn-lt"/>
                        </a:rPr>
                        <a:t>	700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901700" algn="r"/>
                        </a:tabLst>
                      </a:pPr>
                      <a:r>
                        <a:rPr lang="en-US" sz="1200" dirty="0" smtClean="0">
                          <a:latin typeface="+mn-lt"/>
                        </a:rPr>
                        <a:t>	1,850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079500" algn="r"/>
                        </a:tabLst>
                      </a:pPr>
                      <a:r>
                        <a:rPr lang="en-US" sz="1200" dirty="0" smtClean="0">
                          <a:latin typeface="+mn-lt"/>
                        </a:rPr>
                        <a:t>	$102,730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990600" algn="r"/>
                        </a:tabLst>
                      </a:pPr>
                      <a:r>
                        <a:rPr lang="en-US" sz="1200" dirty="0" smtClean="0">
                          <a:latin typeface="+mn-lt"/>
                        </a:rPr>
                        <a:t>	308</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168</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a:tabLst>
                          <a:tab pos="901700" algn="r"/>
                        </a:tabLst>
                      </a:pPr>
                      <a:r>
                        <a:rPr lang="en-US" sz="1200" dirty="0" smtClean="0">
                          <a:latin typeface="+mn-lt"/>
                        </a:rPr>
                        <a:t>	800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901700" algn="r"/>
                        </a:tabLst>
                      </a:pPr>
                      <a:r>
                        <a:rPr lang="en-US" sz="1200" dirty="0" smtClean="0">
                          <a:latin typeface="+mn-lt"/>
                        </a:rPr>
                        <a:t>	1,550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079500" algn="r"/>
                        </a:tabLst>
                      </a:pPr>
                      <a:r>
                        <a:rPr lang="en-US" sz="1200" dirty="0" smtClean="0">
                          <a:latin typeface="+mn-lt"/>
                        </a:rPr>
                        <a:t>	$104,603</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990600" algn="r"/>
                        </a:tabLst>
                      </a:pPr>
                      <a:r>
                        <a:rPr lang="en-US" sz="1200" dirty="0" smtClean="0">
                          <a:latin typeface="+mn-lt"/>
                        </a:rPr>
                        <a:t>	427</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170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a:tabLst>
                          <a:tab pos="901700" algn="r"/>
                        </a:tabLst>
                      </a:pPr>
                      <a:r>
                        <a:rPr lang="en-US" sz="1200" dirty="0" smtClean="0">
                          <a:latin typeface="+mn-lt"/>
                        </a:rPr>
                        <a:t>	900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901700" algn="r"/>
                        </a:tabLst>
                      </a:pPr>
                      <a:r>
                        <a:rPr lang="en-US" sz="1200" dirty="0" smtClean="0">
                          <a:latin typeface="+mn-lt"/>
                        </a:rPr>
                        <a:t>	950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079500" algn="r"/>
                        </a:tabLst>
                      </a:pPr>
                      <a:r>
                        <a:rPr lang="en-US" sz="1200" dirty="0" smtClean="0">
                          <a:latin typeface="+mn-lt"/>
                        </a:rPr>
                        <a:t>	$101,326</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990600" algn="r"/>
                        </a:tabLst>
                      </a:pPr>
                      <a:r>
                        <a:rPr lang="en-US" sz="1200" dirty="0" smtClean="0">
                          <a:latin typeface="+mn-lt"/>
                        </a:rPr>
                        <a:t>	607</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266</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0">
                <a:tc>
                  <a:txBody>
                    <a:bodyPr/>
                    <a:lstStyle/>
                    <a:p>
                      <a:pPr>
                        <a:tabLst>
                          <a:tab pos="901700" algn="r"/>
                        </a:tabLst>
                      </a:pPr>
                      <a:r>
                        <a:rPr lang="en-US" sz="1200" dirty="0" smtClean="0">
                          <a:latin typeface="+mn-lt"/>
                        </a:rPr>
                        <a:t>	900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901700" algn="r"/>
                        </a:tabLst>
                      </a:pPr>
                      <a:r>
                        <a:rPr lang="en-US" sz="1200" dirty="0" smtClean="0">
                          <a:latin typeface="+mn-lt"/>
                        </a:rPr>
                        <a:t>	1,050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079500" algn="r"/>
                        </a:tabLst>
                      </a:pPr>
                      <a:r>
                        <a:rPr lang="en-US" sz="1200" dirty="0" smtClean="0">
                          <a:latin typeface="+mn-lt"/>
                        </a:rPr>
                        <a:t>	$101,647</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990600" algn="r"/>
                        </a:tabLst>
                      </a:pPr>
                      <a:r>
                        <a:rPr lang="en-US" sz="1200" dirty="0" smtClean="0">
                          <a:latin typeface="+mn-lt"/>
                        </a:rPr>
                        <a:t>	664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230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0">
                <a:tc>
                  <a:txBody>
                    <a:bodyPr/>
                    <a:lstStyle/>
                    <a:p>
                      <a:pPr>
                        <a:tabLst>
                          <a:tab pos="901700" algn="r"/>
                        </a:tabLst>
                      </a:pPr>
                      <a:r>
                        <a:rPr lang="en-US" sz="1200" dirty="0" smtClean="0">
                          <a:latin typeface="+mn-lt"/>
                        </a:rPr>
                        <a:t>	1,000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901700" algn="r"/>
                        </a:tabLst>
                      </a:pPr>
                      <a:r>
                        <a:rPr lang="en-US" sz="1200" dirty="0" smtClean="0">
                          <a:latin typeface="+mn-lt"/>
                        </a:rPr>
                        <a:t>	850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079500" algn="r"/>
                        </a:tabLst>
                      </a:pPr>
                      <a:r>
                        <a:rPr lang="en-US" sz="1200" dirty="0" smtClean="0">
                          <a:latin typeface="+mn-lt"/>
                        </a:rPr>
                        <a:t>	$100,312</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990600" algn="r"/>
                        </a:tabLst>
                      </a:pPr>
                      <a:r>
                        <a:rPr lang="en-US" sz="1200" dirty="0" smtClean="0">
                          <a:latin typeface="+mn-lt"/>
                        </a:rPr>
                        <a:t>	815</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195</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0">
                <a:tc>
                  <a:txBody>
                    <a:bodyPr/>
                    <a:lstStyle/>
                    <a:p>
                      <a:pPr>
                        <a:tabLst>
                          <a:tab pos="901700" algn="r"/>
                        </a:tabLst>
                      </a:pPr>
                      <a:r>
                        <a:rPr lang="en-US" sz="1200" dirty="0" smtClean="0">
                          <a:latin typeface="+mn-lt"/>
                        </a:rPr>
                        <a:t>	1,000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901700" algn="r"/>
                        </a:tabLst>
                      </a:pPr>
                      <a:r>
                        <a:rPr lang="en-US" sz="1200" dirty="0" smtClean="0">
                          <a:latin typeface="+mn-lt"/>
                        </a:rPr>
                        <a:t>	950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079500" algn="r"/>
                        </a:tabLst>
                      </a:pPr>
                      <a:r>
                        <a:rPr lang="en-US" sz="1200" dirty="0" smtClean="0">
                          <a:latin typeface="+mn-lt"/>
                        </a:rPr>
                        <a:t>	$100,951</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990600" algn="r"/>
                        </a:tabLst>
                      </a:pPr>
                      <a:r>
                        <a:rPr lang="en-US" sz="1200" dirty="0" smtClean="0">
                          <a:latin typeface="+mn-lt"/>
                        </a:rPr>
                        <a:t>	803</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149</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0">
                <a:tc>
                  <a:txBody>
                    <a:bodyPr/>
                    <a:lstStyle/>
                    <a:p>
                      <a:pPr>
                        <a:tabLst>
                          <a:tab pos="901700" algn="r"/>
                        </a:tabLst>
                      </a:pPr>
                      <a:r>
                        <a:rPr lang="en-US" sz="1200" dirty="0" smtClean="0">
                          <a:latin typeface="+mn-lt"/>
                        </a:rPr>
                        <a:t>	1,100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901700" algn="r"/>
                        </a:tabLst>
                      </a:pPr>
                      <a:r>
                        <a:rPr lang="en-US" sz="1200" dirty="0" smtClean="0">
                          <a:latin typeface="+mn-lt"/>
                        </a:rPr>
                        <a:t>	550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079500" algn="r"/>
                        </a:tabLst>
                      </a:pPr>
                      <a:r>
                        <a:rPr lang="en-US" sz="1200" dirty="0" smtClean="0">
                          <a:latin typeface="+mn-lt"/>
                        </a:rPr>
                        <a:t>	$99,180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990600" algn="r"/>
                        </a:tabLst>
                      </a:pPr>
                      <a:r>
                        <a:rPr lang="en-US" sz="1200" dirty="0" smtClean="0">
                          <a:latin typeface="+mn-lt"/>
                        </a:rPr>
                        <a:t>	1,026</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211</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0">
                <a:tc>
                  <a:txBody>
                    <a:bodyPr/>
                    <a:lstStyle/>
                    <a:p>
                      <a:pPr>
                        <a:tabLst>
                          <a:tab pos="901700" algn="r"/>
                        </a:tabLst>
                      </a:pPr>
                      <a:r>
                        <a:rPr lang="en-US" sz="1200" dirty="0" smtClean="0">
                          <a:latin typeface="+mn-lt"/>
                        </a:rPr>
                        <a:t>	1,100</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901700" algn="r"/>
                        </a:tabLst>
                      </a:pPr>
                      <a:r>
                        <a:rPr lang="en-US" sz="1200" dirty="0" smtClean="0">
                          <a:latin typeface="+mn-lt"/>
                        </a:rPr>
                        <a:t>	650</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1079500" algn="r"/>
                        </a:tabLst>
                      </a:pPr>
                      <a:r>
                        <a:rPr lang="en-US" sz="1200" dirty="0" smtClean="0">
                          <a:latin typeface="+mn-lt"/>
                        </a:rPr>
                        <a:t>	$100,510</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990600" algn="r"/>
                        </a:tabLst>
                      </a:pPr>
                      <a:r>
                        <a:rPr lang="en-US" sz="1200" dirty="0" smtClean="0">
                          <a:latin typeface="+mn-lt"/>
                        </a:rPr>
                        <a:t>	1,008</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185</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9063027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5 </a:t>
            </a:r>
            <a:r>
              <a:rPr lang="en-US" sz="2000" b="0" kern="1200" dirty="0" smtClean="0">
                <a:solidFill>
                  <a:srgbClr val="007FA3"/>
                </a:solidFill>
                <a:latin typeface="Times New Roman" panose="02020603050405020304" pitchFamily="18" charset="0"/>
                <a:ea typeface="+mj-ea"/>
                <a:cs typeface="+mj-cs"/>
              </a:rPr>
              <a:t>(1 of 2)</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Postponement allows a firm to increase profits and better match supply and demand if the firm produces a large variety of products whose demand is unpredictable, not positively correlated, and of about the same size. The value of postponement decreases as uncertainty decreases or demand is positively correlated across end products. Postponement may reduce overall profits for a firm if a single product contributes the majority of the demand because the increased manufacturing expense due to postponement outweighs the small benefit that aggregation provides in this case for the dominant </a:t>
            </a:r>
            <a:r>
              <a:rPr lang="en-US" sz="2400" kern="1200" dirty="0" smtClean="0">
                <a:solidFill>
                  <a:srgbClr val="000000"/>
                </a:solidFill>
                <a:latin typeface="Arial (Body)"/>
                <a:ea typeface="+mn-ea"/>
                <a:cs typeface="+mn-cs"/>
              </a:rPr>
              <a:t>product.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742781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L</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L. Bean Example </a:t>
            </a:r>
            <a:r>
              <a:rPr lang="en-US" sz="2000" b="0" kern="1200" dirty="0" smtClean="0">
                <a:latin typeface="Times New Roman" panose="02020603050405020304" pitchFamily="18" charset="0"/>
                <a:ea typeface="+mj-ea"/>
                <a:cs typeface="+mj-cs"/>
              </a:rPr>
              <a:t>(2 of 4)</a:t>
            </a:r>
            <a:endParaRPr lang="en-US" sz="2000" b="0" kern="1200" dirty="0">
              <a:latin typeface="Times New Roman" panose="02020603050405020304" pitchFamily="18" charset="0"/>
              <a:ea typeface="+mj-ea"/>
              <a:cs typeface="+mj-cs"/>
            </a:endParaRPr>
          </a:p>
        </p:txBody>
      </p:sp>
      <p:graphicFrame>
        <p:nvGraphicFramePr>
          <p:cNvPr id="7" name="Object 6" descr="Expected demand = Summation of D sub I times p sub I = 1,026"/>
          <p:cNvGraphicFramePr>
            <a:graphicFrameLocks noChangeAspect="1"/>
          </p:cNvGraphicFramePr>
          <p:nvPr>
            <p:extLst>
              <p:ext uri="{D42A27DB-BD31-4B8C-83A1-F6EECF244321}">
                <p14:modId xmlns:p14="http://schemas.microsoft.com/office/powerpoint/2010/main" val="2951467872"/>
              </p:ext>
            </p:extLst>
          </p:nvPr>
        </p:nvGraphicFramePr>
        <p:xfrm>
          <a:off x="1870610" y="1742174"/>
          <a:ext cx="4113731" cy="437214"/>
        </p:xfrm>
        <a:graphic>
          <a:graphicData uri="http://schemas.openxmlformats.org/presentationml/2006/ole">
            <mc:AlternateContent xmlns:mc="http://schemas.openxmlformats.org/markup-compatibility/2006">
              <mc:Choice xmlns:v="urn:schemas-microsoft-com:vml" Requires="v">
                <p:oleObj spid="_x0000_s77452" name="Equation" r:id="rId4" imgW="2387520" imgH="253800" progId="Equation.DSMT4">
                  <p:embed/>
                </p:oleObj>
              </mc:Choice>
              <mc:Fallback>
                <p:oleObj name="Equation" r:id="rId4" imgW="2387520" imgH="253800" progId="Equation.DSMT4">
                  <p:embed/>
                  <p:pic>
                    <p:nvPicPr>
                      <p:cNvPr id="3" name="Object 2"/>
                      <p:cNvPicPr/>
                      <p:nvPr/>
                    </p:nvPicPr>
                    <p:blipFill>
                      <a:blip r:embed="rId5"/>
                      <a:stretch>
                        <a:fillRect/>
                      </a:stretch>
                    </p:blipFill>
                    <p:spPr>
                      <a:xfrm>
                        <a:off x="1870610" y="1742174"/>
                        <a:ext cx="4113731" cy="437214"/>
                      </a:xfrm>
                      <a:prstGeom prst="rect">
                        <a:avLst/>
                      </a:prstGeom>
                    </p:spPr>
                  </p:pic>
                </p:oleObj>
              </mc:Fallback>
            </mc:AlternateContent>
          </a:graphicData>
        </a:graphic>
      </p:graphicFrame>
      <p:graphicFrame>
        <p:nvGraphicFramePr>
          <p:cNvPr id="3" name="Object 2" descr="Expected profit = Summation from I = 4 to I = 10 of left bracket D sub I times left parenthesis p minus c right parenthesis minus left parenthesis (1,000 minus D sub I right parenthesis times left parenthesis c minus s right parenthesis right bracket times p sub i"/>
          <p:cNvGraphicFramePr>
            <a:graphicFrameLocks noChangeAspect="1"/>
          </p:cNvGraphicFramePr>
          <p:nvPr>
            <p:extLst>
              <p:ext uri="{D42A27DB-BD31-4B8C-83A1-F6EECF244321}">
                <p14:modId xmlns:p14="http://schemas.microsoft.com/office/powerpoint/2010/main" val="2722610838"/>
              </p:ext>
            </p:extLst>
          </p:nvPr>
        </p:nvGraphicFramePr>
        <p:xfrm>
          <a:off x="1106488" y="2389188"/>
          <a:ext cx="6046787" cy="717550"/>
        </p:xfrm>
        <a:graphic>
          <a:graphicData uri="http://schemas.openxmlformats.org/presentationml/2006/ole">
            <mc:AlternateContent xmlns:mc="http://schemas.openxmlformats.org/markup-compatibility/2006">
              <mc:Choice xmlns:v="urn:schemas-microsoft-com:vml" Requires="v">
                <p:oleObj spid="_x0000_s77453" name="Equation" r:id="rId6" imgW="3644640" imgH="431640" progId="Equation.DSMT4">
                  <p:embed/>
                </p:oleObj>
              </mc:Choice>
              <mc:Fallback>
                <p:oleObj name="Equation" r:id="rId6" imgW="3644640" imgH="431640" progId="Equation.DSMT4">
                  <p:embed/>
                  <p:pic>
                    <p:nvPicPr>
                      <p:cNvPr id="0" name=""/>
                      <p:cNvPicPr/>
                      <p:nvPr/>
                    </p:nvPicPr>
                    <p:blipFill>
                      <a:blip r:embed="rId7"/>
                      <a:stretch>
                        <a:fillRect/>
                      </a:stretch>
                    </p:blipFill>
                    <p:spPr>
                      <a:xfrm>
                        <a:off x="1106488" y="2389188"/>
                        <a:ext cx="6046787" cy="717550"/>
                      </a:xfrm>
                      <a:prstGeom prst="rect">
                        <a:avLst/>
                      </a:prstGeom>
                    </p:spPr>
                  </p:pic>
                </p:oleObj>
              </mc:Fallback>
            </mc:AlternateContent>
          </a:graphicData>
        </a:graphic>
      </p:graphicFrame>
      <p:graphicFrame>
        <p:nvGraphicFramePr>
          <p:cNvPr id="5" name="Object 4" descr="plus summation from I = 11 to I = 17 of 1,000 times left parenthesis p minus c right parenthesis times p sub I = $49,900"/>
          <p:cNvGraphicFramePr>
            <a:graphicFrameLocks noChangeAspect="1"/>
          </p:cNvGraphicFramePr>
          <p:nvPr>
            <p:extLst>
              <p:ext uri="{D42A27DB-BD31-4B8C-83A1-F6EECF244321}">
                <p14:modId xmlns:p14="http://schemas.microsoft.com/office/powerpoint/2010/main" val="162156456"/>
              </p:ext>
            </p:extLst>
          </p:nvPr>
        </p:nvGraphicFramePr>
        <p:xfrm>
          <a:off x="3108442" y="3184372"/>
          <a:ext cx="3272556" cy="695419"/>
        </p:xfrm>
        <a:graphic>
          <a:graphicData uri="http://schemas.openxmlformats.org/presentationml/2006/ole">
            <mc:AlternateContent xmlns:mc="http://schemas.openxmlformats.org/markup-compatibility/2006">
              <mc:Choice xmlns:v="urn:schemas-microsoft-com:vml" Requires="v">
                <p:oleObj spid="_x0000_s77454" name="Equation" r:id="rId8" imgW="2031840" imgH="431640" progId="Equation.DSMT4">
                  <p:embed/>
                </p:oleObj>
              </mc:Choice>
              <mc:Fallback>
                <p:oleObj name="Equation" r:id="rId8" imgW="2031840" imgH="431640" progId="Equation.DSMT4">
                  <p:embed/>
                  <p:pic>
                    <p:nvPicPr>
                      <p:cNvPr id="0" name=""/>
                      <p:cNvPicPr/>
                      <p:nvPr/>
                    </p:nvPicPr>
                    <p:blipFill>
                      <a:blip r:embed="rId9"/>
                      <a:stretch>
                        <a:fillRect/>
                      </a:stretch>
                    </p:blipFill>
                    <p:spPr>
                      <a:xfrm>
                        <a:off x="3108442" y="3184372"/>
                        <a:ext cx="3272556" cy="695419"/>
                      </a:xfrm>
                      <a:prstGeom prst="rect">
                        <a:avLst/>
                      </a:prstGeom>
                    </p:spPr>
                  </p:pic>
                </p:oleObj>
              </mc:Fallback>
            </mc:AlternateContent>
          </a:graphicData>
        </a:graphic>
      </p:graphicFrame>
      <p:sp>
        <p:nvSpPr>
          <p:cNvPr id="18" name="Content Placeholder 17"/>
          <p:cNvSpPr>
            <a:spLocks noGrp="1"/>
          </p:cNvSpPr>
          <p:nvPr>
            <p:ph idx="1"/>
          </p:nvPr>
        </p:nvSpPr>
        <p:spPr>
          <a:xfrm>
            <a:off x="626262" y="3915663"/>
            <a:ext cx="2231651" cy="1043127"/>
          </a:xfrm>
        </p:spPr>
        <p:txBody>
          <a:bodyPr/>
          <a:lstStyle/>
          <a:p>
            <a:pPr marL="0" indent="0">
              <a:spcBef>
                <a:spcPts val="0"/>
              </a:spcBef>
              <a:buNone/>
              <a:tabLst>
                <a:tab pos="2603500" algn="l"/>
              </a:tabLst>
            </a:pPr>
            <a:r>
              <a:rPr lang="en-US" sz="2000" dirty="0">
                <a:latin typeface="+mn-lt"/>
              </a:rPr>
              <a:t>Expected profit </a:t>
            </a:r>
            <a:endParaRPr lang="en-US" sz="2000" dirty="0" smtClean="0">
              <a:latin typeface="+mn-lt"/>
            </a:endParaRPr>
          </a:p>
          <a:p>
            <a:pPr marL="0" indent="0">
              <a:spcBef>
                <a:spcPts val="0"/>
              </a:spcBef>
              <a:buNone/>
              <a:tabLst>
                <a:tab pos="2603500" algn="l"/>
              </a:tabLst>
            </a:pPr>
            <a:r>
              <a:rPr lang="en-US" sz="2000" dirty="0" smtClean="0">
                <a:latin typeface="+mn-lt"/>
              </a:rPr>
              <a:t>from </a:t>
            </a:r>
            <a:r>
              <a:rPr lang="en-US" sz="2000" dirty="0">
                <a:latin typeface="+mn-lt"/>
              </a:rPr>
              <a:t>extra 100 parkas</a:t>
            </a:r>
            <a:endParaRPr lang="en-IN" sz="2000" dirty="0">
              <a:latin typeface="+mn-lt"/>
            </a:endParaRPr>
          </a:p>
        </p:txBody>
      </p:sp>
      <p:graphicFrame>
        <p:nvGraphicFramePr>
          <p:cNvPr id="4" name="Object 3" descr="= 5,500 times the probability of demand being greater than or equal to 1,100"/>
          <p:cNvGraphicFramePr>
            <a:graphicFrameLocks noChangeAspect="1"/>
          </p:cNvGraphicFramePr>
          <p:nvPr>
            <p:extLst>
              <p:ext uri="{D42A27DB-BD31-4B8C-83A1-F6EECF244321}">
                <p14:modId xmlns:p14="http://schemas.microsoft.com/office/powerpoint/2010/main" val="633616109"/>
              </p:ext>
            </p:extLst>
          </p:nvPr>
        </p:nvGraphicFramePr>
        <p:xfrm>
          <a:off x="3079123" y="4051805"/>
          <a:ext cx="3586267" cy="337535"/>
        </p:xfrm>
        <a:graphic>
          <a:graphicData uri="http://schemas.openxmlformats.org/presentationml/2006/ole">
            <mc:AlternateContent xmlns:mc="http://schemas.openxmlformats.org/markup-compatibility/2006">
              <mc:Choice xmlns:v="urn:schemas-microsoft-com:vml" Requires="v">
                <p:oleObj spid="_x0000_s77455" name="Equation" r:id="rId10" imgW="2158920" imgH="203040" progId="Equation.DSMT4">
                  <p:embed/>
                </p:oleObj>
              </mc:Choice>
              <mc:Fallback>
                <p:oleObj name="Equation" r:id="rId10" imgW="2158920" imgH="203040" progId="Equation.DSMT4">
                  <p:embed/>
                  <p:pic>
                    <p:nvPicPr>
                      <p:cNvPr id="0" name=""/>
                      <p:cNvPicPr/>
                      <p:nvPr/>
                    </p:nvPicPr>
                    <p:blipFill>
                      <a:blip r:embed="rId11"/>
                      <a:stretch>
                        <a:fillRect/>
                      </a:stretch>
                    </p:blipFill>
                    <p:spPr>
                      <a:xfrm>
                        <a:off x="3079123" y="4051805"/>
                        <a:ext cx="3586267" cy="337535"/>
                      </a:xfrm>
                      <a:prstGeom prst="rect">
                        <a:avLst/>
                      </a:prstGeom>
                    </p:spPr>
                  </p:pic>
                </p:oleObj>
              </mc:Fallback>
            </mc:AlternateContent>
          </a:graphicData>
        </a:graphic>
      </p:graphicFrame>
      <p:sp>
        <p:nvSpPr>
          <p:cNvPr id="19" name="Content Placeholder 18" descr="minus 500 times the probability of demand being less than 1,100 = $5,500 times 0.49 minus $500 times 0.51 = $2,440."/>
          <p:cNvSpPr>
            <a:spLocks noGrp="1"/>
          </p:cNvSpPr>
          <p:nvPr>
            <p:ph idx="13"/>
          </p:nvPr>
        </p:nvSpPr>
        <p:spPr>
          <a:xfrm>
            <a:off x="3048985" y="4339988"/>
            <a:ext cx="5044138" cy="880752"/>
          </a:xfrm>
        </p:spPr>
        <p:txBody>
          <a:bodyPr/>
          <a:lstStyle/>
          <a:p>
            <a:pPr marL="0" indent="0">
              <a:buNone/>
              <a:tabLst>
                <a:tab pos="2603500" algn="l"/>
              </a:tabLst>
            </a:pPr>
            <a:r>
              <a:rPr lang="en-US" sz="2000" dirty="0" smtClean="0">
                <a:latin typeface="+mn-lt"/>
              </a:rPr>
              <a:t>– </a:t>
            </a:r>
            <a:r>
              <a:rPr lang="en-US" sz="2000" dirty="0">
                <a:latin typeface="+mn-lt"/>
              </a:rPr>
              <a:t>500 ×</a:t>
            </a:r>
            <a:r>
              <a:rPr lang="en-US" sz="2000" dirty="0" smtClean="0">
                <a:latin typeface="+mn-lt"/>
              </a:rPr>
              <a:t> </a:t>
            </a:r>
            <a:r>
              <a:rPr lang="en-US" sz="2000" dirty="0">
                <a:latin typeface="+mn-lt"/>
              </a:rPr>
              <a:t>Prob(demand &lt; 1,100)</a:t>
            </a:r>
          </a:p>
          <a:p>
            <a:pPr marL="0" indent="0">
              <a:buNone/>
              <a:tabLst>
                <a:tab pos="2603500" algn="l"/>
              </a:tabLst>
            </a:pPr>
            <a:r>
              <a:rPr lang="en-US" sz="2000" dirty="0" smtClean="0">
                <a:latin typeface="+mn-lt"/>
              </a:rPr>
              <a:t>= $</a:t>
            </a:r>
            <a:r>
              <a:rPr lang="en-US" sz="2000" dirty="0">
                <a:latin typeface="+mn-lt"/>
              </a:rPr>
              <a:t>5,500 ×</a:t>
            </a:r>
            <a:r>
              <a:rPr lang="en-US" sz="2000" dirty="0" smtClean="0">
                <a:latin typeface="+mn-lt"/>
              </a:rPr>
              <a:t> </a:t>
            </a:r>
            <a:r>
              <a:rPr lang="en-US" sz="2000" dirty="0">
                <a:latin typeface="+mn-lt"/>
              </a:rPr>
              <a:t>0.49 </a:t>
            </a:r>
            <a:r>
              <a:rPr lang="en-US" sz="2000" dirty="0" smtClean="0">
                <a:latin typeface="+mn-lt"/>
              </a:rPr>
              <a:t>− </a:t>
            </a:r>
            <a:r>
              <a:rPr lang="en-US" sz="2000" dirty="0">
                <a:latin typeface="+mn-lt"/>
              </a:rPr>
              <a:t>$500 ×</a:t>
            </a:r>
            <a:r>
              <a:rPr lang="en-US" sz="2000" dirty="0" smtClean="0">
                <a:latin typeface="+mn-lt"/>
              </a:rPr>
              <a:t> </a:t>
            </a:r>
            <a:r>
              <a:rPr lang="en-US" sz="2000" dirty="0">
                <a:latin typeface="+mn-lt"/>
              </a:rPr>
              <a:t>0.51 = $</a:t>
            </a:r>
            <a:r>
              <a:rPr lang="en-US" sz="2000" dirty="0" smtClean="0">
                <a:latin typeface="+mn-lt"/>
              </a:rPr>
              <a:t>2,440</a:t>
            </a:r>
            <a:endParaRPr lang="en-US" sz="2000" dirty="0">
              <a:latin typeface="+mn-lt"/>
            </a:endParaRPr>
          </a:p>
        </p:txBody>
      </p:sp>
      <p:sp>
        <p:nvSpPr>
          <p:cNvPr id="20" name="Content Placeholder 19"/>
          <p:cNvSpPr>
            <a:spLocks noGrp="1"/>
          </p:cNvSpPr>
          <p:nvPr>
            <p:ph idx="14"/>
          </p:nvPr>
        </p:nvSpPr>
        <p:spPr>
          <a:xfrm>
            <a:off x="568613" y="5260864"/>
            <a:ext cx="2492465" cy="1042411"/>
          </a:xfrm>
        </p:spPr>
        <p:txBody>
          <a:bodyPr/>
          <a:lstStyle/>
          <a:p>
            <a:pPr marL="0" indent="0" defTabSz="685800">
              <a:spcBef>
                <a:spcPts val="0"/>
              </a:spcBef>
              <a:buNone/>
              <a:tabLst>
                <a:tab pos="2603500" algn="l"/>
              </a:tabLst>
            </a:pPr>
            <a:r>
              <a:rPr lang="en-US" sz="2000" dirty="0">
                <a:latin typeface="+mn-lt"/>
              </a:rPr>
              <a:t>Expected profit from </a:t>
            </a:r>
          </a:p>
          <a:p>
            <a:pPr marL="0" indent="0" defTabSz="685800">
              <a:spcBef>
                <a:spcPts val="0"/>
              </a:spcBef>
              <a:buNone/>
              <a:tabLst>
                <a:tab pos="2603500" algn="l"/>
              </a:tabLst>
            </a:pPr>
            <a:r>
              <a:rPr lang="en-US" sz="2000" dirty="0">
                <a:latin typeface="+mn-lt"/>
              </a:rPr>
              <a:t>ordering 1,300 parkas</a:t>
            </a:r>
            <a:endParaRPr lang="en-IN" sz="2000" dirty="0">
              <a:latin typeface="+mn-lt"/>
            </a:endParaRPr>
          </a:p>
        </p:txBody>
      </p:sp>
      <p:sp>
        <p:nvSpPr>
          <p:cNvPr id="21" name="Content Placeholder 20"/>
          <p:cNvSpPr>
            <a:spLocks noGrp="1"/>
          </p:cNvSpPr>
          <p:nvPr>
            <p:ph idx="15"/>
          </p:nvPr>
        </p:nvSpPr>
        <p:spPr>
          <a:xfrm>
            <a:off x="3048985" y="5278247"/>
            <a:ext cx="4948603" cy="975450"/>
          </a:xfrm>
        </p:spPr>
        <p:txBody>
          <a:bodyPr/>
          <a:lstStyle/>
          <a:p>
            <a:pPr marL="0" indent="0" defTabSz="685800">
              <a:buNone/>
              <a:tabLst>
                <a:tab pos="2603500" algn="l"/>
              </a:tabLst>
            </a:pPr>
            <a:r>
              <a:rPr lang="en-US" sz="2000" dirty="0" smtClean="0">
                <a:latin typeface="+mn-lt"/>
              </a:rPr>
              <a:t>= $</a:t>
            </a:r>
            <a:r>
              <a:rPr lang="en-US" sz="2000" dirty="0">
                <a:latin typeface="+mn-lt"/>
              </a:rPr>
              <a:t>49,900 + $2,440 + $1,240 + $580 </a:t>
            </a:r>
          </a:p>
          <a:p>
            <a:pPr marL="0" indent="0" defTabSz="685800">
              <a:buNone/>
              <a:tabLst>
                <a:tab pos="2603500" algn="l"/>
              </a:tabLst>
            </a:pPr>
            <a:r>
              <a:rPr lang="en-US" sz="2000" dirty="0" smtClean="0">
                <a:latin typeface="+mn-lt"/>
              </a:rPr>
              <a:t>= </a:t>
            </a:r>
            <a:r>
              <a:rPr lang="en-US" sz="2000" dirty="0">
                <a:latin typeface="+mn-lt"/>
              </a:rPr>
              <a:t>$</a:t>
            </a:r>
            <a:r>
              <a:rPr lang="en-US" sz="2000" dirty="0" smtClean="0">
                <a:latin typeface="+mn-lt"/>
              </a:rPr>
              <a:t>54,160</a:t>
            </a:r>
            <a:endParaRPr lang="en-US" sz="2000" dirty="0">
              <a:latin typeface="+mn-lt"/>
            </a:endParaRPr>
          </a:p>
        </p:txBody>
      </p:sp>
    </p:spTree>
    <p:extLst>
      <p:ext uri="{BB962C8B-B14F-4D97-AF65-F5344CB8AC3E}">
        <p14:creationId xmlns:p14="http://schemas.microsoft.com/office/powerpoint/2010/main" val="33965455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5 </a:t>
            </a:r>
            <a:r>
              <a:rPr lang="en-US" sz="2000" b="0" kern="1200" dirty="0" smtClean="0">
                <a:solidFill>
                  <a:srgbClr val="007FA3"/>
                </a:solidFill>
                <a:latin typeface="Times New Roman" panose="02020603050405020304" pitchFamily="18" charset="0"/>
                <a:ea typeface="+mj-ea"/>
                <a:cs typeface="+mj-cs"/>
              </a:rPr>
              <a:t>(2 of 2)</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In such settings, tailored postponement allows a firm to increase its profitability by postponing only the uncertain part of the demand and producing the predictable part at a lower cost without postponement. Tailored postponement is more profitable than either no postponement or complete postponement but can be complex to </a:t>
            </a:r>
            <a:r>
              <a:rPr lang="en-US" sz="2400" kern="1200" dirty="0" smtClean="0">
                <a:solidFill>
                  <a:srgbClr val="000000"/>
                </a:solidFill>
                <a:latin typeface="Arial (Body)"/>
                <a:ea typeface="+mn-ea"/>
                <a:cs typeface="+mn-cs"/>
              </a:rPr>
              <a:t>implement.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3997147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Setting Product Availability for Multiple Products under Capacity Constraints </a:t>
            </a:r>
            <a:r>
              <a:rPr lang="en-US" sz="2000" b="0" kern="1200" dirty="0" smtClean="0">
                <a:latin typeface="Times New Roman" panose="02020603050405020304" pitchFamily="18" charset="0"/>
                <a:ea typeface="+mj-ea"/>
                <a:cs typeface="+mj-cs"/>
              </a:rPr>
              <a:t>(1 of 4)</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Two styles of sweaters from Italian </a:t>
            </a:r>
            <a:r>
              <a:rPr lang="en-US" sz="2400" kern="1200" dirty="0" smtClean="0">
                <a:solidFill>
                  <a:srgbClr val="000000"/>
                </a:solidFill>
                <a:latin typeface="Arial (Body)"/>
                <a:ea typeface="+mn-ea"/>
                <a:cs typeface="+mn-cs"/>
              </a:rPr>
              <a:t>supplier</a:t>
            </a:r>
            <a:endParaRPr lang="en-US" sz="2400" kern="1200" dirty="0">
              <a:solidFill>
                <a:srgbClr val="000000"/>
              </a:solidFill>
              <a:latin typeface="Arial (Body)"/>
              <a:ea typeface="+mn-ea"/>
              <a:cs typeface="+mn-cs"/>
            </a:endParaRPr>
          </a:p>
        </p:txBody>
      </p:sp>
      <p:graphicFrame>
        <p:nvGraphicFramePr>
          <p:cNvPr id="9" name="Table 8"/>
          <p:cNvGraphicFramePr>
            <a:graphicFrameLocks noGrp="1"/>
          </p:cNvGraphicFramePr>
          <p:nvPr>
            <p:extLst>
              <p:ext uri="{D42A27DB-BD31-4B8C-83A1-F6EECF244321}">
                <p14:modId xmlns:p14="http://schemas.microsoft.com/office/powerpoint/2010/main" val="692967341"/>
              </p:ext>
            </p:extLst>
          </p:nvPr>
        </p:nvGraphicFramePr>
        <p:xfrm>
          <a:off x="1524000" y="2491740"/>
          <a:ext cx="6096000" cy="3484880"/>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US" sz="2400" dirty="0" smtClean="0">
                          <a:latin typeface="+mn-lt"/>
                        </a:rPr>
                        <a:t>High end</a:t>
                      </a:r>
                      <a:endParaRPr lang="en-US" sz="2400" dirty="0">
                        <a:latin typeface="+mn-lt"/>
                      </a:endParaRPr>
                    </a:p>
                  </a:txBody>
                  <a:tcPr>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2400" dirty="0" smtClean="0">
                          <a:latin typeface="+mn-lt"/>
                        </a:rPr>
                        <a:t>Mid-range</a:t>
                      </a:r>
                      <a:endParaRPr lang="en-US" sz="2400" dirty="0">
                        <a:latin typeface="+mn-lt"/>
                      </a:endParaRPr>
                    </a:p>
                  </a:txBody>
                  <a:tcPr>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0840">
                <a:tc>
                  <a:txBody>
                    <a:bodyPr/>
                    <a:lstStyle/>
                    <a:p>
                      <a:r>
                        <a:rPr lang="en-US" sz="800" i="1" dirty="0" smtClean="0">
                          <a:solidFill>
                            <a:schemeClr val="bg1"/>
                          </a:solidFill>
                          <a:latin typeface="+mn-lt"/>
                          <a:cs typeface="Symbol" charset="2"/>
                        </a:rPr>
                        <a:t>mu sub1 = 1,000</a:t>
                      </a:r>
                      <a:endParaRPr lang="en-US" sz="800" baseline="-25000" dirty="0">
                        <a:solidFill>
                          <a:schemeClr val="bg1"/>
                        </a:solidFill>
                        <a:latin typeface="+mn-lt"/>
                      </a:endParaRPr>
                    </a:p>
                  </a:txBody>
                  <a:tcPr>
                    <a:lnT w="19050" cap="flat" cmpd="sng" algn="ctr">
                      <a:solidFill>
                        <a:scrgbClr r="0" g="0" b="0"/>
                      </a:solidFill>
                      <a:prstDash val="solid"/>
                      <a:round/>
                      <a:headEnd type="none" w="med" len="med"/>
                      <a:tailEnd type="none" w="med" len="med"/>
                    </a:lnT>
                    <a:solidFill>
                      <a:srgbClr val="FFFFFF"/>
                    </a:solidFill>
                  </a:tcPr>
                </a:tc>
                <a:tc>
                  <a:txBody>
                    <a:bodyPr/>
                    <a:lstStyle/>
                    <a:p>
                      <a:r>
                        <a:rPr lang="en-US" sz="800" baseline="-25000" dirty="0" smtClean="0">
                          <a:solidFill>
                            <a:schemeClr val="bg1"/>
                          </a:solidFill>
                          <a:latin typeface="+mn-lt"/>
                        </a:rPr>
                        <a:t>mu sub 2 = 2,000</a:t>
                      </a:r>
                      <a:endParaRPr lang="en-US" sz="800" baseline="-25000" dirty="0">
                        <a:solidFill>
                          <a:schemeClr val="bg1"/>
                        </a:solidFill>
                        <a:latin typeface="+mn-lt"/>
                      </a:endParaRPr>
                    </a:p>
                  </a:txBody>
                  <a:tcPr>
                    <a:lnT w="19050" cap="flat" cmpd="sng" algn="ctr">
                      <a:solidFill>
                        <a:scrgbClr r="0" g="0" b="0"/>
                      </a:solidFill>
                      <a:prstDash val="solid"/>
                      <a:round/>
                      <a:headEnd type="none" w="med" len="med"/>
                      <a:tailEnd type="none" w="med" len="med"/>
                    </a:lnT>
                    <a:solidFill>
                      <a:srgbClr val="FFFFFF"/>
                    </a:solidFill>
                  </a:tcPr>
                </a:tc>
                <a:extLst>
                  <a:ext uri="{0D108BD9-81ED-4DB2-BD59-A6C34878D82A}">
                    <a16:rowId xmlns:a16="http://schemas.microsoft.com/office/drawing/2014/main" val="10001"/>
                  </a:ext>
                </a:extLst>
              </a:tr>
              <a:tr h="370840">
                <a:tc>
                  <a:txBody>
                    <a:bodyPr/>
                    <a:lstStyle/>
                    <a:p>
                      <a:r>
                        <a:rPr lang="en-US" sz="800" i="1" dirty="0" smtClean="0">
                          <a:solidFill>
                            <a:schemeClr val="bg1"/>
                          </a:solidFill>
                          <a:latin typeface="+mn-lt"/>
                          <a:cs typeface="Symbol" charset="2"/>
                        </a:rPr>
                        <a:t>	sigma sub 1 = 300</a:t>
                      </a:r>
                    </a:p>
                  </a:txBody>
                  <a:tcPr>
                    <a:solidFill>
                      <a:srgbClr val="FFFFFF"/>
                    </a:solidFill>
                  </a:tcPr>
                </a:tc>
                <a:tc>
                  <a:txBody>
                    <a:bodyPr/>
                    <a:lstStyle/>
                    <a:p>
                      <a:r>
                        <a:rPr lang="en-US" sz="800" i="1" dirty="0" smtClean="0">
                          <a:solidFill>
                            <a:schemeClr val="bg1"/>
                          </a:solidFill>
                          <a:latin typeface="+mn-lt"/>
                          <a:cs typeface="Symbol" charset="2"/>
                        </a:rPr>
                        <a:t>	sigma sub 2 = 400</a:t>
                      </a:r>
                      <a:endParaRPr lang="en-US" sz="800" baseline="-25000" dirty="0">
                        <a:solidFill>
                          <a:schemeClr val="bg1"/>
                        </a:solidFill>
                        <a:latin typeface="+mn-lt"/>
                      </a:endParaRPr>
                    </a:p>
                  </a:txBody>
                  <a:tcPr>
                    <a:solidFill>
                      <a:srgbClr val="FFFFFF"/>
                    </a:solidFill>
                  </a:tcPr>
                </a:tc>
                <a:extLst>
                  <a:ext uri="{0D108BD9-81ED-4DB2-BD59-A6C34878D82A}">
                    <a16:rowId xmlns:a16="http://schemas.microsoft.com/office/drawing/2014/main" val="10002"/>
                  </a:ext>
                </a:extLst>
              </a:tr>
              <a:tr h="370840">
                <a:tc>
                  <a:txBody>
                    <a:bodyPr/>
                    <a:lstStyle/>
                    <a:p>
                      <a:r>
                        <a:rPr lang="en-US" sz="2400" i="1" dirty="0" smtClean="0">
                          <a:latin typeface="+mn-lt"/>
                          <a:cs typeface="Times New Roman"/>
                        </a:rPr>
                        <a:t>	p</a:t>
                      </a:r>
                      <a:r>
                        <a:rPr lang="en-US" sz="2400" baseline="-25000" dirty="0" smtClean="0">
                          <a:latin typeface="+mn-lt"/>
                        </a:rPr>
                        <a:t>1</a:t>
                      </a:r>
                      <a:r>
                        <a:rPr lang="en-US" sz="2400" baseline="0" dirty="0" smtClean="0">
                          <a:latin typeface="+mn-lt"/>
                        </a:rPr>
                        <a:t> = $150</a:t>
                      </a:r>
                      <a:endParaRPr lang="en-US" sz="2400" baseline="-25000" dirty="0">
                        <a:latin typeface="+mn-lt"/>
                      </a:endParaRPr>
                    </a:p>
                  </a:txBody>
                  <a:tcPr>
                    <a:solidFill>
                      <a:srgbClr val="FFFFFF"/>
                    </a:solidFill>
                  </a:tcPr>
                </a:tc>
                <a:tc>
                  <a:txBody>
                    <a:bodyPr/>
                    <a:lstStyle/>
                    <a:p>
                      <a:r>
                        <a:rPr lang="en-US" sz="2400" i="1" dirty="0" smtClean="0">
                          <a:latin typeface="+mn-lt"/>
                          <a:cs typeface="Times New Roman"/>
                        </a:rPr>
                        <a:t>	p</a:t>
                      </a:r>
                      <a:r>
                        <a:rPr lang="en-US" sz="2400" baseline="-25000" dirty="0" smtClean="0">
                          <a:latin typeface="+mn-lt"/>
                        </a:rPr>
                        <a:t>2</a:t>
                      </a:r>
                      <a:r>
                        <a:rPr lang="en-US" sz="2400" baseline="0" dirty="0" smtClean="0">
                          <a:latin typeface="+mn-lt"/>
                        </a:rPr>
                        <a:t> = $100</a:t>
                      </a:r>
                      <a:endParaRPr lang="en-US" sz="2400" baseline="-25000" dirty="0">
                        <a:latin typeface="+mn-lt"/>
                      </a:endParaRPr>
                    </a:p>
                  </a:txBody>
                  <a:tcPr>
                    <a:solidFill>
                      <a:srgbClr val="FFFFFF"/>
                    </a:solidFill>
                  </a:tcPr>
                </a:tc>
                <a:extLst>
                  <a:ext uri="{0D108BD9-81ED-4DB2-BD59-A6C34878D82A}">
                    <a16:rowId xmlns:a16="http://schemas.microsoft.com/office/drawing/2014/main" val="10003"/>
                  </a:ext>
                </a:extLst>
              </a:tr>
              <a:tr h="370840">
                <a:tc>
                  <a:txBody>
                    <a:bodyPr/>
                    <a:lstStyle/>
                    <a:p>
                      <a:r>
                        <a:rPr lang="en-US" sz="2400" i="1" dirty="0" smtClean="0">
                          <a:latin typeface="+mn-lt"/>
                          <a:cs typeface="Times New Roman"/>
                        </a:rPr>
                        <a:t>	c</a:t>
                      </a:r>
                      <a:r>
                        <a:rPr lang="en-US" sz="2400" baseline="-25000" dirty="0" smtClean="0">
                          <a:latin typeface="+mn-lt"/>
                        </a:rPr>
                        <a:t>1</a:t>
                      </a:r>
                      <a:r>
                        <a:rPr lang="en-US" sz="2400" baseline="0" dirty="0" smtClean="0">
                          <a:latin typeface="+mn-lt"/>
                        </a:rPr>
                        <a:t> = $50</a:t>
                      </a:r>
                      <a:endParaRPr lang="en-US" sz="2400" baseline="-25000" dirty="0">
                        <a:latin typeface="+mn-lt"/>
                      </a:endParaRPr>
                    </a:p>
                  </a:txBody>
                  <a:tcPr>
                    <a:solidFill>
                      <a:srgbClr val="FFFFFF"/>
                    </a:solidFill>
                  </a:tcPr>
                </a:tc>
                <a:tc>
                  <a:txBody>
                    <a:bodyPr/>
                    <a:lstStyle/>
                    <a:p>
                      <a:r>
                        <a:rPr lang="en-US" sz="2400" i="1" dirty="0" smtClean="0">
                          <a:latin typeface="+mn-lt"/>
                          <a:cs typeface="Times New Roman"/>
                        </a:rPr>
                        <a:t>	c</a:t>
                      </a:r>
                      <a:r>
                        <a:rPr lang="en-US" sz="2400" baseline="-25000" dirty="0" smtClean="0">
                          <a:latin typeface="+mn-lt"/>
                        </a:rPr>
                        <a:t>2</a:t>
                      </a:r>
                      <a:r>
                        <a:rPr lang="en-US" sz="2400" baseline="0" dirty="0" smtClean="0">
                          <a:latin typeface="+mn-lt"/>
                        </a:rPr>
                        <a:t> = $40</a:t>
                      </a:r>
                      <a:endParaRPr lang="en-US" sz="2400" baseline="-25000" dirty="0">
                        <a:latin typeface="+mn-lt"/>
                      </a:endParaRPr>
                    </a:p>
                  </a:txBody>
                  <a:tcPr>
                    <a:solidFill>
                      <a:srgbClr val="FFFFFF"/>
                    </a:solidFill>
                  </a:tcPr>
                </a:tc>
                <a:extLst>
                  <a:ext uri="{0D108BD9-81ED-4DB2-BD59-A6C34878D82A}">
                    <a16:rowId xmlns:a16="http://schemas.microsoft.com/office/drawing/2014/main" val="10004"/>
                  </a:ext>
                </a:extLst>
              </a:tr>
              <a:tr h="215900">
                <a:tc>
                  <a:txBody>
                    <a:bodyPr/>
                    <a:lstStyle/>
                    <a:p>
                      <a:r>
                        <a:rPr lang="en-US" sz="2400" i="1" dirty="0" smtClean="0">
                          <a:latin typeface="+mn-lt"/>
                          <a:cs typeface="Times New Roman"/>
                        </a:rPr>
                        <a:t>	s</a:t>
                      </a:r>
                      <a:r>
                        <a:rPr lang="en-US" sz="2400" baseline="-25000" dirty="0" smtClean="0">
                          <a:latin typeface="+mn-lt"/>
                        </a:rPr>
                        <a:t>1</a:t>
                      </a:r>
                      <a:r>
                        <a:rPr lang="en-US" sz="2400" baseline="0" dirty="0" smtClean="0">
                          <a:latin typeface="+mn-lt"/>
                        </a:rPr>
                        <a:t> = $35</a:t>
                      </a:r>
                      <a:endParaRPr lang="en-US" sz="2400" baseline="-25000" dirty="0">
                        <a:latin typeface="+mn-lt"/>
                      </a:endParaRPr>
                    </a:p>
                  </a:txBody>
                  <a:tcPr>
                    <a:solidFill>
                      <a:srgbClr val="FFFFFF"/>
                    </a:solidFill>
                  </a:tcPr>
                </a:tc>
                <a:tc>
                  <a:txBody>
                    <a:bodyPr/>
                    <a:lstStyle/>
                    <a:p>
                      <a:r>
                        <a:rPr lang="en-US" sz="2400" i="1" dirty="0" smtClean="0">
                          <a:latin typeface="+mn-lt"/>
                          <a:cs typeface="Times New Roman"/>
                        </a:rPr>
                        <a:t>	s</a:t>
                      </a:r>
                      <a:r>
                        <a:rPr lang="en-US" sz="2400" baseline="-25000" dirty="0" smtClean="0">
                          <a:latin typeface="+mn-lt"/>
                        </a:rPr>
                        <a:t>2</a:t>
                      </a:r>
                      <a:r>
                        <a:rPr lang="en-US" sz="2400" baseline="0" dirty="0" smtClean="0">
                          <a:latin typeface="+mn-lt"/>
                        </a:rPr>
                        <a:t> = $25</a:t>
                      </a:r>
                      <a:endParaRPr lang="en-US" sz="2400" baseline="-25000" dirty="0">
                        <a:latin typeface="+mn-lt"/>
                      </a:endParaRPr>
                    </a:p>
                  </a:txBody>
                  <a:tcPr>
                    <a:solidFill>
                      <a:srgbClr val="FFFFFF"/>
                    </a:solidFill>
                  </a:tcPr>
                </a:tc>
                <a:extLst>
                  <a:ext uri="{0D108BD9-81ED-4DB2-BD59-A6C34878D82A}">
                    <a16:rowId xmlns:a16="http://schemas.microsoft.com/office/drawing/2014/main" val="10005"/>
                  </a:ext>
                </a:extLst>
              </a:tr>
              <a:tr h="215900">
                <a:tc>
                  <a:txBody>
                    <a:bodyPr/>
                    <a:lstStyle/>
                    <a:p>
                      <a:r>
                        <a:rPr lang="en-US" sz="2400" baseline="0" dirty="0" smtClean="0">
                          <a:latin typeface="+mn-lt"/>
                        </a:rPr>
                        <a:t>	</a:t>
                      </a:r>
                      <a:r>
                        <a:rPr lang="en-US" sz="2400" i="1" baseline="0" dirty="0" smtClean="0">
                          <a:latin typeface="+mn-lt"/>
                          <a:cs typeface="Times New Roman"/>
                        </a:rPr>
                        <a:t>CSL</a:t>
                      </a:r>
                      <a:r>
                        <a:rPr lang="en-US" sz="2400" baseline="0" dirty="0" smtClean="0">
                          <a:latin typeface="+mn-lt"/>
                        </a:rPr>
                        <a:t> = 0.87</a:t>
                      </a:r>
                      <a:endParaRPr lang="en-US" sz="2400" baseline="0" dirty="0">
                        <a:latin typeface="+mn-lt"/>
                      </a:endParaRPr>
                    </a:p>
                  </a:txBody>
                  <a:tcPr>
                    <a:solidFill>
                      <a:srgbClr val="FFFFFF"/>
                    </a:solidFill>
                  </a:tcPr>
                </a:tc>
                <a:tc>
                  <a:txBody>
                    <a:bodyPr/>
                    <a:lstStyle/>
                    <a:p>
                      <a:r>
                        <a:rPr lang="en-US" sz="2400" baseline="0" dirty="0" smtClean="0">
                          <a:latin typeface="+mn-lt"/>
                        </a:rPr>
                        <a:t>	</a:t>
                      </a:r>
                      <a:r>
                        <a:rPr lang="en-US" sz="2400" i="1" baseline="0" dirty="0" smtClean="0">
                          <a:latin typeface="+mn-lt"/>
                          <a:cs typeface="Times New Roman"/>
                        </a:rPr>
                        <a:t>CSL</a:t>
                      </a:r>
                      <a:r>
                        <a:rPr lang="en-US" sz="2400" baseline="0" dirty="0" smtClean="0">
                          <a:latin typeface="+mn-lt"/>
                        </a:rPr>
                        <a:t> = 0.80</a:t>
                      </a:r>
                      <a:endParaRPr lang="en-US" sz="2400" baseline="0" dirty="0">
                        <a:latin typeface="+mn-lt"/>
                      </a:endParaRPr>
                    </a:p>
                  </a:txBody>
                  <a:tcPr>
                    <a:solidFill>
                      <a:srgbClr val="FFFFFF"/>
                    </a:solidFill>
                  </a:tcPr>
                </a:tc>
                <a:extLst>
                  <a:ext uri="{0D108BD9-81ED-4DB2-BD59-A6C34878D82A}">
                    <a16:rowId xmlns:a16="http://schemas.microsoft.com/office/drawing/2014/main" val="10006"/>
                  </a:ext>
                </a:extLst>
              </a:tr>
              <a:tr h="215900">
                <a:tc>
                  <a:txBody>
                    <a:bodyPr/>
                    <a:lstStyle/>
                    <a:p>
                      <a:r>
                        <a:rPr lang="en-US" sz="2400" baseline="0" dirty="0" smtClean="0">
                          <a:latin typeface="+mn-lt"/>
                        </a:rPr>
                        <a:t>	</a:t>
                      </a:r>
                      <a:r>
                        <a:rPr lang="en-US" sz="2400" i="1" baseline="0" dirty="0" smtClean="0">
                          <a:latin typeface="+mn-lt"/>
                          <a:cs typeface="Times New Roman"/>
                        </a:rPr>
                        <a:t>O</a:t>
                      </a:r>
                      <a:r>
                        <a:rPr lang="en-US" sz="2400" baseline="0" dirty="0" smtClean="0">
                          <a:latin typeface="+mn-lt"/>
                        </a:rPr>
                        <a:t> = 1,337</a:t>
                      </a:r>
                      <a:endParaRPr lang="en-US" sz="2400" baseline="0" dirty="0">
                        <a:latin typeface="+mn-lt"/>
                      </a:endParaRPr>
                    </a:p>
                  </a:txBody>
                  <a:tcPr>
                    <a:solidFill>
                      <a:srgbClr val="FFFFFF"/>
                    </a:solidFill>
                  </a:tcPr>
                </a:tc>
                <a:tc>
                  <a:txBody>
                    <a:bodyPr/>
                    <a:lstStyle/>
                    <a:p>
                      <a:r>
                        <a:rPr lang="en-US" sz="2400" baseline="0" dirty="0" smtClean="0">
                          <a:latin typeface="+mn-lt"/>
                        </a:rPr>
                        <a:t>	</a:t>
                      </a:r>
                      <a:r>
                        <a:rPr lang="en-US" sz="2400" i="1" baseline="0" dirty="0" smtClean="0">
                          <a:latin typeface="+mn-lt"/>
                          <a:cs typeface="Times New Roman"/>
                        </a:rPr>
                        <a:t>O</a:t>
                      </a:r>
                      <a:r>
                        <a:rPr lang="en-US" sz="2400" baseline="0" dirty="0" smtClean="0">
                          <a:latin typeface="+mn-lt"/>
                        </a:rPr>
                        <a:t> = 2,337</a:t>
                      </a:r>
                      <a:endParaRPr lang="en-US" sz="2400" baseline="0" dirty="0">
                        <a:latin typeface="+mn-lt"/>
                      </a:endParaRPr>
                    </a:p>
                  </a:txBody>
                  <a:tcPr>
                    <a:solidFill>
                      <a:srgbClr val="FFFFFF"/>
                    </a:solidFill>
                  </a:tcPr>
                </a:tc>
                <a:extLst>
                  <a:ext uri="{0D108BD9-81ED-4DB2-BD59-A6C34878D82A}">
                    <a16:rowId xmlns:a16="http://schemas.microsoft.com/office/drawing/2014/main" val="10007"/>
                  </a:ext>
                </a:extLst>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75784501"/>
              </p:ext>
            </p:extLst>
          </p:nvPr>
        </p:nvGraphicFramePr>
        <p:xfrm>
          <a:off x="2311839" y="2981934"/>
          <a:ext cx="1615453" cy="421423"/>
        </p:xfrm>
        <a:graphic>
          <a:graphicData uri="http://schemas.openxmlformats.org/presentationml/2006/ole">
            <mc:AlternateContent xmlns:mc="http://schemas.openxmlformats.org/markup-compatibility/2006">
              <mc:Choice xmlns:v="urn:schemas-microsoft-com:vml" Requires="v">
                <p:oleObj spid="_x0000_s86022" name="Equation" r:id="rId3" imgW="876240" imgH="228600" progId="Equation.DSMT4">
                  <p:embed/>
                </p:oleObj>
              </mc:Choice>
              <mc:Fallback>
                <p:oleObj name="Equation" r:id="rId3" imgW="876240" imgH="228600" progId="Equation.DSMT4">
                  <p:embed/>
                  <p:pic>
                    <p:nvPicPr>
                      <p:cNvPr id="0" name=""/>
                      <p:cNvPicPr/>
                      <p:nvPr/>
                    </p:nvPicPr>
                    <p:blipFill>
                      <a:blip r:embed="rId4"/>
                      <a:stretch>
                        <a:fillRect/>
                      </a:stretch>
                    </p:blipFill>
                    <p:spPr>
                      <a:xfrm>
                        <a:off x="2311839" y="2981934"/>
                        <a:ext cx="1615453" cy="42142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767767349"/>
              </p:ext>
            </p:extLst>
          </p:nvPr>
        </p:nvGraphicFramePr>
        <p:xfrm>
          <a:off x="5446858" y="2984609"/>
          <a:ext cx="1521804" cy="421423"/>
        </p:xfrm>
        <a:graphic>
          <a:graphicData uri="http://schemas.openxmlformats.org/presentationml/2006/ole">
            <mc:AlternateContent xmlns:mc="http://schemas.openxmlformats.org/markup-compatibility/2006">
              <mc:Choice xmlns:v="urn:schemas-microsoft-com:vml" Requires="v">
                <p:oleObj spid="_x0000_s86023" name="Equation" r:id="rId5" imgW="825480" imgH="228600" progId="Equation.DSMT4">
                  <p:embed/>
                </p:oleObj>
              </mc:Choice>
              <mc:Fallback>
                <p:oleObj name="Equation" r:id="rId5" imgW="825480" imgH="228600" progId="Equation.DSMT4">
                  <p:embed/>
                  <p:pic>
                    <p:nvPicPr>
                      <p:cNvPr id="0" name=""/>
                      <p:cNvPicPr/>
                      <p:nvPr/>
                    </p:nvPicPr>
                    <p:blipFill>
                      <a:blip r:embed="rId6"/>
                      <a:stretch>
                        <a:fillRect/>
                      </a:stretch>
                    </p:blipFill>
                    <p:spPr>
                      <a:xfrm>
                        <a:off x="5446858" y="2984609"/>
                        <a:ext cx="1521804" cy="42142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98127680"/>
              </p:ext>
            </p:extLst>
          </p:nvPr>
        </p:nvGraphicFramePr>
        <p:xfrm>
          <a:off x="2390503" y="3359260"/>
          <a:ext cx="1410676" cy="445477"/>
        </p:xfrm>
        <a:graphic>
          <a:graphicData uri="http://schemas.openxmlformats.org/presentationml/2006/ole">
            <mc:AlternateContent xmlns:mc="http://schemas.openxmlformats.org/markup-compatibility/2006">
              <mc:Choice xmlns:v="urn:schemas-microsoft-com:vml" Requires="v">
                <p:oleObj spid="_x0000_s86024" name="Equation" r:id="rId7" imgW="723600" imgH="228600" progId="Equation.DSMT4">
                  <p:embed/>
                </p:oleObj>
              </mc:Choice>
              <mc:Fallback>
                <p:oleObj name="Equation" r:id="rId7" imgW="723600" imgH="228600" progId="Equation.DSMT4">
                  <p:embed/>
                  <p:pic>
                    <p:nvPicPr>
                      <p:cNvPr id="0" name=""/>
                      <p:cNvPicPr/>
                      <p:nvPr/>
                    </p:nvPicPr>
                    <p:blipFill>
                      <a:blip r:embed="rId8"/>
                      <a:stretch>
                        <a:fillRect/>
                      </a:stretch>
                    </p:blipFill>
                    <p:spPr>
                      <a:xfrm>
                        <a:off x="2390503" y="3359260"/>
                        <a:ext cx="1410676" cy="445477"/>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94348522"/>
              </p:ext>
            </p:extLst>
          </p:nvPr>
        </p:nvGraphicFramePr>
        <p:xfrm>
          <a:off x="5460782" y="3382044"/>
          <a:ext cx="1361179" cy="445477"/>
        </p:xfrm>
        <a:graphic>
          <a:graphicData uri="http://schemas.openxmlformats.org/presentationml/2006/ole">
            <mc:AlternateContent xmlns:mc="http://schemas.openxmlformats.org/markup-compatibility/2006">
              <mc:Choice xmlns:v="urn:schemas-microsoft-com:vml" Requires="v">
                <p:oleObj spid="_x0000_s86025" name="Equation" r:id="rId9" imgW="698400" imgH="228600" progId="Equation.DSMT4">
                  <p:embed/>
                </p:oleObj>
              </mc:Choice>
              <mc:Fallback>
                <p:oleObj name="Equation" r:id="rId9" imgW="698400" imgH="228600" progId="Equation.DSMT4">
                  <p:embed/>
                  <p:pic>
                    <p:nvPicPr>
                      <p:cNvPr id="0" name=""/>
                      <p:cNvPicPr/>
                      <p:nvPr/>
                    </p:nvPicPr>
                    <p:blipFill>
                      <a:blip r:embed="rId10"/>
                      <a:stretch>
                        <a:fillRect/>
                      </a:stretch>
                    </p:blipFill>
                    <p:spPr>
                      <a:xfrm>
                        <a:off x="5460782" y="3382044"/>
                        <a:ext cx="1361179" cy="445477"/>
                      </a:xfrm>
                      <a:prstGeom prst="rect">
                        <a:avLst/>
                      </a:prstGeom>
                    </p:spPr>
                  </p:pic>
                </p:oleObj>
              </mc:Fallback>
            </mc:AlternateContent>
          </a:graphicData>
        </a:graphic>
      </p:graphicFrame>
    </p:spTree>
    <p:extLst>
      <p:ext uri="{BB962C8B-B14F-4D97-AF65-F5344CB8AC3E}">
        <p14:creationId xmlns:p14="http://schemas.microsoft.com/office/powerpoint/2010/main" val="20338471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Setting Product Availability for Multiple Products under Capacity Constraints </a:t>
            </a:r>
            <a:r>
              <a:rPr lang="en-US" sz="2000" b="0" kern="1200" dirty="0" smtClean="0">
                <a:latin typeface="Times New Roman" panose="02020603050405020304" pitchFamily="18" charset="0"/>
                <a:ea typeface="+mj-ea"/>
                <a:cs typeface="+mj-cs"/>
              </a:rPr>
              <a:t>(2 of 4)</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Supplier capacity constraint, 3,000 </a:t>
            </a:r>
            <a:r>
              <a:rPr lang="en-US" sz="2400" kern="1200" dirty="0" smtClean="0">
                <a:solidFill>
                  <a:srgbClr val="000000"/>
                </a:solidFill>
                <a:latin typeface="Arial (Body)"/>
                <a:ea typeface="+mn-ea"/>
                <a:cs typeface="+mn-cs"/>
              </a:rPr>
              <a:t>units</a:t>
            </a:r>
            <a:endParaRPr lang="en-US" sz="2400" kern="1200" dirty="0">
              <a:solidFill>
                <a:srgbClr val="000000"/>
              </a:solidFill>
              <a:latin typeface="Arial (Body)"/>
              <a:ea typeface="+mn-ea"/>
              <a:cs typeface="+mn-cs"/>
            </a:endParaRPr>
          </a:p>
        </p:txBody>
      </p:sp>
      <p:graphicFrame>
        <p:nvGraphicFramePr>
          <p:cNvPr id="4" name="Object 3" descr="Expected marginal contribution high-end Equals M C sub 1 (1,000). = p sub 1 left bracket 1 minus F sub 1 left parenthesis 1,000 right parenthesis right bracket + s sub 1 f sub 1 left parenthesis 1,000 right parenthesis minus c sub 1. = 150 times left parenthesis 1 minus 0.5 right parenthesis + left parenthesis 35 times 0.5 right parenthesis minus 50. equals $42.50."/>
          <p:cNvGraphicFramePr>
            <a:graphicFrameLocks noChangeAspect="1"/>
          </p:cNvGraphicFramePr>
          <p:nvPr>
            <p:extLst>
              <p:ext uri="{D42A27DB-BD31-4B8C-83A1-F6EECF244321}">
                <p14:modId xmlns:p14="http://schemas.microsoft.com/office/powerpoint/2010/main" val="2067315466"/>
              </p:ext>
            </p:extLst>
          </p:nvPr>
        </p:nvGraphicFramePr>
        <p:xfrm>
          <a:off x="1295286" y="2240302"/>
          <a:ext cx="6533762" cy="2022197"/>
        </p:xfrm>
        <a:graphic>
          <a:graphicData uri="http://schemas.openxmlformats.org/presentationml/2006/ole">
            <mc:AlternateContent xmlns:mc="http://schemas.openxmlformats.org/markup-compatibility/2006">
              <mc:Choice xmlns:v="urn:schemas-microsoft-com:vml" Requires="v">
                <p:oleObj spid="_x0000_s58200" name="Equation" r:id="rId3" imgW="3860640" imgH="1193760" progId="Equation.DSMT4">
                  <p:embed/>
                </p:oleObj>
              </mc:Choice>
              <mc:Fallback>
                <p:oleObj name="Equation" r:id="rId3" imgW="3860640" imgH="1193760" progId="Equation.DSMT4">
                  <p:embed/>
                  <p:pic>
                    <p:nvPicPr>
                      <p:cNvPr id="0" name=""/>
                      <p:cNvPicPr/>
                      <p:nvPr/>
                    </p:nvPicPr>
                    <p:blipFill>
                      <a:blip r:embed="rId4"/>
                      <a:stretch>
                        <a:fillRect/>
                      </a:stretch>
                    </p:blipFill>
                    <p:spPr>
                      <a:xfrm>
                        <a:off x="1295286" y="2240302"/>
                        <a:ext cx="6533762" cy="2022197"/>
                      </a:xfrm>
                      <a:prstGeom prst="rect">
                        <a:avLst/>
                      </a:prstGeom>
                    </p:spPr>
                  </p:pic>
                </p:oleObj>
              </mc:Fallback>
            </mc:AlternateContent>
          </a:graphicData>
        </a:graphic>
      </p:graphicFrame>
      <p:graphicFrame>
        <p:nvGraphicFramePr>
          <p:cNvPr id="5" name="Object 4" descr="Expected marginal contribution mid-range Equals M C sub 2 left parenthesis 1,999 right parenthesis. Equals p sub 2 left bracket 1 minus f sub 2 left parenthesis 1,999 right parenthesis  right bracket + s sub 2 f sub 2 left parenthesis 1,999 right parenthesis minus c sub 2. equals 100 times left parenthesis 1 minus 0.499 right parenthesis + left parenthesis 25 times 0.499 right parenthesis minus 40. = $22.57."/>
          <p:cNvGraphicFramePr>
            <a:graphicFrameLocks noChangeAspect="1"/>
          </p:cNvGraphicFramePr>
          <p:nvPr>
            <p:extLst>
              <p:ext uri="{D42A27DB-BD31-4B8C-83A1-F6EECF244321}">
                <p14:modId xmlns:p14="http://schemas.microsoft.com/office/powerpoint/2010/main" val="1506035354"/>
              </p:ext>
            </p:extLst>
          </p:nvPr>
        </p:nvGraphicFramePr>
        <p:xfrm>
          <a:off x="1111258" y="4336319"/>
          <a:ext cx="6863036" cy="1967124"/>
        </p:xfrm>
        <a:graphic>
          <a:graphicData uri="http://schemas.openxmlformats.org/presentationml/2006/ole">
            <mc:AlternateContent xmlns:mc="http://schemas.openxmlformats.org/markup-compatibility/2006">
              <mc:Choice xmlns:v="urn:schemas-microsoft-com:vml" Requires="v">
                <p:oleObj spid="_x0000_s58201" name="Equation" r:id="rId5" imgW="4076640" imgH="1168200" progId="Equation.DSMT4">
                  <p:embed/>
                </p:oleObj>
              </mc:Choice>
              <mc:Fallback>
                <p:oleObj name="Equation" r:id="rId5" imgW="4076640" imgH="1168200" progId="Equation.DSMT4">
                  <p:embed/>
                  <p:pic>
                    <p:nvPicPr>
                      <p:cNvPr id="0" name=""/>
                      <p:cNvPicPr/>
                      <p:nvPr/>
                    </p:nvPicPr>
                    <p:blipFill>
                      <a:blip r:embed="rId6"/>
                      <a:stretch>
                        <a:fillRect/>
                      </a:stretch>
                    </p:blipFill>
                    <p:spPr>
                      <a:xfrm>
                        <a:off x="1111258" y="4336319"/>
                        <a:ext cx="6863036" cy="1967124"/>
                      </a:xfrm>
                      <a:prstGeom prst="rect">
                        <a:avLst/>
                      </a:prstGeom>
                    </p:spPr>
                  </p:pic>
                </p:oleObj>
              </mc:Fallback>
            </mc:AlternateContent>
          </a:graphicData>
        </a:graphic>
      </p:graphicFrame>
    </p:spTree>
    <p:extLst>
      <p:ext uri="{BB962C8B-B14F-4D97-AF65-F5344CB8AC3E}">
        <p14:creationId xmlns:p14="http://schemas.microsoft.com/office/powerpoint/2010/main" val="15989542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Setting Product Availability for Multiple Products under Capacity Constraints </a:t>
            </a:r>
            <a:r>
              <a:rPr lang="en-US" sz="2000" b="0" kern="1200" dirty="0" smtClean="0">
                <a:latin typeface="Times New Roman" panose="02020603050405020304" pitchFamily="18" charset="0"/>
                <a:ea typeface="+mj-ea"/>
                <a:cs typeface="+mj-cs"/>
              </a:rPr>
              <a:t>(3 of 4)</a:t>
            </a:r>
            <a:endParaRPr lang="en-US" sz="2000" b="0" kern="1200" dirty="0">
              <a:latin typeface="Times New Roman" panose="02020603050405020304" pitchFamily="18" charset="0"/>
              <a:ea typeface="+mj-ea"/>
              <a:cs typeface="+mj-cs"/>
            </a:endParaRPr>
          </a:p>
        </p:txBody>
      </p:sp>
      <p:graphicFrame>
        <p:nvGraphicFramePr>
          <p:cNvPr id="6" name="Object 5" descr="M C sub i left parenthesis Q sub I right parenthesis, = p sub I left bracket 1 minus f sub I left parenthesis q sub I right parenthesis right bracket + s sub I f sub I left parenthesis Q sub I right parenthesis minus c sub I"/>
          <p:cNvGraphicFramePr>
            <a:graphicFrameLocks noChangeAspect="1"/>
          </p:cNvGraphicFramePr>
          <p:nvPr>
            <p:extLst>
              <p:ext uri="{D42A27DB-BD31-4B8C-83A1-F6EECF244321}">
                <p14:modId xmlns:p14="http://schemas.microsoft.com/office/powerpoint/2010/main" val="2336529321"/>
              </p:ext>
            </p:extLst>
          </p:nvPr>
        </p:nvGraphicFramePr>
        <p:xfrm>
          <a:off x="2363701" y="1631274"/>
          <a:ext cx="4216574" cy="478175"/>
        </p:xfrm>
        <a:graphic>
          <a:graphicData uri="http://schemas.openxmlformats.org/presentationml/2006/ole">
            <mc:AlternateContent xmlns:mc="http://schemas.openxmlformats.org/markup-compatibility/2006">
              <mc:Choice xmlns:v="urn:schemas-microsoft-com:vml" Requires="v">
                <p:oleObj spid="_x0000_s72164" name="Equation" r:id="rId3" imgW="2463480" imgH="279360" progId="Equation.DSMT4">
                  <p:embed/>
                </p:oleObj>
              </mc:Choice>
              <mc:Fallback>
                <p:oleObj name="Equation" r:id="rId3" imgW="2463480" imgH="279360" progId="Equation.DSMT4">
                  <p:embed/>
                  <p:pic>
                    <p:nvPicPr>
                      <p:cNvPr id="5" name="Object 4"/>
                      <p:cNvPicPr/>
                      <p:nvPr/>
                    </p:nvPicPr>
                    <p:blipFill>
                      <a:blip r:embed="rId4"/>
                      <a:stretch>
                        <a:fillRect/>
                      </a:stretch>
                    </p:blipFill>
                    <p:spPr>
                      <a:xfrm>
                        <a:off x="2363701" y="1631274"/>
                        <a:ext cx="4216574" cy="478175"/>
                      </a:xfrm>
                      <a:prstGeom prst="rect">
                        <a:avLst/>
                      </a:prstGeom>
                    </p:spPr>
                  </p:pic>
                </p:oleObj>
              </mc:Fallback>
            </mc:AlternateContent>
          </a:graphicData>
        </a:graphic>
      </p:graphicFrame>
      <p:sp>
        <p:nvSpPr>
          <p:cNvPr id="3" name="Content Placeholder 2"/>
          <p:cNvSpPr>
            <a:spLocks noGrp="1"/>
          </p:cNvSpPr>
          <p:nvPr>
            <p:ph idx="1"/>
          </p:nvPr>
        </p:nvSpPr>
        <p:spPr>
          <a:xfrm>
            <a:off x="551793" y="2243872"/>
            <a:ext cx="8040414" cy="3002890"/>
          </a:xfrm>
        </p:spPr>
        <p:txBody>
          <a:bodyPr wrap="square" lIns="91425" tIns="91425" rIns="91425" bIns="91425">
            <a:spAutoFit/>
          </a:bodyPr>
          <a:lstStyle/>
          <a:p>
            <a:pPr marL="432000" indent="-428400">
              <a:buFont typeface="+mj-lt"/>
              <a:buAutoNum type="arabicPeriod"/>
            </a:pPr>
            <a:r>
              <a:rPr lang="en-US" sz="2000" dirty="0">
                <a:latin typeface="+mn-lt"/>
              </a:rPr>
              <a:t>Set quantity </a:t>
            </a:r>
            <a:r>
              <a:rPr lang="en-US" sz="2000" i="1" dirty="0">
                <a:latin typeface="+mn-lt"/>
                <a:cs typeface="Times New Roman"/>
              </a:rPr>
              <a:t>Q</a:t>
            </a:r>
            <a:r>
              <a:rPr lang="en-US" sz="2000" i="1" baseline="-25000" dirty="0">
                <a:latin typeface="+mn-lt"/>
                <a:cs typeface="Times New Roman"/>
              </a:rPr>
              <a:t>i</a:t>
            </a:r>
            <a:r>
              <a:rPr lang="en-US" sz="2000" i="1" dirty="0">
                <a:latin typeface="+mn-lt"/>
              </a:rPr>
              <a:t> =</a:t>
            </a:r>
            <a:r>
              <a:rPr lang="en-US" sz="2000" dirty="0">
                <a:latin typeface="+mn-lt"/>
              </a:rPr>
              <a:t> 0 for all products </a:t>
            </a:r>
            <a:r>
              <a:rPr lang="en-US" sz="2000" i="1" dirty="0">
                <a:latin typeface="+mn-lt"/>
                <a:cs typeface="Times New Roman"/>
              </a:rPr>
              <a:t>i</a:t>
            </a:r>
          </a:p>
          <a:p>
            <a:pPr marL="432000" indent="-428400">
              <a:buFont typeface="+mj-lt"/>
              <a:buAutoNum type="arabicPeriod"/>
            </a:pPr>
            <a:r>
              <a:rPr lang="en-US" sz="2000" dirty="0">
                <a:latin typeface="+mn-lt"/>
              </a:rPr>
              <a:t>Compute the expected marginal contribution </a:t>
            </a:r>
            <a:r>
              <a:rPr lang="en-US" sz="2000" i="1" dirty="0" smtClean="0">
                <a:latin typeface="+mn-lt"/>
                <a:cs typeface="Times New Roman"/>
              </a:rPr>
              <a:t>M</a:t>
            </a:r>
            <a:r>
              <a:rPr lang="en-US" sz="100" i="1" dirty="0" smtClean="0">
                <a:latin typeface="+mn-lt"/>
                <a:cs typeface="Times New Roman"/>
              </a:rPr>
              <a:t> </a:t>
            </a:r>
            <a:r>
              <a:rPr lang="en-US" sz="2000" i="1" dirty="0" smtClean="0">
                <a:latin typeface="+mn-lt"/>
                <a:cs typeface="Times New Roman"/>
              </a:rPr>
              <a:t>C</a:t>
            </a:r>
            <a:r>
              <a:rPr lang="en-US" sz="2000" i="1" baseline="-25000" dirty="0" smtClean="0">
                <a:latin typeface="+mn-lt"/>
                <a:cs typeface="Times New Roman"/>
              </a:rPr>
              <a:t>i</a:t>
            </a:r>
            <a:r>
              <a:rPr lang="en-US" sz="2000" dirty="0" smtClean="0">
                <a:latin typeface="+mn-lt"/>
              </a:rPr>
              <a:t>(</a:t>
            </a:r>
            <a:r>
              <a:rPr lang="en-US" sz="2000" i="1" dirty="0" smtClean="0">
                <a:latin typeface="+mn-lt"/>
                <a:cs typeface="Times New Roman"/>
              </a:rPr>
              <a:t>Q</a:t>
            </a:r>
            <a:r>
              <a:rPr lang="en-US" sz="2000" i="1" baseline="-25000" dirty="0" smtClean="0">
                <a:latin typeface="+mn-lt"/>
                <a:cs typeface="Times New Roman"/>
              </a:rPr>
              <a:t>i</a:t>
            </a:r>
            <a:r>
              <a:rPr lang="en-US" sz="2000" dirty="0">
                <a:latin typeface="+mn-lt"/>
              </a:rPr>
              <a:t>) for each product </a:t>
            </a:r>
            <a:r>
              <a:rPr lang="en-US" sz="2000" i="1" dirty="0">
                <a:latin typeface="+mn-lt"/>
                <a:cs typeface="Times New Roman"/>
              </a:rPr>
              <a:t>i</a:t>
            </a:r>
          </a:p>
          <a:p>
            <a:pPr marL="432000" indent="-428400">
              <a:buFont typeface="+mj-lt"/>
              <a:buAutoNum type="arabicPeriod"/>
            </a:pPr>
            <a:r>
              <a:rPr lang="en-US" sz="2000" dirty="0">
                <a:latin typeface="+mn-lt"/>
              </a:rPr>
              <a:t>If positive, stop, otherwise, let </a:t>
            </a:r>
            <a:r>
              <a:rPr lang="en-US" sz="2000" i="1" dirty="0">
                <a:latin typeface="+mn-lt"/>
                <a:cs typeface="Times New Roman"/>
              </a:rPr>
              <a:t>j</a:t>
            </a:r>
            <a:r>
              <a:rPr lang="en-US" sz="2000" i="1" dirty="0">
                <a:latin typeface="+mn-lt"/>
              </a:rPr>
              <a:t> </a:t>
            </a:r>
            <a:r>
              <a:rPr lang="en-US" sz="2000" dirty="0">
                <a:latin typeface="+mn-lt"/>
              </a:rPr>
              <a:t>be the product with the highest expected marginal contribution and increase </a:t>
            </a:r>
            <a:r>
              <a:rPr lang="en-US" sz="2000" i="1" dirty="0">
                <a:latin typeface="+mn-lt"/>
                <a:cs typeface="Times New Roman"/>
              </a:rPr>
              <a:t>Q</a:t>
            </a:r>
            <a:r>
              <a:rPr lang="en-US" sz="2000" i="1" baseline="-25000" dirty="0">
                <a:latin typeface="+mn-lt"/>
                <a:cs typeface="Times New Roman"/>
              </a:rPr>
              <a:t>j</a:t>
            </a:r>
            <a:r>
              <a:rPr lang="en-US" sz="2000" i="1" dirty="0">
                <a:latin typeface="+mn-lt"/>
              </a:rPr>
              <a:t> </a:t>
            </a:r>
            <a:r>
              <a:rPr lang="en-US" sz="2000" dirty="0">
                <a:latin typeface="+mn-lt"/>
              </a:rPr>
              <a:t>by one unit</a:t>
            </a:r>
          </a:p>
          <a:p>
            <a:pPr marL="432000" indent="-428400">
              <a:buFont typeface="+mj-lt"/>
              <a:buAutoNum type="arabicPeriod"/>
            </a:pPr>
            <a:r>
              <a:rPr lang="en-US" sz="2000" dirty="0">
                <a:latin typeface="+mn-lt"/>
              </a:rPr>
              <a:t>If the total quantity is less than </a:t>
            </a:r>
            <a:r>
              <a:rPr lang="en-US" sz="2000" i="1" dirty="0">
                <a:latin typeface="+mn-lt"/>
              </a:rPr>
              <a:t>B</a:t>
            </a:r>
            <a:r>
              <a:rPr lang="en-US" sz="2000" dirty="0">
                <a:latin typeface="+mn-lt"/>
              </a:rPr>
              <a:t>, return to step 2, otherwise capacity constraint are met and quantities are </a:t>
            </a:r>
            <a:r>
              <a:rPr lang="en-US" sz="2000" dirty="0" smtClean="0">
                <a:latin typeface="+mn-lt"/>
              </a:rPr>
              <a:t>optimal</a:t>
            </a:r>
            <a:endParaRPr lang="en-US" sz="2000" dirty="0">
              <a:latin typeface="+mn-lt"/>
            </a:endParaRPr>
          </a:p>
        </p:txBody>
      </p:sp>
      <p:graphicFrame>
        <p:nvGraphicFramePr>
          <p:cNvPr id="12" name="Object 11" descr="Max sum of pi  sub I left parenthesis q sub I right parenthesis from i= 1 to n. Subject to the sum of q sub I from I = 1 to n is less than or greater to B. Q sub I is greater than or equal to 0"/>
          <p:cNvGraphicFramePr>
            <a:graphicFrameLocks noChangeAspect="1"/>
          </p:cNvGraphicFramePr>
          <p:nvPr>
            <p:extLst>
              <p:ext uri="{D42A27DB-BD31-4B8C-83A1-F6EECF244321}">
                <p14:modId xmlns:p14="http://schemas.microsoft.com/office/powerpoint/2010/main" val="1496529580"/>
              </p:ext>
            </p:extLst>
          </p:nvPr>
        </p:nvGraphicFramePr>
        <p:xfrm>
          <a:off x="1193800" y="5357813"/>
          <a:ext cx="5657850" cy="855662"/>
        </p:xfrm>
        <a:graphic>
          <a:graphicData uri="http://schemas.openxmlformats.org/presentationml/2006/ole">
            <mc:AlternateContent xmlns:mc="http://schemas.openxmlformats.org/markup-compatibility/2006">
              <mc:Choice xmlns:v="urn:schemas-microsoft-com:vml" Requires="v">
                <p:oleObj spid="_x0000_s72165" name="Equation" r:id="rId5" imgW="2857320" imgH="431640" progId="Equation.DSMT4">
                  <p:embed/>
                </p:oleObj>
              </mc:Choice>
              <mc:Fallback>
                <p:oleObj name="Equation" r:id="rId5" imgW="2857320" imgH="431640" progId="Equation.DSMT4">
                  <p:embed/>
                  <p:pic>
                    <p:nvPicPr>
                      <p:cNvPr id="0" name=""/>
                      <p:cNvPicPr/>
                      <p:nvPr/>
                    </p:nvPicPr>
                    <p:blipFill>
                      <a:blip r:embed="rId6"/>
                      <a:stretch>
                        <a:fillRect/>
                      </a:stretch>
                    </p:blipFill>
                    <p:spPr>
                      <a:xfrm>
                        <a:off x="1193800" y="5357813"/>
                        <a:ext cx="5657850" cy="855662"/>
                      </a:xfrm>
                      <a:prstGeom prst="rect">
                        <a:avLst/>
                      </a:prstGeom>
                    </p:spPr>
                  </p:pic>
                </p:oleObj>
              </mc:Fallback>
            </mc:AlternateContent>
          </a:graphicData>
        </a:graphic>
      </p:graphicFrame>
    </p:spTree>
    <p:extLst>
      <p:ext uri="{BB962C8B-B14F-4D97-AF65-F5344CB8AC3E}">
        <p14:creationId xmlns:p14="http://schemas.microsoft.com/office/powerpoint/2010/main" val="38493489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Setting Product Availability for Multiple Products under Capacity Constraints </a:t>
            </a:r>
            <a:r>
              <a:rPr lang="en-US" sz="2000" b="0" kern="1200" dirty="0" smtClean="0">
                <a:latin typeface="Times New Roman" panose="02020603050405020304" pitchFamily="18" charset="0"/>
                <a:ea typeface="+mj-ea"/>
                <a:cs typeface="+mj-cs"/>
              </a:rPr>
              <a:t>(4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733567"/>
          </a:xfrm>
        </p:spPr>
        <p:txBody>
          <a:bodyPr/>
          <a:lstStyle/>
          <a:p>
            <a:pPr marL="0" indent="0">
              <a:buNone/>
            </a:pPr>
            <a:r>
              <a:rPr lang="en-US" sz="2000" b="1" dirty="0" smtClean="0">
                <a:latin typeface="+mn-lt"/>
              </a:rPr>
              <a:t>Table 13-6 </a:t>
            </a:r>
            <a:r>
              <a:rPr lang="en-US" sz="2000" dirty="0" smtClean="0">
                <a:latin typeface="+mn-lt"/>
              </a:rPr>
              <a:t>Application </a:t>
            </a:r>
            <a:r>
              <a:rPr lang="en-US" sz="2000" dirty="0">
                <a:latin typeface="+mn-lt"/>
              </a:rPr>
              <a:t>of Solution Procedure to Obtain Order Quantities Under Capacity </a:t>
            </a:r>
            <a:r>
              <a:rPr lang="en-US" sz="2000" dirty="0" smtClean="0">
                <a:latin typeface="+mn-lt"/>
              </a:rPr>
              <a:t>Constraints</a:t>
            </a:r>
          </a:p>
        </p:txBody>
      </p:sp>
      <p:pic>
        <p:nvPicPr>
          <p:cNvPr id="4" name="Picture 3" descr="A table shows remaining capacity, in decreasing volume, and for each value of remaining capacity the expected marginal contribution of a high end product and a mid range product, and the order quantity of a high end product and a low end product. The following sets of five numbers represent the capacity left, the marginal contribution of a high end product, the marginal contribution of a mid range product, the order quantity of a high end product, and the order quantity of a mid range product. 3,000, 99.95, 60.00, 0, 0. 2,900, 99.84, 60.00, 100, 0. 2,100, 57.51, 60.00, 900, 0. 2,000, 57.51, 60.00, 900, 100. 800, 57.51, 57.00, 900, 1,300. 780, 54.59, 57.00, 900, 1,300. 300, 42.50, 43.00, 1,000, 1,700. 200, 42.50, 36.86, 1,000, 1,800. 180, 39.44, 36.86, 1,020, 1,800. 40, 31.89, 30.63, 1,070, 1,890. 30, 30.41, 30.63, 1,080, 1,890. 10, 29.67, 29.54, 1,085, 1,905. 1, 29.23, 29.10, 1,088, 1,911. 0, 29.09, 29.10, 1,089, 1,9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8165" y="2411655"/>
            <a:ext cx="6407670" cy="3934402"/>
          </a:xfrm>
          <a:prstGeom prst="rect">
            <a:avLst/>
          </a:prstGeom>
        </p:spPr>
      </p:pic>
    </p:spTree>
    <p:extLst>
      <p:ext uri="{BB962C8B-B14F-4D97-AF65-F5344CB8AC3E}">
        <p14:creationId xmlns:p14="http://schemas.microsoft.com/office/powerpoint/2010/main" val="1981850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6</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When ordering multiple products under a limited supply capacity, the allocation of capacity to products should be based on their expected marginal contribution to profits. This approach allocates a relatively higher fraction of capacity to products that have a high margin relative to their cost of overstocking. At the optimal allocation, the expected marginal contribution of each product is the same. When there is no capacity constraint, the expected marginal contribution of each product at optimality is </a:t>
            </a:r>
            <a:r>
              <a:rPr lang="en-US" sz="2400" kern="1200" dirty="0" smtClean="0">
                <a:solidFill>
                  <a:srgbClr val="000000"/>
                </a:solidFill>
                <a:latin typeface="Arial (Body)"/>
                <a:ea typeface="+mn-ea"/>
                <a:cs typeface="+mn-cs"/>
              </a:rPr>
              <a:t>zero.</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2992302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smtClean="0">
                <a:latin typeface="Times New Roman" panose="02020603050405020304" pitchFamily="18" charset="0"/>
              </a:rPr>
              <a:t>Copyright </a:t>
            </a:r>
            <a:endParaRPr lang="en-US"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L</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L. Bean Example </a:t>
            </a:r>
            <a:r>
              <a:rPr lang="en-US" sz="2000" b="0" kern="1200" dirty="0" smtClean="0">
                <a:latin typeface="Times New Roman" panose="02020603050405020304" pitchFamily="18" charset="0"/>
                <a:ea typeface="+mj-ea"/>
                <a:cs typeface="+mj-cs"/>
              </a:rPr>
              <a:t>(3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764628"/>
          </a:xfrm>
        </p:spPr>
        <p:txBody>
          <a:bodyPr/>
          <a:lstStyle/>
          <a:p>
            <a:pPr marL="0" indent="0">
              <a:buNone/>
            </a:pPr>
            <a:r>
              <a:rPr lang="en-US" sz="2000" b="1" dirty="0" smtClean="0">
                <a:latin typeface="+mn-lt"/>
              </a:rPr>
              <a:t>Table 13-2  </a:t>
            </a:r>
            <a:r>
              <a:rPr lang="en-US" sz="2000" dirty="0" smtClean="0">
                <a:latin typeface="+mn-lt"/>
              </a:rPr>
              <a:t>Expected </a:t>
            </a:r>
            <a:r>
              <a:rPr lang="en-US" sz="2000" dirty="0">
                <a:latin typeface="+mn-lt"/>
              </a:rPr>
              <a:t>Marginal Contribution of Each Additional 100 </a:t>
            </a:r>
            <a:r>
              <a:rPr lang="en-US" sz="2000" dirty="0" smtClean="0">
                <a:latin typeface="+mn-lt"/>
              </a:rPr>
              <a:t>Parkas</a:t>
            </a:r>
            <a:endParaRPr lang="en-US" sz="20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3328877228"/>
              </p:ext>
            </p:extLst>
          </p:nvPr>
        </p:nvGraphicFramePr>
        <p:xfrm>
          <a:off x="787400" y="2617958"/>
          <a:ext cx="7581900" cy="3187698"/>
        </p:xfrm>
        <a:graphic>
          <a:graphicData uri="http://schemas.openxmlformats.org/drawingml/2006/table">
            <a:tbl>
              <a:tblPr firstRow="1" bandRow="1">
                <a:tableStyleId>{2D5ABB26-0587-4C30-8999-92F81FD0307C}</a:tableStyleId>
              </a:tblPr>
              <a:tblGrid>
                <a:gridCol w="1346200">
                  <a:extLst>
                    <a:ext uri="{9D8B030D-6E8A-4147-A177-3AD203B41FA5}">
                      <a16:colId xmlns:a16="http://schemas.microsoft.com/office/drawing/2014/main" val="20000"/>
                    </a:ext>
                  </a:extLst>
                </a:gridCol>
                <a:gridCol w="2091559">
                  <a:extLst>
                    <a:ext uri="{9D8B030D-6E8A-4147-A177-3AD203B41FA5}">
                      <a16:colId xmlns:a16="http://schemas.microsoft.com/office/drawing/2014/main" val="20001"/>
                    </a:ext>
                  </a:extLst>
                </a:gridCol>
                <a:gridCol w="1947041">
                  <a:extLst>
                    <a:ext uri="{9D8B030D-6E8A-4147-A177-3AD203B41FA5}">
                      <a16:colId xmlns:a16="http://schemas.microsoft.com/office/drawing/2014/main" val="20002"/>
                    </a:ext>
                  </a:extLst>
                </a:gridCol>
                <a:gridCol w="2197100">
                  <a:extLst>
                    <a:ext uri="{9D8B030D-6E8A-4147-A177-3AD203B41FA5}">
                      <a16:colId xmlns:a16="http://schemas.microsoft.com/office/drawing/2014/main" val="20003"/>
                    </a:ext>
                  </a:extLst>
                </a:gridCol>
              </a:tblGrid>
              <a:tr h="630899">
                <a:tc>
                  <a:txBody>
                    <a:bodyPr/>
                    <a:lstStyle/>
                    <a:p>
                      <a:pPr algn="ctr"/>
                      <a:r>
                        <a:rPr lang="en-US" sz="1600" b="1" kern="1200" dirty="0" smtClean="0">
                          <a:solidFill>
                            <a:schemeClr val="tx1"/>
                          </a:solidFill>
                          <a:latin typeface="+mn-lt"/>
                          <a:ea typeface="+mn-ea"/>
                          <a:cs typeface="+mn-cs"/>
                        </a:rPr>
                        <a:t>Additional</a:t>
                      </a:r>
                      <a:r>
                        <a:rPr lang="en-US" sz="1600" b="1" kern="1200" baseline="0" dirty="0" smtClean="0">
                          <a:solidFill>
                            <a:schemeClr val="tx1"/>
                          </a:solidFill>
                          <a:latin typeface="+mn-lt"/>
                          <a:ea typeface="+mn-ea"/>
                          <a:cs typeface="+mn-cs"/>
                        </a:rPr>
                        <a:t> H</a:t>
                      </a:r>
                      <a:r>
                        <a:rPr lang="en-US" sz="1600" b="1" kern="1200" dirty="0" smtClean="0">
                          <a:solidFill>
                            <a:schemeClr val="tx1"/>
                          </a:solidFill>
                          <a:latin typeface="+mn-lt"/>
                          <a:ea typeface="+mn-ea"/>
                          <a:cs typeface="+mn-cs"/>
                        </a:rPr>
                        <a:t>undreds</a:t>
                      </a:r>
                      <a:endParaRPr lang="en-US" sz="1600" b="1" dirty="0"/>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kern="1200" dirty="0" smtClean="0">
                          <a:solidFill>
                            <a:schemeClr val="tx1"/>
                          </a:solidFill>
                          <a:latin typeface="+mn-lt"/>
                          <a:ea typeface="+mn-ea"/>
                          <a:cs typeface="+mn-cs"/>
                        </a:rPr>
                        <a:t>Expected Marginal Benefit</a:t>
                      </a:r>
                      <a:endParaRPr lang="en-US" sz="1600" b="1" i="1" baseline="-25000" dirty="0">
                        <a:latin typeface="Times New Roman"/>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kern="1200" dirty="0" smtClean="0">
                          <a:solidFill>
                            <a:schemeClr val="tx1"/>
                          </a:solidFill>
                          <a:latin typeface="+mn-lt"/>
                          <a:ea typeface="+mn-ea"/>
                          <a:cs typeface="+mn-cs"/>
                        </a:rPr>
                        <a:t>Expected Marginal Cost</a:t>
                      </a:r>
                      <a:endParaRPr lang="en-US" sz="1600" b="1" dirty="0"/>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600" b="1" kern="1200" dirty="0" smtClean="0">
                          <a:solidFill>
                            <a:schemeClr val="tx1"/>
                          </a:solidFill>
                          <a:latin typeface="+mn-lt"/>
                          <a:ea typeface="+mn-ea"/>
                          <a:cs typeface="+mn-cs"/>
                        </a:rPr>
                        <a:t>Expected Marginal Contribution</a:t>
                      </a:r>
                      <a:endParaRPr lang="en-US" sz="1600" b="1" i="1" dirty="0">
                        <a:latin typeface="Times New Roman"/>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5257">
                <a:tc>
                  <a:txBody>
                    <a:bodyPr/>
                    <a:lstStyle/>
                    <a:p>
                      <a:pPr algn="ctr"/>
                      <a:r>
                        <a:rPr lang="en-US" sz="1600" dirty="0" smtClean="0"/>
                        <a:t>11th</a:t>
                      </a:r>
                      <a:endParaRPr lang="en-US" sz="16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600" dirty="0" smtClean="0"/>
                        <a:t>5,500 × 0.49 = 2,695</a:t>
                      </a:r>
                      <a:endParaRPr lang="en-US" sz="16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t>500 × 0.51 = 255</a:t>
                      </a:r>
                      <a:endParaRPr lang="en-US" sz="16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t>2,695 − 255 = 2,440</a:t>
                      </a:r>
                      <a:endParaRPr lang="en-US" sz="16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65257">
                <a:tc>
                  <a:txBody>
                    <a:bodyPr/>
                    <a:lstStyle/>
                    <a:p>
                      <a:pPr algn="ctr"/>
                      <a:r>
                        <a:rPr lang="en-US" sz="1600" dirty="0" smtClean="0"/>
                        <a:t>12th</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600" dirty="0" smtClean="0"/>
                        <a:t>5,500 × 0.29 = 1,595</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500 × 0.71 = 355</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t>1,595 − 355 = 1,240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5257">
                <a:tc>
                  <a:txBody>
                    <a:bodyPr/>
                    <a:lstStyle/>
                    <a:p>
                      <a:pPr algn="ctr"/>
                      <a:r>
                        <a:rPr lang="en-US" sz="1600" dirty="0" smtClean="0"/>
                        <a:t>13th</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600" dirty="0" smtClean="0"/>
                        <a:t>5,500 × 0.18 = 990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500 × 0.82 = 410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t>990 − 410 = 580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65257">
                <a:tc>
                  <a:txBody>
                    <a:bodyPr/>
                    <a:lstStyle/>
                    <a:p>
                      <a:pPr algn="ctr"/>
                      <a:r>
                        <a:rPr lang="en-US" sz="1600" dirty="0" smtClean="0"/>
                        <a:t>14th</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600" dirty="0" smtClean="0"/>
                        <a:t>5,500 × 0.08 = 440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500 × 0.92 = 460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t>440 − 460 = −20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65257">
                <a:tc>
                  <a:txBody>
                    <a:bodyPr/>
                    <a:lstStyle/>
                    <a:p>
                      <a:pPr algn="ctr"/>
                      <a:r>
                        <a:rPr lang="en-US" sz="1600" dirty="0" smtClean="0"/>
                        <a:t>15th</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600" dirty="0" smtClean="0"/>
                        <a:t>5,500 × 0.04 = 220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500 × 0.96 = 480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t>  220 − 480 = −260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65257">
                <a:tc>
                  <a:txBody>
                    <a:bodyPr/>
                    <a:lstStyle/>
                    <a:p>
                      <a:pPr algn="ctr"/>
                      <a:r>
                        <a:rPr lang="en-US" sz="1600" dirty="0" smtClean="0"/>
                        <a:t>16th</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600" dirty="0" smtClean="0"/>
                        <a:t>5,500 × 0.02 = 110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500 × 0.98 = 490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t>  110 − 490 = −380</a:t>
                      </a:r>
                      <a:endParaRPr lang="en-US" sz="16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65257">
                <a:tc>
                  <a:txBody>
                    <a:bodyPr/>
                    <a:lstStyle/>
                    <a:p>
                      <a:pPr algn="ctr"/>
                      <a:r>
                        <a:rPr lang="en-US" sz="1600" dirty="0" smtClean="0"/>
                        <a:t>17th</a:t>
                      </a:r>
                      <a:endParaRPr lang="en-US" sz="16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r>
                        <a:rPr lang="en-US" sz="1600" dirty="0" smtClean="0"/>
                        <a:t>5,500 × 0.01 = 55</a:t>
                      </a:r>
                      <a:endParaRPr lang="en-US" sz="16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500 × 0.99 = 495</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600" dirty="0" smtClean="0"/>
                        <a:t>    55 − 495 = −440</a:t>
                      </a:r>
                      <a:endParaRPr lang="en-US" sz="16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89780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L</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L. Bean Example </a:t>
            </a:r>
            <a:r>
              <a:rPr lang="en-US" sz="2000" b="0" kern="1200" dirty="0" smtClean="0">
                <a:latin typeface="Times New Roman" panose="02020603050405020304" pitchFamily="18" charset="0"/>
                <a:ea typeface="+mj-ea"/>
                <a:cs typeface="+mj-cs"/>
              </a:rPr>
              <a:t>(4 of 4)</a:t>
            </a:r>
            <a:endParaRPr lang="en-US" sz="2000" b="0" kern="1200" dirty="0">
              <a:latin typeface="Times New Roman" panose="02020603050405020304" pitchFamily="18" charset="0"/>
              <a:ea typeface="+mj-ea"/>
              <a:cs typeface="+mj-cs"/>
            </a:endParaRPr>
          </a:p>
        </p:txBody>
      </p:sp>
      <p:pic>
        <p:nvPicPr>
          <p:cNvPr id="6" name="Picture 5" descr="A graph of expected profit as a function of order quantity at L L Bean is shaped like a bell curve. The highest point in the curve is R star. The vertical line from the x axis to the high point is to the slight right of the maximum."/>
          <p:cNvPicPr>
            <a:picLocks noChangeAspect="1"/>
          </p:cNvPicPr>
          <p:nvPr/>
        </p:nvPicPr>
        <p:blipFill>
          <a:blip r:embed="rId3"/>
          <a:stretch>
            <a:fillRect/>
          </a:stretch>
        </p:blipFill>
        <p:spPr>
          <a:xfrm>
            <a:off x="2077835" y="1600097"/>
            <a:ext cx="4510651" cy="2893625"/>
          </a:xfrm>
          <a:prstGeom prst="rect">
            <a:avLst/>
          </a:prstGeom>
        </p:spPr>
      </p:pic>
      <p:sp>
        <p:nvSpPr>
          <p:cNvPr id="11" name="Text Placeholder 10"/>
          <p:cNvSpPr>
            <a:spLocks noGrp="1"/>
          </p:cNvSpPr>
          <p:nvPr>
            <p:ph type="body" idx="1"/>
          </p:nvPr>
        </p:nvSpPr>
        <p:spPr>
          <a:xfrm>
            <a:off x="457200" y="4621555"/>
            <a:ext cx="8229600" cy="672196"/>
          </a:xfrm>
        </p:spPr>
        <p:txBody>
          <a:bodyPr/>
          <a:lstStyle/>
          <a:p>
            <a:pPr marL="0" indent="0">
              <a:buNone/>
            </a:pPr>
            <a:r>
              <a:rPr lang="en-IN" sz="2000" b="1" dirty="0">
                <a:latin typeface="+mn-lt"/>
              </a:rPr>
              <a:t>Figure 13-1 </a:t>
            </a:r>
            <a:r>
              <a:rPr lang="en-IN" sz="2000" dirty="0">
                <a:latin typeface="+mn-lt"/>
              </a:rPr>
              <a:t>Expected Profit as a Function of Order Quantity at L. L. Bean</a:t>
            </a:r>
          </a:p>
        </p:txBody>
      </p:sp>
      <p:graphicFrame>
        <p:nvGraphicFramePr>
          <p:cNvPr id="10" name="Object 9" descr="f r = 1 times probability that demand is less than or equal to 1,300 + summation for D sub I being greater than 1,300 of left parenthesis start fraction 1,300 over D sub I end fraction right parenthesis times p sub I = 0.99"/>
          <p:cNvGraphicFramePr>
            <a:graphicFrameLocks noChangeAspect="1"/>
          </p:cNvGraphicFramePr>
          <p:nvPr>
            <p:extLst>
              <p:ext uri="{D42A27DB-BD31-4B8C-83A1-F6EECF244321}">
                <p14:modId xmlns:p14="http://schemas.microsoft.com/office/powerpoint/2010/main" val="1452207657"/>
              </p:ext>
            </p:extLst>
          </p:nvPr>
        </p:nvGraphicFramePr>
        <p:xfrm>
          <a:off x="804863" y="5329238"/>
          <a:ext cx="7188200" cy="914400"/>
        </p:xfrm>
        <a:graphic>
          <a:graphicData uri="http://schemas.openxmlformats.org/presentationml/2006/ole">
            <mc:AlternateContent xmlns:mc="http://schemas.openxmlformats.org/markup-compatibility/2006">
              <mc:Choice xmlns:v="urn:schemas-microsoft-com:vml" Requires="v">
                <p:oleObj spid="_x0000_s2989" name="Equation" r:id="rId4" imgW="7188120" imgH="914400" progId="Equation.DSMT4">
                  <p:embed/>
                </p:oleObj>
              </mc:Choice>
              <mc:Fallback>
                <p:oleObj name="Equation" r:id="rId4" imgW="7188120" imgH="914400" progId="Equation.DSMT4">
                  <p:embed/>
                  <p:pic>
                    <p:nvPicPr>
                      <p:cNvPr id="4" name="Object 3"/>
                      <p:cNvPicPr/>
                      <p:nvPr/>
                    </p:nvPicPr>
                    <p:blipFill>
                      <a:blip r:embed="rId5"/>
                      <a:stretch>
                        <a:fillRect/>
                      </a:stretch>
                    </p:blipFill>
                    <p:spPr>
                      <a:xfrm>
                        <a:off x="804863" y="5329238"/>
                        <a:ext cx="7188200" cy="914400"/>
                      </a:xfrm>
                      <a:prstGeom prst="rect">
                        <a:avLst/>
                      </a:prstGeom>
                    </p:spPr>
                  </p:pic>
                </p:oleObj>
              </mc:Fallback>
            </mc:AlternateContent>
          </a:graphicData>
        </a:graphic>
      </p:graphicFrame>
    </p:spTree>
    <p:extLst>
      <p:ext uri="{BB962C8B-B14F-4D97-AF65-F5344CB8AC3E}">
        <p14:creationId xmlns:p14="http://schemas.microsoft.com/office/powerpoint/2010/main" val="4173826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IN" kern="1200" dirty="0">
                <a:latin typeface="Times New Roman" panose="02020603050405020304" pitchFamily="18" charset="0"/>
                <a:ea typeface="+mj-ea"/>
                <a:cs typeface="+mj-cs"/>
              </a:rPr>
              <a:t>Factors Affecting the Desired Level of Product Availability</a:t>
            </a:r>
            <a:r>
              <a:rPr lang="en-US"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Cost of overstocking, </a:t>
            </a:r>
            <a:r>
              <a:rPr lang="en-US" sz="2400" i="1" kern="1200" dirty="0">
                <a:solidFill>
                  <a:srgbClr val="000000"/>
                </a:solidFill>
                <a:latin typeface="Arial (Body)"/>
                <a:ea typeface="+mn-ea"/>
                <a:cs typeface="Times New Roman"/>
              </a:rPr>
              <a:t>C</a:t>
            </a:r>
            <a:r>
              <a:rPr lang="en-US" sz="2400" i="1" kern="1200" baseline="-25000" dirty="0">
                <a:solidFill>
                  <a:srgbClr val="000000"/>
                </a:solidFill>
                <a:latin typeface="Arial (Body)"/>
                <a:ea typeface="+mn-ea"/>
                <a:cs typeface="Times New Roman"/>
              </a:rPr>
              <a:t>o</a:t>
            </a:r>
            <a:endParaRPr lang="en-US" sz="2400" i="1" kern="1200" dirty="0">
              <a:solidFill>
                <a:srgbClr val="000000"/>
              </a:solidFill>
              <a:latin typeface="Arial (Body)"/>
              <a:ea typeface="+mn-ea"/>
              <a:cs typeface="Times New Roman"/>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Cost of understocking, </a:t>
            </a:r>
            <a:r>
              <a:rPr lang="en-US" sz="2400" i="1" kern="1200" dirty="0">
                <a:solidFill>
                  <a:srgbClr val="000000"/>
                </a:solidFill>
                <a:latin typeface="Arial (Body)"/>
                <a:ea typeface="+mn-ea"/>
                <a:cs typeface="Times New Roman"/>
              </a:rPr>
              <a:t>C</a:t>
            </a:r>
            <a:r>
              <a:rPr lang="en-US" sz="2400" i="1" kern="1200" baseline="-25000" dirty="0">
                <a:solidFill>
                  <a:srgbClr val="000000"/>
                </a:solidFill>
                <a:latin typeface="Arial (Body)"/>
                <a:ea typeface="+mn-ea"/>
                <a:cs typeface="Times New Roman"/>
              </a:rPr>
              <a:t>u</a:t>
            </a:r>
            <a:endParaRPr lang="en-US" sz="2400" i="1" kern="1200" dirty="0">
              <a:solidFill>
                <a:srgbClr val="000000"/>
              </a:solidFill>
              <a:latin typeface="Arial (Body)"/>
              <a:ea typeface="+mn-ea"/>
              <a:cs typeface="Times New Roman"/>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Possible scenarios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Seasonal items with a single order in a season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One-time orders in the presence of quantity discounts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Continuously stocked items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Demand during stockout is backlogged</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Demand during stockout is lost</a:t>
            </a:r>
          </a:p>
        </p:txBody>
      </p:sp>
    </p:spTree>
    <p:extLst>
      <p:ext uri="{BB962C8B-B14F-4D97-AF65-F5344CB8AC3E}">
        <p14:creationId xmlns:p14="http://schemas.microsoft.com/office/powerpoint/2010/main" val="3391230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9537</TotalTime>
  <Words>3160</Words>
  <Application>Microsoft Office PowerPoint</Application>
  <PresentationFormat>On-screen Show (4:3)</PresentationFormat>
  <Paragraphs>570</Paragraphs>
  <Slides>66</Slides>
  <Notes>6</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66</vt:i4>
      </vt:variant>
    </vt:vector>
  </HeadingPairs>
  <TitlesOfParts>
    <vt:vector size="78" baseType="lpstr">
      <vt:lpstr>Arial</vt:lpstr>
      <vt:lpstr>Arial (Body)</vt:lpstr>
      <vt:lpstr>Calibri</vt:lpstr>
      <vt:lpstr>Cambria Math</vt:lpstr>
      <vt:lpstr>Noto Sans Symbols</vt:lpstr>
      <vt:lpstr>Symbol</vt:lpstr>
      <vt:lpstr>Times New Roman</vt:lpstr>
      <vt:lpstr>Verdana</vt:lpstr>
      <vt:lpstr>Wingdings</vt:lpstr>
      <vt:lpstr>508 Lecture</vt:lpstr>
      <vt:lpstr>1_508 Lecture</vt:lpstr>
      <vt:lpstr>Equation</vt:lpstr>
      <vt:lpstr>Supply Chain Management: Strategy, Planning, and Operation</vt:lpstr>
      <vt:lpstr>Learning Objectives (1 of 2)</vt:lpstr>
      <vt:lpstr>Learning Objectives (2 of 2)</vt:lpstr>
      <vt:lpstr>Factors Affecting the Desired Level of Product Availability (1 of 2)</vt:lpstr>
      <vt:lpstr>L . L. Bean Example (1 of 4)</vt:lpstr>
      <vt:lpstr>L . L. Bean Example (2 of 4)</vt:lpstr>
      <vt:lpstr>L . L. Bean Example (3 of 4)</vt:lpstr>
      <vt:lpstr>L . L. Bean Example (4 of 4)</vt:lpstr>
      <vt:lpstr>Factors Affecting the Desired Level of Product Availability (2 of 2)</vt:lpstr>
      <vt:lpstr>Summary of Learning Objective 1</vt:lpstr>
      <vt:lpstr>Optimal Cycle Service Level for Seasonal Items – Single Order (1 of 4)</vt:lpstr>
      <vt:lpstr>Optimal Cycle Service Level for Seasonal Items – Single Order (2 of 4)</vt:lpstr>
      <vt:lpstr>Optimal Cycle Service Level for Seasonal Items – Single Order (3 of 4)</vt:lpstr>
      <vt:lpstr>Optimal Cycle Service Level for Seasonal Items – Single Order (4 of 4)</vt:lpstr>
      <vt:lpstr>Evaluating the Optimal Service Level for Seasonal Items (1 of 3)</vt:lpstr>
      <vt:lpstr>Evaluating the Optimal Service Level for Seasonal Items (2 of 3)</vt:lpstr>
      <vt:lpstr>Evaluating the Optimal Service Level for Seasonal Items (3 of 3)</vt:lpstr>
      <vt:lpstr>Evaluating Expected Overstock and Understock</vt:lpstr>
      <vt:lpstr>One-Time Orders in the Presence of Quantity Discounts (1 of 2)</vt:lpstr>
      <vt:lpstr>One-Time Orders in the Presence of Quantity Discounts (2 of 2)</vt:lpstr>
      <vt:lpstr>Evaluating Service Level with Quantity Discounts (1 of 2)</vt:lpstr>
      <vt:lpstr>Evaluating Service Level with Quantity Discounts (2 of 2)</vt:lpstr>
      <vt:lpstr>Desired Cycle Service Level for Continuously Stocked Items (1 of 2)</vt:lpstr>
      <vt:lpstr>Desired Cycle Service Level for Continuously Stocked Items (2 of 2)</vt:lpstr>
      <vt:lpstr>Demand During Stockout Is Backlogged (1 of 4)</vt:lpstr>
      <vt:lpstr>Demand During Stockout Is Backlogged (2 of 4)</vt:lpstr>
      <vt:lpstr>Demand During Stockout Is Backlogged (3 of 4)</vt:lpstr>
      <vt:lpstr>Demand During Stockout Is Backlogged (4 of 4)</vt:lpstr>
      <vt:lpstr>Evaluating Optimal Service Level When Unmet Demand Is Lost</vt:lpstr>
      <vt:lpstr>Summary of Learning Objective 2</vt:lpstr>
      <vt:lpstr>Managerial Levers to Improve Supply Chain Profitability</vt:lpstr>
      <vt:lpstr>Improved Forecasts</vt:lpstr>
      <vt:lpstr>Impact of Improved Forecasts (1 of 3)</vt:lpstr>
      <vt:lpstr>Impact of Improved Forecasts (2 of 3)</vt:lpstr>
      <vt:lpstr>Impact of Improved Forecasts (3 of 3)</vt:lpstr>
      <vt:lpstr>Summary of Learning Objective 3</vt:lpstr>
      <vt:lpstr>The Value of Speed in a Seasonal Supply Chain</vt:lpstr>
      <vt:lpstr>Quick Response: Multiple Orders Per Season (1 of 5)</vt:lpstr>
      <vt:lpstr>Quick Response: Multiple Orders Per Season (2 of 5)</vt:lpstr>
      <vt:lpstr>Single Order Policy (1 of 2)</vt:lpstr>
      <vt:lpstr>Single Order Policy (2 of 2)</vt:lpstr>
      <vt:lpstr>Two Order Policy</vt:lpstr>
      <vt:lpstr>Quick Response: Multiple Orders Per Season (3 of 5)</vt:lpstr>
      <vt:lpstr>Quick Response: Multiple Orders Per Season (4 of 5)</vt:lpstr>
      <vt:lpstr>Quick Response: Multiple Orders Per Season (5 of 5)</vt:lpstr>
      <vt:lpstr>Two Order Policy with Improved Forecast Accuracy</vt:lpstr>
      <vt:lpstr>Summary of Learning Objective 4</vt:lpstr>
      <vt:lpstr>The Value of Postponement in a Seasonal Supply Chain</vt:lpstr>
      <vt:lpstr>Value of Postponement: Benetton (1 of 7)</vt:lpstr>
      <vt:lpstr>Value of Postponement: Benetton (2 of 7)</vt:lpstr>
      <vt:lpstr>Value of Postponement: Benetton (3 of 7)</vt:lpstr>
      <vt:lpstr>Value of Postponement: Benetton (4 of 7)</vt:lpstr>
      <vt:lpstr>Value of Postponement: Benetton (5 of 7)</vt:lpstr>
      <vt:lpstr>Value of Postponement: Benetton (6 of 7)</vt:lpstr>
      <vt:lpstr>Value of Postponement: Benetton (7 of 7)</vt:lpstr>
      <vt:lpstr>Tailored Postponement: Impact on Profits and Inventories</vt:lpstr>
      <vt:lpstr>Tailored Postponement: Benetton (1 of 2)</vt:lpstr>
      <vt:lpstr>Tailored Postponement: Benetton (2 of 2)</vt:lpstr>
      <vt:lpstr>Summary of Learning Objective 5 (1 of 2)</vt:lpstr>
      <vt:lpstr>Summary of Learning Objective 5 (2 of 2)</vt:lpstr>
      <vt:lpstr>Setting Product Availability for Multiple Products under Capacity Constraints (1 of 4)</vt:lpstr>
      <vt:lpstr>Setting Product Availability for Multiple Products under Capacity Constraints (2 of 4)</vt:lpstr>
      <vt:lpstr>Setting Product Availability for Multiple Products under Capacity Constraints (3 of 4)</vt:lpstr>
      <vt:lpstr>Setting Product Availability for Multiple Products under Capacity Constraints (4 of 4)</vt:lpstr>
      <vt:lpstr>Summary of Learning Objective 6</vt:lpstr>
      <vt:lpstr>Copyright </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Strategy, Planning, and Operation, 7e</dc:title>
  <dc:subject>Decision Science</dc:subject>
  <dc:creator>Chopra</dc:creator>
  <cp:keywords>Supply Chain Management</cp:keywords>
  <cp:lastModifiedBy>PAVITHRAN M</cp:lastModifiedBy>
  <cp:revision>1298</cp:revision>
  <dcterms:modified xsi:type="dcterms:W3CDTF">2017-12-08T07:57:54Z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