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9"/>
  </p:notesMasterIdLst>
  <p:handoutMasterIdLst>
    <p:handoutMasterId r:id="rId70"/>
  </p:handoutMasterIdLst>
  <p:sldIdLst>
    <p:sldId id="301" r:id="rId3"/>
    <p:sldId id="307" r:id="rId4"/>
    <p:sldId id="308" r:id="rId5"/>
    <p:sldId id="309" r:id="rId6"/>
    <p:sldId id="310" r:id="rId7"/>
    <p:sldId id="311" r:id="rId8"/>
    <p:sldId id="371"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75" r:id="rId30"/>
    <p:sldId id="376" r:id="rId31"/>
    <p:sldId id="373" r:id="rId32"/>
    <p:sldId id="374" r:id="rId33"/>
    <p:sldId id="335" r:id="rId34"/>
    <p:sldId id="366" r:id="rId35"/>
    <p:sldId id="336" r:id="rId36"/>
    <p:sldId id="367" r:id="rId37"/>
    <p:sldId id="337" r:id="rId38"/>
    <p:sldId id="338" r:id="rId39"/>
    <p:sldId id="339" r:id="rId40"/>
    <p:sldId id="340" r:id="rId41"/>
    <p:sldId id="341" r:id="rId42"/>
    <p:sldId id="342" r:id="rId43"/>
    <p:sldId id="343" r:id="rId44"/>
    <p:sldId id="368" r:id="rId45"/>
    <p:sldId id="344" r:id="rId46"/>
    <p:sldId id="345" r:id="rId47"/>
    <p:sldId id="346" r:id="rId48"/>
    <p:sldId id="347" r:id="rId49"/>
    <p:sldId id="382" r:id="rId50"/>
    <p:sldId id="377" r:id="rId51"/>
    <p:sldId id="369" r:id="rId52"/>
    <p:sldId id="370" r:id="rId53"/>
    <p:sldId id="351" r:id="rId54"/>
    <p:sldId id="378" r:id="rId55"/>
    <p:sldId id="379" r:id="rId56"/>
    <p:sldId id="353" r:id="rId57"/>
    <p:sldId id="354" r:id="rId58"/>
    <p:sldId id="355" r:id="rId59"/>
    <p:sldId id="380" r:id="rId60"/>
    <p:sldId id="381" r:id="rId61"/>
    <p:sldId id="357" r:id="rId62"/>
    <p:sldId id="358" r:id="rId63"/>
    <p:sldId id="359" r:id="rId64"/>
    <p:sldId id="360" r:id="rId65"/>
    <p:sldId id="361" r:id="rId66"/>
    <p:sldId id="362" r:id="rId67"/>
    <p:sldId id="306"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94364" autoAdjust="0"/>
  </p:normalViewPr>
  <p:slideViewPr>
    <p:cSldViewPr snapToGrid="0" snapToObjects="1">
      <p:cViewPr varScale="1">
        <p:scale>
          <a:sx n="62" d="100"/>
          <a:sy n="62" d="100"/>
        </p:scale>
        <p:origin x="90" y="150"/>
      </p:cViewPr>
      <p:guideLst>
        <p:guide orient="horz" pos="100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62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solidFill>
                  <a:prstClr val="black"/>
                </a:solidFill>
                <a:latin typeface="Times New Roman" charset="0"/>
                <a:ea typeface="+mn-ea"/>
                <a:cs typeface="+mn-cs"/>
              </a:rPr>
              <a:t>Notes:</a:t>
            </a:r>
            <a:endParaRPr lang="en-US" dirty="0">
              <a:solidFill>
                <a:prstClr val="black"/>
              </a:solidFill>
              <a:latin typeface="Times New Roman"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0444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solidFill>
                  <a:prstClr val="black"/>
                </a:solidFill>
                <a:latin typeface="Times New Roman" charset="0"/>
                <a:ea typeface="+mn-ea"/>
                <a:cs typeface="+mn-cs"/>
              </a:rPr>
              <a:t>Notes:</a:t>
            </a:r>
            <a:endParaRPr lang="en-US" dirty="0">
              <a:solidFill>
                <a:prstClr val="black"/>
              </a:solidFill>
              <a:latin typeface="Times New Roman"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293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solidFill>
                  <a:prstClr val="black"/>
                </a:solidFill>
                <a:latin typeface="Times New Roman" charset="0"/>
                <a:ea typeface="+mn-ea"/>
                <a:cs typeface="+mn-cs"/>
              </a:rPr>
              <a:t>Notes:</a:t>
            </a:r>
            <a:endParaRPr lang="en-US" dirty="0">
              <a:solidFill>
                <a:prstClr val="black"/>
              </a:solidFill>
              <a:latin typeface="Times New Roman"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178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63068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97678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928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709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1866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6">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0.wmf"/><Relationship Id="rId2" Type="http://schemas.openxmlformats.org/officeDocument/2006/relationships/slideLayout" Target="../slideLayouts/slideLayout14.xml"/><Relationship Id="rId16" Type="http://schemas.openxmlformats.org/officeDocument/2006/relationships/image" Target="../media/image22.w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2.bin"/><Relationship Id="rId14" Type="http://schemas.openxmlformats.org/officeDocument/2006/relationships/image" Target="../media/image21.wmf"/></Relationships>
</file>

<file path=ppt/slides/_rels/slide3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0.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9.bin"/><Relationship Id="rId14" Type="http://schemas.openxmlformats.org/officeDocument/2006/relationships/image" Target="../media/image38.wmf"/></Relationships>
</file>

<file path=ppt/slides/_rels/slide3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33.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43.wmf"/></Relationships>
</file>

<file path=ppt/slides/_rels/slide4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8.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0.bin"/><Relationship Id="rId14" Type="http://schemas.openxmlformats.org/officeDocument/2006/relationships/image" Target="../media/image49.wmf"/></Relationships>
</file>

<file path=ppt/slides/_rels/slide4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51.wmf"/><Relationship Id="rId5" Type="http://schemas.openxmlformats.org/officeDocument/2006/relationships/oleObject" Target="../embeddings/oleObject44.bin"/><Relationship Id="rId4" Type="http://schemas.openxmlformats.org/officeDocument/2006/relationships/image" Target="../media/image5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54.wmf"/><Relationship Id="rId5" Type="http://schemas.openxmlformats.org/officeDocument/2006/relationships/oleObject" Target="../embeddings/oleObject47.bin"/><Relationship Id="rId4" Type="http://schemas.openxmlformats.org/officeDocument/2006/relationships/image" Target="../media/image5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6.wmf"/><Relationship Id="rId5" Type="http://schemas.openxmlformats.org/officeDocument/2006/relationships/oleObject" Target="../embeddings/oleObject49.bin"/><Relationship Id="rId4" Type="http://schemas.openxmlformats.org/officeDocument/2006/relationships/image" Target="../media/image5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58.wmf"/><Relationship Id="rId5" Type="http://schemas.openxmlformats.org/officeDocument/2006/relationships/oleObject" Target="../embeddings/oleObject51.bin"/><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5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image" Target="../media/image61.wmf"/><Relationship Id="rId5" Type="http://schemas.openxmlformats.org/officeDocument/2006/relationships/oleObject" Target="../embeddings/oleObject54.bin"/><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56.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14</a:t>
            </a:r>
            <a:endParaRPr lang="en-US" b="1" dirty="0">
              <a:latin typeface="+mn-lt"/>
            </a:endParaRPr>
          </a:p>
        </p:txBody>
      </p:sp>
      <p:sp>
        <p:nvSpPr>
          <p:cNvPr id="5" name="Text Placeholder 4"/>
          <p:cNvSpPr>
            <a:spLocks noGrp="1"/>
          </p:cNvSpPr>
          <p:nvPr>
            <p:ph type="body" idx="3"/>
          </p:nvPr>
        </p:nvSpPr>
        <p:spPr>
          <a:xfrm>
            <a:off x="5029200" y="3114461"/>
            <a:ext cx="3657600" cy="1428510"/>
          </a:xfrm>
        </p:spPr>
        <p:txBody>
          <a:bodyPr/>
          <a:lstStyle/>
          <a:p>
            <a:pPr algn="ctr"/>
            <a:r>
              <a:rPr lang="en-US" dirty="0">
                <a:latin typeface="+mn-lt"/>
              </a:rPr>
              <a:t>Transportation in a Supply </a:t>
            </a:r>
            <a:r>
              <a:rPr lang="en-US" dirty="0" smtClean="0">
                <a:latin typeface="+mn-lt"/>
              </a:rPr>
              <a:t>Chain</a:t>
            </a:r>
            <a:endParaRPr lang="en-US"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Rail</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Move commodities over large distances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High fixed costs in equipment and facilities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Scheduled to maximize utilization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Transportation time can be long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Trains ‘built’ not scheduled</a:t>
            </a:r>
          </a:p>
        </p:txBody>
      </p:sp>
    </p:spTree>
    <p:extLst>
      <p:ext uri="{BB962C8B-B14F-4D97-AF65-F5344CB8AC3E}">
        <p14:creationId xmlns:p14="http://schemas.microsoft.com/office/powerpoint/2010/main" val="155447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Water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Limited to certain geographic areas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Ocean, inland waterway system, coastal waters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Very large loads at very low cost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Slowest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Dominant in global trade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Containers</a:t>
            </a:r>
          </a:p>
        </p:txBody>
      </p:sp>
    </p:spTree>
    <p:extLst>
      <p:ext uri="{BB962C8B-B14F-4D97-AF65-F5344CB8AC3E}">
        <p14:creationId xmlns:p14="http://schemas.microsoft.com/office/powerpoint/2010/main" val="128707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Pipeline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High fixed cost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Primarily for crude petroleum, refined petroleum products, natural gas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Best for large and stable flows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Pricing structure encourages use for predicable component of demand</a:t>
            </a:r>
          </a:p>
        </p:txBody>
      </p:sp>
    </p:spTree>
    <p:extLst>
      <p:ext uri="{BB962C8B-B14F-4D97-AF65-F5344CB8AC3E}">
        <p14:creationId xmlns:p14="http://schemas.microsoft.com/office/powerpoint/2010/main" val="171348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Intermodal</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 of more than one mode of transportation to move a shipment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Grown considerably with increased use of containers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May be the only option for global trade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More convenient for shippers – one entity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Key issue – exchange of information to facilitate transfer between different modes</a:t>
            </a:r>
          </a:p>
        </p:txBody>
      </p:sp>
    </p:spTree>
    <p:extLst>
      <p:ext uri="{BB962C8B-B14F-4D97-AF65-F5344CB8AC3E}">
        <p14:creationId xmlns:p14="http://schemas.microsoft.com/office/powerpoint/2010/main" val="122899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2)</a:t>
            </a:r>
            <a:endParaRPr lang="en-US" sz="200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50862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Transportation decisions affect supply chain profitability and influence both inventory and facility decisions within a supply chain. The various modes of transportation include water, rail, truck, air, pipeline, intermodal, and package carriers. Water is typically the least expensive mode but is also the slowest, whereas air and package carriers are the most expensive and the fastest. Rail and water are best suited for low-value, large shipments that do not need to be moved in a </a:t>
            </a:r>
            <a:r>
              <a:rPr lang="en-US" sz="2400" kern="1200" dirty="0" smtClean="0">
                <a:solidFill>
                  <a:srgbClr val="000000"/>
                </a:solidFill>
                <a:latin typeface="Arial (Body)"/>
                <a:ea typeface="+mn-ea"/>
                <a:cs typeface="+mn-cs"/>
              </a:rPr>
              <a:t>hurry.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7266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 </a:t>
            </a:r>
            <a:r>
              <a:rPr lang="en-US" sz="2000" b="0" kern="1200" dirty="0">
                <a:latin typeface="Times New Roman" panose="02020603050405020304" pitchFamily="18" charset="0"/>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400627"/>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Air and package carriers are best suited for small, high-value, emergency shipments. Intermodal and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carriers </a:t>
            </a:r>
            <a:r>
              <a:rPr lang="en-US" sz="2400" kern="1200" dirty="0">
                <a:solidFill>
                  <a:srgbClr val="000000"/>
                </a:solidFill>
                <a:latin typeface="Arial (Body)"/>
                <a:ea typeface="+mn-ea"/>
                <a:cs typeface="+mn-cs"/>
              </a:rPr>
              <a:t>are faster than rail and water but are somewhat more expensive.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carriers </a:t>
            </a:r>
            <a:r>
              <a:rPr lang="en-US" sz="2400" kern="1200" dirty="0">
                <a:solidFill>
                  <a:srgbClr val="000000"/>
                </a:solidFill>
                <a:latin typeface="Arial (Body)"/>
                <a:ea typeface="+mn-ea"/>
                <a:cs typeface="+mn-cs"/>
              </a:rPr>
              <a:t>are best suited for small shipments that are too large for package carriers but much smaller than needed for a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19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51228"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Transportation Infrastructure and Policies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Governments generally take full responsibility or played a significant role in building and managing infrastructure elements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Without a monopoly, deregulation and market forces help create an effective industry structure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Pricing should reflect the marginal impact on the cost to society</a:t>
            </a:r>
          </a:p>
        </p:txBody>
      </p:sp>
    </p:spTree>
    <p:extLst>
      <p:ext uri="{BB962C8B-B14F-4D97-AF65-F5344CB8AC3E}">
        <p14:creationId xmlns:p14="http://schemas.microsoft.com/office/powerpoint/2010/main" val="846339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306"/>
            <a:ext cx="7993117" cy="1231076"/>
          </a:xfrm>
        </p:spPr>
        <p:txBody>
          <a:bodyPr wrap="square"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Transportation Infrastructure and Policies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A graph plots price of trip versus vehicle flow rate to show the impact of average and marginal cost on vehicle flow. A line, representing the marginal cost of time + operation, goes from a point on the y axis that is less than P sub 1 and P sub 0 through point B. B = (Q sub 1, P sub 1). A second line, representing the average cost of time + operation, goes from the same point on the y axis through point Ay. Ay = (Q sub 0, P sub 1). The demand curve falls through both points Ay and B."/>
          <p:cNvPicPr>
            <a:picLocks noChangeAspect="1"/>
          </p:cNvPicPr>
          <p:nvPr/>
        </p:nvPicPr>
        <p:blipFill>
          <a:blip r:embed="rId2"/>
          <a:stretch>
            <a:fillRect/>
          </a:stretch>
        </p:blipFill>
        <p:spPr>
          <a:xfrm>
            <a:off x="2038092" y="1762753"/>
            <a:ext cx="5067816" cy="3712468"/>
          </a:xfrm>
          <a:prstGeom prst="rect">
            <a:avLst/>
          </a:prstGeom>
        </p:spPr>
      </p:pic>
      <p:sp>
        <p:nvSpPr>
          <p:cNvPr id="3" name="Text Placeholder 2"/>
          <p:cNvSpPr>
            <a:spLocks noGrp="1"/>
          </p:cNvSpPr>
          <p:nvPr>
            <p:ph type="body" idx="1"/>
          </p:nvPr>
        </p:nvSpPr>
        <p:spPr>
          <a:xfrm>
            <a:off x="457200" y="5754414"/>
            <a:ext cx="8229600" cy="530602"/>
          </a:xfrm>
        </p:spPr>
        <p:txBody>
          <a:bodyPr/>
          <a:lstStyle/>
          <a:p>
            <a:pPr marL="0" indent="0">
              <a:buNone/>
            </a:pPr>
            <a:r>
              <a:rPr lang="en-US" sz="2000" b="1" dirty="0">
                <a:latin typeface="+mn-lt"/>
              </a:rPr>
              <a:t>Figure </a:t>
            </a:r>
            <a:r>
              <a:rPr lang="en-US" sz="2000" b="1" dirty="0" smtClean="0">
                <a:latin typeface="+mn-lt"/>
              </a:rPr>
              <a:t>14-1</a:t>
            </a:r>
            <a:r>
              <a:rPr lang="en-US" sz="2000" dirty="0" smtClean="0">
                <a:latin typeface="+mn-lt"/>
              </a:rPr>
              <a:t> Impact </a:t>
            </a:r>
            <a:r>
              <a:rPr lang="en-US" sz="2000" dirty="0">
                <a:latin typeface="+mn-lt"/>
              </a:rPr>
              <a:t>of Average And Marginal Cost on Vehicle </a:t>
            </a:r>
            <a:r>
              <a:rPr lang="en-US" sz="2000" dirty="0" smtClean="0">
                <a:latin typeface="+mn-lt"/>
              </a:rPr>
              <a:t>Flow</a:t>
            </a:r>
            <a:endParaRPr lang="en-US" sz="2000" dirty="0">
              <a:latin typeface="+mn-lt"/>
            </a:endParaRPr>
          </a:p>
        </p:txBody>
      </p:sp>
    </p:spTree>
    <p:extLst>
      <p:ext uri="{BB962C8B-B14F-4D97-AF65-F5344CB8AC3E}">
        <p14:creationId xmlns:p14="http://schemas.microsoft.com/office/powerpoint/2010/main" val="372618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139291"/>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Infrastructure such as ports, roads, and airports has a significant impact on transportation. Given its inherent monopolistic nature, most transportation infrastructure requires public ownership or regulation. In the case of public ownership, pricing based on average cost leads to overutilization and congestion. It is important to use some form of congestion pricing under which users are forced to internalize the increase they cause in network </a:t>
            </a:r>
            <a:r>
              <a:rPr lang="en-US" sz="2400" kern="1200" dirty="0" smtClean="0">
                <a:solidFill>
                  <a:srgbClr val="000000"/>
                </a:solidFill>
                <a:latin typeface="Arial (Body)"/>
                <a:ea typeface="+mn-ea"/>
                <a:cs typeface="+mn-cs"/>
              </a:rPr>
              <a:t>cost.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17530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 Options for a Transportation Network</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When designing a transportation network</a:t>
            </a:r>
          </a:p>
          <a:p>
            <a:pPr marL="741553" lvl="1" indent="-428371" defTabSz="457200">
              <a:spcAft>
                <a:spcPct val="0"/>
              </a:spcAft>
              <a:buSzPts val="2400"/>
              <a:buFont typeface="+mj-lt"/>
              <a:buAutoNum type="arabicPeriod"/>
            </a:pPr>
            <a:r>
              <a:rPr lang="en-US" sz="2400" kern="1200" dirty="0">
                <a:solidFill>
                  <a:srgbClr val="000000"/>
                </a:solidFill>
                <a:latin typeface="Arial (Body)"/>
                <a:ea typeface="+mn-ea"/>
                <a:cs typeface="+mn-cs"/>
              </a:rPr>
              <a:t>Should transportation be direct or through an intermediate site?</a:t>
            </a:r>
          </a:p>
          <a:p>
            <a:pPr marL="741553" lvl="1" indent="-428371" defTabSz="457200">
              <a:spcAft>
                <a:spcPct val="0"/>
              </a:spcAft>
              <a:buSzPts val="2400"/>
              <a:buFont typeface="+mj-lt"/>
              <a:buAutoNum type="arabicPeriod"/>
            </a:pPr>
            <a:r>
              <a:rPr lang="en-US" sz="2400" kern="1200" dirty="0">
                <a:solidFill>
                  <a:srgbClr val="000000"/>
                </a:solidFill>
                <a:latin typeface="Arial (Body)"/>
                <a:ea typeface="+mn-ea"/>
                <a:cs typeface="+mn-cs"/>
              </a:rPr>
              <a:t>Should the intermediate site stock product or only serve as a cross-docking location?</a:t>
            </a:r>
          </a:p>
          <a:p>
            <a:pPr marL="741553" lvl="1" indent="-428371" defTabSz="457200">
              <a:spcAft>
                <a:spcPct val="0"/>
              </a:spcAft>
              <a:buSzPts val="2400"/>
              <a:buFont typeface="+mj-lt"/>
              <a:buAutoNum type="arabicPeriod"/>
            </a:pPr>
            <a:r>
              <a:rPr lang="en-US" sz="2400" kern="1200" dirty="0">
                <a:solidFill>
                  <a:srgbClr val="000000"/>
                </a:solidFill>
                <a:latin typeface="Arial (Body)"/>
                <a:ea typeface="+mn-ea"/>
                <a:cs typeface="+mn-cs"/>
              </a:rPr>
              <a:t>Should each delivery route supply a single destination or multiple destinations?</a:t>
            </a:r>
          </a:p>
        </p:txBody>
      </p:sp>
    </p:spTree>
    <p:extLst>
      <p:ext uri="{BB962C8B-B14F-4D97-AF65-F5344CB8AC3E}">
        <p14:creationId xmlns:p14="http://schemas.microsoft.com/office/powerpoint/2010/main" val="159268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3716372"/>
          </a:xfrm>
        </p:spPr>
        <p:txBody>
          <a:bodyPr wrap="square" lIns="91425" tIns="91425" rIns="91425" bIns="91425">
            <a:spAutoFit/>
          </a:bodyPr>
          <a:lstStyle/>
          <a:p>
            <a:pPr marL="0" lvl="0" indent="0" defTabSz="179388">
              <a:spcAft>
                <a:spcPct val="0"/>
              </a:spcAft>
              <a:buSzPct val="100000"/>
              <a:buNone/>
            </a:pPr>
            <a:r>
              <a:rPr lang="en-US" sz="2400" b="1" kern="1200" dirty="0" smtClean="0">
                <a:solidFill>
                  <a:schemeClr val="tx2"/>
                </a:solidFill>
                <a:latin typeface="Arial (Body)"/>
                <a:ea typeface="+mn-ea"/>
                <a:cs typeface="+mn-cs"/>
              </a:rPr>
              <a:t>14.1 </a:t>
            </a:r>
            <a:r>
              <a:rPr lang="en-US" sz="2400" kern="1200" dirty="0" smtClean="0">
                <a:solidFill>
                  <a:srgbClr val="000000"/>
                </a:solidFill>
                <a:latin typeface="Arial (Body)"/>
                <a:ea typeface="+mn-ea"/>
                <a:cs typeface="+mn-cs"/>
              </a:rPr>
              <a:t>Understand </a:t>
            </a:r>
            <a:r>
              <a:rPr lang="en-US" sz="2400" kern="1200" dirty="0">
                <a:solidFill>
                  <a:srgbClr val="000000"/>
                </a:solidFill>
                <a:latin typeface="Arial (Body)"/>
                <a:ea typeface="+mn-ea"/>
                <a:cs typeface="+mn-cs"/>
              </a:rPr>
              <a:t>the role of different </a:t>
            </a:r>
            <a:r>
              <a:rPr lang="en-US" sz="2400" kern="1200" dirty="0" smtClean="0">
                <a:solidFill>
                  <a:srgbClr val="000000"/>
                </a:solidFill>
                <a:latin typeface="Arial (Body)"/>
                <a:ea typeface="+mn-ea"/>
                <a:cs typeface="+mn-cs"/>
              </a:rPr>
              <a:t>transportation modes </a:t>
            </a:r>
            <a:r>
              <a:rPr lang="en-US" sz="2400" kern="1200" dirty="0">
                <a:solidFill>
                  <a:srgbClr val="000000"/>
                </a:solidFill>
                <a:latin typeface="Arial (Body)"/>
                <a:ea typeface="+mn-ea"/>
                <a:cs typeface="+mn-cs"/>
              </a:rPr>
              <a:t>in a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14.2</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Discuss </a:t>
            </a:r>
            <a:r>
              <a:rPr lang="en-US" sz="2400" kern="1200" dirty="0">
                <a:solidFill>
                  <a:srgbClr val="000000"/>
                </a:solidFill>
                <a:latin typeface="Arial (Body)"/>
                <a:ea typeface="+mn-ea"/>
                <a:cs typeface="+mn-cs"/>
              </a:rPr>
              <a:t>the role of infrastructure and policies in </a:t>
            </a:r>
            <a:r>
              <a:rPr lang="en-US" sz="2400" kern="1200" dirty="0" smtClean="0">
                <a:solidFill>
                  <a:srgbClr val="000000"/>
                </a:solidFill>
                <a:latin typeface="Arial (Body)"/>
                <a:ea typeface="+mn-ea"/>
                <a:cs typeface="+mn-cs"/>
              </a:rPr>
              <a:t>transportation.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14.3</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Identify </a:t>
            </a:r>
            <a:r>
              <a:rPr lang="en-US" sz="2400" kern="1200" dirty="0">
                <a:solidFill>
                  <a:srgbClr val="000000"/>
                </a:solidFill>
                <a:latin typeface="Arial (Body)"/>
                <a:ea typeface="+mn-ea"/>
                <a:cs typeface="+mn-cs"/>
              </a:rPr>
              <a:t>the relative strengths and weaknesses of various transportation network design options.</a:t>
            </a:r>
          </a:p>
          <a:p>
            <a:pPr marL="0" lvl="0" indent="0" defTabSz="457200">
              <a:spcAft>
                <a:spcPct val="0"/>
              </a:spcAft>
              <a:buSzPct val="100000"/>
              <a:buNone/>
            </a:pPr>
            <a:r>
              <a:rPr lang="en-US" sz="2400" b="1" kern="1200" dirty="0" smtClean="0">
                <a:solidFill>
                  <a:schemeClr val="tx2"/>
                </a:solidFill>
                <a:latin typeface="Arial (Body)"/>
                <a:ea typeface="+mn-ea"/>
                <a:cs typeface="+mn-cs"/>
              </a:rPr>
              <a:t>14.4</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Understand </a:t>
            </a:r>
            <a:r>
              <a:rPr lang="en-US" sz="2400" kern="1200" dirty="0">
                <a:solidFill>
                  <a:srgbClr val="000000"/>
                </a:solidFill>
                <a:latin typeface="Arial (Body)"/>
                <a:ea typeface="+mn-ea"/>
                <a:cs typeface="+mn-cs"/>
              </a:rPr>
              <a:t>some success factors in a responsive network for same day delivery.</a:t>
            </a:r>
          </a:p>
        </p:txBody>
      </p:sp>
    </p:spTree>
    <p:extLst>
      <p:ext uri="{BB962C8B-B14F-4D97-AF65-F5344CB8AC3E}">
        <p14:creationId xmlns:p14="http://schemas.microsoft.com/office/powerpoint/2010/main" val="329887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737"/>
            <a:ext cx="8229600" cy="123107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Direct Shipment Network to Single Destination</a:t>
            </a:r>
            <a:endParaRPr lang="en-US" kern="1200" dirty="0">
              <a:latin typeface="Times New Roman" panose="02020603050405020304" pitchFamily="18" charset="0"/>
              <a:ea typeface="+mj-ea"/>
              <a:cs typeface="+mj-cs"/>
            </a:endParaRPr>
          </a:p>
        </p:txBody>
      </p:sp>
      <p:pic>
        <p:nvPicPr>
          <p:cNvPr id="5" name="Picture 4" descr="A diagram for direct shipment network has 6 suppliers on the left and 6 buyer locations on the right. The top 2 suppliers provide product to each of the 6 buyer locations."/>
          <p:cNvPicPr>
            <a:picLocks noChangeAspect="1"/>
          </p:cNvPicPr>
          <p:nvPr/>
        </p:nvPicPr>
        <p:blipFill>
          <a:blip r:embed="rId2"/>
          <a:stretch>
            <a:fillRect/>
          </a:stretch>
        </p:blipFill>
        <p:spPr>
          <a:xfrm>
            <a:off x="2272424" y="1734212"/>
            <a:ext cx="4598276" cy="3733800"/>
          </a:xfrm>
          <a:prstGeom prst="rect">
            <a:avLst/>
          </a:prstGeom>
        </p:spPr>
      </p:pic>
      <p:sp>
        <p:nvSpPr>
          <p:cNvPr id="3" name="Text Placeholder 2"/>
          <p:cNvSpPr>
            <a:spLocks noGrp="1"/>
          </p:cNvSpPr>
          <p:nvPr>
            <p:ph type="body" idx="1"/>
          </p:nvPr>
        </p:nvSpPr>
        <p:spPr>
          <a:xfrm>
            <a:off x="457200" y="5770178"/>
            <a:ext cx="8229600" cy="514837"/>
          </a:xfrm>
        </p:spPr>
        <p:txBody>
          <a:bodyPr/>
          <a:lstStyle/>
          <a:p>
            <a:pPr marL="0" indent="0">
              <a:buNone/>
            </a:pPr>
            <a:r>
              <a:rPr lang="en-US" sz="2000" b="1" dirty="0">
                <a:latin typeface="+mn-lt"/>
              </a:rPr>
              <a:t>Figure </a:t>
            </a:r>
            <a:r>
              <a:rPr lang="en-US" sz="2000" b="1" dirty="0" smtClean="0">
                <a:latin typeface="+mn-lt"/>
              </a:rPr>
              <a:t>14-2</a:t>
            </a:r>
            <a:r>
              <a:rPr lang="en-US" sz="2000" dirty="0" smtClean="0">
                <a:latin typeface="+mn-lt"/>
              </a:rPr>
              <a:t> Direct </a:t>
            </a:r>
            <a:r>
              <a:rPr lang="en-US" sz="2000" dirty="0">
                <a:latin typeface="+mn-lt"/>
              </a:rPr>
              <a:t>Shipment </a:t>
            </a:r>
            <a:r>
              <a:rPr lang="en-US" sz="2000" dirty="0" smtClean="0">
                <a:latin typeface="+mn-lt"/>
              </a:rPr>
              <a:t>Network </a:t>
            </a:r>
            <a:endParaRPr lang="en-US" sz="2000" dirty="0">
              <a:latin typeface="+mn-lt"/>
            </a:endParaRPr>
          </a:p>
        </p:txBody>
      </p:sp>
    </p:spTree>
    <p:extLst>
      <p:ext uri="{BB962C8B-B14F-4D97-AF65-F5344CB8AC3E}">
        <p14:creationId xmlns:p14="http://schemas.microsoft.com/office/powerpoint/2010/main" val="419928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309"/>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Direct Shipping with Milk Runs</a:t>
            </a:r>
            <a:endParaRPr lang="en-US" kern="1200" dirty="0">
              <a:latin typeface="Times New Roman" panose="02020603050405020304" pitchFamily="18" charset="0"/>
              <a:ea typeface="+mj-ea"/>
              <a:cs typeface="+mj-cs"/>
            </a:endParaRPr>
          </a:p>
        </p:txBody>
      </p:sp>
      <p:pic>
        <p:nvPicPr>
          <p:cNvPr id="5" name="Picture 4" descr="A diagram shows milk runs from multiple suppliers or to multiple buyer locations. This image shows 2 different scenarios for milk runs from multiple suppliers or to multiple buyers. Each scenario has 6 suppliers and 6 buyer locations. In the first image, a single supplier sends a truck to 3 separate buyer locations. It then goes back to restock. A second truck takes supplies to 3 other buyer locations. In the second image, a truck begins at one supplier, then goes to 2 other suppliers to pick up goods before taking the products to a single buyer location and returning to its home base. A second truck goes to 3 other suppliers and takes their products to the same buyer location."/>
          <p:cNvPicPr>
            <a:picLocks noChangeAspect="1"/>
          </p:cNvPicPr>
          <p:nvPr/>
        </p:nvPicPr>
        <p:blipFill>
          <a:blip r:embed="rId2"/>
          <a:stretch>
            <a:fillRect/>
          </a:stretch>
        </p:blipFill>
        <p:spPr>
          <a:xfrm>
            <a:off x="1270763" y="1775902"/>
            <a:ext cx="6658555" cy="3502677"/>
          </a:xfrm>
          <a:prstGeom prst="rect">
            <a:avLst/>
          </a:prstGeom>
        </p:spPr>
      </p:pic>
      <p:sp>
        <p:nvSpPr>
          <p:cNvPr id="3" name="Text Placeholder 2"/>
          <p:cNvSpPr>
            <a:spLocks noGrp="1"/>
          </p:cNvSpPr>
          <p:nvPr>
            <p:ph type="body" idx="1"/>
          </p:nvPr>
        </p:nvSpPr>
        <p:spPr/>
        <p:txBody>
          <a:bodyPr/>
          <a:lstStyle/>
          <a:p>
            <a:pPr marL="0" indent="0">
              <a:buNone/>
            </a:pPr>
            <a:r>
              <a:rPr lang="en-US" sz="2000" b="1" dirty="0">
                <a:latin typeface="+mn-lt"/>
              </a:rPr>
              <a:t>Figure </a:t>
            </a:r>
            <a:r>
              <a:rPr lang="en-US" sz="2000" b="1" dirty="0" smtClean="0">
                <a:latin typeface="+mn-lt"/>
              </a:rPr>
              <a:t>14-3</a:t>
            </a:r>
            <a:r>
              <a:rPr lang="en-US" sz="2000" dirty="0" smtClean="0">
                <a:latin typeface="+mn-lt"/>
              </a:rPr>
              <a:t> Milk </a:t>
            </a:r>
            <a:r>
              <a:rPr lang="en-US" sz="2000" dirty="0">
                <a:latin typeface="+mn-lt"/>
              </a:rPr>
              <a:t>Runs from Multiple Suppliers or to Multiple Buyer Locations </a:t>
            </a:r>
          </a:p>
        </p:txBody>
      </p:sp>
    </p:spTree>
    <p:extLst>
      <p:ext uri="{BB962C8B-B14F-4D97-AF65-F5344CB8AC3E}">
        <p14:creationId xmlns:p14="http://schemas.microsoft.com/office/powerpoint/2010/main" val="409356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068"/>
            <a:ext cx="8229600" cy="1169521"/>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All Shipments Via Intermediate Distribution Center with Storage</a:t>
            </a:r>
            <a:endParaRPr lang="en-US" sz="3200" kern="1200" dirty="0">
              <a:latin typeface="Times New Roman" panose="02020603050405020304" pitchFamily="18" charset="0"/>
              <a:ea typeface="+mj-ea"/>
              <a:cs typeface="+mj-cs"/>
            </a:endParaRPr>
          </a:p>
        </p:txBody>
      </p:sp>
      <p:pic>
        <p:nvPicPr>
          <p:cNvPr id="5" name="Picture 4" descr="In this diagram, all shipments go through a distribution center. This image is made up of 6 suppliers, a distribution center, and 6 buyer locations. All 6 suppliers send product to the distribution center. From their product is supplied to all 6 buyer locations."/>
          <p:cNvPicPr>
            <a:picLocks noChangeAspect="1"/>
          </p:cNvPicPr>
          <p:nvPr/>
        </p:nvPicPr>
        <p:blipFill>
          <a:blip r:embed="rId2"/>
          <a:stretch>
            <a:fillRect/>
          </a:stretch>
        </p:blipFill>
        <p:spPr>
          <a:xfrm>
            <a:off x="2327102" y="1916761"/>
            <a:ext cx="4598978" cy="3697578"/>
          </a:xfrm>
          <a:prstGeom prst="rect">
            <a:avLst/>
          </a:prstGeom>
        </p:spPr>
      </p:pic>
      <p:sp>
        <p:nvSpPr>
          <p:cNvPr id="3" name="Text Placeholder 2"/>
          <p:cNvSpPr>
            <a:spLocks noGrp="1"/>
          </p:cNvSpPr>
          <p:nvPr>
            <p:ph type="body" idx="1"/>
          </p:nvPr>
        </p:nvSpPr>
        <p:spPr>
          <a:xfrm>
            <a:off x="457200" y="5738648"/>
            <a:ext cx="8229600" cy="546368"/>
          </a:xfrm>
        </p:spPr>
        <p:txBody>
          <a:bodyPr/>
          <a:lstStyle/>
          <a:p>
            <a:pPr marL="0" indent="0">
              <a:buNone/>
            </a:pPr>
            <a:r>
              <a:rPr lang="en-US" sz="2000" b="1" dirty="0" smtClean="0">
                <a:latin typeface="+mn-lt"/>
              </a:rPr>
              <a:t>Figure 14-4</a:t>
            </a:r>
            <a:r>
              <a:rPr lang="en-US" sz="2000" dirty="0" smtClean="0">
                <a:latin typeface="+mn-lt"/>
              </a:rPr>
              <a:t> All Shipments via D</a:t>
            </a:r>
            <a:r>
              <a:rPr lang="en-US" sz="100" dirty="0" smtClean="0">
                <a:latin typeface="+mn-lt"/>
              </a:rPr>
              <a:t> </a:t>
            </a:r>
            <a:r>
              <a:rPr lang="en-US" sz="2000" dirty="0" smtClean="0">
                <a:latin typeface="+mn-lt"/>
              </a:rPr>
              <a:t>C</a:t>
            </a:r>
            <a:endParaRPr lang="en-US" sz="2000" dirty="0">
              <a:latin typeface="+mn-lt"/>
            </a:endParaRPr>
          </a:p>
        </p:txBody>
      </p:sp>
    </p:spTree>
    <p:extLst>
      <p:ext uri="{BB962C8B-B14F-4D97-AF65-F5344CB8AC3E}">
        <p14:creationId xmlns:p14="http://schemas.microsoft.com/office/powerpoint/2010/main" val="76760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 Shipments Via Intermediate Transit Point with Storage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Suppliers send their shipments to a central distribution center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Stored until needed by buyers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Shipped to each buyer location</a:t>
            </a:r>
          </a:p>
        </p:txBody>
      </p:sp>
    </p:spTree>
    <p:extLst>
      <p:ext uri="{BB962C8B-B14F-4D97-AF65-F5344CB8AC3E}">
        <p14:creationId xmlns:p14="http://schemas.microsoft.com/office/powerpoint/2010/main" val="384704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 Shipments Via Intermediate Transit Point with Cross-Docking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Suppliers send their shipments to an intermediate transit point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They are cross-docked and sent to buyer locations without storing them</a:t>
            </a:r>
          </a:p>
        </p:txBody>
      </p:sp>
    </p:spTree>
    <p:extLst>
      <p:ext uri="{BB962C8B-B14F-4D97-AF65-F5344CB8AC3E}">
        <p14:creationId xmlns:p14="http://schemas.microsoft.com/office/powerpoint/2010/main" val="137880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011"/>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Shipping Via D</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C Using Milk Runs</a:t>
            </a:r>
            <a:endParaRPr lang="en-US" kern="1200" dirty="0">
              <a:latin typeface="Times New Roman" panose="02020603050405020304" pitchFamily="18" charset="0"/>
              <a:ea typeface="+mj-ea"/>
              <a:cs typeface="+mj-cs"/>
            </a:endParaRPr>
          </a:p>
        </p:txBody>
      </p:sp>
      <p:pic>
        <p:nvPicPr>
          <p:cNvPr id="5" name="Picture 4" descr="A diagram of suppliers, buyer locations and D C is made up of milk runs from the D C. The diagram in this image is again made up of 6 suppliers, a distribution center, and 6 buyer locations. In this scenario, all 6 suppliers send product to the distribution center. From the distribution center, milk runs are made. Supplies go from the distribution center to one buyer location, then the second, then the third and back to the distribution center. A second truck goes to buyer location 4, then 5, then 6, and back to the distribution center."/>
          <p:cNvPicPr>
            <a:picLocks noChangeAspect="1"/>
          </p:cNvPicPr>
          <p:nvPr/>
        </p:nvPicPr>
        <p:blipFill>
          <a:blip r:embed="rId2"/>
          <a:stretch>
            <a:fillRect/>
          </a:stretch>
        </p:blipFill>
        <p:spPr>
          <a:xfrm>
            <a:off x="2153312" y="1740963"/>
            <a:ext cx="4837376" cy="3896775"/>
          </a:xfrm>
          <a:prstGeom prst="rect">
            <a:avLst/>
          </a:prstGeom>
        </p:spPr>
      </p:pic>
      <p:sp>
        <p:nvSpPr>
          <p:cNvPr id="3" name="Text Placeholder 2"/>
          <p:cNvSpPr>
            <a:spLocks noGrp="1"/>
          </p:cNvSpPr>
          <p:nvPr>
            <p:ph type="body" idx="1"/>
          </p:nvPr>
        </p:nvSpPr>
        <p:spPr>
          <a:xfrm>
            <a:off x="457200" y="5770178"/>
            <a:ext cx="8229600" cy="514837"/>
          </a:xfrm>
        </p:spPr>
        <p:txBody>
          <a:bodyPr/>
          <a:lstStyle/>
          <a:p>
            <a:pPr marL="0" indent="0">
              <a:buNone/>
            </a:pPr>
            <a:r>
              <a:rPr lang="en-US" sz="2000" b="1" dirty="0">
                <a:latin typeface="+mn-lt"/>
              </a:rPr>
              <a:t>Figure </a:t>
            </a:r>
            <a:r>
              <a:rPr lang="en-US" sz="2000" b="1" dirty="0" smtClean="0">
                <a:latin typeface="+mn-lt"/>
              </a:rPr>
              <a:t>14-5</a:t>
            </a:r>
            <a:r>
              <a:rPr lang="en-US" sz="2000" dirty="0" smtClean="0">
                <a:latin typeface="+mn-lt"/>
              </a:rPr>
              <a:t> </a:t>
            </a:r>
            <a:r>
              <a:rPr lang="en-US" sz="2000" dirty="0">
                <a:latin typeface="+mn-lt"/>
              </a:rPr>
              <a:t>Milk Runs from </a:t>
            </a:r>
            <a:r>
              <a:rPr lang="en-US" sz="2000" dirty="0" smtClean="0">
                <a:latin typeface="+mn-lt"/>
              </a:rPr>
              <a:t>D</a:t>
            </a:r>
            <a:r>
              <a:rPr lang="en-US" sz="100" dirty="0" smtClean="0">
                <a:latin typeface="+mn-lt"/>
              </a:rPr>
              <a:t> </a:t>
            </a:r>
            <a:r>
              <a:rPr lang="en-US" sz="2000" dirty="0" smtClean="0">
                <a:latin typeface="+mn-lt"/>
              </a:rPr>
              <a:t>C</a:t>
            </a:r>
            <a:endParaRPr lang="en-US" sz="2000" dirty="0">
              <a:latin typeface="+mn-lt"/>
            </a:endParaRPr>
          </a:p>
        </p:txBody>
      </p:sp>
    </p:spTree>
    <p:extLst>
      <p:ext uri="{BB962C8B-B14F-4D97-AF65-F5344CB8AC3E}">
        <p14:creationId xmlns:p14="http://schemas.microsoft.com/office/powerpoint/2010/main" val="3572464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Tailored Network</a:t>
            </a:r>
            <a:endParaRPr lang="en-US" kern="1200" dirty="0">
              <a:latin typeface="Times New Roman" panose="02020603050405020304" pitchFamily="18" charset="0"/>
              <a:ea typeface="+mj-ea"/>
              <a:cs typeface="+mj-cs"/>
            </a:endParaRPr>
          </a:p>
        </p:txBody>
      </p:sp>
      <p:sp>
        <p:nvSpPr>
          <p:cNvPr id="5" name="Text Placeholder 4"/>
          <p:cNvSpPr>
            <a:spLocks noGrp="1"/>
          </p:cNvSpPr>
          <p:nvPr>
            <p:ph type="body" idx="1"/>
          </p:nvPr>
        </p:nvSpPr>
        <p:spPr>
          <a:xfrm>
            <a:off x="457200" y="1600201"/>
            <a:ext cx="8229600" cy="370489"/>
          </a:xfrm>
        </p:spPr>
        <p:txBody>
          <a:bodyPr/>
          <a:lstStyle/>
          <a:p>
            <a:pPr marL="0" indent="0">
              <a:buNone/>
            </a:pPr>
            <a:r>
              <a:rPr lang="en-US" sz="2000" b="1" kern="1200" dirty="0" smtClean="0">
                <a:latin typeface="+mn-lt"/>
              </a:rPr>
              <a:t>Table 14-2</a:t>
            </a:r>
            <a:r>
              <a:rPr lang="en-US" sz="2000" kern="1200" dirty="0" smtClean="0">
                <a:latin typeface="+mn-lt"/>
              </a:rPr>
              <a:t> Pros </a:t>
            </a:r>
            <a:r>
              <a:rPr lang="en-US" sz="2000" kern="1200" dirty="0">
                <a:latin typeface="+mn-lt"/>
              </a:rPr>
              <a:t>and Cons of Different Transportation Networks </a:t>
            </a:r>
            <a:endParaRPr lang="en-US" sz="2000" kern="12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696027556"/>
              </p:ext>
            </p:extLst>
          </p:nvPr>
        </p:nvGraphicFramePr>
        <p:xfrm>
          <a:off x="457201" y="2065284"/>
          <a:ext cx="8229599" cy="4340771"/>
        </p:xfrm>
        <a:graphic>
          <a:graphicData uri="http://schemas.openxmlformats.org/drawingml/2006/table">
            <a:tbl>
              <a:tblPr firstRow="1" bandRow="1">
                <a:tableStyleId>{5940675A-B579-460E-94D1-54222C63F5DA}</a:tableStyleId>
              </a:tblPr>
              <a:tblGrid>
                <a:gridCol w="2266191">
                  <a:extLst>
                    <a:ext uri="{9D8B030D-6E8A-4147-A177-3AD203B41FA5}">
                      <a16:colId xmlns:a16="http://schemas.microsoft.com/office/drawing/2014/main" val="20000"/>
                    </a:ext>
                  </a:extLst>
                </a:gridCol>
                <a:gridCol w="3631367">
                  <a:extLst>
                    <a:ext uri="{9D8B030D-6E8A-4147-A177-3AD203B41FA5}">
                      <a16:colId xmlns:a16="http://schemas.microsoft.com/office/drawing/2014/main" val="20001"/>
                    </a:ext>
                  </a:extLst>
                </a:gridCol>
                <a:gridCol w="2332041">
                  <a:extLst>
                    <a:ext uri="{9D8B030D-6E8A-4147-A177-3AD203B41FA5}">
                      <a16:colId xmlns:a16="http://schemas.microsoft.com/office/drawing/2014/main" val="20002"/>
                    </a:ext>
                  </a:extLst>
                </a:gridCol>
              </a:tblGrid>
              <a:tr h="378371">
                <a:tc>
                  <a:txBody>
                    <a:bodyPr/>
                    <a:lstStyle/>
                    <a:p>
                      <a:r>
                        <a:rPr lang="en-US" sz="1600" b="1" kern="1200" dirty="0" smtClean="0"/>
                        <a:t>Network Structure</a:t>
                      </a:r>
                      <a:endParaRPr lang="en-US" sz="16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kern="1200" dirty="0" smtClean="0"/>
                        <a:t>Pros</a:t>
                      </a:r>
                      <a:endParaRPr lang="en-US" sz="16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kern="1200" dirty="0" smtClean="0"/>
                        <a:t>Cons</a:t>
                      </a:r>
                      <a:endParaRPr lang="en-US" sz="16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92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Direct shipping</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No intermediate warehouse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Simple to coordinate</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kern="1200" dirty="0" smtClean="0"/>
                        <a:t>High inventories (due to large lot size)</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992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Direct shipping with milk runs</a:t>
                      </a:r>
                      <a:endParaRPr lang="en-US" sz="1600" kern="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Lower transportation costs for small lots Lower inventories</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Increased coordination complexity</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094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All shipments via central D</a:t>
                      </a:r>
                      <a:r>
                        <a:rPr lang="en-US" sz="100" kern="1200" dirty="0" smtClean="0"/>
                        <a:t> </a:t>
                      </a:r>
                      <a:r>
                        <a:rPr lang="en-US" sz="1600" kern="1200" dirty="0" smtClean="0"/>
                        <a:t>C with inventory storage</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Lower inbound transportation cost through consolidation</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Increased inventory cost Increased handling at D</a:t>
                      </a:r>
                      <a:r>
                        <a:rPr lang="en-US" sz="100" kern="1200" dirty="0" smtClean="0"/>
                        <a:t> </a:t>
                      </a:r>
                      <a:r>
                        <a:rPr lang="en-US" sz="1600" kern="1200" dirty="0" smtClean="0"/>
                        <a:t>C</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094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All shipments via central D</a:t>
                      </a:r>
                      <a:r>
                        <a:rPr lang="en-US" sz="100" kern="1200" dirty="0" smtClean="0"/>
                        <a:t> </a:t>
                      </a:r>
                      <a:r>
                        <a:rPr lang="en-US" sz="1600" kern="1200" dirty="0" smtClean="0"/>
                        <a:t>C with cross-dock</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Low inventory requirement</a:t>
                      </a:r>
                    </a:p>
                    <a:p>
                      <a:r>
                        <a:rPr lang="en-US" sz="1600" kern="1200" dirty="0" smtClean="0"/>
                        <a:t>Lower transportation cost through</a:t>
                      </a:r>
                    </a:p>
                    <a:p>
                      <a:r>
                        <a:rPr lang="en-US" sz="1600" kern="1200" dirty="0" smtClean="0"/>
                        <a:t>consolidation</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Increased coordination complexity</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992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Shipping via D C using milk runs</a:t>
                      </a:r>
                      <a:endParaRPr lang="en-US" sz="1600" kern="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Lower outbound transportation cost for small lots</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Further increase in coordination complexity</a:t>
                      </a:r>
                      <a:endParaRPr lang="en-US" sz="16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992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Tailored network</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Transportation choice best matches needs of individual product and store</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Highest coordination complexity</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37749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Selecting a Transportation Network </a:t>
            </a:r>
            <a:r>
              <a:rPr lang="en-US" sz="2000" b="0" kern="1200" dirty="0" smtClean="0">
                <a:latin typeface="Times New Roman" panose="02020603050405020304" pitchFamily="18" charset="0"/>
                <a:ea typeface="+mj-ea"/>
                <a:cs typeface="+mj-cs"/>
              </a:rPr>
              <a:t>(1 of </a:t>
            </a:r>
            <a:r>
              <a:rPr lang="en-US" sz="2000" b="0" kern="1200" dirty="0">
                <a:latin typeface="Times New Roman" panose="02020603050405020304" pitchFamily="18" charset="0"/>
                <a:ea typeface="+mj-ea"/>
                <a:cs typeface="+mj-cs"/>
              </a:rPr>
              <a:t>9</a:t>
            </a:r>
            <a:r>
              <a:rPr lang="en-US" sz="2000" b="0" kern="1200" dirty="0" smtClean="0">
                <a:latin typeface="Times New Roman" panose="02020603050405020304" pitchFamily="18" charset="0"/>
                <a:ea typeface="+mj-ea"/>
                <a:cs typeface="+mj-cs"/>
              </a:rPr>
              <a:t>)</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Eight stores, four supply sources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Truck capacity = 40,000 units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Cost $1,000 per load, $100 per </a:t>
            </a:r>
            <a:r>
              <a:rPr lang="en-US" sz="2400" kern="1200" dirty="0" smtClean="0">
                <a:solidFill>
                  <a:srgbClr val="000000"/>
                </a:solidFill>
                <a:latin typeface="Arial (Body)"/>
                <a:ea typeface="+mn-ea"/>
                <a:cs typeface="+mn-cs"/>
              </a:rPr>
              <a:t>delivery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 </a:t>
            </a:r>
            <a:endParaRPr lang="en-US" sz="2400" kern="1200" dirty="0" smtClean="0">
              <a:solidFill>
                <a:srgbClr val="000000"/>
              </a:solidFill>
              <a:latin typeface="Arial (Body)"/>
              <a:ea typeface="+mn-ea"/>
              <a:cs typeface="+mn-cs"/>
            </a:endParaRPr>
          </a:p>
        </p:txBody>
      </p:sp>
      <p:graphicFrame>
        <p:nvGraphicFramePr>
          <p:cNvPr id="5" name="Object 4" descr="Holding cost = $0.20 per year"/>
          <p:cNvGraphicFramePr>
            <a:graphicFrameLocks noChangeAspect="1"/>
          </p:cNvGraphicFramePr>
          <p:nvPr>
            <p:extLst>
              <p:ext uri="{D42A27DB-BD31-4B8C-83A1-F6EECF244321}">
                <p14:modId xmlns:p14="http://schemas.microsoft.com/office/powerpoint/2010/main" val="2026253568"/>
              </p:ext>
            </p:extLst>
          </p:nvPr>
        </p:nvGraphicFramePr>
        <p:xfrm>
          <a:off x="791486" y="3364824"/>
          <a:ext cx="3596424" cy="399950"/>
        </p:xfrm>
        <a:graphic>
          <a:graphicData uri="http://schemas.openxmlformats.org/presentationml/2006/ole">
            <mc:AlternateContent xmlns:mc="http://schemas.openxmlformats.org/markup-compatibility/2006">
              <mc:Choice xmlns:v="urn:schemas-microsoft-com:vml" Requires="v">
                <p:oleObj spid="_x0000_s15693" name="Equation" r:id="rId3" imgW="1828800" imgH="203040" progId="Equation.DSMT4">
                  <p:embed/>
                </p:oleObj>
              </mc:Choice>
              <mc:Fallback>
                <p:oleObj name="Equation" r:id="rId3" imgW="1828800" imgH="203040" progId="Equation.DSMT4">
                  <p:embed/>
                  <p:pic>
                    <p:nvPicPr>
                      <p:cNvPr id="0" name=""/>
                      <p:cNvPicPr/>
                      <p:nvPr/>
                    </p:nvPicPr>
                    <p:blipFill>
                      <a:blip r:embed="rId4"/>
                      <a:stretch>
                        <a:fillRect/>
                      </a:stretch>
                    </p:blipFill>
                    <p:spPr>
                      <a:xfrm>
                        <a:off x="791486" y="3364824"/>
                        <a:ext cx="3596424" cy="399950"/>
                      </a:xfrm>
                      <a:prstGeom prst="rect">
                        <a:avLst/>
                      </a:prstGeom>
                    </p:spPr>
                  </p:pic>
                </p:oleObj>
              </mc:Fallback>
            </mc:AlternateContent>
          </a:graphicData>
        </a:graphic>
      </p:graphicFrame>
    </p:spTree>
    <p:extLst>
      <p:ext uri="{BB962C8B-B14F-4D97-AF65-F5344CB8AC3E}">
        <p14:creationId xmlns:p14="http://schemas.microsoft.com/office/powerpoint/2010/main" val="1840474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Selecting a Transportation Network </a:t>
            </a:r>
            <a:r>
              <a:rPr lang="en-US" sz="2000" b="0" kern="1200" dirty="0">
                <a:latin typeface="Times New Roman" panose="02020603050405020304" pitchFamily="18" charset="0"/>
              </a:rPr>
              <a:t>(2 of 9)</a:t>
            </a:r>
            <a:endParaRPr lang="en-IN" dirty="0"/>
          </a:p>
        </p:txBody>
      </p:sp>
      <p:graphicFrame>
        <p:nvGraphicFramePr>
          <p:cNvPr id="6" name="Object1" descr="Annual sales equals 960,000 per store Direct Shipping"/>
          <p:cNvGraphicFramePr>
            <a:graphicFrameLocks noChangeAspect="1"/>
          </p:cNvGraphicFramePr>
          <p:nvPr>
            <p:extLst>
              <p:ext uri="{D42A27DB-BD31-4B8C-83A1-F6EECF244321}">
                <p14:modId xmlns:p14="http://schemas.microsoft.com/office/powerpoint/2010/main" val="2888304070"/>
              </p:ext>
            </p:extLst>
          </p:nvPr>
        </p:nvGraphicFramePr>
        <p:xfrm>
          <a:off x="1490663" y="1727200"/>
          <a:ext cx="6318250" cy="396875"/>
        </p:xfrm>
        <a:graphic>
          <a:graphicData uri="http://schemas.openxmlformats.org/presentationml/2006/ole">
            <mc:AlternateContent xmlns:mc="http://schemas.openxmlformats.org/markup-compatibility/2006">
              <mc:Choice xmlns:v="urn:schemas-microsoft-com:vml" Requires="v">
                <p:oleObj spid="_x0000_s35131" name="Equation" r:id="rId3" imgW="3238200" imgH="203040" progId="Equation.DSMT4">
                  <p:embed/>
                </p:oleObj>
              </mc:Choice>
              <mc:Fallback>
                <p:oleObj name="Equation" r:id="rId3" imgW="3238200" imgH="203040" progId="Equation.DSMT4">
                  <p:embed/>
                  <p:pic>
                    <p:nvPicPr>
                      <p:cNvPr id="22" name="Object1"/>
                      <p:cNvPicPr/>
                      <p:nvPr/>
                    </p:nvPicPr>
                    <p:blipFill>
                      <a:blip r:embed="rId4"/>
                      <a:stretch>
                        <a:fillRect/>
                      </a:stretch>
                    </p:blipFill>
                    <p:spPr>
                      <a:xfrm>
                        <a:off x="1490663" y="1727200"/>
                        <a:ext cx="6318250" cy="396875"/>
                      </a:xfrm>
                      <a:prstGeom prst="rect">
                        <a:avLst/>
                      </a:prstGeom>
                    </p:spPr>
                  </p:pic>
                </p:oleObj>
              </mc:Fallback>
            </mc:AlternateContent>
          </a:graphicData>
        </a:graphic>
      </p:graphicFrame>
      <p:sp>
        <p:nvSpPr>
          <p:cNvPr id="3" name="Content Placeholder 2"/>
          <p:cNvSpPr>
            <a:spLocks noGrp="1"/>
          </p:cNvSpPr>
          <p:nvPr>
            <p:ph idx="1"/>
          </p:nvPr>
        </p:nvSpPr>
        <p:spPr>
          <a:xfrm>
            <a:off x="457200" y="2230824"/>
            <a:ext cx="4367550" cy="836592"/>
          </a:xfrm>
        </p:spPr>
        <p:txBody>
          <a:bodyPr/>
          <a:lstStyle/>
          <a:p>
            <a:pPr marL="0" indent="0">
              <a:buNone/>
            </a:pPr>
            <a:r>
              <a:rPr lang="en-US" sz="2400" dirty="0">
                <a:latin typeface="+mn-lt"/>
              </a:rPr>
              <a:t>Batch size shipped from each supplier to each store</a:t>
            </a:r>
            <a:endParaRPr lang="en-US" sz="2400" dirty="0">
              <a:latin typeface="+mn-lt"/>
            </a:endParaRPr>
          </a:p>
        </p:txBody>
      </p:sp>
      <p:sp>
        <p:nvSpPr>
          <p:cNvPr id="4" name="Content Placeholder 3"/>
          <p:cNvSpPr>
            <a:spLocks noGrp="1"/>
          </p:cNvSpPr>
          <p:nvPr>
            <p:ph idx="14"/>
          </p:nvPr>
        </p:nvSpPr>
        <p:spPr>
          <a:xfrm>
            <a:off x="4761198" y="2563806"/>
            <a:ext cx="2222938" cy="541993"/>
          </a:xfrm>
        </p:spPr>
        <p:txBody>
          <a:bodyPr/>
          <a:lstStyle/>
          <a:p>
            <a:pPr marL="0" indent="0">
              <a:buNone/>
            </a:pPr>
            <a:r>
              <a:rPr lang="en-US" sz="2400" dirty="0">
                <a:latin typeface="+mn-lt"/>
              </a:rPr>
              <a:t>= 40,000 units</a:t>
            </a:r>
            <a:endParaRPr lang="en-IN" sz="2400" dirty="0">
              <a:latin typeface="+mn-lt"/>
            </a:endParaRPr>
          </a:p>
        </p:txBody>
      </p:sp>
      <p:graphicFrame>
        <p:nvGraphicFramePr>
          <p:cNvPr id="10" name="Object 9" descr="Number of shipments per year from each supplier to each store"/>
          <p:cNvGraphicFramePr>
            <a:graphicFrameLocks noChangeAspect="1"/>
          </p:cNvGraphicFramePr>
          <p:nvPr>
            <p:extLst>
              <p:ext uri="{D42A27DB-BD31-4B8C-83A1-F6EECF244321}">
                <p14:modId xmlns:p14="http://schemas.microsoft.com/office/powerpoint/2010/main" val="73371324"/>
              </p:ext>
            </p:extLst>
          </p:nvPr>
        </p:nvGraphicFramePr>
        <p:xfrm>
          <a:off x="527235" y="3362025"/>
          <a:ext cx="4179684" cy="764579"/>
        </p:xfrm>
        <a:graphic>
          <a:graphicData uri="http://schemas.openxmlformats.org/presentationml/2006/ole">
            <mc:AlternateContent xmlns:mc="http://schemas.openxmlformats.org/markup-compatibility/2006">
              <mc:Choice xmlns:v="urn:schemas-microsoft-com:vml" Requires="v">
                <p:oleObj spid="_x0000_s35132" name="Equation" r:id="rId5" imgW="2082600" imgH="380880" progId="Equation.DSMT4">
                  <p:embed/>
                </p:oleObj>
              </mc:Choice>
              <mc:Fallback>
                <p:oleObj name="Equation" r:id="rId5" imgW="2082600" imgH="380880" progId="Equation.DSMT4">
                  <p:embed/>
                  <p:pic>
                    <p:nvPicPr>
                      <p:cNvPr id="0" name=""/>
                      <p:cNvPicPr/>
                      <p:nvPr/>
                    </p:nvPicPr>
                    <p:blipFill>
                      <a:blip r:embed="rId6"/>
                      <a:stretch>
                        <a:fillRect/>
                      </a:stretch>
                    </p:blipFill>
                    <p:spPr>
                      <a:xfrm>
                        <a:off x="527235" y="3362025"/>
                        <a:ext cx="4179684" cy="764579"/>
                      </a:xfrm>
                      <a:prstGeom prst="rect">
                        <a:avLst/>
                      </a:prstGeom>
                    </p:spPr>
                  </p:pic>
                </p:oleObj>
              </mc:Fallback>
            </mc:AlternateContent>
          </a:graphicData>
        </a:graphic>
      </p:graphicFrame>
      <p:graphicFrame>
        <p:nvGraphicFramePr>
          <p:cNvPr id="8" name="Object 7" descr="equals 960,000 divided by 40,000 = 24"/>
          <p:cNvGraphicFramePr>
            <a:graphicFrameLocks noChangeAspect="1"/>
          </p:cNvGraphicFramePr>
          <p:nvPr>
            <p:extLst>
              <p:ext uri="{D42A27DB-BD31-4B8C-83A1-F6EECF244321}">
                <p14:modId xmlns:p14="http://schemas.microsoft.com/office/powerpoint/2010/main" val="2746624003"/>
              </p:ext>
            </p:extLst>
          </p:nvPr>
        </p:nvGraphicFramePr>
        <p:xfrm>
          <a:off x="4830763" y="3724275"/>
          <a:ext cx="3043237" cy="355600"/>
        </p:xfrm>
        <a:graphic>
          <a:graphicData uri="http://schemas.openxmlformats.org/presentationml/2006/ole">
            <mc:AlternateContent xmlns:mc="http://schemas.openxmlformats.org/markup-compatibility/2006">
              <mc:Choice xmlns:v="urn:schemas-microsoft-com:vml" Requires="v">
                <p:oleObj spid="_x0000_s35133" name="Equation" r:id="rId7" imgW="1625400" imgH="190440" progId="Equation.DSMT4">
                  <p:embed/>
                </p:oleObj>
              </mc:Choice>
              <mc:Fallback>
                <p:oleObj name="Equation" r:id="rId7" imgW="1625400" imgH="190440" progId="Equation.DSMT4">
                  <p:embed/>
                  <p:pic>
                    <p:nvPicPr>
                      <p:cNvPr id="24" name="Object 23"/>
                      <p:cNvPicPr/>
                      <p:nvPr/>
                    </p:nvPicPr>
                    <p:blipFill>
                      <a:blip r:embed="rId8"/>
                      <a:stretch>
                        <a:fillRect/>
                      </a:stretch>
                    </p:blipFill>
                    <p:spPr>
                      <a:xfrm>
                        <a:off x="4830763" y="3724275"/>
                        <a:ext cx="3043237" cy="355600"/>
                      </a:xfrm>
                      <a:prstGeom prst="rect">
                        <a:avLst/>
                      </a:prstGeom>
                    </p:spPr>
                  </p:pic>
                </p:oleObj>
              </mc:Fallback>
            </mc:AlternateContent>
          </a:graphicData>
        </a:graphic>
      </p:graphicFrame>
      <p:sp>
        <p:nvSpPr>
          <p:cNvPr id="5" name="Content Placeholder 4"/>
          <p:cNvSpPr>
            <a:spLocks noGrp="1"/>
          </p:cNvSpPr>
          <p:nvPr>
            <p:ph idx="13"/>
          </p:nvPr>
        </p:nvSpPr>
        <p:spPr>
          <a:xfrm>
            <a:off x="473720" y="4233990"/>
            <a:ext cx="4254098" cy="818098"/>
          </a:xfrm>
        </p:spPr>
        <p:txBody>
          <a:bodyPr/>
          <a:lstStyle/>
          <a:p>
            <a:pPr marL="432" indent="0">
              <a:buNone/>
            </a:pPr>
            <a:r>
              <a:rPr lang="en-US" sz="2400" dirty="0">
                <a:latin typeface="+mn-lt"/>
              </a:rPr>
              <a:t>Annual trucking cost for direct network</a:t>
            </a:r>
            <a:endParaRPr lang="en-US" sz="2400" dirty="0">
              <a:latin typeface="+mn-lt"/>
            </a:endParaRPr>
          </a:p>
        </p:txBody>
      </p:sp>
      <p:graphicFrame>
        <p:nvGraphicFramePr>
          <p:cNvPr id="9" name="Object 8" descr="equals 24 times 1,100 times 4 times 8 = $844,800"/>
          <p:cNvGraphicFramePr>
            <a:graphicFrameLocks noChangeAspect="1"/>
          </p:cNvGraphicFramePr>
          <p:nvPr>
            <p:extLst>
              <p:ext uri="{D42A27DB-BD31-4B8C-83A1-F6EECF244321}">
                <p14:modId xmlns:p14="http://schemas.microsoft.com/office/powerpoint/2010/main" val="367877562"/>
              </p:ext>
            </p:extLst>
          </p:nvPr>
        </p:nvGraphicFramePr>
        <p:xfrm>
          <a:off x="4821238" y="4668838"/>
          <a:ext cx="3851275" cy="357187"/>
        </p:xfrm>
        <a:graphic>
          <a:graphicData uri="http://schemas.openxmlformats.org/presentationml/2006/ole">
            <mc:AlternateContent xmlns:mc="http://schemas.openxmlformats.org/markup-compatibility/2006">
              <mc:Choice xmlns:v="urn:schemas-microsoft-com:vml" Requires="v">
                <p:oleObj spid="_x0000_s35134" name="Equation" r:id="rId9" imgW="2057400" imgH="190440" progId="Equation.DSMT4">
                  <p:embed/>
                </p:oleObj>
              </mc:Choice>
              <mc:Fallback>
                <p:oleObj name="Equation" r:id="rId9" imgW="2057400" imgH="190440" progId="Equation.DSMT4">
                  <p:embed/>
                  <p:pic>
                    <p:nvPicPr>
                      <p:cNvPr id="25" name="Object 24"/>
                      <p:cNvPicPr/>
                      <p:nvPr/>
                    </p:nvPicPr>
                    <p:blipFill>
                      <a:blip r:embed="rId10"/>
                      <a:stretch>
                        <a:fillRect/>
                      </a:stretch>
                    </p:blipFill>
                    <p:spPr>
                      <a:xfrm>
                        <a:off x="4821238" y="4668838"/>
                        <a:ext cx="3851275" cy="357187"/>
                      </a:xfrm>
                      <a:prstGeom prst="rect">
                        <a:avLst/>
                      </a:prstGeom>
                    </p:spPr>
                  </p:pic>
                </p:oleObj>
              </mc:Fallback>
            </mc:AlternateContent>
          </a:graphicData>
        </a:graphic>
      </p:graphicFrame>
    </p:spTree>
    <p:extLst>
      <p:ext uri="{BB962C8B-B14F-4D97-AF65-F5344CB8AC3E}">
        <p14:creationId xmlns:p14="http://schemas.microsoft.com/office/powerpoint/2010/main" val="2488664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Selecting a Transportation Network </a:t>
            </a:r>
            <a:r>
              <a:rPr lang="en-US" sz="2000" b="0" kern="1200" dirty="0" smtClean="0">
                <a:latin typeface="Times New Roman" panose="02020603050405020304" pitchFamily="18" charset="0"/>
              </a:rPr>
              <a:t>(3 </a:t>
            </a:r>
            <a:r>
              <a:rPr lang="en-US" sz="2000" b="0" kern="1200" dirty="0">
                <a:latin typeface="Times New Roman" panose="02020603050405020304" pitchFamily="18" charset="0"/>
              </a:rPr>
              <a:t>of 9)</a:t>
            </a:r>
            <a:endParaRPr lang="en-IN" dirty="0"/>
          </a:p>
        </p:txBody>
      </p:sp>
      <p:sp>
        <p:nvSpPr>
          <p:cNvPr id="3" name="Content Placeholder 2"/>
          <p:cNvSpPr>
            <a:spLocks noGrp="1"/>
          </p:cNvSpPr>
          <p:nvPr>
            <p:ph idx="1"/>
          </p:nvPr>
        </p:nvSpPr>
        <p:spPr>
          <a:xfrm>
            <a:off x="457200" y="1600200"/>
            <a:ext cx="3831021" cy="919336"/>
          </a:xfrm>
        </p:spPr>
        <p:txBody>
          <a:bodyPr/>
          <a:lstStyle/>
          <a:p>
            <a:pPr marL="0" indent="0">
              <a:buNone/>
            </a:pPr>
            <a:r>
              <a:rPr lang="en-US" sz="2400" dirty="0">
                <a:latin typeface="+mn-lt"/>
              </a:rPr>
              <a:t>Average inventory at each </a:t>
            </a:r>
            <a:br>
              <a:rPr lang="en-US" sz="2400" dirty="0">
                <a:latin typeface="+mn-lt"/>
              </a:rPr>
            </a:br>
            <a:r>
              <a:rPr lang="en-US" sz="2400" dirty="0">
                <a:latin typeface="+mn-lt"/>
              </a:rPr>
              <a:t>store for each product</a:t>
            </a:r>
            <a:endParaRPr lang="en-IN" sz="2400" dirty="0">
              <a:latin typeface="+mn-lt"/>
            </a:endParaRPr>
          </a:p>
        </p:txBody>
      </p:sp>
      <p:graphicFrame>
        <p:nvGraphicFramePr>
          <p:cNvPr id="6" name="Object 5" descr="equals 40,000 divided by 2 = 20,000 units"/>
          <p:cNvGraphicFramePr>
            <a:graphicFrameLocks noChangeAspect="1"/>
          </p:cNvGraphicFramePr>
          <p:nvPr>
            <p:extLst>
              <p:ext uri="{D42A27DB-BD31-4B8C-83A1-F6EECF244321}">
                <p14:modId xmlns:p14="http://schemas.microsoft.com/office/powerpoint/2010/main" val="3407782469"/>
              </p:ext>
            </p:extLst>
          </p:nvPr>
        </p:nvGraphicFramePr>
        <p:xfrm>
          <a:off x="4303713" y="2103438"/>
          <a:ext cx="3308350" cy="349250"/>
        </p:xfrm>
        <a:graphic>
          <a:graphicData uri="http://schemas.openxmlformats.org/presentationml/2006/ole">
            <mc:AlternateContent xmlns:mc="http://schemas.openxmlformats.org/markup-compatibility/2006">
              <mc:Choice xmlns:v="urn:schemas-microsoft-com:vml" Requires="v">
                <p:oleObj spid="_x0000_s21421" name="Equation" r:id="rId3" imgW="1803240" imgH="190440" progId="Equation.DSMT4">
                  <p:embed/>
                </p:oleObj>
              </mc:Choice>
              <mc:Fallback>
                <p:oleObj name="Equation" r:id="rId3" imgW="1803240" imgH="190440" progId="Equation.DSMT4">
                  <p:embed/>
                  <p:pic>
                    <p:nvPicPr>
                      <p:cNvPr id="26" name="Object 25"/>
                      <p:cNvPicPr/>
                      <p:nvPr/>
                    </p:nvPicPr>
                    <p:blipFill>
                      <a:blip r:embed="rId4"/>
                      <a:stretch>
                        <a:fillRect/>
                      </a:stretch>
                    </p:blipFill>
                    <p:spPr>
                      <a:xfrm>
                        <a:off x="4303713" y="2103438"/>
                        <a:ext cx="3308350" cy="349250"/>
                      </a:xfrm>
                      <a:prstGeom prst="rect">
                        <a:avLst/>
                      </a:prstGeom>
                    </p:spPr>
                  </p:pic>
                </p:oleObj>
              </mc:Fallback>
            </mc:AlternateContent>
          </a:graphicData>
        </a:graphic>
      </p:graphicFrame>
      <p:sp>
        <p:nvSpPr>
          <p:cNvPr id="4" name="Content Placeholder 3"/>
          <p:cNvSpPr>
            <a:spLocks noGrp="1"/>
          </p:cNvSpPr>
          <p:nvPr>
            <p:ph idx="13"/>
          </p:nvPr>
        </p:nvSpPr>
        <p:spPr>
          <a:xfrm>
            <a:off x="473720" y="2570598"/>
            <a:ext cx="3814501" cy="919336"/>
          </a:xfrm>
        </p:spPr>
        <p:txBody>
          <a:bodyPr/>
          <a:lstStyle/>
          <a:p>
            <a:pPr marL="0" indent="0">
              <a:buNone/>
            </a:pPr>
            <a:r>
              <a:rPr lang="en-US" sz="2400" dirty="0">
                <a:latin typeface="+mn-lt"/>
              </a:rPr>
              <a:t>Annual inventory cost for direct network</a:t>
            </a:r>
            <a:endParaRPr lang="en-US" sz="2400" dirty="0">
              <a:latin typeface="+mn-lt"/>
            </a:endParaRPr>
          </a:p>
        </p:txBody>
      </p:sp>
      <p:graphicFrame>
        <p:nvGraphicFramePr>
          <p:cNvPr id="7" name="Object 6" descr="equals 20,000 times 0.2 times 4 times 8 = $128,000"/>
          <p:cNvGraphicFramePr>
            <a:graphicFrameLocks noChangeAspect="1"/>
          </p:cNvGraphicFramePr>
          <p:nvPr>
            <p:extLst>
              <p:ext uri="{D42A27DB-BD31-4B8C-83A1-F6EECF244321}">
                <p14:modId xmlns:p14="http://schemas.microsoft.com/office/powerpoint/2010/main" val="1700815097"/>
              </p:ext>
            </p:extLst>
          </p:nvPr>
        </p:nvGraphicFramePr>
        <p:xfrm>
          <a:off x="4290147" y="3047540"/>
          <a:ext cx="4095230" cy="353034"/>
        </p:xfrm>
        <a:graphic>
          <a:graphicData uri="http://schemas.openxmlformats.org/presentationml/2006/ole">
            <mc:AlternateContent xmlns:mc="http://schemas.openxmlformats.org/markup-compatibility/2006">
              <mc:Choice xmlns:v="urn:schemas-microsoft-com:vml" Requires="v">
                <p:oleObj spid="_x0000_s21422" name="Equation" r:id="rId5" imgW="2209680" imgH="190440" progId="Equation.DSMT4">
                  <p:embed/>
                </p:oleObj>
              </mc:Choice>
              <mc:Fallback>
                <p:oleObj name="Equation" r:id="rId5" imgW="2209680" imgH="190440" progId="Equation.DSMT4">
                  <p:embed/>
                  <p:pic>
                    <p:nvPicPr>
                      <p:cNvPr id="27" name="Object 26"/>
                      <p:cNvPicPr/>
                      <p:nvPr/>
                    </p:nvPicPr>
                    <p:blipFill>
                      <a:blip r:embed="rId6"/>
                      <a:stretch>
                        <a:fillRect/>
                      </a:stretch>
                    </p:blipFill>
                    <p:spPr>
                      <a:xfrm>
                        <a:off x="4290147" y="3047540"/>
                        <a:ext cx="4095230" cy="353034"/>
                      </a:xfrm>
                      <a:prstGeom prst="rect">
                        <a:avLst/>
                      </a:prstGeom>
                    </p:spPr>
                  </p:pic>
                </p:oleObj>
              </mc:Fallback>
            </mc:AlternateContent>
          </a:graphicData>
        </a:graphic>
      </p:graphicFrame>
      <p:sp>
        <p:nvSpPr>
          <p:cNvPr id="5" name="Content Placeholder 4"/>
          <p:cNvSpPr>
            <a:spLocks noGrp="1"/>
          </p:cNvSpPr>
          <p:nvPr>
            <p:ph idx="14"/>
          </p:nvPr>
        </p:nvSpPr>
        <p:spPr>
          <a:xfrm>
            <a:off x="473720" y="3462165"/>
            <a:ext cx="3814501" cy="919336"/>
          </a:xfrm>
        </p:spPr>
        <p:txBody>
          <a:bodyPr/>
          <a:lstStyle/>
          <a:p>
            <a:pPr marL="0" indent="0">
              <a:buNone/>
            </a:pPr>
            <a:r>
              <a:rPr lang="en-US" sz="2400" dirty="0">
                <a:latin typeface="+mn-lt"/>
              </a:rPr>
              <a:t>Total annual cost of direct network</a:t>
            </a:r>
            <a:endParaRPr lang="en-US" sz="2400" dirty="0">
              <a:latin typeface="+mn-lt"/>
            </a:endParaRPr>
          </a:p>
        </p:txBody>
      </p:sp>
      <p:graphicFrame>
        <p:nvGraphicFramePr>
          <p:cNvPr id="8" name="Object 7" descr="equals $844,800 + $128,000 = $972,800"/>
          <p:cNvGraphicFramePr>
            <a:graphicFrameLocks noChangeAspect="1"/>
          </p:cNvGraphicFramePr>
          <p:nvPr>
            <p:extLst>
              <p:ext uri="{D42A27DB-BD31-4B8C-83A1-F6EECF244321}">
                <p14:modId xmlns:p14="http://schemas.microsoft.com/office/powerpoint/2010/main" val="979162095"/>
              </p:ext>
            </p:extLst>
          </p:nvPr>
        </p:nvGraphicFramePr>
        <p:xfrm>
          <a:off x="4286250" y="3946525"/>
          <a:ext cx="4448175" cy="352425"/>
        </p:xfrm>
        <a:graphic>
          <a:graphicData uri="http://schemas.openxmlformats.org/presentationml/2006/ole">
            <mc:AlternateContent xmlns:mc="http://schemas.openxmlformats.org/markup-compatibility/2006">
              <mc:Choice xmlns:v="urn:schemas-microsoft-com:vml" Requires="v">
                <p:oleObj spid="_x0000_s21423" name="Equation" r:id="rId7" imgW="2400120" imgH="190440" progId="Equation.DSMT4">
                  <p:embed/>
                </p:oleObj>
              </mc:Choice>
              <mc:Fallback>
                <p:oleObj name="Equation" r:id="rId7" imgW="2400120" imgH="190440" progId="Equation.DSMT4">
                  <p:embed/>
                  <p:pic>
                    <p:nvPicPr>
                      <p:cNvPr id="28" name="Object 27"/>
                      <p:cNvPicPr/>
                      <p:nvPr/>
                    </p:nvPicPr>
                    <p:blipFill>
                      <a:blip r:embed="rId8"/>
                      <a:stretch>
                        <a:fillRect/>
                      </a:stretch>
                    </p:blipFill>
                    <p:spPr>
                      <a:xfrm>
                        <a:off x="4286250" y="3946525"/>
                        <a:ext cx="4448175" cy="352425"/>
                      </a:xfrm>
                      <a:prstGeom prst="rect">
                        <a:avLst/>
                      </a:prstGeom>
                    </p:spPr>
                  </p:pic>
                </p:oleObj>
              </mc:Fallback>
            </mc:AlternateContent>
          </a:graphicData>
        </a:graphic>
      </p:graphicFrame>
    </p:spTree>
    <p:extLst>
      <p:ext uri="{BB962C8B-B14F-4D97-AF65-F5344CB8AC3E}">
        <p14:creationId xmlns:p14="http://schemas.microsoft.com/office/powerpoint/2010/main" val="2451608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14.5</a:t>
            </a:r>
            <a:r>
              <a:rPr lang="en-US" sz="2400" b="1" kern="1200" dirty="0">
                <a:solidFill>
                  <a:schemeClr val="tx2"/>
                </a:solidFill>
                <a:latin typeface="Arial (Body)"/>
                <a:ea typeface="+mn-ea"/>
                <a:cs typeface="+mn-cs"/>
              </a:rPr>
              <a:t> </a:t>
            </a:r>
            <a:r>
              <a:rPr lang="en-US" sz="2400" kern="1200" dirty="0" smtClean="0">
                <a:solidFill>
                  <a:srgbClr val="000000"/>
                </a:solidFill>
                <a:latin typeface="Arial (Body)"/>
                <a:ea typeface="+mn-ea"/>
                <a:cs typeface="+mn-cs"/>
              </a:rPr>
              <a:t>Evaluate </a:t>
            </a:r>
            <a:r>
              <a:rPr lang="en-US" sz="2400" kern="1200" dirty="0">
                <a:solidFill>
                  <a:srgbClr val="000000"/>
                </a:solidFill>
                <a:latin typeface="Arial (Body)"/>
                <a:ea typeface="+mn-ea"/>
                <a:cs typeface="+mn-cs"/>
              </a:rPr>
              <a:t>trade-offs that shippers need to consider when designing a transportation </a:t>
            </a:r>
            <a:r>
              <a:rPr lang="en-US" sz="2400" kern="1200" dirty="0" smtClean="0">
                <a:solidFill>
                  <a:srgbClr val="000000"/>
                </a:solidFill>
                <a:latin typeface="Arial (Body)"/>
                <a:ea typeface="+mn-ea"/>
                <a:cs typeface="+mn-cs"/>
              </a:rPr>
              <a:t>network.</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14.6</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Design </a:t>
            </a:r>
            <a:r>
              <a:rPr lang="en-US" sz="2400" kern="1200" dirty="0">
                <a:solidFill>
                  <a:srgbClr val="000000"/>
                </a:solidFill>
                <a:latin typeface="Arial (Body)"/>
                <a:ea typeface="+mn-ea"/>
                <a:cs typeface="+mn-cs"/>
              </a:rPr>
              <a:t>tailored transportation networks in a supply chain.</a:t>
            </a:r>
          </a:p>
        </p:txBody>
      </p:sp>
    </p:spTree>
    <p:extLst>
      <p:ext uri="{BB962C8B-B14F-4D97-AF65-F5344CB8AC3E}">
        <p14:creationId xmlns:p14="http://schemas.microsoft.com/office/powerpoint/2010/main" val="4167153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Selecting a Transportation Network </a:t>
            </a:r>
            <a:r>
              <a:rPr lang="en-US" sz="2000" b="0" kern="1200" dirty="0" smtClean="0">
                <a:latin typeface="Times New Roman" panose="02020603050405020304" pitchFamily="18" charset="0"/>
              </a:rPr>
              <a:t>(4 </a:t>
            </a:r>
            <a:r>
              <a:rPr lang="en-US" sz="2000" b="0" kern="1200" dirty="0">
                <a:latin typeface="Times New Roman" panose="02020603050405020304" pitchFamily="18" charset="0"/>
              </a:rPr>
              <a:t>of 9)</a:t>
            </a:r>
            <a:endParaRPr lang="en-IN" dirty="0"/>
          </a:p>
        </p:txBody>
      </p:sp>
      <p:graphicFrame>
        <p:nvGraphicFramePr>
          <p:cNvPr id="7" name="Object1" descr="Annual sales equals 960,000 per store Milk runs"/>
          <p:cNvGraphicFramePr>
            <a:graphicFrameLocks noChangeAspect="1"/>
          </p:cNvGraphicFramePr>
          <p:nvPr>
            <p:extLst>
              <p:ext uri="{D42A27DB-BD31-4B8C-83A1-F6EECF244321}">
                <p14:modId xmlns:p14="http://schemas.microsoft.com/office/powerpoint/2010/main" val="4076613507"/>
              </p:ext>
            </p:extLst>
          </p:nvPr>
        </p:nvGraphicFramePr>
        <p:xfrm>
          <a:off x="1716088" y="1724025"/>
          <a:ext cx="5551487" cy="371475"/>
        </p:xfrm>
        <a:graphic>
          <a:graphicData uri="http://schemas.openxmlformats.org/presentationml/2006/ole">
            <mc:AlternateContent xmlns:mc="http://schemas.openxmlformats.org/markup-compatibility/2006">
              <mc:Choice xmlns:v="urn:schemas-microsoft-com:vml" Requires="v">
                <p:oleObj spid="_x0000_s37105" name="Equation" r:id="rId3" imgW="2844720" imgH="190440" progId="Equation.DSMT4">
                  <p:embed/>
                </p:oleObj>
              </mc:Choice>
              <mc:Fallback>
                <p:oleObj name="Equation" r:id="rId3" imgW="2844720" imgH="190440" progId="Equation.DSMT4">
                  <p:embed/>
                  <p:pic>
                    <p:nvPicPr>
                      <p:cNvPr id="22" name="Object1"/>
                      <p:cNvPicPr/>
                      <p:nvPr/>
                    </p:nvPicPr>
                    <p:blipFill>
                      <a:blip r:embed="rId4"/>
                      <a:stretch>
                        <a:fillRect/>
                      </a:stretch>
                    </p:blipFill>
                    <p:spPr>
                      <a:xfrm>
                        <a:off x="1716088" y="1724025"/>
                        <a:ext cx="5551487" cy="371475"/>
                      </a:xfrm>
                      <a:prstGeom prst="rect">
                        <a:avLst/>
                      </a:prstGeom>
                    </p:spPr>
                  </p:pic>
                </p:oleObj>
              </mc:Fallback>
            </mc:AlternateContent>
          </a:graphicData>
        </a:graphic>
      </p:graphicFrame>
      <p:sp>
        <p:nvSpPr>
          <p:cNvPr id="3" name="Content Placeholder 2"/>
          <p:cNvSpPr>
            <a:spLocks noGrp="1"/>
          </p:cNvSpPr>
          <p:nvPr>
            <p:ph idx="1"/>
          </p:nvPr>
        </p:nvSpPr>
        <p:spPr>
          <a:xfrm>
            <a:off x="457200" y="2309654"/>
            <a:ext cx="4225159" cy="843455"/>
          </a:xfrm>
        </p:spPr>
        <p:txBody>
          <a:bodyPr/>
          <a:lstStyle/>
          <a:p>
            <a:pPr marL="0" indent="0">
              <a:buNone/>
            </a:pPr>
            <a:r>
              <a:rPr lang="en-US" sz="2200" dirty="0">
                <a:latin typeface="+mn-lt"/>
              </a:rPr>
              <a:t>Batch size shipped from each supplier to each store</a:t>
            </a:r>
            <a:endParaRPr lang="en-US" sz="2200" dirty="0">
              <a:latin typeface="+mn-lt"/>
            </a:endParaRPr>
          </a:p>
        </p:txBody>
      </p:sp>
      <p:graphicFrame>
        <p:nvGraphicFramePr>
          <p:cNvPr id="8" name="Object 7" descr="equals 40,000 divided by 2 = 20,000 units"/>
          <p:cNvGraphicFramePr>
            <a:graphicFrameLocks noChangeAspect="1"/>
          </p:cNvGraphicFramePr>
          <p:nvPr>
            <p:extLst>
              <p:ext uri="{D42A27DB-BD31-4B8C-83A1-F6EECF244321}">
                <p14:modId xmlns:p14="http://schemas.microsoft.com/office/powerpoint/2010/main" val="782304042"/>
              </p:ext>
            </p:extLst>
          </p:nvPr>
        </p:nvGraphicFramePr>
        <p:xfrm>
          <a:off x="4832350" y="2720975"/>
          <a:ext cx="3546475" cy="374650"/>
        </p:xfrm>
        <a:graphic>
          <a:graphicData uri="http://schemas.openxmlformats.org/presentationml/2006/ole">
            <mc:AlternateContent xmlns:mc="http://schemas.openxmlformats.org/markup-compatibility/2006">
              <mc:Choice xmlns:v="urn:schemas-microsoft-com:vml" Requires="v">
                <p:oleObj spid="_x0000_s37106" name="Equation" r:id="rId5" imgW="1803240" imgH="190440" progId="Equation.DSMT4">
                  <p:embed/>
                </p:oleObj>
              </mc:Choice>
              <mc:Fallback>
                <p:oleObj name="Equation" r:id="rId5" imgW="1803240" imgH="190440" progId="Equation.DSMT4">
                  <p:embed/>
                  <p:pic>
                    <p:nvPicPr>
                      <p:cNvPr id="0" name=""/>
                      <p:cNvPicPr/>
                      <p:nvPr/>
                    </p:nvPicPr>
                    <p:blipFill>
                      <a:blip r:embed="rId6"/>
                      <a:stretch>
                        <a:fillRect/>
                      </a:stretch>
                    </p:blipFill>
                    <p:spPr>
                      <a:xfrm>
                        <a:off x="4832350" y="2720975"/>
                        <a:ext cx="3546475" cy="374650"/>
                      </a:xfrm>
                      <a:prstGeom prst="rect">
                        <a:avLst/>
                      </a:prstGeom>
                    </p:spPr>
                  </p:pic>
                </p:oleObj>
              </mc:Fallback>
            </mc:AlternateContent>
          </a:graphicData>
        </a:graphic>
      </p:graphicFrame>
      <p:graphicFrame>
        <p:nvGraphicFramePr>
          <p:cNvPr id="12" name="Object 11" descr="Number of shipments per year from each supplier to each store"/>
          <p:cNvGraphicFramePr>
            <a:graphicFrameLocks noChangeAspect="1"/>
          </p:cNvGraphicFramePr>
          <p:nvPr>
            <p:extLst>
              <p:ext uri="{D42A27DB-BD31-4B8C-83A1-F6EECF244321}">
                <p14:modId xmlns:p14="http://schemas.microsoft.com/office/powerpoint/2010/main" val="2448537491"/>
              </p:ext>
            </p:extLst>
          </p:nvPr>
        </p:nvGraphicFramePr>
        <p:xfrm>
          <a:off x="544513" y="3279775"/>
          <a:ext cx="3860800" cy="706438"/>
        </p:xfrm>
        <a:graphic>
          <a:graphicData uri="http://schemas.openxmlformats.org/presentationml/2006/ole">
            <mc:AlternateContent xmlns:mc="http://schemas.openxmlformats.org/markup-compatibility/2006">
              <mc:Choice xmlns:v="urn:schemas-microsoft-com:vml" Requires="v">
                <p:oleObj spid="_x0000_s37107" name="Equation" r:id="rId7" imgW="2082600" imgH="380880" progId="Equation.DSMT4">
                  <p:embed/>
                </p:oleObj>
              </mc:Choice>
              <mc:Fallback>
                <p:oleObj name="Equation" r:id="rId7" imgW="2082600" imgH="380880" progId="Equation.DSMT4">
                  <p:embed/>
                  <p:pic>
                    <p:nvPicPr>
                      <p:cNvPr id="0" name=""/>
                      <p:cNvPicPr/>
                      <p:nvPr/>
                    </p:nvPicPr>
                    <p:blipFill>
                      <a:blip r:embed="rId8"/>
                      <a:stretch>
                        <a:fillRect/>
                      </a:stretch>
                    </p:blipFill>
                    <p:spPr>
                      <a:xfrm>
                        <a:off x="544513" y="3279775"/>
                        <a:ext cx="3860800" cy="706438"/>
                      </a:xfrm>
                      <a:prstGeom prst="rect">
                        <a:avLst/>
                      </a:prstGeom>
                    </p:spPr>
                  </p:pic>
                </p:oleObj>
              </mc:Fallback>
            </mc:AlternateContent>
          </a:graphicData>
        </a:graphic>
      </p:graphicFrame>
      <p:graphicFrame>
        <p:nvGraphicFramePr>
          <p:cNvPr id="9" name="Object 8" descr="equals 960,000 divided by 20,000 = 48"/>
          <p:cNvGraphicFramePr>
            <a:graphicFrameLocks noChangeAspect="1"/>
          </p:cNvGraphicFramePr>
          <p:nvPr>
            <p:extLst>
              <p:ext uri="{D42A27DB-BD31-4B8C-83A1-F6EECF244321}">
                <p14:modId xmlns:p14="http://schemas.microsoft.com/office/powerpoint/2010/main" val="3204745575"/>
              </p:ext>
            </p:extLst>
          </p:nvPr>
        </p:nvGraphicFramePr>
        <p:xfrm>
          <a:off x="4837113" y="3576638"/>
          <a:ext cx="3159125" cy="366712"/>
        </p:xfrm>
        <a:graphic>
          <a:graphicData uri="http://schemas.openxmlformats.org/presentationml/2006/ole">
            <mc:AlternateContent xmlns:mc="http://schemas.openxmlformats.org/markup-compatibility/2006">
              <mc:Choice xmlns:v="urn:schemas-microsoft-com:vml" Requires="v">
                <p:oleObj spid="_x0000_s37108" name="Equation" r:id="rId9" imgW="1638000" imgH="190440" progId="Equation.DSMT4">
                  <p:embed/>
                </p:oleObj>
              </mc:Choice>
              <mc:Fallback>
                <p:oleObj name="Equation" r:id="rId9" imgW="1638000" imgH="190440" progId="Equation.DSMT4">
                  <p:embed/>
                  <p:pic>
                    <p:nvPicPr>
                      <p:cNvPr id="0" name=""/>
                      <p:cNvPicPr/>
                      <p:nvPr/>
                    </p:nvPicPr>
                    <p:blipFill>
                      <a:blip r:embed="rId10"/>
                      <a:stretch>
                        <a:fillRect/>
                      </a:stretch>
                    </p:blipFill>
                    <p:spPr>
                      <a:xfrm>
                        <a:off x="4837113" y="3576638"/>
                        <a:ext cx="3159125" cy="366712"/>
                      </a:xfrm>
                      <a:prstGeom prst="rect">
                        <a:avLst/>
                      </a:prstGeom>
                    </p:spPr>
                  </p:pic>
                </p:oleObj>
              </mc:Fallback>
            </mc:AlternateContent>
          </a:graphicData>
        </a:graphic>
      </p:graphicFrame>
      <p:graphicFrame>
        <p:nvGraphicFramePr>
          <p:cNvPr id="14" name="Object 13" descr="Transportation cost per shipment per store, 2 stores per truck"/>
          <p:cNvGraphicFramePr>
            <a:graphicFrameLocks noChangeAspect="1"/>
          </p:cNvGraphicFramePr>
          <p:nvPr>
            <p:extLst>
              <p:ext uri="{D42A27DB-BD31-4B8C-83A1-F6EECF244321}">
                <p14:modId xmlns:p14="http://schemas.microsoft.com/office/powerpoint/2010/main" val="266908261"/>
              </p:ext>
            </p:extLst>
          </p:nvPr>
        </p:nvGraphicFramePr>
        <p:xfrm>
          <a:off x="526893" y="4182858"/>
          <a:ext cx="4180382" cy="730996"/>
        </p:xfrm>
        <a:graphic>
          <a:graphicData uri="http://schemas.openxmlformats.org/presentationml/2006/ole">
            <mc:AlternateContent xmlns:mc="http://schemas.openxmlformats.org/markup-compatibility/2006">
              <mc:Choice xmlns:v="urn:schemas-microsoft-com:vml" Requires="v">
                <p:oleObj spid="_x0000_s37109" name="Equation" r:id="rId11" imgW="2323800" imgH="406080" progId="Equation.DSMT4">
                  <p:embed/>
                </p:oleObj>
              </mc:Choice>
              <mc:Fallback>
                <p:oleObj name="Equation" r:id="rId11" imgW="2323800" imgH="406080" progId="Equation.DSMT4">
                  <p:embed/>
                  <p:pic>
                    <p:nvPicPr>
                      <p:cNvPr id="0" name=""/>
                      <p:cNvPicPr/>
                      <p:nvPr/>
                    </p:nvPicPr>
                    <p:blipFill>
                      <a:blip r:embed="rId12"/>
                      <a:stretch>
                        <a:fillRect/>
                      </a:stretch>
                    </p:blipFill>
                    <p:spPr>
                      <a:xfrm>
                        <a:off x="526893" y="4182858"/>
                        <a:ext cx="4180382" cy="730996"/>
                      </a:xfrm>
                      <a:prstGeom prst="rect">
                        <a:avLst/>
                      </a:prstGeom>
                    </p:spPr>
                  </p:pic>
                </p:oleObj>
              </mc:Fallback>
            </mc:AlternateContent>
          </a:graphicData>
        </a:graphic>
      </p:graphicFrame>
      <p:graphicFrame>
        <p:nvGraphicFramePr>
          <p:cNvPr id="10" name="Object 9" descr="equals 1,000 divided by 2 + 100 = $600"/>
          <p:cNvGraphicFramePr>
            <a:graphicFrameLocks noChangeAspect="1"/>
          </p:cNvGraphicFramePr>
          <p:nvPr>
            <p:extLst>
              <p:ext uri="{D42A27DB-BD31-4B8C-83A1-F6EECF244321}">
                <p14:modId xmlns:p14="http://schemas.microsoft.com/office/powerpoint/2010/main" val="518192275"/>
              </p:ext>
            </p:extLst>
          </p:nvPr>
        </p:nvGraphicFramePr>
        <p:xfrm>
          <a:off x="4846638" y="4471988"/>
          <a:ext cx="3171825" cy="374650"/>
        </p:xfrm>
        <a:graphic>
          <a:graphicData uri="http://schemas.openxmlformats.org/presentationml/2006/ole">
            <mc:AlternateContent xmlns:mc="http://schemas.openxmlformats.org/markup-compatibility/2006">
              <mc:Choice xmlns:v="urn:schemas-microsoft-com:vml" Requires="v">
                <p:oleObj spid="_x0000_s37110" name="Equation" r:id="rId13" imgW="1612800" imgH="190440" progId="Equation.DSMT4">
                  <p:embed/>
                </p:oleObj>
              </mc:Choice>
              <mc:Fallback>
                <p:oleObj name="Equation" r:id="rId13" imgW="1612800" imgH="190440" progId="Equation.DSMT4">
                  <p:embed/>
                  <p:pic>
                    <p:nvPicPr>
                      <p:cNvPr id="0" name=""/>
                      <p:cNvPicPr/>
                      <p:nvPr/>
                    </p:nvPicPr>
                    <p:blipFill>
                      <a:blip r:embed="rId14"/>
                      <a:stretch>
                        <a:fillRect/>
                      </a:stretch>
                    </p:blipFill>
                    <p:spPr>
                      <a:xfrm>
                        <a:off x="4846638" y="4471988"/>
                        <a:ext cx="3171825" cy="374650"/>
                      </a:xfrm>
                      <a:prstGeom prst="rect">
                        <a:avLst/>
                      </a:prstGeom>
                    </p:spPr>
                  </p:pic>
                </p:oleObj>
              </mc:Fallback>
            </mc:AlternateContent>
          </a:graphicData>
        </a:graphic>
      </p:graphicFrame>
      <p:sp>
        <p:nvSpPr>
          <p:cNvPr id="6" name="Content Placeholder 5"/>
          <p:cNvSpPr>
            <a:spLocks noGrp="1"/>
          </p:cNvSpPr>
          <p:nvPr>
            <p:ph idx="15"/>
          </p:nvPr>
        </p:nvSpPr>
        <p:spPr>
          <a:xfrm>
            <a:off x="457200" y="5039953"/>
            <a:ext cx="3074276" cy="840588"/>
          </a:xfrm>
        </p:spPr>
        <p:txBody>
          <a:bodyPr/>
          <a:lstStyle/>
          <a:p>
            <a:pPr marL="0" indent="0">
              <a:buNone/>
            </a:pPr>
            <a:r>
              <a:rPr lang="en-US" sz="2200" dirty="0">
                <a:latin typeface="+mn-lt"/>
              </a:rPr>
              <a:t>Annual trucking cost for direct network</a:t>
            </a:r>
            <a:endParaRPr lang="en-US" sz="2200" dirty="0">
              <a:latin typeface="+mn-lt"/>
            </a:endParaRPr>
          </a:p>
        </p:txBody>
      </p:sp>
      <p:graphicFrame>
        <p:nvGraphicFramePr>
          <p:cNvPr id="11" name="Object 10" descr="equals 48 times 600 times 4 times 8 = $921,600"/>
          <p:cNvGraphicFramePr>
            <a:graphicFrameLocks noChangeAspect="1"/>
          </p:cNvGraphicFramePr>
          <p:nvPr>
            <p:extLst>
              <p:ext uri="{D42A27DB-BD31-4B8C-83A1-F6EECF244321}">
                <p14:modId xmlns:p14="http://schemas.microsoft.com/office/powerpoint/2010/main" val="610363063"/>
              </p:ext>
            </p:extLst>
          </p:nvPr>
        </p:nvGraphicFramePr>
        <p:xfrm>
          <a:off x="4830591" y="5450657"/>
          <a:ext cx="3834133" cy="371042"/>
        </p:xfrm>
        <a:graphic>
          <a:graphicData uri="http://schemas.openxmlformats.org/presentationml/2006/ole">
            <mc:AlternateContent xmlns:mc="http://schemas.openxmlformats.org/markup-compatibility/2006">
              <mc:Choice xmlns:v="urn:schemas-microsoft-com:vml" Requires="v">
                <p:oleObj spid="_x0000_s37111" name="Equation" r:id="rId15" imgW="1968480" imgH="190440" progId="Equation.DSMT4">
                  <p:embed/>
                </p:oleObj>
              </mc:Choice>
              <mc:Fallback>
                <p:oleObj name="Equation" r:id="rId15" imgW="1968480" imgH="190440" progId="Equation.DSMT4">
                  <p:embed/>
                  <p:pic>
                    <p:nvPicPr>
                      <p:cNvPr id="0" name=""/>
                      <p:cNvPicPr/>
                      <p:nvPr/>
                    </p:nvPicPr>
                    <p:blipFill>
                      <a:blip r:embed="rId16"/>
                      <a:stretch>
                        <a:fillRect/>
                      </a:stretch>
                    </p:blipFill>
                    <p:spPr>
                      <a:xfrm>
                        <a:off x="4830591" y="5450657"/>
                        <a:ext cx="3834133" cy="371042"/>
                      </a:xfrm>
                      <a:prstGeom prst="rect">
                        <a:avLst/>
                      </a:prstGeom>
                    </p:spPr>
                  </p:pic>
                </p:oleObj>
              </mc:Fallback>
            </mc:AlternateContent>
          </a:graphicData>
        </a:graphic>
      </p:graphicFrame>
    </p:spTree>
    <p:extLst>
      <p:ext uri="{BB962C8B-B14F-4D97-AF65-F5344CB8AC3E}">
        <p14:creationId xmlns:p14="http://schemas.microsoft.com/office/powerpoint/2010/main" val="23703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Selecting a Transportation Network </a:t>
            </a:r>
            <a:r>
              <a:rPr lang="en-US" sz="2000" b="0" kern="1200" dirty="0" smtClean="0">
                <a:latin typeface="Times New Roman" panose="02020603050405020304" pitchFamily="18" charset="0"/>
              </a:rPr>
              <a:t>(5 </a:t>
            </a:r>
            <a:r>
              <a:rPr lang="en-US" sz="2000" b="0" kern="1200" dirty="0">
                <a:latin typeface="Times New Roman" panose="02020603050405020304" pitchFamily="18" charset="0"/>
              </a:rPr>
              <a:t>of 9)</a:t>
            </a:r>
            <a:endParaRPr lang="en-IN" dirty="0"/>
          </a:p>
        </p:txBody>
      </p:sp>
      <p:sp>
        <p:nvSpPr>
          <p:cNvPr id="3" name="Content Placeholder 2"/>
          <p:cNvSpPr>
            <a:spLocks noGrp="1"/>
          </p:cNvSpPr>
          <p:nvPr>
            <p:ph idx="1"/>
          </p:nvPr>
        </p:nvSpPr>
        <p:spPr>
          <a:xfrm>
            <a:off x="457200" y="1600200"/>
            <a:ext cx="3563007" cy="780393"/>
          </a:xfrm>
        </p:spPr>
        <p:txBody>
          <a:bodyPr/>
          <a:lstStyle/>
          <a:p>
            <a:pPr marL="0" indent="0">
              <a:buNone/>
            </a:pPr>
            <a:r>
              <a:rPr lang="en-US" sz="2200" dirty="0">
                <a:latin typeface="+mn-lt"/>
              </a:rPr>
              <a:t>Average inventory at each store for each product</a:t>
            </a:r>
            <a:endParaRPr lang="en-US" sz="2200" dirty="0">
              <a:latin typeface="+mn-lt"/>
            </a:endParaRPr>
          </a:p>
        </p:txBody>
      </p:sp>
      <p:graphicFrame>
        <p:nvGraphicFramePr>
          <p:cNvPr id="6" name="Object 5" descr="equals 20,000 divided by 2 = 10,000 units"/>
          <p:cNvGraphicFramePr>
            <a:graphicFrameLocks noChangeAspect="1"/>
          </p:cNvGraphicFramePr>
          <p:nvPr>
            <p:extLst>
              <p:ext uri="{D42A27DB-BD31-4B8C-83A1-F6EECF244321}">
                <p14:modId xmlns:p14="http://schemas.microsoft.com/office/powerpoint/2010/main" val="1926301347"/>
              </p:ext>
            </p:extLst>
          </p:nvPr>
        </p:nvGraphicFramePr>
        <p:xfrm>
          <a:off x="4124161" y="2008753"/>
          <a:ext cx="3308990" cy="349539"/>
        </p:xfrm>
        <a:graphic>
          <a:graphicData uri="http://schemas.openxmlformats.org/presentationml/2006/ole">
            <mc:AlternateContent xmlns:mc="http://schemas.openxmlformats.org/markup-compatibility/2006">
              <mc:Choice xmlns:v="urn:schemas-microsoft-com:vml" Requires="v">
                <p:oleObj spid="_x0000_s19421" name="Equation" r:id="rId3" imgW="1803240" imgH="190440" progId="Equation.DSMT4">
                  <p:embed/>
                </p:oleObj>
              </mc:Choice>
              <mc:Fallback>
                <p:oleObj name="Equation" r:id="rId3" imgW="1803240" imgH="190440" progId="Equation.DSMT4">
                  <p:embed/>
                  <p:pic>
                    <p:nvPicPr>
                      <p:cNvPr id="0" name=""/>
                      <p:cNvPicPr/>
                      <p:nvPr/>
                    </p:nvPicPr>
                    <p:blipFill>
                      <a:blip r:embed="rId4"/>
                      <a:stretch>
                        <a:fillRect/>
                      </a:stretch>
                    </p:blipFill>
                    <p:spPr>
                      <a:xfrm>
                        <a:off x="4124161" y="2008753"/>
                        <a:ext cx="3308990" cy="349539"/>
                      </a:xfrm>
                      <a:prstGeom prst="rect">
                        <a:avLst/>
                      </a:prstGeom>
                    </p:spPr>
                  </p:pic>
                </p:oleObj>
              </mc:Fallback>
            </mc:AlternateContent>
          </a:graphicData>
        </a:graphic>
      </p:graphicFrame>
      <p:sp>
        <p:nvSpPr>
          <p:cNvPr id="4" name="Content Placeholder 3"/>
          <p:cNvSpPr>
            <a:spLocks noGrp="1"/>
          </p:cNvSpPr>
          <p:nvPr>
            <p:ph idx="13"/>
          </p:nvPr>
        </p:nvSpPr>
        <p:spPr>
          <a:xfrm>
            <a:off x="473720" y="2523302"/>
            <a:ext cx="2931632" cy="771688"/>
          </a:xfrm>
        </p:spPr>
        <p:txBody>
          <a:bodyPr/>
          <a:lstStyle/>
          <a:p>
            <a:pPr marL="0" indent="0">
              <a:buNone/>
            </a:pPr>
            <a:r>
              <a:rPr lang="en-US" sz="2200" dirty="0">
                <a:latin typeface="+mn-lt"/>
              </a:rPr>
              <a:t>Annual inventory cost for direct network</a:t>
            </a:r>
            <a:endParaRPr lang="en-US" sz="2200" dirty="0">
              <a:latin typeface="+mn-lt"/>
            </a:endParaRPr>
          </a:p>
        </p:txBody>
      </p:sp>
      <p:graphicFrame>
        <p:nvGraphicFramePr>
          <p:cNvPr id="7" name="Object 6" descr="equals 10,000 times 0.2 times 4 times 8 = $64,000"/>
          <p:cNvGraphicFramePr>
            <a:graphicFrameLocks noChangeAspect="1"/>
          </p:cNvGraphicFramePr>
          <p:nvPr>
            <p:extLst>
              <p:ext uri="{D42A27DB-BD31-4B8C-83A1-F6EECF244321}">
                <p14:modId xmlns:p14="http://schemas.microsoft.com/office/powerpoint/2010/main" val="2116227702"/>
              </p:ext>
            </p:extLst>
          </p:nvPr>
        </p:nvGraphicFramePr>
        <p:xfrm>
          <a:off x="4124965" y="2938463"/>
          <a:ext cx="3890962" cy="349250"/>
        </p:xfrm>
        <a:graphic>
          <a:graphicData uri="http://schemas.openxmlformats.org/presentationml/2006/ole">
            <mc:AlternateContent xmlns:mc="http://schemas.openxmlformats.org/markup-compatibility/2006">
              <mc:Choice xmlns:v="urn:schemas-microsoft-com:vml" Requires="v">
                <p:oleObj spid="_x0000_s19422" name="Equation" r:id="rId5" imgW="2120760" imgH="190440" progId="Equation.DSMT4">
                  <p:embed/>
                </p:oleObj>
              </mc:Choice>
              <mc:Fallback>
                <p:oleObj name="Equation" r:id="rId5" imgW="2120760" imgH="190440" progId="Equation.DSMT4">
                  <p:embed/>
                  <p:pic>
                    <p:nvPicPr>
                      <p:cNvPr id="0" name=""/>
                      <p:cNvPicPr/>
                      <p:nvPr/>
                    </p:nvPicPr>
                    <p:blipFill>
                      <a:blip r:embed="rId6"/>
                      <a:stretch>
                        <a:fillRect/>
                      </a:stretch>
                    </p:blipFill>
                    <p:spPr>
                      <a:xfrm>
                        <a:off x="4124965" y="2938463"/>
                        <a:ext cx="3890962" cy="349250"/>
                      </a:xfrm>
                      <a:prstGeom prst="rect">
                        <a:avLst/>
                      </a:prstGeom>
                    </p:spPr>
                  </p:pic>
                </p:oleObj>
              </mc:Fallback>
            </mc:AlternateContent>
          </a:graphicData>
        </a:graphic>
      </p:graphicFrame>
      <p:sp>
        <p:nvSpPr>
          <p:cNvPr id="5" name="Content Placeholder 4"/>
          <p:cNvSpPr>
            <a:spLocks noGrp="1"/>
          </p:cNvSpPr>
          <p:nvPr>
            <p:ph idx="14"/>
          </p:nvPr>
        </p:nvSpPr>
        <p:spPr>
          <a:xfrm>
            <a:off x="473720" y="3477933"/>
            <a:ext cx="2821273" cy="904873"/>
          </a:xfrm>
        </p:spPr>
        <p:txBody>
          <a:bodyPr/>
          <a:lstStyle/>
          <a:p>
            <a:pPr marL="0" indent="0">
              <a:buNone/>
            </a:pPr>
            <a:r>
              <a:rPr lang="en-US" sz="2200" dirty="0">
                <a:latin typeface="+mn-lt"/>
              </a:rPr>
              <a:t>Total annual cost of direct network</a:t>
            </a:r>
            <a:endParaRPr lang="en-US" sz="2200" dirty="0">
              <a:latin typeface="+mn-lt"/>
            </a:endParaRPr>
          </a:p>
        </p:txBody>
      </p:sp>
      <p:graphicFrame>
        <p:nvGraphicFramePr>
          <p:cNvPr id="8" name="Object 7" descr="equals $921,600 + $64,000 = $985,600"/>
          <p:cNvGraphicFramePr>
            <a:graphicFrameLocks noChangeAspect="1"/>
          </p:cNvGraphicFramePr>
          <p:nvPr>
            <p:extLst>
              <p:ext uri="{D42A27DB-BD31-4B8C-83A1-F6EECF244321}">
                <p14:modId xmlns:p14="http://schemas.microsoft.com/office/powerpoint/2010/main" val="2644084621"/>
              </p:ext>
            </p:extLst>
          </p:nvPr>
        </p:nvGraphicFramePr>
        <p:xfrm>
          <a:off x="4096921" y="3872250"/>
          <a:ext cx="4572023" cy="374752"/>
        </p:xfrm>
        <a:graphic>
          <a:graphicData uri="http://schemas.openxmlformats.org/presentationml/2006/ole">
            <mc:AlternateContent xmlns:mc="http://schemas.openxmlformats.org/markup-compatibility/2006">
              <mc:Choice xmlns:v="urn:schemas-microsoft-com:vml" Requires="v">
                <p:oleObj spid="_x0000_s19423" name="Equation" r:id="rId7" imgW="2323800" imgH="190440" progId="Equation.DSMT4">
                  <p:embed/>
                </p:oleObj>
              </mc:Choice>
              <mc:Fallback>
                <p:oleObj name="Equation" r:id="rId7" imgW="2323800" imgH="190440" progId="Equation.DSMT4">
                  <p:embed/>
                  <p:pic>
                    <p:nvPicPr>
                      <p:cNvPr id="0" name=""/>
                      <p:cNvPicPr/>
                      <p:nvPr/>
                    </p:nvPicPr>
                    <p:blipFill>
                      <a:blip r:embed="rId8"/>
                      <a:stretch>
                        <a:fillRect/>
                      </a:stretch>
                    </p:blipFill>
                    <p:spPr>
                      <a:xfrm>
                        <a:off x="4096921" y="3872250"/>
                        <a:ext cx="4572023" cy="374752"/>
                      </a:xfrm>
                      <a:prstGeom prst="rect">
                        <a:avLst/>
                      </a:prstGeom>
                    </p:spPr>
                  </p:pic>
                </p:oleObj>
              </mc:Fallback>
            </mc:AlternateContent>
          </a:graphicData>
        </a:graphic>
      </p:graphicFrame>
    </p:spTree>
    <p:extLst>
      <p:ext uri="{BB962C8B-B14F-4D97-AF65-F5344CB8AC3E}">
        <p14:creationId xmlns:p14="http://schemas.microsoft.com/office/powerpoint/2010/main" val="32484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Selecting a Transportation Network </a:t>
            </a:r>
            <a:r>
              <a:rPr lang="en-US" sz="2000" b="0" kern="1200" dirty="0" smtClean="0">
                <a:latin typeface="Times New Roman" panose="02020603050405020304" pitchFamily="18" charset="0"/>
                <a:ea typeface="+mj-ea"/>
                <a:cs typeface="+mj-cs"/>
              </a:rPr>
              <a:t>(6 of 9)</a:t>
            </a:r>
            <a:endParaRPr lang="en-US" sz="2000" b="0" kern="1200" dirty="0">
              <a:latin typeface="Times New Roman" panose="02020603050405020304" pitchFamily="18" charset="0"/>
              <a:ea typeface="+mj-ea"/>
              <a:cs typeface="+mj-cs"/>
            </a:endParaRPr>
          </a:p>
        </p:txBody>
      </p:sp>
      <p:graphicFrame>
        <p:nvGraphicFramePr>
          <p:cNvPr id="3" name="Object 2" descr="Annual sales equals 120,000 per store Direct shipping"/>
          <p:cNvGraphicFramePr>
            <a:graphicFrameLocks noChangeAspect="1"/>
          </p:cNvGraphicFramePr>
          <p:nvPr>
            <p:extLst>
              <p:ext uri="{D42A27DB-BD31-4B8C-83A1-F6EECF244321}">
                <p14:modId xmlns:p14="http://schemas.microsoft.com/office/powerpoint/2010/main" val="345193287"/>
              </p:ext>
            </p:extLst>
          </p:nvPr>
        </p:nvGraphicFramePr>
        <p:xfrm>
          <a:off x="1319213" y="1711325"/>
          <a:ext cx="6473825" cy="407988"/>
        </p:xfrm>
        <a:graphic>
          <a:graphicData uri="http://schemas.openxmlformats.org/presentationml/2006/ole">
            <mc:AlternateContent xmlns:mc="http://schemas.openxmlformats.org/markup-compatibility/2006">
              <mc:Choice xmlns:v="urn:schemas-microsoft-com:vml" Requires="v">
                <p:oleObj spid="_x0000_s32462" name="Equation" r:id="rId3" imgW="3225600" imgH="203040" progId="Equation.DSMT4">
                  <p:embed/>
                </p:oleObj>
              </mc:Choice>
              <mc:Fallback>
                <p:oleObj name="Equation" r:id="rId3" imgW="3225600" imgH="203040" progId="Equation.DSMT4">
                  <p:embed/>
                  <p:pic>
                    <p:nvPicPr>
                      <p:cNvPr id="0" name=""/>
                      <p:cNvPicPr/>
                      <p:nvPr/>
                    </p:nvPicPr>
                    <p:blipFill>
                      <a:blip r:embed="rId4"/>
                      <a:stretch>
                        <a:fillRect/>
                      </a:stretch>
                    </p:blipFill>
                    <p:spPr>
                      <a:xfrm>
                        <a:off x="1319213" y="1711325"/>
                        <a:ext cx="6473825" cy="407988"/>
                      </a:xfrm>
                      <a:prstGeom prst="rect">
                        <a:avLst/>
                      </a:prstGeom>
                    </p:spPr>
                  </p:pic>
                </p:oleObj>
              </mc:Fallback>
            </mc:AlternateContent>
          </a:graphicData>
        </a:graphic>
      </p:graphicFrame>
      <p:sp>
        <p:nvSpPr>
          <p:cNvPr id="5" name="Content Placeholder 4"/>
          <p:cNvSpPr>
            <a:spLocks noGrp="1"/>
          </p:cNvSpPr>
          <p:nvPr>
            <p:ph idx="1"/>
          </p:nvPr>
        </p:nvSpPr>
        <p:spPr>
          <a:xfrm>
            <a:off x="457200" y="2151998"/>
            <a:ext cx="4273226" cy="919336"/>
          </a:xfrm>
        </p:spPr>
        <p:txBody>
          <a:bodyPr/>
          <a:lstStyle/>
          <a:p>
            <a:pPr marL="432" indent="0">
              <a:buNone/>
            </a:pPr>
            <a:r>
              <a:rPr lang="en-US" sz="2400" dirty="0"/>
              <a:t>Batch size shipped from each </a:t>
            </a:r>
            <a:br>
              <a:rPr lang="en-US" sz="2400" dirty="0"/>
            </a:br>
            <a:r>
              <a:rPr lang="en-US" sz="2400" dirty="0"/>
              <a:t>supplier to each store</a:t>
            </a:r>
            <a:endParaRPr lang="en-US" sz="2400" dirty="0">
              <a:latin typeface="+mn-lt"/>
            </a:endParaRPr>
          </a:p>
        </p:txBody>
      </p:sp>
      <p:sp>
        <p:nvSpPr>
          <p:cNvPr id="4" name="Content Placeholder 3"/>
          <p:cNvSpPr>
            <a:spLocks noGrp="1"/>
          </p:cNvSpPr>
          <p:nvPr>
            <p:ph idx="14"/>
          </p:nvPr>
        </p:nvSpPr>
        <p:spPr>
          <a:xfrm>
            <a:off x="4730426" y="2516240"/>
            <a:ext cx="2222183" cy="573786"/>
          </a:xfrm>
        </p:spPr>
        <p:txBody>
          <a:bodyPr/>
          <a:lstStyle/>
          <a:p>
            <a:pPr marL="0" indent="0">
              <a:buNone/>
            </a:pPr>
            <a:r>
              <a:rPr lang="en-US" sz="2400" dirty="0">
                <a:latin typeface="+mn-lt"/>
              </a:rPr>
              <a:t>= 40,000 units</a:t>
            </a:r>
            <a:endParaRPr lang="en-IN" sz="2400" dirty="0">
              <a:latin typeface="+mn-lt"/>
            </a:endParaRPr>
          </a:p>
        </p:txBody>
      </p:sp>
      <p:graphicFrame>
        <p:nvGraphicFramePr>
          <p:cNvPr id="12" name="Object 11" descr="Number of shipments per year from each supplier to each store"/>
          <p:cNvGraphicFramePr>
            <a:graphicFrameLocks noChangeAspect="1"/>
          </p:cNvGraphicFramePr>
          <p:nvPr>
            <p:extLst>
              <p:ext uri="{D42A27DB-BD31-4B8C-83A1-F6EECF244321}">
                <p14:modId xmlns:p14="http://schemas.microsoft.com/office/powerpoint/2010/main" val="2780497376"/>
              </p:ext>
            </p:extLst>
          </p:nvPr>
        </p:nvGraphicFramePr>
        <p:xfrm>
          <a:off x="493713" y="3216219"/>
          <a:ext cx="4057650" cy="741362"/>
        </p:xfrm>
        <a:graphic>
          <a:graphicData uri="http://schemas.openxmlformats.org/presentationml/2006/ole">
            <mc:AlternateContent xmlns:mc="http://schemas.openxmlformats.org/markup-compatibility/2006">
              <mc:Choice xmlns:v="urn:schemas-microsoft-com:vml" Requires="v">
                <p:oleObj spid="_x0000_s32463" name="Equation" r:id="rId5" imgW="2082600" imgH="380880" progId="Equation.DSMT4">
                  <p:embed/>
                </p:oleObj>
              </mc:Choice>
              <mc:Fallback>
                <p:oleObj name="Equation" r:id="rId5" imgW="2082600" imgH="380880" progId="Equation.DSMT4">
                  <p:embed/>
                  <p:pic>
                    <p:nvPicPr>
                      <p:cNvPr id="0" name=""/>
                      <p:cNvPicPr/>
                      <p:nvPr/>
                    </p:nvPicPr>
                    <p:blipFill>
                      <a:blip r:embed="rId6"/>
                      <a:stretch>
                        <a:fillRect/>
                      </a:stretch>
                    </p:blipFill>
                    <p:spPr>
                      <a:xfrm>
                        <a:off x="493713" y="3216219"/>
                        <a:ext cx="4057650" cy="741362"/>
                      </a:xfrm>
                      <a:prstGeom prst="rect">
                        <a:avLst/>
                      </a:prstGeom>
                    </p:spPr>
                  </p:pic>
                </p:oleObj>
              </mc:Fallback>
            </mc:AlternateContent>
          </a:graphicData>
        </a:graphic>
      </p:graphicFrame>
      <p:graphicFrame>
        <p:nvGraphicFramePr>
          <p:cNvPr id="11" name="Object 10" descr="equals 120,000 divided by 40,000 = 3"/>
          <p:cNvGraphicFramePr>
            <a:graphicFrameLocks noChangeAspect="1"/>
          </p:cNvGraphicFramePr>
          <p:nvPr>
            <p:extLst>
              <p:ext uri="{D42A27DB-BD31-4B8C-83A1-F6EECF244321}">
                <p14:modId xmlns:p14="http://schemas.microsoft.com/office/powerpoint/2010/main" val="925256467"/>
              </p:ext>
            </p:extLst>
          </p:nvPr>
        </p:nvGraphicFramePr>
        <p:xfrm>
          <a:off x="4823715" y="3570350"/>
          <a:ext cx="2973812" cy="330074"/>
        </p:xfrm>
        <a:graphic>
          <a:graphicData uri="http://schemas.openxmlformats.org/presentationml/2006/ole">
            <mc:AlternateContent xmlns:mc="http://schemas.openxmlformats.org/markup-compatibility/2006">
              <mc:Choice xmlns:v="urn:schemas-microsoft-com:vml" Requires="v">
                <p:oleObj spid="_x0000_s32464" name="Equation" r:id="rId7" imgW="2971800" imgH="330120" progId="Equation.DSMT4">
                  <p:embed/>
                </p:oleObj>
              </mc:Choice>
              <mc:Fallback>
                <p:oleObj name="Equation" r:id="rId7" imgW="2971800" imgH="330120" progId="Equation.DSMT4">
                  <p:embed/>
                  <p:pic>
                    <p:nvPicPr>
                      <p:cNvPr id="0" name=""/>
                      <p:cNvPicPr/>
                      <p:nvPr/>
                    </p:nvPicPr>
                    <p:blipFill>
                      <a:blip r:embed="rId8"/>
                      <a:stretch>
                        <a:fillRect/>
                      </a:stretch>
                    </p:blipFill>
                    <p:spPr>
                      <a:xfrm>
                        <a:off x="4823715" y="3570350"/>
                        <a:ext cx="2973812" cy="330074"/>
                      </a:xfrm>
                      <a:prstGeom prst="rect">
                        <a:avLst/>
                      </a:prstGeom>
                    </p:spPr>
                  </p:pic>
                </p:oleObj>
              </mc:Fallback>
            </mc:AlternateContent>
          </a:graphicData>
        </a:graphic>
      </p:graphicFrame>
      <p:sp>
        <p:nvSpPr>
          <p:cNvPr id="7" name="Content Placeholder 6"/>
          <p:cNvSpPr>
            <a:spLocks noGrp="1"/>
          </p:cNvSpPr>
          <p:nvPr>
            <p:ph idx="13"/>
          </p:nvPr>
        </p:nvSpPr>
        <p:spPr>
          <a:xfrm>
            <a:off x="473720" y="4194456"/>
            <a:ext cx="3231177" cy="919336"/>
          </a:xfrm>
        </p:spPr>
        <p:txBody>
          <a:bodyPr/>
          <a:lstStyle/>
          <a:p>
            <a:pPr marL="0" indent="0">
              <a:buNone/>
            </a:pPr>
            <a:r>
              <a:rPr lang="en-US" sz="2400" dirty="0"/>
              <a:t>Annual trucking cost for direct network</a:t>
            </a:r>
            <a:endParaRPr lang="en-US" sz="2400" dirty="0"/>
          </a:p>
        </p:txBody>
      </p:sp>
      <p:graphicFrame>
        <p:nvGraphicFramePr>
          <p:cNvPr id="8" name="Object 7" descr="equals 3 times 1,100 times 4 times 8 = $105,600"/>
          <p:cNvGraphicFramePr>
            <a:graphicFrameLocks noChangeAspect="1"/>
          </p:cNvGraphicFramePr>
          <p:nvPr>
            <p:extLst>
              <p:ext uri="{D42A27DB-BD31-4B8C-83A1-F6EECF244321}">
                <p14:modId xmlns:p14="http://schemas.microsoft.com/office/powerpoint/2010/main" val="3696999741"/>
              </p:ext>
            </p:extLst>
          </p:nvPr>
        </p:nvGraphicFramePr>
        <p:xfrm>
          <a:off x="4785982" y="4675188"/>
          <a:ext cx="3911600" cy="377825"/>
        </p:xfrm>
        <a:graphic>
          <a:graphicData uri="http://schemas.openxmlformats.org/presentationml/2006/ole">
            <mc:AlternateContent xmlns:mc="http://schemas.openxmlformats.org/markup-compatibility/2006">
              <mc:Choice xmlns:v="urn:schemas-microsoft-com:vml" Requires="v">
                <p:oleObj spid="_x0000_s32465" name="Equation" r:id="rId9" imgW="1968480" imgH="190440" progId="Equation.DSMT4">
                  <p:embed/>
                </p:oleObj>
              </mc:Choice>
              <mc:Fallback>
                <p:oleObj name="Equation" r:id="rId9" imgW="1968480" imgH="190440" progId="Equation.DSMT4">
                  <p:embed/>
                  <p:pic>
                    <p:nvPicPr>
                      <p:cNvPr id="0" name=""/>
                      <p:cNvPicPr/>
                      <p:nvPr/>
                    </p:nvPicPr>
                    <p:blipFill>
                      <a:blip r:embed="rId10"/>
                      <a:stretch>
                        <a:fillRect/>
                      </a:stretch>
                    </p:blipFill>
                    <p:spPr>
                      <a:xfrm>
                        <a:off x="4785982" y="4675188"/>
                        <a:ext cx="3911600" cy="377825"/>
                      </a:xfrm>
                      <a:prstGeom prst="rect">
                        <a:avLst/>
                      </a:prstGeom>
                    </p:spPr>
                  </p:pic>
                </p:oleObj>
              </mc:Fallback>
            </mc:AlternateContent>
          </a:graphicData>
        </a:graphic>
      </p:graphicFrame>
    </p:spTree>
    <p:extLst>
      <p:ext uri="{BB962C8B-B14F-4D97-AF65-F5344CB8AC3E}">
        <p14:creationId xmlns:p14="http://schemas.microsoft.com/office/powerpoint/2010/main" val="288621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spcBef>
                <a:spcPct val="0"/>
              </a:spcBef>
              <a:buClrTx/>
            </a:pPr>
            <a:r>
              <a:rPr lang="en-US" kern="1200" dirty="0" smtClean="0">
                <a:latin typeface="Times New Roman" panose="02020603050405020304" pitchFamily="18" charset="0"/>
                <a:ea typeface="+mj-ea"/>
              </a:rPr>
              <a:t>Selecting a Transportation Network </a:t>
            </a:r>
            <a:r>
              <a:rPr lang="en-US" sz="2000" b="0" kern="1200" dirty="0" smtClean="0">
                <a:latin typeface="Times New Roman" panose="02020603050405020304" pitchFamily="18" charset="0"/>
                <a:ea typeface="+mj-ea"/>
              </a:rPr>
              <a:t>(</a:t>
            </a:r>
            <a:r>
              <a:rPr lang="en-US" sz="2000" b="0" kern="1200" dirty="0">
                <a:latin typeface="Times New Roman" panose="02020603050405020304" pitchFamily="18" charset="0"/>
                <a:ea typeface="+mj-ea"/>
              </a:rPr>
              <a:t>7</a:t>
            </a:r>
            <a:r>
              <a:rPr lang="en-US" sz="2000" b="0" kern="1200" dirty="0" smtClean="0">
                <a:latin typeface="Times New Roman" panose="02020603050405020304" pitchFamily="18" charset="0"/>
                <a:ea typeface="+mj-ea"/>
              </a:rPr>
              <a:t> of 9)</a:t>
            </a:r>
            <a:endParaRPr lang="en-US" sz="2000" b="0" kern="1200" dirty="0">
              <a:latin typeface="Times New Roman" panose="02020603050405020304" pitchFamily="18" charset="0"/>
              <a:ea typeface="+mj-ea"/>
            </a:endParaRPr>
          </a:p>
        </p:txBody>
      </p:sp>
      <p:sp>
        <p:nvSpPr>
          <p:cNvPr id="5" name="Content Placeholder 4"/>
          <p:cNvSpPr>
            <a:spLocks noGrp="1"/>
          </p:cNvSpPr>
          <p:nvPr>
            <p:ph idx="1"/>
          </p:nvPr>
        </p:nvSpPr>
        <p:spPr>
          <a:xfrm>
            <a:off x="457201" y="1600200"/>
            <a:ext cx="3816044" cy="919336"/>
          </a:xfrm>
        </p:spPr>
        <p:txBody>
          <a:bodyPr/>
          <a:lstStyle/>
          <a:p>
            <a:pPr marL="432" indent="0">
              <a:buNone/>
            </a:pPr>
            <a:r>
              <a:rPr lang="en-US" sz="2400" dirty="0">
                <a:latin typeface="+mn-lt"/>
              </a:rPr>
              <a:t>Average inventory at each </a:t>
            </a:r>
            <a:br>
              <a:rPr lang="en-US" sz="2400" dirty="0">
                <a:latin typeface="+mn-lt"/>
              </a:rPr>
            </a:br>
            <a:r>
              <a:rPr lang="en-US" sz="2400" dirty="0">
                <a:latin typeface="+mn-lt"/>
              </a:rPr>
              <a:t>store for each product</a:t>
            </a:r>
          </a:p>
        </p:txBody>
      </p:sp>
      <p:graphicFrame>
        <p:nvGraphicFramePr>
          <p:cNvPr id="11" name="Object 10" descr="equals 40,000 divided by 2 = 20,000 units"/>
          <p:cNvGraphicFramePr>
            <a:graphicFrameLocks noChangeAspect="1"/>
          </p:cNvGraphicFramePr>
          <p:nvPr>
            <p:extLst>
              <p:ext uri="{D42A27DB-BD31-4B8C-83A1-F6EECF244321}">
                <p14:modId xmlns:p14="http://schemas.microsoft.com/office/powerpoint/2010/main" val="1063488203"/>
              </p:ext>
            </p:extLst>
          </p:nvPr>
        </p:nvGraphicFramePr>
        <p:xfrm>
          <a:off x="4267200" y="2097088"/>
          <a:ext cx="3394075" cy="336550"/>
        </p:xfrm>
        <a:graphic>
          <a:graphicData uri="http://schemas.openxmlformats.org/presentationml/2006/ole">
            <mc:AlternateContent xmlns:mc="http://schemas.openxmlformats.org/markup-compatibility/2006">
              <mc:Choice xmlns:v="urn:schemas-microsoft-com:vml" Requires="v">
                <p:oleObj spid="_x0000_s28237" name="Equation" r:id="rId3" imgW="3327120" imgH="330120" progId="Equation.DSMT4">
                  <p:embed/>
                </p:oleObj>
              </mc:Choice>
              <mc:Fallback>
                <p:oleObj name="Equation" r:id="rId3" imgW="3327120" imgH="330120" progId="Equation.DSMT4">
                  <p:embed/>
                  <p:pic>
                    <p:nvPicPr>
                      <p:cNvPr id="0" name=""/>
                      <p:cNvPicPr/>
                      <p:nvPr/>
                    </p:nvPicPr>
                    <p:blipFill>
                      <a:blip r:embed="rId4"/>
                      <a:stretch>
                        <a:fillRect/>
                      </a:stretch>
                    </p:blipFill>
                    <p:spPr>
                      <a:xfrm>
                        <a:off x="4267200" y="2097088"/>
                        <a:ext cx="3394075" cy="336550"/>
                      </a:xfrm>
                      <a:prstGeom prst="rect">
                        <a:avLst/>
                      </a:prstGeom>
                    </p:spPr>
                  </p:pic>
                </p:oleObj>
              </mc:Fallback>
            </mc:AlternateContent>
          </a:graphicData>
        </a:graphic>
      </p:graphicFrame>
      <p:sp>
        <p:nvSpPr>
          <p:cNvPr id="6" name="Content Placeholder 5"/>
          <p:cNvSpPr>
            <a:spLocks noGrp="1"/>
          </p:cNvSpPr>
          <p:nvPr>
            <p:ph idx="13"/>
          </p:nvPr>
        </p:nvSpPr>
        <p:spPr>
          <a:xfrm>
            <a:off x="473720" y="2570599"/>
            <a:ext cx="3231177" cy="919336"/>
          </a:xfrm>
        </p:spPr>
        <p:txBody>
          <a:bodyPr/>
          <a:lstStyle/>
          <a:p>
            <a:pPr marL="432" indent="0">
              <a:buNone/>
            </a:pPr>
            <a:r>
              <a:rPr lang="en-US" sz="2400" dirty="0">
                <a:latin typeface="+mn-lt"/>
              </a:rPr>
              <a:t>Annual inventory cost for direct network</a:t>
            </a:r>
            <a:endParaRPr lang="en-US" sz="2400" dirty="0">
              <a:latin typeface="+mn-lt"/>
            </a:endParaRPr>
          </a:p>
        </p:txBody>
      </p:sp>
      <p:graphicFrame>
        <p:nvGraphicFramePr>
          <p:cNvPr id="12" name="Object 11" descr="equals 20,000 times 0.2 times 4 times 8 = $128,000"/>
          <p:cNvGraphicFramePr>
            <a:graphicFrameLocks noChangeAspect="1"/>
          </p:cNvGraphicFramePr>
          <p:nvPr>
            <p:extLst>
              <p:ext uri="{D42A27DB-BD31-4B8C-83A1-F6EECF244321}">
                <p14:modId xmlns:p14="http://schemas.microsoft.com/office/powerpoint/2010/main" val="3291789525"/>
              </p:ext>
            </p:extLst>
          </p:nvPr>
        </p:nvGraphicFramePr>
        <p:xfrm>
          <a:off x="4262438" y="3033713"/>
          <a:ext cx="4079875" cy="333375"/>
        </p:xfrm>
        <a:graphic>
          <a:graphicData uri="http://schemas.openxmlformats.org/presentationml/2006/ole">
            <mc:AlternateContent xmlns:mc="http://schemas.openxmlformats.org/markup-compatibility/2006">
              <mc:Choice xmlns:v="urn:schemas-microsoft-com:vml" Requires="v">
                <p:oleObj spid="_x0000_s28238" name="Equation" r:id="rId5" imgW="4203360" imgH="342720" progId="Equation.DSMT4">
                  <p:embed/>
                </p:oleObj>
              </mc:Choice>
              <mc:Fallback>
                <p:oleObj name="Equation" r:id="rId5" imgW="4203360" imgH="342720" progId="Equation.DSMT4">
                  <p:embed/>
                  <p:pic>
                    <p:nvPicPr>
                      <p:cNvPr id="0" name=""/>
                      <p:cNvPicPr/>
                      <p:nvPr/>
                    </p:nvPicPr>
                    <p:blipFill>
                      <a:blip r:embed="rId6"/>
                      <a:stretch>
                        <a:fillRect/>
                      </a:stretch>
                    </p:blipFill>
                    <p:spPr>
                      <a:xfrm>
                        <a:off x="4262438" y="3033713"/>
                        <a:ext cx="4079875" cy="333375"/>
                      </a:xfrm>
                      <a:prstGeom prst="rect">
                        <a:avLst/>
                      </a:prstGeom>
                    </p:spPr>
                  </p:pic>
                </p:oleObj>
              </mc:Fallback>
            </mc:AlternateContent>
          </a:graphicData>
        </a:graphic>
      </p:graphicFrame>
      <p:sp>
        <p:nvSpPr>
          <p:cNvPr id="7" name="Content Placeholder 6"/>
          <p:cNvSpPr>
            <a:spLocks noGrp="1"/>
          </p:cNvSpPr>
          <p:nvPr>
            <p:ph idx="14"/>
          </p:nvPr>
        </p:nvSpPr>
        <p:spPr>
          <a:xfrm>
            <a:off x="473720" y="3525234"/>
            <a:ext cx="3120818" cy="919336"/>
          </a:xfrm>
        </p:spPr>
        <p:txBody>
          <a:bodyPr/>
          <a:lstStyle/>
          <a:p>
            <a:pPr marL="0" indent="0">
              <a:buNone/>
            </a:pPr>
            <a:r>
              <a:rPr lang="en-US" sz="2400" dirty="0">
                <a:latin typeface="+mn-lt"/>
              </a:rPr>
              <a:t>Total annual cost of direct network</a:t>
            </a:r>
            <a:endParaRPr lang="en-US" sz="2400" dirty="0">
              <a:latin typeface="+mn-lt"/>
            </a:endParaRPr>
          </a:p>
        </p:txBody>
      </p:sp>
      <p:graphicFrame>
        <p:nvGraphicFramePr>
          <p:cNvPr id="13" name="Object 12" descr="equals $105,600 + $128,000 = $233,600"/>
          <p:cNvGraphicFramePr>
            <a:graphicFrameLocks noChangeAspect="1"/>
          </p:cNvGraphicFramePr>
          <p:nvPr>
            <p:extLst>
              <p:ext uri="{D42A27DB-BD31-4B8C-83A1-F6EECF244321}">
                <p14:modId xmlns:p14="http://schemas.microsoft.com/office/powerpoint/2010/main" val="74667817"/>
              </p:ext>
            </p:extLst>
          </p:nvPr>
        </p:nvGraphicFramePr>
        <p:xfrm>
          <a:off x="4208463" y="3981450"/>
          <a:ext cx="4518025" cy="336550"/>
        </p:xfrm>
        <a:graphic>
          <a:graphicData uri="http://schemas.openxmlformats.org/presentationml/2006/ole">
            <mc:AlternateContent xmlns:mc="http://schemas.openxmlformats.org/markup-compatibility/2006">
              <mc:Choice xmlns:v="urn:schemas-microsoft-com:vml" Requires="v">
                <p:oleObj spid="_x0000_s28239" name="Equation" r:id="rId7" imgW="4609800" imgH="342720" progId="Equation.DSMT4">
                  <p:embed/>
                </p:oleObj>
              </mc:Choice>
              <mc:Fallback>
                <p:oleObj name="Equation" r:id="rId7" imgW="4609800" imgH="342720" progId="Equation.DSMT4">
                  <p:embed/>
                  <p:pic>
                    <p:nvPicPr>
                      <p:cNvPr id="0" name=""/>
                      <p:cNvPicPr/>
                      <p:nvPr/>
                    </p:nvPicPr>
                    <p:blipFill>
                      <a:blip r:embed="rId8"/>
                      <a:stretch>
                        <a:fillRect/>
                      </a:stretch>
                    </p:blipFill>
                    <p:spPr>
                      <a:xfrm>
                        <a:off x="4208463" y="3981450"/>
                        <a:ext cx="4518025" cy="336550"/>
                      </a:xfrm>
                      <a:prstGeom prst="rect">
                        <a:avLst/>
                      </a:prstGeom>
                    </p:spPr>
                  </p:pic>
                </p:oleObj>
              </mc:Fallback>
            </mc:AlternateContent>
          </a:graphicData>
        </a:graphic>
      </p:graphicFrame>
    </p:spTree>
    <p:extLst>
      <p:ext uri="{BB962C8B-B14F-4D97-AF65-F5344CB8AC3E}">
        <p14:creationId xmlns:p14="http://schemas.microsoft.com/office/powerpoint/2010/main" val="18579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Selecting a Transportation Network </a:t>
            </a:r>
            <a:r>
              <a:rPr lang="en-US" sz="2000" b="0" kern="1200" dirty="0" smtClean="0">
                <a:latin typeface="Times New Roman" panose="02020603050405020304" pitchFamily="18" charset="0"/>
                <a:ea typeface="+mj-ea"/>
                <a:cs typeface="+mj-cs"/>
              </a:rPr>
              <a:t>(8 of 9)</a:t>
            </a:r>
            <a:endParaRPr lang="en-US" sz="2000" b="0" kern="1200" dirty="0">
              <a:latin typeface="Times New Roman" panose="02020603050405020304" pitchFamily="18" charset="0"/>
              <a:ea typeface="+mj-ea"/>
              <a:cs typeface="+mj-cs"/>
            </a:endParaRPr>
          </a:p>
        </p:txBody>
      </p:sp>
      <p:graphicFrame>
        <p:nvGraphicFramePr>
          <p:cNvPr id="14" name="Object 13" descr="Annual sales equals 120,000 per store Milk runs"/>
          <p:cNvGraphicFramePr>
            <a:graphicFrameLocks noChangeAspect="1"/>
          </p:cNvGraphicFramePr>
          <p:nvPr>
            <p:extLst>
              <p:ext uri="{D42A27DB-BD31-4B8C-83A1-F6EECF244321}">
                <p14:modId xmlns:p14="http://schemas.microsoft.com/office/powerpoint/2010/main" val="447798202"/>
              </p:ext>
            </p:extLst>
          </p:nvPr>
        </p:nvGraphicFramePr>
        <p:xfrm>
          <a:off x="1573213" y="1724025"/>
          <a:ext cx="5683250" cy="382588"/>
        </p:xfrm>
        <a:graphic>
          <a:graphicData uri="http://schemas.openxmlformats.org/presentationml/2006/ole">
            <mc:AlternateContent xmlns:mc="http://schemas.openxmlformats.org/markup-compatibility/2006">
              <mc:Choice xmlns:v="urn:schemas-microsoft-com:vml" Requires="v">
                <p:oleObj spid="_x0000_s38043" name="Equation" r:id="rId3" imgW="2831760" imgH="190440" progId="Equation.DSMT4">
                  <p:embed/>
                </p:oleObj>
              </mc:Choice>
              <mc:Fallback>
                <p:oleObj name="Equation" r:id="rId3" imgW="2831760" imgH="190440" progId="Equation.DSMT4">
                  <p:embed/>
                  <p:pic>
                    <p:nvPicPr>
                      <p:cNvPr id="3" name="Object 2"/>
                      <p:cNvPicPr/>
                      <p:nvPr/>
                    </p:nvPicPr>
                    <p:blipFill>
                      <a:blip r:embed="rId4"/>
                      <a:stretch>
                        <a:fillRect/>
                      </a:stretch>
                    </p:blipFill>
                    <p:spPr>
                      <a:xfrm>
                        <a:off x="1573213" y="1724025"/>
                        <a:ext cx="5683250" cy="382588"/>
                      </a:xfrm>
                      <a:prstGeom prst="rect">
                        <a:avLst/>
                      </a:prstGeom>
                    </p:spPr>
                  </p:pic>
                </p:oleObj>
              </mc:Fallback>
            </mc:AlternateContent>
          </a:graphicData>
        </a:graphic>
      </p:graphicFrame>
      <p:sp>
        <p:nvSpPr>
          <p:cNvPr id="5" name="Content Placeholder 4"/>
          <p:cNvSpPr>
            <a:spLocks noGrp="1"/>
          </p:cNvSpPr>
          <p:nvPr>
            <p:ph idx="1"/>
          </p:nvPr>
        </p:nvSpPr>
        <p:spPr>
          <a:xfrm>
            <a:off x="457200" y="2388483"/>
            <a:ext cx="4319752" cy="919336"/>
          </a:xfrm>
        </p:spPr>
        <p:txBody>
          <a:bodyPr/>
          <a:lstStyle/>
          <a:p>
            <a:pPr marL="432" indent="0">
              <a:buNone/>
            </a:pPr>
            <a:r>
              <a:rPr lang="en-US" sz="2400" dirty="0">
                <a:latin typeface="+mn-lt"/>
              </a:rPr>
              <a:t>Batch size shipped from each supplier to each store</a:t>
            </a:r>
            <a:endParaRPr lang="en-US" sz="2400" dirty="0">
              <a:latin typeface="+mn-lt"/>
            </a:endParaRPr>
          </a:p>
        </p:txBody>
      </p:sp>
      <p:graphicFrame>
        <p:nvGraphicFramePr>
          <p:cNvPr id="9" name="Object 8" descr="equals 40,000 divided by 4 = 10,000 units"/>
          <p:cNvGraphicFramePr>
            <a:graphicFrameLocks noChangeAspect="1"/>
          </p:cNvGraphicFramePr>
          <p:nvPr>
            <p:extLst>
              <p:ext uri="{D42A27DB-BD31-4B8C-83A1-F6EECF244321}">
                <p14:modId xmlns:p14="http://schemas.microsoft.com/office/powerpoint/2010/main" val="755643924"/>
              </p:ext>
            </p:extLst>
          </p:nvPr>
        </p:nvGraphicFramePr>
        <p:xfrm>
          <a:off x="5233988" y="2844800"/>
          <a:ext cx="3452812" cy="368300"/>
        </p:xfrm>
        <a:graphic>
          <a:graphicData uri="http://schemas.openxmlformats.org/presentationml/2006/ole">
            <mc:AlternateContent xmlns:mc="http://schemas.openxmlformats.org/markup-compatibility/2006">
              <mc:Choice xmlns:v="urn:schemas-microsoft-com:vml" Requires="v">
                <p:oleObj spid="_x0000_s38044" name="Equation" r:id="rId5" imgW="1790640" imgH="190440" progId="Equation.DSMT4">
                  <p:embed/>
                </p:oleObj>
              </mc:Choice>
              <mc:Fallback>
                <p:oleObj name="Equation" r:id="rId5" imgW="1790640" imgH="190440" progId="Equation.DSMT4">
                  <p:embed/>
                  <p:pic>
                    <p:nvPicPr>
                      <p:cNvPr id="0" name=""/>
                      <p:cNvPicPr/>
                      <p:nvPr/>
                    </p:nvPicPr>
                    <p:blipFill>
                      <a:blip r:embed="rId6"/>
                      <a:stretch>
                        <a:fillRect/>
                      </a:stretch>
                    </p:blipFill>
                    <p:spPr>
                      <a:xfrm>
                        <a:off x="5233988" y="2844800"/>
                        <a:ext cx="3452812" cy="368300"/>
                      </a:xfrm>
                      <a:prstGeom prst="rect">
                        <a:avLst/>
                      </a:prstGeom>
                    </p:spPr>
                  </p:pic>
                </p:oleObj>
              </mc:Fallback>
            </mc:AlternateContent>
          </a:graphicData>
        </a:graphic>
      </p:graphicFrame>
      <p:graphicFrame>
        <p:nvGraphicFramePr>
          <p:cNvPr id="3" name="Object 2" descr="Number of shipments per year from each supplier to each store"/>
          <p:cNvGraphicFramePr>
            <a:graphicFrameLocks noChangeAspect="1"/>
          </p:cNvGraphicFramePr>
          <p:nvPr>
            <p:extLst>
              <p:ext uri="{D42A27DB-BD31-4B8C-83A1-F6EECF244321}">
                <p14:modId xmlns:p14="http://schemas.microsoft.com/office/powerpoint/2010/main" val="307600958"/>
              </p:ext>
            </p:extLst>
          </p:nvPr>
        </p:nvGraphicFramePr>
        <p:xfrm>
          <a:off x="482651" y="3503064"/>
          <a:ext cx="4016594" cy="734746"/>
        </p:xfrm>
        <a:graphic>
          <a:graphicData uri="http://schemas.openxmlformats.org/presentationml/2006/ole">
            <mc:AlternateContent xmlns:mc="http://schemas.openxmlformats.org/markup-compatibility/2006">
              <mc:Choice xmlns:v="urn:schemas-microsoft-com:vml" Requires="v">
                <p:oleObj spid="_x0000_s38045" name="Equation" r:id="rId7" imgW="2082600" imgH="380880" progId="Equation.DSMT4">
                  <p:embed/>
                </p:oleObj>
              </mc:Choice>
              <mc:Fallback>
                <p:oleObj name="Equation" r:id="rId7" imgW="2082600" imgH="380880" progId="Equation.DSMT4">
                  <p:embed/>
                  <p:pic>
                    <p:nvPicPr>
                      <p:cNvPr id="0" name=""/>
                      <p:cNvPicPr/>
                      <p:nvPr/>
                    </p:nvPicPr>
                    <p:blipFill>
                      <a:blip r:embed="rId8"/>
                      <a:stretch>
                        <a:fillRect/>
                      </a:stretch>
                    </p:blipFill>
                    <p:spPr>
                      <a:xfrm>
                        <a:off x="482651" y="3503064"/>
                        <a:ext cx="4016594" cy="734746"/>
                      </a:xfrm>
                      <a:prstGeom prst="rect">
                        <a:avLst/>
                      </a:prstGeom>
                    </p:spPr>
                  </p:pic>
                </p:oleObj>
              </mc:Fallback>
            </mc:AlternateContent>
          </a:graphicData>
        </a:graphic>
      </p:graphicFrame>
      <p:graphicFrame>
        <p:nvGraphicFramePr>
          <p:cNvPr id="12" name="Object 11" descr="equals 120,000 divided by 10,000 = 12"/>
          <p:cNvGraphicFramePr>
            <a:graphicFrameLocks noChangeAspect="1"/>
          </p:cNvGraphicFramePr>
          <p:nvPr>
            <p:extLst>
              <p:ext uri="{D42A27DB-BD31-4B8C-83A1-F6EECF244321}">
                <p14:modId xmlns:p14="http://schemas.microsoft.com/office/powerpoint/2010/main" val="1633169520"/>
              </p:ext>
            </p:extLst>
          </p:nvPr>
        </p:nvGraphicFramePr>
        <p:xfrm>
          <a:off x="5246688" y="3800475"/>
          <a:ext cx="3067050" cy="371475"/>
        </p:xfrm>
        <a:graphic>
          <a:graphicData uri="http://schemas.openxmlformats.org/presentationml/2006/ole">
            <mc:AlternateContent xmlns:mc="http://schemas.openxmlformats.org/markup-compatibility/2006">
              <mc:Choice xmlns:v="urn:schemas-microsoft-com:vml" Requires="v">
                <p:oleObj spid="_x0000_s38046" name="Equation" r:id="rId9" imgW="1574640" imgH="190440" progId="Equation.DSMT4">
                  <p:embed/>
                </p:oleObj>
              </mc:Choice>
              <mc:Fallback>
                <p:oleObj name="Equation" r:id="rId9" imgW="1574640" imgH="190440" progId="Equation.DSMT4">
                  <p:embed/>
                  <p:pic>
                    <p:nvPicPr>
                      <p:cNvPr id="0" name=""/>
                      <p:cNvPicPr/>
                      <p:nvPr/>
                    </p:nvPicPr>
                    <p:blipFill>
                      <a:blip r:embed="rId10"/>
                      <a:stretch>
                        <a:fillRect/>
                      </a:stretch>
                    </p:blipFill>
                    <p:spPr>
                      <a:xfrm>
                        <a:off x="5246688" y="3800475"/>
                        <a:ext cx="3067050" cy="371475"/>
                      </a:xfrm>
                      <a:prstGeom prst="rect">
                        <a:avLst/>
                      </a:prstGeom>
                    </p:spPr>
                  </p:pic>
                </p:oleObj>
              </mc:Fallback>
            </mc:AlternateContent>
          </a:graphicData>
        </a:graphic>
      </p:graphicFrame>
      <p:graphicFrame>
        <p:nvGraphicFramePr>
          <p:cNvPr id="8" name="Object 7" descr="Transportation cost per shipment per store, four stores per truck"/>
          <p:cNvGraphicFramePr>
            <a:graphicFrameLocks noChangeAspect="1"/>
          </p:cNvGraphicFramePr>
          <p:nvPr>
            <p:extLst>
              <p:ext uri="{D42A27DB-BD31-4B8C-83A1-F6EECF244321}">
                <p14:modId xmlns:p14="http://schemas.microsoft.com/office/powerpoint/2010/main" val="3505510000"/>
              </p:ext>
            </p:extLst>
          </p:nvPr>
        </p:nvGraphicFramePr>
        <p:xfrm>
          <a:off x="405801" y="4408750"/>
          <a:ext cx="4359478" cy="783727"/>
        </p:xfrm>
        <a:graphic>
          <a:graphicData uri="http://schemas.openxmlformats.org/presentationml/2006/ole">
            <mc:AlternateContent xmlns:mc="http://schemas.openxmlformats.org/markup-compatibility/2006">
              <mc:Choice xmlns:v="urn:schemas-microsoft-com:vml" Requires="v">
                <p:oleObj spid="_x0000_s38047" name="Equation" r:id="rId11" imgW="2260440" imgH="406080" progId="Equation.DSMT4">
                  <p:embed/>
                </p:oleObj>
              </mc:Choice>
              <mc:Fallback>
                <p:oleObj name="Equation" r:id="rId11" imgW="2260440" imgH="406080" progId="Equation.DSMT4">
                  <p:embed/>
                  <p:pic>
                    <p:nvPicPr>
                      <p:cNvPr id="0" name=""/>
                      <p:cNvPicPr/>
                      <p:nvPr/>
                    </p:nvPicPr>
                    <p:blipFill>
                      <a:blip r:embed="rId12"/>
                      <a:stretch>
                        <a:fillRect/>
                      </a:stretch>
                    </p:blipFill>
                    <p:spPr>
                      <a:xfrm>
                        <a:off x="405801" y="4408750"/>
                        <a:ext cx="4359478" cy="783727"/>
                      </a:xfrm>
                      <a:prstGeom prst="rect">
                        <a:avLst/>
                      </a:prstGeom>
                    </p:spPr>
                  </p:pic>
                </p:oleObj>
              </mc:Fallback>
            </mc:AlternateContent>
          </a:graphicData>
        </a:graphic>
      </p:graphicFrame>
      <p:graphicFrame>
        <p:nvGraphicFramePr>
          <p:cNvPr id="13" name="Object 12" descr="equals 1,000 divided by 4 + 100 = $350"/>
          <p:cNvGraphicFramePr>
            <a:graphicFrameLocks noChangeAspect="1"/>
          </p:cNvGraphicFramePr>
          <p:nvPr>
            <p:extLst>
              <p:ext uri="{D42A27DB-BD31-4B8C-83A1-F6EECF244321}">
                <p14:modId xmlns:p14="http://schemas.microsoft.com/office/powerpoint/2010/main" val="2147042944"/>
              </p:ext>
            </p:extLst>
          </p:nvPr>
        </p:nvGraphicFramePr>
        <p:xfrm>
          <a:off x="5263511" y="4760913"/>
          <a:ext cx="3179762" cy="377825"/>
        </p:xfrm>
        <a:graphic>
          <a:graphicData uri="http://schemas.openxmlformats.org/presentationml/2006/ole">
            <mc:AlternateContent xmlns:mc="http://schemas.openxmlformats.org/markup-compatibility/2006">
              <mc:Choice xmlns:v="urn:schemas-microsoft-com:vml" Requires="v">
                <p:oleObj spid="_x0000_s38048" name="Equation" r:id="rId13" imgW="1600200" imgH="190440" progId="Equation.DSMT4">
                  <p:embed/>
                </p:oleObj>
              </mc:Choice>
              <mc:Fallback>
                <p:oleObj name="Equation" r:id="rId13" imgW="1600200" imgH="190440" progId="Equation.DSMT4">
                  <p:embed/>
                  <p:pic>
                    <p:nvPicPr>
                      <p:cNvPr id="0" name=""/>
                      <p:cNvPicPr/>
                      <p:nvPr/>
                    </p:nvPicPr>
                    <p:blipFill>
                      <a:blip r:embed="rId14"/>
                      <a:stretch>
                        <a:fillRect/>
                      </a:stretch>
                    </p:blipFill>
                    <p:spPr>
                      <a:xfrm>
                        <a:off x="5263511" y="4760913"/>
                        <a:ext cx="3179762" cy="377825"/>
                      </a:xfrm>
                      <a:prstGeom prst="rect">
                        <a:avLst/>
                      </a:prstGeom>
                    </p:spPr>
                  </p:pic>
                </p:oleObj>
              </mc:Fallback>
            </mc:AlternateContent>
          </a:graphicData>
        </a:graphic>
      </p:graphicFrame>
    </p:spTree>
    <p:extLst>
      <p:ext uri="{BB962C8B-B14F-4D97-AF65-F5344CB8AC3E}">
        <p14:creationId xmlns:p14="http://schemas.microsoft.com/office/powerpoint/2010/main" val="1107728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spcBef>
                <a:spcPct val="0"/>
              </a:spcBef>
              <a:buClrTx/>
            </a:pPr>
            <a:r>
              <a:rPr lang="en-US" kern="1200" dirty="0" smtClean="0">
                <a:latin typeface="Times New Roman" panose="02020603050405020304" pitchFamily="18" charset="0"/>
                <a:ea typeface="+mj-ea"/>
              </a:rPr>
              <a:t>Selecting a Transportation Network </a:t>
            </a:r>
            <a:r>
              <a:rPr lang="en-US" sz="2000" b="0" kern="1200" dirty="0" smtClean="0">
                <a:latin typeface="Times New Roman" panose="02020603050405020304" pitchFamily="18" charset="0"/>
                <a:ea typeface="+mj-ea"/>
              </a:rPr>
              <a:t>(</a:t>
            </a:r>
            <a:r>
              <a:rPr lang="en-US" sz="2000" b="0" kern="1200" dirty="0">
                <a:latin typeface="Times New Roman" panose="02020603050405020304" pitchFamily="18" charset="0"/>
                <a:ea typeface="+mj-ea"/>
              </a:rPr>
              <a:t>9</a:t>
            </a:r>
            <a:r>
              <a:rPr lang="en-US" sz="2000" b="0" kern="1200" dirty="0" smtClean="0">
                <a:latin typeface="Times New Roman" panose="02020603050405020304" pitchFamily="18" charset="0"/>
                <a:ea typeface="+mj-ea"/>
              </a:rPr>
              <a:t> of </a:t>
            </a:r>
            <a:r>
              <a:rPr lang="en-US" sz="2000" b="0" kern="1200" dirty="0">
                <a:latin typeface="Times New Roman" panose="02020603050405020304" pitchFamily="18" charset="0"/>
                <a:ea typeface="+mj-ea"/>
              </a:rPr>
              <a:t>9</a:t>
            </a:r>
            <a:r>
              <a:rPr lang="en-US" sz="2000" b="0" kern="1200" dirty="0" smtClean="0">
                <a:latin typeface="Times New Roman" panose="02020603050405020304" pitchFamily="18" charset="0"/>
                <a:ea typeface="+mj-ea"/>
              </a:rPr>
              <a:t>)</a:t>
            </a:r>
            <a:endParaRPr lang="en-US" sz="2000" b="0" kern="1200" dirty="0">
              <a:latin typeface="Times New Roman" panose="02020603050405020304" pitchFamily="18" charset="0"/>
              <a:ea typeface="+mj-ea"/>
            </a:endParaRPr>
          </a:p>
        </p:txBody>
      </p:sp>
      <p:sp>
        <p:nvSpPr>
          <p:cNvPr id="5" name="Content Placeholder 4"/>
          <p:cNvSpPr>
            <a:spLocks noGrp="1"/>
          </p:cNvSpPr>
          <p:nvPr>
            <p:ph idx="1"/>
          </p:nvPr>
        </p:nvSpPr>
        <p:spPr>
          <a:xfrm>
            <a:off x="457201" y="1600199"/>
            <a:ext cx="3802608" cy="953577"/>
          </a:xfrm>
        </p:spPr>
        <p:txBody>
          <a:bodyPr/>
          <a:lstStyle/>
          <a:p>
            <a:pPr marL="0" indent="0">
              <a:buNone/>
            </a:pPr>
            <a:r>
              <a:rPr lang="en-US" sz="2400" dirty="0"/>
              <a:t>Annual trucking cost for direct network</a:t>
            </a:r>
            <a:endParaRPr lang="en-US" sz="2400" dirty="0"/>
          </a:p>
        </p:txBody>
      </p:sp>
      <p:graphicFrame>
        <p:nvGraphicFramePr>
          <p:cNvPr id="10" name="Object 9" descr="equals 12 times 350 times 4 times 8 = $134,400"/>
          <p:cNvGraphicFramePr>
            <a:graphicFrameLocks noChangeAspect="1"/>
          </p:cNvGraphicFramePr>
          <p:nvPr>
            <p:extLst>
              <p:ext uri="{D42A27DB-BD31-4B8C-83A1-F6EECF244321}">
                <p14:modId xmlns:p14="http://schemas.microsoft.com/office/powerpoint/2010/main" val="4144366063"/>
              </p:ext>
            </p:extLst>
          </p:nvPr>
        </p:nvGraphicFramePr>
        <p:xfrm>
          <a:off x="4303713" y="2084388"/>
          <a:ext cx="3733800" cy="342900"/>
        </p:xfrm>
        <a:graphic>
          <a:graphicData uri="http://schemas.openxmlformats.org/presentationml/2006/ole">
            <mc:AlternateContent xmlns:mc="http://schemas.openxmlformats.org/markup-compatibility/2006">
              <mc:Choice xmlns:v="urn:schemas-microsoft-com:vml" Requires="v">
                <p:oleObj spid="_x0000_s27439" name="Equation" r:id="rId3" imgW="3733560" imgH="342720" progId="Equation.DSMT4">
                  <p:embed/>
                </p:oleObj>
              </mc:Choice>
              <mc:Fallback>
                <p:oleObj name="Equation" r:id="rId3" imgW="3733560" imgH="342720" progId="Equation.DSMT4">
                  <p:embed/>
                  <p:pic>
                    <p:nvPicPr>
                      <p:cNvPr id="0" name=""/>
                      <p:cNvPicPr/>
                      <p:nvPr/>
                    </p:nvPicPr>
                    <p:blipFill>
                      <a:blip r:embed="rId4"/>
                      <a:stretch>
                        <a:fillRect/>
                      </a:stretch>
                    </p:blipFill>
                    <p:spPr>
                      <a:xfrm>
                        <a:off x="4303713" y="2084388"/>
                        <a:ext cx="3733800" cy="342900"/>
                      </a:xfrm>
                      <a:prstGeom prst="rect">
                        <a:avLst/>
                      </a:prstGeom>
                    </p:spPr>
                  </p:pic>
                </p:oleObj>
              </mc:Fallback>
            </mc:AlternateContent>
          </a:graphicData>
        </a:graphic>
      </p:graphicFrame>
      <p:sp>
        <p:nvSpPr>
          <p:cNvPr id="6" name="Content Placeholder 5"/>
          <p:cNvSpPr>
            <a:spLocks noGrp="1"/>
          </p:cNvSpPr>
          <p:nvPr>
            <p:ph idx="13"/>
          </p:nvPr>
        </p:nvSpPr>
        <p:spPr>
          <a:xfrm>
            <a:off x="473720" y="2610147"/>
            <a:ext cx="3786088" cy="883587"/>
          </a:xfrm>
        </p:spPr>
        <p:txBody>
          <a:bodyPr/>
          <a:lstStyle/>
          <a:p>
            <a:pPr marL="432" indent="0">
              <a:buNone/>
            </a:pPr>
            <a:r>
              <a:rPr lang="en-US" sz="2400" dirty="0"/>
              <a:t>Average inventory at each store for each product</a:t>
            </a:r>
            <a:endParaRPr lang="en-US" sz="2400" dirty="0"/>
          </a:p>
        </p:txBody>
      </p:sp>
      <p:graphicFrame>
        <p:nvGraphicFramePr>
          <p:cNvPr id="11" name="Object 10" descr="equals 10,000 divided by 2 = 5,000 units"/>
          <p:cNvGraphicFramePr>
            <a:graphicFrameLocks noChangeAspect="1"/>
          </p:cNvGraphicFramePr>
          <p:nvPr>
            <p:extLst>
              <p:ext uri="{D42A27DB-BD31-4B8C-83A1-F6EECF244321}">
                <p14:modId xmlns:p14="http://schemas.microsoft.com/office/powerpoint/2010/main" val="1198415473"/>
              </p:ext>
            </p:extLst>
          </p:nvPr>
        </p:nvGraphicFramePr>
        <p:xfrm>
          <a:off x="4279900" y="2997200"/>
          <a:ext cx="3422650" cy="387350"/>
        </p:xfrm>
        <a:graphic>
          <a:graphicData uri="http://schemas.openxmlformats.org/presentationml/2006/ole">
            <mc:AlternateContent xmlns:mc="http://schemas.openxmlformats.org/markup-compatibility/2006">
              <mc:Choice xmlns:v="urn:schemas-microsoft-com:vml" Requires="v">
                <p:oleObj spid="_x0000_s27440" name="Equation" r:id="rId5" imgW="1688760" imgH="190440" progId="Equation.DSMT4">
                  <p:embed/>
                </p:oleObj>
              </mc:Choice>
              <mc:Fallback>
                <p:oleObj name="Equation" r:id="rId5" imgW="1688760" imgH="190440" progId="Equation.DSMT4">
                  <p:embed/>
                  <p:pic>
                    <p:nvPicPr>
                      <p:cNvPr id="0" name=""/>
                      <p:cNvPicPr/>
                      <p:nvPr/>
                    </p:nvPicPr>
                    <p:blipFill>
                      <a:blip r:embed="rId6"/>
                      <a:stretch>
                        <a:fillRect/>
                      </a:stretch>
                    </p:blipFill>
                    <p:spPr>
                      <a:xfrm>
                        <a:off x="4279900" y="2997200"/>
                        <a:ext cx="3422650" cy="387350"/>
                      </a:xfrm>
                      <a:prstGeom prst="rect">
                        <a:avLst/>
                      </a:prstGeom>
                    </p:spPr>
                  </p:pic>
                </p:oleObj>
              </mc:Fallback>
            </mc:AlternateContent>
          </a:graphicData>
        </a:graphic>
      </p:graphicFrame>
      <p:sp>
        <p:nvSpPr>
          <p:cNvPr id="7" name="Content Placeholder 6"/>
          <p:cNvSpPr>
            <a:spLocks noGrp="1"/>
          </p:cNvSpPr>
          <p:nvPr>
            <p:ph idx="14"/>
          </p:nvPr>
        </p:nvSpPr>
        <p:spPr>
          <a:xfrm>
            <a:off x="457201" y="3557031"/>
            <a:ext cx="3515710" cy="793541"/>
          </a:xfrm>
        </p:spPr>
        <p:txBody>
          <a:bodyPr/>
          <a:lstStyle/>
          <a:p>
            <a:pPr marL="432" indent="0">
              <a:buNone/>
            </a:pPr>
            <a:r>
              <a:rPr lang="en-US" sz="2400" dirty="0"/>
              <a:t>Annual inventory cost for direct network</a:t>
            </a:r>
            <a:endParaRPr lang="en-US" sz="2400" dirty="0"/>
          </a:p>
        </p:txBody>
      </p:sp>
      <p:graphicFrame>
        <p:nvGraphicFramePr>
          <p:cNvPr id="12" name="Object 11" descr="equals 5,000 times 0.2 times 4 times 8 = $32,000"/>
          <p:cNvGraphicFramePr>
            <a:graphicFrameLocks noChangeAspect="1"/>
          </p:cNvGraphicFramePr>
          <p:nvPr>
            <p:extLst>
              <p:ext uri="{D42A27DB-BD31-4B8C-83A1-F6EECF244321}">
                <p14:modId xmlns:p14="http://schemas.microsoft.com/office/powerpoint/2010/main" val="494883375"/>
              </p:ext>
            </p:extLst>
          </p:nvPr>
        </p:nvGraphicFramePr>
        <p:xfrm>
          <a:off x="4303713" y="4010025"/>
          <a:ext cx="3962400" cy="342900"/>
        </p:xfrm>
        <a:graphic>
          <a:graphicData uri="http://schemas.openxmlformats.org/presentationml/2006/ole">
            <mc:AlternateContent xmlns:mc="http://schemas.openxmlformats.org/markup-compatibility/2006">
              <mc:Choice xmlns:v="urn:schemas-microsoft-com:vml" Requires="v">
                <p:oleObj spid="_x0000_s27441" name="Equation" r:id="rId7" imgW="3962160" imgH="342720" progId="Equation.DSMT4">
                  <p:embed/>
                </p:oleObj>
              </mc:Choice>
              <mc:Fallback>
                <p:oleObj name="Equation" r:id="rId7" imgW="3962160" imgH="342720" progId="Equation.DSMT4">
                  <p:embed/>
                  <p:pic>
                    <p:nvPicPr>
                      <p:cNvPr id="0" name=""/>
                      <p:cNvPicPr/>
                      <p:nvPr/>
                    </p:nvPicPr>
                    <p:blipFill>
                      <a:blip r:embed="rId8"/>
                      <a:stretch>
                        <a:fillRect/>
                      </a:stretch>
                    </p:blipFill>
                    <p:spPr>
                      <a:xfrm>
                        <a:off x="4303713" y="4010025"/>
                        <a:ext cx="3962400" cy="342900"/>
                      </a:xfrm>
                      <a:prstGeom prst="rect">
                        <a:avLst/>
                      </a:prstGeom>
                    </p:spPr>
                  </p:pic>
                </p:oleObj>
              </mc:Fallback>
            </mc:AlternateContent>
          </a:graphicData>
        </a:graphic>
      </p:graphicFrame>
      <p:sp>
        <p:nvSpPr>
          <p:cNvPr id="4" name="Text Placeholder 3"/>
          <p:cNvSpPr>
            <a:spLocks noGrp="1"/>
          </p:cNvSpPr>
          <p:nvPr>
            <p:ph idx="15"/>
          </p:nvPr>
        </p:nvSpPr>
        <p:spPr>
          <a:xfrm>
            <a:off x="457200" y="4456622"/>
            <a:ext cx="3515711" cy="810323"/>
          </a:xfrm>
        </p:spPr>
        <p:txBody>
          <a:bodyPr/>
          <a:lstStyle/>
          <a:p>
            <a:pPr marL="0" indent="0">
              <a:buNone/>
            </a:pPr>
            <a:r>
              <a:rPr lang="en-US" sz="2400" dirty="0"/>
              <a:t>Total annual cost of direct network</a:t>
            </a:r>
            <a:endParaRPr lang="en-US" sz="2400" dirty="0"/>
          </a:p>
        </p:txBody>
      </p:sp>
      <p:graphicFrame>
        <p:nvGraphicFramePr>
          <p:cNvPr id="13" name="Object 12" descr="equals $134,400 + $32,000 = $166,400"/>
          <p:cNvGraphicFramePr>
            <a:graphicFrameLocks noChangeAspect="1"/>
          </p:cNvGraphicFramePr>
          <p:nvPr>
            <p:extLst>
              <p:ext uri="{D42A27DB-BD31-4B8C-83A1-F6EECF244321}">
                <p14:modId xmlns:p14="http://schemas.microsoft.com/office/powerpoint/2010/main" val="1072547181"/>
              </p:ext>
            </p:extLst>
          </p:nvPr>
        </p:nvGraphicFramePr>
        <p:xfrm>
          <a:off x="4265613" y="4949825"/>
          <a:ext cx="4381500" cy="342900"/>
        </p:xfrm>
        <a:graphic>
          <a:graphicData uri="http://schemas.openxmlformats.org/presentationml/2006/ole">
            <mc:AlternateContent xmlns:mc="http://schemas.openxmlformats.org/markup-compatibility/2006">
              <mc:Choice xmlns:v="urn:schemas-microsoft-com:vml" Requires="v">
                <p:oleObj spid="_x0000_s27442" name="Equation" r:id="rId9" imgW="4381200" imgH="342720" progId="Equation.DSMT4">
                  <p:embed/>
                </p:oleObj>
              </mc:Choice>
              <mc:Fallback>
                <p:oleObj name="Equation" r:id="rId9" imgW="4381200" imgH="342720" progId="Equation.DSMT4">
                  <p:embed/>
                  <p:pic>
                    <p:nvPicPr>
                      <p:cNvPr id="0" name=""/>
                      <p:cNvPicPr/>
                      <p:nvPr/>
                    </p:nvPicPr>
                    <p:blipFill>
                      <a:blip r:embed="rId10"/>
                      <a:stretch>
                        <a:fillRect/>
                      </a:stretch>
                    </p:blipFill>
                    <p:spPr>
                      <a:xfrm>
                        <a:off x="4265613" y="4949825"/>
                        <a:ext cx="4381500" cy="342900"/>
                      </a:xfrm>
                      <a:prstGeom prst="rect">
                        <a:avLst/>
                      </a:prstGeom>
                    </p:spPr>
                  </p:pic>
                </p:oleObj>
              </mc:Fallback>
            </mc:AlternateContent>
          </a:graphicData>
        </a:graphic>
      </p:graphicFrame>
    </p:spTree>
    <p:extLst>
      <p:ext uri="{BB962C8B-B14F-4D97-AF65-F5344CB8AC3E}">
        <p14:creationId xmlns:p14="http://schemas.microsoft.com/office/powerpoint/2010/main" val="971779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103476" cy="350862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Networks are designed to either ship directly from origin to destination or move the product through a consolidation point. Direct shipments are most effective when demand at each destination is large. When demand at each destination is small, use of an intermediate warehouse or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 lowers </a:t>
            </a:r>
            <a:r>
              <a:rPr lang="en-US" sz="2400" kern="1200" dirty="0">
                <a:solidFill>
                  <a:srgbClr val="000000"/>
                </a:solidFill>
                <a:latin typeface="Arial (Body)"/>
                <a:ea typeface="+mn-ea"/>
                <a:cs typeface="+mn-cs"/>
              </a:rPr>
              <a:t>inbound transportation cost by consolidating inbound transportation to the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 </a:t>
            </a:r>
            <a:r>
              <a:rPr lang="en-US" sz="2400" kern="1200" dirty="0">
                <a:solidFill>
                  <a:srgbClr val="000000"/>
                </a:solidFill>
                <a:latin typeface="Arial (Body)"/>
                <a:ea typeface="+mn-ea"/>
                <a:cs typeface="+mn-cs"/>
              </a:rPr>
              <a:t>Shipments may also be consolidated with milk runs either picking up from multiple locations or dropping off in multiple </a:t>
            </a:r>
            <a:r>
              <a:rPr lang="en-US" sz="2400" kern="1200" dirty="0" smtClean="0">
                <a:solidFill>
                  <a:srgbClr val="000000"/>
                </a:solidFill>
                <a:latin typeface="Arial (Body)"/>
                <a:ea typeface="+mn-ea"/>
                <a:cs typeface="+mn-cs"/>
              </a:rPr>
              <a:t>locations.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65844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Mumbai Dabbawalas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Lunchbox delivery system</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Factors facilitating </a:t>
            </a:r>
            <a:r>
              <a:rPr lang="en-US" sz="2400" kern="1200" dirty="0" smtClean="0">
                <a:solidFill>
                  <a:srgbClr val="000000"/>
                </a:solidFill>
                <a:latin typeface="Arial (Body)"/>
                <a:ea typeface="+mn-ea"/>
                <a:cs typeface="+mn-cs"/>
              </a:rPr>
              <a:t>success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701152"/>
            <a:ext cx="8229600" cy="216376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Low uncertainty of demand</a:t>
            </a:r>
          </a:p>
          <a:p>
            <a:pPr marL="741553" lvl="1" indent="-428371" defTabSz="457200">
              <a:spcAft>
                <a:spcPct val="0"/>
              </a:spcAft>
              <a:buSzPts val="2400"/>
              <a:buFont typeface="+mj-lt"/>
              <a:buAutoNum type="arabicPeriod"/>
            </a:pPr>
            <a:r>
              <a:rPr lang="en-US" sz="2400" kern="1200" dirty="0">
                <a:solidFill>
                  <a:srgbClr val="000000"/>
                </a:solidFill>
                <a:latin typeface="Arial (Body)"/>
              </a:rPr>
              <a:t>Temporal aggregation of demand</a:t>
            </a:r>
          </a:p>
          <a:p>
            <a:pPr marL="741553" lvl="1" indent="-428371" defTabSz="457200">
              <a:spcAft>
                <a:spcPct val="0"/>
              </a:spcAft>
              <a:buSzPts val="2400"/>
              <a:buFont typeface="+mj-lt"/>
              <a:buAutoNum type="arabicPeriod"/>
            </a:pPr>
            <a:r>
              <a:rPr lang="en-US" sz="2400" kern="1200" dirty="0">
                <a:solidFill>
                  <a:srgbClr val="000000"/>
                </a:solidFill>
                <a:latin typeface="Arial (Body)"/>
              </a:rPr>
              <a:t>Use of transportation resources when they are underutilized</a:t>
            </a:r>
          </a:p>
        </p:txBody>
      </p:sp>
    </p:spTree>
    <p:extLst>
      <p:ext uri="{BB962C8B-B14F-4D97-AF65-F5344CB8AC3E}">
        <p14:creationId xmlns:p14="http://schemas.microsoft.com/office/powerpoint/2010/main" val="406735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139291"/>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main challenge for same day delivery networks is to get a high enough utilization of delivery assets to make the cost reasonable. The Mumbai</a:t>
            </a:r>
            <a:r>
              <a:rPr lang="en-US" sz="2400" b="1" kern="1200" dirty="0">
                <a:solidFill>
                  <a:srgbClr val="000000"/>
                </a:solidFill>
                <a:latin typeface="Arial (Body)"/>
                <a:ea typeface="+mn-ea"/>
                <a:cs typeface="+mn-cs"/>
              </a:rPr>
              <a:t> dabbawalas </a:t>
            </a:r>
            <a:r>
              <a:rPr lang="en-US" sz="2400" kern="1200" dirty="0">
                <a:solidFill>
                  <a:srgbClr val="000000"/>
                </a:solidFill>
                <a:latin typeface="Arial (Body)"/>
                <a:ea typeface="+mn-ea"/>
                <a:cs typeface="+mn-cs"/>
              </a:rPr>
              <a:t>use the predictability of their demand, the temporal aggregation of demand because all lunches are picked up and delivered around the same time, and the use of underutilized transportation assets, to be very responsive at a reasonable </a:t>
            </a:r>
            <a:r>
              <a:rPr lang="en-US" sz="2400" kern="1200" dirty="0" smtClean="0">
                <a:solidFill>
                  <a:srgbClr val="000000"/>
                </a:solidFill>
                <a:latin typeface="Arial (Body)"/>
                <a:ea typeface="+mn-ea"/>
                <a:cs typeface="+mn-cs"/>
              </a:rPr>
              <a:t>cost.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88284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in Transportation Design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Trade-offs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Transportation and inventory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Transportation cost and customer responsiveness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Transportation and inventory cost trade-off</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Choice of transportation mode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aggregation</a:t>
            </a:r>
          </a:p>
        </p:txBody>
      </p:sp>
    </p:spTree>
    <p:extLst>
      <p:ext uri="{BB962C8B-B14F-4D97-AF65-F5344CB8AC3E}">
        <p14:creationId xmlns:p14="http://schemas.microsoft.com/office/powerpoint/2010/main" val="409248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Transportation Modes and Their Role in a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Movement of product from one location to another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Products rarely produced and consumed in the same location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Significant cost component</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Shipper</a:t>
            </a:r>
            <a:r>
              <a:rPr lang="en-US" sz="2400" kern="1200" dirty="0">
                <a:solidFill>
                  <a:srgbClr val="000000"/>
                </a:solidFill>
                <a:latin typeface="Arial (Body)"/>
                <a:ea typeface="+mn-ea"/>
                <a:cs typeface="+mn-cs"/>
              </a:rPr>
              <a:t> requires the movement of the product</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Carrier</a:t>
            </a:r>
            <a:r>
              <a:rPr lang="en-US" sz="2400" kern="1200" dirty="0">
                <a:solidFill>
                  <a:srgbClr val="000000"/>
                </a:solidFill>
                <a:latin typeface="Arial (Body)"/>
                <a:ea typeface="+mn-ea"/>
                <a:cs typeface="+mn-cs"/>
              </a:rPr>
              <a:t> moves or transports the product</a:t>
            </a:r>
          </a:p>
        </p:txBody>
      </p:sp>
    </p:spTree>
    <p:extLst>
      <p:ext uri="{BB962C8B-B14F-4D97-AF65-F5344CB8AC3E}">
        <p14:creationId xmlns:p14="http://schemas.microsoft.com/office/powerpoint/2010/main" val="542114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in Transportation Design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811923"/>
          </a:xfrm>
        </p:spPr>
        <p:txBody>
          <a:bodyPr/>
          <a:lstStyle/>
          <a:p>
            <a:pPr marL="0" indent="0" defTabSz="457200">
              <a:spcBef>
                <a:spcPts val="0"/>
              </a:spcBef>
              <a:buClrTx/>
              <a:buSzTx/>
              <a:buNone/>
              <a:tabLst/>
              <a:defRPr/>
            </a:pPr>
            <a:r>
              <a:rPr lang="en-US" sz="2000" b="1" dirty="0" smtClean="0">
                <a:latin typeface="+mn-lt"/>
              </a:rPr>
              <a:t>Table 14-3 </a:t>
            </a:r>
            <a:r>
              <a:rPr lang="en-US" sz="2000" dirty="0" smtClean="0">
                <a:latin typeface="+mn-lt"/>
              </a:rPr>
              <a:t>Ranking of Transportation Modes in Terms of  Supply Chain Performance (Read Vertically, 1 = Lowest, 6 = Highest)</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854358062"/>
              </p:ext>
            </p:extLst>
          </p:nvPr>
        </p:nvGraphicFramePr>
        <p:xfrm>
          <a:off x="457200" y="2549153"/>
          <a:ext cx="8229600" cy="3362193"/>
        </p:xfrm>
        <a:graphic>
          <a:graphicData uri="http://schemas.openxmlformats.org/drawingml/2006/table">
            <a:tbl>
              <a:tblPr firstRow="1" bandRow="1">
                <a:tableStyleId>{5940675A-B579-460E-94D1-54222C63F5DA}</a:tableStyleId>
              </a:tblPr>
              <a:tblGrid>
                <a:gridCol w="1190952">
                  <a:extLst>
                    <a:ext uri="{9D8B030D-6E8A-4147-A177-3AD203B41FA5}">
                      <a16:colId xmlns:a16="http://schemas.microsoft.com/office/drawing/2014/main" val="20000"/>
                    </a:ext>
                  </a:extLst>
                </a:gridCol>
                <a:gridCol w="1190949">
                  <a:extLst>
                    <a:ext uri="{9D8B030D-6E8A-4147-A177-3AD203B41FA5}">
                      <a16:colId xmlns:a16="http://schemas.microsoft.com/office/drawing/2014/main" val="20001"/>
                    </a:ext>
                  </a:extLst>
                </a:gridCol>
                <a:gridCol w="1204331">
                  <a:extLst>
                    <a:ext uri="{9D8B030D-6E8A-4147-A177-3AD203B41FA5}">
                      <a16:colId xmlns:a16="http://schemas.microsoft.com/office/drawing/2014/main" val="20002"/>
                    </a:ext>
                  </a:extLst>
                </a:gridCol>
                <a:gridCol w="135152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gridCol w="1645920">
                  <a:extLst>
                    <a:ext uri="{9D8B030D-6E8A-4147-A177-3AD203B41FA5}">
                      <a16:colId xmlns:a16="http://schemas.microsoft.com/office/drawing/2014/main" val="20005"/>
                    </a:ext>
                  </a:extLst>
                </a:gridCol>
              </a:tblGrid>
              <a:tr h="694365">
                <a:tc>
                  <a:txBody>
                    <a:bodyPr/>
                    <a:lstStyle/>
                    <a:p>
                      <a:r>
                        <a:rPr lang="en-US" sz="1600" b="1" dirty="0" smtClean="0"/>
                        <a:t>Mode</a:t>
                      </a:r>
                      <a:endParaRPr lang="en-US" sz="16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Cycle Inventory</a:t>
                      </a:r>
                      <a:endParaRPr lang="en-US" sz="16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Safety Inventory</a:t>
                      </a:r>
                      <a:endParaRPr lang="en-US" sz="16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In-Transit Cost</a:t>
                      </a:r>
                      <a:endParaRPr lang="en-US" sz="16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Transportation Cost</a:t>
                      </a:r>
                      <a:endParaRPr lang="en-US" sz="16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Transportation Time</a:t>
                      </a:r>
                      <a:endParaRPr lang="en-US" sz="16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4638">
                <a:tc>
                  <a:txBody>
                    <a:bodyPr/>
                    <a:lstStyle/>
                    <a:p>
                      <a:r>
                        <a:rPr lang="en-US" sz="1600" dirty="0" smtClean="0"/>
                        <a:t>Package</a:t>
                      </a:r>
                      <a:endParaRPr lang="en-US" sz="16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1</a:t>
                      </a:r>
                      <a:endParaRPr lang="en-US" sz="16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1</a:t>
                      </a:r>
                      <a:endParaRPr lang="en-US" sz="16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1</a:t>
                      </a:r>
                      <a:endParaRPr lang="en-US" sz="16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6</a:t>
                      </a:r>
                      <a:endParaRPr lang="en-US" sz="16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1</a:t>
                      </a:r>
                      <a:endParaRPr lang="en-US" sz="16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4638">
                <a:tc>
                  <a:txBody>
                    <a:bodyPr/>
                    <a:lstStyle/>
                    <a:p>
                      <a:r>
                        <a:rPr lang="en-US" sz="1600" dirty="0" smtClean="0"/>
                        <a:t>Air</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2</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2</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2</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5</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2</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44638">
                <a:tc>
                  <a:txBody>
                    <a:bodyPr/>
                    <a:lstStyle/>
                    <a:p>
                      <a:r>
                        <a:rPr lang="en-US" sz="1600" dirty="0" smtClean="0"/>
                        <a:t>L</a:t>
                      </a:r>
                      <a:r>
                        <a:rPr lang="en-US" sz="100" dirty="0" smtClean="0"/>
                        <a:t> </a:t>
                      </a:r>
                      <a:r>
                        <a:rPr lang="en-US" sz="1600" dirty="0" smtClean="0"/>
                        <a:t>T</a:t>
                      </a:r>
                      <a:r>
                        <a:rPr lang="en-US" sz="100" dirty="0" smtClean="0"/>
                        <a:t> </a:t>
                      </a:r>
                      <a:r>
                        <a:rPr lang="en-US" sz="1600" dirty="0" smtClean="0"/>
                        <a:t>L</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3</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3</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3</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4</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4</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44638">
                <a:tc>
                  <a:txBody>
                    <a:bodyPr/>
                    <a:lstStyle/>
                    <a:p>
                      <a:r>
                        <a:rPr lang="en-US" sz="1600" dirty="0" smtClean="0"/>
                        <a:t>T</a:t>
                      </a:r>
                      <a:r>
                        <a:rPr lang="en-US" sz="100" dirty="0" smtClean="0"/>
                        <a:t> </a:t>
                      </a:r>
                      <a:r>
                        <a:rPr lang="en-US" sz="1600" dirty="0" smtClean="0"/>
                        <a:t>L</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4</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4</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4</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3</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3</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44638">
                <a:tc>
                  <a:txBody>
                    <a:bodyPr/>
                    <a:lstStyle/>
                    <a:p>
                      <a:r>
                        <a:rPr lang="en-US" sz="1600" dirty="0" smtClean="0"/>
                        <a:t>Rail</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5</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5</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5</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2</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5</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44638">
                <a:tc>
                  <a:txBody>
                    <a:bodyPr/>
                    <a:lstStyle/>
                    <a:p>
                      <a:r>
                        <a:rPr lang="en-US" sz="1600" dirty="0" smtClean="0"/>
                        <a:t>Water</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6</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6</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6</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1</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6</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2486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When Selecting Transportation Mode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graphicFrame>
        <p:nvGraphicFramePr>
          <p:cNvPr id="4" name="Object 3" descr="Demand = 120,000 motors, Cost = $120 per motor, &#10;Weight = 10 lbs per moto, Lot size = 3,000,"/>
          <p:cNvGraphicFramePr>
            <a:graphicFrameLocks noChangeAspect="1"/>
          </p:cNvGraphicFramePr>
          <p:nvPr>
            <p:extLst>
              <p:ext uri="{D42A27DB-BD31-4B8C-83A1-F6EECF244321}">
                <p14:modId xmlns:p14="http://schemas.microsoft.com/office/powerpoint/2010/main" val="3075742525"/>
              </p:ext>
            </p:extLst>
          </p:nvPr>
        </p:nvGraphicFramePr>
        <p:xfrm>
          <a:off x="527053" y="1708235"/>
          <a:ext cx="6134987" cy="824465"/>
        </p:xfrm>
        <a:graphic>
          <a:graphicData uri="http://schemas.openxmlformats.org/presentationml/2006/ole">
            <mc:AlternateContent xmlns:mc="http://schemas.openxmlformats.org/markup-compatibility/2006">
              <mc:Choice xmlns:v="urn:schemas-microsoft-com:vml" Requires="v">
                <p:oleObj spid="_x0000_s21807" name="Equation" r:id="rId3" imgW="3213000" imgH="431640" progId="Equation.DSMT4">
                  <p:embed/>
                </p:oleObj>
              </mc:Choice>
              <mc:Fallback>
                <p:oleObj name="Equation" r:id="rId3" imgW="3213000" imgH="431640" progId="Equation.DSMT4">
                  <p:embed/>
                  <p:pic>
                    <p:nvPicPr>
                      <p:cNvPr id="0" name=""/>
                      <p:cNvPicPr/>
                      <p:nvPr/>
                    </p:nvPicPr>
                    <p:blipFill>
                      <a:blip r:embed="rId4"/>
                      <a:stretch>
                        <a:fillRect/>
                      </a:stretch>
                    </p:blipFill>
                    <p:spPr>
                      <a:xfrm>
                        <a:off x="527053" y="1708235"/>
                        <a:ext cx="6134987" cy="824465"/>
                      </a:xfrm>
                      <a:prstGeom prst="rect">
                        <a:avLst/>
                      </a:prstGeom>
                    </p:spPr>
                  </p:pic>
                </p:oleObj>
              </mc:Fallback>
            </mc:AlternateContent>
          </a:graphicData>
        </a:graphic>
      </p:graphicFrame>
      <p:sp>
        <p:nvSpPr>
          <p:cNvPr id="3" name="Text Placeholder 2"/>
          <p:cNvSpPr>
            <a:spLocks noGrp="1"/>
          </p:cNvSpPr>
          <p:nvPr>
            <p:ph type="body" idx="1"/>
          </p:nvPr>
        </p:nvSpPr>
        <p:spPr>
          <a:xfrm>
            <a:off x="457200" y="2498844"/>
            <a:ext cx="8229600" cy="1115660"/>
          </a:xfrm>
        </p:spPr>
        <p:txBody>
          <a:bodyPr wrap="square" lIns="91425" tIns="91425" rIns="91425" bIns="91425">
            <a:spAutoFit/>
          </a:bodyPr>
          <a:lstStyle/>
          <a:p>
            <a:pPr marL="0" lvl="0" indent="0" defTabSz="457200">
              <a:spcBef>
                <a:spcPts val="600"/>
              </a:spcBef>
              <a:spcAft>
                <a:spcPct val="0"/>
              </a:spcAft>
              <a:buNone/>
            </a:pPr>
            <a:r>
              <a:rPr lang="en-US" sz="2400" kern="1200" dirty="0" smtClean="0">
                <a:solidFill>
                  <a:srgbClr val="000000"/>
                </a:solidFill>
                <a:latin typeface="Arial (Body)"/>
                <a:ea typeface="+mn-ea"/>
                <a:cs typeface="+mn-cs"/>
              </a:rPr>
              <a:t>Safety </a:t>
            </a:r>
            <a:r>
              <a:rPr lang="en-US" sz="2400" kern="1200" dirty="0">
                <a:solidFill>
                  <a:srgbClr val="000000"/>
                </a:solidFill>
                <a:latin typeface="Arial (Body)"/>
                <a:ea typeface="+mn-ea"/>
                <a:cs typeface="+mn-cs"/>
              </a:rPr>
              <a:t>stock = 50% </a:t>
            </a:r>
            <a:r>
              <a:rPr lang="en-US" sz="2400" kern="1200" dirty="0" smtClean="0">
                <a:solidFill>
                  <a:srgbClr val="000000"/>
                </a:solidFill>
                <a:latin typeface="Arial (Body)"/>
                <a:ea typeface="+mn-ea"/>
                <a:cs typeface="+mn-cs"/>
              </a:rPr>
              <a:t>ddlt</a:t>
            </a:r>
          </a:p>
          <a:p>
            <a:pPr marL="0" indent="0" defTabSz="457200">
              <a:spcAft>
                <a:spcPct val="0"/>
              </a:spcAft>
              <a:buNone/>
            </a:pPr>
            <a:r>
              <a:rPr lang="en-US" sz="2400" b="1" kern="1200" dirty="0" smtClean="0"/>
              <a:t>Table 14-4</a:t>
            </a:r>
            <a:r>
              <a:rPr lang="en-US" sz="2400" kern="1200" dirty="0" smtClean="0"/>
              <a:t> Transportation </a:t>
            </a:r>
            <a:r>
              <a:rPr lang="en-US" sz="2400" kern="1200" dirty="0"/>
              <a:t>Proposals for E</a:t>
            </a:r>
            <a:r>
              <a:rPr lang="en-US" sz="400" kern="1200" dirty="0"/>
              <a:t> </a:t>
            </a:r>
            <a:r>
              <a:rPr lang="en-US" sz="2400" kern="1200" dirty="0"/>
              <a:t>E </a:t>
            </a:r>
            <a:r>
              <a:rPr lang="en-US" sz="2400" kern="1200" dirty="0" smtClean="0"/>
              <a:t>Electric</a:t>
            </a:r>
            <a:endParaRPr lang="en-US" sz="2400" kern="12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37339750"/>
              </p:ext>
            </p:extLst>
          </p:nvPr>
        </p:nvGraphicFramePr>
        <p:xfrm>
          <a:off x="867102" y="3731178"/>
          <a:ext cx="7366000" cy="2494280"/>
        </p:xfrm>
        <a:graphic>
          <a:graphicData uri="http://schemas.openxmlformats.org/drawingml/2006/table">
            <a:tbl>
              <a:tblPr firstRow="1" bandRow="1">
                <a:tableStyleId>{5940675A-B579-460E-94D1-54222C63F5DA}</a:tableStyleId>
              </a:tblPr>
              <a:tblGrid>
                <a:gridCol w="2501900">
                  <a:extLst>
                    <a:ext uri="{9D8B030D-6E8A-4147-A177-3AD203B41FA5}">
                      <a16:colId xmlns:a16="http://schemas.microsoft.com/office/drawing/2014/main" val="20000"/>
                    </a:ext>
                  </a:extLst>
                </a:gridCol>
                <a:gridCol w="2260600">
                  <a:extLst>
                    <a:ext uri="{9D8B030D-6E8A-4147-A177-3AD203B41FA5}">
                      <a16:colId xmlns:a16="http://schemas.microsoft.com/office/drawing/2014/main" val="20001"/>
                    </a:ext>
                  </a:extLst>
                </a:gridCol>
                <a:gridCol w="2603500">
                  <a:extLst>
                    <a:ext uri="{9D8B030D-6E8A-4147-A177-3AD203B41FA5}">
                      <a16:colId xmlns:a16="http://schemas.microsoft.com/office/drawing/2014/main" val="20002"/>
                    </a:ext>
                  </a:extLst>
                </a:gridCol>
              </a:tblGrid>
              <a:tr h="640080">
                <a:tc>
                  <a:txBody>
                    <a:bodyPr/>
                    <a:lstStyle/>
                    <a:p>
                      <a:pPr algn="ctr"/>
                      <a:r>
                        <a:rPr lang="en-US" sz="1800" b="1" kern="1200" dirty="0" smtClean="0"/>
                        <a:t>Carrier</a:t>
                      </a:r>
                      <a:endParaRPr lang="en-US" sz="18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kern="1200" dirty="0" smtClean="0"/>
                        <a:t>Range of Quantity Shipped (cwt)</a:t>
                      </a:r>
                      <a:endParaRPr lang="en-US" sz="18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Shipping Cost ($/cwt)</a:t>
                      </a:r>
                      <a:endParaRPr lang="en-US" sz="18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A</a:t>
                      </a:r>
                      <a:r>
                        <a:rPr lang="en-US" sz="100" kern="1200" dirty="0" smtClean="0"/>
                        <a:t> </a:t>
                      </a:r>
                      <a:r>
                        <a:rPr lang="en-US" sz="1800" kern="1200" dirty="0" smtClean="0"/>
                        <a:t>M Railroad</a:t>
                      </a:r>
                      <a:endParaRPr lang="en-US" sz="1800" dirty="0" smtClean="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	200+</a:t>
                      </a:r>
                      <a:endParaRPr lang="en-US" sz="18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6.50</a:t>
                      </a:r>
                      <a:endParaRPr lang="en-US" sz="18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kern="1200" dirty="0" smtClean="0"/>
                        <a:t>Northeast Trucking</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	100+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7.50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kern="1200" dirty="0" smtClean="0"/>
                        <a:t>Golden Freightways</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	50–150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8.00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800" kern="1200" dirty="0" smtClean="0"/>
                        <a:t>Golden Freightways</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	150–250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6.00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800" kern="1200" dirty="0" smtClean="0"/>
                        <a:t>Golden Freightways</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	250+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4.00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86012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When Selecting Transportation Mode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1"/>
            <a:ext cx="2490952" cy="533400"/>
          </a:xfrm>
        </p:spPr>
        <p:txBody>
          <a:bodyPr/>
          <a:lstStyle/>
          <a:p>
            <a:pPr marL="0" indent="0">
              <a:buNone/>
            </a:pPr>
            <a:r>
              <a:rPr lang="en-US" sz="2400" dirty="0">
                <a:latin typeface="+mn-lt"/>
              </a:rPr>
              <a:t>Cycle inventory</a:t>
            </a:r>
          </a:p>
        </p:txBody>
      </p:sp>
      <p:graphicFrame>
        <p:nvGraphicFramePr>
          <p:cNvPr id="10" name="Object 9" descr="equals Q divided by 2 = 2,000 divided by 2 = 1,000 motors"/>
          <p:cNvGraphicFramePr>
            <a:graphicFrameLocks noChangeAspect="1"/>
          </p:cNvGraphicFramePr>
          <p:nvPr>
            <p:extLst>
              <p:ext uri="{D42A27DB-BD31-4B8C-83A1-F6EECF244321}">
                <p14:modId xmlns:p14="http://schemas.microsoft.com/office/powerpoint/2010/main" val="1075165591"/>
              </p:ext>
            </p:extLst>
          </p:nvPr>
        </p:nvGraphicFramePr>
        <p:xfrm>
          <a:off x="3924230" y="1753342"/>
          <a:ext cx="4035567" cy="408092"/>
        </p:xfrm>
        <a:graphic>
          <a:graphicData uri="http://schemas.openxmlformats.org/presentationml/2006/ole">
            <mc:AlternateContent xmlns:mc="http://schemas.openxmlformats.org/markup-compatibility/2006">
              <mc:Choice xmlns:v="urn:schemas-microsoft-com:vml" Requires="v">
                <p:oleObj spid="_x0000_s36202" name="Equation" r:id="rId3" imgW="2133360" imgH="215640" progId="Equation.DSMT4">
                  <p:embed/>
                </p:oleObj>
              </mc:Choice>
              <mc:Fallback>
                <p:oleObj name="Equation" r:id="rId3" imgW="2133360" imgH="215640" progId="Equation.DSMT4">
                  <p:embed/>
                  <p:pic>
                    <p:nvPicPr>
                      <p:cNvPr id="0" name=""/>
                      <p:cNvPicPr/>
                      <p:nvPr/>
                    </p:nvPicPr>
                    <p:blipFill>
                      <a:blip r:embed="rId4"/>
                      <a:stretch>
                        <a:fillRect/>
                      </a:stretch>
                    </p:blipFill>
                    <p:spPr>
                      <a:xfrm>
                        <a:off x="3924230" y="1753342"/>
                        <a:ext cx="4035567" cy="408092"/>
                      </a:xfrm>
                      <a:prstGeom prst="rect">
                        <a:avLst/>
                      </a:prstGeom>
                    </p:spPr>
                  </p:pic>
                </p:oleObj>
              </mc:Fallback>
            </mc:AlternateContent>
          </a:graphicData>
        </a:graphic>
      </p:graphicFrame>
      <p:sp>
        <p:nvSpPr>
          <p:cNvPr id="5" name="Content Placeholder 4"/>
          <p:cNvSpPr>
            <a:spLocks noGrp="1"/>
          </p:cNvSpPr>
          <p:nvPr>
            <p:ph sz="quarter" idx="13"/>
          </p:nvPr>
        </p:nvSpPr>
        <p:spPr>
          <a:xfrm>
            <a:off x="457200" y="2278063"/>
            <a:ext cx="2490952" cy="558800"/>
          </a:xfrm>
        </p:spPr>
        <p:txBody>
          <a:bodyPr/>
          <a:lstStyle/>
          <a:p>
            <a:pPr marL="432" indent="0">
              <a:buNone/>
            </a:pPr>
            <a:r>
              <a:rPr lang="en-US" sz="2400" dirty="0">
                <a:latin typeface="+mn-lt"/>
              </a:rPr>
              <a:t>Safety inventory</a:t>
            </a:r>
          </a:p>
        </p:txBody>
      </p:sp>
      <p:graphicFrame>
        <p:nvGraphicFramePr>
          <p:cNvPr id="11" name="Object 10" descr="equals L divided by 2 days of demand"/>
          <p:cNvGraphicFramePr>
            <a:graphicFrameLocks noChangeAspect="1"/>
          </p:cNvGraphicFramePr>
          <p:nvPr>
            <p:extLst>
              <p:ext uri="{D42A27DB-BD31-4B8C-83A1-F6EECF244321}">
                <p14:modId xmlns:p14="http://schemas.microsoft.com/office/powerpoint/2010/main" val="2208140224"/>
              </p:ext>
            </p:extLst>
          </p:nvPr>
        </p:nvGraphicFramePr>
        <p:xfrm>
          <a:off x="3928470" y="2365973"/>
          <a:ext cx="2862305" cy="412173"/>
        </p:xfrm>
        <a:graphic>
          <a:graphicData uri="http://schemas.openxmlformats.org/presentationml/2006/ole">
            <mc:AlternateContent xmlns:mc="http://schemas.openxmlformats.org/markup-compatibility/2006">
              <mc:Choice xmlns:v="urn:schemas-microsoft-com:vml" Requires="v">
                <p:oleObj spid="_x0000_s36203" name="Equation" r:id="rId5" imgW="1498320" imgH="215640" progId="Equation.DSMT4">
                  <p:embed/>
                </p:oleObj>
              </mc:Choice>
              <mc:Fallback>
                <p:oleObj name="Equation" r:id="rId5" imgW="1498320" imgH="215640" progId="Equation.DSMT4">
                  <p:embed/>
                  <p:pic>
                    <p:nvPicPr>
                      <p:cNvPr id="0" name=""/>
                      <p:cNvPicPr/>
                      <p:nvPr/>
                    </p:nvPicPr>
                    <p:blipFill>
                      <a:blip r:embed="rId6"/>
                      <a:stretch>
                        <a:fillRect/>
                      </a:stretch>
                    </p:blipFill>
                    <p:spPr>
                      <a:xfrm>
                        <a:off x="3928470" y="2365973"/>
                        <a:ext cx="2862305" cy="412173"/>
                      </a:xfrm>
                      <a:prstGeom prst="rect">
                        <a:avLst/>
                      </a:prstGeom>
                    </p:spPr>
                  </p:pic>
                </p:oleObj>
              </mc:Fallback>
            </mc:AlternateContent>
          </a:graphicData>
        </a:graphic>
      </p:graphicFrame>
      <p:graphicFrame>
        <p:nvGraphicFramePr>
          <p:cNvPr id="12" name="Object 11" descr="equals left parenthesis 6 divided by 2 right parenthesis left parenthesis 120,000 divided by 365 right parenthesis = 986 motors"/>
          <p:cNvGraphicFramePr>
            <a:graphicFrameLocks noChangeAspect="1"/>
          </p:cNvGraphicFramePr>
          <p:nvPr>
            <p:extLst>
              <p:ext uri="{D42A27DB-BD31-4B8C-83A1-F6EECF244321}">
                <p14:modId xmlns:p14="http://schemas.microsoft.com/office/powerpoint/2010/main" val="3177622484"/>
              </p:ext>
            </p:extLst>
          </p:nvPr>
        </p:nvGraphicFramePr>
        <p:xfrm>
          <a:off x="3933873" y="2967840"/>
          <a:ext cx="4537551" cy="479409"/>
        </p:xfrm>
        <a:graphic>
          <a:graphicData uri="http://schemas.openxmlformats.org/presentationml/2006/ole">
            <mc:AlternateContent xmlns:mc="http://schemas.openxmlformats.org/markup-compatibility/2006">
              <mc:Choice xmlns:v="urn:schemas-microsoft-com:vml" Requires="v">
                <p:oleObj spid="_x0000_s36204" name="Equation" r:id="rId7" imgW="2400120" imgH="253800" progId="Equation.DSMT4">
                  <p:embed/>
                </p:oleObj>
              </mc:Choice>
              <mc:Fallback>
                <p:oleObj name="Equation" r:id="rId7" imgW="2400120" imgH="253800" progId="Equation.DSMT4">
                  <p:embed/>
                  <p:pic>
                    <p:nvPicPr>
                      <p:cNvPr id="0" name=""/>
                      <p:cNvPicPr/>
                      <p:nvPr/>
                    </p:nvPicPr>
                    <p:blipFill>
                      <a:blip r:embed="rId8"/>
                      <a:stretch>
                        <a:fillRect/>
                      </a:stretch>
                    </p:blipFill>
                    <p:spPr>
                      <a:xfrm>
                        <a:off x="3933873" y="2967840"/>
                        <a:ext cx="4537551" cy="479409"/>
                      </a:xfrm>
                      <a:prstGeom prst="rect">
                        <a:avLst/>
                      </a:prstGeom>
                    </p:spPr>
                  </p:pic>
                </p:oleObj>
              </mc:Fallback>
            </mc:AlternateContent>
          </a:graphicData>
        </a:graphic>
      </p:graphicFrame>
      <p:sp>
        <p:nvSpPr>
          <p:cNvPr id="6" name="Content Placeholder 5"/>
          <p:cNvSpPr>
            <a:spLocks noGrp="1"/>
          </p:cNvSpPr>
          <p:nvPr>
            <p:ph sz="quarter" idx="14"/>
          </p:nvPr>
        </p:nvSpPr>
        <p:spPr>
          <a:xfrm>
            <a:off x="457200" y="3624743"/>
            <a:ext cx="2853559" cy="609600"/>
          </a:xfrm>
        </p:spPr>
        <p:txBody>
          <a:bodyPr/>
          <a:lstStyle/>
          <a:p>
            <a:pPr marL="432" indent="0">
              <a:buNone/>
            </a:pPr>
            <a:r>
              <a:rPr lang="en-US" sz="2400" dirty="0">
                <a:latin typeface="+mn-lt"/>
              </a:rPr>
              <a:t>In-transit inventory</a:t>
            </a:r>
          </a:p>
        </p:txBody>
      </p:sp>
      <p:graphicFrame>
        <p:nvGraphicFramePr>
          <p:cNvPr id="13" name="Object 12" descr="equals 120,000 left parenthesis 5 divided by 365 right parenthesis = 1,644 motors"/>
          <p:cNvGraphicFramePr>
            <a:graphicFrameLocks noChangeAspect="1"/>
          </p:cNvGraphicFramePr>
          <p:nvPr>
            <p:extLst>
              <p:ext uri="{D42A27DB-BD31-4B8C-83A1-F6EECF244321}">
                <p14:modId xmlns:p14="http://schemas.microsoft.com/office/powerpoint/2010/main" val="1080761760"/>
              </p:ext>
            </p:extLst>
          </p:nvPr>
        </p:nvGraphicFramePr>
        <p:xfrm>
          <a:off x="3935413" y="3671888"/>
          <a:ext cx="4352925" cy="420687"/>
        </p:xfrm>
        <a:graphic>
          <a:graphicData uri="http://schemas.openxmlformats.org/presentationml/2006/ole">
            <mc:AlternateContent xmlns:mc="http://schemas.openxmlformats.org/markup-compatibility/2006">
              <mc:Choice xmlns:v="urn:schemas-microsoft-com:vml" Requires="v">
                <p:oleObj spid="_x0000_s36205" name="Equation" r:id="rId9" imgW="2234880" imgH="215640" progId="Equation.DSMT4">
                  <p:embed/>
                </p:oleObj>
              </mc:Choice>
              <mc:Fallback>
                <p:oleObj name="Equation" r:id="rId9" imgW="2234880" imgH="215640" progId="Equation.DSMT4">
                  <p:embed/>
                  <p:pic>
                    <p:nvPicPr>
                      <p:cNvPr id="0" name=""/>
                      <p:cNvPicPr/>
                      <p:nvPr/>
                    </p:nvPicPr>
                    <p:blipFill>
                      <a:blip r:embed="rId10"/>
                      <a:stretch>
                        <a:fillRect/>
                      </a:stretch>
                    </p:blipFill>
                    <p:spPr>
                      <a:xfrm>
                        <a:off x="3935413" y="3671888"/>
                        <a:ext cx="4352925" cy="420687"/>
                      </a:xfrm>
                      <a:prstGeom prst="rect">
                        <a:avLst/>
                      </a:prstGeom>
                    </p:spPr>
                  </p:pic>
                </p:oleObj>
              </mc:Fallback>
            </mc:AlternateContent>
          </a:graphicData>
        </a:graphic>
      </p:graphicFrame>
      <p:sp>
        <p:nvSpPr>
          <p:cNvPr id="7" name="Content Placeholder 6"/>
          <p:cNvSpPr>
            <a:spLocks noGrp="1"/>
          </p:cNvSpPr>
          <p:nvPr>
            <p:ph sz="quarter" idx="15"/>
          </p:nvPr>
        </p:nvSpPr>
        <p:spPr>
          <a:xfrm>
            <a:off x="457200" y="4277348"/>
            <a:ext cx="3465616" cy="550863"/>
          </a:xfrm>
        </p:spPr>
        <p:txBody>
          <a:bodyPr/>
          <a:lstStyle/>
          <a:p>
            <a:pPr marL="0" indent="0">
              <a:buNone/>
            </a:pPr>
            <a:r>
              <a:rPr lang="en-US" sz="2400" dirty="0">
                <a:latin typeface="+mn-lt"/>
              </a:rPr>
              <a:t>Total average inventory</a:t>
            </a:r>
          </a:p>
        </p:txBody>
      </p:sp>
      <p:graphicFrame>
        <p:nvGraphicFramePr>
          <p:cNvPr id="14" name="Object 13" descr="equals 1,000 + 986 + 1,644"/>
          <p:cNvGraphicFramePr>
            <a:graphicFrameLocks noChangeAspect="1"/>
          </p:cNvGraphicFramePr>
          <p:nvPr>
            <p:extLst>
              <p:ext uri="{D42A27DB-BD31-4B8C-83A1-F6EECF244321}">
                <p14:modId xmlns:p14="http://schemas.microsoft.com/office/powerpoint/2010/main" val="1074065448"/>
              </p:ext>
            </p:extLst>
          </p:nvPr>
        </p:nvGraphicFramePr>
        <p:xfrm>
          <a:off x="3983584" y="4470715"/>
          <a:ext cx="2832100" cy="330200"/>
        </p:xfrm>
        <a:graphic>
          <a:graphicData uri="http://schemas.openxmlformats.org/presentationml/2006/ole">
            <mc:AlternateContent xmlns:mc="http://schemas.openxmlformats.org/markup-compatibility/2006">
              <mc:Choice xmlns:v="urn:schemas-microsoft-com:vml" Requires="v">
                <p:oleObj spid="_x0000_s36206" name="Equation" r:id="rId11" imgW="2831760" imgH="330120" progId="Equation.DSMT4">
                  <p:embed/>
                </p:oleObj>
              </mc:Choice>
              <mc:Fallback>
                <p:oleObj name="Equation" r:id="rId11" imgW="2831760" imgH="330120" progId="Equation.DSMT4">
                  <p:embed/>
                  <p:pic>
                    <p:nvPicPr>
                      <p:cNvPr id="0" name=""/>
                      <p:cNvPicPr/>
                      <p:nvPr/>
                    </p:nvPicPr>
                    <p:blipFill>
                      <a:blip r:embed="rId12"/>
                      <a:stretch>
                        <a:fillRect/>
                      </a:stretch>
                    </p:blipFill>
                    <p:spPr>
                      <a:xfrm>
                        <a:off x="3983584" y="4470715"/>
                        <a:ext cx="2832100" cy="330200"/>
                      </a:xfrm>
                      <a:prstGeom prst="rect">
                        <a:avLst/>
                      </a:prstGeom>
                    </p:spPr>
                  </p:pic>
                </p:oleObj>
              </mc:Fallback>
            </mc:AlternateContent>
          </a:graphicData>
        </a:graphic>
      </p:graphicFrame>
      <p:graphicFrame>
        <p:nvGraphicFramePr>
          <p:cNvPr id="3" name="Object 2" descr="equals 3,630 motors"/>
          <p:cNvGraphicFramePr>
            <a:graphicFrameLocks noChangeAspect="1"/>
          </p:cNvGraphicFramePr>
          <p:nvPr>
            <p:extLst>
              <p:ext uri="{D42A27DB-BD31-4B8C-83A1-F6EECF244321}">
                <p14:modId xmlns:p14="http://schemas.microsoft.com/office/powerpoint/2010/main" val="3371524265"/>
              </p:ext>
            </p:extLst>
          </p:nvPr>
        </p:nvGraphicFramePr>
        <p:xfrm>
          <a:off x="3989388" y="5067300"/>
          <a:ext cx="1968500" cy="330200"/>
        </p:xfrm>
        <a:graphic>
          <a:graphicData uri="http://schemas.openxmlformats.org/presentationml/2006/ole">
            <mc:AlternateContent xmlns:mc="http://schemas.openxmlformats.org/markup-compatibility/2006">
              <mc:Choice xmlns:v="urn:schemas-microsoft-com:vml" Requires="v">
                <p:oleObj spid="_x0000_s36207" name="Equation" r:id="rId13" imgW="1968480" imgH="330120" progId="Equation.DSMT4">
                  <p:embed/>
                </p:oleObj>
              </mc:Choice>
              <mc:Fallback>
                <p:oleObj name="Equation" r:id="rId13" imgW="1968480" imgH="330120" progId="Equation.DSMT4">
                  <p:embed/>
                  <p:pic>
                    <p:nvPicPr>
                      <p:cNvPr id="0" name=""/>
                      <p:cNvPicPr/>
                      <p:nvPr/>
                    </p:nvPicPr>
                    <p:blipFill>
                      <a:blip r:embed="rId14"/>
                      <a:stretch>
                        <a:fillRect/>
                      </a:stretch>
                    </p:blipFill>
                    <p:spPr>
                      <a:xfrm>
                        <a:off x="3989388" y="5067300"/>
                        <a:ext cx="1968500" cy="330200"/>
                      </a:xfrm>
                      <a:prstGeom prst="rect">
                        <a:avLst/>
                      </a:prstGeom>
                    </p:spPr>
                  </p:pic>
                </p:oleObj>
              </mc:Fallback>
            </mc:AlternateContent>
          </a:graphicData>
        </a:graphic>
      </p:graphicFrame>
    </p:spTree>
    <p:extLst>
      <p:ext uri="{BB962C8B-B14F-4D97-AF65-F5344CB8AC3E}">
        <p14:creationId xmlns:p14="http://schemas.microsoft.com/office/powerpoint/2010/main" val="3001905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spcBef>
                <a:spcPct val="0"/>
              </a:spcBef>
              <a:buClrTx/>
            </a:pPr>
            <a:r>
              <a:rPr lang="en-US" kern="1200" dirty="0" smtClean="0">
                <a:latin typeface="Times New Roman" panose="02020603050405020304" pitchFamily="18" charset="0"/>
                <a:ea typeface="+mj-ea"/>
              </a:rPr>
              <a:t>Trade-Offs When Selecting Transportation Mode </a:t>
            </a:r>
            <a:r>
              <a:rPr lang="en-US" sz="2000" b="0" kern="1200" dirty="0" smtClean="0">
                <a:latin typeface="Times New Roman" panose="02020603050405020304" pitchFamily="18" charset="0"/>
                <a:ea typeface="+mj-ea"/>
              </a:rPr>
              <a:t>(</a:t>
            </a:r>
            <a:r>
              <a:rPr lang="en-US" sz="2000" b="0" kern="1200" dirty="0">
                <a:latin typeface="Times New Roman" panose="02020603050405020304" pitchFamily="18" charset="0"/>
                <a:ea typeface="+mj-ea"/>
              </a:rPr>
              <a:t>3</a:t>
            </a:r>
            <a:r>
              <a:rPr lang="en-US" sz="2000" b="0" kern="1200" dirty="0" smtClean="0">
                <a:latin typeface="Times New Roman" panose="02020603050405020304" pitchFamily="18" charset="0"/>
                <a:ea typeface="+mj-ea"/>
              </a:rPr>
              <a:t> of 4)</a:t>
            </a:r>
            <a:endParaRPr lang="en-US" sz="2000" b="0" kern="1200" dirty="0">
              <a:latin typeface="Times New Roman" panose="02020603050405020304" pitchFamily="18" charset="0"/>
              <a:ea typeface="+mj-ea"/>
            </a:endParaRPr>
          </a:p>
        </p:txBody>
      </p:sp>
      <p:sp>
        <p:nvSpPr>
          <p:cNvPr id="4" name="Text Placeholder 3"/>
          <p:cNvSpPr>
            <a:spLocks noGrp="1"/>
          </p:cNvSpPr>
          <p:nvPr>
            <p:ph type="body" idx="1"/>
          </p:nvPr>
        </p:nvSpPr>
        <p:spPr>
          <a:xfrm>
            <a:off x="454026" y="1600200"/>
            <a:ext cx="3203578" cy="886785"/>
          </a:xfrm>
        </p:spPr>
        <p:txBody>
          <a:bodyPr/>
          <a:lstStyle/>
          <a:p>
            <a:pPr marL="0" indent="0">
              <a:buNone/>
            </a:pPr>
            <a:r>
              <a:rPr lang="en-US" sz="2400" dirty="0">
                <a:latin typeface="+mn-lt"/>
              </a:rPr>
              <a:t>Annual holding cost using A</a:t>
            </a:r>
            <a:r>
              <a:rPr lang="en-US" sz="100" dirty="0">
                <a:latin typeface="+mn-lt"/>
              </a:rPr>
              <a:t> </a:t>
            </a:r>
            <a:r>
              <a:rPr lang="en-US" sz="2400" dirty="0">
                <a:latin typeface="+mn-lt"/>
              </a:rPr>
              <a:t>M Rail</a:t>
            </a:r>
            <a:endParaRPr lang="en-US" sz="2400" dirty="0">
              <a:latin typeface="+mn-lt"/>
            </a:endParaRPr>
          </a:p>
        </p:txBody>
      </p:sp>
      <p:graphicFrame>
        <p:nvGraphicFramePr>
          <p:cNvPr id="12" name="Object 11" descr="equals 3,630 times $30 = $108,900"/>
          <p:cNvGraphicFramePr>
            <a:graphicFrameLocks noChangeAspect="1"/>
          </p:cNvGraphicFramePr>
          <p:nvPr>
            <p:extLst>
              <p:ext uri="{D42A27DB-BD31-4B8C-83A1-F6EECF244321}">
                <p14:modId xmlns:p14="http://schemas.microsoft.com/office/powerpoint/2010/main" val="568032690"/>
              </p:ext>
            </p:extLst>
          </p:nvPr>
        </p:nvGraphicFramePr>
        <p:xfrm>
          <a:off x="4692650" y="2087563"/>
          <a:ext cx="3368675" cy="349250"/>
        </p:xfrm>
        <a:graphic>
          <a:graphicData uri="http://schemas.openxmlformats.org/presentationml/2006/ole">
            <mc:AlternateContent xmlns:mc="http://schemas.openxmlformats.org/markup-compatibility/2006">
              <mc:Choice xmlns:v="urn:schemas-microsoft-com:vml" Requires="v">
                <p:oleObj spid="_x0000_s34054" name="Equation" r:id="rId3" imgW="3301920" imgH="342720" progId="Equation.DSMT4">
                  <p:embed/>
                </p:oleObj>
              </mc:Choice>
              <mc:Fallback>
                <p:oleObj name="Equation" r:id="rId3" imgW="3301920" imgH="342720" progId="Equation.DSMT4">
                  <p:embed/>
                  <p:pic>
                    <p:nvPicPr>
                      <p:cNvPr id="0" name=""/>
                      <p:cNvPicPr/>
                      <p:nvPr/>
                    </p:nvPicPr>
                    <p:blipFill>
                      <a:blip r:embed="rId4"/>
                      <a:stretch>
                        <a:fillRect/>
                      </a:stretch>
                    </p:blipFill>
                    <p:spPr>
                      <a:xfrm>
                        <a:off x="4692650" y="2087563"/>
                        <a:ext cx="3368675" cy="349250"/>
                      </a:xfrm>
                      <a:prstGeom prst="rect">
                        <a:avLst/>
                      </a:prstGeom>
                    </p:spPr>
                  </p:pic>
                </p:oleObj>
              </mc:Fallback>
            </mc:AlternateContent>
          </a:graphicData>
        </a:graphic>
      </p:graphicFrame>
      <p:sp>
        <p:nvSpPr>
          <p:cNvPr id="5" name="Content Placeholder 4"/>
          <p:cNvSpPr>
            <a:spLocks noGrp="1"/>
          </p:cNvSpPr>
          <p:nvPr>
            <p:ph sz="quarter" idx="13"/>
          </p:nvPr>
        </p:nvSpPr>
        <p:spPr>
          <a:xfrm>
            <a:off x="457200" y="2650821"/>
            <a:ext cx="3200403" cy="864886"/>
          </a:xfrm>
        </p:spPr>
        <p:txBody>
          <a:bodyPr/>
          <a:lstStyle/>
          <a:p>
            <a:pPr marL="0" indent="0">
              <a:buNone/>
            </a:pPr>
            <a:r>
              <a:rPr lang="en-US" sz="2400" dirty="0">
                <a:latin typeface="+mn-lt"/>
              </a:rPr>
              <a:t>Annual transportation cost using A</a:t>
            </a:r>
            <a:r>
              <a:rPr lang="en-US" sz="100" dirty="0">
                <a:latin typeface="+mn-lt"/>
              </a:rPr>
              <a:t> </a:t>
            </a:r>
            <a:r>
              <a:rPr lang="en-US" sz="2400" dirty="0">
                <a:latin typeface="+mn-lt"/>
              </a:rPr>
              <a:t>M Rail</a:t>
            </a:r>
            <a:endParaRPr lang="en-US" sz="2400" dirty="0">
              <a:latin typeface="+mn-lt"/>
            </a:endParaRPr>
          </a:p>
        </p:txBody>
      </p:sp>
      <p:graphicFrame>
        <p:nvGraphicFramePr>
          <p:cNvPr id="13" name="Object 12" descr="equals 120,000 times 0.65 equals $78,000"/>
          <p:cNvGraphicFramePr>
            <a:graphicFrameLocks noChangeAspect="1"/>
          </p:cNvGraphicFramePr>
          <p:nvPr>
            <p:extLst>
              <p:ext uri="{D42A27DB-BD31-4B8C-83A1-F6EECF244321}">
                <p14:modId xmlns:p14="http://schemas.microsoft.com/office/powerpoint/2010/main" val="3822375135"/>
              </p:ext>
            </p:extLst>
          </p:nvPr>
        </p:nvGraphicFramePr>
        <p:xfrm>
          <a:off x="4637088" y="3113088"/>
          <a:ext cx="3425825" cy="333375"/>
        </p:xfrm>
        <a:graphic>
          <a:graphicData uri="http://schemas.openxmlformats.org/presentationml/2006/ole">
            <mc:AlternateContent xmlns:mc="http://schemas.openxmlformats.org/markup-compatibility/2006">
              <mc:Choice xmlns:v="urn:schemas-microsoft-com:vml" Requires="v">
                <p:oleObj spid="_x0000_s34055" name="Equation" r:id="rId5" imgW="3530520" imgH="342720" progId="Equation.DSMT4">
                  <p:embed/>
                </p:oleObj>
              </mc:Choice>
              <mc:Fallback>
                <p:oleObj name="Equation" r:id="rId5" imgW="3530520" imgH="342720" progId="Equation.DSMT4">
                  <p:embed/>
                  <p:pic>
                    <p:nvPicPr>
                      <p:cNvPr id="0" name=""/>
                      <p:cNvPicPr/>
                      <p:nvPr/>
                    </p:nvPicPr>
                    <p:blipFill>
                      <a:blip r:embed="rId6"/>
                      <a:stretch>
                        <a:fillRect/>
                      </a:stretch>
                    </p:blipFill>
                    <p:spPr>
                      <a:xfrm>
                        <a:off x="4637088" y="3113088"/>
                        <a:ext cx="3425825" cy="333375"/>
                      </a:xfrm>
                      <a:prstGeom prst="rect">
                        <a:avLst/>
                      </a:prstGeom>
                    </p:spPr>
                  </p:pic>
                </p:oleObj>
              </mc:Fallback>
            </mc:AlternateContent>
          </a:graphicData>
        </a:graphic>
      </p:graphicFrame>
      <p:sp>
        <p:nvSpPr>
          <p:cNvPr id="6" name="Content Placeholder 5"/>
          <p:cNvSpPr>
            <a:spLocks noGrp="1"/>
          </p:cNvSpPr>
          <p:nvPr>
            <p:ph sz="quarter" idx="14"/>
          </p:nvPr>
        </p:nvSpPr>
        <p:spPr>
          <a:xfrm>
            <a:off x="454025" y="3679543"/>
            <a:ext cx="4175125" cy="1176227"/>
          </a:xfrm>
        </p:spPr>
        <p:txBody>
          <a:bodyPr/>
          <a:lstStyle/>
          <a:p>
            <a:pPr marL="0" indent="0">
              <a:buNone/>
            </a:pPr>
            <a:r>
              <a:rPr lang="en-US" sz="2400" dirty="0">
                <a:latin typeface="+mn-lt"/>
              </a:rPr>
              <a:t>The total annual cost for inventory and </a:t>
            </a:r>
            <a:r>
              <a:rPr lang="en-US" sz="2400" dirty="0" smtClean="0">
                <a:latin typeface="+mn-lt"/>
              </a:rPr>
              <a:t>transportation using </a:t>
            </a:r>
            <a:r>
              <a:rPr lang="en-US" sz="2400" dirty="0">
                <a:latin typeface="+mn-lt"/>
              </a:rPr>
              <a:t>A</a:t>
            </a:r>
            <a:r>
              <a:rPr lang="en-US" sz="100" dirty="0">
                <a:latin typeface="+mn-lt"/>
              </a:rPr>
              <a:t> </a:t>
            </a:r>
            <a:r>
              <a:rPr lang="en-US" sz="2400" dirty="0">
                <a:latin typeface="+mn-lt"/>
              </a:rPr>
              <a:t>M Rail</a:t>
            </a:r>
            <a:endParaRPr lang="en-US" sz="2400" dirty="0">
              <a:latin typeface="+mn-lt"/>
            </a:endParaRPr>
          </a:p>
        </p:txBody>
      </p:sp>
      <p:graphicFrame>
        <p:nvGraphicFramePr>
          <p:cNvPr id="14" name="Object 13" descr="equals $186,900"/>
          <p:cNvGraphicFramePr>
            <a:graphicFrameLocks noChangeAspect="1"/>
          </p:cNvGraphicFramePr>
          <p:nvPr>
            <p:extLst>
              <p:ext uri="{D42A27DB-BD31-4B8C-83A1-F6EECF244321}">
                <p14:modId xmlns:p14="http://schemas.microsoft.com/office/powerpoint/2010/main" val="478108917"/>
              </p:ext>
            </p:extLst>
          </p:nvPr>
        </p:nvGraphicFramePr>
        <p:xfrm>
          <a:off x="4629150" y="4545013"/>
          <a:ext cx="1530350" cy="339725"/>
        </p:xfrm>
        <a:graphic>
          <a:graphicData uri="http://schemas.openxmlformats.org/presentationml/2006/ole">
            <mc:AlternateContent xmlns:mc="http://schemas.openxmlformats.org/markup-compatibility/2006">
              <mc:Choice xmlns:v="urn:schemas-microsoft-com:vml" Requires="v">
                <p:oleObj spid="_x0000_s34056" name="Equation" r:id="rId7" imgW="1485720" imgH="330120" progId="Equation.DSMT4">
                  <p:embed/>
                </p:oleObj>
              </mc:Choice>
              <mc:Fallback>
                <p:oleObj name="Equation" r:id="rId7" imgW="1485720" imgH="330120" progId="Equation.DSMT4">
                  <p:embed/>
                  <p:pic>
                    <p:nvPicPr>
                      <p:cNvPr id="0" name=""/>
                      <p:cNvPicPr/>
                      <p:nvPr/>
                    </p:nvPicPr>
                    <p:blipFill>
                      <a:blip r:embed="rId8"/>
                      <a:stretch>
                        <a:fillRect/>
                      </a:stretch>
                    </p:blipFill>
                    <p:spPr>
                      <a:xfrm>
                        <a:off x="4629150" y="4545013"/>
                        <a:ext cx="1530350" cy="339725"/>
                      </a:xfrm>
                      <a:prstGeom prst="rect">
                        <a:avLst/>
                      </a:prstGeom>
                    </p:spPr>
                  </p:pic>
                </p:oleObj>
              </mc:Fallback>
            </mc:AlternateContent>
          </a:graphicData>
        </a:graphic>
      </p:graphicFrame>
    </p:spTree>
    <p:extLst>
      <p:ext uri="{BB962C8B-B14F-4D97-AF65-F5344CB8AC3E}">
        <p14:creationId xmlns:p14="http://schemas.microsoft.com/office/powerpoint/2010/main" val="2519918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When Selecting Transportation Mode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96614"/>
          </a:xfrm>
        </p:spPr>
        <p:txBody>
          <a:bodyPr/>
          <a:lstStyle/>
          <a:p>
            <a:pPr marL="1079500" indent="-1079500" defTabSz="457200">
              <a:spcBef>
                <a:spcPts val="0"/>
              </a:spcBef>
              <a:buClrTx/>
              <a:buSzTx/>
              <a:buNone/>
              <a:tabLst/>
              <a:defRPr/>
            </a:pPr>
            <a:r>
              <a:rPr lang="en-US" sz="2000" b="1" kern="1200" dirty="0" smtClean="0">
                <a:latin typeface="+mn-lt"/>
              </a:rPr>
              <a:t>Table 14-5</a:t>
            </a:r>
            <a:r>
              <a:rPr lang="en-US" sz="2000" kern="1200" dirty="0" smtClean="0">
                <a:latin typeface="+mn-lt"/>
              </a:rPr>
              <a:t> Analysis </a:t>
            </a:r>
            <a:r>
              <a:rPr lang="en-US" sz="2000" kern="1200" dirty="0">
                <a:latin typeface="+mn-lt"/>
              </a:rPr>
              <a:t>of Transportation Options for Eastern Electric</a:t>
            </a:r>
            <a:endParaRPr lang="en-US" sz="2000" kern="12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386336699"/>
              </p:ext>
            </p:extLst>
          </p:nvPr>
        </p:nvGraphicFramePr>
        <p:xfrm>
          <a:off x="457200" y="2175589"/>
          <a:ext cx="8229602" cy="4102518"/>
        </p:xfrm>
        <a:graphic>
          <a:graphicData uri="http://schemas.openxmlformats.org/drawingml/2006/table">
            <a:tbl>
              <a:tblPr firstRow="1" bandRow="1">
                <a:tableStyleId>{5940675A-B579-460E-94D1-54222C63F5DA}</a:tableStyleId>
              </a:tblPr>
              <a:tblGrid>
                <a:gridCol w="1143002">
                  <a:extLst>
                    <a:ext uri="{9D8B030D-6E8A-4147-A177-3AD203B41FA5}">
                      <a16:colId xmlns:a16="http://schemas.microsoft.com/office/drawing/2014/main" val="20000"/>
                    </a:ext>
                  </a:extLst>
                </a:gridCol>
                <a:gridCol w="928860">
                  <a:extLst>
                    <a:ext uri="{9D8B030D-6E8A-4147-A177-3AD203B41FA5}">
                      <a16:colId xmlns:a16="http://schemas.microsoft.com/office/drawing/2014/main" val="20001"/>
                    </a:ext>
                  </a:extLst>
                </a:gridCol>
                <a:gridCol w="1090440">
                  <a:extLst>
                    <a:ext uri="{9D8B030D-6E8A-4147-A177-3AD203B41FA5}">
                      <a16:colId xmlns:a16="http://schemas.microsoft.com/office/drawing/2014/main" val="20002"/>
                    </a:ext>
                  </a:extLst>
                </a:gridCol>
                <a:gridCol w="981422">
                  <a:extLst>
                    <a:ext uri="{9D8B030D-6E8A-4147-A177-3AD203B41FA5}">
                      <a16:colId xmlns:a16="http://schemas.microsoft.com/office/drawing/2014/main" val="20003"/>
                    </a:ext>
                  </a:extLst>
                </a:gridCol>
                <a:gridCol w="1035931">
                  <a:extLst>
                    <a:ext uri="{9D8B030D-6E8A-4147-A177-3AD203B41FA5}">
                      <a16:colId xmlns:a16="http://schemas.microsoft.com/office/drawing/2014/main" val="20004"/>
                    </a:ext>
                  </a:extLst>
                </a:gridCol>
                <a:gridCol w="1035931">
                  <a:extLst>
                    <a:ext uri="{9D8B030D-6E8A-4147-A177-3AD203B41FA5}">
                      <a16:colId xmlns:a16="http://schemas.microsoft.com/office/drawing/2014/main" val="20005"/>
                    </a:ext>
                  </a:extLst>
                </a:gridCol>
                <a:gridCol w="1023416">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97420">
                <a:tc>
                  <a:txBody>
                    <a:bodyPr/>
                    <a:lstStyle/>
                    <a:p>
                      <a:pPr algn="ctr"/>
                      <a:r>
                        <a:rPr lang="en-US" sz="1400" b="1" kern="1200" dirty="0" smtClean="0"/>
                        <a:t>Alternative</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t>Lot Size (Motors)</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t>Transpor-</a:t>
                      </a:r>
                    </a:p>
                    <a:p>
                      <a:pPr algn="ctr"/>
                      <a:r>
                        <a:rPr lang="en-US" sz="1400" b="1" kern="1200" dirty="0" smtClean="0"/>
                        <a:t>tation</a:t>
                      </a:r>
                    </a:p>
                    <a:p>
                      <a:pPr algn="ctr"/>
                      <a:r>
                        <a:rPr lang="en-US" sz="1400" b="1" kern="1200" dirty="0" smtClean="0"/>
                        <a:t> Cost</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t>Cycle Inventory</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t>Safety Inventory</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t>In-Transit Inventory</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t>Inventory</a:t>
                      </a:r>
                      <a:r>
                        <a:rPr lang="en-US" sz="1400" b="1" kern="1200" baseline="0" dirty="0" smtClean="0"/>
                        <a:t> Cost</a:t>
                      </a:r>
                      <a:endParaRPr lang="en-US" sz="1400" b="1" kern="1200" dirty="0" smtClean="0">
                        <a:solidFill>
                          <a:schemeClr val="tx1"/>
                        </a:solidFill>
                        <a:latin typeface="+mn-lt"/>
                        <a:ea typeface="+mn-ea"/>
                        <a:cs typeface="+mn-cs"/>
                      </a:endParaRPr>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smtClean="0"/>
                        <a:t>Total Cost</a:t>
                      </a:r>
                      <a:endParaRPr lang="en-US" sz="14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35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A</a:t>
                      </a:r>
                      <a:r>
                        <a:rPr lang="en-US" sz="100" kern="1200" dirty="0" smtClean="0"/>
                        <a:t> </a:t>
                      </a:r>
                      <a:r>
                        <a:rPr lang="en-US" sz="1400" kern="1200" dirty="0" smtClean="0"/>
                        <a:t>M Rail</a:t>
                      </a:r>
                      <a:endParaRPr lang="en-US" sz="1400" dirty="0" smtClean="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smtClean="0"/>
                        <a:t>	2,000</a:t>
                      </a: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$78,000</a:t>
                      </a: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1,000</a:t>
                      </a: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986</a:t>
                      </a: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1,644</a:t>
                      </a: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$108,900</a:t>
                      </a:r>
                      <a:endParaRPr lang="en-US" sz="14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$186,900</a:t>
                      </a:r>
                      <a:endParaRPr lang="en-US" sz="14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35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Northeast </a:t>
                      </a:r>
                      <a:endParaRPr lang="en-US" sz="14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smtClean="0"/>
                        <a:t>	1,000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$90,000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500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658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986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$64,320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$154,320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535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Golden </a:t>
                      </a:r>
                      <a:endParaRPr lang="en-US" sz="14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smtClean="0"/>
                        <a:t>	500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$96,000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250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658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986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$56,820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$152,820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35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Golden </a:t>
                      </a:r>
                      <a:endParaRPr lang="en-US" sz="14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smtClean="0"/>
                        <a:t>	1,500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$96,000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750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658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smtClean="0"/>
                        <a:t>	986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$71,820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$167,820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53553">
                <a:tc>
                  <a:txBody>
                    <a:bodyPr/>
                    <a:lstStyle/>
                    <a:p>
                      <a:r>
                        <a:rPr lang="en-US" sz="1400" kern="1200" dirty="0" smtClean="0"/>
                        <a:t>Golden </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533400" algn="r"/>
                        </a:tabLst>
                      </a:pPr>
                      <a:r>
                        <a:rPr lang="en-US" sz="1400" dirty="0" smtClean="0"/>
                        <a:t>	2,500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$86,400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1,250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658</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986</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$86,820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$173,220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53553">
                <a:tc>
                  <a:txBody>
                    <a:bodyPr/>
                    <a:lstStyle/>
                    <a:p>
                      <a:r>
                        <a:rPr lang="en-US" sz="1400" kern="1200" dirty="0" smtClean="0"/>
                        <a:t>Golden </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533400" algn="r"/>
                        </a:tabLst>
                      </a:pPr>
                      <a:r>
                        <a:rPr lang="en-US" sz="1400" dirty="0" smtClean="0"/>
                        <a:t>	3,000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$80,000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1,500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658</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986</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$94,320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$174,320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94006">
                <a:tc>
                  <a:txBody>
                    <a:bodyPr/>
                    <a:lstStyle/>
                    <a:p>
                      <a:r>
                        <a:rPr lang="en-US" sz="1400" kern="1200" dirty="0" smtClean="0"/>
                        <a:t>Golden (old proposal)</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533400" algn="r"/>
                        </a:tabLst>
                      </a:pPr>
                      <a:r>
                        <a:rPr lang="en-US" sz="1400" dirty="0" smtClean="0"/>
                        <a:t>	4,000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$72,000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2,000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658</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986</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$109,320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$181,320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697420">
                <a:tc>
                  <a:txBody>
                    <a:bodyPr/>
                    <a:lstStyle/>
                    <a:p>
                      <a:r>
                        <a:rPr lang="en-US" sz="1400" kern="1200" dirty="0" smtClean="0"/>
                        <a:t>Golden (new proposal)</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533400" algn="r"/>
                        </a:tabLst>
                      </a:pPr>
                      <a:r>
                        <a:rPr lang="en-US" sz="1400" dirty="0" smtClean="0"/>
                        <a:t>	4,000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$67,000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2,000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658</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622300" algn="r"/>
                        </a:tabLst>
                      </a:pPr>
                      <a:r>
                        <a:rPr lang="en-US" sz="1400" dirty="0" smtClean="0"/>
                        <a:t>	986</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$109,320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$176,820</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14051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Inventory Aggregation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r>
              <a:rPr lang="en-US" sz="2400" dirty="0">
                <a:latin typeface="+mn-lt"/>
              </a:rPr>
              <a:t>Can significantly reduce safety inventories</a:t>
            </a:r>
          </a:p>
          <a:p>
            <a:r>
              <a:rPr lang="en-US" sz="2400" dirty="0">
                <a:latin typeface="+mn-lt"/>
              </a:rPr>
              <a:t>Transportation costs generally increase</a:t>
            </a:r>
          </a:p>
          <a:p>
            <a:r>
              <a:rPr lang="en-US" sz="2400" dirty="0">
                <a:latin typeface="+mn-lt"/>
              </a:rPr>
              <a:t>Use</a:t>
            </a:r>
          </a:p>
          <a:p>
            <a:pPr lvl="1"/>
            <a:r>
              <a:rPr lang="en-US" sz="2400" dirty="0">
                <a:latin typeface="+mn-lt"/>
              </a:rPr>
              <a:t>When inventory and facility costs form a large fraction of a supply chain’s total costs</a:t>
            </a:r>
          </a:p>
          <a:p>
            <a:pPr lvl="1"/>
            <a:r>
              <a:rPr lang="en-US" sz="2400" dirty="0">
                <a:latin typeface="+mn-lt"/>
              </a:rPr>
              <a:t>For products with a large value-to-weight ratio</a:t>
            </a:r>
          </a:p>
          <a:p>
            <a:pPr lvl="1"/>
            <a:r>
              <a:rPr lang="en-US" sz="2400" dirty="0">
                <a:latin typeface="+mn-lt"/>
              </a:rPr>
              <a:t>For products with high demand </a:t>
            </a:r>
            <a:r>
              <a:rPr lang="en-US" sz="2400" dirty="0" smtClean="0">
                <a:latin typeface="+mn-lt"/>
              </a:rPr>
              <a:t>uncertainty</a:t>
            </a:r>
            <a:endParaRPr lang="en-US" sz="2400" dirty="0">
              <a:latin typeface="+mn-lt"/>
            </a:endParaRPr>
          </a:p>
        </p:txBody>
      </p:sp>
    </p:spTree>
    <p:extLst>
      <p:ext uri="{BB962C8B-B14F-4D97-AF65-F5344CB8AC3E}">
        <p14:creationId xmlns:p14="http://schemas.microsoft.com/office/powerpoint/2010/main" val="33841100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045355" cy="677078"/>
          </a:xfrm>
        </p:spPr>
        <p:txBody>
          <a:bodyPr wrap="square"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Tradeoffs When Aggregating Inventory </a:t>
            </a:r>
            <a:r>
              <a:rPr lang="en-US" sz="2000" b="0" kern="1200" dirty="0" smtClean="0">
                <a:latin typeface="Times New Roman" panose="02020603050405020304" pitchFamily="18" charset="0"/>
                <a:ea typeface="+mj-ea"/>
                <a:cs typeface="+mj-cs"/>
              </a:rPr>
              <a:t>(1 of 10)</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1"/>
            <a:ext cx="3499945" cy="397669"/>
          </a:xfrm>
        </p:spPr>
        <p:txBody>
          <a:bodyPr/>
          <a:lstStyle/>
          <a:p>
            <a:pPr marL="0" indent="0">
              <a:buNone/>
            </a:pPr>
            <a:r>
              <a:rPr lang="en-US" sz="2200" dirty="0">
                <a:latin typeface="+mn-lt"/>
              </a:rPr>
              <a:t>HighVal – weekly </a:t>
            </a:r>
            <a:r>
              <a:rPr lang="en-US" sz="2200" dirty="0" smtClean="0">
                <a:latin typeface="+mn-lt"/>
              </a:rPr>
              <a:t>demand</a:t>
            </a:r>
            <a:endParaRPr lang="en-US" sz="2200" dirty="0">
              <a:latin typeface="+mn-lt"/>
            </a:endParaRPr>
          </a:p>
        </p:txBody>
      </p:sp>
      <p:graphicFrame>
        <p:nvGraphicFramePr>
          <p:cNvPr id="6" name="Object 5" descr="Mu sub H = 2, sigma sub H = 5, weight = 0.1 pounds, cost = $250"/>
          <p:cNvGraphicFramePr>
            <a:graphicFrameLocks noChangeAspect="1"/>
          </p:cNvGraphicFramePr>
          <p:nvPr>
            <p:extLst>
              <p:ext uri="{D42A27DB-BD31-4B8C-83A1-F6EECF244321}">
                <p14:modId xmlns:p14="http://schemas.microsoft.com/office/powerpoint/2010/main" val="3471383976"/>
              </p:ext>
            </p:extLst>
          </p:nvPr>
        </p:nvGraphicFramePr>
        <p:xfrm>
          <a:off x="3850784" y="1693514"/>
          <a:ext cx="4854469" cy="340205"/>
        </p:xfrm>
        <a:graphic>
          <a:graphicData uri="http://schemas.openxmlformats.org/presentationml/2006/ole">
            <mc:AlternateContent xmlns:mc="http://schemas.openxmlformats.org/markup-compatibility/2006">
              <mc:Choice xmlns:v="urn:schemas-microsoft-com:vml" Requires="v">
                <p:oleObj spid="_x0000_s30082" name="Equation" r:id="rId3" imgW="4711680" imgH="330120" progId="Equation.DSMT4">
                  <p:embed/>
                </p:oleObj>
              </mc:Choice>
              <mc:Fallback>
                <p:oleObj name="Equation" r:id="rId3" imgW="4711680" imgH="330120" progId="Equation.DSMT4">
                  <p:embed/>
                  <p:pic>
                    <p:nvPicPr>
                      <p:cNvPr id="4" name="Object 3"/>
                      <p:cNvPicPr/>
                      <p:nvPr/>
                    </p:nvPicPr>
                    <p:blipFill>
                      <a:blip r:embed="rId4"/>
                      <a:stretch>
                        <a:fillRect/>
                      </a:stretch>
                    </p:blipFill>
                    <p:spPr>
                      <a:xfrm>
                        <a:off x="3850784" y="1693514"/>
                        <a:ext cx="4854469" cy="340205"/>
                      </a:xfrm>
                      <a:prstGeom prst="rect">
                        <a:avLst/>
                      </a:prstGeom>
                    </p:spPr>
                  </p:pic>
                </p:oleObj>
              </mc:Fallback>
            </mc:AlternateContent>
          </a:graphicData>
        </a:graphic>
      </p:graphicFrame>
      <p:sp>
        <p:nvSpPr>
          <p:cNvPr id="5" name="Content Placeholder 4"/>
          <p:cNvSpPr>
            <a:spLocks noGrp="1"/>
          </p:cNvSpPr>
          <p:nvPr>
            <p:ph sz="quarter" idx="13"/>
          </p:nvPr>
        </p:nvSpPr>
        <p:spPr>
          <a:xfrm>
            <a:off x="457200" y="2077759"/>
            <a:ext cx="3499945" cy="474062"/>
          </a:xfrm>
        </p:spPr>
        <p:txBody>
          <a:bodyPr/>
          <a:lstStyle/>
          <a:p>
            <a:pPr marL="432" indent="0">
              <a:buNone/>
            </a:pPr>
            <a:r>
              <a:rPr lang="en-US" sz="2200" dirty="0">
                <a:latin typeface="+mn-lt"/>
              </a:rPr>
              <a:t>LowVal – weekly </a:t>
            </a:r>
            <a:r>
              <a:rPr lang="en-US" sz="2200" dirty="0" smtClean="0">
                <a:latin typeface="+mn-lt"/>
              </a:rPr>
              <a:t>demand</a:t>
            </a:r>
            <a:endParaRPr lang="en-US" sz="2200" dirty="0">
              <a:latin typeface="+mn-lt"/>
            </a:endParaRPr>
          </a:p>
        </p:txBody>
      </p:sp>
      <p:graphicFrame>
        <p:nvGraphicFramePr>
          <p:cNvPr id="7" name="Object 6" descr="Mu sub L = 20, sigma sub L = 5, weight = 0.04 pounds, cost = $30"/>
          <p:cNvGraphicFramePr>
            <a:graphicFrameLocks noChangeAspect="1"/>
          </p:cNvGraphicFramePr>
          <p:nvPr>
            <p:extLst>
              <p:ext uri="{D42A27DB-BD31-4B8C-83A1-F6EECF244321}">
                <p14:modId xmlns:p14="http://schemas.microsoft.com/office/powerpoint/2010/main" val="4180176353"/>
              </p:ext>
            </p:extLst>
          </p:nvPr>
        </p:nvGraphicFramePr>
        <p:xfrm>
          <a:off x="3770029" y="2190402"/>
          <a:ext cx="4985318" cy="340205"/>
        </p:xfrm>
        <a:graphic>
          <a:graphicData uri="http://schemas.openxmlformats.org/presentationml/2006/ole">
            <mc:AlternateContent xmlns:mc="http://schemas.openxmlformats.org/markup-compatibility/2006">
              <mc:Choice xmlns:v="urn:schemas-microsoft-com:vml" Requires="v">
                <p:oleObj spid="_x0000_s30083" name="Equation" r:id="rId5" imgW="4838400" imgH="330120" progId="Equation.DSMT4">
                  <p:embed/>
                </p:oleObj>
              </mc:Choice>
              <mc:Fallback>
                <p:oleObj name="Equation" r:id="rId5" imgW="4838400" imgH="330120" progId="Equation.DSMT4">
                  <p:embed/>
                  <p:pic>
                    <p:nvPicPr>
                      <p:cNvPr id="5" name="Object 4"/>
                      <p:cNvPicPr/>
                      <p:nvPr/>
                    </p:nvPicPr>
                    <p:blipFill>
                      <a:blip r:embed="rId6"/>
                      <a:stretch>
                        <a:fillRect/>
                      </a:stretch>
                    </p:blipFill>
                    <p:spPr>
                      <a:xfrm>
                        <a:off x="3770029" y="2190402"/>
                        <a:ext cx="4985318" cy="340205"/>
                      </a:xfrm>
                      <a:prstGeom prst="rect">
                        <a:avLst/>
                      </a:prstGeom>
                    </p:spPr>
                  </p:pic>
                </p:oleObj>
              </mc:Fallback>
            </mc:AlternateContent>
          </a:graphicData>
        </a:graphic>
      </p:graphicFrame>
      <p:sp>
        <p:nvSpPr>
          <p:cNvPr id="8" name="Content Placeholder 7"/>
          <p:cNvSpPr>
            <a:spLocks noGrp="1"/>
          </p:cNvSpPr>
          <p:nvPr>
            <p:ph sz="quarter" idx="14"/>
          </p:nvPr>
        </p:nvSpPr>
        <p:spPr>
          <a:xfrm>
            <a:off x="454025" y="2577209"/>
            <a:ext cx="8232775" cy="1511271"/>
          </a:xfrm>
        </p:spPr>
        <p:txBody>
          <a:bodyPr/>
          <a:lstStyle/>
          <a:p>
            <a:pPr marL="0" indent="0">
              <a:buNone/>
            </a:pPr>
            <a:r>
              <a:rPr lang="en-US" sz="2200" i="1" dirty="0" smtClean="0">
                <a:latin typeface="+mn-lt"/>
                <a:cs typeface="Times New Roman"/>
              </a:rPr>
              <a:t>C</a:t>
            </a:r>
            <a:r>
              <a:rPr lang="en-US" sz="100" i="1" dirty="0" smtClean="0">
                <a:latin typeface="+mn-lt"/>
                <a:cs typeface="Times New Roman"/>
              </a:rPr>
              <a:t> </a:t>
            </a:r>
            <a:r>
              <a:rPr lang="en-US" sz="2200" i="1" dirty="0" smtClean="0">
                <a:latin typeface="+mn-lt"/>
                <a:cs typeface="Times New Roman"/>
              </a:rPr>
              <a:t>S</a:t>
            </a:r>
            <a:r>
              <a:rPr lang="en-US" sz="100" i="1" dirty="0" smtClean="0">
                <a:latin typeface="+mn-lt"/>
                <a:cs typeface="Times New Roman"/>
              </a:rPr>
              <a:t> </a:t>
            </a:r>
            <a:r>
              <a:rPr lang="en-US" sz="2200" i="1" dirty="0" smtClean="0">
                <a:latin typeface="+mn-lt"/>
                <a:cs typeface="Times New Roman"/>
              </a:rPr>
              <a:t>L</a:t>
            </a:r>
            <a:r>
              <a:rPr lang="en-US" sz="2200" i="1" dirty="0" smtClean="0">
                <a:latin typeface="+mn-lt"/>
              </a:rPr>
              <a:t> </a:t>
            </a:r>
            <a:r>
              <a:rPr lang="en-US" sz="2200" dirty="0">
                <a:latin typeface="+mn-lt"/>
              </a:rPr>
              <a:t>= 0.997, holding cost = 25%, </a:t>
            </a:r>
            <a:r>
              <a:rPr lang="en-US" sz="2200" i="1" dirty="0">
                <a:latin typeface="+mn-lt"/>
                <a:cs typeface="Times New Roman"/>
              </a:rPr>
              <a:t>L</a:t>
            </a:r>
            <a:r>
              <a:rPr lang="en-US" sz="2200" i="1" dirty="0">
                <a:latin typeface="+mn-lt"/>
              </a:rPr>
              <a:t> =</a:t>
            </a:r>
            <a:r>
              <a:rPr lang="en-US" sz="2200" dirty="0">
                <a:latin typeface="+mn-lt"/>
              </a:rPr>
              <a:t> 1 week, </a:t>
            </a:r>
            <a:r>
              <a:rPr lang="en-US" sz="2200" i="1" dirty="0">
                <a:latin typeface="+mn-lt"/>
                <a:cs typeface="Times New Roman"/>
              </a:rPr>
              <a:t>T</a:t>
            </a:r>
            <a:r>
              <a:rPr lang="en-US" sz="2200" i="1" dirty="0">
                <a:latin typeface="+mn-lt"/>
              </a:rPr>
              <a:t> =</a:t>
            </a:r>
            <a:r>
              <a:rPr lang="en-US" sz="2200" dirty="0">
                <a:latin typeface="+mn-lt"/>
              </a:rPr>
              <a:t> 4 weeks</a:t>
            </a:r>
          </a:p>
          <a:p>
            <a:pPr marL="0" indent="0">
              <a:buNone/>
            </a:pPr>
            <a:r>
              <a:rPr lang="en-US" sz="2200" dirty="0" smtClean="0">
                <a:latin typeface="+mn-lt"/>
              </a:rPr>
              <a:t>U</a:t>
            </a:r>
            <a:r>
              <a:rPr lang="en-US" sz="100" dirty="0" smtClean="0">
                <a:latin typeface="+mn-lt"/>
              </a:rPr>
              <a:t> </a:t>
            </a:r>
            <a:r>
              <a:rPr lang="en-US" sz="2200" dirty="0" smtClean="0">
                <a:latin typeface="+mn-lt"/>
              </a:rPr>
              <a:t>P</a:t>
            </a:r>
            <a:r>
              <a:rPr lang="en-US" sz="100" dirty="0" smtClean="0">
                <a:latin typeface="+mn-lt"/>
              </a:rPr>
              <a:t> </a:t>
            </a:r>
            <a:r>
              <a:rPr lang="en-US" sz="2200" dirty="0" smtClean="0">
                <a:latin typeface="+mn-lt"/>
              </a:rPr>
              <a:t>S </a:t>
            </a:r>
            <a:r>
              <a:rPr lang="en-US" sz="2200" dirty="0">
                <a:latin typeface="+mn-lt"/>
              </a:rPr>
              <a:t>lead time = 1 week, $0.66 + 0.26</a:t>
            </a:r>
            <a:r>
              <a:rPr lang="en-US" sz="2200" i="1" dirty="0">
                <a:latin typeface="+mn-lt"/>
                <a:cs typeface="Times New Roman"/>
              </a:rPr>
              <a:t>x</a:t>
            </a:r>
            <a:endParaRPr lang="en-US" sz="2200" dirty="0">
              <a:latin typeface="+mn-lt"/>
            </a:endParaRPr>
          </a:p>
          <a:p>
            <a:pPr marL="0" indent="0">
              <a:buNone/>
            </a:pPr>
            <a:r>
              <a:rPr lang="en-US" sz="2200" dirty="0">
                <a:latin typeface="+mn-lt"/>
              </a:rPr>
              <a:t>FedEx lead time = overnight, $5.53 + </a:t>
            </a:r>
            <a:r>
              <a:rPr lang="en-US" sz="2200" dirty="0" smtClean="0">
                <a:latin typeface="+mn-lt"/>
              </a:rPr>
              <a:t>0.53</a:t>
            </a:r>
            <a:r>
              <a:rPr lang="en-US" sz="2200" i="1" dirty="0" smtClean="0">
                <a:latin typeface="+mn-lt"/>
                <a:cs typeface="Times New Roman"/>
              </a:rPr>
              <a:t>x</a:t>
            </a:r>
            <a:endParaRPr lang="en-US" sz="2200" i="1" dirty="0">
              <a:latin typeface="+mn-lt"/>
              <a:cs typeface="Times New Roman"/>
            </a:endParaRPr>
          </a:p>
        </p:txBody>
      </p:sp>
      <p:sp>
        <p:nvSpPr>
          <p:cNvPr id="9" name="Content Placeholder 8"/>
          <p:cNvSpPr>
            <a:spLocks noGrp="1"/>
          </p:cNvSpPr>
          <p:nvPr>
            <p:ph sz="quarter" idx="15"/>
          </p:nvPr>
        </p:nvSpPr>
        <p:spPr>
          <a:xfrm>
            <a:off x="454025" y="4190865"/>
            <a:ext cx="8229600" cy="2096520"/>
          </a:xfrm>
        </p:spPr>
        <p:txBody>
          <a:bodyPr/>
          <a:lstStyle/>
          <a:p>
            <a:pPr marL="444500" indent="0">
              <a:buNone/>
            </a:pPr>
            <a:r>
              <a:rPr lang="en-US" sz="2200" b="1" dirty="0">
                <a:latin typeface="+mn-lt"/>
              </a:rPr>
              <a:t>Option A: </a:t>
            </a:r>
            <a:r>
              <a:rPr lang="en-US" sz="2200" dirty="0">
                <a:latin typeface="+mn-lt"/>
              </a:rPr>
              <a:t>Keep the current structure but replenish inventory once a week rather than once every four weeks</a:t>
            </a:r>
          </a:p>
          <a:p>
            <a:pPr marL="444500" indent="0">
              <a:buNone/>
            </a:pPr>
            <a:r>
              <a:rPr lang="en-US" sz="2200" b="1" dirty="0">
                <a:latin typeface="+mn-lt"/>
              </a:rPr>
              <a:t>Option B: </a:t>
            </a:r>
            <a:r>
              <a:rPr lang="en-US" sz="2200" dirty="0">
                <a:latin typeface="+mn-lt"/>
              </a:rPr>
              <a:t>Eliminate inventories in the territories, aggregate all inventories in a finished-goods warehouse at Madison, and replenish the warehouse once a </a:t>
            </a:r>
            <a:r>
              <a:rPr lang="en-US" sz="2200" dirty="0" smtClean="0">
                <a:latin typeface="+mn-lt"/>
              </a:rPr>
              <a:t>week</a:t>
            </a:r>
            <a:endParaRPr lang="en-US" sz="2200" dirty="0">
              <a:latin typeface="+mn-lt"/>
            </a:endParaRPr>
          </a:p>
        </p:txBody>
      </p:sp>
    </p:spTree>
    <p:extLst>
      <p:ext uri="{BB962C8B-B14F-4D97-AF65-F5344CB8AC3E}">
        <p14:creationId xmlns:p14="http://schemas.microsoft.com/office/powerpoint/2010/main" val="2097440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099946" cy="677078"/>
          </a:xfrm>
        </p:spPr>
        <p:txBody>
          <a:bodyPr wrap="square"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Tradeoffs When Aggregating Inventory </a:t>
            </a:r>
            <a:r>
              <a:rPr lang="en-US" sz="2000" b="0" kern="1200" dirty="0" smtClean="0">
                <a:latin typeface="Times New Roman" panose="02020603050405020304" pitchFamily="18" charset="0"/>
                <a:ea typeface="+mj-ea"/>
                <a:cs typeface="+mj-cs"/>
              </a:rPr>
              <a:t>(2 of 10)</a:t>
            </a:r>
            <a:endParaRPr lang="en-US" sz="2000" b="0" kern="1200" dirty="0">
              <a:latin typeface="Times New Roman" panose="02020603050405020304" pitchFamily="18" charset="0"/>
              <a:ea typeface="+mj-ea"/>
              <a:cs typeface="+mj-cs"/>
            </a:endParaRPr>
          </a:p>
        </p:txBody>
      </p:sp>
      <p:sp>
        <p:nvSpPr>
          <p:cNvPr id="10" name="Text Placeholder 9"/>
          <p:cNvSpPr>
            <a:spLocks noGrp="1"/>
          </p:cNvSpPr>
          <p:nvPr>
            <p:ph type="body" idx="1"/>
          </p:nvPr>
        </p:nvSpPr>
        <p:spPr>
          <a:xfrm>
            <a:off x="457200" y="1600201"/>
            <a:ext cx="8334594" cy="533400"/>
          </a:xfrm>
        </p:spPr>
        <p:txBody>
          <a:bodyPr/>
          <a:lstStyle/>
          <a:p>
            <a:pPr marL="432000" indent="-432000">
              <a:buFont typeface="+mj-lt"/>
              <a:buAutoNum type="arabicPeriod"/>
            </a:pPr>
            <a:r>
              <a:rPr lang="en-US" sz="2400" b="1" dirty="0">
                <a:latin typeface="+mn-lt"/>
              </a:rPr>
              <a:t>HighMed inventory costs (current scenario, HighVal</a:t>
            </a:r>
            <a:r>
              <a:rPr lang="en-US" sz="2400" b="1" dirty="0" smtClean="0">
                <a:latin typeface="+mn-lt"/>
              </a:rPr>
              <a:t>)</a:t>
            </a:r>
            <a:endParaRPr lang="en-US" sz="2400" dirty="0">
              <a:latin typeface="+mn-lt"/>
            </a:endParaRPr>
          </a:p>
        </p:txBody>
      </p:sp>
      <p:graphicFrame>
        <p:nvGraphicFramePr>
          <p:cNvPr id="6" name="Object 5" descr="Average lot size, Q sub H = expected demand during T weeks Equals T mu sub h =4 times 2 = 8 units. Safety inventory, S S sub h = F inverse of C S L times sigma sub start expression t + L end expression, = F inverse of c s l times the square root of start expression t + l end expression, times sigma sub h. Equals F inverse of 0.997 times the square root of start expression 4 + 1 end expression times 5, = 30.7 units. Total High Val inventory = Q sub h over 2 + S S sub h = left parenthesis 8 over 2 right parenthesis + 30.7 = 34.7 units."/>
          <p:cNvGraphicFramePr>
            <a:graphicFrameLocks noChangeAspect="1"/>
          </p:cNvGraphicFramePr>
          <p:nvPr>
            <p:extLst>
              <p:ext uri="{D42A27DB-BD31-4B8C-83A1-F6EECF244321}">
                <p14:modId xmlns:p14="http://schemas.microsoft.com/office/powerpoint/2010/main" val="2285892915"/>
              </p:ext>
            </p:extLst>
          </p:nvPr>
        </p:nvGraphicFramePr>
        <p:xfrm>
          <a:off x="422275" y="2355850"/>
          <a:ext cx="8216900" cy="2422525"/>
        </p:xfrm>
        <a:graphic>
          <a:graphicData uri="http://schemas.openxmlformats.org/presentationml/2006/ole">
            <mc:AlternateContent xmlns:mc="http://schemas.openxmlformats.org/markup-compatibility/2006">
              <mc:Choice xmlns:v="urn:schemas-microsoft-com:vml" Requires="v">
                <p:oleObj spid="_x0000_s3045" name="Equation" r:id="rId3" imgW="8051760" imgH="2374560" progId="Equation.DSMT4">
                  <p:embed/>
                </p:oleObj>
              </mc:Choice>
              <mc:Fallback>
                <p:oleObj name="Equation" r:id="rId3" imgW="8051760" imgH="2374560" progId="Equation.DSMT4">
                  <p:embed/>
                  <p:pic>
                    <p:nvPicPr>
                      <p:cNvPr id="4" name="Object 3"/>
                      <p:cNvPicPr/>
                      <p:nvPr/>
                    </p:nvPicPr>
                    <p:blipFill>
                      <a:blip r:embed="rId4"/>
                      <a:stretch>
                        <a:fillRect/>
                      </a:stretch>
                    </p:blipFill>
                    <p:spPr>
                      <a:xfrm>
                        <a:off x="422275" y="2355850"/>
                        <a:ext cx="8216900" cy="2422525"/>
                      </a:xfrm>
                      <a:prstGeom prst="rect">
                        <a:avLst/>
                      </a:prstGeom>
                    </p:spPr>
                  </p:pic>
                </p:oleObj>
              </mc:Fallback>
            </mc:AlternateContent>
          </a:graphicData>
        </a:graphic>
      </p:graphicFrame>
      <p:sp>
        <p:nvSpPr>
          <p:cNvPr id="11" name="Content Placeholder 10"/>
          <p:cNvSpPr>
            <a:spLocks noGrp="1"/>
          </p:cNvSpPr>
          <p:nvPr>
            <p:ph sz="quarter" idx="15"/>
          </p:nvPr>
        </p:nvSpPr>
        <p:spPr>
          <a:xfrm>
            <a:off x="454025" y="5097052"/>
            <a:ext cx="4922016" cy="550863"/>
          </a:xfrm>
        </p:spPr>
        <p:txBody>
          <a:bodyPr/>
          <a:lstStyle/>
          <a:p>
            <a:pPr marL="0" indent="0">
              <a:buNone/>
            </a:pPr>
            <a:r>
              <a:rPr lang="en-US" sz="2400" kern="1200" dirty="0">
                <a:solidFill>
                  <a:srgbClr val="000000"/>
                </a:solidFill>
                <a:latin typeface="+mn-lt"/>
              </a:rPr>
              <a:t>All 24 territories, HighVal </a:t>
            </a:r>
            <a:r>
              <a:rPr lang="en-US" sz="2400" kern="1200" dirty="0" smtClean="0">
                <a:solidFill>
                  <a:srgbClr val="000000"/>
                </a:solidFill>
                <a:latin typeface="+mn-lt"/>
              </a:rPr>
              <a:t>inventory</a:t>
            </a:r>
            <a:endParaRPr lang="en-US" sz="2400" kern="1200" dirty="0">
              <a:solidFill>
                <a:srgbClr val="000000"/>
              </a:solidFill>
              <a:latin typeface="+mn-lt"/>
            </a:endParaRPr>
          </a:p>
        </p:txBody>
      </p:sp>
      <p:graphicFrame>
        <p:nvGraphicFramePr>
          <p:cNvPr id="3" name="Object 2" descr="equals 24 times 34.7 = 832.8 units"/>
          <p:cNvGraphicFramePr>
            <a:graphicFrameLocks noChangeAspect="1"/>
          </p:cNvGraphicFramePr>
          <p:nvPr>
            <p:extLst>
              <p:ext uri="{D42A27DB-BD31-4B8C-83A1-F6EECF244321}">
                <p14:modId xmlns:p14="http://schemas.microsoft.com/office/powerpoint/2010/main" val="597198331"/>
              </p:ext>
            </p:extLst>
          </p:nvPr>
        </p:nvGraphicFramePr>
        <p:xfrm>
          <a:off x="5339886" y="5235612"/>
          <a:ext cx="3107646" cy="328756"/>
        </p:xfrm>
        <a:graphic>
          <a:graphicData uri="http://schemas.openxmlformats.org/presentationml/2006/ole">
            <mc:AlternateContent xmlns:mc="http://schemas.openxmlformats.org/markup-compatibility/2006">
              <mc:Choice xmlns:v="urn:schemas-microsoft-com:vml" Requires="v">
                <p:oleObj spid="_x0000_s3046" name="Equation" r:id="rId5" imgW="1676160" imgH="177480" progId="Equation.DSMT4">
                  <p:embed/>
                </p:oleObj>
              </mc:Choice>
              <mc:Fallback>
                <p:oleObj name="Equation" r:id="rId5" imgW="1676160" imgH="177480" progId="Equation.DSMT4">
                  <p:embed/>
                  <p:pic>
                    <p:nvPicPr>
                      <p:cNvPr id="0" name=""/>
                      <p:cNvPicPr/>
                      <p:nvPr/>
                    </p:nvPicPr>
                    <p:blipFill>
                      <a:blip r:embed="rId6"/>
                      <a:stretch>
                        <a:fillRect/>
                      </a:stretch>
                    </p:blipFill>
                    <p:spPr>
                      <a:xfrm>
                        <a:off x="5339886" y="5235612"/>
                        <a:ext cx="3107646" cy="328756"/>
                      </a:xfrm>
                      <a:prstGeom prst="rect">
                        <a:avLst/>
                      </a:prstGeom>
                    </p:spPr>
                  </p:pic>
                </p:oleObj>
              </mc:Fallback>
            </mc:AlternateContent>
          </a:graphicData>
        </a:graphic>
      </p:graphicFrame>
    </p:spTree>
    <p:extLst>
      <p:ext uri="{BB962C8B-B14F-4D97-AF65-F5344CB8AC3E}">
        <p14:creationId xmlns:p14="http://schemas.microsoft.com/office/powerpoint/2010/main" val="498291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004412" cy="677078"/>
          </a:xfrm>
        </p:spPr>
        <p:txBody>
          <a:bodyPr wrap="square"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Tradeoffs When Aggregating Inventory </a:t>
            </a:r>
            <a:r>
              <a:rPr lang="en-US" sz="2000" b="0" kern="1200" dirty="0" smtClean="0">
                <a:latin typeface="Times New Roman" panose="02020603050405020304" pitchFamily="18" charset="0"/>
                <a:ea typeface="+mj-ea"/>
                <a:cs typeface="+mj-cs"/>
              </a:rPr>
              <a:t>(3 of 10)</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5911"/>
            <a:ext cx="8229600" cy="553968"/>
          </a:xfrm>
        </p:spPr>
        <p:txBody>
          <a:bodyPr wrap="square" lIns="91425" tIns="91425" rIns="91425" bIns="91425">
            <a:spAutoFit/>
          </a:bodyPr>
          <a:lstStyle/>
          <a:p>
            <a:pPr marL="432054" lvl="0" indent="-432054" defTabSz="457200">
              <a:spcAft>
                <a:spcPct val="0"/>
              </a:spcAft>
              <a:buSzPts val="2400"/>
              <a:buFont typeface="+mj-lt"/>
              <a:buAutoNum type="arabicPeriod"/>
            </a:pPr>
            <a:r>
              <a:rPr lang="en-US" sz="2400" b="1" kern="1200" dirty="0">
                <a:solidFill>
                  <a:srgbClr val="000000"/>
                </a:solidFill>
                <a:latin typeface="Arial (Body)"/>
                <a:ea typeface="+mn-ea"/>
                <a:cs typeface="+mn-cs"/>
              </a:rPr>
              <a:t>HighMed inventory costs (current scenario, LowVal)</a:t>
            </a:r>
          </a:p>
        </p:txBody>
      </p:sp>
      <p:graphicFrame>
        <p:nvGraphicFramePr>
          <p:cNvPr id="6" name="Object 5" descr="Average lot size, Q sub L = expected demand during T weeks. Equals T mu sub H =4 times 20 = 80 units. Safety inventory, s s sub l = F inverse of C S L times sigma sub start expression T + L end expression, = F inverse of C S L times the square root of start expression T + L end expression, times sigma sub L. Equals F inverse of 0.997 times the square root of start expression 4 + 1 end expression times 5, = 30.7 units. Total Low Val inventory = Q sub L over 2 + S S sub L = left parenthesis 80 over 2 right parenthesis + 30.7 = 70.7 units"/>
          <p:cNvGraphicFramePr>
            <a:graphicFrameLocks noChangeAspect="1"/>
          </p:cNvGraphicFramePr>
          <p:nvPr>
            <p:extLst>
              <p:ext uri="{D42A27DB-BD31-4B8C-83A1-F6EECF244321}">
                <p14:modId xmlns:p14="http://schemas.microsoft.com/office/powerpoint/2010/main" val="1956893932"/>
              </p:ext>
            </p:extLst>
          </p:nvPr>
        </p:nvGraphicFramePr>
        <p:xfrm>
          <a:off x="487363" y="2352675"/>
          <a:ext cx="8191500" cy="2395538"/>
        </p:xfrm>
        <a:graphic>
          <a:graphicData uri="http://schemas.openxmlformats.org/presentationml/2006/ole">
            <mc:AlternateContent xmlns:mc="http://schemas.openxmlformats.org/markup-compatibility/2006">
              <mc:Choice xmlns:v="urn:schemas-microsoft-com:vml" Requires="v">
                <p:oleObj spid="_x0000_s32980" name="Equation" r:id="rId3" imgW="7949880" imgH="2323800" progId="Equation.DSMT4">
                  <p:embed/>
                </p:oleObj>
              </mc:Choice>
              <mc:Fallback>
                <p:oleObj name="Equation" r:id="rId3" imgW="7949880" imgH="2323800" progId="Equation.DSMT4">
                  <p:embed/>
                  <p:pic>
                    <p:nvPicPr>
                      <p:cNvPr id="6" name="Object 5"/>
                      <p:cNvPicPr/>
                      <p:nvPr/>
                    </p:nvPicPr>
                    <p:blipFill>
                      <a:blip r:embed="rId4"/>
                      <a:stretch>
                        <a:fillRect/>
                      </a:stretch>
                    </p:blipFill>
                    <p:spPr>
                      <a:xfrm>
                        <a:off x="487363" y="2352675"/>
                        <a:ext cx="8191500" cy="2395538"/>
                      </a:xfrm>
                      <a:prstGeom prst="rect">
                        <a:avLst/>
                      </a:prstGeom>
                    </p:spPr>
                  </p:pic>
                </p:oleObj>
              </mc:Fallback>
            </mc:AlternateContent>
          </a:graphicData>
        </a:graphic>
      </p:graphicFrame>
      <p:sp>
        <p:nvSpPr>
          <p:cNvPr id="4" name="Content Placeholder 3"/>
          <p:cNvSpPr>
            <a:spLocks noGrp="1"/>
          </p:cNvSpPr>
          <p:nvPr>
            <p:ph idx="13"/>
          </p:nvPr>
        </p:nvSpPr>
        <p:spPr>
          <a:xfrm>
            <a:off x="457201" y="4942489"/>
            <a:ext cx="4776952"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All 24 territories, LowVal </a:t>
            </a:r>
            <a:r>
              <a:rPr lang="en-US" sz="2400" kern="1200" dirty="0" smtClean="0">
                <a:solidFill>
                  <a:srgbClr val="000000"/>
                </a:solidFill>
                <a:latin typeface="Arial (Body)"/>
                <a:ea typeface="+mn-ea"/>
                <a:cs typeface="+mn-cs"/>
              </a:rPr>
              <a:t>inventory</a:t>
            </a:r>
            <a:endParaRPr lang="en-US" sz="2400" kern="1200" dirty="0">
              <a:solidFill>
                <a:srgbClr val="000000"/>
              </a:solidFill>
              <a:latin typeface="Arial (Body)"/>
              <a:ea typeface="+mn-ea"/>
              <a:cs typeface="+mn-cs"/>
            </a:endParaRPr>
          </a:p>
        </p:txBody>
      </p:sp>
      <p:graphicFrame>
        <p:nvGraphicFramePr>
          <p:cNvPr id="5" name="Object 4" descr="equals 24 times 70.7 = 1696.8 units"/>
          <p:cNvGraphicFramePr>
            <a:graphicFrameLocks noChangeAspect="1"/>
          </p:cNvGraphicFramePr>
          <p:nvPr>
            <p:extLst>
              <p:ext uri="{D42A27DB-BD31-4B8C-83A1-F6EECF244321}">
                <p14:modId xmlns:p14="http://schemas.microsoft.com/office/powerpoint/2010/main" val="129306303"/>
              </p:ext>
            </p:extLst>
          </p:nvPr>
        </p:nvGraphicFramePr>
        <p:xfrm>
          <a:off x="5225609" y="5047869"/>
          <a:ext cx="3517052" cy="356804"/>
        </p:xfrm>
        <a:graphic>
          <a:graphicData uri="http://schemas.openxmlformats.org/presentationml/2006/ole">
            <mc:AlternateContent xmlns:mc="http://schemas.openxmlformats.org/markup-compatibility/2006">
              <mc:Choice xmlns:v="urn:schemas-microsoft-com:vml" Requires="v">
                <p:oleObj spid="_x0000_s32981" name="Equation" r:id="rId5" imgW="1752480" imgH="177480" progId="Equation.DSMT4">
                  <p:embed/>
                </p:oleObj>
              </mc:Choice>
              <mc:Fallback>
                <p:oleObj name="Equation" r:id="rId5" imgW="1752480" imgH="177480" progId="Equation.DSMT4">
                  <p:embed/>
                  <p:pic>
                    <p:nvPicPr>
                      <p:cNvPr id="5" name="Object 4"/>
                      <p:cNvPicPr/>
                      <p:nvPr/>
                    </p:nvPicPr>
                    <p:blipFill>
                      <a:blip r:embed="rId6"/>
                      <a:stretch>
                        <a:fillRect/>
                      </a:stretch>
                    </p:blipFill>
                    <p:spPr>
                      <a:xfrm>
                        <a:off x="5225609" y="5047869"/>
                        <a:ext cx="3517052" cy="356804"/>
                      </a:xfrm>
                      <a:prstGeom prst="rect">
                        <a:avLst/>
                      </a:prstGeom>
                    </p:spPr>
                  </p:pic>
                </p:oleObj>
              </mc:Fallback>
            </mc:AlternateContent>
          </a:graphicData>
        </a:graphic>
      </p:graphicFrame>
    </p:spTree>
    <p:extLst>
      <p:ext uri="{BB962C8B-B14F-4D97-AF65-F5344CB8AC3E}">
        <p14:creationId xmlns:p14="http://schemas.microsoft.com/office/powerpoint/2010/main" val="8917956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018061" cy="1097279"/>
          </a:xfrm>
        </p:spPr>
        <p:txBody>
          <a:bodyPr/>
          <a:lstStyle/>
          <a:p>
            <a:r>
              <a:rPr lang="en-US" sz="3200" kern="1200" dirty="0">
                <a:latin typeface="Times New Roman" panose="02020603050405020304" pitchFamily="18" charset="0"/>
              </a:rPr>
              <a:t>Tradeoffs When Aggregating Inventory </a:t>
            </a:r>
            <a:r>
              <a:rPr lang="en-US" sz="2000" b="0" kern="1200" dirty="0">
                <a:latin typeface="Times New Roman" panose="02020603050405020304" pitchFamily="18" charset="0"/>
              </a:rPr>
              <a:t>(4 of </a:t>
            </a:r>
            <a:r>
              <a:rPr lang="en-US" sz="2000" b="0" kern="1200" dirty="0" smtClean="0">
                <a:latin typeface="Times New Roman" panose="02020603050405020304" pitchFamily="18" charset="0"/>
              </a:rPr>
              <a:t>10)</a:t>
            </a:r>
            <a:endParaRPr lang="en-IN" sz="2000" dirty="0"/>
          </a:p>
        </p:txBody>
      </p:sp>
      <p:sp>
        <p:nvSpPr>
          <p:cNvPr id="3" name="Text Placeholder 2"/>
          <p:cNvSpPr>
            <a:spLocks noGrp="1"/>
          </p:cNvSpPr>
          <p:nvPr>
            <p:ph type="body" idx="1"/>
          </p:nvPr>
        </p:nvSpPr>
        <p:spPr>
          <a:xfrm>
            <a:off x="457200" y="1600201"/>
            <a:ext cx="2581667" cy="1253358"/>
          </a:xfrm>
        </p:spPr>
        <p:txBody>
          <a:bodyPr/>
          <a:lstStyle/>
          <a:p>
            <a:pPr marL="0" indent="0">
              <a:buNone/>
              <a:tabLst>
                <a:tab pos="2425700" algn="r"/>
                <a:tab pos="2959100" algn="l"/>
              </a:tabLst>
            </a:pPr>
            <a:r>
              <a:rPr lang="en-US" sz="2400" dirty="0">
                <a:latin typeface="+mn-lt"/>
              </a:rPr>
              <a:t>Annual inventory </a:t>
            </a:r>
            <a:r>
              <a:rPr lang="en-US" sz="2400" dirty="0" smtClean="0">
                <a:latin typeface="+mn-lt"/>
              </a:rPr>
              <a:t>holding cost </a:t>
            </a:r>
          </a:p>
          <a:p>
            <a:pPr marL="0" indent="0">
              <a:spcBef>
                <a:spcPts val="0"/>
              </a:spcBef>
              <a:buNone/>
              <a:tabLst>
                <a:tab pos="2425700" algn="r"/>
                <a:tab pos="2959100" algn="l"/>
              </a:tabLst>
            </a:pPr>
            <a:r>
              <a:rPr lang="en-US" sz="2400" dirty="0" smtClean="0">
                <a:latin typeface="+mn-lt"/>
              </a:rPr>
              <a:t>for </a:t>
            </a:r>
            <a:r>
              <a:rPr lang="en-US" sz="2400" dirty="0">
                <a:latin typeface="+mn-lt"/>
              </a:rPr>
              <a:t>HighMed</a:t>
            </a:r>
            <a:endParaRPr lang="en-IN" sz="2400" dirty="0">
              <a:latin typeface="+mn-lt"/>
            </a:endParaRPr>
          </a:p>
        </p:txBody>
      </p:sp>
      <p:graphicFrame>
        <p:nvGraphicFramePr>
          <p:cNvPr id="4" name="Object 3" descr="= left parenthesis average High Val inventory times $200 + average LowVal inventory times $30 right parenthesis times 0.25. = left parenthesis 832.8 times $200 + 169.8 times $30 right parenthesis times 0.25. = $54,366, or $54,395 without rounding"/>
          <p:cNvGraphicFramePr>
            <a:graphicFrameLocks noChangeAspect="1"/>
          </p:cNvGraphicFramePr>
          <p:nvPr>
            <p:extLst>
              <p:ext uri="{D42A27DB-BD31-4B8C-83A1-F6EECF244321}">
                <p14:modId xmlns:p14="http://schemas.microsoft.com/office/powerpoint/2010/main" val="1922850426"/>
              </p:ext>
            </p:extLst>
          </p:nvPr>
        </p:nvGraphicFramePr>
        <p:xfrm>
          <a:off x="3094859" y="2444214"/>
          <a:ext cx="5571374" cy="1748858"/>
        </p:xfrm>
        <a:graphic>
          <a:graphicData uri="http://schemas.openxmlformats.org/presentationml/2006/ole">
            <mc:AlternateContent xmlns:mc="http://schemas.openxmlformats.org/markup-compatibility/2006">
              <mc:Choice xmlns:v="urn:schemas-microsoft-com:vml" Requires="v">
                <p:oleObj spid="_x0000_s22810" name="Equation" r:id="rId3" imgW="2831760" imgH="888840" progId="Equation.DSMT4">
                  <p:embed/>
                </p:oleObj>
              </mc:Choice>
              <mc:Fallback>
                <p:oleObj name="Equation" r:id="rId3" imgW="2831760" imgH="888840" progId="Equation.DSMT4">
                  <p:embed/>
                  <p:pic>
                    <p:nvPicPr>
                      <p:cNvPr id="0" name=""/>
                      <p:cNvPicPr/>
                      <p:nvPr/>
                    </p:nvPicPr>
                    <p:blipFill>
                      <a:blip r:embed="rId4"/>
                      <a:stretch>
                        <a:fillRect/>
                      </a:stretch>
                    </p:blipFill>
                    <p:spPr>
                      <a:xfrm>
                        <a:off x="3094859" y="2444214"/>
                        <a:ext cx="5571374" cy="1748858"/>
                      </a:xfrm>
                      <a:prstGeom prst="rect">
                        <a:avLst/>
                      </a:prstGeom>
                    </p:spPr>
                  </p:pic>
                </p:oleObj>
              </mc:Fallback>
            </mc:AlternateContent>
          </a:graphicData>
        </a:graphic>
      </p:graphicFrame>
    </p:spTree>
    <p:extLst>
      <p:ext uri="{BB962C8B-B14F-4D97-AF65-F5344CB8AC3E}">
        <p14:creationId xmlns:p14="http://schemas.microsoft.com/office/powerpoint/2010/main" val="301297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Modes of Transportation and Their Performance Characteristics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Air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Package carriers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Truck</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Rail</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Water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Pipeline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Intermodal</a:t>
            </a:r>
          </a:p>
        </p:txBody>
      </p:sp>
    </p:spTree>
    <p:extLst>
      <p:ext uri="{BB962C8B-B14F-4D97-AF65-F5344CB8AC3E}">
        <p14:creationId xmlns:p14="http://schemas.microsoft.com/office/powerpoint/2010/main" val="1878374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031707" cy="1097279"/>
          </a:xfrm>
        </p:spPr>
        <p:txBody>
          <a:bodyPr/>
          <a:lstStyle/>
          <a:p>
            <a:r>
              <a:rPr lang="en-US" sz="3200" kern="1200" dirty="0">
                <a:latin typeface="Times New Roman" panose="02020603050405020304" pitchFamily="18" charset="0"/>
              </a:rPr>
              <a:t>Tradeoffs When Aggregating </a:t>
            </a:r>
            <a:r>
              <a:rPr lang="en-US" sz="3200" kern="1200" dirty="0" smtClean="0">
                <a:latin typeface="Times New Roman" panose="02020603050405020304" pitchFamily="18" charset="0"/>
              </a:rPr>
              <a:t>Inventory </a:t>
            </a:r>
            <a:r>
              <a:rPr lang="en-US" sz="2000" b="0" kern="1200" dirty="0" smtClean="0">
                <a:latin typeface="Times New Roman" panose="02020603050405020304" pitchFamily="18" charset="0"/>
              </a:rPr>
              <a:t>(5 of 10)</a:t>
            </a:r>
            <a:endParaRPr lang="en-US" sz="2000" b="0" dirty="0"/>
          </a:p>
        </p:txBody>
      </p:sp>
      <p:sp>
        <p:nvSpPr>
          <p:cNvPr id="5" name="Text Placeholder 4"/>
          <p:cNvSpPr>
            <a:spLocks noGrp="1"/>
          </p:cNvSpPr>
          <p:nvPr>
            <p:ph type="body" idx="1"/>
          </p:nvPr>
        </p:nvSpPr>
        <p:spPr>
          <a:xfrm>
            <a:off x="457200" y="1600201"/>
            <a:ext cx="8229600" cy="1079938"/>
          </a:xfrm>
        </p:spPr>
        <p:txBody>
          <a:bodyPr/>
          <a:lstStyle/>
          <a:p>
            <a:pPr marL="342900" indent="-342900">
              <a:buFont typeface="+mj-lt"/>
              <a:buAutoNum type="arabicPeriod" startAt="2"/>
            </a:pPr>
            <a:r>
              <a:rPr lang="en-US" sz="2400" b="1" dirty="0">
                <a:latin typeface="+mn-lt"/>
              </a:rPr>
              <a:t>HighMed transportation cost (current scenario</a:t>
            </a:r>
            <a:r>
              <a:rPr lang="en-US" sz="2400" b="1" dirty="0" smtClean="0">
                <a:latin typeface="+mn-lt"/>
              </a:rPr>
              <a:t>)</a:t>
            </a:r>
          </a:p>
          <a:p>
            <a:pPr marL="0" indent="0">
              <a:spcAft>
                <a:spcPts val="600"/>
              </a:spcAft>
              <a:buNone/>
              <a:tabLst>
                <a:tab pos="1079500" algn="l"/>
              </a:tabLst>
            </a:pPr>
            <a:r>
              <a:rPr lang="en-US" sz="2400" dirty="0" smtClean="0">
                <a:latin typeface="+mn-lt"/>
              </a:rPr>
              <a:t>Average </a:t>
            </a:r>
            <a:r>
              <a:rPr lang="en-US" sz="2400" dirty="0">
                <a:latin typeface="+mn-lt"/>
              </a:rPr>
              <a:t>weight of each replenishment order </a:t>
            </a:r>
          </a:p>
        </p:txBody>
      </p:sp>
      <p:graphicFrame>
        <p:nvGraphicFramePr>
          <p:cNvPr id="3" name="Object 2" descr="equals 0.1 q sub H + 0.04 q sub L = 0.1 times 8 + 0.04 times 80 = 4 pounds"/>
          <p:cNvGraphicFramePr>
            <a:graphicFrameLocks noChangeAspect="1"/>
          </p:cNvGraphicFramePr>
          <p:nvPr>
            <p:extLst>
              <p:ext uri="{D42A27DB-BD31-4B8C-83A1-F6EECF244321}">
                <p14:modId xmlns:p14="http://schemas.microsoft.com/office/powerpoint/2010/main" val="3595682850"/>
              </p:ext>
            </p:extLst>
          </p:nvPr>
        </p:nvGraphicFramePr>
        <p:xfrm>
          <a:off x="1090613" y="2794000"/>
          <a:ext cx="6964362" cy="482600"/>
        </p:xfrm>
        <a:graphic>
          <a:graphicData uri="http://schemas.openxmlformats.org/presentationml/2006/ole">
            <mc:AlternateContent xmlns:mc="http://schemas.openxmlformats.org/markup-compatibility/2006">
              <mc:Choice xmlns:v="urn:schemas-microsoft-com:vml" Requires="v">
                <p:oleObj spid="_x0000_s24112" name="Equation" r:id="rId3" imgW="3301920" imgH="228600" progId="Equation.DSMT4">
                  <p:embed/>
                </p:oleObj>
              </mc:Choice>
              <mc:Fallback>
                <p:oleObj name="Equation" r:id="rId3" imgW="3301920" imgH="228600" progId="Equation.DSMT4">
                  <p:embed/>
                  <p:pic>
                    <p:nvPicPr>
                      <p:cNvPr id="0" name=""/>
                      <p:cNvPicPr/>
                      <p:nvPr/>
                    </p:nvPicPr>
                    <p:blipFill>
                      <a:blip r:embed="rId4"/>
                      <a:stretch>
                        <a:fillRect/>
                      </a:stretch>
                    </p:blipFill>
                    <p:spPr>
                      <a:xfrm>
                        <a:off x="1090613" y="2794000"/>
                        <a:ext cx="6964362" cy="482600"/>
                      </a:xfrm>
                      <a:prstGeom prst="rect">
                        <a:avLst/>
                      </a:prstGeom>
                    </p:spPr>
                  </p:pic>
                </p:oleObj>
              </mc:Fallback>
            </mc:AlternateContent>
          </a:graphicData>
        </a:graphic>
      </p:graphicFrame>
      <p:sp>
        <p:nvSpPr>
          <p:cNvPr id="2" name="Text Placeholder 1"/>
          <p:cNvSpPr>
            <a:spLocks noGrp="1"/>
          </p:cNvSpPr>
          <p:nvPr>
            <p:ph type="body" idx="2"/>
          </p:nvPr>
        </p:nvSpPr>
        <p:spPr>
          <a:xfrm>
            <a:off x="457200" y="3426367"/>
            <a:ext cx="8229600" cy="593834"/>
          </a:xfrm>
        </p:spPr>
        <p:txBody>
          <a:bodyPr/>
          <a:lstStyle/>
          <a:p>
            <a:pPr marL="0" indent="0">
              <a:spcAft>
                <a:spcPts val="600"/>
              </a:spcAft>
              <a:buNone/>
              <a:tabLst>
                <a:tab pos="1079500" algn="l"/>
              </a:tabLst>
            </a:pPr>
            <a:r>
              <a:rPr lang="en-US" sz="2400" dirty="0">
                <a:latin typeface="+mn-lt"/>
              </a:rPr>
              <a:t>Shipping cost per replenishment order </a:t>
            </a:r>
          </a:p>
        </p:txBody>
      </p:sp>
      <p:graphicFrame>
        <p:nvGraphicFramePr>
          <p:cNvPr id="6" name="Object 5" descr="equals $0.66 + 0.26 times 4 = $1.70 &#10;Annual transportation cost = $1.70 times 13 times 24 = $530"/>
          <p:cNvGraphicFramePr>
            <a:graphicFrameLocks noChangeAspect="1"/>
          </p:cNvGraphicFramePr>
          <p:nvPr>
            <p:extLst>
              <p:ext uri="{D42A27DB-BD31-4B8C-83A1-F6EECF244321}">
                <p14:modId xmlns:p14="http://schemas.microsoft.com/office/powerpoint/2010/main" val="4271342153"/>
              </p:ext>
            </p:extLst>
          </p:nvPr>
        </p:nvGraphicFramePr>
        <p:xfrm>
          <a:off x="933266" y="4151510"/>
          <a:ext cx="7277469" cy="919828"/>
        </p:xfrm>
        <a:graphic>
          <a:graphicData uri="http://schemas.openxmlformats.org/presentationml/2006/ole">
            <mc:AlternateContent xmlns:mc="http://schemas.openxmlformats.org/markup-compatibility/2006">
              <mc:Choice xmlns:v="urn:schemas-microsoft-com:vml" Requires="v">
                <p:oleObj spid="_x0000_s24113" name="Equation" r:id="rId5" imgW="3416040" imgH="431640" progId="Equation.DSMT4">
                  <p:embed/>
                </p:oleObj>
              </mc:Choice>
              <mc:Fallback>
                <p:oleObj name="Equation" r:id="rId5" imgW="3416040" imgH="431640" progId="Equation.DSMT4">
                  <p:embed/>
                  <p:pic>
                    <p:nvPicPr>
                      <p:cNvPr id="0" name=""/>
                      <p:cNvPicPr/>
                      <p:nvPr/>
                    </p:nvPicPr>
                    <p:blipFill>
                      <a:blip r:embed="rId6"/>
                      <a:stretch>
                        <a:fillRect/>
                      </a:stretch>
                    </p:blipFill>
                    <p:spPr>
                      <a:xfrm>
                        <a:off x="933266" y="4151510"/>
                        <a:ext cx="7277469" cy="919828"/>
                      </a:xfrm>
                      <a:prstGeom prst="rect">
                        <a:avLst/>
                      </a:prstGeom>
                    </p:spPr>
                  </p:pic>
                </p:oleObj>
              </mc:Fallback>
            </mc:AlternateContent>
          </a:graphicData>
        </a:graphic>
      </p:graphicFrame>
    </p:spTree>
    <p:extLst>
      <p:ext uri="{BB962C8B-B14F-4D97-AF65-F5344CB8AC3E}">
        <p14:creationId xmlns:p14="http://schemas.microsoft.com/office/powerpoint/2010/main" val="669609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4412" cy="1097279"/>
          </a:xfrm>
        </p:spPr>
        <p:txBody>
          <a:bodyPr/>
          <a:lstStyle/>
          <a:p>
            <a:r>
              <a:rPr lang="en-US" sz="3200" kern="1200" dirty="0">
                <a:latin typeface="Times New Roman" panose="02020603050405020304" pitchFamily="18" charset="0"/>
              </a:rPr>
              <a:t>Tradeoffs When Aggregating </a:t>
            </a:r>
            <a:r>
              <a:rPr lang="en-US" sz="3200" kern="1200" dirty="0" smtClean="0">
                <a:latin typeface="Times New Roman" panose="02020603050405020304" pitchFamily="18" charset="0"/>
              </a:rPr>
              <a:t>Inventory </a:t>
            </a:r>
            <a:r>
              <a:rPr lang="en-US" sz="2000" b="0" kern="1200" dirty="0" smtClean="0">
                <a:latin typeface="Times New Roman" panose="02020603050405020304" pitchFamily="18" charset="0"/>
              </a:rPr>
              <a:t>(6 of 10)</a:t>
            </a:r>
            <a:endParaRPr lang="en-US" sz="2000" b="0" dirty="0"/>
          </a:p>
        </p:txBody>
      </p:sp>
      <p:sp>
        <p:nvSpPr>
          <p:cNvPr id="9" name="Text Placeholder 8"/>
          <p:cNvSpPr>
            <a:spLocks noGrp="1"/>
          </p:cNvSpPr>
          <p:nvPr>
            <p:ph type="body" idx="1"/>
          </p:nvPr>
        </p:nvSpPr>
        <p:spPr>
          <a:xfrm>
            <a:off x="457200" y="1600201"/>
            <a:ext cx="8229600" cy="2435772"/>
          </a:xfrm>
        </p:spPr>
        <p:txBody>
          <a:bodyPr/>
          <a:lstStyle/>
          <a:p>
            <a:pPr marL="342900" indent="-342900">
              <a:buFont typeface="+mj-lt"/>
              <a:buAutoNum type="arabicPeriod" startAt="3"/>
            </a:pPr>
            <a:r>
              <a:rPr lang="en-US" sz="2400" b="1" dirty="0"/>
              <a:t>HighMed total cost (current scenario</a:t>
            </a:r>
            <a:r>
              <a:rPr lang="en-US" sz="2400" b="1" dirty="0" smtClean="0"/>
              <a:t>)</a:t>
            </a:r>
          </a:p>
          <a:p>
            <a:pPr marL="0" indent="0">
              <a:spcAft>
                <a:spcPts val="600"/>
              </a:spcAft>
              <a:buNone/>
              <a:tabLst>
                <a:tab pos="1079500" algn="l"/>
              </a:tabLst>
            </a:pPr>
            <a:r>
              <a:rPr lang="en-US" sz="2400" dirty="0" smtClean="0"/>
              <a:t>Annual </a:t>
            </a:r>
            <a:r>
              <a:rPr lang="en-US" sz="2400" dirty="0"/>
              <a:t>inventory and transportation cost at </a:t>
            </a:r>
            <a:r>
              <a:rPr lang="en-US" sz="2400" dirty="0" smtClean="0"/>
              <a:t>HighMed </a:t>
            </a:r>
            <a:endParaRPr lang="en-US" sz="2400" dirty="0"/>
          </a:p>
          <a:p>
            <a:pPr marL="0" indent="803275">
              <a:spcAft>
                <a:spcPts val="600"/>
              </a:spcAft>
              <a:buNone/>
              <a:tabLst>
                <a:tab pos="1079500" algn="l"/>
              </a:tabLst>
            </a:pPr>
            <a:r>
              <a:rPr lang="en-US" sz="2400" dirty="0" smtClean="0"/>
              <a:t>= </a:t>
            </a:r>
            <a:r>
              <a:rPr lang="en-US" sz="2400" dirty="0"/>
              <a:t>inventory cost + transportation cost</a:t>
            </a:r>
          </a:p>
          <a:p>
            <a:pPr marL="0" indent="803275">
              <a:spcAft>
                <a:spcPts val="600"/>
              </a:spcAft>
              <a:buNone/>
              <a:tabLst>
                <a:tab pos="1079500" algn="l"/>
              </a:tabLst>
            </a:pPr>
            <a:r>
              <a:rPr lang="en-US" sz="2400" dirty="0" smtClean="0"/>
              <a:t>= </a:t>
            </a:r>
            <a:r>
              <a:rPr lang="en-US" sz="2400" dirty="0"/>
              <a:t>$54,366 + $530 = $</a:t>
            </a:r>
            <a:r>
              <a:rPr lang="en-US" sz="2400" dirty="0" smtClean="0"/>
              <a:t>54,896</a:t>
            </a:r>
            <a:endParaRPr lang="en-US" sz="2400" dirty="0"/>
          </a:p>
        </p:txBody>
      </p:sp>
    </p:spTree>
    <p:extLst>
      <p:ext uri="{BB962C8B-B14F-4D97-AF65-F5344CB8AC3E}">
        <p14:creationId xmlns:p14="http://schemas.microsoft.com/office/powerpoint/2010/main" val="38641462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018060" cy="677078"/>
          </a:xfrm>
        </p:spPr>
        <p:txBody>
          <a:bodyPr wrap="square"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Tradeoffs When Aggregating Inventory </a:t>
            </a:r>
            <a:r>
              <a:rPr lang="en-US" sz="2000" b="0" kern="1200" dirty="0" smtClean="0">
                <a:latin typeface="Times New Roman" panose="02020603050405020304" pitchFamily="18" charset="0"/>
                <a:ea typeface="+mj-ea"/>
                <a:cs typeface="+mj-cs"/>
              </a:rPr>
              <a:t>(7 of 10)</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91207"/>
          </a:xfrm>
        </p:spPr>
        <p:txBody>
          <a:bodyPr/>
          <a:lstStyle/>
          <a:p>
            <a:pPr marL="901700" indent="-901700" defTabSz="457200">
              <a:spcBef>
                <a:spcPts val="0"/>
              </a:spcBef>
              <a:buClrTx/>
              <a:buSzTx/>
              <a:buNone/>
              <a:tabLst/>
              <a:defRPr/>
            </a:pPr>
            <a:r>
              <a:rPr lang="en-US" sz="2200" b="1" dirty="0" smtClean="0">
                <a:latin typeface="+mn-lt"/>
              </a:rPr>
              <a:t>Table 14-6 </a:t>
            </a:r>
            <a:r>
              <a:rPr lang="en-US" sz="2200" dirty="0" smtClean="0">
                <a:latin typeface="+mn-lt"/>
              </a:rPr>
              <a:t>HighMed </a:t>
            </a:r>
            <a:r>
              <a:rPr lang="en-US" sz="2200" dirty="0">
                <a:latin typeface="+mn-lt"/>
              </a:rPr>
              <a:t>Costs Under Different Network Options</a:t>
            </a:r>
          </a:p>
        </p:txBody>
      </p:sp>
      <p:graphicFrame>
        <p:nvGraphicFramePr>
          <p:cNvPr id="5" name="Table 4"/>
          <p:cNvGraphicFramePr>
            <a:graphicFrameLocks noGrp="1"/>
          </p:cNvGraphicFramePr>
          <p:nvPr>
            <p:extLst>
              <p:ext uri="{D42A27DB-BD31-4B8C-83A1-F6EECF244321}">
                <p14:modId xmlns:p14="http://schemas.microsoft.com/office/powerpoint/2010/main" val="1758356347"/>
              </p:ext>
            </p:extLst>
          </p:nvPr>
        </p:nvGraphicFramePr>
        <p:xfrm>
          <a:off x="457200" y="2494491"/>
          <a:ext cx="8229600" cy="320040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2222938">
                  <a:extLst>
                    <a:ext uri="{9D8B030D-6E8A-4147-A177-3AD203B41FA5}">
                      <a16:colId xmlns:a16="http://schemas.microsoft.com/office/drawing/2014/main" val="20001"/>
                    </a:ext>
                  </a:extLst>
                </a:gridCol>
                <a:gridCol w="1781503">
                  <a:extLst>
                    <a:ext uri="{9D8B030D-6E8A-4147-A177-3AD203B41FA5}">
                      <a16:colId xmlns:a16="http://schemas.microsoft.com/office/drawing/2014/main" val="20002"/>
                    </a:ext>
                  </a:extLst>
                </a:gridCol>
                <a:gridCol w="1481959">
                  <a:extLst>
                    <a:ext uri="{9D8B030D-6E8A-4147-A177-3AD203B41FA5}">
                      <a16:colId xmlns:a16="http://schemas.microsoft.com/office/drawing/2014/main" val="20003"/>
                    </a:ext>
                  </a:extLst>
                </a:gridCol>
              </a:tblGrid>
              <a:tr h="239607">
                <a:tc>
                  <a:txBody>
                    <a:bodyPr/>
                    <a:lstStyle/>
                    <a:p>
                      <a:r>
                        <a:rPr lang="en-US" sz="1800" b="1" dirty="0" smtClean="0">
                          <a:solidFill>
                            <a:schemeClr val="bg1"/>
                          </a:solidFill>
                          <a:latin typeface="+mn-lt"/>
                        </a:rPr>
                        <a:t>Blank</a:t>
                      </a:r>
                      <a:endParaRPr lang="en-US" sz="1800" b="1" dirty="0">
                        <a:solidFill>
                          <a:schemeClr val="bg1"/>
                        </a:solidFill>
                        <a:latin typeface="+mn-lt"/>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800" b="1" kern="1200" dirty="0" smtClean="0">
                          <a:solidFill>
                            <a:schemeClr val="tx1"/>
                          </a:solidFill>
                          <a:latin typeface="+mn-lt"/>
                          <a:ea typeface="+mn-ea"/>
                          <a:cs typeface="+mn-cs"/>
                        </a:rPr>
                        <a:t>Current Scenario</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800" b="1" dirty="0" smtClean="0">
                          <a:latin typeface="+mn-lt"/>
                        </a:rPr>
                        <a:t>Option A</a:t>
                      </a:r>
                      <a:endParaRPr lang="en-US" sz="1800" b="1" dirty="0">
                        <a:latin typeface="+mn-lt"/>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800" b="1" dirty="0" smtClean="0">
                          <a:latin typeface="+mn-lt"/>
                        </a:rPr>
                        <a:t>Option B</a:t>
                      </a:r>
                      <a:endParaRPr lang="en-US" sz="1800" b="1" dirty="0">
                        <a:latin typeface="+mn-lt"/>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39607">
                <a:tc>
                  <a:txBody>
                    <a:bodyPr/>
                    <a:lstStyle/>
                    <a:p>
                      <a:r>
                        <a:rPr lang="en-US" sz="1800" kern="1200" dirty="0" smtClean="0">
                          <a:solidFill>
                            <a:schemeClr val="tx1"/>
                          </a:solidFill>
                          <a:latin typeface="+mn-lt"/>
                          <a:ea typeface="+mn-ea"/>
                          <a:cs typeface="+mn-cs"/>
                        </a:rPr>
                        <a:t>Number of stocking locations</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24</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24</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1</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396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Reorder interval</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4 weeks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1 week</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1 week</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39607">
                <a:tc>
                  <a:txBody>
                    <a:bodyPr/>
                    <a:lstStyle/>
                    <a:p>
                      <a:r>
                        <a:rPr lang="en-US" sz="1800" kern="1200" dirty="0" smtClean="0">
                          <a:solidFill>
                            <a:schemeClr val="tx1"/>
                          </a:solidFill>
                          <a:latin typeface="+mn-lt"/>
                          <a:ea typeface="+mn-ea"/>
                          <a:cs typeface="+mn-cs"/>
                        </a:rPr>
                        <a:t>HighVal cycle inventory</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96 units</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24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24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39607">
                <a:tc>
                  <a:txBody>
                    <a:bodyPr/>
                    <a:lstStyle/>
                    <a:p>
                      <a:r>
                        <a:rPr lang="en-US" sz="1800" kern="1200" dirty="0" smtClean="0">
                          <a:solidFill>
                            <a:schemeClr val="tx1"/>
                          </a:solidFill>
                          <a:latin typeface="+mn-lt"/>
                          <a:ea typeface="+mn-ea"/>
                          <a:cs typeface="+mn-cs"/>
                        </a:rPr>
                        <a:t>HighVal safety inventory</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737.3 units</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466.3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95.2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39607">
                <a:tc>
                  <a:txBody>
                    <a:bodyPr/>
                    <a:lstStyle/>
                    <a:p>
                      <a:r>
                        <a:rPr lang="en-US" sz="1800" kern="1200" dirty="0" smtClean="0">
                          <a:solidFill>
                            <a:schemeClr val="tx1"/>
                          </a:solidFill>
                          <a:latin typeface="+mn-lt"/>
                          <a:ea typeface="+mn-ea"/>
                          <a:cs typeface="+mn-cs"/>
                        </a:rPr>
                        <a:t>HighVal inventory</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833.3 units</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490.3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119.2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39607">
                <a:tc>
                  <a:txBody>
                    <a:bodyPr/>
                    <a:lstStyle/>
                    <a:p>
                      <a:r>
                        <a:rPr lang="en-US" sz="1800" kern="1200" dirty="0" smtClean="0">
                          <a:solidFill>
                            <a:schemeClr val="tx1"/>
                          </a:solidFill>
                          <a:latin typeface="+mn-lt"/>
                          <a:ea typeface="+mn-ea"/>
                          <a:cs typeface="+mn-cs"/>
                        </a:rPr>
                        <a:t>LowVal cycle inventory</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960 units</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240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240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39607">
                <a:tc>
                  <a:txBody>
                    <a:bodyPr/>
                    <a:lstStyle/>
                    <a:p>
                      <a:r>
                        <a:rPr lang="en-US" sz="1800" kern="1200" dirty="0" smtClean="0">
                          <a:solidFill>
                            <a:schemeClr val="tx1"/>
                          </a:solidFill>
                          <a:latin typeface="+mn-lt"/>
                          <a:ea typeface="+mn-ea"/>
                          <a:cs typeface="+mn-cs"/>
                        </a:rPr>
                        <a:t>LowVal safety inventory</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737.3 units</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466.3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rPr>
                        <a:t>95.2 units</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02832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4412" cy="1097279"/>
          </a:xfrm>
        </p:spPr>
        <p:txBody>
          <a:bodyPr/>
          <a:lstStyle/>
          <a:p>
            <a:r>
              <a:rPr lang="en-US" sz="3200" kern="1200" dirty="0">
                <a:latin typeface="Times New Roman" panose="02020603050405020304" pitchFamily="18" charset="0"/>
              </a:rPr>
              <a:t>Tradeoffs When Aggregating Inventory </a:t>
            </a:r>
            <a:r>
              <a:rPr lang="en-US" sz="2000" b="0" kern="1200" dirty="0" smtClean="0">
                <a:latin typeface="Times New Roman" panose="02020603050405020304" pitchFamily="18" charset="0"/>
              </a:rPr>
              <a:t>(8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10)</a:t>
            </a:r>
            <a:endParaRPr lang="en-IN" sz="2000" dirty="0"/>
          </a:p>
        </p:txBody>
      </p:sp>
      <p:sp>
        <p:nvSpPr>
          <p:cNvPr id="3" name="Text Placeholder 2"/>
          <p:cNvSpPr>
            <a:spLocks noGrp="1"/>
          </p:cNvSpPr>
          <p:nvPr>
            <p:ph type="body" idx="1"/>
          </p:nvPr>
        </p:nvSpPr>
        <p:spPr>
          <a:xfrm>
            <a:off x="457200" y="1600200"/>
            <a:ext cx="8229600" cy="449317"/>
          </a:xfrm>
        </p:spPr>
        <p:txBody>
          <a:bodyPr/>
          <a:lstStyle/>
          <a:p>
            <a:pPr marL="0" indent="0">
              <a:buNone/>
            </a:pPr>
            <a:r>
              <a:rPr lang="en-US" sz="2200" b="1" dirty="0">
                <a:latin typeface="+mn-lt"/>
              </a:rPr>
              <a:t>Table </a:t>
            </a:r>
            <a:r>
              <a:rPr lang="en-US" sz="2200" b="1" dirty="0" smtClean="0">
                <a:latin typeface="+mn-lt"/>
              </a:rPr>
              <a:t>14-6 [continued]</a:t>
            </a:r>
            <a:endParaRPr lang="en-IN" sz="22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983547071"/>
              </p:ext>
            </p:extLst>
          </p:nvPr>
        </p:nvGraphicFramePr>
        <p:xfrm>
          <a:off x="457200" y="2498838"/>
          <a:ext cx="8229600" cy="3474720"/>
        </p:xfrm>
        <a:graphic>
          <a:graphicData uri="http://schemas.openxmlformats.org/drawingml/2006/table">
            <a:tbl>
              <a:tblPr firstRow="1" bandRow="1">
                <a:tableStyleId>{2D5ABB26-0587-4C30-8999-92F81FD0307C}</a:tableStyleId>
              </a:tblPr>
              <a:tblGrid>
                <a:gridCol w="2727434">
                  <a:extLst>
                    <a:ext uri="{9D8B030D-6E8A-4147-A177-3AD203B41FA5}">
                      <a16:colId xmlns:a16="http://schemas.microsoft.com/office/drawing/2014/main" val="2668269761"/>
                    </a:ext>
                  </a:extLst>
                </a:gridCol>
                <a:gridCol w="2238704">
                  <a:extLst>
                    <a:ext uri="{9D8B030D-6E8A-4147-A177-3AD203B41FA5}">
                      <a16:colId xmlns:a16="http://schemas.microsoft.com/office/drawing/2014/main" val="2982381000"/>
                    </a:ext>
                  </a:extLst>
                </a:gridCol>
                <a:gridCol w="1797269">
                  <a:extLst>
                    <a:ext uri="{9D8B030D-6E8A-4147-A177-3AD203B41FA5}">
                      <a16:colId xmlns:a16="http://schemas.microsoft.com/office/drawing/2014/main" val="1529116541"/>
                    </a:ext>
                  </a:extLst>
                </a:gridCol>
                <a:gridCol w="1466193">
                  <a:extLst>
                    <a:ext uri="{9D8B030D-6E8A-4147-A177-3AD203B41FA5}">
                      <a16:colId xmlns:a16="http://schemas.microsoft.com/office/drawing/2014/main" val="2382069690"/>
                    </a:ext>
                  </a:extLst>
                </a:gridCol>
              </a:tblGrid>
              <a:tr h="239607">
                <a:tc>
                  <a:txBody>
                    <a:bodyPr/>
                    <a:lstStyle/>
                    <a:p>
                      <a:r>
                        <a:rPr lang="en-US" sz="1800" b="1" dirty="0" smtClean="0">
                          <a:solidFill>
                            <a:schemeClr val="bg1"/>
                          </a:solidFill>
                          <a:latin typeface="+mn-lt"/>
                        </a:rPr>
                        <a:t>Blank</a:t>
                      </a:r>
                      <a:endParaRPr lang="en-US" sz="1800" b="1" dirty="0">
                        <a:solidFill>
                          <a:schemeClr val="bg1"/>
                        </a:solidFill>
                        <a:latin typeface="+mn-lt"/>
                      </a:endParaRPr>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solidFill>
                            <a:schemeClr val="tx1"/>
                          </a:solidFill>
                          <a:latin typeface="+mn-lt"/>
                          <a:ea typeface="+mn-ea"/>
                          <a:cs typeface="+mn-cs"/>
                        </a:rPr>
                        <a:t>Current Scenario</a:t>
                      </a:r>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latin typeface="+mn-lt"/>
                        </a:rPr>
                        <a:t>Option A</a:t>
                      </a:r>
                      <a:endParaRPr lang="en-US" sz="1800" b="1" dirty="0">
                        <a:latin typeface="+mn-lt"/>
                      </a:endParaRPr>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latin typeface="+mn-lt"/>
                        </a:rPr>
                        <a:t>Option B</a:t>
                      </a:r>
                      <a:endParaRPr lang="en-US" sz="1800" b="1" dirty="0">
                        <a:latin typeface="+mn-lt"/>
                      </a:endParaRPr>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4009933"/>
                  </a:ext>
                </a:extLst>
              </a:tr>
              <a:tr h="239607">
                <a:tc>
                  <a:txBody>
                    <a:bodyPr/>
                    <a:lstStyle/>
                    <a:p>
                      <a:r>
                        <a:rPr lang="en-US" sz="1800" kern="1200" dirty="0" smtClean="0">
                          <a:solidFill>
                            <a:schemeClr val="tx1"/>
                          </a:solidFill>
                          <a:latin typeface="+mn-lt"/>
                          <a:ea typeface="+mn-ea"/>
                          <a:cs typeface="+mn-cs"/>
                        </a:rPr>
                        <a:t>LowVal inventory</a:t>
                      </a:r>
                      <a:endParaRPr lang="en-US" sz="1800" dirty="0"/>
                    </a:p>
                  </a:txBody>
                  <a:tcP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1,697.3 units</a:t>
                      </a:r>
                      <a:endParaRPr lang="en-US" sz="1800" dirty="0" smtClean="0"/>
                    </a:p>
                  </a:txBody>
                  <a:tcP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706.3 units</a:t>
                      </a:r>
                      <a:endParaRPr lang="en-US" sz="1800" dirty="0"/>
                    </a:p>
                  </a:txBody>
                  <a:tcP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335.2 units</a:t>
                      </a:r>
                      <a:endParaRPr lang="en-US" sz="1800" dirty="0"/>
                    </a:p>
                  </a:txBody>
                  <a:tcP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8663494"/>
                  </a:ext>
                </a:extLst>
              </a:tr>
              <a:tr h="239607">
                <a:tc>
                  <a:txBody>
                    <a:bodyPr/>
                    <a:lstStyle/>
                    <a:p>
                      <a:r>
                        <a:rPr lang="en-US" sz="1800" kern="1200" dirty="0" smtClean="0">
                          <a:solidFill>
                            <a:schemeClr val="tx1"/>
                          </a:solidFill>
                          <a:latin typeface="+mn-lt"/>
                          <a:ea typeface="+mn-ea"/>
                          <a:cs typeface="+mn-cs"/>
                        </a:rPr>
                        <a:t>Annual inventory cost</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$54,395</a:t>
                      </a:r>
                      <a:endParaRPr lang="en-US" sz="1800" dirty="0" smtClean="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$29,813</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$8,473</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147168"/>
                  </a:ext>
                </a:extLst>
              </a:tr>
              <a:tr h="239607">
                <a:tc>
                  <a:txBody>
                    <a:bodyPr/>
                    <a:lstStyle/>
                    <a:p>
                      <a:r>
                        <a:rPr lang="en-US" sz="1800" kern="1200" dirty="0" smtClean="0">
                          <a:solidFill>
                            <a:schemeClr val="tx1"/>
                          </a:solidFill>
                          <a:latin typeface="+mn-lt"/>
                          <a:ea typeface="+mn-ea"/>
                          <a:cs typeface="+mn-cs"/>
                        </a:rPr>
                        <a:t>Shipment type</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solidFill>
                            <a:schemeClr val="tx1"/>
                          </a:solidFill>
                          <a:latin typeface="+mn-lt"/>
                          <a:ea typeface="+mn-ea"/>
                          <a:cs typeface="+mn-cs"/>
                        </a:rPr>
                        <a:t>Replenishment</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solidFill>
                            <a:schemeClr val="tx1"/>
                          </a:solidFill>
                          <a:latin typeface="+mn-lt"/>
                          <a:ea typeface="+mn-ea"/>
                          <a:cs typeface="+mn-cs"/>
                        </a:rPr>
                        <a:t>Replenishment</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Customer order</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546246"/>
                  </a:ext>
                </a:extLst>
              </a:tr>
              <a:tr h="239607">
                <a:tc>
                  <a:txBody>
                    <a:bodyPr/>
                    <a:lstStyle/>
                    <a:p>
                      <a:r>
                        <a:rPr lang="en-US" sz="1800" kern="1200" dirty="0" smtClean="0">
                          <a:solidFill>
                            <a:schemeClr val="tx1"/>
                          </a:solidFill>
                          <a:latin typeface="+mn-lt"/>
                          <a:ea typeface="+mn-ea"/>
                          <a:cs typeface="+mn-cs"/>
                        </a:rPr>
                        <a:t>Shipment size</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8 HighVal + 80 LowVal</a:t>
                      </a:r>
                      <a:endParaRPr lang="en-US" sz="1800" dirty="0" smtClean="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 HighVal + 20 LowVal</a:t>
                      </a:r>
                      <a:endParaRPr lang="en-US" sz="1800" dirty="0" smtClean="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1 HighVal + 10 LowVal</a:t>
                      </a:r>
                      <a:endParaRPr lang="en-US" sz="1800" dirty="0" smtClean="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0293939"/>
                  </a:ext>
                </a:extLst>
              </a:tr>
              <a:tr h="239607">
                <a:tc>
                  <a:txBody>
                    <a:bodyPr/>
                    <a:lstStyle/>
                    <a:p>
                      <a:r>
                        <a:rPr lang="en-US" sz="1800" kern="1200" dirty="0" smtClean="0">
                          <a:solidFill>
                            <a:schemeClr val="tx1"/>
                          </a:solidFill>
                          <a:latin typeface="+mn-lt"/>
                          <a:ea typeface="+mn-ea"/>
                          <a:cs typeface="+mn-cs"/>
                        </a:rPr>
                        <a:t>Shipment weight</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solidFill>
                            <a:schemeClr val="tx1"/>
                          </a:solidFill>
                          <a:latin typeface="+mn-lt"/>
                          <a:ea typeface="+mn-ea"/>
                          <a:cs typeface="+mn-cs"/>
                        </a:rPr>
                        <a:t>4 lbs. </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 lb.</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0.5 lb.</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7950042"/>
                  </a:ext>
                </a:extLst>
              </a:tr>
              <a:tr h="239607">
                <a:tc>
                  <a:txBody>
                    <a:bodyPr/>
                    <a:lstStyle/>
                    <a:p>
                      <a:r>
                        <a:rPr lang="en-US" sz="1800" kern="1200" dirty="0" smtClean="0">
                          <a:solidFill>
                            <a:schemeClr val="tx1"/>
                          </a:solidFill>
                          <a:latin typeface="+mn-lt"/>
                          <a:ea typeface="+mn-ea"/>
                          <a:cs typeface="+mn-cs"/>
                        </a:rPr>
                        <a:t>Annual transport cost</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$530</a:t>
                      </a:r>
                      <a:endParaRPr lang="en-US" sz="1800" dirty="0" smtClean="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$1,148</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$14,464</a:t>
                      </a:r>
                      <a:endParaRPr lang="en-US" sz="18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6987946"/>
                  </a:ext>
                </a:extLst>
              </a:tr>
              <a:tr h="239607">
                <a:tc>
                  <a:txBody>
                    <a:bodyPr/>
                    <a:lstStyle/>
                    <a:p>
                      <a:r>
                        <a:rPr lang="en-US" sz="1800" kern="1200" dirty="0" smtClean="0">
                          <a:solidFill>
                            <a:schemeClr val="tx1"/>
                          </a:solidFill>
                          <a:latin typeface="+mn-lt"/>
                          <a:ea typeface="+mn-ea"/>
                          <a:cs typeface="+mn-cs"/>
                        </a:rPr>
                        <a:t>Total annual cost</a:t>
                      </a:r>
                      <a:endParaRPr lang="en-US" sz="1800" dirty="0"/>
                    </a:p>
                  </a:txBody>
                  <a:tcPr>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$54,926</a:t>
                      </a:r>
                      <a:endParaRPr lang="en-US" sz="1800" dirty="0" smtClean="0"/>
                    </a:p>
                  </a:txBody>
                  <a:tcPr>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$30,961</a:t>
                      </a:r>
                      <a:endParaRPr lang="en-US" sz="1800" dirty="0"/>
                    </a:p>
                  </a:txBody>
                  <a:tcPr>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$22,938</a:t>
                      </a:r>
                      <a:endParaRPr lang="en-US" sz="1800" dirty="0"/>
                    </a:p>
                  </a:txBody>
                  <a:tcPr>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0234232"/>
                  </a:ext>
                </a:extLst>
              </a:tr>
            </a:tbl>
          </a:graphicData>
        </a:graphic>
      </p:graphicFrame>
    </p:spTree>
    <p:extLst>
      <p:ext uri="{BB962C8B-B14F-4D97-AF65-F5344CB8AC3E}">
        <p14:creationId xmlns:p14="http://schemas.microsoft.com/office/powerpoint/2010/main" val="21590408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103477" cy="1097279"/>
          </a:xfrm>
        </p:spPr>
        <p:txBody>
          <a:bodyPr/>
          <a:lstStyle/>
          <a:p>
            <a:r>
              <a:rPr lang="en-US" sz="3200" kern="1200" dirty="0">
                <a:latin typeface="Times New Roman" panose="02020603050405020304" pitchFamily="18" charset="0"/>
              </a:rPr>
              <a:t>Tradeoffs When Aggregating Inventory </a:t>
            </a:r>
            <a:r>
              <a:rPr lang="en-US" sz="2000" b="0" kern="1200" dirty="0" smtClean="0">
                <a:latin typeface="Times New Roman" panose="02020603050405020304" pitchFamily="18" charset="0"/>
              </a:rPr>
              <a:t>(9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10)</a:t>
            </a:r>
            <a:endParaRPr lang="en-IN" sz="2000" dirty="0"/>
          </a:p>
        </p:txBody>
      </p:sp>
      <p:sp>
        <p:nvSpPr>
          <p:cNvPr id="3" name="Text Placeholder 2"/>
          <p:cNvSpPr>
            <a:spLocks noGrp="1"/>
          </p:cNvSpPr>
          <p:nvPr>
            <p:ph type="body" idx="1"/>
          </p:nvPr>
        </p:nvSpPr>
        <p:spPr>
          <a:xfrm>
            <a:off x="457200" y="1600200"/>
            <a:ext cx="2664372" cy="731361"/>
          </a:xfrm>
        </p:spPr>
        <p:txBody>
          <a:bodyPr/>
          <a:lstStyle/>
          <a:p>
            <a:pPr marL="0" indent="0">
              <a:buNone/>
            </a:pPr>
            <a:r>
              <a:rPr lang="en-US" sz="2000" dirty="0">
                <a:solidFill>
                  <a:prstClr val="black"/>
                </a:solidFill>
                <a:latin typeface="+mn-lt"/>
              </a:rPr>
              <a:t>Average weight of </a:t>
            </a:r>
          </a:p>
          <a:p>
            <a:pPr marL="0" indent="0">
              <a:spcBef>
                <a:spcPts val="0"/>
              </a:spcBef>
              <a:buNone/>
            </a:pPr>
            <a:r>
              <a:rPr lang="en-US" sz="2000" dirty="0" smtClean="0">
                <a:solidFill>
                  <a:prstClr val="black"/>
                </a:solidFill>
                <a:latin typeface="+mn-lt"/>
              </a:rPr>
              <a:t>each </a:t>
            </a:r>
            <a:r>
              <a:rPr lang="en-US" sz="2000" dirty="0">
                <a:solidFill>
                  <a:prstClr val="black"/>
                </a:solidFill>
                <a:latin typeface="+mn-lt"/>
              </a:rPr>
              <a:t>customer order</a:t>
            </a:r>
            <a:endParaRPr lang="en-IN" sz="2000" dirty="0">
              <a:latin typeface="+mn-lt"/>
            </a:endParaRPr>
          </a:p>
        </p:txBody>
      </p:sp>
      <p:graphicFrame>
        <p:nvGraphicFramePr>
          <p:cNvPr id="9" name="Object 8" descr="equals 0.1 times 0.5 + 0.04 times 5 = 0.25 pounds"/>
          <p:cNvGraphicFramePr>
            <a:graphicFrameLocks noChangeAspect="1"/>
          </p:cNvGraphicFramePr>
          <p:nvPr>
            <p:extLst>
              <p:ext uri="{D42A27DB-BD31-4B8C-83A1-F6EECF244321}">
                <p14:modId xmlns:p14="http://schemas.microsoft.com/office/powerpoint/2010/main" val="3355263941"/>
              </p:ext>
            </p:extLst>
          </p:nvPr>
        </p:nvGraphicFramePr>
        <p:xfrm>
          <a:off x="4024810" y="2003425"/>
          <a:ext cx="3870325" cy="328613"/>
        </p:xfrm>
        <a:graphic>
          <a:graphicData uri="http://schemas.openxmlformats.org/presentationml/2006/ole">
            <mc:AlternateContent xmlns:mc="http://schemas.openxmlformats.org/markup-compatibility/2006">
              <mc:Choice xmlns:v="urn:schemas-microsoft-com:vml" Requires="v">
                <p:oleObj spid="_x0000_s39014" name="Equation" r:id="rId3" imgW="2400120" imgH="203040" progId="Equation.DSMT4">
                  <p:embed/>
                </p:oleObj>
              </mc:Choice>
              <mc:Fallback>
                <p:oleObj name="Equation" r:id="rId3" imgW="2400120" imgH="203040" progId="Equation.DSMT4">
                  <p:embed/>
                  <p:pic>
                    <p:nvPicPr>
                      <p:cNvPr id="0" name=""/>
                      <p:cNvPicPr/>
                      <p:nvPr/>
                    </p:nvPicPr>
                    <p:blipFill>
                      <a:blip r:embed="rId4"/>
                      <a:stretch>
                        <a:fillRect/>
                      </a:stretch>
                    </p:blipFill>
                    <p:spPr>
                      <a:xfrm>
                        <a:off x="4024810" y="2003425"/>
                        <a:ext cx="3870325" cy="328613"/>
                      </a:xfrm>
                      <a:prstGeom prst="rect">
                        <a:avLst/>
                      </a:prstGeom>
                    </p:spPr>
                  </p:pic>
                </p:oleObj>
              </mc:Fallback>
            </mc:AlternateContent>
          </a:graphicData>
        </a:graphic>
      </p:graphicFrame>
      <p:sp>
        <p:nvSpPr>
          <p:cNvPr id="4" name="Content Placeholder 3"/>
          <p:cNvSpPr>
            <a:spLocks noGrp="1"/>
          </p:cNvSpPr>
          <p:nvPr>
            <p:ph sz="quarter" idx="13"/>
          </p:nvPr>
        </p:nvSpPr>
        <p:spPr>
          <a:xfrm>
            <a:off x="457200" y="2388424"/>
            <a:ext cx="2664372" cy="676275"/>
          </a:xfrm>
        </p:spPr>
        <p:txBody>
          <a:bodyPr/>
          <a:lstStyle/>
          <a:p>
            <a:pPr marL="432" indent="0">
              <a:buNone/>
            </a:pPr>
            <a:r>
              <a:rPr lang="en-US" sz="2000" dirty="0">
                <a:solidFill>
                  <a:prstClr val="black"/>
                </a:solidFill>
                <a:latin typeface="+mn-lt"/>
              </a:rPr>
              <a:t>Shipping cost per </a:t>
            </a:r>
          </a:p>
          <a:p>
            <a:pPr marL="432" indent="0">
              <a:spcBef>
                <a:spcPts val="0"/>
              </a:spcBef>
              <a:buNone/>
            </a:pPr>
            <a:r>
              <a:rPr lang="en-US" sz="2000" dirty="0" smtClean="0">
                <a:solidFill>
                  <a:prstClr val="black"/>
                </a:solidFill>
                <a:latin typeface="+mn-lt"/>
              </a:rPr>
              <a:t>customer </a:t>
            </a:r>
            <a:r>
              <a:rPr lang="en-US" sz="2000" dirty="0">
                <a:solidFill>
                  <a:prstClr val="black"/>
                </a:solidFill>
                <a:latin typeface="+mn-lt"/>
              </a:rPr>
              <a:t>order</a:t>
            </a:r>
            <a:endParaRPr lang="en-IN" sz="2000" dirty="0">
              <a:latin typeface="+mn-lt"/>
            </a:endParaRPr>
          </a:p>
        </p:txBody>
      </p:sp>
      <p:graphicFrame>
        <p:nvGraphicFramePr>
          <p:cNvPr id="10" name="Object 9" descr="equals $5.53 + 0.53 times 0.25 = $5.66"/>
          <p:cNvGraphicFramePr>
            <a:graphicFrameLocks noChangeAspect="1"/>
          </p:cNvGraphicFramePr>
          <p:nvPr>
            <p:extLst>
              <p:ext uri="{D42A27DB-BD31-4B8C-83A1-F6EECF244321}">
                <p14:modId xmlns:p14="http://schemas.microsoft.com/office/powerpoint/2010/main" val="3211455993"/>
              </p:ext>
            </p:extLst>
          </p:nvPr>
        </p:nvGraphicFramePr>
        <p:xfrm>
          <a:off x="4130050" y="2766291"/>
          <a:ext cx="3248737" cy="316432"/>
        </p:xfrm>
        <a:graphic>
          <a:graphicData uri="http://schemas.openxmlformats.org/presentationml/2006/ole">
            <mc:AlternateContent xmlns:mc="http://schemas.openxmlformats.org/markup-compatibility/2006">
              <mc:Choice xmlns:v="urn:schemas-microsoft-com:vml" Requires="v">
                <p:oleObj spid="_x0000_s39015" name="Equation" r:id="rId5" imgW="1955520" imgH="190440" progId="Equation.DSMT4">
                  <p:embed/>
                </p:oleObj>
              </mc:Choice>
              <mc:Fallback>
                <p:oleObj name="Equation" r:id="rId5" imgW="1955520" imgH="190440" progId="Equation.DSMT4">
                  <p:embed/>
                  <p:pic>
                    <p:nvPicPr>
                      <p:cNvPr id="0" name=""/>
                      <p:cNvPicPr/>
                      <p:nvPr/>
                    </p:nvPicPr>
                    <p:blipFill>
                      <a:blip r:embed="rId6"/>
                      <a:stretch>
                        <a:fillRect/>
                      </a:stretch>
                    </p:blipFill>
                    <p:spPr>
                      <a:xfrm>
                        <a:off x="4130050" y="2766291"/>
                        <a:ext cx="3248737" cy="316432"/>
                      </a:xfrm>
                      <a:prstGeom prst="rect">
                        <a:avLst/>
                      </a:prstGeom>
                    </p:spPr>
                  </p:pic>
                </p:oleObj>
              </mc:Fallback>
            </mc:AlternateContent>
          </a:graphicData>
        </a:graphic>
      </p:graphicFrame>
      <p:sp>
        <p:nvSpPr>
          <p:cNvPr id="5" name="Content Placeholder 4"/>
          <p:cNvSpPr>
            <a:spLocks noGrp="1"/>
          </p:cNvSpPr>
          <p:nvPr>
            <p:ph sz="quarter" idx="14"/>
          </p:nvPr>
        </p:nvSpPr>
        <p:spPr>
          <a:xfrm>
            <a:off x="457201" y="3111997"/>
            <a:ext cx="3389588" cy="715486"/>
          </a:xfrm>
        </p:spPr>
        <p:txBody>
          <a:bodyPr/>
          <a:lstStyle/>
          <a:p>
            <a:pPr marL="432" indent="0">
              <a:buNone/>
            </a:pPr>
            <a:r>
              <a:rPr lang="en-US" sz="2000" dirty="0" smtClean="0">
                <a:latin typeface="+mn-lt"/>
              </a:rPr>
              <a:t>Number </a:t>
            </a:r>
            <a:r>
              <a:rPr lang="en-US" sz="2000" dirty="0">
                <a:latin typeface="+mn-lt"/>
              </a:rPr>
              <a:t>of customer orders</a:t>
            </a:r>
            <a:br>
              <a:rPr lang="en-US" sz="2000" dirty="0">
                <a:latin typeface="+mn-lt"/>
              </a:rPr>
            </a:br>
            <a:r>
              <a:rPr lang="en-US" sz="2000" dirty="0" smtClean="0">
                <a:latin typeface="+mn-lt"/>
              </a:rPr>
              <a:t>per </a:t>
            </a:r>
            <a:r>
              <a:rPr lang="en-US" sz="2000" dirty="0">
                <a:latin typeface="+mn-lt"/>
              </a:rPr>
              <a:t>territory per week </a:t>
            </a:r>
            <a:endParaRPr lang="en-IN" sz="2000" dirty="0">
              <a:latin typeface="+mn-lt"/>
            </a:endParaRPr>
          </a:p>
        </p:txBody>
      </p:sp>
      <p:sp>
        <p:nvSpPr>
          <p:cNvPr id="15" name="Content Placeholder 5"/>
          <p:cNvSpPr>
            <a:spLocks noGrp="1"/>
          </p:cNvSpPr>
          <p:nvPr>
            <p:ph sz="quarter" idx="19"/>
          </p:nvPr>
        </p:nvSpPr>
        <p:spPr>
          <a:xfrm>
            <a:off x="3941384" y="3424385"/>
            <a:ext cx="725204" cy="391462"/>
          </a:xfrm>
        </p:spPr>
        <p:txBody>
          <a:bodyPr/>
          <a:lstStyle/>
          <a:p>
            <a:pPr marL="101600" indent="0">
              <a:buNone/>
            </a:pPr>
            <a:r>
              <a:rPr lang="en-IN" sz="2000" dirty="0" smtClean="0">
                <a:latin typeface="+mn-lt"/>
              </a:rPr>
              <a:t>= 4</a:t>
            </a:r>
            <a:endParaRPr lang="en-IN" sz="2000" dirty="0">
              <a:latin typeface="+mn-lt"/>
            </a:endParaRPr>
          </a:p>
        </p:txBody>
      </p:sp>
      <p:sp>
        <p:nvSpPr>
          <p:cNvPr id="6" name="Content Placeholder 6"/>
          <p:cNvSpPr>
            <a:spLocks noGrp="1"/>
          </p:cNvSpPr>
          <p:nvPr>
            <p:ph sz="quarter" idx="15"/>
          </p:nvPr>
        </p:nvSpPr>
        <p:spPr>
          <a:xfrm>
            <a:off x="457200" y="3875694"/>
            <a:ext cx="3389588" cy="693737"/>
          </a:xfrm>
        </p:spPr>
        <p:txBody>
          <a:bodyPr/>
          <a:lstStyle/>
          <a:p>
            <a:pPr marL="0" indent="0">
              <a:buNone/>
            </a:pPr>
            <a:r>
              <a:rPr lang="en-US" sz="2000" dirty="0"/>
              <a:t>Total customer orders </a:t>
            </a:r>
          </a:p>
          <a:p>
            <a:pPr marL="0" indent="0">
              <a:spcBef>
                <a:spcPts val="0"/>
              </a:spcBef>
              <a:buNone/>
            </a:pPr>
            <a:r>
              <a:rPr lang="en-US" sz="2000" dirty="0"/>
              <a:t>per year</a:t>
            </a:r>
            <a:endParaRPr lang="en-IN" sz="2000" dirty="0"/>
          </a:p>
        </p:txBody>
      </p:sp>
      <p:graphicFrame>
        <p:nvGraphicFramePr>
          <p:cNvPr id="12" name="Object 11" descr="equals 4 times 24 times 52 = 4,992"/>
          <p:cNvGraphicFramePr>
            <a:graphicFrameLocks noChangeAspect="1"/>
          </p:cNvGraphicFramePr>
          <p:nvPr>
            <p:extLst>
              <p:ext uri="{D42A27DB-BD31-4B8C-83A1-F6EECF244321}">
                <p14:modId xmlns:p14="http://schemas.microsoft.com/office/powerpoint/2010/main" val="4043811132"/>
              </p:ext>
            </p:extLst>
          </p:nvPr>
        </p:nvGraphicFramePr>
        <p:xfrm>
          <a:off x="4111507" y="4281886"/>
          <a:ext cx="2277427" cy="313528"/>
        </p:xfrm>
        <a:graphic>
          <a:graphicData uri="http://schemas.openxmlformats.org/presentationml/2006/ole">
            <mc:AlternateContent xmlns:mc="http://schemas.openxmlformats.org/markup-compatibility/2006">
              <mc:Choice xmlns:v="urn:schemas-microsoft-com:vml" Requires="v">
                <p:oleObj spid="_x0000_s39016" name="Equation" r:id="rId7" imgW="1384200" imgH="190440" progId="Equation.DSMT4">
                  <p:embed/>
                </p:oleObj>
              </mc:Choice>
              <mc:Fallback>
                <p:oleObj name="Equation" r:id="rId7" imgW="1384200" imgH="190440" progId="Equation.DSMT4">
                  <p:embed/>
                  <p:pic>
                    <p:nvPicPr>
                      <p:cNvPr id="0" name=""/>
                      <p:cNvPicPr/>
                      <p:nvPr/>
                    </p:nvPicPr>
                    <p:blipFill>
                      <a:blip r:embed="rId8"/>
                      <a:stretch>
                        <a:fillRect/>
                      </a:stretch>
                    </p:blipFill>
                    <p:spPr>
                      <a:xfrm>
                        <a:off x="4111507" y="4281886"/>
                        <a:ext cx="2277427" cy="313528"/>
                      </a:xfrm>
                      <a:prstGeom prst="rect">
                        <a:avLst/>
                      </a:prstGeom>
                    </p:spPr>
                  </p:pic>
                </p:oleObj>
              </mc:Fallback>
            </mc:AlternateContent>
          </a:graphicData>
        </a:graphic>
      </p:graphicFrame>
      <p:sp>
        <p:nvSpPr>
          <p:cNvPr id="7" name="Content Placeholder 7"/>
          <p:cNvSpPr>
            <a:spLocks noGrp="1"/>
          </p:cNvSpPr>
          <p:nvPr>
            <p:ph sz="quarter" idx="16"/>
          </p:nvPr>
        </p:nvSpPr>
        <p:spPr>
          <a:xfrm>
            <a:off x="457200" y="4616730"/>
            <a:ext cx="3430082" cy="454953"/>
          </a:xfrm>
        </p:spPr>
        <p:txBody>
          <a:bodyPr/>
          <a:lstStyle/>
          <a:p>
            <a:pPr marL="0" indent="0">
              <a:buNone/>
            </a:pPr>
            <a:r>
              <a:rPr lang="it-IT" sz="2000" dirty="0">
                <a:solidFill>
                  <a:prstClr val="black"/>
                </a:solidFill>
                <a:latin typeface="+mn-lt"/>
              </a:rPr>
              <a:t>Annual transportation cost</a:t>
            </a:r>
            <a:endParaRPr lang="en-IN" sz="2000" dirty="0">
              <a:latin typeface="+mn-lt"/>
            </a:endParaRPr>
          </a:p>
        </p:txBody>
      </p:sp>
      <p:graphicFrame>
        <p:nvGraphicFramePr>
          <p:cNvPr id="13" name="Object 12" descr="equals 4,992 times $5.66 = $28,255"/>
          <p:cNvGraphicFramePr>
            <a:graphicFrameLocks noChangeAspect="1"/>
          </p:cNvGraphicFramePr>
          <p:nvPr>
            <p:extLst>
              <p:ext uri="{D42A27DB-BD31-4B8C-83A1-F6EECF244321}">
                <p14:modId xmlns:p14="http://schemas.microsoft.com/office/powerpoint/2010/main" val="2131917571"/>
              </p:ext>
            </p:extLst>
          </p:nvPr>
        </p:nvGraphicFramePr>
        <p:xfrm>
          <a:off x="4102707" y="4768850"/>
          <a:ext cx="2954337" cy="315913"/>
        </p:xfrm>
        <a:graphic>
          <a:graphicData uri="http://schemas.openxmlformats.org/presentationml/2006/ole">
            <mc:AlternateContent xmlns:mc="http://schemas.openxmlformats.org/markup-compatibility/2006">
              <mc:Choice xmlns:v="urn:schemas-microsoft-com:vml" Requires="v">
                <p:oleObj spid="_x0000_s39017" name="Equation" r:id="rId9" imgW="1777680" imgH="190440" progId="Equation.DSMT4">
                  <p:embed/>
                </p:oleObj>
              </mc:Choice>
              <mc:Fallback>
                <p:oleObj name="Equation" r:id="rId9" imgW="1777680" imgH="190440" progId="Equation.DSMT4">
                  <p:embed/>
                  <p:pic>
                    <p:nvPicPr>
                      <p:cNvPr id="0" name=""/>
                      <p:cNvPicPr/>
                      <p:nvPr/>
                    </p:nvPicPr>
                    <p:blipFill>
                      <a:blip r:embed="rId10"/>
                      <a:stretch>
                        <a:fillRect/>
                      </a:stretch>
                    </p:blipFill>
                    <p:spPr>
                      <a:xfrm>
                        <a:off x="4102707" y="4768850"/>
                        <a:ext cx="2954337" cy="315913"/>
                      </a:xfrm>
                      <a:prstGeom prst="rect">
                        <a:avLst/>
                      </a:prstGeom>
                    </p:spPr>
                  </p:pic>
                </p:oleObj>
              </mc:Fallback>
            </mc:AlternateContent>
          </a:graphicData>
        </a:graphic>
      </p:graphicFrame>
      <p:sp>
        <p:nvSpPr>
          <p:cNvPr id="8" name="Content Placeholder 8"/>
          <p:cNvSpPr>
            <a:spLocks noGrp="1"/>
          </p:cNvSpPr>
          <p:nvPr>
            <p:ph sz="quarter" idx="17"/>
          </p:nvPr>
        </p:nvSpPr>
        <p:spPr>
          <a:xfrm>
            <a:off x="457200" y="5181600"/>
            <a:ext cx="3389588" cy="500063"/>
          </a:xfrm>
        </p:spPr>
        <p:txBody>
          <a:bodyPr/>
          <a:lstStyle/>
          <a:p>
            <a:pPr marL="0" indent="0">
              <a:buNone/>
              <a:tabLst>
                <a:tab pos="898525" algn="l"/>
              </a:tabLst>
            </a:pPr>
            <a:r>
              <a:rPr lang="en-US" sz="2000" dirty="0">
                <a:latin typeface="+mn-lt"/>
              </a:rPr>
              <a:t>Total annual </a:t>
            </a:r>
            <a:r>
              <a:rPr lang="en-US" sz="2000" dirty="0" smtClean="0">
                <a:latin typeface="+mn-lt"/>
              </a:rPr>
              <a:t>cost</a:t>
            </a:r>
            <a:endParaRPr lang="en-IN" sz="2000" dirty="0">
              <a:latin typeface="+mn-lt"/>
            </a:endParaRPr>
          </a:p>
        </p:txBody>
      </p:sp>
      <p:sp>
        <p:nvSpPr>
          <p:cNvPr id="14" name="Content Placeholder 13"/>
          <p:cNvSpPr>
            <a:spLocks noGrp="1"/>
          </p:cNvSpPr>
          <p:nvPr>
            <p:ph sz="quarter" idx="18"/>
          </p:nvPr>
        </p:nvSpPr>
        <p:spPr>
          <a:xfrm>
            <a:off x="4040823" y="5212739"/>
            <a:ext cx="4519854" cy="1068801"/>
          </a:xfrm>
        </p:spPr>
        <p:txBody>
          <a:bodyPr/>
          <a:lstStyle/>
          <a:p>
            <a:pPr marL="0" indent="0">
              <a:buNone/>
            </a:pPr>
            <a:r>
              <a:rPr lang="en-US" sz="2000" dirty="0">
                <a:latin typeface="+mn-lt"/>
              </a:rPr>
              <a:t>= inventory </a:t>
            </a:r>
            <a:r>
              <a:rPr lang="en-US" sz="2000" dirty="0" smtClean="0">
                <a:latin typeface="+mn-lt"/>
              </a:rPr>
              <a:t>cost </a:t>
            </a:r>
            <a:r>
              <a:rPr lang="en-US" sz="2000" dirty="0"/>
              <a:t>+ transportation </a:t>
            </a:r>
            <a:r>
              <a:rPr lang="en-US" sz="2000" dirty="0" smtClean="0"/>
              <a:t>cost </a:t>
            </a:r>
          </a:p>
          <a:p>
            <a:pPr marL="0" lvl="0" indent="0">
              <a:buNone/>
            </a:pPr>
            <a:r>
              <a:rPr lang="en-US" sz="2000" dirty="0" smtClean="0">
                <a:latin typeface="+mn-lt"/>
              </a:rPr>
              <a:t>=</a:t>
            </a:r>
            <a:r>
              <a:rPr lang="en-US" sz="2000" dirty="0" smtClean="0"/>
              <a:t> </a:t>
            </a:r>
            <a:r>
              <a:rPr lang="en-US" sz="2000" dirty="0"/>
              <a:t>$8,474 + $28,255 = $</a:t>
            </a:r>
            <a:r>
              <a:rPr lang="en-US" sz="2000" dirty="0" smtClean="0"/>
              <a:t>36,729</a:t>
            </a:r>
            <a:endParaRPr lang="en-US" sz="2000" dirty="0">
              <a:solidFill>
                <a:prstClr val="black"/>
              </a:solidFill>
            </a:endParaRPr>
          </a:p>
        </p:txBody>
      </p:sp>
    </p:spTree>
    <p:extLst>
      <p:ext uri="{BB962C8B-B14F-4D97-AF65-F5344CB8AC3E}">
        <p14:creationId xmlns:p14="http://schemas.microsoft.com/office/powerpoint/2010/main" val="30250061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35572"/>
            <a:ext cx="8229601" cy="677078"/>
          </a:xfrm>
        </p:spPr>
        <p:txBody>
          <a:bodyPr wrap="square"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Tradeoffs When Aggregating Inventory </a:t>
            </a:r>
            <a:r>
              <a:rPr lang="en-US" sz="2000" b="0" kern="1200" dirty="0" smtClean="0">
                <a:latin typeface="Times New Roman" panose="02020603050405020304" pitchFamily="18" charset="0"/>
                <a:ea typeface="+mj-ea"/>
                <a:cs typeface="+mj-cs"/>
              </a:rPr>
              <a:t>(10 of 10)</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827690"/>
          </a:xfrm>
        </p:spPr>
        <p:txBody>
          <a:bodyPr/>
          <a:lstStyle/>
          <a:p>
            <a:pPr marL="0" indent="0" defTabSz="457200">
              <a:spcBef>
                <a:spcPts val="0"/>
              </a:spcBef>
              <a:buClrTx/>
              <a:buSzTx/>
              <a:buNone/>
              <a:tabLst/>
              <a:defRPr/>
            </a:pPr>
            <a:r>
              <a:rPr lang="en-US" sz="2200" b="1" dirty="0" smtClean="0">
                <a:latin typeface="+mn-lt"/>
              </a:rPr>
              <a:t>Table 14-7</a:t>
            </a:r>
            <a:r>
              <a:rPr lang="en-US" sz="2200" dirty="0" smtClean="0">
                <a:latin typeface="+mn-lt"/>
              </a:rPr>
              <a:t> Conditions </a:t>
            </a:r>
            <a:r>
              <a:rPr lang="en-US" sz="2200" dirty="0">
                <a:latin typeface="+mn-lt"/>
              </a:rPr>
              <a:t>Favoring Aggregation </a:t>
            </a:r>
            <a:r>
              <a:rPr lang="en-US" sz="2200" dirty="0" smtClean="0">
                <a:latin typeface="+mn-lt"/>
              </a:rPr>
              <a:t>or Disaggregation </a:t>
            </a:r>
            <a:r>
              <a:rPr lang="en-US" sz="2200" dirty="0">
                <a:latin typeface="+mn-lt"/>
              </a:rPr>
              <a:t>of Inventory</a:t>
            </a:r>
          </a:p>
        </p:txBody>
      </p:sp>
      <p:graphicFrame>
        <p:nvGraphicFramePr>
          <p:cNvPr id="4" name="Table 3"/>
          <p:cNvGraphicFramePr>
            <a:graphicFrameLocks noGrp="1"/>
          </p:cNvGraphicFramePr>
          <p:nvPr>
            <p:extLst>
              <p:ext uri="{D42A27DB-BD31-4B8C-83A1-F6EECF244321}">
                <p14:modId xmlns:p14="http://schemas.microsoft.com/office/powerpoint/2010/main" val="1496718463"/>
              </p:ext>
            </p:extLst>
          </p:nvPr>
        </p:nvGraphicFramePr>
        <p:xfrm>
          <a:off x="457200" y="2916577"/>
          <a:ext cx="8245365" cy="2543235"/>
        </p:xfrm>
        <a:graphic>
          <a:graphicData uri="http://schemas.openxmlformats.org/drawingml/2006/table">
            <a:tbl>
              <a:tblPr firstRow="1" bandRow="1">
                <a:tableStyleId>{5940675A-B579-460E-94D1-54222C63F5DA}</a:tableStyleId>
              </a:tblPr>
              <a:tblGrid>
                <a:gridCol w="3179687">
                  <a:extLst>
                    <a:ext uri="{9D8B030D-6E8A-4147-A177-3AD203B41FA5}">
                      <a16:colId xmlns:a16="http://schemas.microsoft.com/office/drawing/2014/main" val="20000"/>
                    </a:ext>
                  </a:extLst>
                </a:gridCol>
                <a:gridCol w="2532839">
                  <a:extLst>
                    <a:ext uri="{9D8B030D-6E8A-4147-A177-3AD203B41FA5}">
                      <a16:colId xmlns:a16="http://schemas.microsoft.com/office/drawing/2014/main" val="20001"/>
                    </a:ext>
                  </a:extLst>
                </a:gridCol>
                <a:gridCol w="2532839">
                  <a:extLst>
                    <a:ext uri="{9D8B030D-6E8A-4147-A177-3AD203B41FA5}">
                      <a16:colId xmlns:a16="http://schemas.microsoft.com/office/drawing/2014/main" val="20002"/>
                    </a:ext>
                  </a:extLst>
                </a:gridCol>
              </a:tblGrid>
              <a:tr h="508647">
                <a:tc>
                  <a:txBody>
                    <a:bodyPr/>
                    <a:lstStyle/>
                    <a:p>
                      <a:r>
                        <a:rPr lang="en-US" sz="2000" dirty="0" smtClean="0">
                          <a:solidFill>
                            <a:schemeClr val="bg1"/>
                          </a:solidFill>
                        </a:rPr>
                        <a:t>Blank</a:t>
                      </a:r>
                      <a:endParaRPr lang="en-US" sz="2000" dirty="0">
                        <a:solidFill>
                          <a:schemeClr val="bg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kern="1200" dirty="0" smtClean="0"/>
                        <a:t>Aggregate	</a:t>
                      </a:r>
                      <a:endParaRPr lang="en-US" sz="2000" b="1" dirty="0"/>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kern="1200" dirty="0" smtClean="0"/>
                        <a:t>Disaggregate</a:t>
                      </a:r>
                      <a:endParaRPr lang="en-US" sz="2000" b="1" dirty="0"/>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8647">
                <a:tc>
                  <a:txBody>
                    <a:bodyPr/>
                    <a:lstStyle/>
                    <a:p>
                      <a:r>
                        <a:rPr lang="en-US" sz="2000" kern="1200" dirty="0" smtClean="0"/>
                        <a:t>Transport cost</a:t>
                      </a:r>
                      <a:endParaRPr 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Low </a:t>
                      </a:r>
                      <a:endParaRPr 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High</a:t>
                      </a:r>
                      <a:endParaRPr 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8647">
                <a:tc>
                  <a:txBody>
                    <a:bodyPr/>
                    <a:lstStyle/>
                    <a:p>
                      <a:r>
                        <a:rPr lang="en-US" sz="2000" kern="1200" dirty="0" smtClean="0"/>
                        <a:t>Demand uncertainty</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High</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Low</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8647">
                <a:tc>
                  <a:txBody>
                    <a:bodyPr/>
                    <a:lstStyle/>
                    <a:p>
                      <a:r>
                        <a:rPr lang="en-US" sz="2000" kern="1200" dirty="0" smtClean="0"/>
                        <a:t>Holding cost</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High</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Low</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86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kern="1200" dirty="0" smtClean="0"/>
                        <a:t>Customer order size</a:t>
                      </a:r>
                      <a:endParaRPr lang="en-US" sz="20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Large</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Small</a:t>
                      </a:r>
                      <a:endParaRPr 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70484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 between Transportation Cost and Customer Responsiveness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Closely linked to degree of responsiveness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High responsiveness, high transportation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Decreased responsiveness, lower transportation costs</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Temporal aggregation </a:t>
            </a:r>
            <a:r>
              <a:rPr lang="en-US" sz="2400" kern="1200" dirty="0">
                <a:solidFill>
                  <a:srgbClr val="000000"/>
                </a:solidFill>
                <a:latin typeface="Arial (Body)"/>
                <a:ea typeface="+mn-ea"/>
                <a:cs typeface="+mn-cs"/>
              </a:rPr>
              <a:t>– combining orders across time</a:t>
            </a:r>
          </a:p>
        </p:txBody>
      </p:sp>
    </p:spTree>
    <p:extLst>
      <p:ext uri="{BB962C8B-B14F-4D97-AF65-F5344CB8AC3E}">
        <p14:creationId xmlns:p14="http://schemas.microsoft.com/office/powerpoint/2010/main" val="37475348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 between Transportation Cost and Responsiveness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51136"/>
          </a:xfrm>
        </p:spPr>
        <p:txBody>
          <a:bodyPr wrap="square" lIns="91425" tIns="91425" rIns="91425" bIns="91425">
            <a:spAutoFit/>
          </a:bodyPr>
          <a:lstStyle/>
          <a:p>
            <a:pPr marL="0" indent="0" defTabSz="457200">
              <a:lnSpc>
                <a:spcPct val="90000"/>
              </a:lnSpc>
              <a:spcBef>
                <a:spcPts val="0"/>
              </a:spcBef>
              <a:spcAft>
                <a:spcPts val="600"/>
              </a:spcAft>
              <a:buSzPts val="2400"/>
              <a:buNone/>
            </a:pPr>
            <a:r>
              <a:rPr lang="en-US" sz="2400" kern="1200" dirty="0">
                <a:solidFill>
                  <a:srgbClr val="000000"/>
                </a:solidFill>
                <a:latin typeface="Arial (Body)"/>
              </a:rPr>
              <a:t>Steel shipments L</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L = $100 + 0.01</a:t>
            </a:r>
            <a:r>
              <a:rPr lang="en-US" sz="2400" i="1" kern="1200" dirty="0">
                <a:solidFill>
                  <a:srgbClr val="000000"/>
                </a:solidFill>
                <a:latin typeface="Arial (Body)"/>
                <a:cs typeface="Times New Roman"/>
              </a:rPr>
              <a:t>x</a:t>
            </a:r>
          </a:p>
          <a:p>
            <a:pPr marL="0" indent="0" defTabSz="457200">
              <a:lnSpc>
                <a:spcPct val="90000"/>
              </a:lnSpc>
              <a:spcAft>
                <a:spcPts val="600"/>
              </a:spcAft>
              <a:buSzPts val="2400"/>
              <a:buNone/>
            </a:pPr>
            <a:r>
              <a:rPr lang="en-US" sz="2400" b="1" dirty="0"/>
              <a:t>Table 14-8</a:t>
            </a:r>
            <a:r>
              <a:rPr lang="en-US" sz="2400" dirty="0"/>
              <a:t> Daily Demand at Alloy Steel over Two-Week Period</a:t>
            </a:r>
          </a:p>
        </p:txBody>
      </p:sp>
      <p:graphicFrame>
        <p:nvGraphicFramePr>
          <p:cNvPr id="5" name="Table 4"/>
          <p:cNvGraphicFramePr>
            <a:graphicFrameLocks noGrp="1"/>
          </p:cNvGraphicFramePr>
          <p:nvPr>
            <p:extLst>
              <p:ext uri="{D42A27DB-BD31-4B8C-83A1-F6EECF244321}">
                <p14:modId xmlns:p14="http://schemas.microsoft.com/office/powerpoint/2010/main" val="1236027634"/>
              </p:ext>
            </p:extLst>
          </p:nvPr>
        </p:nvGraphicFramePr>
        <p:xfrm>
          <a:off x="409903" y="3245015"/>
          <a:ext cx="8339958" cy="1572282"/>
        </p:xfrm>
        <a:graphic>
          <a:graphicData uri="http://schemas.openxmlformats.org/drawingml/2006/table">
            <a:tbl>
              <a:tblPr firstRow="1" bandRow="1">
                <a:tableStyleId>{5940675A-B579-460E-94D1-54222C63F5DA}</a:tableStyleId>
              </a:tblPr>
              <a:tblGrid>
                <a:gridCol w="914399">
                  <a:extLst>
                    <a:ext uri="{9D8B030D-6E8A-4147-A177-3AD203B41FA5}">
                      <a16:colId xmlns:a16="http://schemas.microsoft.com/office/drawing/2014/main" val="20000"/>
                    </a:ext>
                  </a:extLst>
                </a:gridCol>
                <a:gridCol w="993228">
                  <a:extLst>
                    <a:ext uri="{9D8B030D-6E8A-4147-A177-3AD203B41FA5}">
                      <a16:colId xmlns:a16="http://schemas.microsoft.com/office/drawing/2014/main" val="20001"/>
                    </a:ext>
                  </a:extLst>
                </a:gridCol>
                <a:gridCol w="1040524">
                  <a:extLst>
                    <a:ext uri="{9D8B030D-6E8A-4147-A177-3AD203B41FA5}">
                      <a16:colId xmlns:a16="http://schemas.microsoft.com/office/drawing/2014/main" val="20002"/>
                    </a:ext>
                  </a:extLst>
                </a:gridCol>
                <a:gridCol w="1355834">
                  <a:extLst>
                    <a:ext uri="{9D8B030D-6E8A-4147-A177-3AD203B41FA5}">
                      <a16:colId xmlns:a16="http://schemas.microsoft.com/office/drawing/2014/main" val="20003"/>
                    </a:ext>
                  </a:extLst>
                </a:gridCol>
                <a:gridCol w="1119352">
                  <a:extLst>
                    <a:ext uri="{9D8B030D-6E8A-4147-A177-3AD203B41FA5}">
                      <a16:colId xmlns:a16="http://schemas.microsoft.com/office/drawing/2014/main" val="20004"/>
                    </a:ext>
                  </a:extLst>
                </a:gridCol>
                <a:gridCol w="851338">
                  <a:extLst>
                    <a:ext uri="{9D8B030D-6E8A-4147-A177-3AD203B41FA5}">
                      <a16:colId xmlns:a16="http://schemas.microsoft.com/office/drawing/2014/main" val="20005"/>
                    </a:ext>
                  </a:extLst>
                </a:gridCol>
                <a:gridCol w="1072055">
                  <a:extLst>
                    <a:ext uri="{9D8B030D-6E8A-4147-A177-3AD203B41FA5}">
                      <a16:colId xmlns:a16="http://schemas.microsoft.com/office/drawing/2014/main" val="20006"/>
                    </a:ext>
                  </a:extLst>
                </a:gridCol>
                <a:gridCol w="993228">
                  <a:extLst>
                    <a:ext uri="{9D8B030D-6E8A-4147-A177-3AD203B41FA5}">
                      <a16:colId xmlns:a16="http://schemas.microsoft.com/office/drawing/2014/main" val="20007"/>
                    </a:ext>
                  </a:extLst>
                </a:gridCol>
              </a:tblGrid>
              <a:tr h="524094">
                <a:tc>
                  <a:txBody>
                    <a:bodyPr/>
                    <a:lstStyle/>
                    <a:p>
                      <a:r>
                        <a:rPr lang="en-US" sz="1600" dirty="0" smtClean="0">
                          <a:solidFill>
                            <a:schemeClr val="bg1"/>
                          </a:solidFill>
                        </a:rPr>
                        <a:t>Blank</a:t>
                      </a:r>
                      <a:endParaRPr lang="en-US" sz="1600" dirty="0">
                        <a:solidFill>
                          <a:schemeClr val="bg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Monday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Tuesday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Wednesday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Thursday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Friday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Saturday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1"/>
                          </a:solidFill>
                        </a:rPr>
                        <a:t>Sunday</a:t>
                      </a:r>
                      <a:endParaRPr lang="en-US" sz="1600" b="1"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24094">
                <a:tc>
                  <a:txBody>
                    <a:bodyPr/>
                    <a:lstStyle/>
                    <a:p>
                      <a:r>
                        <a:rPr lang="en-US" sz="1600" dirty="0" smtClean="0">
                          <a:solidFill>
                            <a:schemeClr val="tx1"/>
                          </a:solidFill>
                        </a:rPr>
                        <a:t>Week 1</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19,970</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17,470</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11,316</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26,192</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20,263</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8,381</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25,377</a:t>
                      </a:r>
                      <a:endParaRPr lang="en-US" sz="16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24094">
                <a:tc>
                  <a:txBody>
                    <a:bodyPr/>
                    <a:lstStyle/>
                    <a:p>
                      <a:r>
                        <a:rPr lang="en-US" sz="1600" dirty="0" smtClean="0">
                          <a:solidFill>
                            <a:schemeClr val="tx1"/>
                          </a:solidFill>
                        </a:rPr>
                        <a:t>Week 2</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39,171</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2,158</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20,633</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23,370</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24,100</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19,603</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smtClean="0">
                          <a:solidFill>
                            <a:schemeClr val="tx1"/>
                          </a:solidFill>
                        </a:rPr>
                        <a:t>18,442</a:t>
                      </a:r>
                      <a:endParaRPr lang="en-US" sz="16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0885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Trade-Off between Transportation Cost and Responsiveness </a:t>
            </a:r>
            <a:r>
              <a:rPr lang="en-US" sz="2000" b="0" kern="1200" dirty="0">
                <a:latin typeface="Times New Roman" panose="02020603050405020304" pitchFamily="18" charset="0"/>
              </a:rPr>
              <a:t>(2 of </a:t>
            </a:r>
            <a:r>
              <a:rPr lang="en-US" sz="2000" b="0" kern="1200" dirty="0" smtClean="0">
                <a:latin typeface="Times New Roman" panose="02020603050405020304" pitchFamily="18" charset="0"/>
              </a:rPr>
              <a:t>3)</a:t>
            </a:r>
            <a:endParaRPr lang="en-IN" dirty="0"/>
          </a:p>
        </p:txBody>
      </p:sp>
      <p:sp>
        <p:nvSpPr>
          <p:cNvPr id="3" name="Text Placeholder 2"/>
          <p:cNvSpPr>
            <a:spLocks noGrp="1"/>
          </p:cNvSpPr>
          <p:nvPr>
            <p:ph type="body" idx="1"/>
          </p:nvPr>
        </p:nvSpPr>
        <p:spPr>
          <a:xfrm>
            <a:off x="457200" y="1600200"/>
            <a:ext cx="8229600" cy="859221"/>
          </a:xfrm>
        </p:spPr>
        <p:txBody>
          <a:bodyPr/>
          <a:lstStyle/>
          <a:p>
            <a:pPr marL="0" indent="0" defTabSz="457200">
              <a:spcBef>
                <a:spcPts val="0"/>
              </a:spcBef>
              <a:buClrTx/>
              <a:buSzTx/>
              <a:buNone/>
              <a:tabLst/>
              <a:defRPr/>
            </a:pPr>
            <a:r>
              <a:rPr lang="en-US" sz="2400" b="1" dirty="0" smtClean="0">
                <a:latin typeface="+mn-lt"/>
              </a:rPr>
              <a:t>Table 14-9 </a:t>
            </a:r>
            <a:r>
              <a:rPr lang="en-US" sz="2400" dirty="0" smtClean="0">
                <a:latin typeface="+mn-lt"/>
              </a:rPr>
              <a:t>Quantity </a:t>
            </a:r>
            <a:r>
              <a:rPr lang="en-US" sz="2400" dirty="0">
                <a:latin typeface="+mn-lt"/>
              </a:rPr>
              <a:t>Shipped and Transportation Cost as a Function of Response Time</a:t>
            </a:r>
            <a:endParaRPr lang="en-US" sz="2400" b="1" dirty="0">
              <a:latin typeface="+mn-lt"/>
            </a:endParaRPr>
          </a:p>
        </p:txBody>
      </p:sp>
      <p:pic>
        <p:nvPicPr>
          <p:cNvPr id="5" name="Picture 4" descr="The following sets of numbers represent the Day, the Demand, the 2 Day Response quantity shipped and cost, the 3 Day Response quantity shipped and cost, and the 4 Day Response quantity shipped and cost. Day 1, Demand 19,970, 2 Day, 19,970, $299.70, 3 Day, 0, $0.00, 4 Day, 0, $0.00. Day 2, Demand 17,470, 2 Day, 17,470, $274.70, 3 Day, 37,440, $474.40, 4 Day, 0, $0.00. Day 3, Demand 11,316, 2 Day, 11,316, $213.16, 3 Day, 0, $0.00, 4 Day, 48,756, $586.56. Day 4, Demand 26,192, 2 Day,  6,192, $361.92, 3 Day, 37,508, $475.08, 4 Day, 0, $0.00. Day 5, Demand 20,263, 2 Day, 20,263, $302.63, 3 Day, 0, $0.00, 4 Day, 0, $0.00. Day 6, Demand 8,381, 2 Day, 8,381, $183.81, 3 Day, 28,644, $386.44, 4 Day, 54,836, $648.36. Day 7, Demand 25,377, 2 Day, 25,377, $353.77, 3 Day, 0, $0.00, 4 Day, 0, $0.00. Table continued on the next sli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98" y="2681238"/>
            <a:ext cx="8066536" cy="3072089"/>
          </a:xfrm>
          <a:prstGeom prst="rect">
            <a:avLst/>
          </a:prstGeom>
        </p:spPr>
      </p:pic>
    </p:spTree>
    <p:extLst>
      <p:ext uri="{BB962C8B-B14F-4D97-AF65-F5344CB8AC3E}">
        <p14:creationId xmlns:p14="http://schemas.microsoft.com/office/powerpoint/2010/main" val="769472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Trade-Off between Transportation Cost and Responsiveness </a:t>
            </a:r>
            <a:r>
              <a:rPr lang="en-US" sz="2000" b="0" kern="1200" dirty="0" smtClean="0">
                <a:latin typeface="Times New Roman" panose="02020603050405020304" pitchFamily="18" charset="0"/>
              </a:rPr>
              <a:t>(3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3)</a:t>
            </a:r>
            <a:endParaRPr lang="en-IN" dirty="0"/>
          </a:p>
        </p:txBody>
      </p:sp>
      <p:sp>
        <p:nvSpPr>
          <p:cNvPr id="3" name="Text Placeholder 2"/>
          <p:cNvSpPr>
            <a:spLocks noGrp="1"/>
          </p:cNvSpPr>
          <p:nvPr>
            <p:ph type="body" idx="1"/>
          </p:nvPr>
        </p:nvSpPr>
        <p:spPr>
          <a:xfrm>
            <a:off x="457200" y="1600201"/>
            <a:ext cx="8229600" cy="606972"/>
          </a:xfrm>
        </p:spPr>
        <p:txBody>
          <a:bodyPr/>
          <a:lstStyle/>
          <a:p>
            <a:pPr marL="0" indent="0">
              <a:buNone/>
            </a:pPr>
            <a:r>
              <a:rPr lang="en-US" sz="2400" b="1" dirty="0">
                <a:latin typeface="+mn-lt"/>
              </a:rPr>
              <a:t>Table </a:t>
            </a:r>
            <a:r>
              <a:rPr lang="en-US" sz="2400" b="1" dirty="0" smtClean="0">
                <a:latin typeface="+mn-lt"/>
              </a:rPr>
              <a:t>14-9 [continued]</a:t>
            </a:r>
            <a:endParaRPr lang="en-IN" sz="2400" dirty="0">
              <a:latin typeface="+mn-lt"/>
            </a:endParaRPr>
          </a:p>
        </p:txBody>
      </p:sp>
      <p:pic>
        <p:nvPicPr>
          <p:cNvPr id="12" name="Picture 11" descr="This is a continuation of the table from the previous slide. The following sets of numbers represent the Day, the Demand, the 2 Day Response quantity shipped and cost, the 3 Day Response quantity shipped and cost, and the 4 Day Response quantity shipped and cost. Day 8, Demand 39,171, 2 Day, 39,171, $491.71, 3 Day, 64,548, $745.48, 4 Day, 0, $0.00. Day 9, Demand 2,158, 2 Day, 2,158, $121.58, 3 Day, 0, $0.00, 4 Day, 66,706, $767.06. Day 10, Demand 20,633, 2 Day, 20,633, $306.33, 3 Day, 22,791, $327.91, 4 Day, 0, $0.00. Day 11, Demand 23,370, 2 Day, 23,370, $333.70, 3 Day, 0, $0.00, 4 Day, 0, $0.00. Day 12, Demand 24,100, 2 Day, 24,100, $341.00, 3 Day, 47,700, $574.70, 4 Day, 68,103, $781.03. Day 13, Demand 19,603, 2 Day, 19,603, $296.03, 3 Day, 0, $0.00, 4 Day, 0, $0.00.  Day 14, Demand 18,442, 2 Day, 18,442, $284.42, 3 Day, 38,045, $480.45, 4 Day, 38,045, $480.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98" y="2684499"/>
            <a:ext cx="8066536" cy="3412407"/>
          </a:xfrm>
          <a:prstGeom prst="rect">
            <a:avLst/>
          </a:prstGeom>
        </p:spPr>
      </p:pic>
    </p:spTree>
    <p:extLst>
      <p:ext uri="{BB962C8B-B14F-4D97-AF65-F5344CB8AC3E}">
        <p14:creationId xmlns:p14="http://schemas.microsoft.com/office/powerpoint/2010/main" val="626655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Modes of Transportation and Their Performance Characteristics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96614"/>
          </a:xfrm>
        </p:spPr>
        <p:txBody>
          <a:bodyPr/>
          <a:lstStyle/>
          <a:p>
            <a:pPr marL="0" indent="0">
              <a:buNone/>
            </a:pPr>
            <a:r>
              <a:rPr lang="en-US" sz="2400" b="1" dirty="0" smtClean="0">
                <a:latin typeface="+mn-lt"/>
              </a:rPr>
              <a:t>Table 14-1 </a:t>
            </a:r>
            <a:r>
              <a:rPr lang="en-US" sz="2400" dirty="0" smtClean="0">
                <a:latin typeface="+mn-lt"/>
              </a:rPr>
              <a:t>Transportation Facts</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772588445"/>
              </p:ext>
            </p:extLst>
          </p:nvPr>
        </p:nvGraphicFramePr>
        <p:xfrm>
          <a:off x="457200" y="2361579"/>
          <a:ext cx="8229600" cy="386689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1038587">
                <a:tc>
                  <a:txBody>
                    <a:bodyPr/>
                    <a:lstStyle/>
                    <a:p>
                      <a:pPr algn="ctr"/>
                      <a:r>
                        <a:rPr lang="en-US" sz="1800" b="1" dirty="0" smtClean="0"/>
                        <a:t>Mode</a:t>
                      </a:r>
                      <a:endParaRPr lang="en-US" sz="18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Freight Value </a:t>
                      </a:r>
                    </a:p>
                    <a:p>
                      <a:pPr algn="ctr"/>
                      <a:r>
                        <a:rPr lang="en-US" sz="1800" b="1" dirty="0" smtClean="0"/>
                        <a:t>($ billions) </a:t>
                      </a:r>
                    </a:p>
                    <a:p>
                      <a:pPr algn="ctr"/>
                      <a:r>
                        <a:rPr lang="en-US" sz="1800" b="1" dirty="0" smtClean="0"/>
                        <a:t>in 2011</a:t>
                      </a:r>
                      <a:endParaRPr lang="en-US" sz="18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Freight Tons (millions) </a:t>
                      </a:r>
                    </a:p>
                    <a:p>
                      <a:pPr algn="ctr"/>
                      <a:r>
                        <a:rPr lang="en-US" sz="1800" b="1" dirty="0" smtClean="0"/>
                        <a:t>in 2011</a:t>
                      </a:r>
                      <a:endParaRPr lang="en-US" sz="18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Freight </a:t>
                      </a:r>
                    </a:p>
                    <a:p>
                      <a:pPr algn="ctr"/>
                      <a:r>
                        <a:rPr lang="en-US" sz="1800" b="1" dirty="0" smtClean="0"/>
                        <a:t>Ton-Miles (billions) </a:t>
                      </a:r>
                    </a:p>
                    <a:p>
                      <a:pPr algn="ctr"/>
                      <a:r>
                        <a:rPr lang="en-US" sz="1800" b="1" dirty="0" smtClean="0"/>
                        <a:t>in 2011</a:t>
                      </a:r>
                      <a:endParaRPr lang="en-US" sz="18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Value Added to G</a:t>
                      </a:r>
                      <a:r>
                        <a:rPr lang="en-US" sz="100" b="1" dirty="0" smtClean="0"/>
                        <a:t> </a:t>
                      </a:r>
                      <a:r>
                        <a:rPr lang="en-US" sz="1800" b="1" dirty="0" smtClean="0"/>
                        <a:t>N</a:t>
                      </a:r>
                      <a:r>
                        <a:rPr lang="en-US" sz="100" b="1" dirty="0" smtClean="0"/>
                        <a:t> </a:t>
                      </a:r>
                      <a:r>
                        <a:rPr lang="en-US" sz="1800" b="1" dirty="0" smtClean="0"/>
                        <a:t>P </a:t>
                      </a:r>
                    </a:p>
                    <a:p>
                      <a:pPr algn="ctr"/>
                      <a:r>
                        <a:rPr lang="en-US" sz="1800" b="1" dirty="0" smtClean="0"/>
                        <a:t>($ billions) </a:t>
                      </a:r>
                    </a:p>
                    <a:p>
                      <a:pPr algn="ctr"/>
                      <a:r>
                        <a:rPr lang="en-US" sz="1800" b="1" dirty="0" smtClean="0"/>
                        <a:t>in 2009</a:t>
                      </a:r>
                      <a:endParaRPr lang="en-US" sz="1800" b="1" dirty="0"/>
                    </a:p>
                  </a:txBody>
                  <a:tcPr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9548">
                <a:tc>
                  <a:txBody>
                    <a:bodyPr/>
                    <a:lstStyle/>
                    <a:p>
                      <a:r>
                        <a:rPr lang="en-US" sz="1800" dirty="0" smtClean="0"/>
                        <a:t>Air (includes</a:t>
                      </a:r>
                      <a:r>
                        <a:rPr lang="en-US" sz="1800" baseline="0" dirty="0" smtClean="0"/>
                        <a:t> truck and air)</a:t>
                      </a:r>
                      <a:endParaRPr lang="en-US" sz="1800" dirty="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394</a:t>
                      </a:r>
                      <a:endParaRPr lang="en-US" sz="1800" dirty="0"/>
                    </a:p>
                  </a:txBody>
                  <a:tcPr anchor="b">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6</a:t>
                      </a:r>
                      <a:endParaRPr lang="en-US" sz="1800" dirty="0"/>
                    </a:p>
                  </a:txBody>
                  <a:tcPr anchor="b">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11</a:t>
                      </a:r>
                      <a:endParaRPr lang="en-US" sz="1800" dirty="0"/>
                    </a:p>
                  </a:txBody>
                  <a:tcPr anchor="b">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61.9</a:t>
                      </a:r>
                      <a:endParaRPr lang="en-US" sz="1800" dirty="0"/>
                    </a:p>
                  </a:txBody>
                  <a:tcPr anchor="b">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7618">
                <a:tc>
                  <a:txBody>
                    <a:bodyPr/>
                    <a:lstStyle/>
                    <a:p>
                      <a:r>
                        <a:rPr lang="en-US" sz="1800" dirty="0" smtClean="0"/>
                        <a:t>Truck</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12,181</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11,924</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2,337</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113.1</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7618">
                <a:tc>
                  <a:txBody>
                    <a:bodyPr/>
                    <a:lstStyle/>
                    <a:p>
                      <a:r>
                        <a:rPr lang="en-US" sz="1800" dirty="0" smtClean="0"/>
                        <a:t>Rail</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588</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2,053</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1,518</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30.8</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7618">
                <a:tc>
                  <a:txBody>
                    <a:bodyPr/>
                    <a:lstStyle/>
                    <a:p>
                      <a:r>
                        <a:rPr lang="en-US" sz="1800" dirty="0" smtClean="0"/>
                        <a:t>Water</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201</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645</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434</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14.3</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7618">
                <a:tc>
                  <a:txBody>
                    <a:bodyPr/>
                    <a:lstStyle/>
                    <a:p>
                      <a:r>
                        <a:rPr lang="en-US" sz="1800" dirty="0" smtClean="0"/>
                        <a:t>Pipeline</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889</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1,912</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1,018</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12.0</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7618">
                <a:tc>
                  <a:txBody>
                    <a:bodyPr/>
                    <a:lstStyle/>
                    <a:p>
                      <a:r>
                        <a:rPr lang="en-US" sz="1800" dirty="0" smtClean="0"/>
                        <a:t>Multimodal</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1,985</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583</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tabLst>
                          <a:tab pos="901700" algn="r"/>
                        </a:tabLst>
                      </a:pPr>
                      <a:r>
                        <a:rPr lang="en-US" sz="1800" dirty="0" smtClean="0"/>
                        <a:t>	489</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solidFill>
                            <a:schemeClr val="bg1"/>
                          </a:solidFill>
                        </a:rPr>
                        <a:t>Blank</a:t>
                      </a:r>
                      <a:endParaRPr lang="en-US" sz="18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41554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 </a:t>
            </a:r>
            <a:r>
              <a:rPr lang="en-US" sz="2000" b="0" kern="1200" dirty="0" smtClean="0">
                <a:latin typeface="Times New Roman" panose="02020603050405020304" pitchFamily="18" charset="0"/>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616618"/>
          </a:xfrm>
        </p:spPr>
        <p:txBody>
          <a:bodyPr wrap="square" lIns="91425" tIns="91425" rIns="91425" bIns="91425">
            <a:spAutoFit/>
          </a:bodyPr>
          <a:lstStyle/>
          <a:p>
            <a:pPr marL="0" lvl="0" indent="0" defTabSz="457200">
              <a:spcAft>
                <a:spcPct val="0"/>
              </a:spcAft>
              <a:buSzPct val="100000"/>
              <a:buNone/>
            </a:pPr>
            <a:r>
              <a:rPr lang="en-US" sz="2400" kern="1200" dirty="0" smtClean="0">
                <a:solidFill>
                  <a:srgbClr val="000000"/>
                </a:solidFill>
                <a:latin typeface="Arial (Body)"/>
                <a:ea typeface="+mn-ea"/>
                <a:cs typeface="+mn-cs"/>
              </a:rPr>
              <a:t>Given a supply chain goal to minimize the total cost while providing the desired level of responsiveness to customers, tradeoffs between transportation costs, inventory cost, facility costs, operating cost, and response time must be considered when selecting the mode of transport, the extent of inventory aggregation, and the targeted customer responsiveness. Modes with high transportation costs can be justified if they result in significantly lower inventory costs. Inventory aggregation decreases supply chain costs if the product has a high value-to-weight ratio, high demand uncertainty, low transportation cost, and customer orders are large.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08273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77954"/>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If a product has a low value-to-weight ratio, low demand uncertainty, large transportation cost, or small customer orders, inventory aggregation may increase supply chain costs. Temporal aggregation of demand reduces responsiveness but decreases transportation costs because it entails larger shipments and reduces the variation in shipment sizes from one shipment to the next. The marginal benefit of temporal aggregation declines as the time window over which aggregation takes place </a:t>
            </a:r>
            <a:r>
              <a:rPr lang="en-US" sz="2400" kern="1200" dirty="0" smtClean="0">
                <a:solidFill>
                  <a:srgbClr val="000000"/>
                </a:solidFill>
                <a:latin typeface="Arial (Body)"/>
                <a:ea typeface="+mn-ea"/>
                <a:cs typeface="+mn-cs"/>
              </a:rPr>
              <a:t>increases.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790209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Tailored Transportation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use of different transportation networks and modes based on customer and product characteristics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Factors affecting tailoring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Customer density and distance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Customer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Transportation cost based on total route distance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Delivery cost based on number of </a:t>
            </a:r>
            <a:r>
              <a:rPr lang="en-US" sz="2400" kern="1200" dirty="0" smtClean="0">
                <a:solidFill>
                  <a:srgbClr val="000000"/>
                </a:solidFill>
                <a:latin typeface="Arial (Body)"/>
                <a:ea typeface="+mn-ea"/>
                <a:cs typeface="+mn-cs"/>
              </a:rPr>
              <a:t>deliveries</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Product demand and value</a:t>
            </a:r>
          </a:p>
        </p:txBody>
      </p:sp>
    </p:spTree>
    <p:extLst>
      <p:ext uri="{BB962C8B-B14F-4D97-AF65-F5344CB8AC3E}">
        <p14:creationId xmlns:p14="http://schemas.microsoft.com/office/powerpoint/2010/main" val="2350783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Tailored Transportation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811924"/>
          </a:xfrm>
        </p:spPr>
        <p:txBody>
          <a:bodyPr/>
          <a:lstStyle/>
          <a:p>
            <a:pPr marL="0" indent="0">
              <a:buNone/>
            </a:pPr>
            <a:r>
              <a:rPr lang="en-US" sz="2200" b="1" dirty="0" smtClean="0">
                <a:latin typeface="+mn-lt"/>
              </a:rPr>
              <a:t>Table 14-10</a:t>
            </a:r>
            <a:r>
              <a:rPr lang="en-US" sz="2200" dirty="0" smtClean="0">
                <a:latin typeface="+mn-lt"/>
              </a:rPr>
              <a:t> Transportation </a:t>
            </a:r>
            <a:r>
              <a:rPr lang="en-US" sz="2200" dirty="0">
                <a:latin typeface="+mn-lt"/>
              </a:rPr>
              <a:t>Options Based on Customer Density and Distance </a:t>
            </a:r>
          </a:p>
        </p:txBody>
      </p:sp>
      <p:graphicFrame>
        <p:nvGraphicFramePr>
          <p:cNvPr id="4" name="Table 3"/>
          <p:cNvGraphicFramePr>
            <a:graphicFrameLocks noGrp="1"/>
          </p:cNvGraphicFramePr>
          <p:nvPr>
            <p:extLst>
              <p:ext uri="{D42A27DB-BD31-4B8C-83A1-F6EECF244321}">
                <p14:modId xmlns:p14="http://schemas.microsoft.com/office/powerpoint/2010/main" val="178009803"/>
              </p:ext>
            </p:extLst>
          </p:nvPr>
        </p:nvGraphicFramePr>
        <p:xfrm>
          <a:off x="457197" y="2817596"/>
          <a:ext cx="8229602" cy="2644980"/>
        </p:xfrm>
        <a:graphic>
          <a:graphicData uri="http://schemas.openxmlformats.org/drawingml/2006/table">
            <a:tbl>
              <a:tblPr firstRow="1" bandRow="1">
                <a:tableStyleId>{5940675A-B579-460E-94D1-54222C63F5DA}</a:tableStyleId>
              </a:tblPr>
              <a:tblGrid>
                <a:gridCol w="1623851">
                  <a:extLst>
                    <a:ext uri="{9D8B030D-6E8A-4147-A177-3AD203B41FA5}">
                      <a16:colId xmlns:a16="http://schemas.microsoft.com/office/drawing/2014/main" val="20000"/>
                    </a:ext>
                  </a:extLst>
                </a:gridCol>
                <a:gridCol w="2144111">
                  <a:extLst>
                    <a:ext uri="{9D8B030D-6E8A-4147-A177-3AD203B41FA5}">
                      <a16:colId xmlns:a16="http://schemas.microsoft.com/office/drawing/2014/main" val="20001"/>
                    </a:ext>
                  </a:extLst>
                </a:gridCol>
                <a:gridCol w="2340231">
                  <a:extLst>
                    <a:ext uri="{9D8B030D-6E8A-4147-A177-3AD203B41FA5}">
                      <a16:colId xmlns:a16="http://schemas.microsoft.com/office/drawing/2014/main" val="20002"/>
                    </a:ext>
                  </a:extLst>
                </a:gridCol>
                <a:gridCol w="2121409">
                  <a:extLst>
                    <a:ext uri="{9D8B030D-6E8A-4147-A177-3AD203B41FA5}">
                      <a16:colId xmlns:a16="http://schemas.microsoft.com/office/drawing/2014/main" val="20003"/>
                    </a:ext>
                  </a:extLst>
                </a:gridCol>
              </a:tblGrid>
              <a:tr h="465261">
                <a:tc>
                  <a:txBody>
                    <a:bodyPr/>
                    <a:lstStyle/>
                    <a:p>
                      <a:r>
                        <a:rPr lang="en-US" sz="1800" dirty="0" smtClean="0">
                          <a:solidFill>
                            <a:schemeClr val="bg1"/>
                          </a:solidFill>
                        </a:rPr>
                        <a:t>Blank</a:t>
                      </a:r>
                      <a:endParaRPr lang="en-US" sz="1800" b="1" dirty="0">
                        <a:solidFill>
                          <a:schemeClr val="bg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t>Short Distance</a:t>
                      </a:r>
                      <a:endParaRPr lang="en-US" sz="1800" b="1"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t>Medium Distance</a:t>
                      </a:r>
                      <a:endParaRPr lang="en-US" sz="1800" b="1"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t>Long Distance</a:t>
                      </a:r>
                      <a:endParaRPr lang="en-US" sz="1800" b="1"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6573">
                <a:tc>
                  <a:txBody>
                    <a:bodyPr/>
                    <a:lstStyle/>
                    <a:p>
                      <a:r>
                        <a:rPr lang="en-US" sz="1800" kern="1200" dirty="0" smtClean="0"/>
                        <a:t>High density</a:t>
                      </a:r>
                      <a:endParaRPr lang="en-US" sz="1800"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Private fleet with milk runs</a:t>
                      </a:r>
                      <a:endParaRPr lang="en-US" sz="1800"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Cross-dock with milk runs</a:t>
                      </a:r>
                      <a:endParaRPr lang="en-US" sz="1800" kern="1200" dirty="0" smtClean="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Cross-dock with milk runs</a:t>
                      </a:r>
                      <a:endParaRPr lang="en-US" sz="1800" kern="1200" dirty="0" smtClean="0"/>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65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Medium density</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Third-party milk runs</a:t>
                      </a:r>
                      <a:endParaRPr lang="en-US" sz="18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L</a:t>
                      </a:r>
                      <a:r>
                        <a:rPr lang="en-US" sz="100" kern="1200" dirty="0" smtClean="0"/>
                        <a:t> </a:t>
                      </a:r>
                      <a:r>
                        <a:rPr lang="en-US" sz="1800" kern="1200" dirty="0" smtClean="0"/>
                        <a:t>T</a:t>
                      </a:r>
                      <a:r>
                        <a:rPr lang="en-US" sz="100" kern="1200" dirty="0" smtClean="0"/>
                        <a:t> </a:t>
                      </a:r>
                      <a:r>
                        <a:rPr lang="en-US" sz="1800" kern="1200" dirty="0" smtClean="0"/>
                        <a:t>L carrier</a:t>
                      </a:r>
                      <a:endParaRPr lang="en-US" sz="18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L</a:t>
                      </a:r>
                      <a:r>
                        <a:rPr lang="en-US" sz="100" kern="1200" dirty="0" smtClean="0"/>
                        <a:t> </a:t>
                      </a:r>
                      <a:r>
                        <a:rPr lang="en-US" sz="1800" kern="1200" dirty="0" smtClean="0"/>
                        <a:t>T</a:t>
                      </a:r>
                      <a:r>
                        <a:rPr lang="en-US" sz="100" kern="1200" dirty="0" smtClean="0"/>
                        <a:t> </a:t>
                      </a:r>
                      <a:r>
                        <a:rPr lang="en-US" sz="1800" kern="1200" dirty="0" smtClean="0"/>
                        <a:t>L or package carrier</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6573">
                <a:tc>
                  <a:txBody>
                    <a:bodyPr/>
                    <a:lstStyle/>
                    <a:p>
                      <a:r>
                        <a:rPr lang="en-US" sz="1800" kern="1200" dirty="0" smtClean="0"/>
                        <a:t>Low density</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Third-party milk runs or L</a:t>
                      </a:r>
                      <a:r>
                        <a:rPr lang="en-US" sz="100" kern="1200" dirty="0" smtClean="0"/>
                        <a:t> </a:t>
                      </a:r>
                      <a:r>
                        <a:rPr lang="en-US" sz="1800" kern="1200" dirty="0" smtClean="0"/>
                        <a:t>T</a:t>
                      </a:r>
                      <a:r>
                        <a:rPr lang="en-US" sz="100" kern="1200" dirty="0" smtClean="0"/>
                        <a:t> </a:t>
                      </a:r>
                      <a:r>
                        <a:rPr lang="en-US" sz="1800" kern="1200" dirty="0" smtClean="0"/>
                        <a:t>L carrier</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L</a:t>
                      </a:r>
                      <a:r>
                        <a:rPr lang="en-US" sz="100" kern="1200" dirty="0" smtClean="0"/>
                        <a:t> </a:t>
                      </a:r>
                      <a:r>
                        <a:rPr lang="en-US" sz="1800" kern="1200" dirty="0" smtClean="0"/>
                        <a:t>T</a:t>
                      </a:r>
                      <a:r>
                        <a:rPr lang="en-US" sz="100" kern="1200" dirty="0" smtClean="0"/>
                        <a:t> </a:t>
                      </a:r>
                      <a:r>
                        <a:rPr lang="en-US" sz="1800" kern="1200" dirty="0" smtClean="0"/>
                        <a:t>L or package carrier</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Package carrier</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36781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Tailored Transportation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575440"/>
          </a:xfrm>
        </p:spPr>
        <p:txBody>
          <a:bodyPr/>
          <a:lstStyle/>
          <a:p>
            <a:pPr marL="0" indent="0" defTabSz="457200">
              <a:spcBef>
                <a:spcPts val="0"/>
              </a:spcBef>
              <a:buClrTx/>
              <a:buSzTx/>
              <a:buNone/>
              <a:tabLst/>
              <a:defRPr/>
            </a:pPr>
            <a:r>
              <a:rPr lang="en-US" sz="2200" b="1" kern="1200" dirty="0" smtClean="0">
                <a:latin typeface="+mn-lt"/>
              </a:rPr>
              <a:t>Table 14-11</a:t>
            </a:r>
            <a:r>
              <a:rPr lang="en-US" sz="2200" kern="1200" dirty="0" smtClean="0">
                <a:latin typeface="+mn-lt"/>
              </a:rPr>
              <a:t> Aggregation </a:t>
            </a:r>
            <a:r>
              <a:rPr lang="en-US" sz="2200" kern="1200" dirty="0">
                <a:latin typeface="+mn-lt"/>
              </a:rPr>
              <a:t>Strategies Based </a:t>
            </a:r>
            <a:r>
              <a:rPr lang="en-US" sz="2200" kern="1200" dirty="0" smtClean="0">
                <a:latin typeface="+mn-lt"/>
              </a:rPr>
              <a:t>on Value/Demand</a:t>
            </a:r>
            <a:endParaRPr lang="en-US" sz="2200" kern="12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024866132"/>
              </p:ext>
            </p:extLst>
          </p:nvPr>
        </p:nvGraphicFramePr>
        <p:xfrm>
          <a:off x="457200" y="2366527"/>
          <a:ext cx="8229599" cy="3790219"/>
        </p:xfrm>
        <a:graphic>
          <a:graphicData uri="http://schemas.openxmlformats.org/drawingml/2006/table">
            <a:tbl>
              <a:tblPr firstRow="1" bandRow="1">
                <a:tableStyleId>{5940675A-B579-460E-94D1-54222C63F5DA}</a:tableStyleId>
              </a:tblPr>
              <a:tblGrid>
                <a:gridCol w="1837943">
                  <a:extLst>
                    <a:ext uri="{9D8B030D-6E8A-4147-A177-3AD203B41FA5}">
                      <a16:colId xmlns:a16="http://schemas.microsoft.com/office/drawing/2014/main" val="20000"/>
                    </a:ext>
                  </a:extLst>
                </a:gridCol>
                <a:gridCol w="3195828">
                  <a:extLst>
                    <a:ext uri="{9D8B030D-6E8A-4147-A177-3AD203B41FA5}">
                      <a16:colId xmlns:a16="http://schemas.microsoft.com/office/drawing/2014/main" val="20001"/>
                    </a:ext>
                  </a:extLst>
                </a:gridCol>
                <a:gridCol w="3195828">
                  <a:extLst>
                    <a:ext uri="{9D8B030D-6E8A-4147-A177-3AD203B41FA5}">
                      <a16:colId xmlns:a16="http://schemas.microsoft.com/office/drawing/2014/main" val="20002"/>
                    </a:ext>
                  </a:extLst>
                </a:gridCol>
              </a:tblGrid>
              <a:tr h="458775">
                <a:tc>
                  <a:txBody>
                    <a:bodyPr/>
                    <a:lstStyle/>
                    <a:p>
                      <a:r>
                        <a:rPr lang="en-US" sz="1800" b="1" kern="1200" dirty="0" smtClean="0"/>
                        <a:t>Product Type</a:t>
                      </a:r>
                      <a:endParaRPr lang="en-US" sz="1800" b="1"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t>High Value</a:t>
                      </a:r>
                      <a:endParaRPr lang="en-US" sz="1800" b="1"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smtClean="0"/>
                        <a:t>Low Value</a:t>
                      </a:r>
                      <a:endParaRPr lang="en-US" sz="1800" b="1"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308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High demand</a:t>
                      </a:r>
                      <a:endParaRPr lang="en-US" sz="1800"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Disaggregate cycle inventory. Aggregate safety inventory. Inexpensive mode of transportation for replenishing cycle inventory and fast mode when using safety inventory.</a:t>
                      </a:r>
                      <a:endParaRPr lang="en-US" sz="1800"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Disaggregate all inventories and use inexpensive mode of transportation for replenishment.</a:t>
                      </a:r>
                      <a:endParaRPr lang="en-US" sz="1800" kern="1200" dirty="0" smtClean="0">
                        <a:solidFill>
                          <a:schemeClr val="tx1"/>
                        </a:solidFill>
                        <a:latin typeface="+mn-lt"/>
                        <a:ea typeface="+mn-ea"/>
                        <a:cs typeface="+mn-cs"/>
                      </a:endParaRPr>
                    </a:p>
                  </a:txBody>
                  <a:tcP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976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Low demand</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Aggregate all inventories. If needed, use fast mode of transportation for filling customer orders.</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Aggregate only safety inventory. Use inexpensive mode of transportation for replenishing cycle inventory.</a:t>
                      </a:r>
                      <a:endParaRPr lang="en-US" sz="1800" dirty="0" smtClean="0"/>
                    </a:p>
                  </a:txBody>
                  <a:tcPr>
                    <a:lnL w="12700" cmpd="sng">
                      <a:noFill/>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9236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6</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087710" cy="4247286"/>
          </a:xfrm>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Tailoring transportation based on customer density and distance, customer size, or product demand and value allows a supply chain to achieve appropriate responsiveness and low cost. Whereas a high density of customers close to a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C can </a:t>
            </a:r>
            <a:r>
              <a:rPr lang="en-US" sz="2200" kern="1200" dirty="0">
                <a:solidFill>
                  <a:srgbClr val="000000"/>
                </a:solidFill>
                <a:latin typeface="Arial (Body)"/>
                <a:ea typeface="+mn-ea"/>
                <a:cs typeface="+mn-cs"/>
              </a:rPr>
              <a:t>be served by a private fleet, a low density of customers far from a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C may </a:t>
            </a:r>
            <a:r>
              <a:rPr lang="en-US" sz="2200" kern="1200" dirty="0">
                <a:solidFill>
                  <a:srgbClr val="000000"/>
                </a:solidFill>
                <a:latin typeface="Arial (Body)"/>
                <a:ea typeface="+mn-ea"/>
                <a:cs typeface="+mn-cs"/>
              </a:rPr>
              <a:t>be better served using package carriers. Whereas large customers can easily be provided more frequent deliveries, doing the same for small customers is much more expensive. Whereas high demand, low value products should be decentralized to lower transportation costs, low demand, high value products should be centralized to lower inventory </a:t>
            </a:r>
            <a:r>
              <a:rPr lang="en-US" sz="2200" kern="1200" dirty="0" smtClean="0">
                <a:solidFill>
                  <a:srgbClr val="000000"/>
                </a:solidFill>
                <a:latin typeface="Arial (Body)"/>
                <a:ea typeface="+mn-ea"/>
                <a:cs typeface="+mn-cs"/>
              </a:rPr>
              <a:t>costs.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747972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Air</a:t>
            </a:r>
            <a:endParaRPr lang="en-IN" dirty="0"/>
          </a:p>
        </p:txBody>
      </p:sp>
      <p:sp>
        <p:nvSpPr>
          <p:cNvPr id="3" name="Content Placeholder 2"/>
          <p:cNvSpPr>
            <a:spLocks noGrp="1"/>
          </p:cNvSpPr>
          <p:nvPr>
            <p:ph idx="1"/>
          </p:nvPr>
        </p:nvSpPr>
        <p:spPr>
          <a:xfrm>
            <a:off x="457200" y="1600200"/>
            <a:ext cx="8229600" cy="512379"/>
          </a:xfrm>
        </p:spPr>
        <p:txBody>
          <a:bodyPr/>
          <a:lstStyle/>
          <a:p>
            <a:pPr marL="255651" lvl="0" indent="-255651" defTabSz="457200">
              <a:spcAft>
                <a:spcPct val="0"/>
              </a:spcAft>
              <a:buFont typeface="Arial" panose="020B0604020202020204" pitchFamily="34" charset="0"/>
              <a:buChar char="•"/>
            </a:pPr>
            <a:r>
              <a:rPr lang="en-US" sz="2400" kern="1200" dirty="0">
                <a:solidFill>
                  <a:srgbClr val="000000"/>
                </a:solidFill>
                <a:latin typeface="Arial (Body)"/>
              </a:rPr>
              <a:t>Cost components</a:t>
            </a:r>
          </a:p>
        </p:txBody>
      </p:sp>
      <p:sp>
        <p:nvSpPr>
          <p:cNvPr id="4" name="Content Placeholder 3"/>
          <p:cNvSpPr>
            <a:spLocks noGrp="1"/>
          </p:cNvSpPr>
          <p:nvPr>
            <p:ph idx="13"/>
          </p:nvPr>
        </p:nvSpPr>
        <p:spPr>
          <a:xfrm>
            <a:off x="473720" y="2160690"/>
            <a:ext cx="8229600" cy="1386544"/>
          </a:xfrm>
        </p:spPr>
        <p:txBody>
          <a:bodyPr/>
          <a:lstStyle/>
          <a:p>
            <a:pPr marL="741553" lvl="1" indent="-284353" defTabSz="457200">
              <a:spcAft>
                <a:spcPct val="0"/>
              </a:spcAft>
              <a:buSzPts val="2400"/>
              <a:buFont typeface="+mj-lt"/>
              <a:buAutoNum type="arabicPeriod"/>
            </a:pPr>
            <a:r>
              <a:rPr lang="en-US" sz="2400" kern="1200" dirty="0">
                <a:solidFill>
                  <a:srgbClr val="000000"/>
                </a:solidFill>
                <a:latin typeface="Arial (Body)"/>
              </a:rPr>
              <a:t>Fixed infrastructure and equipment</a:t>
            </a:r>
          </a:p>
          <a:p>
            <a:pPr marL="741553" lvl="1" indent="-284353" defTabSz="457200">
              <a:spcAft>
                <a:spcPct val="0"/>
              </a:spcAft>
              <a:buSzPts val="2400"/>
              <a:buFont typeface="+mj-lt"/>
              <a:buAutoNum type="arabicPeriod"/>
            </a:pPr>
            <a:r>
              <a:rPr lang="en-US" sz="2400" kern="1200" dirty="0">
                <a:solidFill>
                  <a:srgbClr val="000000"/>
                </a:solidFill>
                <a:latin typeface="Arial (Body)"/>
              </a:rPr>
              <a:t>Labor and fuel</a:t>
            </a:r>
          </a:p>
          <a:p>
            <a:pPr marL="741553" lvl="1" indent="-284353" defTabSz="457200">
              <a:spcAft>
                <a:spcPct val="0"/>
              </a:spcAft>
              <a:buSzPts val="2400"/>
              <a:buFont typeface="+mj-lt"/>
              <a:buAutoNum type="arabicPeriod"/>
            </a:pPr>
            <a:r>
              <a:rPr lang="en-US" sz="2400" kern="1200" dirty="0">
                <a:solidFill>
                  <a:srgbClr val="000000"/>
                </a:solidFill>
                <a:latin typeface="Arial (Body)"/>
              </a:rPr>
              <a:t>Variable depending on passenger/cargo</a:t>
            </a:r>
          </a:p>
        </p:txBody>
      </p:sp>
      <p:sp>
        <p:nvSpPr>
          <p:cNvPr id="5" name="Content Placeholder 4"/>
          <p:cNvSpPr>
            <a:spLocks noGrp="1"/>
          </p:cNvSpPr>
          <p:nvPr>
            <p:ph idx="14"/>
          </p:nvPr>
        </p:nvSpPr>
        <p:spPr>
          <a:xfrm>
            <a:off x="473720" y="3588291"/>
            <a:ext cx="8229600" cy="2733679"/>
          </a:xfrm>
        </p:spPr>
        <p:txBody>
          <a:bodyPr/>
          <a:lstStyle/>
          <a:p>
            <a:pPr marL="255651" lvl="0" indent="-255651" defTabSz="457200">
              <a:spcAft>
                <a:spcPct val="0"/>
              </a:spcAft>
              <a:buFont typeface="Arial" panose="020B0604020202020204" pitchFamily="34" charset="0"/>
              <a:buChar char="•"/>
            </a:pPr>
            <a:r>
              <a:rPr lang="en-US" sz="2400" kern="1200" dirty="0">
                <a:solidFill>
                  <a:srgbClr val="000000"/>
                </a:solidFill>
                <a:latin typeface="Arial (Body)"/>
              </a:rPr>
              <a:t>Key issues</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Location/number of hubs</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Fleet assignment</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Maintenance schedules</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Crew scheduling</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Prices and availability</a:t>
            </a:r>
          </a:p>
        </p:txBody>
      </p:sp>
    </p:spTree>
    <p:extLst>
      <p:ext uri="{BB962C8B-B14F-4D97-AF65-F5344CB8AC3E}">
        <p14:creationId xmlns:p14="http://schemas.microsoft.com/office/powerpoint/2010/main" val="247360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Package Carriers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Small packages up to about 150 pounds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Expensive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Rapid and reliable delivery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Small and time-sensitive shipments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Provide other value-added services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Consolidation of shipments a key factor</a:t>
            </a:r>
          </a:p>
        </p:txBody>
      </p:sp>
    </p:spTree>
    <p:extLst>
      <p:ext uri="{BB962C8B-B14F-4D97-AF65-F5344CB8AC3E}">
        <p14:creationId xmlns:p14="http://schemas.microsoft.com/office/powerpoint/2010/main" val="307291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Truck</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Significant fraction of the goods moved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Truckload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Low fixed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Imbalance between flows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Less than truckload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Small lots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Hub and spoke system</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May take longer than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Fatigue-related accidents</a:t>
            </a:r>
          </a:p>
        </p:txBody>
      </p:sp>
    </p:spTree>
    <p:extLst>
      <p:ext uri="{BB962C8B-B14F-4D97-AF65-F5344CB8AC3E}">
        <p14:creationId xmlns:p14="http://schemas.microsoft.com/office/powerpoint/2010/main" val="134466055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8833</TotalTime>
  <Words>3090</Words>
  <Application>Microsoft Office PowerPoint</Application>
  <PresentationFormat>On-screen Show (4:3)</PresentationFormat>
  <Paragraphs>607</Paragraphs>
  <Slides>66</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66</vt:i4>
      </vt:variant>
    </vt:vector>
  </HeadingPairs>
  <TitlesOfParts>
    <vt:vector size="76" baseType="lpstr">
      <vt:lpstr>Arial</vt:lpstr>
      <vt:lpstr>Arial (Body)</vt:lpstr>
      <vt:lpstr>Noto Sans Symbols</vt:lpstr>
      <vt:lpstr>Times New Roman</vt:lpstr>
      <vt:lpstr>Verdana</vt:lpstr>
      <vt:lpstr>Wingdings</vt:lpstr>
      <vt:lpstr>508 Lecture</vt:lpstr>
      <vt:lpstr>1_508 Lecture</vt:lpstr>
      <vt:lpstr>Equation</vt:lpstr>
      <vt:lpstr>MathType 6.0 Equation</vt:lpstr>
      <vt:lpstr>Supply Chain Management: Strategy, Planning, and Operation</vt:lpstr>
      <vt:lpstr>Learning Objectives (1 of 2)</vt:lpstr>
      <vt:lpstr>Learning Objectives (2 of 2)</vt:lpstr>
      <vt:lpstr>Transportation Modes and Their Role in a Supply Chain</vt:lpstr>
      <vt:lpstr>Modes of Transportation and Their Performance Characteristics (1 of 2)</vt:lpstr>
      <vt:lpstr>Modes of Transportation and Their Performance Characteristics (2 of 2)</vt:lpstr>
      <vt:lpstr>Air</vt:lpstr>
      <vt:lpstr>Package Carriers</vt:lpstr>
      <vt:lpstr>Truck</vt:lpstr>
      <vt:lpstr>Rail</vt:lpstr>
      <vt:lpstr>Water</vt:lpstr>
      <vt:lpstr>Pipeline</vt:lpstr>
      <vt:lpstr>Intermodal</vt:lpstr>
      <vt:lpstr>Summary of Learning Objective 1 (1 of 2)</vt:lpstr>
      <vt:lpstr>Summary of Learning Objective 1 (2 of 2)</vt:lpstr>
      <vt:lpstr>Transportation Infrastructure and Policies (1 of 2)</vt:lpstr>
      <vt:lpstr>Transportation Infrastructure and Policies (2 of 2)</vt:lpstr>
      <vt:lpstr>Summary of Learning Objective 2</vt:lpstr>
      <vt:lpstr>Design Options for a Transportation Network</vt:lpstr>
      <vt:lpstr>Direct Shipment Network to Single Destination</vt:lpstr>
      <vt:lpstr>Direct Shipping with Milk Runs</vt:lpstr>
      <vt:lpstr>All Shipments Via Intermediate Distribution Center with Storage</vt:lpstr>
      <vt:lpstr>All Shipments Via Intermediate Transit Point with Storage</vt:lpstr>
      <vt:lpstr>All Shipments Via Intermediate Transit Point with Cross-Docking</vt:lpstr>
      <vt:lpstr>Shipping Via D C Using Milk Runs</vt:lpstr>
      <vt:lpstr>Tailored Network</vt:lpstr>
      <vt:lpstr>Selecting a Transportation Network (1 of 9)</vt:lpstr>
      <vt:lpstr>Selecting a Transportation Network (2 of 9)</vt:lpstr>
      <vt:lpstr>Selecting a Transportation Network (3 of 9)</vt:lpstr>
      <vt:lpstr>Selecting a Transportation Network (4 of 9)</vt:lpstr>
      <vt:lpstr>Selecting a Transportation Network (5 of 9)</vt:lpstr>
      <vt:lpstr>Selecting a Transportation Network (6 of 9)</vt:lpstr>
      <vt:lpstr>Selecting a Transportation Network (7 of 9)</vt:lpstr>
      <vt:lpstr>Selecting a Transportation Network (8 of 9)</vt:lpstr>
      <vt:lpstr>Selecting a Transportation Network (9 of 9)</vt:lpstr>
      <vt:lpstr>Summary of Learning Objective 3</vt:lpstr>
      <vt:lpstr>Mumbai Dabbawalas</vt:lpstr>
      <vt:lpstr>Summary of Learning Objective 4</vt:lpstr>
      <vt:lpstr>Trade-Offs in Transportation Design (1 of 2)</vt:lpstr>
      <vt:lpstr>Trade-Offs in Transportation Design (2 of 2)</vt:lpstr>
      <vt:lpstr>Trade-Offs When Selecting Transportation Mode (1 of 4)</vt:lpstr>
      <vt:lpstr>Trade-Offs When Selecting Transportation Mode (2 of 4)</vt:lpstr>
      <vt:lpstr>Trade-Offs When Selecting Transportation Mode (3 of 4)</vt:lpstr>
      <vt:lpstr>Trade-Offs When Selecting Transportation Mode (4 of 4)</vt:lpstr>
      <vt:lpstr>Inventory Aggregation</vt:lpstr>
      <vt:lpstr>Tradeoffs When Aggregating Inventory (1 of 10)</vt:lpstr>
      <vt:lpstr>Tradeoffs When Aggregating Inventory (2 of 10)</vt:lpstr>
      <vt:lpstr>Tradeoffs When Aggregating Inventory (3 of 10)</vt:lpstr>
      <vt:lpstr>Tradeoffs When Aggregating Inventory (4 of 10)</vt:lpstr>
      <vt:lpstr>Tradeoffs When Aggregating Inventory (5 of 10)</vt:lpstr>
      <vt:lpstr>Tradeoffs When Aggregating Inventory (6 of 10)</vt:lpstr>
      <vt:lpstr>Tradeoffs When Aggregating Inventory (7 of 10)</vt:lpstr>
      <vt:lpstr>Tradeoffs When Aggregating Inventory (8 of 10)</vt:lpstr>
      <vt:lpstr>Tradeoffs When Aggregating Inventory (9 of 10)</vt:lpstr>
      <vt:lpstr>Tradeoffs When Aggregating Inventory (10 of 10)</vt:lpstr>
      <vt:lpstr>Trade-Off between Transportation Cost and Customer Responsiveness</vt:lpstr>
      <vt:lpstr>Trade-Off between Transportation Cost and Responsiveness (1 of 3)</vt:lpstr>
      <vt:lpstr>Trade-Off between Transportation Cost and Responsiveness (2 of 3)</vt:lpstr>
      <vt:lpstr>Trade-Off between Transportation Cost and Responsiveness (3 of 3)</vt:lpstr>
      <vt:lpstr>Summary of Learning Objective 5 (1 of 2)</vt:lpstr>
      <vt:lpstr>Summary of Learning Objective 5 (2 of 2)</vt:lpstr>
      <vt:lpstr>Tailored Transportation (1 of 3)</vt:lpstr>
      <vt:lpstr>Tailored Transportation (2 of 3)</vt:lpstr>
      <vt:lpstr>Tailored Transportation (3 of 3)</vt:lpstr>
      <vt:lpstr>Summary of Learning Objective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Supriya B</cp:lastModifiedBy>
  <cp:revision>1198</cp:revision>
  <dcterms:modified xsi:type="dcterms:W3CDTF">2017-12-08T07:00:56Z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