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4"/>
  </p:notesMasterIdLst>
  <p:handoutMasterIdLst>
    <p:handoutMasterId r:id="rId55"/>
  </p:handoutMasterIdLst>
  <p:sldIdLst>
    <p:sldId id="301"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57" r:id="rId31"/>
    <p:sldId id="358" r:id="rId32"/>
    <p:sldId id="336" r:id="rId33"/>
    <p:sldId id="337" r:id="rId34"/>
    <p:sldId id="359" r:id="rId35"/>
    <p:sldId id="360" r:id="rId36"/>
    <p:sldId id="340" r:id="rId37"/>
    <p:sldId id="341" r:id="rId38"/>
    <p:sldId id="342" r:id="rId39"/>
    <p:sldId id="343" r:id="rId40"/>
    <p:sldId id="361" r:id="rId41"/>
    <p:sldId id="345" r:id="rId42"/>
    <p:sldId id="346" r:id="rId43"/>
    <p:sldId id="347" r:id="rId44"/>
    <p:sldId id="348" r:id="rId45"/>
    <p:sldId id="349" r:id="rId46"/>
    <p:sldId id="362" r:id="rId47"/>
    <p:sldId id="364" r:id="rId48"/>
    <p:sldId id="352" r:id="rId49"/>
    <p:sldId id="353" r:id="rId50"/>
    <p:sldId id="354" r:id="rId51"/>
    <p:sldId id="355" r:id="rId52"/>
    <p:sldId id="306" r:id="rId5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28" autoAdjust="0"/>
    <p:restoredTop sz="94364" autoAdjust="0"/>
  </p:normalViewPr>
  <p:slideViewPr>
    <p:cSldViewPr snapToGrid="0" snapToObjects="1">
      <p:cViewPr varScale="1">
        <p:scale>
          <a:sx n="66" d="100"/>
          <a:sy n="66" d="100"/>
        </p:scale>
        <p:origin x="672" y="60"/>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3446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35867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4818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78387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735849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4897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4503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06770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657602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7">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3" r:id="rId12"/>
    <p:sldLayoutId id="2147483678" r:id="rId13"/>
    <p:sldLayoutId id="2147483679" r:id="rId14"/>
    <p:sldLayoutId id="214748368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28.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34.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0.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2.bin"/><Relationship Id="rId4" Type="http://schemas.openxmlformats.org/officeDocument/2006/relationships/image" Target="../media/image14.wmf"/></Relationships>
</file>

<file path=ppt/slides/_rels/slide39.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18.wmf"/><Relationship Id="rId5" Type="http://schemas.openxmlformats.org/officeDocument/2006/relationships/oleObject" Target="../embeddings/oleObject15.bin"/><Relationship Id="rId4" Type="http://schemas.openxmlformats.org/officeDocument/2006/relationships/image" Target="../media/image1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5.xml"/><Relationship Id="rId7" Type="http://schemas.openxmlformats.org/officeDocument/2006/relationships/image" Target="../media/image21.wmf"/><Relationship Id="rId2" Type="http://schemas.openxmlformats.org/officeDocument/2006/relationships/slideLayout" Target="../slideLayouts/slideLayout14.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20.wmf"/><Relationship Id="rId4" Type="http://schemas.openxmlformats.org/officeDocument/2006/relationships/oleObject" Target="../embeddings/oleObject17.bin"/><Relationship Id="rId9" Type="http://schemas.openxmlformats.org/officeDocument/2006/relationships/image" Target="../media/image22.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0.xml"/><Relationship Id="rId1" Type="http://schemas.openxmlformats.org/officeDocument/2006/relationships/vmlDrawing" Target="../drawings/vmlDrawing10.vml"/><Relationship Id="rId6" Type="http://schemas.openxmlformats.org/officeDocument/2006/relationships/image" Target="../media/image24.wmf"/><Relationship Id="rId5" Type="http://schemas.openxmlformats.org/officeDocument/2006/relationships/oleObject" Target="../embeddings/oleObject21.bin"/><Relationship Id="rId4" Type="http://schemas.openxmlformats.org/officeDocument/2006/relationships/image" Target="../media/image23.wmf"/></Relationships>
</file>

<file path=ppt/slides/_rels/slide44.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23.bin"/><Relationship Id="rId4" Type="http://schemas.openxmlformats.org/officeDocument/2006/relationships/image" Target="../media/image25.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28.wmf"/></Relationships>
</file>

<file path=ppt/slides/_rels/slide46.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3.wmf"/><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image" Target="../media/image30.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29.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961482"/>
          </a:xfrm>
        </p:spPr>
        <p:txBody>
          <a:bodyPr anchor="ctr"/>
          <a:lstStyle/>
          <a:p>
            <a:r>
              <a:rPr lang="en-US" dirty="0"/>
              <a:t>Supply Chain Management: Strategy, Planning, and Operation</a:t>
            </a:r>
            <a:endParaRPr lang="en-US" dirty="0">
              <a:solidFill>
                <a:schemeClr val="tx2"/>
              </a:solidFill>
            </a:endParaRPr>
          </a:p>
        </p:txBody>
      </p:sp>
      <p:sp>
        <p:nvSpPr>
          <p:cNvPr id="3" name="Text Placeholder 2"/>
          <p:cNvSpPr>
            <a:spLocks noGrp="1"/>
          </p:cNvSpPr>
          <p:nvPr>
            <p:ph type="body" idx="1"/>
          </p:nvPr>
        </p:nvSpPr>
        <p:spPr>
          <a:xfrm>
            <a:off x="457199" y="1266231"/>
            <a:ext cx="8229600" cy="389592"/>
          </a:xfrm>
        </p:spPr>
        <p:txBody>
          <a:bodyPr/>
          <a:lstStyle/>
          <a:p>
            <a:r>
              <a:rPr lang="en-US" dirty="0" smtClean="0">
                <a:latin typeface="+mn-lt"/>
              </a:rPr>
              <a:t>Seventh 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15</a:t>
            </a:r>
            <a:endParaRPr lang="en-US" b="1" dirty="0">
              <a:latin typeface="+mn-lt"/>
            </a:endParaRPr>
          </a:p>
        </p:txBody>
      </p:sp>
      <p:sp>
        <p:nvSpPr>
          <p:cNvPr id="5" name="Text Placeholder 4"/>
          <p:cNvSpPr>
            <a:spLocks noGrp="1"/>
          </p:cNvSpPr>
          <p:nvPr>
            <p:ph type="body" idx="3"/>
          </p:nvPr>
        </p:nvSpPr>
        <p:spPr>
          <a:xfrm>
            <a:off x="5029200" y="3114461"/>
            <a:ext cx="3657600" cy="973445"/>
          </a:xfrm>
        </p:spPr>
        <p:txBody>
          <a:bodyPr/>
          <a:lstStyle/>
          <a:p>
            <a:pPr algn="ctr"/>
            <a:r>
              <a:rPr lang="en-US" dirty="0">
                <a:latin typeface="+mn-lt"/>
              </a:rPr>
              <a:t>Sourcing Decisions in a Supply Chain</a:t>
            </a:r>
          </a:p>
        </p:txBody>
      </p:sp>
      <p:pic>
        <p:nvPicPr>
          <p:cNvPr id="9" name="Picture 8" descr="Front cover: Supply Chain Management: Strategy, Planning, and Operation Seventh Edition by Chop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76" y="1752820"/>
            <a:ext cx="3598949" cy="4390364"/>
          </a:xfrm>
          <a:prstGeom prst="rect">
            <a:avLst/>
          </a:prstGeom>
          <a:ln w="6350" cmpd="sng">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Examples of Successful Third-Party Suppliers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239044"/>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smtClean="0">
                <a:solidFill>
                  <a:srgbClr val="000000"/>
                </a:solidFill>
                <a:latin typeface="Arial (Body)"/>
                <a:ea typeface="+mn-ea"/>
                <a:cs typeface="+mn-cs"/>
              </a:rPr>
              <a:t>E</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 providers</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smtClean="0">
                <a:solidFill>
                  <a:srgbClr val="000000"/>
                </a:solidFill>
                <a:latin typeface="Arial (Body)"/>
                <a:ea typeface="+mn-ea"/>
                <a:cs typeface="+mn-cs"/>
              </a:rPr>
              <a:t>U</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Li &amp; Fung</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Magna </a:t>
            </a:r>
            <a:r>
              <a:rPr lang="en-US" sz="2400" kern="1200" dirty="0" smtClean="0">
                <a:solidFill>
                  <a:srgbClr val="000000"/>
                </a:solidFill>
                <a:latin typeface="Arial (Body)"/>
                <a:ea typeface="+mn-ea"/>
                <a:cs typeface="+mn-cs"/>
              </a:rPr>
              <a:t>Steyr</a:t>
            </a:r>
          </a:p>
        </p:txBody>
      </p:sp>
    </p:spTree>
    <p:extLst>
      <p:ext uri="{BB962C8B-B14F-4D97-AF65-F5344CB8AC3E}">
        <p14:creationId xmlns:p14="http://schemas.microsoft.com/office/powerpoint/2010/main" val="2673477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1</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200" kern="1200" dirty="0">
                <a:solidFill>
                  <a:srgbClr val="000000"/>
                </a:solidFill>
                <a:latin typeface="Arial (Body)"/>
                <a:ea typeface="+mn-ea"/>
                <a:cs typeface="+mn-cs"/>
              </a:rPr>
              <a:t>Good sourcing decisions aim to identify suppliers that will grow the supply chain surplus. A supply chain function should be outsourced if the third party can increase the supply chain surplus without significant risk. A third party may increase the surplus by aggregating capacity, inventory, warehousing, transportation, information, receivables, and other factors to a higher level than the firm can on its own. A growth in surplus may also occur if the third party has lower costs or higher quality because of specialization or learning. Outsourcing generally makes sense if a firm’s needs are small and highly uncertain and can be served using resources that can serve other firms as well. Outsourcing also makes sense if the firm is short of capital or if the third party has a lower cost of </a:t>
            </a:r>
            <a:r>
              <a:rPr lang="en-US" sz="2200" kern="1200" dirty="0" smtClean="0">
                <a:solidFill>
                  <a:srgbClr val="000000"/>
                </a:solidFill>
                <a:latin typeface="Arial (Body)"/>
                <a:ea typeface="+mn-ea"/>
                <a:cs typeface="+mn-cs"/>
              </a:rPr>
              <a:t>capital.</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827157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Total Cost of Ownership </a:t>
            </a:r>
            <a:r>
              <a:rPr lang="en-US" sz="2000" b="0" kern="1200" dirty="0" smtClean="0">
                <a:latin typeface="Times New Roman" panose="02020603050405020304" pitchFamily="18" charset="0"/>
                <a:ea typeface="+mj-ea"/>
                <a:cs typeface="+mj-cs"/>
              </a:rPr>
              <a:t>(1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83178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Mistake to focus only on quoted price</a:t>
            </a:r>
          </a:p>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Total cost of ownership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endParaRPr lang="en-US"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Includes all supply chain costs of sourcing from a </a:t>
            </a:r>
            <a:r>
              <a:rPr lang="en-US" sz="2400" kern="1200" dirty="0" smtClean="0">
                <a:solidFill>
                  <a:srgbClr val="000000"/>
                </a:solidFill>
                <a:latin typeface="Arial (Body)"/>
                <a:ea typeface="+mn-ea"/>
                <a:cs typeface="+mn-cs"/>
              </a:rPr>
              <a:t>particular supplier</a:t>
            </a:r>
          </a:p>
          <a:p>
            <a:pPr marL="255651" lvl="0" indent="-255651" defTabSz="457200">
              <a:spcAft>
                <a:spcPct val="0"/>
              </a:spcAft>
              <a:buFont typeface="Arial" panose="020B0604020202020204" pitchFamily="34" charset="0"/>
              <a:buChar char="•"/>
              <a:tabLst/>
            </a:pPr>
            <a:r>
              <a:rPr lang="en-US" sz="2400" kern="1200" dirty="0" smtClean="0">
                <a:solidFill>
                  <a:srgbClr val="000000"/>
                </a:solidFill>
                <a:latin typeface="Arial (Body)"/>
                <a:ea typeface="+mn-ea"/>
                <a:cs typeface="+mn-cs"/>
              </a:rPr>
              <a:t>Three “buckets”</a:t>
            </a:r>
          </a:p>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Acquisition costs</a:t>
            </a:r>
          </a:p>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Ownership </a:t>
            </a:r>
            <a:r>
              <a:rPr lang="en-US" sz="2400" kern="1200" dirty="0">
                <a:solidFill>
                  <a:srgbClr val="000000"/>
                </a:solidFill>
                <a:latin typeface="Arial (Body)"/>
                <a:ea typeface="+mn-ea"/>
                <a:cs typeface="+mn-cs"/>
              </a:rPr>
              <a:t>costs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Post-ownership </a:t>
            </a:r>
            <a:r>
              <a:rPr lang="en-US" sz="2400" kern="1200" dirty="0" smtClean="0">
                <a:solidFill>
                  <a:srgbClr val="000000"/>
                </a:solidFill>
                <a:latin typeface="Arial (Body)"/>
                <a:ea typeface="+mn-ea"/>
                <a:cs typeface="+mn-cs"/>
              </a:rPr>
              <a:t>costs</a:t>
            </a:r>
          </a:p>
        </p:txBody>
      </p:sp>
    </p:spTree>
    <p:extLst>
      <p:ext uri="{BB962C8B-B14F-4D97-AF65-F5344CB8AC3E}">
        <p14:creationId xmlns:p14="http://schemas.microsoft.com/office/powerpoint/2010/main" val="2877842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Total Cost of Ownership </a:t>
            </a:r>
            <a:r>
              <a:rPr lang="en-US" sz="2000" b="0" kern="1200" dirty="0" smtClean="0">
                <a:latin typeface="Times New Roman" panose="02020603050405020304" pitchFamily="18" charset="0"/>
                <a:ea typeface="+mj-ea"/>
                <a:cs typeface="+mj-cs"/>
              </a:rPr>
              <a:t>(2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475342"/>
          </a:xfrm>
        </p:spPr>
        <p:txBody>
          <a:bodyPr/>
          <a:lstStyle/>
          <a:p>
            <a:pPr marL="0" indent="0">
              <a:buNone/>
            </a:pPr>
            <a:r>
              <a:rPr lang="en-US" sz="2400" b="1" kern="1200" dirty="0" smtClean="0">
                <a:solidFill>
                  <a:schemeClr val="tx1"/>
                </a:solidFill>
                <a:latin typeface="+mn-lt"/>
              </a:rPr>
              <a:t>Table 15-2 </a:t>
            </a:r>
            <a:r>
              <a:rPr lang="en-US" sz="2400" kern="1200" dirty="0" smtClean="0">
                <a:solidFill>
                  <a:schemeClr val="tx1"/>
                </a:solidFill>
                <a:latin typeface="+mn-lt"/>
              </a:rPr>
              <a:t>Factors </a:t>
            </a:r>
            <a:r>
              <a:rPr lang="en-US" sz="2400" kern="1200" dirty="0">
                <a:solidFill>
                  <a:schemeClr val="tx1"/>
                </a:solidFill>
                <a:latin typeface="+mn-lt"/>
              </a:rPr>
              <a:t>Influencing Total Cost of </a:t>
            </a:r>
            <a:r>
              <a:rPr lang="en-US" sz="2400" kern="1200" dirty="0" smtClean="0">
                <a:solidFill>
                  <a:schemeClr val="tx1"/>
                </a:solidFill>
                <a:latin typeface="+mn-lt"/>
              </a:rPr>
              <a:t>Ownership</a:t>
            </a:r>
            <a:endParaRPr lang="en-US" sz="2400" kern="1200" dirty="0">
              <a:solidFill>
                <a:schemeClr val="tx1"/>
              </a:solidFill>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1757593602"/>
              </p:ext>
            </p:extLst>
          </p:nvPr>
        </p:nvGraphicFramePr>
        <p:xfrm>
          <a:off x="457200" y="2248326"/>
          <a:ext cx="8229600" cy="3413760"/>
        </p:xfrm>
        <a:graphic>
          <a:graphicData uri="http://schemas.openxmlformats.org/drawingml/2006/table">
            <a:tbl>
              <a:tblPr firstRow="1" bandRow="1">
                <a:tableStyleId>{2D5ABB26-0587-4C30-8999-92F81FD0307C}</a:tableStyleId>
              </a:tblPr>
              <a:tblGrid>
                <a:gridCol w="2460171">
                  <a:extLst>
                    <a:ext uri="{9D8B030D-6E8A-4147-A177-3AD203B41FA5}">
                      <a16:colId xmlns:a16="http://schemas.microsoft.com/office/drawing/2014/main" val="20000"/>
                    </a:ext>
                  </a:extLst>
                </a:gridCol>
                <a:gridCol w="4107543">
                  <a:extLst>
                    <a:ext uri="{9D8B030D-6E8A-4147-A177-3AD203B41FA5}">
                      <a16:colId xmlns:a16="http://schemas.microsoft.com/office/drawing/2014/main" val="20001"/>
                    </a:ext>
                  </a:extLst>
                </a:gridCol>
                <a:gridCol w="1661886">
                  <a:extLst>
                    <a:ext uri="{9D8B030D-6E8A-4147-A177-3AD203B41FA5}">
                      <a16:colId xmlns:a16="http://schemas.microsoft.com/office/drawing/2014/main" val="20002"/>
                    </a:ext>
                  </a:extLst>
                </a:gridCol>
              </a:tblGrid>
              <a:tr h="141701">
                <a:tc>
                  <a:txBody>
                    <a:bodyPr/>
                    <a:lstStyle/>
                    <a:p>
                      <a:r>
                        <a:rPr lang="en-US" sz="1600" b="1" kern="1200" dirty="0" smtClean="0">
                          <a:solidFill>
                            <a:schemeClr val="tx1"/>
                          </a:solidFill>
                          <a:latin typeface="+mn-lt"/>
                          <a:ea typeface="+mn-ea"/>
                          <a:cs typeface="+mn-cs"/>
                        </a:rPr>
                        <a:t>Performance Category</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r>
                        <a:rPr lang="en-US" sz="1600" b="1" kern="1200" dirty="0" smtClean="0">
                          <a:solidFill>
                            <a:schemeClr val="tx1"/>
                          </a:solidFill>
                          <a:latin typeface="+mn-lt"/>
                          <a:ea typeface="+mn-ea"/>
                          <a:cs typeface="+mn-cs"/>
                        </a:rPr>
                        <a:t>Category Components</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r>
                        <a:rPr lang="en-US" sz="1600" b="1" kern="1200" dirty="0" smtClean="0">
                          <a:solidFill>
                            <a:schemeClr val="tx1"/>
                          </a:solidFill>
                          <a:latin typeface="+mn-lt"/>
                          <a:ea typeface="+mn-ea"/>
                          <a:cs typeface="+mn-cs"/>
                        </a:rPr>
                        <a:t>Quantifiable?</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14170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tx1"/>
                          </a:solidFill>
                          <a:latin typeface="+mn-lt"/>
                          <a:ea typeface="+mn-ea"/>
                          <a:cs typeface="+mn-cs"/>
                        </a:rPr>
                        <a:t>Acquisition Costs</a:t>
                      </a: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bg1"/>
                          </a:solidFill>
                          <a:latin typeface="+mn-lt"/>
                          <a:ea typeface="+mn-ea"/>
                          <a:cs typeface="+mn-cs"/>
                        </a:rPr>
                        <a:t>Blank</a:t>
                      </a: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r>
                        <a:rPr lang="en-US" sz="1600" dirty="0" smtClean="0">
                          <a:solidFill>
                            <a:schemeClr val="bg1"/>
                          </a:solidFill>
                        </a:rPr>
                        <a:t>Blank</a:t>
                      </a:r>
                      <a:endParaRPr lang="en-US" sz="1600" dirty="0">
                        <a:solidFill>
                          <a:schemeClr val="bg1"/>
                        </a:solidFill>
                      </a:endParaRP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14170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Supplier price</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Labor, material, and overhead</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Yes</a:t>
                      </a:r>
                      <a:endParaRPr lang="en-US" sz="16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447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Supplier terms</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Net payment terms, delivery frequency, minimum lot size, quantity discounts</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Yes</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14170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Taxes and duties</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All tariffs and compliance costs</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Yes</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447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Delivery costs</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All transportation costs from source to destination, packaging costs</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Yes</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166258">
                <a:tc>
                  <a:txBody>
                    <a:bodyPr/>
                    <a:lstStyle/>
                    <a:p>
                      <a:r>
                        <a:rPr lang="en-US" sz="1600" dirty="0" smtClean="0"/>
                        <a:t>Incoming quality costs</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Cost of inspection, defectives, and rework </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Yes</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44757">
                <a:tc>
                  <a:txBody>
                    <a:bodyPr/>
                    <a:lstStyle/>
                    <a:p>
                      <a:r>
                        <a:rPr lang="en-US" sz="1600" dirty="0" smtClean="0"/>
                        <a:t>Management costs</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Cost of managing and planning the purchase </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Difficult</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89093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Total Cost of Ownership </a:t>
            </a:r>
            <a:r>
              <a:rPr lang="en-US" sz="2000" b="0" kern="1200" dirty="0" smtClean="0">
                <a:latin typeface="Times New Roman" panose="02020603050405020304" pitchFamily="18" charset="0"/>
                <a:ea typeface="+mj-ea"/>
                <a:cs typeface="+mj-cs"/>
              </a:rPr>
              <a:t>(3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75343"/>
          </a:xfrm>
        </p:spPr>
        <p:txBody>
          <a:bodyPr/>
          <a:lstStyle/>
          <a:p>
            <a:pPr marL="0" indent="0">
              <a:buNone/>
            </a:pPr>
            <a:r>
              <a:rPr lang="en-US" sz="2400" b="1" kern="1200" dirty="0" smtClean="0">
                <a:solidFill>
                  <a:schemeClr val="tx1"/>
                </a:solidFill>
                <a:latin typeface="+mn-lt"/>
              </a:rPr>
              <a:t>Table 15-2 [Continued]</a:t>
            </a:r>
            <a:endParaRPr lang="en-US" sz="2400" kern="1200" dirty="0">
              <a:solidFill>
                <a:schemeClr val="tx1"/>
              </a:solidFill>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929620454"/>
              </p:ext>
            </p:extLst>
          </p:nvPr>
        </p:nvGraphicFramePr>
        <p:xfrm>
          <a:off x="457201" y="2253771"/>
          <a:ext cx="8251370" cy="4053840"/>
        </p:xfrm>
        <a:graphic>
          <a:graphicData uri="http://schemas.openxmlformats.org/drawingml/2006/table">
            <a:tbl>
              <a:tblPr firstRow="1" bandRow="1">
                <a:tableStyleId>{2D5ABB26-0587-4C30-8999-92F81FD0307C}</a:tableStyleId>
              </a:tblPr>
              <a:tblGrid>
                <a:gridCol w="2460170">
                  <a:extLst>
                    <a:ext uri="{9D8B030D-6E8A-4147-A177-3AD203B41FA5}">
                      <a16:colId xmlns:a16="http://schemas.microsoft.com/office/drawing/2014/main" val="20000"/>
                    </a:ext>
                  </a:extLst>
                </a:gridCol>
                <a:gridCol w="4107543">
                  <a:extLst>
                    <a:ext uri="{9D8B030D-6E8A-4147-A177-3AD203B41FA5}">
                      <a16:colId xmlns:a16="http://schemas.microsoft.com/office/drawing/2014/main" val="20001"/>
                    </a:ext>
                  </a:extLst>
                </a:gridCol>
                <a:gridCol w="1683657">
                  <a:extLst>
                    <a:ext uri="{9D8B030D-6E8A-4147-A177-3AD203B41FA5}">
                      <a16:colId xmlns:a16="http://schemas.microsoft.com/office/drawing/2014/main" val="20002"/>
                    </a:ext>
                  </a:extLst>
                </a:gridCol>
              </a:tblGrid>
              <a:tr h="227912">
                <a:tc>
                  <a:txBody>
                    <a:bodyPr/>
                    <a:lstStyle/>
                    <a:p>
                      <a:r>
                        <a:rPr lang="en-US" sz="1600" b="1" kern="1200" dirty="0" smtClean="0">
                          <a:solidFill>
                            <a:schemeClr val="tx1"/>
                          </a:solidFill>
                          <a:latin typeface="+mn-lt"/>
                          <a:ea typeface="+mn-ea"/>
                          <a:cs typeface="+mn-cs"/>
                        </a:rPr>
                        <a:t>Performance</a:t>
                      </a:r>
                      <a:r>
                        <a:rPr lang="en-US" sz="1600" b="1" kern="1200" baseline="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Category</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r>
                        <a:rPr lang="en-US" sz="1600" b="1" kern="1200" dirty="0" smtClean="0">
                          <a:solidFill>
                            <a:schemeClr val="tx1"/>
                          </a:solidFill>
                          <a:latin typeface="+mn-lt"/>
                          <a:ea typeface="+mn-ea"/>
                          <a:cs typeface="+mn-cs"/>
                        </a:rPr>
                        <a:t>Category Components</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r>
                        <a:rPr lang="en-US" sz="1600" b="1" kern="1200" dirty="0" smtClean="0">
                          <a:solidFill>
                            <a:schemeClr val="tx1"/>
                          </a:solidFill>
                          <a:latin typeface="+mn-lt"/>
                          <a:ea typeface="+mn-ea"/>
                          <a:cs typeface="+mn-cs"/>
                        </a:rPr>
                        <a:t>Quantifiable?</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27912">
                <a:tc>
                  <a:txBody>
                    <a:bodyPr/>
                    <a:lstStyle/>
                    <a:p>
                      <a:r>
                        <a:rPr lang="en-US" sz="1600" b="1" i="0" dirty="0" smtClean="0"/>
                        <a:t>Ownership Costs</a:t>
                      </a:r>
                      <a:endParaRPr lang="en-US" sz="1600" b="1" i="0"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bg1"/>
                          </a:solidFill>
                          <a:latin typeface="+mn-lt"/>
                          <a:ea typeface="+mn-ea"/>
                          <a:cs typeface="+mn-cs"/>
                        </a:rPr>
                        <a:t>Blank</a:t>
                      </a: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r>
                        <a:rPr lang="en-US" sz="1600" kern="1200" dirty="0" smtClean="0">
                          <a:solidFill>
                            <a:schemeClr val="bg1"/>
                          </a:solidFill>
                          <a:latin typeface="+mn-lt"/>
                          <a:ea typeface="+mn-ea"/>
                          <a:cs typeface="+mn-cs"/>
                        </a:rPr>
                        <a:t>Blank</a:t>
                      </a:r>
                      <a:endParaRPr lang="en-US" sz="1600" dirty="0">
                        <a:solidFill>
                          <a:schemeClr val="bg1"/>
                        </a:solidFill>
                      </a:endParaRP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27912">
                <a:tc>
                  <a:txBody>
                    <a:bodyPr/>
                    <a:lstStyle/>
                    <a:p>
                      <a:r>
                        <a:rPr lang="en-US" sz="1600" kern="1200" dirty="0" smtClean="0">
                          <a:solidFill>
                            <a:schemeClr val="tx1"/>
                          </a:solidFill>
                          <a:latin typeface="+mn-lt"/>
                          <a:ea typeface="+mn-ea"/>
                          <a:cs typeface="+mn-cs"/>
                        </a:rPr>
                        <a:t>Inventory costs</a:t>
                      </a:r>
                      <a:endParaRPr lang="en-US" sz="16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Supplier inventory, including raw material, in process and finished goods, in-transit inventory, finished goods inventory in supply chain</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Yes</a:t>
                      </a:r>
                      <a:endParaRPr lang="en-US" sz="16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8098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Warehousing cost</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Warehousing and material handling costs to support additional inventory</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Yes</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80988">
                <a:tc>
                  <a:txBody>
                    <a:bodyPr/>
                    <a:lstStyle/>
                    <a:p>
                      <a:r>
                        <a:rPr lang="en-US" sz="1600" dirty="0" smtClean="0"/>
                        <a:t>Manufacturing costs</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Cost of manufacturing associated with the sourced part </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Yes</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80988">
                <a:tc>
                  <a:txBody>
                    <a:bodyPr/>
                    <a:lstStyle/>
                    <a:p>
                      <a:r>
                        <a:rPr lang="en-US" sz="1600" dirty="0" smtClean="0"/>
                        <a:t>Production quality costs</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Impact of sourced part on finished product quality </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Difficult</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393383">
                <a:tc>
                  <a:txBody>
                    <a:bodyPr/>
                    <a:lstStyle/>
                    <a:p>
                      <a:r>
                        <a:rPr lang="en-US" sz="1600" dirty="0" smtClean="0"/>
                        <a:t>Cycle time costs</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Impact of sourced part on production cycle time </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Yes</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89300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Total Cost of Ownership </a:t>
            </a:r>
            <a:r>
              <a:rPr lang="en-US" sz="2000" b="0" kern="1200" dirty="0" smtClean="0">
                <a:latin typeface="Times New Roman" panose="02020603050405020304" pitchFamily="18" charset="0"/>
                <a:ea typeface="+mj-ea"/>
                <a:cs typeface="+mj-cs"/>
              </a:rPr>
              <a:t>(4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446313"/>
          </a:xfrm>
        </p:spPr>
        <p:txBody>
          <a:bodyPr/>
          <a:lstStyle/>
          <a:p>
            <a:pPr marL="0" indent="0">
              <a:buNone/>
            </a:pPr>
            <a:r>
              <a:rPr lang="en-US" sz="2400" b="1" kern="1200" dirty="0" smtClean="0">
                <a:solidFill>
                  <a:schemeClr val="tx1"/>
                </a:solidFill>
                <a:latin typeface="+mn-lt"/>
              </a:rPr>
              <a:t>Table 15-2 [Continued]</a:t>
            </a:r>
            <a:endParaRPr lang="en-US" sz="2400" b="1" kern="1200" dirty="0">
              <a:solidFill>
                <a:schemeClr val="tx1"/>
              </a:solidFill>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677836296"/>
              </p:ext>
            </p:extLst>
          </p:nvPr>
        </p:nvGraphicFramePr>
        <p:xfrm>
          <a:off x="457201" y="2248325"/>
          <a:ext cx="8229599" cy="3230880"/>
        </p:xfrm>
        <a:graphic>
          <a:graphicData uri="http://schemas.openxmlformats.org/drawingml/2006/table">
            <a:tbl>
              <a:tblPr firstRow="1" bandRow="1">
                <a:tableStyleId>{2D5ABB26-0587-4C30-8999-92F81FD0307C}</a:tableStyleId>
              </a:tblPr>
              <a:tblGrid>
                <a:gridCol w="2460170">
                  <a:extLst>
                    <a:ext uri="{9D8B030D-6E8A-4147-A177-3AD203B41FA5}">
                      <a16:colId xmlns:a16="http://schemas.microsoft.com/office/drawing/2014/main" val="20000"/>
                    </a:ext>
                  </a:extLst>
                </a:gridCol>
                <a:gridCol w="4107543">
                  <a:extLst>
                    <a:ext uri="{9D8B030D-6E8A-4147-A177-3AD203B41FA5}">
                      <a16:colId xmlns:a16="http://schemas.microsoft.com/office/drawing/2014/main" val="20001"/>
                    </a:ext>
                  </a:extLst>
                </a:gridCol>
                <a:gridCol w="1661886">
                  <a:extLst>
                    <a:ext uri="{9D8B030D-6E8A-4147-A177-3AD203B41FA5}">
                      <a16:colId xmlns:a16="http://schemas.microsoft.com/office/drawing/2014/main" val="20002"/>
                    </a:ext>
                  </a:extLst>
                </a:gridCol>
              </a:tblGrid>
              <a:tr h="0">
                <a:tc>
                  <a:txBody>
                    <a:bodyPr/>
                    <a:lstStyle/>
                    <a:p>
                      <a:r>
                        <a:rPr lang="en-US" sz="1600" b="1" kern="1200" dirty="0" smtClean="0">
                          <a:solidFill>
                            <a:schemeClr val="tx1"/>
                          </a:solidFill>
                          <a:latin typeface="+mn-lt"/>
                          <a:ea typeface="+mn-ea"/>
                          <a:cs typeface="+mn-cs"/>
                        </a:rPr>
                        <a:t>Performance</a:t>
                      </a:r>
                      <a:r>
                        <a:rPr lang="en-US" sz="1600" b="1" kern="1200" baseline="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Category</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r>
                        <a:rPr lang="en-US" sz="1600" b="1" kern="1200" dirty="0" smtClean="0">
                          <a:solidFill>
                            <a:schemeClr val="tx1"/>
                          </a:solidFill>
                          <a:latin typeface="+mn-lt"/>
                          <a:ea typeface="+mn-ea"/>
                          <a:cs typeface="+mn-cs"/>
                        </a:rPr>
                        <a:t>Category Components</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r>
                        <a:rPr lang="en-US" sz="1600" b="1" kern="1200" dirty="0" smtClean="0">
                          <a:solidFill>
                            <a:schemeClr val="tx1"/>
                          </a:solidFill>
                          <a:latin typeface="+mn-lt"/>
                          <a:ea typeface="+mn-ea"/>
                          <a:cs typeface="+mn-cs"/>
                        </a:rPr>
                        <a:t>Quantifiable?</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sz="1600" b="1" i="0" dirty="0" smtClean="0"/>
                        <a:t>Post-Ownership Costs</a:t>
                      </a:r>
                      <a:endParaRPr lang="en-US" sz="1600" b="1" i="0"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bg1"/>
                          </a:solidFill>
                          <a:latin typeface="+mn-lt"/>
                          <a:ea typeface="+mn-ea"/>
                          <a:cs typeface="+mn-cs"/>
                        </a:rPr>
                        <a:t>Blank</a:t>
                      </a: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r>
                        <a:rPr lang="en-US" sz="1600" kern="1200" dirty="0" smtClean="0">
                          <a:solidFill>
                            <a:schemeClr val="bg1"/>
                          </a:solidFill>
                          <a:latin typeface="+mn-lt"/>
                          <a:ea typeface="+mn-ea"/>
                          <a:cs typeface="+mn-cs"/>
                        </a:rPr>
                        <a:t>Blank</a:t>
                      </a:r>
                      <a:endParaRPr lang="en-US" sz="1600" dirty="0">
                        <a:solidFill>
                          <a:schemeClr val="bg1"/>
                        </a:solidFill>
                      </a:endParaRP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sz="1600" kern="1200" dirty="0" smtClean="0">
                          <a:solidFill>
                            <a:schemeClr val="tx1"/>
                          </a:solidFill>
                          <a:latin typeface="+mn-lt"/>
                          <a:ea typeface="+mn-ea"/>
                          <a:cs typeface="+mn-cs"/>
                        </a:rPr>
                        <a:t>Reputation </a:t>
                      </a:r>
                      <a:endParaRPr lang="en-US" sz="16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effectLst/>
                          <a:latin typeface="+mn-lt"/>
                          <a:ea typeface="+mn-ea"/>
                          <a:cs typeface="+mn-cs"/>
                        </a:rPr>
                        <a:t>Reputation impact of quality problems </a:t>
                      </a:r>
                      <a:endParaRPr lang="en-US" sz="1600" kern="1200" dirty="0" smtClean="0">
                        <a:solidFill>
                          <a:schemeClr val="tx1"/>
                        </a:solidFill>
                        <a:latin typeface="+mn-lt"/>
                        <a:ea typeface="+mn-ea"/>
                        <a:cs typeface="+mn-cs"/>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No</a:t>
                      </a:r>
                      <a:endParaRPr lang="en-US" sz="16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19537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effectLst/>
                          <a:latin typeface="+mn-lt"/>
                          <a:ea typeface="+mn-ea"/>
                          <a:cs typeface="+mn-cs"/>
                        </a:rPr>
                        <a:t>Warranty and product liability costs </a:t>
                      </a:r>
                      <a:endParaRPr lang="en-US" sz="16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Warranty and product liability costs associated with sourced part </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Difficult</a:t>
                      </a:r>
                      <a:r>
                        <a:rPr lang="en-US" sz="1600" baseline="0" dirty="0" smtClean="0"/>
                        <a:t>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195370">
                <a:tc>
                  <a:txBody>
                    <a:bodyPr/>
                    <a:lstStyle/>
                    <a:p>
                      <a:r>
                        <a:rPr lang="en-US" sz="1600" dirty="0" smtClean="0"/>
                        <a:t>Environmental costs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Environmental costs affected by sourced part </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Difficult</a:t>
                      </a:r>
                      <a:r>
                        <a:rPr lang="en-US" sz="1600" baseline="0" dirty="0" smtClean="0"/>
                        <a:t>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359893">
                <a:tc>
                  <a:txBody>
                    <a:bodyPr/>
                    <a:lstStyle/>
                    <a:p>
                      <a:r>
                        <a:rPr lang="en-US" sz="1600" dirty="0" smtClean="0"/>
                        <a:t>Supplier capabilities </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Replenishment lead time, on-time performance, flexibility, information coordination capability, design coordination capability, supplier viability </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To</a:t>
                      </a:r>
                      <a:r>
                        <a:rPr lang="en-US" sz="1600" baseline="0" dirty="0" smtClean="0"/>
                        <a:t> some extent</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000836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2</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4247286"/>
          </a:xfrm>
        </p:spPr>
        <p:txBody>
          <a:bodyPr wrap="square" lIns="91425" tIns="91425" rIns="91425" bIns="91425">
            <a:spAutoFit/>
          </a:bodyPr>
          <a:lstStyle/>
          <a:p>
            <a:pPr marL="0" lvl="0" indent="0" defTabSz="457200">
              <a:spcAft>
                <a:spcPct val="0"/>
              </a:spcAft>
              <a:buSzPct val="100000"/>
              <a:buNone/>
            </a:pPr>
            <a:r>
              <a:rPr lang="en-US" sz="2200" kern="1200" dirty="0">
                <a:solidFill>
                  <a:srgbClr val="000000"/>
                </a:solidFill>
                <a:latin typeface="Arial (Body)"/>
                <a:ea typeface="+mn-ea"/>
                <a:cs typeface="+mn-cs"/>
              </a:rPr>
              <a:t>Supplier performance should be compared based on the impact on total cost of ownership. Total cost includes the cost of acquisition, ownership, and post-ownership. In addition to the supplier price, the total cost of using a supplier is affected by the supplier terms; delivery costs; inventory costs; warehousing costs; quality costs; costs of management effort and administrative support; impact on reputation; supplier capabilities, such as replenishment lead time, on-time performance, and flexibility; and other costs, such as exchange rate trends, taxes, and duties. In many instances, a higher acquisition cost is more than compensated for by lower ownership and post-ownership </a:t>
            </a:r>
            <a:r>
              <a:rPr lang="en-US" sz="2200" kern="1200" dirty="0" smtClean="0">
                <a:solidFill>
                  <a:srgbClr val="000000"/>
                </a:solidFill>
                <a:latin typeface="Arial (Body)"/>
                <a:ea typeface="+mn-ea"/>
                <a:cs typeface="+mn-cs"/>
              </a:rPr>
              <a:t>costs.</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1823768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Designing a Sourcing Portfolio: Tailored Sourcing </a:t>
            </a:r>
            <a:r>
              <a:rPr lang="en-US" sz="2000" b="0" kern="1200" dirty="0" smtClean="0">
                <a:latin typeface="Times New Roman" panose="02020603050405020304" pitchFamily="18" charset="0"/>
                <a:ea typeface="+mj-ea"/>
                <a:cs typeface="+mj-cs"/>
              </a:rPr>
              <a:t>(1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823820"/>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Options with regard to whom and where to source from</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Produce in-house or outsource to a third party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Will the source be cost efficient or responsive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Onshoring, near-shoring, and offshoring</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Tailor supplier portfolio based on a variety of product and market </a:t>
            </a:r>
            <a:r>
              <a:rPr lang="en-US" sz="2400" kern="1200" dirty="0" smtClean="0">
                <a:solidFill>
                  <a:srgbClr val="000000"/>
                </a:solidFill>
                <a:latin typeface="Arial (Body)"/>
                <a:ea typeface="+mn-ea"/>
                <a:cs typeface="+mn-cs"/>
              </a:rPr>
              <a:t>characteristics</a:t>
            </a:r>
          </a:p>
        </p:txBody>
      </p:sp>
    </p:spTree>
    <p:extLst>
      <p:ext uri="{BB962C8B-B14F-4D97-AF65-F5344CB8AC3E}">
        <p14:creationId xmlns:p14="http://schemas.microsoft.com/office/powerpoint/2010/main" val="41852519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Designing a Sourcing Portfolio: Tailored Sourcing </a:t>
            </a:r>
            <a:r>
              <a:rPr lang="en-US" sz="2000" b="0" kern="1200" dirty="0" smtClean="0">
                <a:latin typeface="Times New Roman" panose="02020603050405020304" pitchFamily="18" charset="0"/>
                <a:ea typeface="+mj-ea"/>
                <a:cs typeface="+mj-cs"/>
              </a:rPr>
              <a:t>(2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569904"/>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Sources must focus on different capabilities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Cost</a:t>
            </a:r>
          </a:p>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Responsiveness</a:t>
            </a:r>
          </a:p>
          <a:p>
            <a:pPr marL="255651" lvl="0" indent="-255651" defTabSz="457200">
              <a:spcAft>
                <a:spcPct val="0"/>
              </a:spcAft>
              <a:buFont typeface="Arial" panose="020B0604020202020204" pitchFamily="34" charset="0"/>
              <a:buChar char="•"/>
              <a:tabLst/>
            </a:pPr>
            <a:r>
              <a:rPr lang="en-US" sz="2400" b="1" kern="1200" dirty="0" smtClean="0">
                <a:solidFill>
                  <a:srgbClr val="000000"/>
                </a:solidFill>
                <a:latin typeface="Arial (Body)"/>
                <a:ea typeface="+mn-ea"/>
                <a:cs typeface="+mn-cs"/>
              </a:rPr>
              <a:t>Volume-based tailored sourcing</a:t>
            </a:r>
          </a:p>
          <a:p>
            <a:pPr marL="255651" lvl="0" indent="-255651" defTabSz="457200">
              <a:spcAft>
                <a:spcPct val="0"/>
              </a:spcAft>
              <a:buFont typeface="Arial" panose="020B0604020202020204" pitchFamily="34" charset="0"/>
              <a:buChar char="•"/>
              <a:tabLst/>
            </a:pPr>
            <a:r>
              <a:rPr lang="en-US" sz="2400" b="1" kern="1200" dirty="0" smtClean="0">
                <a:solidFill>
                  <a:srgbClr val="000000"/>
                </a:solidFill>
                <a:latin typeface="Arial (Body)"/>
                <a:ea typeface="+mn-ea"/>
                <a:cs typeface="+mn-cs"/>
              </a:rPr>
              <a:t>Product-based tailored sourcing</a:t>
            </a:r>
          </a:p>
        </p:txBody>
      </p:sp>
    </p:spTree>
    <p:extLst>
      <p:ext uri="{BB962C8B-B14F-4D97-AF65-F5344CB8AC3E}">
        <p14:creationId xmlns:p14="http://schemas.microsoft.com/office/powerpoint/2010/main" val="1812051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Designing a Sourcing Portfolio: Tailored Sourcing </a:t>
            </a:r>
            <a:r>
              <a:rPr lang="en-US" sz="2000" b="0" kern="1200" dirty="0" smtClean="0">
                <a:latin typeface="Times New Roman" panose="02020603050405020304" pitchFamily="18" charset="0"/>
                <a:ea typeface="+mj-ea"/>
                <a:cs typeface="+mj-cs"/>
              </a:rPr>
              <a:t>(3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35259"/>
          </a:xfrm>
        </p:spPr>
        <p:txBody>
          <a:bodyPr/>
          <a:lstStyle/>
          <a:p>
            <a:pPr marL="0" indent="0">
              <a:buNone/>
            </a:pPr>
            <a:r>
              <a:rPr lang="en-US" sz="2400" b="1" dirty="0" smtClean="0">
                <a:latin typeface="+mn-lt"/>
              </a:rPr>
              <a:t>Table 15.3</a:t>
            </a:r>
            <a:r>
              <a:rPr lang="en-US" sz="2400" dirty="0" smtClean="0">
                <a:latin typeface="+mn-lt"/>
              </a:rPr>
              <a:t> Factors </a:t>
            </a:r>
            <a:r>
              <a:rPr lang="en-US" sz="2400" dirty="0">
                <a:latin typeface="+mn-lt"/>
              </a:rPr>
              <a:t>Favoring Selection of a Responsive or Low-Cost </a:t>
            </a:r>
            <a:r>
              <a:rPr lang="en-US" sz="2400" dirty="0" smtClean="0">
                <a:latin typeface="+mn-lt"/>
              </a:rPr>
              <a:t>Source</a:t>
            </a:r>
            <a:endParaRPr lang="en-US" sz="24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3690803464"/>
              </p:ext>
            </p:extLst>
          </p:nvPr>
        </p:nvGraphicFramePr>
        <p:xfrm>
          <a:off x="457199" y="2927344"/>
          <a:ext cx="8229600" cy="3055408"/>
        </p:xfrm>
        <a:graphic>
          <a:graphicData uri="http://schemas.openxmlformats.org/drawingml/2006/table">
            <a:tbl>
              <a:tblPr firstRow="1" bandRow="1">
                <a:tableStyleId>{2D5ABB26-0587-4C30-8999-92F81FD0307C}</a:tableStyleId>
              </a:tblPr>
              <a:tblGrid>
                <a:gridCol w="3563258">
                  <a:extLst>
                    <a:ext uri="{9D8B030D-6E8A-4147-A177-3AD203B41FA5}">
                      <a16:colId xmlns:a16="http://schemas.microsoft.com/office/drawing/2014/main" val="20000"/>
                    </a:ext>
                  </a:extLst>
                </a:gridCol>
                <a:gridCol w="2322286">
                  <a:extLst>
                    <a:ext uri="{9D8B030D-6E8A-4147-A177-3AD203B41FA5}">
                      <a16:colId xmlns:a16="http://schemas.microsoft.com/office/drawing/2014/main" val="20001"/>
                    </a:ext>
                  </a:extLst>
                </a:gridCol>
                <a:gridCol w="2344056">
                  <a:extLst>
                    <a:ext uri="{9D8B030D-6E8A-4147-A177-3AD203B41FA5}">
                      <a16:colId xmlns:a16="http://schemas.microsoft.com/office/drawing/2014/main" val="20002"/>
                    </a:ext>
                  </a:extLst>
                </a:gridCol>
              </a:tblGrid>
              <a:tr h="346689">
                <a:tc>
                  <a:txBody>
                    <a:bodyPr/>
                    <a:lstStyle/>
                    <a:p>
                      <a:r>
                        <a:rPr lang="en-US" sz="1800" dirty="0" smtClean="0">
                          <a:solidFill>
                            <a:srgbClr val="FFFFFF"/>
                          </a:solidFill>
                        </a:rPr>
                        <a:t>Blank</a:t>
                      </a:r>
                      <a:endParaRPr lang="en-US" sz="1800" dirty="0">
                        <a:solidFill>
                          <a:srgbClr val="FFFFFF"/>
                        </a:solidFill>
                      </a:endParaRP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r>
                        <a:rPr lang="en-US" sz="1800" b="1" kern="1200" dirty="0" smtClean="0">
                          <a:solidFill>
                            <a:schemeClr val="tx1"/>
                          </a:solidFill>
                          <a:latin typeface="+mn-lt"/>
                          <a:ea typeface="+mn-ea"/>
                          <a:cs typeface="+mn-cs"/>
                        </a:rPr>
                        <a:t>Responsive Source</a:t>
                      </a: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r>
                        <a:rPr lang="en-US" sz="1800" b="1" kern="1200" dirty="0" smtClean="0">
                          <a:solidFill>
                            <a:schemeClr val="tx1"/>
                          </a:solidFill>
                          <a:latin typeface="+mn-lt"/>
                          <a:ea typeface="+mn-ea"/>
                          <a:cs typeface="+mn-cs"/>
                        </a:rPr>
                        <a:t>Low-Cost Source</a:t>
                      </a: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46689">
                <a:tc>
                  <a:txBody>
                    <a:bodyPr/>
                    <a:lstStyle/>
                    <a:p>
                      <a:r>
                        <a:rPr lang="en-US" sz="1800" kern="1200" dirty="0" smtClean="0">
                          <a:solidFill>
                            <a:schemeClr val="tx1"/>
                          </a:solidFill>
                          <a:latin typeface="+mn-lt"/>
                          <a:ea typeface="+mn-ea"/>
                          <a:cs typeface="+mn-cs"/>
                        </a:rPr>
                        <a:t>Product life cycle</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Early phase</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Mature phase</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46689">
                <a:tc>
                  <a:txBody>
                    <a:bodyPr/>
                    <a:lstStyle/>
                    <a:p>
                      <a:r>
                        <a:rPr lang="en-US" sz="1800" kern="1200" dirty="0" smtClean="0">
                          <a:solidFill>
                            <a:schemeClr val="tx1"/>
                          </a:solidFill>
                          <a:latin typeface="+mn-lt"/>
                          <a:ea typeface="+mn-ea"/>
                          <a:cs typeface="+mn-cs"/>
                        </a:rPr>
                        <a:t>Demand volatility</a:t>
                      </a:r>
                      <a:endParaRPr lang="en-US" sz="18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800" kern="1200" dirty="0" smtClean="0">
                          <a:solidFill>
                            <a:schemeClr val="tx1"/>
                          </a:solidFill>
                          <a:latin typeface="+mn-lt"/>
                          <a:ea typeface="+mn-ea"/>
                          <a:cs typeface="+mn-cs"/>
                        </a:rPr>
                        <a:t>High</a:t>
                      </a:r>
                      <a:endParaRPr lang="en-US" sz="18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800" kern="1200" dirty="0" smtClean="0">
                          <a:solidFill>
                            <a:schemeClr val="tx1"/>
                          </a:solidFill>
                          <a:latin typeface="+mn-lt"/>
                          <a:ea typeface="+mn-ea"/>
                          <a:cs typeface="+mn-cs"/>
                        </a:rPr>
                        <a:t>Low</a:t>
                      </a:r>
                      <a:endParaRPr lang="en-US" sz="18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46689">
                <a:tc>
                  <a:txBody>
                    <a:bodyPr/>
                    <a:lstStyle/>
                    <a:p>
                      <a:r>
                        <a:rPr lang="en-US" sz="1800" kern="1200" dirty="0" smtClean="0">
                          <a:solidFill>
                            <a:schemeClr val="tx1"/>
                          </a:solidFill>
                          <a:latin typeface="+mn-lt"/>
                          <a:ea typeface="+mn-ea"/>
                          <a:cs typeface="+mn-cs"/>
                        </a:rPr>
                        <a:t>Demand volume</a:t>
                      </a:r>
                      <a:endParaRPr lang="en-US" sz="18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800" kern="1200" dirty="0" smtClean="0">
                          <a:solidFill>
                            <a:schemeClr val="tx1"/>
                          </a:solidFill>
                          <a:latin typeface="+mn-lt"/>
                          <a:ea typeface="+mn-ea"/>
                          <a:cs typeface="+mn-cs"/>
                        </a:rPr>
                        <a:t>Low</a:t>
                      </a:r>
                      <a:endParaRPr lang="en-US" sz="18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800" kern="1200" dirty="0" smtClean="0">
                          <a:solidFill>
                            <a:schemeClr val="tx1"/>
                          </a:solidFill>
                          <a:latin typeface="+mn-lt"/>
                          <a:ea typeface="+mn-ea"/>
                          <a:cs typeface="+mn-cs"/>
                        </a:rPr>
                        <a:t>High</a:t>
                      </a:r>
                      <a:endParaRPr lang="en-US" sz="18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46689">
                <a:tc>
                  <a:txBody>
                    <a:bodyPr/>
                    <a:lstStyle/>
                    <a:p>
                      <a:r>
                        <a:rPr lang="en-US" sz="1800" kern="1200" dirty="0" smtClean="0">
                          <a:solidFill>
                            <a:schemeClr val="tx1"/>
                          </a:solidFill>
                          <a:latin typeface="+mn-lt"/>
                          <a:ea typeface="+mn-ea"/>
                          <a:cs typeface="+mn-cs"/>
                        </a:rPr>
                        <a:t>Product value</a:t>
                      </a:r>
                      <a:endParaRPr lang="en-US" sz="18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800" kern="1200" dirty="0" smtClean="0">
                          <a:solidFill>
                            <a:schemeClr val="tx1"/>
                          </a:solidFill>
                          <a:latin typeface="+mn-lt"/>
                          <a:ea typeface="+mn-ea"/>
                          <a:cs typeface="+mn-cs"/>
                        </a:rPr>
                        <a:t>High</a:t>
                      </a:r>
                      <a:endParaRPr lang="en-US" sz="18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800" kern="1200" dirty="0" smtClean="0">
                          <a:solidFill>
                            <a:schemeClr val="tx1"/>
                          </a:solidFill>
                          <a:latin typeface="+mn-lt"/>
                          <a:ea typeface="+mn-ea"/>
                          <a:cs typeface="+mn-cs"/>
                        </a:rPr>
                        <a:t>Low</a:t>
                      </a:r>
                      <a:endParaRPr lang="en-US" sz="18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4668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Rate of product obsolescence</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800" kern="1200" dirty="0" smtClean="0">
                          <a:solidFill>
                            <a:schemeClr val="tx1"/>
                          </a:solidFill>
                          <a:latin typeface="+mn-lt"/>
                          <a:ea typeface="+mn-ea"/>
                          <a:cs typeface="+mn-cs"/>
                        </a:rPr>
                        <a:t>High</a:t>
                      </a:r>
                      <a:endParaRPr lang="en-US" sz="18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800" kern="1200" dirty="0" smtClean="0">
                          <a:solidFill>
                            <a:schemeClr val="tx1"/>
                          </a:solidFill>
                          <a:latin typeface="+mn-lt"/>
                          <a:ea typeface="+mn-ea"/>
                          <a:cs typeface="+mn-cs"/>
                        </a:rPr>
                        <a:t>Low</a:t>
                      </a:r>
                      <a:endParaRPr lang="en-US" sz="18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46689">
                <a:tc>
                  <a:txBody>
                    <a:bodyPr/>
                    <a:lstStyle/>
                    <a:p>
                      <a:r>
                        <a:rPr lang="en-US" sz="1800" kern="1200" dirty="0" smtClean="0">
                          <a:solidFill>
                            <a:schemeClr val="tx1"/>
                          </a:solidFill>
                          <a:latin typeface="+mn-lt"/>
                          <a:ea typeface="+mn-ea"/>
                          <a:cs typeface="+mn-cs"/>
                        </a:rPr>
                        <a:t>Desired quality</a:t>
                      </a:r>
                      <a:endParaRPr lang="en-US" sz="18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800" kern="1200" dirty="0" smtClean="0">
                          <a:solidFill>
                            <a:schemeClr val="tx1"/>
                          </a:solidFill>
                          <a:latin typeface="+mn-lt"/>
                          <a:ea typeface="+mn-ea"/>
                          <a:cs typeface="+mn-cs"/>
                        </a:rPr>
                        <a:t>High</a:t>
                      </a:r>
                      <a:endParaRPr lang="en-US" sz="18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Low to medium</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9508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Engineering/design support</a:t>
                      </a:r>
                      <a:endParaRPr lang="en-US" sz="1800" dirty="0" smtClean="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r>
                        <a:rPr lang="en-US" sz="1800" kern="1200" dirty="0" smtClean="0">
                          <a:solidFill>
                            <a:schemeClr val="tx1"/>
                          </a:solidFill>
                          <a:latin typeface="+mn-lt"/>
                          <a:ea typeface="+mn-ea"/>
                          <a:cs typeface="+mn-cs"/>
                        </a:rPr>
                        <a:t>High</a:t>
                      </a:r>
                      <a:endParaRPr lang="en-US" sz="18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r>
                        <a:rPr lang="en-US" sz="1800" kern="1200" dirty="0" smtClean="0">
                          <a:solidFill>
                            <a:schemeClr val="tx1"/>
                          </a:solidFill>
                          <a:latin typeface="+mn-lt"/>
                          <a:ea typeface="+mn-ea"/>
                          <a:cs typeface="+mn-cs"/>
                        </a:rPr>
                        <a:t>Low</a:t>
                      </a:r>
                      <a:endParaRPr lang="en-US" sz="18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36019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Learning Objectives</a:t>
            </a:r>
            <a:endParaRPr lang="en-US" kern="1200" dirty="0">
              <a:solidFill>
                <a:srgbClr val="007FA3"/>
              </a:solidFill>
              <a:latin typeface="Times New Roman" panose="02020603050405020304" pitchFamily="18" charset="0"/>
              <a:ea typeface="+mj-ea"/>
              <a:cs typeface="+mj-cs"/>
            </a:endParaRPr>
          </a:p>
        </p:txBody>
      </p:sp>
      <p:sp>
        <p:nvSpPr>
          <p:cNvPr id="4" name="Content Placeholder 3"/>
          <p:cNvSpPr>
            <a:spLocks noGrp="1"/>
          </p:cNvSpPr>
          <p:nvPr>
            <p:ph idx="1"/>
          </p:nvPr>
        </p:nvSpPr>
        <p:spPr>
          <a:xfrm>
            <a:off x="457200" y="1600200"/>
            <a:ext cx="8229600" cy="4336143"/>
          </a:xfrm>
        </p:spPr>
        <p:txBody>
          <a:bodyPr/>
          <a:lstStyle/>
          <a:p>
            <a:pPr marL="0" lvl="0" indent="0" defTabSz="457200">
              <a:spcAft>
                <a:spcPct val="0"/>
              </a:spcAft>
              <a:buSzPct val="100000"/>
              <a:buNone/>
            </a:pPr>
            <a:r>
              <a:rPr lang="en-US" sz="2400" b="1" kern="1200" dirty="0" smtClean="0">
                <a:solidFill>
                  <a:schemeClr val="tx2"/>
                </a:solidFill>
                <a:latin typeface="+mn-lt"/>
              </a:rPr>
              <a:t>15.1</a:t>
            </a:r>
            <a:r>
              <a:rPr lang="en-US" sz="2400" kern="1200" dirty="0" smtClean="0">
                <a:solidFill>
                  <a:srgbClr val="000000"/>
                </a:solidFill>
                <a:latin typeface="+mn-lt"/>
              </a:rPr>
              <a:t> </a:t>
            </a:r>
            <a:r>
              <a:rPr lang="en-US" sz="2400" kern="1200" dirty="0">
                <a:solidFill>
                  <a:srgbClr val="000000"/>
                </a:solidFill>
                <a:latin typeface="+mn-lt"/>
              </a:rPr>
              <a:t>Understand factors that affect the decision to outsource a supply chain function.</a:t>
            </a:r>
          </a:p>
          <a:p>
            <a:pPr marL="0" lvl="0" indent="0" defTabSz="457200">
              <a:spcAft>
                <a:spcPct val="0"/>
              </a:spcAft>
              <a:buSzPct val="100000"/>
              <a:buNone/>
            </a:pPr>
            <a:r>
              <a:rPr lang="en-US" sz="2400" b="1" kern="1200" dirty="0">
                <a:solidFill>
                  <a:schemeClr val="tx2"/>
                </a:solidFill>
                <a:latin typeface="+mn-lt"/>
              </a:rPr>
              <a:t>15.2</a:t>
            </a:r>
            <a:r>
              <a:rPr lang="en-US" sz="2400" kern="1200" dirty="0">
                <a:solidFill>
                  <a:srgbClr val="000000"/>
                </a:solidFill>
                <a:latin typeface="+mn-lt"/>
              </a:rPr>
              <a:t> Identify dimensions of supplier performance that affect total cost.</a:t>
            </a:r>
          </a:p>
          <a:p>
            <a:pPr marL="0" lvl="0" indent="0" defTabSz="457200">
              <a:spcAft>
                <a:spcPct val="0"/>
              </a:spcAft>
              <a:buSzPct val="100000"/>
              <a:buNone/>
            </a:pPr>
            <a:r>
              <a:rPr lang="en-US" sz="2400" b="1" kern="1200" dirty="0">
                <a:solidFill>
                  <a:schemeClr val="tx2"/>
                </a:solidFill>
                <a:latin typeface="+mn-lt"/>
              </a:rPr>
              <a:t>15.3</a:t>
            </a:r>
            <a:r>
              <a:rPr lang="en-US" sz="2400" kern="1200" dirty="0">
                <a:solidFill>
                  <a:srgbClr val="000000"/>
                </a:solidFill>
                <a:latin typeface="+mn-lt"/>
              </a:rPr>
              <a:t> Design a tailored supplier portfolio.</a:t>
            </a:r>
          </a:p>
          <a:p>
            <a:pPr marL="0" lvl="0" indent="0" defTabSz="457200">
              <a:spcAft>
                <a:spcPct val="0"/>
              </a:spcAft>
              <a:buSzPct val="100000"/>
              <a:buNone/>
            </a:pPr>
            <a:r>
              <a:rPr lang="en-US" sz="2400" b="1" kern="1200" dirty="0">
                <a:solidFill>
                  <a:schemeClr val="tx2"/>
                </a:solidFill>
                <a:latin typeface="+mn-lt"/>
              </a:rPr>
              <a:t>15.4</a:t>
            </a:r>
            <a:r>
              <a:rPr lang="en-US" sz="2400" kern="1200" dirty="0">
                <a:solidFill>
                  <a:srgbClr val="000000"/>
                </a:solidFill>
                <a:latin typeface="+mn-lt"/>
              </a:rPr>
              <a:t> Describe the impact of incentives on the behavior of third-parties in a supply chain.</a:t>
            </a:r>
          </a:p>
          <a:p>
            <a:pPr marL="0" lvl="0" indent="0" defTabSz="457200">
              <a:spcAft>
                <a:spcPct val="0"/>
              </a:spcAft>
              <a:buSzPct val="100000"/>
              <a:buNone/>
            </a:pPr>
            <a:r>
              <a:rPr lang="en-US" sz="2400" b="1" kern="1200" dirty="0">
                <a:solidFill>
                  <a:schemeClr val="tx2"/>
                </a:solidFill>
                <a:latin typeface="+mn-lt"/>
              </a:rPr>
              <a:t>15.5</a:t>
            </a:r>
            <a:r>
              <a:rPr lang="en-US" sz="2400" kern="1200" dirty="0">
                <a:solidFill>
                  <a:srgbClr val="000000"/>
                </a:solidFill>
                <a:latin typeface="+mn-lt"/>
              </a:rPr>
              <a:t> Discuss the benefits of sharing risk and reward in a supply chain</a:t>
            </a:r>
            <a:r>
              <a:rPr lang="en-US" sz="2400" kern="1200" dirty="0" smtClean="0">
                <a:solidFill>
                  <a:srgbClr val="000000"/>
                </a:solidFill>
                <a:latin typeface="+mn-lt"/>
              </a:rPr>
              <a:t>.</a:t>
            </a:r>
          </a:p>
        </p:txBody>
      </p:sp>
    </p:spTree>
    <p:extLst>
      <p:ext uri="{BB962C8B-B14F-4D97-AF65-F5344CB8AC3E}">
        <p14:creationId xmlns:p14="http://schemas.microsoft.com/office/powerpoint/2010/main" val="2618397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Designing a Sourcing Portfolio: Tailored Sourcing </a:t>
            </a:r>
            <a:r>
              <a:rPr lang="en-US" sz="2000" b="0" kern="1200" dirty="0" smtClean="0">
                <a:latin typeface="Times New Roman" panose="02020603050405020304" pitchFamily="18" charset="0"/>
                <a:ea typeface="+mj-ea"/>
                <a:cs typeface="+mj-cs"/>
              </a:rPr>
              <a:t>(4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527630"/>
            <a:ext cx="8229600" cy="823686"/>
          </a:xfrm>
        </p:spPr>
        <p:txBody>
          <a:bodyPr/>
          <a:lstStyle/>
          <a:p>
            <a:pPr marL="0" indent="0">
              <a:buNone/>
            </a:pPr>
            <a:r>
              <a:rPr lang="en-US" sz="2400" b="1" dirty="0" smtClean="0">
                <a:latin typeface="+mn-lt"/>
              </a:rPr>
              <a:t>Table 15.4</a:t>
            </a:r>
            <a:r>
              <a:rPr lang="en-US" sz="2400" dirty="0" smtClean="0">
                <a:latin typeface="+mn-lt"/>
              </a:rPr>
              <a:t> Factors </a:t>
            </a:r>
            <a:r>
              <a:rPr lang="en-US" sz="2400" dirty="0">
                <a:latin typeface="+mn-lt"/>
              </a:rPr>
              <a:t>Favoring Onshoring, Near-Shoring, or </a:t>
            </a:r>
            <a:r>
              <a:rPr lang="en-US" sz="2400" dirty="0" smtClean="0">
                <a:latin typeface="+mn-lt"/>
              </a:rPr>
              <a:t>Offshoring</a:t>
            </a:r>
            <a:endParaRPr lang="en-US" sz="24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248555438"/>
              </p:ext>
            </p:extLst>
          </p:nvPr>
        </p:nvGraphicFramePr>
        <p:xfrm>
          <a:off x="457199" y="2539144"/>
          <a:ext cx="8229602" cy="3799840"/>
        </p:xfrm>
        <a:graphic>
          <a:graphicData uri="http://schemas.openxmlformats.org/drawingml/2006/table">
            <a:tbl>
              <a:tblPr firstRow="1" bandRow="1">
                <a:tableStyleId>{2D5ABB26-0587-4C30-8999-92F81FD0307C}</a:tableStyleId>
              </a:tblPr>
              <a:tblGrid>
                <a:gridCol w="2823100">
                  <a:extLst>
                    <a:ext uri="{9D8B030D-6E8A-4147-A177-3AD203B41FA5}">
                      <a16:colId xmlns:a16="http://schemas.microsoft.com/office/drawing/2014/main" val="20000"/>
                    </a:ext>
                  </a:extLst>
                </a:gridCol>
                <a:gridCol w="1584664">
                  <a:extLst>
                    <a:ext uri="{9D8B030D-6E8A-4147-A177-3AD203B41FA5}">
                      <a16:colId xmlns:a16="http://schemas.microsoft.com/office/drawing/2014/main" val="20001"/>
                    </a:ext>
                  </a:extLst>
                </a:gridCol>
                <a:gridCol w="2303756">
                  <a:extLst>
                    <a:ext uri="{9D8B030D-6E8A-4147-A177-3AD203B41FA5}">
                      <a16:colId xmlns:a16="http://schemas.microsoft.com/office/drawing/2014/main" val="20002"/>
                    </a:ext>
                  </a:extLst>
                </a:gridCol>
                <a:gridCol w="1518082">
                  <a:extLst>
                    <a:ext uri="{9D8B030D-6E8A-4147-A177-3AD203B41FA5}">
                      <a16:colId xmlns:a16="http://schemas.microsoft.com/office/drawing/2014/main" val="20003"/>
                    </a:ext>
                  </a:extLst>
                </a:gridCol>
              </a:tblGrid>
              <a:tr h="370840">
                <a:tc>
                  <a:txBody>
                    <a:bodyPr/>
                    <a:lstStyle/>
                    <a:p>
                      <a:r>
                        <a:rPr lang="en-US" sz="1600" dirty="0" smtClean="0">
                          <a:solidFill>
                            <a:srgbClr val="FFFFFF"/>
                          </a:solidFill>
                        </a:rPr>
                        <a:t>Blank</a:t>
                      </a:r>
                      <a:endParaRPr lang="en-US" sz="1600" dirty="0">
                        <a:solidFill>
                          <a:srgbClr val="FFFFFF"/>
                        </a:solidFill>
                      </a:endParaRP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r>
                        <a:rPr lang="en-US" sz="1600" b="1" kern="1200" dirty="0" smtClean="0">
                          <a:solidFill>
                            <a:schemeClr val="tx1"/>
                          </a:solidFill>
                          <a:latin typeface="+mn-lt"/>
                          <a:ea typeface="+mn-ea"/>
                          <a:cs typeface="+mn-cs"/>
                        </a:rPr>
                        <a:t>Onshore </a:t>
                      </a: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r>
                        <a:rPr lang="en-US" sz="1600" b="1" kern="1200" dirty="0" smtClean="0">
                          <a:solidFill>
                            <a:schemeClr val="tx1"/>
                          </a:solidFill>
                          <a:latin typeface="+mn-lt"/>
                          <a:ea typeface="+mn-ea"/>
                          <a:cs typeface="+mn-cs"/>
                        </a:rPr>
                        <a:t>Near-Shore</a:t>
                      </a: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r>
                        <a:rPr lang="en-US" sz="1600" b="1" kern="1200" dirty="0" smtClean="0">
                          <a:solidFill>
                            <a:schemeClr val="tx1"/>
                          </a:solidFill>
                          <a:latin typeface="+mn-lt"/>
                          <a:ea typeface="+mn-ea"/>
                          <a:cs typeface="+mn-cs"/>
                        </a:rPr>
                        <a:t>Offshore</a:t>
                      </a: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79120">
                <a:tc>
                  <a:txBody>
                    <a:bodyPr/>
                    <a:lstStyle/>
                    <a:p>
                      <a:r>
                        <a:rPr lang="en-US" sz="1600" kern="1200" dirty="0" smtClean="0">
                          <a:solidFill>
                            <a:schemeClr val="tx1"/>
                          </a:solidFill>
                          <a:latin typeface="+mn-lt"/>
                          <a:ea typeface="+mn-ea"/>
                          <a:cs typeface="+mn-cs"/>
                        </a:rPr>
                        <a:t>Rate of innovation/product variety</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High</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Medium to High</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Low</a:t>
                      </a:r>
                      <a:endParaRPr lang="en-US" sz="1600" kern="1200" dirty="0" smtClean="0">
                        <a:solidFill>
                          <a:schemeClr val="tx1"/>
                        </a:solidFill>
                        <a:latin typeface="+mn-lt"/>
                        <a:ea typeface="+mn-ea"/>
                        <a:cs typeface="+mn-cs"/>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0840">
                <a:tc>
                  <a:txBody>
                    <a:bodyPr/>
                    <a:lstStyle/>
                    <a:p>
                      <a:r>
                        <a:rPr lang="en-US" sz="1600" kern="1200" dirty="0" smtClean="0">
                          <a:solidFill>
                            <a:schemeClr val="tx1"/>
                          </a:solidFill>
                          <a:latin typeface="+mn-lt"/>
                          <a:ea typeface="+mn-ea"/>
                          <a:cs typeface="+mn-cs"/>
                        </a:rPr>
                        <a:t>Demand volatility</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600" kern="1200" dirty="0" smtClean="0">
                          <a:solidFill>
                            <a:schemeClr val="tx1"/>
                          </a:solidFill>
                          <a:latin typeface="+mn-lt"/>
                          <a:ea typeface="+mn-ea"/>
                          <a:cs typeface="+mn-cs"/>
                        </a:rPr>
                        <a:t>High</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Medium to High</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600" dirty="0" smtClean="0"/>
                        <a:t>Low</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Labor content</a:t>
                      </a:r>
                      <a:endParaRPr lang="en-US" sz="1600"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600" dirty="0" smtClean="0"/>
                        <a:t>Low</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Medium to High</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600" kern="1200" dirty="0" smtClean="0">
                          <a:solidFill>
                            <a:schemeClr val="tx1"/>
                          </a:solidFill>
                          <a:latin typeface="+mn-lt"/>
                          <a:ea typeface="+mn-ea"/>
                          <a:cs typeface="+mn-cs"/>
                        </a:rPr>
                        <a:t>High</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Volume or weight-to-value ratio</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600" kern="1200" dirty="0" smtClean="0">
                          <a:solidFill>
                            <a:schemeClr val="tx1"/>
                          </a:solidFill>
                          <a:latin typeface="+mn-lt"/>
                          <a:ea typeface="+mn-ea"/>
                          <a:cs typeface="+mn-cs"/>
                        </a:rPr>
                        <a:t>High</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600" kern="1200" dirty="0" smtClean="0">
                          <a:solidFill>
                            <a:schemeClr val="tx1"/>
                          </a:solidFill>
                          <a:latin typeface="+mn-lt"/>
                          <a:ea typeface="+mn-ea"/>
                          <a:cs typeface="+mn-cs"/>
                        </a:rPr>
                        <a:t>High</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600" dirty="0" smtClean="0"/>
                        <a:t>Low</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Impact of supply chain disruption</a:t>
                      </a:r>
                      <a:endParaRPr lang="en-US" sz="1600"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600" kern="1200" dirty="0" smtClean="0">
                          <a:solidFill>
                            <a:schemeClr val="tx1"/>
                          </a:solidFill>
                          <a:latin typeface="+mn-lt"/>
                          <a:ea typeface="+mn-ea"/>
                          <a:cs typeface="+mn-cs"/>
                        </a:rPr>
                        <a:t>High</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Medium to High</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600" dirty="0" smtClean="0"/>
                        <a:t>Low</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Inventory costs</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600" kern="1200" dirty="0" smtClean="0">
                          <a:solidFill>
                            <a:schemeClr val="tx1"/>
                          </a:solidFill>
                          <a:latin typeface="+mn-lt"/>
                          <a:ea typeface="+mn-ea"/>
                          <a:cs typeface="+mn-cs"/>
                        </a:rPr>
                        <a:t>High</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Medium to High</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Low</a:t>
                      </a:r>
                      <a:endParaRPr lang="en-US" sz="16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Engineering/management support</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r>
                        <a:rPr lang="en-US" sz="1600" kern="1200" dirty="0" smtClean="0">
                          <a:solidFill>
                            <a:schemeClr val="tx1"/>
                          </a:solidFill>
                          <a:latin typeface="+mn-lt"/>
                          <a:ea typeface="+mn-ea"/>
                          <a:cs typeface="+mn-cs"/>
                        </a:rPr>
                        <a:t>High</a:t>
                      </a:r>
                      <a:endParaRPr lang="en-US" sz="16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r>
                        <a:rPr lang="en-US" sz="1600" kern="1200" dirty="0" smtClean="0">
                          <a:solidFill>
                            <a:schemeClr val="tx1"/>
                          </a:solidFill>
                          <a:latin typeface="+mn-lt"/>
                          <a:ea typeface="+mn-ea"/>
                          <a:cs typeface="+mn-cs"/>
                        </a:rPr>
                        <a:t>High</a:t>
                      </a:r>
                      <a:endParaRPr lang="en-US" sz="16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r>
                        <a:rPr lang="en-US" sz="1600" dirty="0" smtClean="0"/>
                        <a:t>Low</a:t>
                      </a:r>
                      <a:endParaRPr lang="en-US" sz="16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532848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Designing a Sourcing Portfolio: Tailored Sourcing </a:t>
            </a:r>
            <a:r>
              <a:rPr lang="en-US" sz="2000" b="0" kern="1200" dirty="0" smtClean="0">
                <a:latin typeface="Times New Roman" panose="02020603050405020304" pitchFamily="18" charset="0"/>
                <a:ea typeface="+mj-ea"/>
                <a:cs typeface="+mj-cs"/>
              </a:rPr>
              <a:t>(5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571173"/>
            <a:ext cx="8229600" cy="838200"/>
          </a:xfrm>
        </p:spPr>
        <p:txBody>
          <a:bodyPr/>
          <a:lstStyle/>
          <a:p>
            <a:pPr marL="0" indent="0">
              <a:buNone/>
            </a:pPr>
            <a:r>
              <a:rPr lang="en-US" sz="2400" b="1" dirty="0" smtClean="0">
                <a:latin typeface="+mn-lt"/>
              </a:rPr>
              <a:t>Table 15.5 </a:t>
            </a:r>
            <a:r>
              <a:rPr lang="en-US" sz="2400" dirty="0" smtClean="0">
                <a:latin typeface="+mn-lt"/>
              </a:rPr>
              <a:t>Differences </a:t>
            </a:r>
            <a:r>
              <a:rPr lang="en-US" sz="2400" dirty="0">
                <a:latin typeface="+mn-lt"/>
              </a:rPr>
              <a:t>Between Direct and Indirect </a:t>
            </a:r>
            <a:r>
              <a:rPr lang="en-US" sz="2400" dirty="0" smtClean="0">
                <a:latin typeface="+mn-lt"/>
              </a:rPr>
              <a:t>Materials</a:t>
            </a:r>
            <a:endParaRPr lang="en-US" sz="24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3328290067"/>
              </p:ext>
            </p:extLst>
          </p:nvPr>
        </p:nvGraphicFramePr>
        <p:xfrm>
          <a:off x="457200" y="2605850"/>
          <a:ext cx="8229600" cy="3566160"/>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20000"/>
                    </a:ext>
                  </a:extLst>
                </a:gridCol>
                <a:gridCol w="2706914">
                  <a:extLst>
                    <a:ext uri="{9D8B030D-6E8A-4147-A177-3AD203B41FA5}">
                      <a16:colId xmlns:a16="http://schemas.microsoft.com/office/drawing/2014/main" val="20001"/>
                    </a:ext>
                  </a:extLst>
                </a:gridCol>
                <a:gridCol w="2779486">
                  <a:extLst>
                    <a:ext uri="{9D8B030D-6E8A-4147-A177-3AD203B41FA5}">
                      <a16:colId xmlns:a16="http://schemas.microsoft.com/office/drawing/2014/main" val="20002"/>
                    </a:ext>
                  </a:extLst>
                </a:gridCol>
              </a:tblGrid>
              <a:tr h="0">
                <a:tc>
                  <a:txBody>
                    <a:bodyPr/>
                    <a:lstStyle/>
                    <a:p>
                      <a:r>
                        <a:rPr lang="en-US" sz="1800" b="1" dirty="0" smtClean="0">
                          <a:solidFill>
                            <a:srgbClr val="FFFFFF"/>
                          </a:solidFill>
                        </a:rPr>
                        <a:t>Blank</a:t>
                      </a:r>
                      <a:endParaRPr lang="en-US" sz="1800" b="1" dirty="0">
                        <a:solidFill>
                          <a:srgbClr val="FFFFFF"/>
                        </a:solidFill>
                      </a:endParaRPr>
                    </a:p>
                  </a:txBody>
                  <a:tcPr>
                    <a:lnT w="19050" cap="flat" cmpd="sng" algn="ctr">
                      <a:solidFill>
                        <a:schemeClr val="tx1"/>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r>
                        <a:rPr lang="en-US" sz="1800" b="1" kern="1200" dirty="0" smtClean="0">
                          <a:solidFill>
                            <a:schemeClr val="tx1"/>
                          </a:solidFill>
                          <a:latin typeface="+mn-lt"/>
                          <a:ea typeface="+mn-ea"/>
                          <a:cs typeface="+mn-cs"/>
                        </a:rPr>
                        <a:t>Direct Materials</a:t>
                      </a:r>
                    </a:p>
                  </a:txBody>
                  <a:tcPr>
                    <a:lnT w="19050" cap="flat" cmpd="sng" algn="ctr">
                      <a:solidFill>
                        <a:schemeClr val="tx1"/>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r>
                        <a:rPr lang="en-US" sz="1800" b="1" kern="1200" dirty="0" smtClean="0">
                          <a:solidFill>
                            <a:schemeClr val="tx1"/>
                          </a:solidFill>
                          <a:latin typeface="+mn-lt"/>
                          <a:ea typeface="+mn-ea"/>
                          <a:cs typeface="+mn-cs"/>
                        </a:rPr>
                        <a:t>Indirect Materials</a:t>
                      </a:r>
                    </a:p>
                  </a:txBody>
                  <a:tcPr>
                    <a:lnT w="19050" cap="flat" cmpd="sng" algn="ctr">
                      <a:solidFill>
                        <a:schemeClr val="tx1"/>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3435">
                <a:tc>
                  <a:txBody>
                    <a:bodyPr/>
                    <a:lstStyle/>
                    <a:p>
                      <a:r>
                        <a:rPr lang="en-US" sz="1800" kern="1200" dirty="0" smtClean="0">
                          <a:solidFill>
                            <a:schemeClr val="tx1"/>
                          </a:solidFill>
                          <a:latin typeface="+mn-lt"/>
                          <a:ea typeface="+mn-ea"/>
                          <a:cs typeface="+mn-cs"/>
                        </a:rPr>
                        <a:t>Use</a:t>
                      </a:r>
                    </a:p>
                  </a:txBody>
                  <a:tcPr>
                    <a:lnT w="1905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800" kern="1200" dirty="0" smtClean="0">
                          <a:solidFill>
                            <a:schemeClr val="tx1"/>
                          </a:solidFill>
                          <a:latin typeface="+mn-lt"/>
                          <a:ea typeface="+mn-ea"/>
                          <a:cs typeface="+mn-cs"/>
                        </a:rPr>
                        <a:t>Production</a:t>
                      </a:r>
                      <a:endParaRPr lang="en-US" sz="1800" dirty="0"/>
                    </a:p>
                  </a:txBody>
                  <a:tcPr>
                    <a:lnT w="1905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Maintenance, repair, and support operations</a:t>
                      </a:r>
                    </a:p>
                  </a:txBody>
                  <a:tcPr>
                    <a:lnT w="1905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76336">
                <a:tc>
                  <a:txBody>
                    <a:bodyPr/>
                    <a:lstStyle/>
                    <a:p>
                      <a:r>
                        <a:rPr lang="en-US" sz="1800" kern="1200" dirty="0" smtClean="0">
                          <a:solidFill>
                            <a:schemeClr val="tx1"/>
                          </a:solidFill>
                          <a:latin typeface="+mn-lt"/>
                          <a:ea typeface="+mn-ea"/>
                          <a:cs typeface="+mn-cs"/>
                        </a:rPr>
                        <a:t>Accounting</a:t>
                      </a:r>
                      <a:endParaRPr 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Cost of goods sold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Selling, general, and administrative expenses (S</a:t>
                      </a:r>
                      <a:r>
                        <a:rPr lang="en-US" sz="100" kern="1200" dirty="0" smtClean="0">
                          <a:solidFill>
                            <a:schemeClr val="tx1"/>
                          </a:solidFill>
                          <a:latin typeface="+mn-lt"/>
                          <a:ea typeface="+mn-ea"/>
                          <a:cs typeface="+mn-cs"/>
                        </a:rPr>
                        <a:t> </a:t>
                      </a:r>
                      <a:r>
                        <a:rPr lang="en-US" sz="1800" kern="1200" dirty="0" smtClean="0">
                          <a:solidFill>
                            <a:schemeClr val="tx1"/>
                          </a:solidFill>
                          <a:latin typeface="+mn-lt"/>
                          <a:ea typeface="+mn-ea"/>
                          <a:cs typeface="+mn-cs"/>
                        </a:rPr>
                        <a:t>G&amp;A)</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343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Impact on production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800" kern="1200" dirty="0" smtClean="0">
                          <a:solidFill>
                            <a:schemeClr val="tx1"/>
                          </a:solidFill>
                          <a:latin typeface="+mn-lt"/>
                          <a:ea typeface="+mn-ea"/>
                          <a:cs typeface="+mn-cs"/>
                        </a:rPr>
                        <a:t>Any delay will delay production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Less direct impact</a:t>
                      </a:r>
                      <a:endParaRPr lang="en-US" sz="18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343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Processing cost relative to value of transaction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800" kern="1200" dirty="0" smtClean="0">
                          <a:solidFill>
                            <a:schemeClr val="tx1"/>
                          </a:solidFill>
                          <a:latin typeface="+mn-lt"/>
                          <a:ea typeface="+mn-ea"/>
                          <a:cs typeface="+mn-cs"/>
                        </a:rPr>
                        <a:t>Low</a:t>
                      </a:r>
                      <a:endParaRPr 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800" kern="1200" dirty="0" smtClean="0">
                          <a:solidFill>
                            <a:schemeClr val="tx1"/>
                          </a:solidFill>
                          <a:latin typeface="+mn-lt"/>
                          <a:ea typeface="+mn-ea"/>
                          <a:cs typeface="+mn-cs"/>
                        </a:rPr>
                        <a:t>High</a:t>
                      </a:r>
                      <a:endParaRPr 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Number of transactions</a:t>
                      </a:r>
                      <a:endParaRPr lang="en-US" sz="1800" dirty="0" smtClean="0"/>
                    </a:p>
                  </a:txBody>
                  <a:tcP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r>
                        <a:rPr lang="en-US" sz="1800" kern="1200" dirty="0" smtClean="0">
                          <a:solidFill>
                            <a:schemeClr val="tx1"/>
                          </a:solidFill>
                          <a:latin typeface="+mn-lt"/>
                          <a:ea typeface="+mn-ea"/>
                          <a:cs typeface="+mn-cs"/>
                        </a:rPr>
                        <a:t>Low</a:t>
                      </a:r>
                      <a:endParaRPr lang="en-US" sz="1800" dirty="0"/>
                    </a:p>
                  </a:txBody>
                  <a:tcP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r>
                        <a:rPr lang="en-US" sz="1800" kern="1200" dirty="0" smtClean="0">
                          <a:solidFill>
                            <a:schemeClr val="tx1"/>
                          </a:solidFill>
                          <a:latin typeface="+mn-lt"/>
                          <a:ea typeface="+mn-ea"/>
                          <a:cs typeface="+mn-cs"/>
                        </a:rPr>
                        <a:t>High</a:t>
                      </a:r>
                      <a:endParaRPr lang="en-US" sz="1800" dirty="0"/>
                    </a:p>
                  </a:txBody>
                  <a:tcP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956311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2057"/>
            <a:ext cx="8229600" cy="707856"/>
          </a:xfrm>
        </p:spPr>
        <p:txBody>
          <a:bodyPr tIns="91425" anchor="b">
            <a:spAutoFit/>
          </a:bodyPr>
          <a:lstStyle/>
          <a:p>
            <a:pPr lvl="0" defTabSz="457200">
              <a:spcBef>
                <a:spcPct val="0"/>
              </a:spcBef>
              <a:buClrTx/>
            </a:pPr>
            <a:r>
              <a:rPr lang="en-US" kern="1200" dirty="0" smtClean="0">
                <a:latin typeface="Times New Roman" panose="02020603050405020304" pitchFamily="18" charset="0"/>
                <a:ea typeface="+mj-ea"/>
                <a:cs typeface="+mj-cs"/>
              </a:rPr>
              <a:t>Product Categorization</a:t>
            </a:r>
            <a:endParaRPr lang="en-US" kern="1200" dirty="0">
              <a:latin typeface="Times New Roman" panose="02020603050405020304" pitchFamily="18" charset="0"/>
              <a:ea typeface="+mj-ea"/>
              <a:cs typeface="+mj-cs"/>
            </a:endParaRPr>
          </a:p>
        </p:txBody>
      </p:sp>
      <p:pic>
        <p:nvPicPr>
          <p:cNvPr id="5" name="Picture 4" descr="A diagram showing product categorization by value and criticality. In this image, product is categorized by value and criticality, from low to high, in a grid. The items on the grid are critical items, strategic items, general items, and bulk purchase items. General items are in the lower left corner. They have a low criticality and a low value or cost.  Bulk purchase items are in the lower right corner. They have low criticality, but high value or cost. Critical items are in the upper left corner. They have high criticality, but low value or cost. In the upper right corner are strategic items. They have both high criticality and high value or cost."/>
          <p:cNvPicPr>
            <a:picLocks noChangeAspect="1"/>
          </p:cNvPicPr>
          <p:nvPr/>
        </p:nvPicPr>
        <p:blipFill>
          <a:blip r:embed="rId2"/>
          <a:stretch>
            <a:fillRect/>
          </a:stretch>
        </p:blipFill>
        <p:spPr>
          <a:xfrm>
            <a:off x="2010353" y="1697783"/>
            <a:ext cx="5123295" cy="3852401"/>
          </a:xfrm>
          <a:prstGeom prst="rect">
            <a:avLst/>
          </a:prstGeom>
        </p:spPr>
      </p:pic>
      <p:sp>
        <p:nvSpPr>
          <p:cNvPr id="10" name="Text Placeholder 9"/>
          <p:cNvSpPr>
            <a:spLocks noGrp="1"/>
          </p:cNvSpPr>
          <p:nvPr>
            <p:ph type="body" idx="1"/>
          </p:nvPr>
        </p:nvSpPr>
        <p:spPr>
          <a:xfrm>
            <a:off x="457200" y="5718628"/>
            <a:ext cx="8229600" cy="566387"/>
          </a:xfrm>
        </p:spPr>
        <p:txBody>
          <a:bodyPr/>
          <a:lstStyle/>
          <a:p>
            <a:r>
              <a:rPr lang="en-US" sz="2000" b="1" dirty="0">
                <a:latin typeface="+mn-lt"/>
              </a:rPr>
              <a:t>Figure </a:t>
            </a:r>
            <a:r>
              <a:rPr lang="en-US" sz="2000" b="1" dirty="0" smtClean="0">
                <a:latin typeface="+mn-lt"/>
              </a:rPr>
              <a:t>15-1 </a:t>
            </a:r>
            <a:r>
              <a:rPr lang="en-US" sz="2000" dirty="0">
                <a:latin typeface="+mn-lt"/>
              </a:rPr>
              <a:t>Product Categorization by Value and Criticality </a:t>
            </a:r>
          </a:p>
        </p:txBody>
      </p:sp>
    </p:spTree>
    <p:extLst>
      <p:ext uri="{BB962C8B-B14F-4D97-AF65-F5344CB8AC3E}">
        <p14:creationId xmlns:p14="http://schemas.microsoft.com/office/powerpoint/2010/main" val="39064922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3</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3508623"/>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Firms must consider a tailored sourcing strategy that couples responsive onshore or near-shore sources with low-cost offshore sources. The responsive onshore sources should focus on high-value products with high demand volatility, whereas the low-cost, offshore sources should focus on lower-value, high-volume products with high labor content. Sourcing can also be tailored based on direct and indirect materials as well as the criticality and cost of items </a:t>
            </a:r>
            <a:r>
              <a:rPr lang="en-US" sz="2400" kern="1200" dirty="0" smtClean="0">
                <a:solidFill>
                  <a:srgbClr val="000000"/>
                </a:solidFill>
                <a:latin typeface="Arial (Body)"/>
                <a:ea typeface="+mn-ea"/>
                <a:cs typeface="+mn-cs"/>
              </a:rPr>
              <a:t>purchased.</a:t>
            </a:r>
          </a:p>
        </p:txBody>
      </p:sp>
    </p:spTree>
    <p:extLst>
      <p:ext uri="{BB962C8B-B14F-4D97-AF65-F5344CB8AC3E}">
        <p14:creationId xmlns:p14="http://schemas.microsoft.com/office/powerpoint/2010/main" val="17345863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The Impact of Incentives on Third-Party Behavior</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239592"/>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Misalignment of incentives often hurts supply chain performance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Alignment </a:t>
            </a:r>
            <a:r>
              <a:rPr lang="en-US" sz="2400" kern="1200" dirty="0" smtClean="0">
                <a:solidFill>
                  <a:srgbClr val="000000"/>
                </a:solidFill>
                <a:latin typeface="Arial (Body)"/>
                <a:ea typeface="+mn-ea"/>
                <a:cs typeface="+mn-cs"/>
              </a:rPr>
              <a:t>important</a:t>
            </a:r>
            <a:endParaRPr lang="en-US"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When third party actions are not fully observable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When third party has information not available to the firm</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Well-designed incentives can be strong communicators of desired </a:t>
            </a:r>
            <a:r>
              <a:rPr lang="en-US" sz="2400" kern="1200" dirty="0" smtClean="0">
                <a:solidFill>
                  <a:srgbClr val="000000"/>
                </a:solidFill>
                <a:latin typeface="Arial (Body)"/>
                <a:ea typeface="+mn-ea"/>
                <a:cs typeface="+mn-cs"/>
              </a:rPr>
              <a:t>performance</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“Threshold” incentives can distort </a:t>
            </a:r>
            <a:r>
              <a:rPr lang="en-US" sz="2400" kern="1200" dirty="0" smtClean="0">
                <a:solidFill>
                  <a:srgbClr val="000000"/>
                </a:solidFill>
                <a:latin typeface="Arial (Body)"/>
                <a:ea typeface="+mn-ea"/>
                <a:cs typeface="+mn-cs"/>
              </a:rPr>
              <a:t>information</a:t>
            </a:r>
          </a:p>
        </p:txBody>
      </p:sp>
    </p:spTree>
    <p:extLst>
      <p:ext uri="{BB962C8B-B14F-4D97-AF65-F5344CB8AC3E}">
        <p14:creationId xmlns:p14="http://schemas.microsoft.com/office/powerpoint/2010/main" val="40142288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4</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2400627"/>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Supply chain incentives can have unintended consequences when the third party’s information and actions are hard to observe. It is important to understand and address the negative consequences of these incentives to ensure that the third-party acts in a way that grows the supply chain </a:t>
            </a:r>
            <a:r>
              <a:rPr lang="en-US" sz="2400" kern="1200" dirty="0" smtClean="0">
                <a:solidFill>
                  <a:srgbClr val="000000"/>
                </a:solidFill>
                <a:latin typeface="Arial (Body)"/>
                <a:ea typeface="+mn-ea"/>
                <a:cs typeface="+mn-cs"/>
              </a:rPr>
              <a:t>surplus.</a:t>
            </a:r>
          </a:p>
        </p:txBody>
      </p:sp>
    </p:spTree>
    <p:extLst>
      <p:ext uri="{BB962C8B-B14F-4D97-AF65-F5344CB8AC3E}">
        <p14:creationId xmlns:p14="http://schemas.microsoft.com/office/powerpoint/2010/main" val="4000482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Sharing Risk and Reward in the Supply Chain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854323"/>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Independent actions by two parties often result in lower profits than could be achieved</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Stronger firms tend to push risk on to supply chain </a:t>
            </a:r>
            <a:r>
              <a:rPr lang="en-US" sz="2400" kern="1200" dirty="0" smtClean="0">
                <a:solidFill>
                  <a:srgbClr val="000000"/>
                </a:solidFill>
                <a:latin typeface="Arial (Body)"/>
                <a:ea typeface="+mn-ea"/>
                <a:cs typeface="+mn-cs"/>
              </a:rPr>
              <a:t>partners</a:t>
            </a:r>
          </a:p>
        </p:txBody>
      </p:sp>
    </p:spTree>
    <p:extLst>
      <p:ext uri="{BB962C8B-B14F-4D97-AF65-F5344CB8AC3E}">
        <p14:creationId xmlns:p14="http://schemas.microsoft.com/office/powerpoint/2010/main" val="30748125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Optimal Service Level Equations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13" name="Text Placeholder 12"/>
          <p:cNvSpPr>
            <a:spLocks noGrp="1"/>
          </p:cNvSpPr>
          <p:nvPr>
            <p:ph type="body" idx="1"/>
          </p:nvPr>
        </p:nvSpPr>
        <p:spPr>
          <a:xfrm>
            <a:off x="457200" y="1600200"/>
            <a:ext cx="8229600" cy="1389743"/>
          </a:xfrm>
        </p:spPr>
        <p:txBody>
          <a:bodyPr/>
          <a:lstStyle/>
          <a:p>
            <a:pPr marL="0" indent="0">
              <a:buNone/>
            </a:pPr>
            <a:r>
              <a:rPr lang="en-IN" sz="2400" i="1" dirty="0">
                <a:latin typeface="+mn-lt"/>
              </a:rPr>
              <a:t>p</a:t>
            </a:r>
            <a:r>
              <a:rPr lang="en-IN" sz="2400" dirty="0">
                <a:latin typeface="+mn-lt"/>
              </a:rPr>
              <a:t>: sale price; </a:t>
            </a:r>
            <a:r>
              <a:rPr lang="en-IN" sz="2400" i="1" dirty="0">
                <a:latin typeface="+mn-lt"/>
              </a:rPr>
              <a:t>c</a:t>
            </a:r>
            <a:r>
              <a:rPr lang="en-IN" sz="2400" dirty="0">
                <a:latin typeface="+mn-lt"/>
              </a:rPr>
              <a:t>: purchase cost; </a:t>
            </a:r>
            <a:r>
              <a:rPr lang="en-IN" sz="2400" i="1" dirty="0">
                <a:latin typeface="+mn-lt"/>
              </a:rPr>
              <a:t>s</a:t>
            </a:r>
            <a:r>
              <a:rPr lang="en-IN" sz="2400" dirty="0">
                <a:latin typeface="+mn-lt"/>
              </a:rPr>
              <a:t>: salvage value; </a:t>
            </a:r>
            <a:r>
              <a:rPr lang="en-IN" sz="2400" i="1" dirty="0" smtClean="0">
                <a:latin typeface="+mn-lt"/>
              </a:rPr>
              <a:t>µ</a:t>
            </a:r>
            <a:r>
              <a:rPr lang="en-IN" sz="2400" dirty="0" smtClean="0">
                <a:latin typeface="+mn-lt"/>
              </a:rPr>
              <a:t>: </a:t>
            </a:r>
            <a:r>
              <a:rPr lang="en-IN" sz="2400" dirty="0">
                <a:latin typeface="+mn-lt"/>
              </a:rPr>
              <a:t>mean demand; </a:t>
            </a:r>
            <a:r>
              <a:rPr lang="el-GR" sz="2400" i="1" dirty="0" smtClean="0">
                <a:latin typeface="+mn-lt"/>
              </a:rPr>
              <a:t>σ</a:t>
            </a:r>
            <a:r>
              <a:rPr lang="en-IN" sz="2400" dirty="0" smtClean="0">
                <a:latin typeface="+mn-lt"/>
              </a:rPr>
              <a:t>: </a:t>
            </a:r>
            <a:r>
              <a:rPr lang="en-IN" sz="2400" dirty="0">
                <a:latin typeface="+mn-lt"/>
              </a:rPr>
              <a:t>standard deviation of demand; </a:t>
            </a:r>
            <a:r>
              <a:rPr lang="en-IN" sz="2400" i="1" dirty="0" smtClean="0">
                <a:latin typeface="+mn-lt"/>
              </a:rPr>
              <a:t>C</a:t>
            </a:r>
            <a:r>
              <a:rPr lang="en-IN" sz="100" i="1" dirty="0" smtClean="0">
                <a:latin typeface="+mn-lt"/>
              </a:rPr>
              <a:t> </a:t>
            </a:r>
            <a:r>
              <a:rPr lang="en-IN" sz="2400" i="1" dirty="0" smtClean="0">
                <a:latin typeface="+mn-lt"/>
              </a:rPr>
              <a:t>S</a:t>
            </a:r>
            <a:r>
              <a:rPr lang="en-IN" sz="100" i="1" dirty="0" smtClean="0">
                <a:latin typeface="+mn-lt"/>
              </a:rPr>
              <a:t> </a:t>
            </a:r>
            <a:r>
              <a:rPr lang="en-IN" sz="2400" i="1" dirty="0" smtClean="0">
                <a:latin typeface="+mn-lt"/>
              </a:rPr>
              <a:t>L</a:t>
            </a:r>
            <a:r>
              <a:rPr lang="en-IN" sz="2400" dirty="0">
                <a:latin typeface="+mn-lt"/>
              </a:rPr>
              <a:t>*: optimal cycle service level; </a:t>
            </a:r>
            <a:r>
              <a:rPr lang="en-IN" sz="2400" i="1" dirty="0">
                <a:latin typeface="+mn-lt"/>
              </a:rPr>
              <a:t>O</a:t>
            </a:r>
            <a:r>
              <a:rPr lang="en-IN" sz="2400" dirty="0">
                <a:latin typeface="+mn-lt"/>
              </a:rPr>
              <a:t>*: optimal order quantity</a:t>
            </a:r>
          </a:p>
        </p:txBody>
      </p:sp>
      <p:graphicFrame>
        <p:nvGraphicFramePr>
          <p:cNvPr id="6" name="Object 5" descr="C S L star = Prob left parenthesis demand is less than or equal to O star right parenthesis = start fraction p minus c over p minus s end fraction = start fraction C sub u over C sub u + C sub O end fraction = start fraction 1 over 1 + left parenthesis C sub O over C sub u right parenthesis end fraction. O star = F to the negative first power left parenthesis C S L star, mu, sigma right parenthesis = N OR M I N V left parenthesis C S L star, mu, sigma right parenthesis"/>
          <p:cNvGraphicFramePr>
            <a:graphicFrameLocks noChangeAspect="1"/>
          </p:cNvGraphicFramePr>
          <p:nvPr>
            <p:extLst>
              <p:ext uri="{D42A27DB-BD31-4B8C-83A1-F6EECF244321}">
                <p14:modId xmlns:p14="http://schemas.microsoft.com/office/powerpoint/2010/main" val="4263515380"/>
              </p:ext>
            </p:extLst>
          </p:nvPr>
        </p:nvGraphicFramePr>
        <p:xfrm>
          <a:off x="903288" y="3197225"/>
          <a:ext cx="6959600" cy="1647825"/>
        </p:xfrm>
        <a:graphic>
          <a:graphicData uri="http://schemas.openxmlformats.org/presentationml/2006/ole">
            <mc:AlternateContent xmlns:mc="http://schemas.openxmlformats.org/markup-compatibility/2006">
              <mc:Choice xmlns:v="urn:schemas-microsoft-com:vml" Requires="v">
                <p:oleObj spid="_x0000_s1379" name="Equation" r:id="rId3" imgW="7505640" imgH="1777680" progId="Equation.DSMT4">
                  <p:embed/>
                </p:oleObj>
              </mc:Choice>
              <mc:Fallback>
                <p:oleObj name="Equation" r:id="rId3" imgW="7505640" imgH="1777680" progId="Equation.DSMT4">
                  <p:embed/>
                  <p:pic>
                    <p:nvPicPr>
                      <p:cNvPr id="4" name="Object 3"/>
                      <p:cNvPicPr/>
                      <p:nvPr/>
                    </p:nvPicPr>
                    <p:blipFill>
                      <a:blip r:embed="rId4"/>
                      <a:stretch>
                        <a:fillRect/>
                      </a:stretch>
                    </p:blipFill>
                    <p:spPr>
                      <a:xfrm>
                        <a:off x="903288" y="3197225"/>
                        <a:ext cx="6959600" cy="1647825"/>
                      </a:xfrm>
                      <a:prstGeom prst="rect">
                        <a:avLst/>
                      </a:prstGeom>
                    </p:spPr>
                  </p:pic>
                </p:oleObj>
              </mc:Fallback>
            </mc:AlternateContent>
          </a:graphicData>
        </a:graphic>
      </p:graphicFrame>
    </p:spTree>
    <p:extLst>
      <p:ext uri="{BB962C8B-B14F-4D97-AF65-F5344CB8AC3E}">
        <p14:creationId xmlns:p14="http://schemas.microsoft.com/office/powerpoint/2010/main" val="37797386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Optimal Service Level Equations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graphicFrame>
        <p:nvGraphicFramePr>
          <p:cNvPr id="6" name="Object 5" descr="Expected profits = left parenthesis p minus s right parenthesis mu N O R M D I S T left bracket start fraction left parenthesis O minus mu right parenthesis over sigma, 0,1, 1 end fraction right bracket. Minus left parenthesis p minus s right parenthesis sigma N O R M D I S T left bracket start fraction left parenthesis O minus mu right parenthesis over sigma, 0, 1, 0 end fraction right bracket. Minus O left parenthesis c minus s right parenthesis mu N O R M D I S T left parenthesis O, mu, sigma, 1 right parenthesis. Plus O left parenthesis p minus c right parenthesis left bracket 1 minus N O R M D I S T left parenthesis O, mu, sigma, 1 right parenthesis right bracket."/>
          <p:cNvGraphicFramePr>
            <a:graphicFrameLocks noChangeAspect="1"/>
          </p:cNvGraphicFramePr>
          <p:nvPr>
            <p:extLst>
              <p:ext uri="{D42A27DB-BD31-4B8C-83A1-F6EECF244321}">
                <p14:modId xmlns:p14="http://schemas.microsoft.com/office/powerpoint/2010/main" val="3506183550"/>
              </p:ext>
            </p:extLst>
          </p:nvPr>
        </p:nvGraphicFramePr>
        <p:xfrm>
          <a:off x="1982683" y="1649950"/>
          <a:ext cx="5305185" cy="1984673"/>
        </p:xfrm>
        <a:graphic>
          <a:graphicData uri="http://schemas.openxmlformats.org/presentationml/2006/ole">
            <mc:AlternateContent xmlns:mc="http://schemas.openxmlformats.org/markup-compatibility/2006">
              <mc:Choice xmlns:v="urn:schemas-microsoft-com:vml" Requires="v">
                <p:oleObj spid="_x0000_s3019" name="Equation" r:id="rId3" imgW="7061040" imgH="2641320" progId="Equation.DSMT4">
                  <p:embed/>
                </p:oleObj>
              </mc:Choice>
              <mc:Fallback>
                <p:oleObj name="Equation" r:id="rId3" imgW="7061040" imgH="2641320" progId="Equation.DSMT4">
                  <p:embed/>
                  <p:pic>
                    <p:nvPicPr>
                      <p:cNvPr id="5" name="Object 4"/>
                      <p:cNvPicPr/>
                      <p:nvPr/>
                    </p:nvPicPr>
                    <p:blipFill>
                      <a:blip r:embed="rId4"/>
                      <a:stretch>
                        <a:fillRect/>
                      </a:stretch>
                    </p:blipFill>
                    <p:spPr>
                      <a:xfrm>
                        <a:off x="1982683" y="1649950"/>
                        <a:ext cx="5305185" cy="1984673"/>
                      </a:xfrm>
                      <a:prstGeom prst="rect">
                        <a:avLst/>
                      </a:prstGeom>
                    </p:spPr>
                  </p:pic>
                </p:oleObj>
              </mc:Fallback>
            </mc:AlternateContent>
          </a:graphicData>
        </a:graphic>
      </p:graphicFrame>
      <p:graphicFrame>
        <p:nvGraphicFramePr>
          <p:cNvPr id="7" name="Object 6" descr="Expected overstock = left parenthesis O minus mu right parenthesis N O R M D I S T left bracket start fraction left parenthesis O minus mu right parenthesis over sigma, 0, 1, 1 end fraction, right bracket. Plus sigma N O R M D I S T left bracket start fraction left parenthesis O minus mu right parenthesis over sigma, 0, 1, 1 end fraction, right bracket."/>
          <p:cNvGraphicFramePr>
            <a:graphicFrameLocks noChangeAspect="1"/>
          </p:cNvGraphicFramePr>
          <p:nvPr>
            <p:extLst>
              <p:ext uri="{D42A27DB-BD31-4B8C-83A1-F6EECF244321}">
                <p14:modId xmlns:p14="http://schemas.microsoft.com/office/powerpoint/2010/main" val="2472877564"/>
              </p:ext>
            </p:extLst>
          </p:nvPr>
        </p:nvGraphicFramePr>
        <p:xfrm>
          <a:off x="1893972" y="3775976"/>
          <a:ext cx="4727864" cy="1197841"/>
        </p:xfrm>
        <a:graphic>
          <a:graphicData uri="http://schemas.openxmlformats.org/presentationml/2006/ole">
            <mc:AlternateContent xmlns:mc="http://schemas.openxmlformats.org/markup-compatibility/2006">
              <mc:Choice xmlns:v="urn:schemas-microsoft-com:vml" Requires="v">
                <p:oleObj spid="_x0000_s3020" name="Equation" r:id="rId5" imgW="6921360" imgH="1752480" progId="Equation.DSMT4">
                  <p:embed/>
                </p:oleObj>
              </mc:Choice>
              <mc:Fallback>
                <p:oleObj name="Equation" r:id="rId5" imgW="6921360" imgH="1752480" progId="Equation.DSMT4">
                  <p:embed/>
                  <p:pic>
                    <p:nvPicPr>
                      <p:cNvPr id="3" name="Object 2"/>
                      <p:cNvPicPr/>
                      <p:nvPr/>
                    </p:nvPicPr>
                    <p:blipFill>
                      <a:blip r:embed="rId6"/>
                      <a:stretch>
                        <a:fillRect/>
                      </a:stretch>
                    </p:blipFill>
                    <p:spPr>
                      <a:xfrm>
                        <a:off x="1893972" y="3775976"/>
                        <a:ext cx="4727864" cy="1197841"/>
                      </a:xfrm>
                      <a:prstGeom prst="rect">
                        <a:avLst/>
                      </a:prstGeom>
                    </p:spPr>
                  </p:pic>
                </p:oleObj>
              </mc:Fallback>
            </mc:AlternateContent>
          </a:graphicData>
        </a:graphic>
      </p:graphicFrame>
      <p:graphicFrame>
        <p:nvGraphicFramePr>
          <p:cNvPr id="8" name="Object 7" descr="Expected understock = left parenthesis mu minus O right parenthesis left parenthesis 1 minus N O R M D I S T left bracket start fraction left parenthesis O minus mu right parenthesis over sigma, 0, 1, 1 end fraction right bracket right parenthesis. Plus sigma N O R M D I S T left bracket start fraction left parenthesis O minus mu right parenthesis over sigma, 0, 1, 1 end fraction, right bracket."/>
          <p:cNvGraphicFramePr>
            <a:graphicFrameLocks noChangeAspect="1"/>
          </p:cNvGraphicFramePr>
          <p:nvPr>
            <p:extLst>
              <p:ext uri="{D42A27DB-BD31-4B8C-83A1-F6EECF244321}">
                <p14:modId xmlns:p14="http://schemas.microsoft.com/office/powerpoint/2010/main" val="4079110375"/>
              </p:ext>
            </p:extLst>
          </p:nvPr>
        </p:nvGraphicFramePr>
        <p:xfrm>
          <a:off x="1839677" y="5196541"/>
          <a:ext cx="5213823" cy="1213585"/>
        </p:xfrm>
        <a:graphic>
          <a:graphicData uri="http://schemas.openxmlformats.org/presentationml/2006/ole">
            <mc:AlternateContent xmlns:mc="http://schemas.openxmlformats.org/markup-compatibility/2006">
              <mc:Choice xmlns:v="urn:schemas-microsoft-com:vml" Requires="v">
                <p:oleObj spid="_x0000_s3021" name="Equation" r:id="rId7" imgW="7632360" imgH="1777680" progId="Equation.DSMT4">
                  <p:embed/>
                </p:oleObj>
              </mc:Choice>
              <mc:Fallback>
                <p:oleObj name="Equation" r:id="rId7" imgW="7632360" imgH="1777680" progId="Equation.DSMT4">
                  <p:embed/>
                  <p:pic>
                    <p:nvPicPr>
                      <p:cNvPr id="6" name="Object 5"/>
                      <p:cNvPicPr/>
                      <p:nvPr/>
                    </p:nvPicPr>
                    <p:blipFill>
                      <a:blip r:embed="rId8"/>
                      <a:stretch>
                        <a:fillRect/>
                      </a:stretch>
                    </p:blipFill>
                    <p:spPr>
                      <a:xfrm>
                        <a:off x="1839677" y="5196541"/>
                        <a:ext cx="5213823" cy="1213585"/>
                      </a:xfrm>
                      <a:prstGeom prst="rect">
                        <a:avLst/>
                      </a:prstGeom>
                    </p:spPr>
                  </p:pic>
                </p:oleObj>
              </mc:Fallback>
            </mc:AlternateContent>
          </a:graphicData>
        </a:graphic>
      </p:graphicFrame>
    </p:spTree>
    <p:extLst>
      <p:ext uri="{BB962C8B-B14F-4D97-AF65-F5344CB8AC3E}">
        <p14:creationId xmlns:p14="http://schemas.microsoft.com/office/powerpoint/2010/main" val="27952057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kern="1200" dirty="0">
                <a:latin typeface="Times New Roman" panose="02020603050405020304" pitchFamily="18" charset="0"/>
              </a:rPr>
              <a:t>Impact of Local Optimization </a:t>
            </a:r>
            <a:r>
              <a:rPr lang="en-US" sz="2000" b="0" kern="1200" dirty="0">
                <a:latin typeface="Times New Roman" panose="02020603050405020304" pitchFamily="18" charset="0"/>
              </a:rPr>
              <a:t>(1 of 2)</a:t>
            </a:r>
            <a:endParaRPr lang="en-IN" dirty="0"/>
          </a:p>
        </p:txBody>
      </p:sp>
      <p:sp>
        <p:nvSpPr>
          <p:cNvPr id="15" name="Text Placeholder 14"/>
          <p:cNvSpPr>
            <a:spLocks noGrp="1"/>
          </p:cNvSpPr>
          <p:nvPr>
            <p:ph type="body" idx="1"/>
          </p:nvPr>
        </p:nvSpPr>
        <p:spPr/>
        <p:txBody>
          <a:bodyPr/>
          <a:lstStyle/>
          <a:p>
            <a:r>
              <a:rPr lang="en-US" sz="2200" kern="1200" dirty="0">
                <a:solidFill>
                  <a:srgbClr val="000000"/>
                </a:solidFill>
                <a:latin typeface="+mn-lt"/>
              </a:rPr>
              <a:t>Selling compact disks – Independent retailer</a:t>
            </a:r>
          </a:p>
        </p:txBody>
      </p:sp>
      <p:sp>
        <p:nvSpPr>
          <p:cNvPr id="16" name="Content Placeholder 15"/>
          <p:cNvSpPr>
            <a:spLocks noGrp="1"/>
          </p:cNvSpPr>
          <p:nvPr>
            <p:ph sz="quarter" idx="13"/>
          </p:nvPr>
        </p:nvSpPr>
        <p:spPr>
          <a:xfrm>
            <a:off x="747485" y="2220006"/>
            <a:ext cx="3577771" cy="1354138"/>
          </a:xfrm>
        </p:spPr>
        <p:txBody>
          <a:bodyPr/>
          <a:lstStyle/>
          <a:p>
            <a:pPr marL="432" indent="0">
              <a:spcBef>
                <a:spcPts val="600"/>
              </a:spcBef>
              <a:buNone/>
            </a:pPr>
            <a:r>
              <a:rPr lang="en-US" sz="2200" dirty="0">
                <a:latin typeface="+mn-lt"/>
              </a:rPr>
              <a:t>Manufacturing cost = $</a:t>
            </a:r>
            <a:r>
              <a:rPr lang="en-US" sz="2200" dirty="0" smtClean="0">
                <a:latin typeface="+mn-lt"/>
              </a:rPr>
              <a:t>1</a:t>
            </a:r>
          </a:p>
          <a:p>
            <a:pPr marL="432" indent="0">
              <a:spcBef>
                <a:spcPts val="600"/>
              </a:spcBef>
              <a:buNone/>
            </a:pPr>
            <a:r>
              <a:rPr lang="en-US" sz="2200" dirty="0">
                <a:latin typeface="+mn-lt"/>
              </a:rPr>
              <a:t>Wholesale price = $</a:t>
            </a:r>
            <a:r>
              <a:rPr lang="en-US" sz="2200" dirty="0" smtClean="0">
                <a:latin typeface="+mn-lt"/>
              </a:rPr>
              <a:t>5</a:t>
            </a:r>
          </a:p>
          <a:p>
            <a:pPr marL="432" indent="0">
              <a:spcBef>
                <a:spcPts val="600"/>
              </a:spcBef>
              <a:buNone/>
            </a:pPr>
            <a:r>
              <a:rPr lang="en-US" sz="2200" dirty="0">
                <a:latin typeface="+mn-lt"/>
              </a:rPr>
              <a:t>Retail price = $</a:t>
            </a:r>
            <a:r>
              <a:rPr lang="en-US" sz="2200" dirty="0" smtClean="0">
                <a:latin typeface="+mn-lt"/>
              </a:rPr>
              <a:t>10</a:t>
            </a:r>
          </a:p>
        </p:txBody>
      </p:sp>
      <p:sp>
        <p:nvSpPr>
          <p:cNvPr id="17" name="Content Placeholder 16"/>
          <p:cNvSpPr>
            <a:spLocks noGrp="1"/>
          </p:cNvSpPr>
          <p:nvPr>
            <p:ph sz="quarter" idx="14"/>
          </p:nvPr>
        </p:nvSpPr>
        <p:spPr>
          <a:xfrm>
            <a:off x="4542973" y="2220006"/>
            <a:ext cx="3701138" cy="1248908"/>
          </a:xfrm>
        </p:spPr>
        <p:txBody>
          <a:bodyPr/>
          <a:lstStyle/>
          <a:p>
            <a:pPr marL="432" indent="0">
              <a:spcBef>
                <a:spcPts val="600"/>
              </a:spcBef>
              <a:buNone/>
            </a:pPr>
            <a:r>
              <a:rPr lang="en-US" sz="2200" dirty="0">
                <a:latin typeface="+mn-lt"/>
              </a:rPr>
              <a:t>Mean demand = </a:t>
            </a:r>
            <a:r>
              <a:rPr lang="en-US" sz="2200" dirty="0" smtClean="0">
                <a:latin typeface="+mn-lt"/>
              </a:rPr>
              <a:t>1,000</a:t>
            </a:r>
          </a:p>
          <a:p>
            <a:pPr marL="432" indent="0">
              <a:spcBef>
                <a:spcPts val="600"/>
              </a:spcBef>
              <a:buNone/>
            </a:pPr>
            <a:r>
              <a:rPr lang="en-US" sz="2200" dirty="0">
                <a:latin typeface="+mn-lt"/>
              </a:rPr>
              <a:t>Standard deviation = </a:t>
            </a:r>
            <a:r>
              <a:rPr lang="en-US" sz="2200" dirty="0" smtClean="0">
                <a:latin typeface="+mn-lt"/>
              </a:rPr>
              <a:t>300</a:t>
            </a:r>
          </a:p>
          <a:p>
            <a:pPr marL="432" indent="0">
              <a:spcBef>
                <a:spcPts val="600"/>
              </a:spcBef>
              <a:buNone/>
            </a:pPr>
            <a:r>
              <a:rPr lang="en-US" sz="2200" i="1" dirty="0" smtClean="0">
                <a:latin typeface="+mn-lt"/>
              </a:rPr>
              <a:t>C</a:t>
            </a:r>
            <a:r>
              <a:rPr lang="en-US" sz="2200" i="1" baseline="-25000" dirty="0" smtClean="0">
                <a:latin typeface="+mn-lt"/>
              </a:rPr>
              <a:t>o</a:t>
            </a:r>
            <a:r>
              <a:rPr lang="en-US" sz="2200" i="1" dirty="0" smtClean="0">
                <a:latin typeface="+mn-lt"/>
              </a:rPr>
              <a:t> = </a:t>
            </a:r>
            <a:r>
              <a:rPr lang="en-US" sz="2200" dirty="0" smtClean="0">
                <a:latin typeface="+mn-lt"/>
              </a:rPr>
              <a:t>$5</a:t>
            </a:r>
            <a:r>
              <a:rPr lang="en-US" sz="2200" i="1" dirty="0" smtClean="0">
                <a:latin typeface="+mn-lt"/>
              </a:rPr>
              <a:t> C</a:t>
            </a:r>
            <a:r>
              <a:rPr lang="en-US" sz="2200" i="1" baseline="-25000" dirty="0" smtClean="0">
                <a:latin typeface="+mn-lt"/>
              </a:rPr>
              <a:t>u</a:t>
            </a:r>
            <a:r>
              <a:rPr lang="en-US" sz="2200" i="1" dirty="0" smtClean="0">
                <a:latin typeface="+mn-lt"/>
              </a:rPr>
              <a:t> = </a:t>
            </a:r>
            <a:r>
              <a:rPr lang="en-US" sz="2200" dirty="0" smtClean="0">
                <a:latin typeface="+mn-lt"/>
              </a:rPr>
              <a:t>$5</a:t>
            </a:r>
          </a:p>
        </p:txBody>
      </p:sp>
      <p:graphicFrame>
        <p:nvGraphicFramePr>
          <p:cNvPr id="23" name="Object 22" descr="Target service level = start fraction 5 over left parenthesis 5 + 5 right parenthesis = 0.5."/>
          <p:cNvGraphicFramePr>
            <a:graphicFrameLocks noChangeAspect="1"/>
          </p:cNvGraphicFramePr>
          <p:nvPr>
            <p:extLst>
              <p:ext uri="{D42A27DB-BD31-4B8C-83A1-F6EECF244321}">
                <p14:modId xmlns:p14="http://schemas.microsoft.com/office/powerpoint/2010/main" val="2753789001"/>
              </p:ext>
            </p:extLst>
          </p:nvPr>
        </p:nvGraphicFramePr>
        <p:xfrm>
          <a:off x="1188543" y="3650731"/>
          <a:ext cx="4230089" cy="804990"/>
        </p:xfrm>
        <a:graphic>
          <a:graphicData uri="http://schemas.openxmlformats.org/presentationml/2006/ole">
            <mc:AlternateContent xmlns:mc="http://schemas.openxmlformats.org/markup-compatibility/2006">
              <mc:Choice xmlns:v="urn:schemas-microsoft-com:vml" Requires="v">
                <p:oleObj spid="_x0000_s14613" name="Equation" r:id="rId3" imgW="2336760" imgH="444240" progId="Equation.DSMT4">
                  <p:embed/>
                </p:oleObj>
              </mc:Choice>
              <mc:Fallback>
                <p:oleObj name="Equation" r:id="rId3" imgW="2336760" imgH="444240" progId="Equation.DSMT4">
                  <p:embed/>
                  <p:pic>
                    <p:nvPicPr>
                      <p:cNvPr id="0" name=""/>
                      <p:cNvPicPr/>
                      <p:nvPr/>
                    </p:nvPicPr>
                    <p:blipFill>
                      <a:blip r:embed="rId4"/>
                      <a:stretch>
                        <a:fillRect/>
                      </a:stretch>
                    </p:blipFill>
                    <p:spPr>
                      <a:xfrm>
                        <a:off x="1188543" y="3650731"/>
                        <a:ext cx="4230089" cy="804990"/>
                      </a:xfrm>
                      <a:prstGeom prst="rect">
                        <a:avLst/>
                      </a:prstGeom>
                    </p:spPr>
                  </p:pic>
                </p:oleObj>
              </mc:Fallback>
            </mc:AlternateContent>
          </a:graphicData>
        </a:graphic>
      </p:graphicFrame>
      <p:sp>
        <p:nvSpPr>
          <p:cNvPr id="19" name="Content Placeholder 18"/>
          <p:cNvSpPr>
            <a:spLocks noGrp="1"/>
          </p:cNvSpPr>
          <p:nvPr>
            <p:ph sz="quarter" idx="16"/>
          </p:nvPr>
        </p:nvSpPr>
        <p:spPr>
          <a:xfrm>
            <a:off x="457200" y="4543654"/>
            <a:ext cx="8229600" cy="1682976"/>
          </a:xfrm>
        </p:spPr>
        <p:txBody>
          <a:bodyPr/>
          <a:lstStyle/>
          <a:p>
            <a:pPr marL="0" indent="0">
              <a:buNone/>
            </a:pPr>
            <a:r>
              <a:rPr lang="en-US" sz="2200" dirty="0">
                <a:latin typeface="+mn-lt"/>
              </a:rPr>
              <a:t>Order = </a:t>
            </a:r>
            <a:r>
              <a:rPr lang="en-US" sz="2200" i="1" dirty="0" smtClean="0">
                <a:latin typeface="+mn-lt"/>
                <a:cs typeface="Times New Roman"/>
              </a:rPr>
              <a:t>N</a:t>
            </a:r>
            <a:r>
              <a:rPr lang="en-US" sz="100" i="1" dirty="0" smtClean="0">
                <a:latin typeface="+mn-lt"/>
                <a:cs typeface="Times New Roman"/>
              </a:rPr>
              <a:t> </a:t>
            </a:r>
            <a:r>
              <a:rPr lang="en-US" sz="2200" i="1" dirty="0" smtClean="0">
                <a:latin typeface="+mn-lt"/>
                <a:cs typeface="Times New Roman"/>
              </a:rPr>
              <a:t>O</a:t>
            </a:r>
            <a:r>
              <a:rPr lang="en-US" sz="100" i="1" dirty="0" smtClean="0">
                <a:latin typeface="+mn-lt"/>
                <a:cs typeface="Times New Roman"/>
              </a:rPr>
              <a:t> </a:t>
            </a:r>
            <a:r>
              <a:rPr lang="en-US" sz="2200" i="1" dirty="0" smtClean="0">
                <a:latin typeface="+mn-lt"/>
                <a:cs typeface="Times New Roman"/>
              </a:rPr>
              <a:t>R</a:t>
            </a:r>
            <a:r>
              <a:rPr lang="en-US" sz="100" i="1" dirty="0" smtClean="0">
                <a:latin typeface="+mn-lt"/>
                <a:cs typeface="Times New Roman"/>
              </a:rPr>
              <a:t> </a:t>
            </a:r>
            <a:r>
              <a:rPr lang="en-US" sz="2200" i="1" dirty="0" smtClean="0">
                <a:latin typeface="+mn-lt"/>
                <a:cs typeface="Times New Roman"/>
              </a:rPr>
              <a:t>M</a:t>
            </a:r>
            <a:r>
              <a:rPr lang="en-US" sz="100" i="1" dirty="0" smtClean="0">
                <a:latin typeface="+mn-lt"/>
                <a:cs typeface="Times New Roman"/>
              </a:rPr>
              <a:t> </a:t>
            </a:r>
            <a:r>
              <a:rPr lang="en-US" sz="2200" i="1" dirty="0" smtClean="0">
                <a:latin typeface="+mn-lt"/>
                <a:cs typeface="Times New Roman"/>
              </a:rPr>
              <a:t>I</a:t>
            </a:r>
            <a:r>
              <a:rPr lang="en-US" sz="100" i="1" dirty="0" smtClean="0">
                <a:latin typeface="+mn-lt"/>
                <a:cs typeface="Times New Roman"/>
              </a:rPr>
              <a:t> </a:t>
            </a:r>
            <a:r>
              <a:rPr lang="en-US" sz="2200" i="1" dirty="0" smtClean="0">
                <a:latin typeface="+mn-lt"/>
                <a:cs typeface="Times New Roman"/>
              </a:rPr>
              <a:t>N</a:t>
            </a:r>
            <a:r>
              <a:rPr lang="en-US" sz="100" i="1" dirty="0" smtClean="0">
                <a:latin typeface="+mn-lt"/>
                <a:cs typeface="Times New Roman"/>
              </a:rPr>
              <a:t> </a:t>
            </a:r>
            <a:r>
              <a:rPr lang="en-US" sz="2200" i="1" dirty="0" smtClean="0">
                <a:latin typeface="+mn-lt"/>
                <a:cs typeface="Times New Roman"/>
              </a:rPr>
              <a:t>V</a:t>
            </a:r>
            <a:r>
              <a:rPr lang="en-US" sz="2200" dirty="0" smtClean="0">
                <a:latin typeface="+mn-lt"/>
              </a:rPr>
              <a:t>(0.5</a:t>
            </a:r>
            <a:r>
              <a:rPr lang="en-US" sz="2200" dirty="0">
                <a:latin typeface="+mn-lt"/>
              </a:rPr>
              <a:t>, 1000, 300) = 1,000 </a:t>
            </a:r>
            <a:r>
              <a:rPr lang="en-US" sz="2200" dirty="0" smtClean="0">
                <a:latin typeface="+mn-lt"/>
              </a:rPr>
              <a:t>disks</a:t>
            </a:r>
          </a:p>
          <a:p>
            <a:pPr marL="0" indent="0">
              <a:spcBef>
                <a:spcPts val="600"/>
              </a:spcBef>
              <a:buNone/>
            </a:pPr>
            <a:r>
              <a:rPr lang="en-IN" sz="2200" dirty="0"/>
              <a:t>Expected profits = $3,803</a:t>
            </a:r>
          </a:p>
          <a:p>
            <a:pPr marL="0" indent="0">
              <a:spcBef>
                <a:spcPts val="600"/>
              </a:spcBef>
              <a:buNone/>
            </a:pPr>
            <a:r>
              <a:rPr lang="en-IN" sz="2200" dirty="0"/>
              <a:t>Manufacturer makes $4,000 </a:t>
            </a:r>
          </a:p>
          <a:p>
            <a:pPr marL="0" indent="0">
              <a:spcBef>
                <a:spcPts val="600"/>
              </a:spcBef>
              <a:buNone/>
            </a:pPr>
            <a:r>
              <a:rPr lang="en-IN" sz="2200" dirty="0"/>
              <a:t>Total supply chain profit = $3,803 + $4,000 = $</a:t>
            </a:r>
            <a:r>
              <a:rPr lang="en-IN" sz="2200" dirty="0" smtClean="0"/>
              <a:t>7,803</a:t>
            </a:r>
            <a:endParaRPr lang="en-IN" sz="2200" dirty="0"/>
          </a:p>
        </p:txBody>
      </p:sp>
    </p:spTree>
    <p:extLst>
      <p:ext uri="{BB962C8B-B14F-4D97-AF65-F5344CB8AC3E}">
        <p14:creationId xmlns:p14="http://schemas.microsoft.com/office/powerpoint/2010/main" val="629804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685314"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The Sourcing Decision in a Supply Chain</a:t>
            </a:r>
            <a:r>
              <a:rPr lang="en-US" kern="1200" dirty="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524011"/>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Purchasing, </a:t>
            </a:r>
            <a:r>
              <a:rPr lang="en-US" sz="2400" kern="1200" dirty="0">
                <a:solidFill>
                  <a:srgbClr val="000000"/>
                </a:solidFill>
                <a:latin typeface="Arial (Body)"/>
                <a:ea typeface="+mn-ea"/>
                <a:cs typeface="+mn-cs"/>
              </a:rPr>
              <a:t>also </a:t>
            </a:r>
            <a:r>
              <a:rPr lang="en-US" sz="2400" b="1" kern="1200" dirty="0">
                <a:solidFill>
                  <a:srgbClr val="000000"/>
                </a:solidFill>
                <a:latin typeface="Arial (Body)"/>
                <a:ea typeface="+mn-ea"/>
                <a:cs typeface="+mn-cs"/>
              </a:rPr>
              <a:t>procurement, </a:t>
            </a:r>
            <a:r>
              <a:rPr lang="en-US" sz="2400" kern="1200" dirty="0">
                <a:solidFill>
                  <a:srgbClr val="000000"/>
                </a:solidFill>
                <a:latin typeface="Arial (Body)"/>
                <a:ea typeface="+mn-ea"/>
                <a:cs typeface="+mn-cs"/>
              </a:rPr>
              <a:t>is the process by which companies acquire raw materials, components, products, services, or other resources from suppliers to execute their </a:t>
            </a:r>
            <a:r>
              <a:rPr lang="en-US" sz="2400" kern="1200" dirty="0" smtClean="0">
                <a:solidFill>
                  <a:srgbClr val="000000"/>
                </a:solidFill>
                <a:latin typeface="Arial (Body)"/>
                <a:ea typeface="+mn-ea"/>
                <a:cs typeface="+mn-cs"/>
              </a:rPr>
              <a:t>operations</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Sourcing</a:t>
            </a:r>
            <a:r>
              <a:rPr lang="en-US" sz="2400" kern="1200" dirty="0">
                <a:solidFill>
                  <a:srgbClr val="000000"/>
                </a:solidFill>
                <a:latin typeface="Arial (Body)"/>
                <a:ea typeface="+mn-ea"/>
                <a:cs typeface="+mn-cs"/>
              </a:rPr>
              <a:t> – entire set of business processes required to purchase goods and services</a:t>
            </a:r>
          </a:p>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Outsourcing </a:t>
            </a:r>
            <a:r>
              <a:rPr lang="en-US" sz="2400" kern="1200" dirty="0">
                <a:solidFill>
                  <a:srgbClr val="000000"/>
                </a:solidFill>
                <a:latin typeface="Arial (Body)"/>
                <a:ea typeface="+mn-ea"/>
                <a:cs typeface="+mn-cs"/>
              </a:rPr>
              <a:t>– supply chain function being performed by a third </a:t>
            </a:r>
            <a:r>
              <a:rPr lang="en-US" sz="2400" kern="1200" dirty="0" smtClean="0">
                <a:solidFill>
                  <a:srgbClr val="000000"/>
                </a:solidFill>
                <a:latin typeface="Arial (Body)"/>
                <a:ea typeface="+mn-ea"/>
                <a:cs typeface="+mn-cs"/>
              </a:rPr>
              <a:t>party</a:t>
            </a:r>
          </a:p>
        </p:txBody>
      </p:sp>
    </p:spTree>
    <p:extLst>
      <p:ext uri="{BB962C8B-B14F-4D97-AF65-F5344CB8AC3E}">
        <p14:creationId xmlns:p14="http://schemas.microsoft.com/office/powerpoint/2010/main" val="3119569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kern="1200" dirty="0">
                <a:latin typeface="Times New Roman" panose="02020603050405020304" pitchFamily="18" charset="0"/>
              </a:rPr>
              <a:t>Impact of Local Optimization </a:t>
            </a:r>
            <a:r>
              <a:rPr lang="en-US" sz="2000" b="0" kern="1200" dirty="0">
                <a:latin typeface="Times New Roman" panose="02020603050405020304" pitchFamily="18" charset="0"/>
              </a:rPr>
              <a:t>(2 of 2)</a:t>
            </a:r>
            <a:endParaRPr lang="en-IN" dirty="0"/>
          </a:p>
        </p:txBody>
      </p:sp>
      <p:sp>
        <p:nvSpPr>
          <p:cNvPr id="8" name="Text Placeholder 7"/>
          <p:cNvSpPr>
            <a:spLocks noGrp="1"/>
          </p:cNvSpPr>
          <p:nvPr>
            <p:ph type="body" idx="1"/>
          </p:nvPr>
        </p:nvSpPr>
        <p:spPr>
          <a:xfrm>
            <a:off x="457200" y="1600201"/>
            <a:ext cx="8229600" cy="533400"/>
          </a:xfrm>
        </p:spPr>
        <p:txBody>
          <a:bodyPr/>
          <a:lstStyle/>
          <a:p>
            <a:pPr>
              <a:buFont typeface="Arial"/>
              <a:buChar char="•"/>
            </a:pPr>
            <a:r>
              <a:rPr lang="en-US" sz="2200" dirty="0">
                <a:latin typeface="+mn-lt"/>
              </a:rPr>
              <a:t>Selling compact disks – Vertically integrated</a:t>
            </a:r>
          </a:p>
        </p:txBody>
      </p:sp>
      <p:sp>
        <p:nvSpPr>
          <p:cNvPr id="9" name="Content Placeholder 8"/>
          <p:cNvSpPr>
            <a:spLocks noGrp="1"/>
          </p:cNvSpPr>
          <p:nvPr>
            <p:ph sz="quarter" idx="13"/>
          </p:nvPr>
        </p:nvSpPr>
        <p:spPr>
          <a:xfrm>
            <a:off x="747486" y="2200740"/>
            <a:ext cx="3490688" cy="1373626"/>
          </a:xfrm>
        </p:spPr>
        <p:txBody>
          <a:bodyPr/>
          <a:lstStyle/>
          <a:p>
            <a:pPr marL="432" indent="0">
              <a:spcBef>
                <a:spcPts val="600"/>
              </a:spcBef>
              <a:buNone/>
            </a:pPr>
            <a:r>
              <a:rPr lang="en-US" sz="2200" dirty="0">
                <a:latin typeface="+mn-lt"/>
              </a:rPr>
              <a:t>Manufacturing cost = $</a:t>
            </a:r>
            <a:r>
              <a:rPr lang="en-US" sz="2200" dirty="0" smtClean="0">
                <a:latin typeface="+mn-lt"/>
              </a:rPr>
              <a:t>1</a:t>
            </a:r>
          </a:p>
          <a:p>
            <a:pPr marL="432" indent="0">
              <a:spcBef>
                <a:spcPts val="600"/>
              </a:spcBef>
              <a:buNone/>
            </a:pPr>
            <a:r>
              <a:rPr lang="en-US" sz="2200" dirty="0">
                <a:latin typeface="+mn-lt"/>
              </a:rPr>
              <a:t>Wholesale price = $</a:t>
            </a:r>
            <a:r>
              <a:rPr lang="en-US" sz="2200" dirty="0" smtClean="0">
                <a:latin typeface="+mn-lt"/>
              </a:rPr>
              <a:t>5</a:t>
            </a:r>
          </a:p>
          <a:p>
            <a:pPr marL="432" indent="0">
              <a:spcBef>
                <a:spcPts val="600"/>
              </a:spcBef>
              <a:buNone/>
            </a:pPr>
            <a:r>
              <a:rPr lang="en-US" sz="2200" dirty="0">
                <a:latin typeface="+mn-lt"/>
              </a:rPr>
              <a:t>Retail price = $10</a:t>
            </a:r>
            <a:endParaRPr lang="en-IN" sz="2200" dirty="0">
              <a:latin typeface="+mn-lt"/>
            </a:endParaRPr>
          </a:p>
        </p:txBody>
      </p:sp>
      <p:sp>
        <p:nvSpPr>
          <p:cNvPr id="10" name="Content Placeholder 9"/>
          <p:cNvSpPr>
            <a:spLocks noGrp="1"/>
          </p:cNvSpPr>
          <p:nvPr>
            <p:ph sz="quarter" idx="14"/>
          </p:nvPr>
        </p:nvSpPr>
        <p:spPr>
          <a:xfrm>
            <a:off x="4557485" y="2203906"/>
            <a:ext cx="3958318" cy="1370460"/>
          </a:xfrm>
        </p:spPr>
        <p:txBody>
          <a:bodyPr/>
          <a:lstStyle/>
          <a:p>
            <a:pPr marL="432" indent="0">
              <a:spcBef>
                <a:spcPts val="600"/>
              </a:spcBef>
              <a:buNone/>
              <a:tabLst>
                <a:tab pos="3406775" algn="l"/>
              </a:tabLst>
            </a:pPr>
            <a:r>
              <a:rPr lang="en-US" sz="2200" dirty="0">
                <a:latin typeface="+mn-lt"/>
              </a:rPr>
              <a:t>Mean demand = </a:t>
            </a:r>
            <a:r>
              <a:rPr lang="en-US" sz="2200" dirty="0" smtClean="0">
                <a:latin typeface="+mn-lt"/>
              </a:rPr>
              <a:t>1,000</a:t>
            </a:r>
          </a:p>
          <a:p>
            <a:pPr marL="432" indent="0">
              <a:spcBef>
                <a:spcPts val="600"/>
              </a:spcBef>
              <a:buNone/>
              <a:tabLst>
                <a:tab pos="3406775" algn="l"/>
              </a:tabLst>
            </a:pPr>
            <a:r>
              <a:rPr lang="en-US" sz="2200" dirty="0">
                <a:latin typeface="+mn-lt"/>
              </a:rPr>
              <a:t>Standard deviation = </a:t>
            </a:r>
            <a:r>
              <a:rPr lang="en-US" sz="2200" dirty="0" smtClean="0">
                <a:latin typeface="+mn-lt"/>
              </a:rPr>
              <a:t>300</a:t>
            </a:r>
          </a:p>
          <a:p>
            <a:pPr marL="432" indent="0">
              <a:spcBef>
                <a:spcPts val="600"/>
              </a:spcBef>
              <a:buNone/>
              <a:tabLst>
                <a:tab pos="3406775" algn="l"/>
              </a:tabLst>
            </a:pPr>
            <a:r>
              <a:rPr lang="en-US" sz="2200" i="1" dirty="0"/>
              <a:t>C</a:t>
            </a:r>
            <a:r>
              <a:rPr lang="en-US" sz="2200" i="1" baseline="-25000" dirty="0"/>
              <a:t>o</a:t>
            </a:r>
            <a:r>
              <a:rPr lang="en-US" sz="2200" i="1" dirty="0"/>
              <a:t> = </a:t>
            </a:r>
            <a:r>
              <a:rPr lang="en-US" sz="2200" dirty="0" smtClean="0"/>
              <a:t>$1</a:t>
            </a:r>
            <a:r>
              <a:rPr lang="en-US" sz="2200" i="1" dirty="0" smtClean="0"/>
              <a:t> </a:t>
            </a:r>
            <a:r>
              <a:rPr lang="en-US" sz="2200" i="1" dirty="0"/>
              <a:t>C</a:t>
            </a:r>
            <a:r>
              <a:rPr lang="en-US" sz="2200" i="1" baseline="-25000" dirty="0"/>
              <a:t>u</a:t>
            </a:r>
            <a:r>
              <a:rPr lang="en-US" sz="2200" i="1" dirty="0"/>
              <a:t> = </a:t>
            </a:r>
            <a:r>
              <a:rPr lang="en-US" sz="2200" dirty="0" smtClean="0"/>
              <a:t>$9</a:t>
            </a:r>
            <a:endParaRPr lang="en-US" sz="2200" dirty="0"/>
          </a:p>
        </p:txBody>
      </p:sp>
      <p:graphicFrame>
        <p:nvGraphicFramePr>
          <p:cNvPr id="15" name="Object 14" descr="Target service level = start fraction 9 over left parenthesis 1 + 9 right parenthesis = 0.9."/>
          <p:cNvGraphicFramePr>
            <a:graphicFrameLocks noChangeAspect="1"/>
          </p:cNvGraphicFramePr>
          <p:nvPr>
            <p:extLst>
              <p:ext uri="{D42A27DB-BD31-4B8C-83A1-F6EECF244321}">
                <p14:modId xmlns:p14="http://schemas.microsoft.com/office/powerpoint/2010/main" val="2581274689"/>
              </p:ext>
            </p:extLst>
          </p:nvPr>
        </p:nvGraphicFramePr>
        <p:xfrm>
          <a:off x="1188556" y="3665245"/>
          <a:ext cx="4152277" cy="804990"/>
        </p:xfrm>
        <a:graphic>
          <a:graphicData uri="http://schemas.openxmlformats.org/presentationml/2006/ole">
            <mc:AlternateContent xmlns:mc="http://schemas.openxmlformats.org/markup-compatibility/2006">
              <mc:Choice xmlns:v="urn:schemas-microsoft-com:vml" Requires="v">
                <p:oleObj spid="_x0000_s15622" name="Equation" r:id="rId3" imgW="2298600" imgH="444240" progId="Equation.DSMT4">
                  <p:embed/>
                </p:oleObj>
              </mc:Choice>
              <mc:Fallback>
                <p:oleObj name="Equation" r:id="rId3" imgW="2298600" imgH="444240" progId="Equation.DSMT4">
                  <p:embed/>
                  <p:pic>
                    <p:nvPicPr>
                      <p:cNvPr id="0" name=""/>
                      <p:cNvPicPr/>
                      <p:nvPr/>
                    </p:nvPicPr>
                    <p:blipFill>
                      <a:blip r:embed="rId4"/>
                      <a:stretch>
                        <a:fillRect/>
                      </a:stretch>
                    </p:blipFill>
                    <p:spPr>
                      <a:xfrm>
                        <a:off x="1188556" y="3665245"/>
                        <a:ext cx="4152277" cy="804990"/>
                      </a:xfrm>
                      <a:prstGeom prst="rect">
                        <a:avLst/>
                      </a:prstGeom>
                    </p:spPr>
                  </p:pic>
                </p:oleObj>
              </mc:Fallback>
            </mc:AlternateContent>
          </a:graphicData>
        </a:graphic>
      </p:graphicFrame>
      <p:sp>
        <p:nvSpPr>
          <p:cNvPr id="11" name="Content Placeholder 10"/>
          <p:cNvSpPr>
            <a:spLocks noGrp="1"/>
          </p:cNvSpPr>
          <p:nvPr>
            <p:ph sz="quarter" idx="15"/>
          </p:nvPr>
        </p:nvSpPr>
        <p:spPr>
          <a:xfrm>
            <a:off x="758412" y="4546600"/>
            <a:ext cx="6876104" cy="1143000"/>
          </a:xfrm>
        </p:spPr>
        <p:txBody>
          <a:bodyPr/>
          <a:lstStyle/>
          <a:p>
            <a:pPr marL="0" indent="0">
              <a:buNone/>
            </a:pPr>
            <a:r>
              <a:rPr lang="en-US" sz="2200" dirty="0">
                <a:latin typeface="+mn-lt"/>
              </a:rPr>
              <a:t>Order = </a:t>
            </a:r>
            <a:r>
              <a:rPr lang="en-US" sz="2200" i="1" dirty="0" smtClean="0">
                <a:latin typeface="+mn-lt"/>
                <a:cs typeface="Times New Roman"/>
              </a:rPr>
              <a:t>N</a:t>
            </a:r>
            <a:r>
              <a:rPr lang="en-US" sz="100" i="1" dirty="0" smtClean="0">
                <a:latin typeface="+mn-lt"/>
                <a:cs typeface="Times New Roman"/>
              </a:rPr>
              <a:t> </a:t>
            </a:r>
            <a:r>
              <a:rPr lang="en-US" sz="2200" i="1" dirty="0" smtClean="0">
                <a:latin typeface="+mn-lt"/>
                <a:cs typeface="Times New Roman"/>
              </a:rPr>
              <a:t>O</a:t>
            </a:r>
            <a:r>
              <a:rPr lang="en-US" sz="100" i="1" dirty="0" smtClean="0">
                <a:latin typeface="+mn-lt"/>
                <a:cs typeface="Times New Roman"/>
              </a:rPr>
              <a:t> </a:t>
            </a:r>
            <a:r>
              <a:rPr lang="en-US" sz="2200" i="1" dirty="0" smtClean="0">
                <a:latin typeface="+mn-lt"/>
                <a:cs typeface="Times New Roman"/>
              </a:rPr>
              <a:t>R</a:t>
            </a:r>
            <a:r>
              <a:rPr lang="en-US" sz="100" i="1" dirty="0" smtClean="0">
                <a:latin typeface="+mn-lt"/>
                <a:cs typeface="Times New Roman"/>
              </a:rPr>
              <a:t> </a:t>
            </a:r>
            <a:r>
              <a:rPr lang="en-US" sz="2200" i="1" dirty="0" smtClean="0">
                <a:latin typeface="+mn-lt"/>
                <a:cs typeface="Times New Roman"/>
              </a:rPr>
              <a:t>M</a:t>
            </a:r>
            <a:r>
              <a:rPr lang="en-US" sz="100" i="1" dirty="0" smtClean="0">
                <a:latin typeface="+mn-lt"/>
                <a:cs typeface="Times New Roman"/>
              </a:rPr>
              <a:t> </a:t>
            </a:r>
            <a:r>
              <a:rPr lang="en-US" sz="2200" i="1" dirty="0" smtClean="0">
                <a:latin typeface="+mn-lt"/>
                <a:cs typeface="Times New Roman"/>
              </a:rPr>
              <a:t>I</a:t>
            </a:r>
            <a:r>
              <a:rPr lang="en-US" sz="100" i="1" dirty="0" smtClean="0">
                <a:latin typeface="+mn-lt"/>
                <a:cs typeface="Times New Roman"/>
              </a:rPr>
              <a:t> </a:t>
            </a:r>
            <a:r>
              <a:rPr lang="en-US" sz="2200" i="1" dirty="0" smtClean="0">
                <a:latin typeface="+mn-lt"/>
                <a:cs typeface="Times New Roman"/>
              </a:rPr>
              <a:t>N</a:t>
            </a:r>
            <a:r>
              <a:rPr lang="en-US" sz="100" i="1" dirty="0" smtClean="0">
                <a:latin typeface="+mn-lt"/>
                <a:cs typeface="Times New Roman"/>
              </a:rPr>
              <a:t> </a:t>
            </a:r>
            <a:r>
              <a:rPr lang="en-US" sz="2200" i="1" dirty="0" smtClean="0">
                <a:latin typeface="+mn-lt"/>
                <a:cs typeface="Times New Roman"/>
              </a:rPr>
              <a:t>V</a:t>
            </a:r>
            <a:r>
              <a:rPr lang="en-US" sz="2200" dirty="0" smtClean="0">
                <a:latin typeface="+mn-lt"/>
              </a:rPr>
              <a:t>(0.9</a:t>
            </a:r>
            <a:r>
              <a:rPr lang="en-US" sz="2200" dirty="0">
                <a:latin typeface="+mn-lt"/>
              </a:rPr>
              <a:t>, 1000, 300) = 1,384 </a:t>
            </a:r>
            <a:r>
              <a:rPr lang="en-US" sz="2200" dirty="0" smtClean="0">
                <a:latin typeface="+mn-lt"/>
              </a:rPr>
              <a:t>disks</a:t>
            </a:r>
          </a:p>
          <a:p>
            <a:pPr marL="0" indent="0">
              <a:buNone/>
            </a:pPr>
            <a:r>
              <a:rPr lang="en-IN" sz="2000" dirty="0"/>
              <a:t>Total supply chain profit = $</a:t>
            </a:r>
            <a:r>
              <a:rPr lang="en-IN" sz="2000" dirty="0" smtClean="0"/>
              <a:t>8,474</a:t>
            </a:r>
            <a:endParaRPr lang="en-IN" sz="2000" dirty="0"/>
          </a:p>
        </p:txBody>
      </p:sp>
    </p:spTree>
    <p:extLst>
      <p:ext uri="{BB962C8B-B14F-4D97-AF65-F5344CB8AC3E}">
        <p14:creationId xmlns:p14="http://schemas.microsoft.com/office/powerpoint/2010/main" val="3131001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844971"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Sharing Risk to Grow Supply Chain Profits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Three approaches to risk sharing increase overall supply chain </a:t>
            </a:r>
            <a:r>
              <a:rPr lang="en-US" sz="2400" kern="1200" dirty="0" smtClean="0">
                <a:solidFill>
                  <a:srgbClr val="000000"/>
                </a:solidFill>
                <a:latin typeface="Arial (Body)"/>
                <a:ea typeface="+mn-ea"/>
                <a:cs typeface="+mn-cs"/>
              </a:rPr>
              <a:t>profits</a:t>
            </a:r>
            <a:endParaRPr 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2627086"/>
            <a:ext cx="8229600" cy="1407886"/>
          </a:xfrm>
        </p:spPr>
        <p:txBody>
          <a:bodyPr/>
          <a:lstStyle/>
          <a:p>
            <a:pPr marL="741553" lvl="1" indent="-428371" defTabSz="457200">
              <a:spcAft>
                <a:spcPct val="0"/>
              </a:spcAft>
              <a:buSzPts val="2400"/>
              <a:buFont typeface="+mj-lt"/>
              <a:buAutoNum type="arabicPeriod"/>
            </a:pPr>
            <a:r>
              <a:rPr lang="en-US" sz="2400" kern="1200" dirty="0">
                <a:solidFill>
                  <a:srgbClr val="000000"/>
                </a:solidFill>
                <a:latin typeface="Arial (Body)"/>
              </a:rPr>
              <a:t>Buyback or returns</a:t>
            </a:r>
          </a:p>
          <a:p>
            <a:pPr marL="741553" lvl="1" indent="-428371" defTabSz="457200">
              <a:spcAft>
                <a:spcPct val="0"/>
              </a:spcAft>
              <a:buSzPts val="2400"/>
              <a:buFont typeface="+mj-lt"/>
              <a:buAutoNum type="arabicPeriod"/>
            </a:pPr>
            <a:r>
              <a:rPr lang="en-US" sz="2400" kern="1200" dirty="0">
                <a:solidFill>
                  <a:srgbClr val="000000"/>
                </a:solidFill>
                <a:latin typeface="Arial (Body)"/>
              </a:rPr>
              <a:t>Revenue sharing</a:t>
            </a:r>
          </a:p>
          <a:p>
            <a:pPr marL="741553" lvl="1" indent="-428371" defTabSz="457200">
              <a:spcAft>
                <a:spcPct val="0"/>
              </a:spcAft>
              <a:buSzPts val="2400"/>
              <a:buFont typeface="+mj-lt"/>
              <a:buAutoNum type="arabicPeriod"/>
            </a:pPr>
            <a:r>
              <a:rPr lang="en-US" sz="2400" kern="1200" dirty="0">
                <a:solidFill>
                  <a:srgbClr val="000000"/>
                </a:solidFill>
                <a:latin typeface="Arial (Body)"/>
              </a:rPr>
              <a:t>Quantity flexibility</a:t>
            </a:r>
          </a:p>
        </p:txBody>
      </p:sp>
    </p:spTree>
    <p:extLst>
      <p:ext uri="{BB962C8B-B14F-4D97-AF65-F5344CB8AC3E}">
        <p14:creationId xmlns:p14="http://schemas.microsoft.com/office/powerpoint/2010/main" val="30635199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091714"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Sharing Risk to Grow Supply Chain Profits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Three </a:t>
            </a:r>
            <a:r>
              <a:rPr lang="en-US" sz="2400" kern="1200" dirty="0" smtClean="0">
                <a:solidFill>
                  <a:srgbClr val="000000"/>
                </a:solidFill>
                <a:latin typeface="Arial (Body)"/>
                <a:ea typeface="+mn-ea"/>
                <a:cs typeface="+mn-cs"/>
              </a:rPr>
              <a:t>questions</a:t>
            </a:r>
            <a:endParaRPr 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2235198"/>
            <a:ext cx="8229600" cy="2163763"/>
          </a:xfrm>
        </p:spPr>
        <p:txBody>
          <a:bodyPr/>
          <a:lstStyle/>
          <a:p>
            <a:pPr marL="741553" lvl="1" indent="-428371" defTabSz="457200">
              <a:spcAft>
                <a:spcPct val="0"/>
              </a:spcAft>
              <a:buSzPts val="2400"/>
              <a:buFont typeface="+mj-lt"/>
              <a:buAutoNum type="arabicPeriod"/>
            </a:pPr>
            <a:r>
              <a:rPr lang="en-US" sz="2400" kern="1200" dirty="0">
                <a:solidFill>
                  <a:srgbClr val="000000"/>
                </a:solidFill>
                <a:latin typeface="Arial (Body)"/>
              </a:rPr>
              <a:t>How will risk sharing affect the firm’s profits and total supply chain profits?</a:t>
            </a:r>
          </a:p>
          <a:p>
            <a:pPr marL="741553" lvl="1" indent="-428371" defTabSz="457200">
              <a:spcAft>
                <a:spcPct val="0"/>
              </a:spcAft>
              <a:buSzPts val="2400"/>
              <a:buFont typeface="+mj-lt"/>
              <a:buAutoNum type="arabicPeriod"/>
            </a:pPr>
            <a:r>
              <a:rPr lang="en-US" sz="2400" kern="1200" dirty="0">
                <a:solidFill>
                  <a:srgbClr val="000000"/>
                </a:solidFill>
                <a:latin typeface="Arial (Body)"/>
              </a:rPr>
              <a:t>Will risk sharing introduce any information distortion?</a:t>
            </a:r>
          </a:p>
          <a:p>
            <a:pPr marL="741553" lvl="1" indent="-428371" defTabSz="457200">
              <a:spcAft>
                <a:spcPct val="0"/>
              </a:spcAft>
              <a:buSzPts val="2400"/>
              <a:buFont typeface="+mj-lt"/>
              <a:buAutoNum type="arabicPeriod"/>
            </a:pPr>
            <a:r>
              <a:rPr lang="en-US" sz="2400" kern="1200" dirty="0">
                <a:solidFill>
                  <a:srgbClr val="000000"/>
                </a:solidFill>
                <a:latin typeface="Arial (Body)"/>
              </a:rPr>
              <a:t>How will risk sharing influence supplier performance along key performance measures?</a:t>
            </a:r>
          </a:p>
        </p:txBody>
      </p:sp>
    </p:spTree>
    <p:extLst>
      <p:ext uri="{BB962C8B-B14F-4D97-AF65-F5344CB8AC3E}">
        <p14:creationId xmlns:p14="http://schemas.microsoft.com/office/powerpoint/2010/main" val="20268307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Sharing Risks through Buybacks</a:t>
            </a:r>
            <a:endParaRPr lang="en-IN" dirty="0"/>
          </a:p>
        </p:txBody>
      </p:sp>
      <p:sp>
        <p:nvSpPr>
          <p:cNvPr id="3" name="Text Placeholder 2"/>
          <p:cNvSpPr>
            <a:spLocks noGrp="1"/>
          </p:cNvSpPr>
          <p:nvPr>
            <p:ph type="body" idx="1"/>
          </p:nvPr>
        </p:nvSpPr>
        <p:spPr>
          <a:xfrm>
            <a:off x="457200" y="1600201"/>
            <a:ext cx="8229600" cy="3828142"/>
          </a:xfrm>
        </p:spPr>
        <p:txBody>
          <a:bodyPr/>
          <a:lstStyle/>
          <a:p>
            <a:pPr marL="255651" lvl="0" indent="-255651" defTabSz="457200">
              <a:spcAft>
                <a:spcPct val="0"/>
              </a:spcAft>
            </a:pPr>
            <a:r>
              <a:rPr lang="en-US" sz="2400" kern="1200" dirty="0">
                <a:solidFill>
                  <a:srgbClr val="000000"/>
                </a:solidFill>
                <a:latin typeface="Arial (Body)"/>
              </a:rPr>
              <a:t>Allows a retailer to return unsold inventory up to a specified amount at an agreed upon price</a:t>
            </a:r>
          </a:p>
          <a:p>
            <a:pPr marL="255651" lvl="0" indent="-255651" defTabSz="457200">
              <a:spcAft>
                <a:spcPct val="0"/>
              </a:spcAft>
            </a:pPr>
            <a:r>
              <a:rPr lang="en-US" sz="2400" b="1" kern="1200" dirty="0">
                <a:solidFill>
                  <a:srgbClr val="000000"/>
                </a:solidFill>
                <a:latin typeface="Arial (Body)"/>
              </a:rPr>
              <a:t>Buyback contract</a:t>
            </a:r>
          </a:p>
          <a:p>
            <a:pPr marL="741553" lvl="1" indent="-284353" defTabSz="457200">
              <a:spcAft>
                <a:spcPct val="0"/>
              </a:spcAft>
              <a:buFont typeface="Arial" panose="020B0604020202020204" pitchFamily="34" charset="0"/>
            </a:pPr>
            <a:r>
              <a:rPr lang="en-US" sz="2400" kern="1200" dirty="0">
                <a:solidFill>
                  <a:srgbClr val="000000"/>
                </a:solidFill>
                <a:latin typeface="Arial (Body)"/>
              </a:rPr>
              <a:t>The manufacturer specifies a wholesale price </a:t>
            </a:r>
            <a:r>
              <a:rPr lang="en-US" sz="2400" i="1" kern="1200" dirty="0">
                <a:solidFill>
                  <a:srgbClr val="000000"/>
                </a:solidFill>
                <a:latin typeface="Arial (Body)"/>
                <a:cs typeface="Times New Roman"/>
              </a:rPr>
              <a:t>c</a:t>
            </a:r>
            <a:r>
              <a:rPr lang="en-US" sz="2400" kern="1200" dirty="0">
                <a:solidFill>
                  <a:srgbClr val="000000"/>
                </a:solidFill>
                <a:latin typeface="Arial (Body)"/>
              </a:rPr>
              <a:t> and a buyback price </a:t>
            </a:r>
            <a:r>
              <a:rPr lang="en-US" sz="2400" i="1" kern="1200" dirty="0" smtClean="0">
                <a:solidFill>
                  <a:srgbClr val="000000"/>
                </a:solidFill>
                <a:latin typeface="Arial (Body)"/>
                <a:cs typeface="Times New Roman"/>
              </a:rPr>
              <a:t>b</a:t>
            </a:r>
          </a:p>
          <a:p>
            <a:pPr marL="741600" indent="-284400">
              <a:spcBef>
                <a:spcPts val="600"/>
              </a:spcBef>
              <a:buFont typeface="Arial" panose="020B0604020202020204" pitchFamily="34" charset="0"/>
              <a:buChar char="–"/>
            </a:pPr>
            <a:r>
              <a:rPr lang="en-US" sz="2400" dirty="0"/>
              <a:t>The manufacturer can salvage $</a:t>
            </a:r>
            <a:r>
              <a:rPr lang="en-US" sz="2400" i="1" dirty="0"/>
              <a:t>s</a:t>
            </a:r>
            <a:r>
              <a:rPr lang="en-US" sz="2400" i="1" baseline="-25000" dirty="0"/>
              <a:t>M </a:t>
            </a:r>
            <a:r>
              <a:rPr lang="en-IN" sz="2400" dirty="0"/>
              <a:t>for any units that the retailer returns</a:t>
            </a:r>
          </a:p>
          <a:p>
            <a:pPr marL="741600" indent="-284400">
              <a:spcBef>
                <a:spcPts val="600"/>
              </a:spcBef>
              <a:buFont typeface="Arial" panose="020B0604020202020204" pitchFamily="34" charset="0"/>
              <a:buChar char="–"/>
            </a:pPr>
            <a:r>
              <a:rPr lang="en-IN" sz="2400" dirty="0"/>
              <a:t>The manufacturer has a cost of </a:t>
            </a:r>
            <a:r>
              <a:rPr lang="en-IN" sz="2400" i="1" dirty="0"/>
              <a:t>v</a:t>
            </a:r>
            <a:r>
              <a:rPr lang="en-IN" sz="2400" dirty="0"/>
              <a:t> per unit produced and the retail price is </a:t>
            </a:r>
            <a:r>
              <a:rPr lang="en-IN" sz="2400" i="1" dirty="0" smtClean="0"/>
              <a:t>p</a:t>
            </a:r>
            <a:endParaRPr lang="en-IN" sz="2400" i="1" dirty="0"/>
          </a:p>
        </p:txBody>
      </p:sp>
      <p:graphicFrame>
        <p:nvGraphicFramePr>
          <p:cNvPr id="10" name="Object 9" descr="Expected manufacturing profit = O star left parenthesis c minus v right parenthesis minus left parenthesis b minus s sub m right parenthesis times expected overstock at retailer."/>
          <p:cNvGraphicFramePr>
            <a:graphicFrameLocks noChangeAspect="1"/>
          </p:cNvGraphicFramePr>
          <p:nvPr>
            <p:extLst>
              <p:ext uri="{D42A27DB-BD31-4B8C-83A1-F6EECF244321}">
                <p14:modId xmlns:p14="http://schemas.microsoft.com/office/powerpoint/2010/main" val="3797193070"/>
              </p:ext>
            </p:extLst>
          </p:nvPr>
        </p:nvGraphicFramePr>
        <p:xfrm>
          <a:off x="922338" y="5541963"/>
          <a:ext cx="7299325" cy="882650"/>
        </p:xfrm>
        <a:graphic>
          <a:graphicData uri="http://schemas.openxmlformats.org/presentationml/2006/ole">
            <mc:AlternateContent xmlns:mc="http://schemas.openxmlformats.org/markup-compatibility/2006">
              <mc:Choice xmlns:v="urn:schemas-microsoft-com:vml" Requires="v">
                <p:oleObj spid="_x0000_s16627" name="Equation" r:id="rId3" imgW="3784320" imgH="457200" progId="Equation.DSMT4">
                  <p:embed/>
                </p:oleObj>
              </mc:Choice>
              <mc:Fallback>
                <p:oleObj name="Equation" r:id="rId3" imgW="3784320" imgH="457200" progId="Equation.DSMT4">
                  <p:embed/>
                  <p:pic>
                    <p:nvPicPr>
                      <p:cNvPr id="0" name=""/>
                      <p:cNvPicPr/>
                      <p:nvPr/>
                    </p:nvPicPr>
                    <p:blipFill>
                      <a:blip r:embed="rId4"/>
                      <a:stretch>
                        <a:fillRect/>
                      </a:stretch>
                    </p:blipFill>
                    <p:spPr>
                      <a:xfrm>
                        <a:off x="922338" y="5541963"/>
                        <a:ext cx="7299325" cy="882650"/>
                      </a:xfrm>
                      <a:prstGeom prst="rect">
                        <a:avLst/>
                      </a:prstGeom>
                    </p:spPr>
                  </p:pic>
                </p:oleObj>
              </mc:Fallback>
            </mc:AlternateContent>
          </a:graphicData>
        </a:graphic>
      </p:graphicFrame>
    </p:spTree>
    <p:extLst>
      <p:ext uri="{BB962C8B-B14F-4D97-AF65-F5344CB8AC3E}">
        <p14:creationId xmlns:p14="http://schemas.microsoft.com/office/powerpoint/2010/main" val="4268154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latin typeface="Times New Roman" panose="02020603050405020304" pitchFamily="18" charset="0"/>
              </a:rPr>
              <a:t>Impact of Risks Sharing Through Buybacks</a:t>
            </a:r>
            <a:endParaRPr lang="en-IN" dirty="0"/>
          </a:p>
        </p:txBody>
      </p:sp>
      <p:sp>
        <p:nvSpPr>
          <p:cNvPr id="3" name="Text Placeholder 2"/>
          <p:cNvSpPr>
            <a:spLocks noGrp="1"/>
          </p:cNvSpPr>
          <p:nvPr>
            <p:ph type="body" idx="1"/>
          </p:nvPr>
        </p:nvSpPr>
        <p:spPr>
          <a:xfrm>
            <a:off x="457200" y="1600201"/>
            <a:ext cx="8229600" cy="417285"/>
          </a:xfrm>
        </p:spPr>
        <p:txBody>
          <a:bodyPr/>
          <a:lstStyle/>
          <a:p>
            <a:r>
              <a:rPr lang="en-US" sz="2000" dirty="0">
                <a:latin typeface="+mn-lt"/>
              </a:rPr>
              <a:t>Selling compact disks – Buybacks</a:t>
            </a:r>
          </a:p>
        </p:txBody>
      </p:sp>
      <p:sp>
        <p:nvSpPr>
          <p:cNvPr id="4" name="Content Placeholder 3"/>
          <p:cNvSpPr>
            <a:spLocks noGrp="1"/>
          </p:cNvSpPr>
          <p:nvPr>
            <p:ph sz="quarter" idx="13"/>
          </p:nvPr>
        </p:nvSpPr>
        <p:spPr>
          <a:xfrm>
            <a:off x="718456" y="2220007"/>
            <a:ext cx="2968171" cy="457430"/>
          </a:xfrm>
        </p:spPr>
        <p:txBody>
          <a:bodyPr/>
          <a:lstStyle/>
          <a:p>
            <a:pPr marL="432" indent="0">
              <a:buNone/>
            </a:pPr>
            <a:r>
              <a:rPr lang="en-US" sz="2000" dirty="0">
                <a:latin typeface="+mn-lt"/>
              </a:rPr>
              <a:t>Buyback price = $3</a:t>
            </a:r>
            <a:endParaRPr lang="en-IN" sz="2000" dirty="0">
              <a:latin typeface="+mn-lt"/>
            </a:endParaRPr>
          </a:p>
        </p:txBody>
      </p:sp>
      <p:graphicFrame>
        <p:nvGraphicFramePr>
          <p:cNvPr id="9" name="Object 8" descr="C sub o = $5 minus $3 = $2. C sub u = $10 minus $5 = $5."/>
          <p:cNvGraphicFramePr>
            <a:graphicFrameLocks noChangeAspect="1"/>
          </p:cNvGraphicFramePr>
          <p:nvPr>
            <p:extLst>
              <p:ext uri="{D42A27DB-BD31-4B8C-83A1-F6EECF244321}">
                <p14:modId xmlns:p14="http://schemas.microsoft.com/office/powerpoint/2010/main" val="913558901"/>
              </p:ext>
            </p:extLst>
          </p:nvPr>
        </p:nvGraphicFramePr>
        <p:xfrm>
          <a:off x="5038685" y="2258760"/>
          <a:ext cx="2086054" cy="743895"/>
        </p:xfrm>
        <a:graphic>
          <a:graphicData uri="http://schemas.openxmlformats.org/presentationml/2006/ole">
            <mc:AlternateContent xmlns:mc="http://schemas.openxmlformats.org/markup-compatibility/2006">
              <mc:Choice xmlns:v="urn:schemas-microsoft-com:vml" Requires="v">
                <p:oleObj spid="_x0000_s17981" name="Equation" r:id="rId3" imgW="1282680" imgH="457200" progId="Equation.DSMT4">
                  <p:embed/>
                </p:oleObj>
              </mc:Choice>
              <mc:Fallback>
                <p:oleObj name="Equation" r:id="rId3" imgW="1282680" imgH="457200" progId="Equation.DSMT4">
                  <p:embed/>
                  <p:pic>
                    <p:nvPicPr>
                      <p:cNvPr id="0" name=""/>
                      <p:cNvPicPr/>
                      <p:nvPr/>
                    </p:nvPicPr>
                    <p:blipFill>
                      <a:blip r:embed="rId4"/>
                      <a:stretch>
                        <a:fillRect/>
                      </a:stretch>
                    </p:blipFill>
                    <p:spPr>
                      <a:xfrm>
                        <a:off x="5038685" y="2258760"/>
                        <a:ext cx="2086054" cy="743895"/>
                      </a:xfrm>
                      <a:prstGeom prst="rect">
                        <a:avLst/>
                      </a:prstGeom>
                    </p:spPr>
                  </p:pic>
                </p:oleObj>
              </mc:Fallback>
            </mc:AlternateContent>
          </a:graphicData>
        </a:graphic>
      </p:graphicFrame>
      <p:graphicFrame>
        <p:nvGraphicFramePr>
          <p:cNvPr id="10" name="Object 9" descr="Target service level = start fraction 5 over left parenthesis 2 + 5 right parenthesis = 0.71. Order = N O R M I N V left parenthesis 5 sevenths, 1000, 300 right parenthesis = 1,170 disks."/>
          <p:cNvGraphicFramePr>
            <a:graphicFrameLocks noChangeAspect="1"/>
          </p:cNvGraphicFramePr>
          <p:nvPr>
            <p:extLst>
              <p:ext uri="{D42A27DB-BD31-4B8C-83A1-F6EECF244321}">
                <p14:modId xmlns:p14="http://schemas.microsoft.com/office/powerpoint/2010/main" val="1833789528"/>
              </p:ext>
            </p:extLst>
          </p:nvPr>
        </p:nvGraphicFramePr>
        <p:xfrm>
          <a:off x="2163717" y="3124791"/>
          <a:ext cx="4814979" cy="1365656"/>
        </p:xfrm>
        <a:graphic>
          <a:graphicData uri="http://schemas.openxmlformats.org/presentationml/2006/ole">
            <mc:AlternateContent xmlns:mc="http://schemas.openxmlformats.org/markup-compatibility/2006">
              <mc:Choice xmlns:v="urn:schemas-microsoft-com:vml" Requires="v">
                <p:oleObj spid="_x0000_s17982" name="Equation" r:id="rId5" imgW="3225600" imgH="914400" progId="Equation.DSMT4">
                  <p:embed/>
                </p:oleObj>
              </mc:Choice>
              <mc:Fallback>
                <p:oleObj name="Equation" r:id="rId5" imgW="3225600" imgH="914400" progId="Equation.DSMT4">
                  <p:embed/>
                  <p:pic>
                    <p:nvPicPr>
                      <p:cNvPr id="0" name=""/>
                      <p:cNvPicPr/>
                      <p:nvPr/>
                    </p:nvPicPr>
                    <p:blipFill>
                      <a:blip r:embed="rId6"/>
                      <a:stretch>
                        <a:fillRect/>
                      </a:stretch>
                    </p:blipFill>
                    <p:spPr>
                      <a:xfrm>
                        <a:off x="2163717" y="3124791"/>
                        <a:ext cx="4814979" cy="1365656"/>
                      </a:xfrm>
                      <a:prstGeom prst="rect">
                        <a:avLst/>
                      </a:prstGeom>
                    </p:spPr>
                  </p:pic>
                </p:oleObj>
              </mc:Fallback>
            </mc:AlternateContent>
          </a:graphicData>
        </a:graphic>
      </p:graphicFrame>
      <p:sp>
        <p:nvSpPr>
          <p:cNvPr id="5" name="Content Placeholder 4"/>
          <p:cNvSpPr>
            <a:spLocks noGrp="1"/>
          </p:cNvSpPr>
          <p:nvPr>
            <p:ph sz="quarter" idx="14"/>
          </p:nvPr>
        </p:nvSpPr>
        <p:spPr>
          <a:xfrm>
            <a:off x="704170" y="4608908"/>
            <a:ext cx="3693887" cy="467169"/>
          </a:xfrm>
        </p:spPr>
        <p:txBody>
          <a:bodyPr/>
          <a:lstStyle/>
          <a:p>
            <a:pPr marL="432" indent="0">
              <a:buNone/>
            </a:pPr>
            <a:r>
              <a:rPr lang="en-IN" sz="2000" dirty="0" smtClean="0">
                <a:latin typeface="+mn-lt"/>
              </a:rPr>
              <a:t>Expected profit = $4,286</a:t>
            </a:r>
            <a:endParaRPr lang="en-IN" sz="2000" dirty="0">
              <a:latin typeface="+mn-lt"/>
            </a:endParaRPr>
          </a:p>
        </p:txBody>
      </p:sp>
      <p:sp>
        <p:nvSpPr>
          <p:cNvPr id="6" name="Content Placeholder 5"/>
          <p:cNvSpPr>
            <a:spLocks noGrp="1"/>
          </p:cNvSpPr>
          <p:nvPr>
            <p:ph sz="quarter" idx="15"/>
          </p:nvPr>
        </p:nvSpPr>
        <p:spPr>
          <a:xfrm>
            <a:off x="4934856" y="4608908"/>
            <a:ext cx="3751943" cy="502495"/>
          </a:xfrm>
        </p:spPr>
        <p:txBody>
          <a:bodyPr/>
          <a:lstStyle/>
          <a:p>
            <a:pPr marL="0" indent="0">
              <a:buNone/>
            </a:pPr>
            <a:r>
              <a:rPr lang="en-IN" sz="2000" dirty="0" smtClean="0">
                <a:latin typeface="+mn-lt"/>
              </a:rPr>
              <a:t>Expected overstock = 223</a:t>
            </a:r>
            <a:endParaRPr lang="en-IN" sz="2000" dirty="0">
              <a:latin typeface="+mn-lt"/>
            </a:endParaRPr>
          </a:p>
        </p:txBody>
      </p:sp>
      <p:graphicFrame>
        <p:nvGraphicFramePr>
          <p:cNvPr id="11" name="Object 10" descr="Manufacturer profit = 1170 times left parenthesis 5 minus 1 right parenthesis minus left parenthesis 223 times 3 right parenthesis = $4,011."/>
          <p:cNvGraphicFramePr>
            <a:graphicFrameLocks noChangeAspect="1"/>
          </p:cNvGraphicFramePr>
          <p:nvPr>
            <p:extLst>
              <p:ext uri="{D42A27DB-BD31-4B8C-83A1-F6EECF244321}">
                <p14:modId xmlns:p14="http://schemas.microsoft.com/office/powerpoint/2010/main" val="230575290"/>
              </p:ext>
            </p:extLst>
          </p:nvPr>
        </p:nvGraphicFramePr>
        <p:xfrm>
          <a:off x="1227867" y="5212433"/>
          <a:ext cx="6340605" cy="439078"/>
        </p:xfrm>
        <a:graphic>
          <a:graphicData uri="http://schemas.openxmlformats.org/presentationml/2006/ole">
            <mc:AlternateContent xmlns:mc="http://schemas.openxmlformats.org/markup-compatibility/2006">
              <mc:Choice xmlns:v="urn:schemas-microsoft-com:vml" Requires="v">
                <p:oleObj spid="_x0000_s17983" name="Equation" r:id="rId7" imgW="3657600" imgH="253800" progId="Equation.DSMT4">
                  <p:embed/>
                </p:oleObj>
              </mc:Choice>
              <mc:Fallback>
                <p:oleObj name="Equation" r:id="rId7" imgW="3657600" imgH="253800" progId="Equation.DSMT4">
                  <p:embed/>
                  <p:pic>
                    <p:nvPicPr>
                      <p:cNvPr id="0" name=""/>
                      <p:cNvPicPr/>
                      <p:nvPr/>
                    </p:nvPicPr>
                    <p:blipFill>
                      <a:blip r:embed="rId8"/>
                      <a:stretch>
                        <a:fillRect/>
                      </a:stretch>
                    </p:blipFill>
                    <p:spPr>
                      <a:xfrm>
                        <a:off x="1227867" y="5212433"/>
                        <a:ext cx="6340605" cy="439078"/>
                      </a:xfrm>
                      <a:prstGeom prst="rect">
                        <a:avLst/>
                      </a:prstGeom>
                    </p:spPr>
                  </p:pic>
                </p:oleObj>
              </mc:Fallback>
            </mc:AlternateContent>
          </a:graphicData>
        </a:graphic>
      </p:graphicFrame>
      <p:sp>
        <p:nvSpPr>
          <p:cNvPr id="7" name="Content Placeholder 6"/>
          <p:cNvSpPr>
            <a:spLocks noGrp="1"/>
          </p:cNvSpPr>
          <p:nvPr>
            <p:ph sz="quarter" idx="16"/>
          </p:nvPr>
        </p:nvSpPr>
        <p:spPr>
          <a:xfrm>
            <a:off x="718456" y="5777363"/>
            <a:ext cx="7394654" cy="565378"/>
          </a:xfrm>
        </p:spPr>
        <p:txBody>
          <a:bodyPr/>
          <a:lstStyle/>
          <a:p>
            <a:pPr marL="0" indent="0">
              <a:buNone/>
            </a:pPr>
            <a:r>
              <a:rPr lang="en-IN" sz="2000" dirty="0">
                <a:latin typeface="+mn-lt"/>
              </a:rPr>
              <a:t>Total supply chain profit = $4,286 + $4,011 </a:t>
            </a:r>
            <a:r>
              <a:rPr lang="en-IN" sz="2000" dirty="0" smtClean="0">
                <a:latin typeface="+mn-lt"/>
              </a:rPr>
              <a:t>= </a:t>
            </a:r>
            <a:r>
              <a:rPr lang="en-IN" sz="2000" dirty="0">
                <a:latin typeface="+mn-lt"/>
              </a:rPr>
              <a:t>$8,297</a:t>
            </a:r>
          </a:p>
        </p:txBody>
      </p:sp>
    </p:spTree>
    <p:extLst>
      <p:ext uri="{BB962C8B-B14F-4D97-AF65-F5344CB8AC3E}">
        <p14:creationId xmlns:p14="http://schemas.microsoft.com/office/powerpoint/2010/main" val="3686346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Buyback Contracts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618605"/>
          </a:xfrm>
        </p:spPr>
        <p:txBody>
          <a:bodyPr/>
          <a:lstStyle/>
          <a:p>
            <a:pPr marL="0" indent="0">
              <a:buNone/>
            </a:pPr>
            <a:r>
              <a:rPr lang="en-US" sz="1800" b="1" dirty="0" smtClean="0">
                <a:latin typeface="+mn-lt"/>
                <a:cs typeface="Times New Roman"/>
              </a:rPr>
              <a:t>Table 15-6 </a:t>
            </a:r>
            <a:r>
              <a:rPr lang="en-US" sz="1800" dirty="0" smtClean="0">
                <a:latin typeface="+mn-lt"/>
                <a:cs typeface="Times New Roman"/>
              </a:rPr>
              <a:t>Order </a:t>
            </a:r>
            <a:r>
              <a:rPr lang="en-US" sz="1800" dirty="0">
                <a:latin typeface="+mn-lt"/>
                <a:cs typeface="Times New Roman"/>
              </a:rPr>
              <a:t>Sizes and Profits in Music Supply Chain Under Different Buyback </a:t>
            </a:r>
            <a:r>
              <a:rPr lang="en-US" sz="1800" dirty="0" smtClean="0">
                <a:latin typeface="+mn-lt"/>
                <a:cs typeface="Times New Roman"/>
              </a:rPr>
              <a:t>Contracts</a:t>
            </a:r>
            <a:endParaRPr lang="en-US" sz="1800" dirty="0">
              <a:latin typeface="+mn-lt"/>
              <a:cs typeface="Times New Roman"/>
            </a:endParaRPr>
          </a:p>
        </p:txBody>
      </p:sp>
      <p:graphicFrame>
        <p:nvGraphicFramePr>
          <p:cNvPr id="4" name="Table 3"/>
          <p:cNvGraphicFramePr>
            <a:graphicFrameLocks noGrp="1"/>
          </p:cNvGraphicFramePr>
          <p:nvPr>
            <p:extLst>
              <p:ext uri="{D42A27DB-BD31-4B8C-83A1-F6EECF244321}">
                <p14:modId xmlns:p14="http://schemas.microsoft.com/office/powerpoint/2010/main" val="91003703"/>
              </p:ext>
            </p:extLst>
          </p:nvPr>
        </p:nvGraphicFramePr>
        <p:xfrm>
          <a:off x="457198" y="2423889"/>
          <a:ext cx="8229599" cy="3817255"/>
        </p:xfrm>
        <a:graphic>
          <a:graphicData uri="http://schemas.openxmlformats.org/drawingml/2006/table">
            <a:tbl>
              <a:tblPr firstRow="1" bandRow="1">
                <a:tableStyleId>{2D5ABB26-0587-4C30-8999-92F81FD0307C}</a:tableStyleId>
              </a:tblPr>
              <a:tblGrid>
                <a:gridCol w="117565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75657">
                  <a:extLst>
                    <a:ext uri="{9D8B030D-6E8A-4147-A177-3AD203B41FA5}">
                      <a16:colId xmlns:a16="http://schemas.microsoft.com/office/drawing/2014/main" val="20002"/>
                    </a:ext>
                  </a:extLst>
                </a:gridCol>
                <a:gridCol w="1175657">
                  <a:extLst>
                    <a:ext uri="{9D8B030D-6E8A-4147-A177-3AD203B41FA5}">
                      <a16:colId xmlns:a16="http://schemas.microsoft.com/office/drawing/2014/main" val="20003"/>
                    </a:ext>
                  </a:extLst>
                </a:gridCol>
                <a:gridCol w="1175657">
                  <a:extLst>
                    <a:ext uri="{9D8B030D-6E8A-4147-A177-3AD203B41FA5}">
                      <a16:colId xmlns:a16="http://schemas.microsoft.com/office/drawing/2014/main" val="20004"/>
                    </a:ext>
                  </a:extLst>
                </a:gridCol>
                <a:gridCol w="1175657">
                  <a:extLst>
                    <a:ext uri="{9D8B030D-6E8A-4147-A177-3AD203B41FA5}">
                      <a16:colId xmlns:a16="http://schemas.microsoft.com/office/drawing/2014/main" val="20005"/>
                    </a:ext>
                  </a:extLst>
                </a:gridCol>
                <a:gridCol w="1175657">
                  <a:extLst>
                    <a:ext uri="{9D8B030D-6E8A-4147-A177-3AD203B41FA5}">
                      <a16:colId xmlns:a16="http://schemas.microsoft.com/office/drawing/2014/main" val="20006"/>
                    </a:ext>
                  </a:extLst>
                </a:gridCol>
              </a:tblGrid>
              <a:tr h="842242">
                <a:tc>
                  <a:txBody>
                    <a:bodyPr/>
                    <a:lstStyle/>
                    <a:p>
                      <a:pPr algn="ctr"/>
                      <a:r>
                        <a:rPr lang="en-US" sz="1200" b="1" dirty="0" smtClean="0">
                          <a:latin typeface="+mn-lt"/>
                        </a:rPr>
                        <a:t>Wholesale Price </a:t>
                      </a:r>
                      <a:r>
                        <a:rPr lang="en-US" sz="1200" b="1" i="1" dirty="0" smtClean="0">
                          <a:latin typeface="+mn-lt"/>
                          <a:cs typeface="Times New Roman"/>
                        </a:rPr>
                        <a:t>c</a:t>
                      </a:r>
                      <a:endParaRPr lang="en-US" sz="12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latin typeface="+mn-lt"/>
                        </a:rPr>
                        <a:t>Buyback Price </a:t>
                      </a:r>
                      <a:r>
                        <a:rPr lang="en-US" sz="1200" b="1" i="1" dirty="0" smtClean="0">
                          <a:latin typeface="+mn-lt"/>
                          <a:cs typeface="Times New Roman"/>
                        </a:rPr>
                        <a:t>b</a:t>
                      </a:r>
                      <a:endParaRPr lang="en-US" sz="12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latin typeface="+mn-lt"/>
                        </a:rPr>
                        <a:t>Optimal Order Size for Music Store</a:t>
                      </a:r>
                      <a:endParaRPr lang="en-US" sz="12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latin typeface="+mn-lt"/>
                        </a:rPr>
                        <a:t>Expected Profit for Music Store</a:t>
                      </a:r>
                      <a:endParaRPr lang="en-US" sz="12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latin typeface="+mn-lt"/>
                        </a:rPr>
                        <a:t>Expected Returns</a:t>
                      </a:r>
                      <a:r>
                        <a:rPr lang="en-US" sz="1200" b="1" baseline="0" dirty="0" smtClean="0">
                          <a:latin typeface="+mn-lt"/>
                        </a:rPr>
                        <a:t> to Supplier</a:t>
                      </a:r>
                      <a:endParaRPr lang="en-US" sz="12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latin typeface="+mn-lt"/>
                        </a:rPr>
                        <a:t>Expected Profit for Supplier</a:t>
                      </a:r>
                      <a:endParaRPr lang="en-US" sz="12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latin typeface="+mn-lt"/>
                        </a:rPr>
                        <a:t>Expected Supply Chain Profit</a:t>
                      </a:r>
                      <a:endParaRPr lang="en-US" sz="12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30557">
                <a:tc>
                  <a:txBody>
                    <a:bodyPr/>
                    <a:lstStyle/>
                    <a:p>
                      <a:pPr algn="ctr"/>
                      <a:r>
                        <a:rPr lang="en-US" sz="1200" dirty="0" smtClean="0">
                          <a:latin typeface="+mn-lt"/>
                        </a:rPr>
                        <a:t>$5</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200" dirty="0" smtClean="0">
                          <a:latin typeface="+mn-lt"/>
                        </a:rPr>
                        <a:t>	1,000</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$3,803</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200" dirty="0" smtClean="0">
                          <a:latin typeface="+mn-lt"/>
                        </a:rPr>
                        <a:t>	120</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$4,000</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$7,803</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30557">
                <a:tc>
                  <a:txBody>
                    <a:bodyPr/>
                    <a:lstStyle/>
                    <a:p>
                      <a:pPr algn="ctr"/>
                      <a:r>
                        <a:rPr lang="en-US" sz="1200" dirty="0" smtClean="0">
                          <a:latin typeface="+mn-lt"/>
                        </a:rPr>
                        <a:t>$5</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$2</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200" dirty="0" smtClean="0">
                          <a:latin typeface="+mn-lt"/>
                        </a:rPr>
                        <a:t>	1,096</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$4,090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200" dirty="0" smtClean="0">
                          <a:latin typeface="+mn-lt"/>
                        </a:rPr>
                        <a:t>	174</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$4,035</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$8,125</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30557">
                <a:tc>
                  <a:txBody>
                    <a:bodyPr/>
                    <a:lstStyle/>
                    <a:p>
                      <a:pPr algn="ctr"/>
                      <a:r>
                        <a:rPr lang="en-US" sz="1200" dirty="0" smtClean="0">
                          <a:latin typeface="+mn-lt"/>
                        </a:rPr>
                        <a:t>$5</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$3</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200" dirty="0" smtClean="0">
                          <a:latin typeface="+mn-lt"/>
                        </a:rPr>
                        <a:t>	1,170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$4,286</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200" dirty="0" smtClean="0">
                          <a:latin typeface="+mn-lt"/>
                        </a:rPr>
                        <a:t>	223</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$4,009</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$8,295</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30557">
                <a:tc>
                  <a:txBody>
                    <a:bodyPr/>
                    <a:lstStyle/>
                    <a:p>
                      <a:pPr algn="ctr"/>
                      <a:r>
                        <a:rPr lang="en-US" sz="1200" dirty="0" smtClean="0">
                          <a:latin typeface="+mn-lt"/>
                        </a:rPr>
                        <a:t>$6</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200" dirty="0" smtClean="0">
                          <a:latin typeface="+mn-lt"/>
                        </a:rPr>
                        <a:t>	924</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$2,841</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200" dirty="0" smtClean="0">
                          <a:latin typeface="+mn-lt"/>
                        </a:rPr>
                        <a:t>	86</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$4,620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$7,461</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30557">
                <a:tc>
                  <a:txBody>
                    <a:bodyPr/>
                    <a:lstStyle/>
                    <a:p>
                      <a:pPr algn="ctr"/>
                      <a:r>
                        <a:rPr lang="en-US" sz="1200" dirty="0" smtClean="0">
                          <a:latin typeface="+mn-lt"/>
                        </a:rPr>
                        <a:t>$6</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$2</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200" dirty="0" smtClean="0">
                          <a:latin typeface="+mn-lt"/>
                        </a:rPr>
                        <a:t>	1,000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$3,043</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200" dirty="0" smtClean="0">
                          <a:latin typeface="+mn-lt"/>
                        </a:rPr>
                        <a:t>	120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$4,761</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$7,804</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30557">
                <a:tc>
                  <a:txBody>
                    <a:bodyPr/>
                    <a:lstStyle/>
                    <a:p>
                      <a:pPr algn="ctr"/>
                      <a:r>
                        <a:rPr lang="en-US" sz="1200" dirty="0" smtClean="0">
                          <a:latin typeface="+mn-lt"/>
                        </a:rPr>
                        <a:t>$6</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$4</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200" dirty="0" smtClean="0">
                          <a:latin typeface="+mn-lt"/>
                        </a:rPr>
                        <a:t>	1,129</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$3,346</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200" dirty="0" smtClean="0">
                          <a:latin typeface="+mn-lt"/>
                        </a:rPr>
                        <a:t>	195</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$4,865</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$8,211</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30557">
                <a:tc>
                  <a:txBody>
                    <a:bodyPr/>
                    <a:lstStyle/>
                    <a:p>
                      <a:pPr algn="ctr"/>
                      <a:r>
                        <a:rPr lang="en-US" sz="1200" dirty="0" smtClean="0">
                          <a:latin typeface="+mn-lt"/>
                        </a:rPr>
                        <a:t>$7</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200" dirty="0" smtClean="0">
                          <a:latin typeface="+mn-lt"/>
                        </a:rPr>
                        <a:t>	843</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$1,957</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200" dirty="0" smtClean="0">
                          <a:latin typeface="+mn-lt"/>
                        </a:rPr>
                        <a:t>	57</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$5,056</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$7,013</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30557">
                <a:tc>
                  <a:txBody>
                    <a:bodyPr/>
                    <a:lstStyle/>
                    <a:p>
                      <a:pPr algn="ctr"/>
                      <a:r>
                        <a:rPr lang="en-US" sz="1200" dirty="0" smtClean="0">
                          <a:latin typeface="+mn-lt"/>
                        </a:rPr>
                        <a:t>$7</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$4</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200" dirty="0" smtClean="0">
                          <a:latin typeface="+mn-lt"/>
                        </a:rPr>
                        <a:t>	1,000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$2,282</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200" dirty="0" smtClean="0">
                          <a:latin typeface="+mn-lt"/>
                        </a:rPr>
                        <a:t>	120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$5,521</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$7,803</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30557">
                <a:tc>
                  <a:txBody>
                    <a:bodyPr/>
                    <a:lstStyle/>
                    <a:p>
                      <a:pPr algn="ctr"/>
                      <a:r>
                        <a:rPr lang="en-US" sz="1200" dirty="0" smtClean="0">
                          <a:latin typeface="+mn-lt"/>
                        </a:rPr>
                        <a:t>$7</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$6</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200" dirty="0" smtClean="0">
                          <a:latin typeface="+mn-lt"/>
                        </a:rPr>
                        <a:t>	1,202</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$2,619</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200" dirty="0" smtClean="0">
                          <a:latin typeface="+mn-lt"/>
                        </a:rPr>
                        <a:t>	247</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$5,732</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$8,351</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2580189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Buyback Contracts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008759"/>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Holding-cost subsidies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Manufacturers pay retailers a certain amount for every unit held in inventory over a given period</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Encourage retailers to order more</a:t>
            </a:r>
          </a:p>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Price </a:t>
            </a:r>
            <a:r>
              <a:rPr lang="en-US" sz="2400" b="1" kern="1200" dirty="0" smtClean="0">
                <a:solidFill>
                  <a:srgbClr val="000000"/>
                </a:solidFill>
                <a:latin typeface="Arial (Body)"/>
                <a:ea typeface="+mn-ea"/>
                <a:cs typeface="+mn-cs"/>
              </a:rPr>
              <a:t>support</a:t>
            </a:r>
            <a:endParaRPr lang="en-US" sz="2400" b="1"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Manufacturers share the risk of product becoming obsolete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Guarantee that in the event they drop prices they will lower prices for all current </a:t>
            </a:r>
            <a:r>
              <a:rPr lang="en-US" sz="2400" kern="1200" dirty="0" smtClean="0">
                <a:solidFill>
                  <a:srgbClr val="000000"/>
                </a:solidFill>
                <a:latin typeface="Arial (Body)"/>
                <a:ea typeface="+mn-ea"/>
                <a:cs typeface="+mn-cs"/>
              </a:rPr>
              <a:t>inventories</a:t>
            </a:r>
          </a:p>
        </p:txBody>
      </p:sp>
    </p:spTree>
    <p:extLst>
      <p:ext uri="{BB962C8B-B14F-4D97-AF65-F5344CB8AC3E}">
        <p14:creationId xmlns:p14="http://schemas.microsoft.com/office/powerpoint/2010/main" val="13229120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Risk Sharing through Revenue-Sharing</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185731"/>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Revenue-sharing</a:t>
            </a:r>
            <a:r>
              <a:rPr lang="en-US" sz="2400" kern="1200" dirty="0">
                <a:solidFill>
                  <a:srgbClr val="000000"/>
                </a:solidFill>
                <a:latin typeface="Arial (Body)"/>
                <a:ea typeface="+mn-ea"/>
                <a:cs typeface="+mn-cs"/>
              </a:rPr>
              <a:t>, manufacturer charges the retailer a low wholesale price </a:t>
            </a:r>
            <a:r>
              <a:rPr lang="en-US" sz="2400" i="1" kern="1200" dirty="0">
                <a:solidFill>
                  <a:srgbClr val="000000"/>
                </a:solidFill>
                <a:latin typeface="Arial (Body)"/>
                <a:ea typeface="+mn-ea"/>
                <a:cs typeface="Times New Roman"/>
              </a:rPr>
              <a:t>c</a:t>
            </a:r>
            <a:r>
              <a:rPr lang="en-US" sz="2400" kern="1200" dirty="0">
                <a:solidFill>
                  <a:srgbClr val="000000"/>
                </a:solidFill>
                <a:latin typeface="Arial (Body)"/>
                <a:ea typeface="+mn-ea"/>
                <a:cs typeface="+mn-cs"/>
              </a:rPr>
              <a:t> and shares a fraction </a:t>
            </a:r>
            <a:r>
              <a:rPr lang="en-US" sz="2400" i="1" kern="1200" dirty="0">
                <a:solidFill>
                  <a:srgbClr val="000000"/>
                </a:solidFill>
                <a:latin typeface="Arial (Body)"/>
                <a:ea typeface="+mn-ea"/>
                <a:cs typeface="Times New Roman"/>
              </a:rPr>
              <a:t>f</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of the retailer’s revenue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Allows both the manufacturer and retailer to increase their profits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Results in lower retailer effort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Requires an information </a:t>
            </a:r>
            <a:r>
              <a:rPr lang="en-US" sz="2400" kern="1200" dirty="0" smtClean="0">
                <a:solidFill>
                  <a:srgbClr val="000000"/>
                </a:solidFill>
                <a:latin typeface="Arial (Body)"/>
                <a:ea typeface="+mn-ea"/>
                <a:cs typeface="+mn-cs"/>
              </a:rPr>
              <a:t>infrastructure</a:t>
            </a:r>
            <a:endParaRPr lang="en-US"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Information distortion results in excess inventory in the supply chain and a greater mismatch of supply and </a:t>
            </a:r>
            <a:r>
              <a:rPr lang="en-US" sz="2400" kern="1200" dirty="0" smtClean="0">
                <a:solidFill>
                  <a:srgbClr val="000000"/>
                </a:solidFill>
                <a:latin typeface="Arial (Body)"/>
                <a:ea typeface="+mn-ea"/>
                <a:cs typeface="+mn-cs"/>
              </a:rPr>
              <a:t>demand</a:t>
            </a:r>
          </a:p>
        </p:txBody>
      </p:sp>
    </p:spTree>
    <p:extLst>
      <p:ext uri="{BB962C8B-B14F-4D97-AF65-F5344CB8AC3E}">
        <p14:creationId xmlns:p14="http://schemas.microsoft.com/office/powerpoint/2010/main" val="30065439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Revenue-Sharing Contracts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graphicFrame>
        <p:nvGraphicFramePr>
          <p:cNvPr id="4" name="Object 3" descr="C S L star = probability left parenthesis demand is less than or equal to O star right parenthesis = start fraction C sub u over C sub u + C sub O end fraction = start fraction left parenthesis 1 minus f right parenthesis p minus c over left parenthesis 1 minus f right parenthesis p minus s sub R end fraction."/>
          <p:cNvGraphicFramePr>
            <a:graphicFrameLocks noChangeAspect="1"/>
          </p:cNvGraphicFramePr>
          <p:nvPr>
            <p:extLst>
              <p:ext uri="{D42A27DB-BD31-4B8C-83A1-F6EECF244321}">
                <p14:modId xmlns:p14="http://schemas.microsoft.com/office/powerpoint/2010/main" val="1729246385"/>
              </p:ext>
            </p:extLst>
          </p:nvPr>
        </p:nvGraphicFramePr>
        <p:xfrm>
          <a:off x="620279" y="1812891"/>
          <a:ext cx="7903443" cy="909930"/>
        </p:xfrm>
        <a:graphic>
          <a:graphicData uri="http://schemas.openxmlformats.org/presentationml/2006/ole">
            <mc:AlternateContent xmlns:mc="http://schemas.openxmlformats.org/markup-compatibility/2006">
              <mc:Choice xmlns:v="urn:schemas-microsoft-com:vml" Requires="v">
                <p:oleObj spid="_x0000_s8159" name="Equation" r:id="rId3" imgW="3860640" imgH="444240" progId="Equation.DSMT4">
                  <p:embed/>
                </p:oleObj>
              </mc:Choice>
              <mc:Fallback>
                <p:oleObj name="Equation" r:id="rId3" imgW="3860640" imgH="444240" progId="Equation.DSMT4">
                  <p:embed/>
                  <p:pic>
                    <p:nvPicPr>
                      <p:cNvPr id="0" name=""/>
                      <p:cNvPicPr/>
                      <p:nvPr/>
                    </p:nvPicPr>
                    <p:blipFill>
                      <a:blip r:embed="rId4"/>
                      <a:stretch>
                        <a:fillRect/>
                      </a:stretch>
                    </p:blipFill>
                    <p:spPr>
                      <a:xfrm>
                        <a:off x="620279" y="1812891"/>
                        <a:ext cx="7903443" cy="909930"/>
                      </a:xfrm>
                      <a:prstGeom prst="rect">
                        <a:avLst/>
                      </a:prstGeom>
                    </p:spPr>
                  </p:pic>
                </p:oleObj>
              </mc:Fallback>
            </mc:AlternateContent>
          </a:graphicData>
        </a:graphic>
      </p:graphicFrame>
      <p:sp>
        <p:nvSpPr>
          <p:cNvPr id="8" name="Text Placeholder 7"/>
          <p:cNvSpPr>
            <a:spLocks noGrp="1"/>
          </p:cNvSpPr>
          <p:nvPr>
            <p:ph type="body" idx="1"/>
          </p:nvPr>
        </p:nvSpPr>
        <p:spPr>
          <a:xfrm>
            <a:off x="457200" y="2989943"/>
            <a:ext cx="4477657" cy="542503"/>
          </a:xfrm>
        </p:spPr>
        <p:txBody>
          <a:bodyPr/>
          <a:lstStyle/>
          <a:p>
            <a:pPr marL="0" indent="0">
              <a:spcBef>
                <a:spcPts val="600"/>
              </a:spcBef>
              <a:buNone/>
            </a:pPr>
            <a:r>
              <a:rPr lang="en-IN" sz="2400" dirty="0" smtClean="0">
                <a:latin typeface="+mn-lt"/>
              </a:rPr>
              <a:t>Expected </a:t>
            </a:r>
            <a:r>
              <a:rPr lang="en-IN" sz="2400" dirty="0">
                <a:latin typeface="+mn-lt"/>
              </a:rPr>
              <a:t>manufacturers </a:t>
            </a:r>
            <a:r>
              <a:rPr lang="en-IN" sz="2400" dirty="0" smtClean="0">
                <a:latin typeface="+mn-lt"/>
              </a:rPr>
              <a:t>profits</a:t>
            </a:r>
            <a:endParaRPr lang="en-IN" sz="2400" dirty="0">
              <a:latin typeface="+mn-lt"/>
            </a:endParaRPr>
          </a:p>
        </p:txBody>
      </p:sp>
      <p:graphicFrame>
        <p:nvGraphicFramePr>
          <p:cNvPr id="3" name="Object 2" descr="= left parenthesis c minus v right parenthesis O star + f p right parenthesis O star minus expected overstock at retailer left parenthesis."/>
          <p:cNvGraphicFramePr>
            <a:graphicFrameLocks noChangeAspect="1"/>
          </p:cNvGraphicFramePr>
          <p:nvPr>
            <p:extLst>
              <p:ext uri="{D42A27DB-BD31-4B8C-83A1-F6EECF244321}">
                <p14:modId xmlns:p14="http://schemas.microsoft.com/office/powerpoint/2010/main" val="4187249678"/>
              </p:ext>
            </p:extLst>
          </p:nvPr>
        </p:nvGraphicFramePr>
        <p:xfrm>
          <a:off x="2101170" y="3748583"/>
          <a:ext cx="6099251" cy="365502"/>
        </p:xfrm>
        <a:graphic>
          <a:graphicData uri="http://schemas.openxmlformats.org/presentationml/2006/ole">
            <mc:AlternateContent xmlns:mc="http://schemas.openxmlformats.org/markup-compatibility/2006">
              <mc:Choice xmlns:v="urn:schemas-microsoft-com:vml" Requires="v">
                <p:oleObj spid="_x0000_s8160" name="Equation" r:id="rId5" imgW="3390840" imgH="203040" progId="Equation.DSMT4">
                  <p:embed/>
                </p:oleObj>
              </mc:Choice>
              <mc:Fallback>
                <p:oleObj name="Equation" r:id="rId5" imgW="3390840" imgH="203040" progId="Equation.DSMT4">
                  <p:embed/>
                  <p:pic>
                    <p:nvPicPr>
                      <p:cNvPr id="0" name=""/>
                      <p:cNvPicPr/>
                      <p:nvPr/>
                    </p:nvPicPr>
                    <p:blipFill>
                      <a:blip r:embed="rId6"/>
                      <a:stretch>
                        <a:fillRect/>
                      </a:stretch>
                    </p:blipFill>
                    <p:spPr>
                      <a:xfrm>
                        <a:off x="2101170" y="3748583"/>
                        <a:ext cx="6099251" cy="365502"/>
                      </a:xfrm>
                      <a:prstGeom prst="rect">
                        <a:avLst/>
                      </a:prstGeom>
                    </p:spPr>
                  </p:pic>
                </p:oleObj>
              </mc:Fallback>
            </mc:AlternateContent>
          </a:graphicData>
        </a:graphic>
      </p:graphicFrame>
      <p:sp>
        <p:nvSpPr>
          <p:cNvPr id="9" name="Text Placeholder 8"/>
          <p:cNvSpPr>
            <a:spLocks noGrp="1"/>
          </p:cNvSpPr>
          <p:nvPr>
            <p:ph type="body" idx="2"/>
          </p:nvPr>
        </p:nvSpPr>
        <p:spPr>
          <a:xfrm>
            <a:off x="457200" y="4180117"/>
            <a:ext cx="5769429" cy="464454"/>
          </a:xfrm>
        </p:spPr>
        <p:txBody>
          <a:bodyPr/>
          <a:lstStyle/>
          <a:p>
            <a:pPr marL="0" indent="0">
              <a:spcBef>
                <a:spcPts val="600"/>
              </a:spcBef>
              <a:buNone/>
            </a:pPr>
            <a:r>
              <a:rPr lang="en-IN" sz="2400" dirty="0">
                <a:latin typeface="+mn-lt"/>
              </a:rPr>
              <a:t>Expected retailer </a:t>
            </a:r>
            <a:r>
              <a:rPr lang="en-IN" sz="2400" dirty="0" smtClean="0">
                <a:latin typeface="+mn-lt"/>
              </a:rPr>
              <a:t>profit</a:t>
            </a:r>
          </a:p>
        </p:txBody>
      </p:sp>
      <p:graphicFrame>
        <p:nvGraphicFramePr>
          <p:cNvPr id="10" name="Object 9" descr="= left parenthesis 1 minus f right parenthesis p left parenthesis O star minus expected overstock at retailer right parenthesis + s sub R times expected overstock at retailer minus C O star."/>
          <p:cNvGraphicFramePr>
            <a:graphicFrameLocks noChangeAspect="1"/>
          </p:cNvGraphicFramePr>
          <p:nvPr>
            <p:extLst>
              <p:ext uri="{D42A27DB-BD31-4B8C-83A1-F6EECF244321}">
                <p14:modId xmlns:p14="http://schemas.microsoft.com/office/powerpoint/2010/main" val="2250988924"/>
              </p:ext>
            </p:extLst>
          </p:nvPr>
        </p:nvGraphicFramePr>
        <p:xfrm>
          <a:off x="2101170" y="4945064"/>
          <a:ext cx="6396037" cy="911225"/>
        </p:xfrm>
        <a:graphic>
          <a:graphicData uri="http://schemas.openxmlformats.org/presentationml/2006/ole">
            <mc:AlternateContent xmlns:mc="http://schemas.openxmlformats.org/markup-compatibility/2006">
              <mc:Choice xmlns:v="urn:schemas-microsoft-com:vml" Requires="v">
                <p:oleObj spid="_x0000_s8161" name="Equation" r:id="rId7" imgW="3124080" imgH="444240" progId="Equation.DSMT4">
                  <p:embed/>
                </p:oleObj>
              </mc:Choice>
              <mc:Fallback>
                <p:oleObj name="Equation" r:id="rId7" imgW="3124080" imgH="444240" progId="Equation.DSMT4">
                  <p:embed/>
                  <p:pic>
                    <p:nvPicPr>
                      <p:cNvPr id="0" name=""/>
                      <p:cNvPicPr/>
                      <p:nvPr/>
                    </p:nvPicPr>
                    <p:blipFill>
                      <a:blip r:embed="rId8"/>
                      <a:stretch>
                        <a:fillRect/>
                      </a:stretch>
                    </p:blipFill>
                    <p:spPr>
                      <a:xfrm>
                        <a:off x="2101170" y="4945064"/>
                        <a:ext cx="6396037" cy="911225"/>
                      </a:xfrm>
                      <a:prstGeom prst="rect">
                        <a:avLst/>
                      </a:prstGeom>
                    </p:spPr>
                  </p:pic>
                </p:oleObj>
              </mc:Fallback>
            </mc:AlternateContent>
          </a:graphicData>
        </a:graphic>
      </p:graphicFrame>
    </p:spTree>
    <p:extLst>
      <p:ext uri="{BB962C8B-B14F-4D97-AF65-F5344CB8AC3E}">
        <p14:creationId xmlns:p14="http://schemas.microsoft.com/office/powerpoint/2010/main" val="29913279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kern="1200" dirty="0">
                <a:latin typeface="Times New Roman" panose="02020603050405020304" pitchFamily="18" charset="0"/>
              </a:rPr>
              <a:t>Revenue-Sharing Contracts </a:t>
            </a:r>
            <a:r>
              <a:rPr lang="en-US" sz="2000" b="0" kern="1200" dirty="0">
                <a:latin typeface="Times New Roman" panose="02020603050405020304" pitchFamily="18" charset="0"/>
              </a:rPr>
              <a:t>(2 of 3)</a:t>
            </a:r>
            <a:endParaRPr lang="en-IN" dirty="0"/>
          </a:p>
        </p:txBody>
      </p:sp>
      <p:sp>
        <p:nvSpPr>
          <p:cNvPr id="8" name="Text Placeholder 7"/>
          <p:cNvSpPr>
            <a:spLocks noGrp="1"/>
          </p:cNvSpPr>
          <p:nvPr>
            <p:ph type="body" idx="1"/>
          </p:nvPr>
        </p:nvSpPr>
        <p:spPr>
          <a:xfrm>
            <a:off x="457200" y="1600201"/>
            <a:ext cx="8229600" cy="475120"/>
          </a:xfrm>
        </p:spPr>
        <p:txBody>
          <a:bodyPr/>
          <a:lstStyle/>
          <a:p>
            <a:r>
              <a:rPr lang="en-US" sz="2000" dirty="0">
                <a:latin typeface="+mn-lt"/>
              </a:rPr>
              <a:t>Selling compact disks – Revenue sharing</a:t>
            </a:r>
          </a:p>
        </p:txBody>
      </p:sp>
      <p:sp>
        <p:nvSpPr>
          <p:cNvPr id="3" name="Content Placeholder 2"/>
          <p:cNvSpPr>
            <a:spLocks noGrp="1"/>
          </p:cNvSpPr>
          <p:nvPr>
            <p:ph sz="quarter" idx="13"/>
          </p:nvPr>
        </p:nvSpPr>
        <p:spPr>
          <a:xfrm>
            <a:off x="457200" y="2161950"/>
            <a:ext cx="3621314" cy="784451"/>
          </a:xfrm>
        </p:spPr>
        <p:txBody>
          <a:bodyPr/>
          <a:lstStyle/>
          <a:p>
            <a:pPr marL="261938" indent="0">
              <a:spcBef>
                <a:spcPts val="600"/>
              </a:spcBef>
              <a:buNone/>
            </a:pPr>
            <a:r>
              <a:rPr lang="en-US" sz="2000" dirty="0" smtClean="0">
                <a:latin typeface="+mn-lt"/>
              </a:rPr>
              <a:t>Wholesale </a:t>
            </a:r>
            <a:r>
              <a:rPr lang="en-US" sz="2000" dirty="0">
                <a:latin typeface="+mn-lt"/>
              </a:rPr>
              <a:t>price </a:t>
            </a:r>
            <a:r>
              <a:rPr lang="en-US" sz="2000" i="1" dirty="0">
                <a:latin typeface="+mn-lt"/>
                <a:cs typeface="Times New Roman"/>
              </a:rPr>
              <a:t>c</a:t>
            </a:r>
            <a:r>
              <a:rPr lang="en-US" sz="2000" dirty="0">
                <a:latin typeface="+mn-lt"/>
              </a:rPr>
              <a:t> = $</a:t>
            </a:r>
            <a:r>
              <a:rPr lang="en-US" sz="2000" dirty="0" smtClean="0">
                <a:latin typeface="+mn-lt"/>
              </a:rPr>
              <a:t>1</a:t>
            </a:r>
          </a:p>
          <a:p>
            <a:pPr marL="261938" indent="0">
              <a:spcBef>
                <a:spcPts val="600"/>
              </a:spcBef>
              <a:buNone/>
            </a:pPr>
            <a:r>
              <a:rPr lang="en-US" sz="2000" dirty="0">
                <a:latin typeface="+mn-lt"/>
              </a:rPr>
              <a:t>Revenue share </a:t>
            </a:r>
            <a:r>
              <a:rPr lang="en-US" sz="2000" i="1" dirty="0">
                <a:latin typeface="+mn-lt"/>
                <a:cs typeface="Times New Roman"/>
              </a:rPr>
              <a:t>f</a:t>
            </a:r>
            <a:r>
              <a:rPr lang="en-US" sz="2000" dirty="0">
                <a:latin typeface="+mn-lt"/>
              </a:rPr>
              <a:t> = .45</a:t>
            </a:r>
            <a:endParaRPr lang="en-IN" sz="2000" dirty="0">
              <a:latin typeface="+mn-lt"/>
            </a:endParaRPr>
          </a:p>
        </p:txBody>
      </p:sp>
      <p:graphicFrame>
        <p:nvGraphicFramePr>
          <p:cNvPr id="10" name="Object 9" descr="s sub R = 0.  C sub 0 = c minus s sub R = $1 minus $0 = $1."/>
          <p:cNvGraphicFramePr>
            <a:graphicFrameLocks noChangeAspect="1"/>
          </p:cNvGraphicFramePr>
          <p:nvPr>
            <p:extLst>
              <p:ext uri="{D42A27DB-BD31-4B8C-83A1-F6EECF244321}">
                <p14:modId xmlns:p14="http://schemas.microsoft.com/office/powerpoint/2010/main" val="1787344618"/>
              </p:ext>
            </p:extLst>
          </p:nvPr>
        </p:nvGraphicFramePr>
        <p:xfrm>
          <a:off x="5094095" y="2203037"/>
          <a:ext cx="2584385" cy="710213"/>
        </p:xfrm>
        <a:graphic>
          <a:graphicData uri="http://schemas.openxmlformats.org/presentationml/2006/ole">
            <mc:AlternateContent xmlns:mc="http://schemas.openxmlformats.org/markup-compatibility/2006">
              <mc:Choice xmlns:v="urn:schemas-microsoft-com:vml" Requires="v">
                <p:oleObj spid="_x0000_s18971" name="Equation" r:id="rId3" imgW="1663560" imgH="457200" progId="Equation.DSMT4">
                  <p:embed/>
                </p:oleObj>
              </mc:Choice>
              <mc:Fallback>
                <p:oleObj name="Equation" r:id="rId3" imgW="1663560" imgH="457200" progId="Equation.DSMT4">
                  <p:embed/>
                  <p:pic>
                    <p:nvPicPr>
                      <p:cNvPr id="0" name=""/>
                      <p:cNvPicPr/>
                      <p:nvPr/>
                    </p:nvPicPr>
                    <p:blipFill>
                      <a:blip r:embed="rId4"/>
                      <a:stretch>
                        <a:fillRect/>
                      </a:stretch>
                    </p:blipFill>
                    <p:spPr>
                      <a:xfrm>
                        <a:off x="5094095" y="2203037"/>
                        <a:ext cx="2584385" cy="710213"/>
                      </a:xfrm>
                      <a:prstGeom prst="rect">
                        <a:avLst/>
                      </a:prstGeom>
                    </p:spPr>
                  </p:pic>
                </p:oleObj>
              </mc:Fallback>
            </mc:AlternateContent>
          </a:graphicData>
        </a:graphic>
      </p:graphicFrame>
      <p:graphicFrame>
        <p:nvGraphicFramePr>
          <p:cNvPr id="12" name="Object 10" descr="C sub u = left parenthesis 1 minus f right parenthesis p minus c = left parenthesis 1 minus 0.45 right parenthesis times 10 minus 1 = $4.50."/>
          <p:cNvGraphicFramePr>
            <a:graphicFrameLocks noChangeAspect="1"/>
          </p:cNvGraphicFramePr>
          <p:nvPr>
            <p:extLst>
              <p:ext uri="{D42A27DB-BD31-4B8C-83A1-F6EECF244321}">
                <p14:modId xmlns:p14="http://schemas.microsoft.com/office/powerpoint/2010/main" val="3304260344"/>
              </p:ext>
            </p:extLst>
          </p:nvPr>
        </p:nvGraphicFramePr>
        <p:xfrm>
          <a:off x="2405063" y="3105150"/>
          <a:ext cx="4333875" cy="387350"/>
        </p:xfrm>
        <a:graphic>
          <a:graphicData uri="http://schemas.openxmlformats.org/presentationml/2006/ole">
            <mc:AlternateContent xmlns:mc="http://schemas.openxmlformats.org/markup-compatibility/2006">
              <mc:Choice xmlns:v="urn:schemas-microsoft-com:vml" Requires="v">
                <p:oleObj spid="_x0000_s18972" name="Equation" r:id="rId5" imgW="2844720" imgH="253800" progId="Equation.DSMT4">
                  <p:embed/>
                </p:oleObj>
              </mc:Choice>
              <mc:Fallback>
                <p:oleObj name="Equation" r:id="rId5" imgW="2844720" imgH="253800" progId="Equation.DSMT4">
                  <p:embed/>
                  <p:pic>
                    <p:nvPicPr>
                      <p:cNvPr id="0" name=""/>
                      <p:cNvPicPr/>
                      <p:nvPr/>
                    </p:nvPicPr>
                    <p:blipFill>
                      <a:blip r:embed="rId6"/>
                      <a:stretch>
                        <a:fillRect/>
                      </a:stretch>
                    </p:blipFill>
                    <p:spPr>
                      <a:xfrm>
                        <a:off x="2405063" y="3105150"/>
                        <a:ext cx="4333875" cy="387350"/>
                      </a:xfrm>
                      <a:prstGeom prst="rect">
                        <a:avLst/>
                      </a:prstGeom>
                    </p:spPr>
                  </p:pic>
                </p:oleObj>
              </mc:Fallback>
            </mc:AlternateContent>
          </a:graphicData>
        </a:graphic>
      </p:graphicFrame>
      <p:graphicFrame>
        <p:nvGraphicFramePr>
          <p:cNvPr id="11" name="Object 11" descr="Target service level C S L star = start fraction 4.5 over left parenthesis 4.5 + 1 right parenthesis = 0.818. Order = N O R M I N V left parenthesis 4.5 divided by 5.5, 1000, 300 right parenthesis = 1,273 disks."/>
          <p:cNvGraphicFramePr>
            <a:graphicFrameLocks noChangeAspect="1"/>
          </p:cNvGraphicFramePr>
          <p:nvPr>
            <p:extLst>
              <p:ext uri="{D42A27DB-BD31-4B8C-83A1-F6EECF244321}">
                <p14:modId xmlns:p14="http://schemas.microsoft.com/office/powerpoint/2010/main" val="2902366473"/>
              </p:ext>
            </p:extLst>
          </p:nvPr>
        </p:nvGraphicFramePr>
        <p:xfrm>
          <a:off x="2074263" y="3568313"/>
          <a:ext cx="4993886" cy="1350150"/>
        </p:xfrm>
        <a:graphic>
          <a:graphicData uri="http://schemas.openxmlformats.org/presentationml/2006/ole">
            <mc:AlternateContent xmlns:mc="http://schemas.openxmlformats.org/markup-compatibility/2006">
              <mc:Choice xmlns:v="urn:schemas-microsoft-com:vml" Requires="v">
                <p:oleObj spid="_x0000_s18973" name="Equation" r:id="rId7" imgW="3377880" imgH="914400" progId="Equation.DSMT4">
                  <p:embed/>
                </p:oleObj>
              </mc:Choice>
              <mc:Fallback>
                <p:oleObj name="Equation" r:id="rId7" imgW="3377880" imgH="914400" progId="Equation.DSMT4">
                  <p:embed/>
                  <p:pic>
                    <p:nvPicPr>
                      <p:cNvPr id="0" name=""/>
                      <p:cNvPicPr/>
                      <p:nvPr/>
                    </p:nvPicPr>
                    <p:blipFill>
                      <a:blip r:embed="rId8"/>
                      <a:stretch>
                        <a:fillRect/>
                      </a:stretch>
                    </p:blipFill>
                    <p:spPr>
                      <a:xfrm>
                        <a:off x="2074263" y="3568313"/>
                        <a:ext cx="4993886" cy="1350150"/>
                      </a:xfrm>
                      <a:prstGeom prst="rect">
                        <a:avLst/>
                      </a:prstGeom>
                    </p:spPr>
                  </p:pic>
                </p:oleObj>
              </mc:Fallback>
            </mc:AlternateContent>
          </a:graphicData>
        </a:graphic>
      </p:graphicFrame>
      <p:sp>
        <p:nvSpPr>
          <p:cNvPr id="4" name="Content Placeholder 3"/>
          <p:cNvSpPr>
            <a:spLocks noGrp="1"/>
          </p:cNvSpPr>
          <p:nvPr>
            <p:ph sz="quarter" idx="14"/>
          </p:nvPr>
        </p:nvSpPr>
        <p:spPr>
          <a:xfrm>
            <a:off x="457201" y="4971820"/>
            <a:ext cx="3621314" cy="486231"/>
          </a:xfrm>
        </p:spPr>
        <p:txBody>
          <a:bodyPr/>
          <a:lstStyle/>
          <a:p>
            <a:pPr marL="0" indent="0">
              <a:spcBef>
                <a:spcPts val="600"/>
              </a:spcBef>
              <a:buNone/>
            </a:pPr>
            <a:r>
              <a:rPr lang="en-IN" sz="2000" dirty="0" smtClean="0">
                <a:latin typeface="+mn-lt"/>
              </a:rPr>
              <a:t>Expected profit = $4,369</a:t>
            </a:r>
            <a:endParaRPr lang="en-IN" sz="2000" dirty="0">
              <a:latin typeface="+mn-lt"/>
            </a:endParaRPr>
          </a:p>
        </p:txBody>
      </p:sp>
      <p:sp>
        <p:nvSpPr>
          <p:cNvPr id="5" name="Content Placeholder 4"/>
          <p:cNvSpPr>
            <a:spLocks noGrp="1"/>
          </p:cNvSpPr>
          <p:nvPr>
            <p:ph sz="quarter" idx="15"/>
          </p:nvPr>
        </p:nvSpPr>
        <p:spPr>
          <a:xfrm>
            <a:off x="4666343" y="4938482"/>
            <a:ext cx="3868057" cy="490539"/>
          </a:xfrm>
        </p:spPr>
        <p:txBody>
          <a:bodyPr/>
          <a:lstStyle/>
          <a:p>
            <a:pPr marL="0" indent="0">
              <a:buNone/>
            </a:pPr>
            <a:r>
              <a:rPr lang="en-IN" sz="2000" dirty="0" smtClean="0">
                <a:latin typeface="+mn-lt"/>
              </a:rPr>
              <a:t>Expected overstock = 302</a:t>
            </a:r>
            <a:endParaRPr lang="en-IN" sz="2000" dirty="0">
              <a:latin typeface="+mn-lt"/>
            </a:endParaRPr>
          </a:p>
        </p:txBody>
      </p:sp>
      <p:sp>
        <p:nvSpPr>
          <p:cNvPr id="6" name="Content Placeholder 5"/>
          <p:cNvSpPr>
            <a:spLocks noGrp="1"/>
          </p:cNvSpPr>
          <p:nvPr>
            <p:ph sz="quarter" idx="16"/>
          </p:nvPr>
        </p:nvSpPr>
        <p:spPr>
          <a:xfrm>
            <a:off x="457200" y="5511348"/>
            <a:ext cx="8229600" cy="805995"/>
          </a:xfrm>
        </p:spPr>
        <p:txBody>
          <a:bodyPr/>
          <a:lstStyle/>
          <a:p>
            <a:pPr marL="0" indent="0">
              <a:spcBef>
                <a:spcPts val="600"/>
              </a:spcBef>
              <a:buNone/>
            </a:pPr>
            <a:r>
              <a:rPr lang="en-IN" sz="2000" dirty="0" smtClean="0">
                <a:latin typeface="+mn-lt"/>
              </a:rPr>
              <a:t>Manufacturer profit = $4,068</a:t>
            </a:r>
          </a:p>
          <a:p>
            <a:pPr marL="0" indent="0">
              <a:spcBef>
                <a:spcPts val="600"/>
              </a:spcBef>
              <a:buNone/>
            </a:pPr>
            <a:r>
              <a:rPr lang="en-IN" sz="2000" dirty="0" smtClean="0">
                <a:latin typeface="+mn-lt"/>
              </a:rPr>
              <a:t>Total supply chain profit = $4,369 + $4,068 = $8,437</a:t>
            </a:r>
            <a:endParaRPr lang="en-IN" sz="2000" dirty="0">
              <a:latin typeface="+mn-lt"/>
            </a:endParaRPr>
          </a:p>
        </p:txBody>
      </p:sp>
    </p:spTree>
    <p:extLst>
      <p:ext uri="{BB962C8B-B14F-4D97-AF65-F5344CB8AC3E}">
        <p14:creationId xmlns:p14="http://schemas.microsoft.com/office/powerpoint/2010/main" val="1332407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641771"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The Sourcing Decision in a Supply Chain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Outsourcing </a:t>
            </a:r>
            <a:r>
              <a:rPr lang="en-US" sz="2400" kern="1200" dirty="0" smtClean="0">
                <a:solidFill>
                  <a:srgbClr val="000000"/>
                </a:solidFill>
                <a:latin typeface="Arial (Body)"/>
                <a:ea typeface="+mn-ea"/>
                <a:cs typeface="+mn-cs"/>
              </a:rPr>
              <a:t>questions</a:t>
            </a:r>
            <a:endParaRPr 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2191663"/>
            <a:ext cx="8229600" cy="1799768"/>
          </a:xfrm>
        </p:spPr>
        <p:txBody>
          <a:bodyPr/>
          <a:lstStyle/>
          <a:p>
            <a:pPr marL="741553" lvl="1" indent="-428371" defTabSz="457200">
              <a:spcAft>
                <a:spcPct val="0"/>
              </a:spcAft>
              <a:buSzPts val="2400"/>
              <a:buFont typeface="+mj-lt"/>
              <a:buAutoNum type="arabicPeriod"/>
            </a:pPr>
            <a:r>
              <a:rPr lang="en-US" sz="2400" kern="1200" dirty="0">
                <a:solidFill>
                  <a:srgbClr val="000000"/>
                </a:solidFill>
                <a:latin typeface="Arial (Body)"/>
              </a:rPr>
              <a:t>Will the third party increase the supply chain surplus relative to performing the activity in-house?</a:t>
            </a:r>
          </a:p>
          <a:p>
            <a:pPr marL="741553" lvl="1" indent="-428371" defTabSz="457200">
              <a:spcAft>
                <a:spcPct val="0"/>
              </a:spcAft>
              <a:buSzPts val="2400"/>
              <a:buFont typeface="+mj-lt"/>
              <a:buAutoNum type="arabicPeriod"/>
            </a:pPr>
            <a:r>
              <a:rPr lang="en-US" sz="2400" kern="1200" dirty="0">
                <a:solidFill>
                  <a:srgbClr val="000000"/>
                </a:solidFill>
                <a:latin typeface="Arial (Body)"/>
              </a:rPr>
              <a:t>To what extent do risks grow upon outsourcing?</a:t>
            </a:r>
          </a:p>
          <a:p>
            <a:pPr marL="741553" lvl="1" indent="-428371" defTabSz="457200">
              <a:spcAft>
                <a:spcPct val="0"/>
              </a:spcAft>
              <a:buSzPts val="2400"/>
              <a:buFont typeface="+mj-lt"/>
              <a:buAutoNum type="arabicPeriod"/>
            </a:pPr>
            <a:r>
              <a:rPr lang="en-US" sz="2400" kern="1200" dirty="0">
                <a:solidFill>
                  <a:srgbClr val="000000"/>
                </a:solidFill>
                <a:latin typeface="Arial (Body)"/>
              </a:rPr>
              <a:t>Are there strategic reasons to outsource?</a:t>
            </a:r>
          </a:p>
        </p:txBody>
      </p:sp>
    </p:spTree>
    <p:extLst>
      <p:ext uri="{BB962C8B-B14F-4D97-AF65-F5344CB8AC3E}">
        <p14:creationId xmlns:p14="http://schemas.microsoft.com/office/powerpoint/2010/main" val="30287729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Revenue-Sharing Contracts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896257"/>
          </a:xfrm>
        </p:spPr>
        <p:txBody>
          <a:bodyPr/>
          <a:lstStyle/>
          <a:p>
            <a:pPr marL="0" indent="0">
              <a:buNone/>
            </a:pPr>
            <a:r>
              <a:rPr lang="en-US" sz="2400" b="1" dirty="0" smtClean="0">
                <a:solidFill>
                  <a:srgbClr val="000000"/>
                </a:solidFill>
                <a:latin typeface="+mn-lt"/>
                <a:cs typeface="Times New Roman"/>
              </a:rPr>
              <a:t>Table 15-7 </a:t>
            </a:r>
            <a:r>
              <a:rPr lang="en-US" sz="2400" dirty="0" smtClean="0">
                <a:solidFill>
                  <a:srgbClr val="000000"/>
                </a:solidFill>
                <a:latin typeface="+mn-lt"/>
                <a:cs typeface="Times New Roman"/>
              </a:rPr>
              <a:t>Order </a:t>
            </a:r>
            <a:r>
              <a:rPr lang="en-US" sz="2400" dirty="0">
                <a:solidFill>
                  <a:srgbClr val="000000"/>
                </a:solidFill>
                <a:latin typeface="+mn-lt"/>
                <a:cs typeface="Times New Roman"/>
              </a:rPr>
              <a:t>Sizes and Profits in Music Supply Chain Under Different Revenue-Sharing </a:t>
            </a:r>
            <a:r>
              <a:rPr lang="en-US" sz="2400" dirty="0" smtClean="0">
                <a:solidFill>
                  <a:srgbClr val="000000"/>
                </a:solidFill>
                <a:latin typeface="+mn-lt"/>
                <a:cs typeface="Times New Roman"/>
              </a:rPr>
              <a:t>Contracts</a:t>
            </a:r>
            <a:endParaRPr lang="en-US" sz="2400" dirty="0">
              <a:solidFill>
                <a:srgbClr val="000000"/>
              </a:solidFill>
              <a:latin typeface="+mn-lt"/>
              <a:cs typeface="Times New Roman"/>
            </a:endParaRPr>
          </a:p>
        </p:txBody>
      </p:sp>
      <p:graphicFrame>
        <p:nvGraphicFramePr>
          <p:cNvPr id="4" name="Table 3"/>
          <p:cNvGraphicFramePr>
            <a:graphicFrameLocks noGrp="1"/>
          </p:cNvGraphicFramePr>
          <p:nvPr>
            <p:extLst>
              <p:ext uri="{D42A27DB-BD31-4B8C-83A1-F6EECF244321}">
                <p14:modId xmlns:p14="http://schemas.microsoft.com/office/powerpoint/2010/main" val="4189869468"/>
              </p:ext>
            </p:extLst>
          </p:nvPr>
        </p:nvGraphicFramePr>
        <p:xfrm>
          <a:off x="457200" y="2651072"/>
          <a:ext cx="8229599" cy="3322320"/>
        </p:xfrm>
        <a:graphic>
          <a:graphicData uri="http://schemas.openxmlformats.org/drawingml/2006/table">
            <a:tbl>
              <a:tblPr firstRow="1" bandRow="1">
                <a:tableStyleId>{2D5ABB26-0587-4C30-8999-92F81FD0307C}</a:tableStyleId>
              </a:tblPr>
              <a:tblGrid>
                <a:gridCol w="1211943">
                  <a:extLst>
                    <a:ext uri="{9D8B030D-6E8A-4147-A177-3AD203B41FA5}">
                      <a16:colId xmlns:a16="http://schemas.microsoft.com/office/drawing/2014/main" val="20000"/>
                    </a:ext>
                  </a:extLst>
                </a:gridCol>
                <a:gridCol w="1132114">
                  <a:extLst>
                    <a:ext uri="{9D8B030D-6E8A-4147-A177-3AD203B41FA5}">
                      <a16:colId xmlns:a16="http://schemas.microsoft.com/office/drawing/2014/main" val="20001"/>
                    </a:ext>
                  </a:extLst>
                </a:gridCol>
                <a:gridCol w="1182914">
                  <a:extLst>
                    <a:ext uri="{9D8B030D-6E8A-4147-A177-3AD203B41FA5}">
                      <a16:colId xmlns:a16="http://schemas.microsoft.com/office/drawing/2014/main" val="20002"/>
                    </a:ext>
                  </a:extLst>
                </a:gridCol>
                <a:gridCol w="1255486">
                  <a:extLst>
                    <a:ext uri="{9D8B030D-6E8A-4147-A177-3AD203B41FA5}">
                      <a16:colId xmlns:a16="http://schemas.microsoft.com/office/drawing/2014/main" val="20003"/>
                    </a:ext>
                  </a:extLst>
                </a:gridCol>
                <a:gridCol w="1095828">
                  <a:extLst>
                    <a:ext uri="{9D8B030D-6E8A-4147-A177-3AD203B41FA5}">
                      <a16:colId xmlns:a16="http://schemas.microsoft.com/office/drawing/2014/main" val="20004"/>
                    </a:ext>
                  </a:extLst>
                </a:gridCol>
                <a:gridCol w="1175657">
                  <a:extLst>
                    <a:ext uri="{9D8B030D-6E8A-4147-A177-3AD203B41FA5}">
                      <a16:colId xmlns:a16="http://schemas.microsoft.com/office/drawing/2014/main" val="20005"/>
                    </a:ext>
                  </a:extLst>
                </a:gridCol>
                <a:gridCol w="1175657">
                  <a:extLst>
                    <a:ext uri="{9D8B030D-6E8A-4147-A177-3AD203B41FA5}">
                      <a16:colId xmlns:a16="http://schemas.microsoft.com/office/drawing/2014/main" val="20006"/>
                    </a:ext>
                  </a:extLst>
                </a:gridCol>
              </a:tblGrid>
              <a:tr h="238602">
                <a:tc>
                  <a:txBody>
                    <a:bodyPr/>
                    <a:lstStyle/>
                    <a:p>
                      <a:pPr algn="ctr"/>
                      <a:r>
                        <a:rPr lang="en-US" sz="1600" b="1" dirty="0" smtClean="0">
                          <a:latin typeface="+mn-lt"/>
                        </a:rPr>
                        <a:t>Wholesale </a:t>
                      </a:r>
                      <a:r>
                        <a:rPr lang="en-US" sz="1600" b="1" dirty="0" smtClean="0">
                          <a:solidFill>
                            <a:srgbClr val="000000"/>
                          </a:solidFill>
                          <a:latin typeface="+mn-lt"/>
                        </a:rPr>
                        <a:t>Price </a:t>
                      </a:r>
                      <a:r>
                        <a:rPr lang="en-US" sz="1600" b="1" i="1" dirty="0" smtClean="0">
                          <a:solidFill>
                            <a:srgbClr val="000000"/>
                          </a:solidFill>
                          <a:latin typeface="+mn-lt"/>
                          <a:cs typeface="Times New Roman"/>
                        </a:rPr>
                        <a:t>c</a:t>
                      </a:r>
                      <a:endParaRPr lang="en-US" sz="1600" b="1" i="1" dirty="0">
                        <a:solidFill>
                          <a:srgbClr val="000000"/>
                        </a:solidFill>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dirty="0" smtClean="0">
                          <a:latin typeface="+mn-lt"/>
                        </a:rPr>
                        <a:t>Revenue-Sharing Fraction </a:t>
                      </a:r>
                      <a:r>
                        <a:rPr lang="en-US" sz="1600" b="1" i="1" dirty="0" smtClean="0">
                          <a:latin typeface="+mn-lt"/>
                          <a:cs typeface="Times New Roman"/>
                        </a:rPr>
                        <a:t>f</a:t>
                      </a:r>
                      <a:endParaRPr lang="en-US" sz="16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dirty="0" smtClean="0">
                          <a:latin typeface="+mn-lt"/>
                        </a:rPr>
                        <a:t>Optimal Order Size for Music Store</a:t>
                      </a:r>
                      <a:endParaRPr lang="en-US" sz="16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dirty="0" smtClean="0">
                          <a:latin typeface="+mn-lt"/>
                        </a:rPr>
                        <a:t>Expected Overstock at Music Store</a:t>
                      </a:r>
                      <a:endParaRPr lang="en-US" sz="16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dirty="0" smtClean="0">
                          <a:latin typeface="+mn-lt"/>
                        </a:rPr>
                        <a:t>Expected Profit for Music Store</a:t>
                      </a:r>
                      <a:endParaRPr lang="en-US" sz="16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dirty="0" smtClean="0">
                          <a:latin typeface="+mn-lt"/>
                        </a:rPr>
                        <a:t>Expected Profit for Supplier</a:t>
                      </a:r>
                      <a:endParaRPr lang="en-US" sz="16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dirty="0" smtClean="0">
                          <a:latin typeface="+mn-lt"/>
                        </a:rPr>
                        <a:t>Expected Supply Chain Profit</a:t>
                      </a:r>
                      <a:endParaRPr lang="en-US" sz="16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ctr"/>
                      <a:r>
                        <a:rPr lang="en-US" sz="1600" dirty="0" smtClean="0">
                          <a:latin typeface="+mn-lt"/>
                        </a:rPr>
                        <a:t>$1</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0.30</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600" dirty="0" smtClean="0">
                          <a:latin typeface="+mn-lt"/>
                        </a:rPr>
                        <a:t>	1,320</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342</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622300" algn="r"/>
                        </a:tabLst>
                      </a:pPr>
                      <a:r>
                        <a:rPr lang="en-US" sz="1600" dirty="0" smtClean="0">
                          <a:latin typeface="+mn-lt"/>
                        </a:rPr>
                        <a:t>$5,526</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$2,934</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$8,460</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ctr"/>
                      <a:r>
                        <a:rPr lang="en-US" sz="1600" dirty="0" smtClean="0">
                          <a:latin typeface="+mn-lt"/>
                        </a:rPr>
                        <a:t>$1</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0.45</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600" dirty="0" smtClean="0">
                          <a:latin typeface="+mn-lt"/>
                        </a:rPr>
                        <a:t>	1,273</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302</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622300" algn="r"/>
                        </a:tabLst>
                      </a:pPr>
                      <a:r>
                        <a:rPr lang="en-US" sz="1600" dirty="0" smtClean="0">
                          <a:latin typeface="+mn-lt"/>
                        </a:rPr>
                        <a:t>$4,064</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$4,367</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$8,431</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ctr"/>
                      <a:r>
                        <a:rPr lang="en-US" sz="1600" dirty="0" smtClean="0">
                          <a:latin typeface="+mn-lt"/>
                        </a:rPr>
                        <a:t>$1</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0.60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600" dirty="0" smtClean="0">
                          <a:latin typeface="+mn-lt"/>
                        </a:rPr>
                        <a:t>	1,202</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247</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622300" algn="r"/>
                        </a:tabLst>
                      </a:pPr>
                      <a:r>
                        <a:rPr lang="en-US" sz="1600" dirty="0" smtClean="0">
                          <a:latin typeface="+mn-lt"/>
                        </a:rPr>
                        <a:t>$2,619</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$5,732</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$8,350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algn="ctr"/>
                      <a:r>
                        <a:rPr lang="en-US" sz="1600" dirty="0" smtClean="0">
                          <a:latin typeface="+mn-lt"/>
                        </a:rPr>
                        <a:t>$2</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0.30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600" dirty="0" smtClean="0">
                          <a:latin typeface="+mn-lt"/>
                        </a:rPr>
                        <a:t>	1,170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223</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622300" algn="r"/>
                        </a:tabLst>
                      </a:pPr>
                      <a:r>
                        <a:rPr lang="en-US" sz="1600" dirty="0" smtClean="0">
                          <a:latin typeface="+mn-lt"/>
                        </a:rPr>
                        <a:t>$4,286</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$4,009</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$8,295</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algn="ctr"/>
                      <a:r>
                        <a:rPr lang="en-US" sz="1600" dirty="0" smtClean="0">
                          <a:latin typeface="+mn-lt"/>
                        </a:rPr>
                        <a:t>$2</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0.45</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600" dirty="0" smtClean="0">
                          <a:latin typeface="+mn-lt"/>
                        </a:rPr>
                        <a:t>	1,105</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179</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622300" algn="r"/>
                        </a:tabLst>
                      </a:pPr>
                      <a:r>
                        <a:rPr lang="en-US" sz="1600" dirty="0" smtClean="0">
                          <a:latin typeface="+mn-lt"/>
                        </a:rPr>
                        <a:t>$2,881</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$5,269</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$8,150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algn="ctr"/>
                      <a:r>
                        <a:rPr lang="en-US" sz="1600" dirty="0" smtClean="0">
                          <a:latin typeface="+mn-lt"/>
                        </a:rPr>
                        <a:t>$2</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0.60</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600" dirty="0" smtClean="0">
                          <a:latin typeface="+mn-lt"/>
                        </a:rPr>
                        <a:t>	1,000</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120</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tabLst>
                          <a:tab pos="622300" algn="r"/>
                        </a:tabLst>
                      </a:pPr>
                      <a:r>
                        <a:rPr lang="en-US" sz="1600" dirty="0" smtClean="0">
                          <a:latin typeface="+mn-lt"/>
                        </a:rPr>
                        <a:t>$1,521</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$6,282</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$7,803</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181321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396514" cy="70785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Risk Sharing Using Quantity Flexibility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347040"/>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Allows the buyer to modify the order (within limits) after observing demand</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Better matching of supply and demand</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Increased overall supply chain profits if the supplier has flexible capacity</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Lower levels of information distortion than either buyback contracts or revenue sharing </a:t>
            </a:r>
            <a:r>
              <a:rPr lang="en-US" sz="2400" kern="1200" dirty="0" smtClean="0">
                <a:solidFill>
                  <a:srgbClr val="000000"/>
                </a:solidFill>
                <a:latin typeface="Arial (Body)"/>
                <a:ea typeface="+mn-ea"/>
                <a:cs typeface="+mn-cs"/>
              </a:rPr>
              <a:t>contracts</a:t>
            </a:r>
          </a:p>
        </p:txBody>
      </p:sp>
    </p:spTree>
    <p:extLst>
      <p:ext uri="{BB962C8B-B14F-4D97-AF65-F5344CB8AC3E}">
        <p14:creationId xmlns:p14="http://schemas.microsoft.com/office/powerpoint/2010/main" val="17893811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396514" cy="70785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Risk Sharing Using Quantity Flexibility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idx="1"/>
          </p:nvPr>
        </p:nvSpPr>
        <p:spPr>
          <a:xfrm>
            <a:off x="457200" y="1600200"/>
            <a:ext cx="3882571" cy="553968"/>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rPr>
              <a:t>Retailer orders </a:t>
            </a:r>
            <a:r>
              <a:rPr lang="en-US" sz="2400" i="1" kern="1200" dirty="0">
                <a:solidFill>
                  <a:srgbClr val="000000"/>
                </a:solidFill>
                <a:latin typeface="Arial (Body)"/>
                <a:cs typeface="Times New Roman"/>
              </a:rPr>
              <a:t>O</a:t>
            </a:r>
            <a:r>
              <a:rPr lang="en-US" sz="2400" kern="1200" dirty="0">
                <a:solidFill>
                  <a:srgbClr val="000000"/>
                </a:solidFill>
                <a:latin typeface="Arial (Body)"/>
              </a:rPr>
              <a:t> units</a:t>
            </a:r>
          </a:p>
        </p:txBody>
      </p:sp>
      <p:sp>
        <p:nvSpPr>
          <p:cNvPr id="4" name="Content Placeholder 3"/>
          <p:cNvSpPr>
            <a:spLocks noGrp="1"/>
          </p:cNvSpPr>
          <p:nvPr>
            <p:ph idx="13"/>
          </p:nvPr>
        </p:nvSpPr>
        <p:spPr>
          <a:xfrm>
            <a:off x="473720" y="2191741"/>
            <a:ext cx="3866051" cy="565977"/>
          </a:xfrm>
        </p:spPr>
        <p:txBody>
          <a:bodyPr/>
          <a:lstStyle/>
          <a:p>
            <a:pPr marL="255651" lvl="0" indent="-255651" defTabSz="457200">
              <a:spcAft>
                <a:spcPct val="0"/>
              </a:spcAft>
              <a:buFont typeface="Arial" panose="020B0604020202020204" pitchFamily="34" charset="0"/>
            </a:pPr>
            <a:r>
              <a:rPr lang="en-US" sz="2400" kern="1200" dirty="0">
                <a:solidFill>
                  <a:srgbClr val="000000"/>
                </a:solidFill>
                <a:latin typeface="+mn-lt"/>
              </a:rPr>
              <a:t>Manufacturer commits </a:t>
            </a:r>
            <a:r>
              <a:rPr lang="en-US" sz="2400" kern="1200" dirty="0" smtClean="0">
                <a:solidFill>
                  <a:srgbClr val="000000"/>
                </a:solidFill>
                <a:latin typeface="+mn-lt"/>
              </a:rPr>
              <a:t>to</a:t>
            </a:r>
            <a:endParaRPr lang="en-US" sz="2400" i="1" kern="1200" dirty="0">
              <a:solidFill>
                <a:srgbClr val="000000"/>
              </a:solidFill>
              <a:latin typeface="+mn-lt"/>
              <a:cs typeface="Times New Roman"/>
            </a:endParaRPr>
          </a:p>
        </p:txBody>
      </p:sp>
      <p:graphicFrame>
        <p:nvGraphicFramePr>
          <p:cNvPr id="11" name="Object 10" descr="Q = left parenthesis 1 + alpha right parenthesis O"/>
          <p:cNvGraphicFramePr>
            <a:graphicFrameLocks noChangeAspect="1"/>
          </p:cNvGraphicFramePr>
          <p:nvPr>
            <p:extLst>
              <p:ext uri="{D42A27DB-BD31-4B8C-83A1-F6EECF244321}">
                <p14:modId xmlns:p14="http://schemas.microsoft.com/office/powerpoint/2010/main" val="3893450201"/>
              </p:ext>
            </p:extLst>
          </p:nvPr>
        </p:nvGraphicFramePr>
        <p:xfrm>
          <a:off x="4335359" y="2304644"/>
          <a:ext cx="1667086" cy="356412"/>
        </p:xfrm>
        <a:graphic>
          <a:graphicData uri="http://schemas.openxmlformats.org/presentationml/2006/ole">
            <mc:AlternateContent xmlns:mc="http://schemas.openxmlformats.org/markup-compatibility/2006">
              <mc:Choice xmlns:v="urn:schemas-microsoft-com:vml" Requires="v">
                <p:oleObj spid="_x0000_s10175" name="Equation" r:id="rId4" imgW="1841400" imgH="393480" progId="Equation.DSMT4">
                  <p:embed/>
                </p:oleObj>
              </mc:Choice>
              <mc:Fallback>
                <p:oleObj name="Equation" r:id="rId4" imgW="1841400" imgH="393480" progId="Equation.DSMT4">
                  <p:embed/>
                  <p:pic>
                    <p:nvPicPr>
                      <p:cNvPr id="2" name="Object 1"/>
                      <p:cNvPicPr/>
                      <p:nvPr/>
                    </p:nvPicPr>
                    <p:blipFill>
                      <a:blip r:embed="rId5"/>
                      <a:stretch>
                        <a:fillRect/>
                      </a:stretch>
                    </p:blipFill>
                    <p:spPr>
                      <a:xfrm>
                        <a:off x="4335359" y="2304644"/>
                        <a:ext cx="1667086" cy="356412"/>
                      </a:xfrm>
                      <a:prstGeom prst="rect">
                        <a:avLst/>
                      </a:prstGeom>
                    </p:spPr>
                  </p:pic>
                </p:oleObj>
              </mc:Fallback>
            </mc:AlternateContent>
          </a:graphicData>
        </a:graphic>
      </p:graphicFrame>
      <p:sp>
        <p:nvSpPr>
          <p:cNvPr id="5" name="Content Placeholder 4"/>
          <p:cNvSpPr>
            <a:spLocks noGrp="1"/>
          </p:cNvSpPr>
          <p:nvPr>
            <p:ph idx="14"/>
          </p:nvPr>
        </p:nvSpPr>
        <p:spPr>
          <a:xfrm>
            <a:off x="457200" y="2797792"/>
            <a:ext cx="3084286" cy="584040"/>
          </a:xfrm>
        </p:spPr>
        <p:txBody>
          <a:bodyPr/>
          <a:lstStyle/>
          <a:p>
            <a:pPr marL="255651" lvl="0" indent="-255651" defTabSz="457200">
              <a:spcAft>
                <a:spcPct val="0"/>
              </a:spcAft>
            </a:pPr>
            <a:r>
              <a:rPr lang="en-US" sz="2400" kern="1200" dirty="0">
                <a:solidFill>
                  <a:srgbClr val="000000"/>
                </a:solidFill>
                <a:latin typeface="+mn-lt"/>
              </a:rPr>
              <a:t>Retailer commits </a:t>
            </a:r>
            <a:r>
              <a:rPr lang="en-US" sz="2400" kern="1200" dirty="0" smtClean="0">
                <a:solidFill>
                  <a:srgbClr val="000000"/>
                </a:solidFill>
                <a:latin typeface="+mn-lt"/>
              </a:rPr>
              <a:t>to</a:t>
            </a:r>
            <a:endParaRPr lang="en-US" sz="2400" i="1" kern="1200" dirty="0">
              <a:solidFill>
                <a:srgbClr val="000000"/>
              </a:solidFill>
              <a:latin typeface="+mn-lt"/>
              <a:cs typeface="Times New Roman"/>
            </a:endParaRPr>
          </a:p>
        </p:txBody>
      </p:sp>
      <p:graphicFrame>
        <p:nvGraphicFramePr>
          <p:cNvPr id="12" name="Object 11" descr="alpha = left parenthesis 1 minus beta right parenthesis O"/>
          <p:cNvGraphicFramePr>
            <a:graphicFrameLocks noChangeAspect="1"/>
          </p:cNvGraphicFramePr>
          <p:nvPr>
            <p:extLst>
              <p:ext uri="{D42A27DB-BD31-4B8C-83A1-F6EECF244321}">
                <p14:modId xmlns:p14="http://schemas.microsoft.com/office/powerpoint/2010/main" val="1867527532"/>
              </p:ext>
            </p:extLst>
          </p:nvPr>
        </p:nvGraphicFramePr>
        <p:xfrm>
          <a:off x="3533775" y="2884488"/>
          <a:ext cx="1765300" cy="358775"/>
        </p:xfrm>
        <a:graphic>
          <a:graphicData uri="http://schemas.openxmlformats.org/presentationml/2006/ole">
            <mc:AlternateContent xmlns:mc="http://schemas.openxmlformats.org/markup-compatibility/2006">
              <mc:Choice xmlns:v="urn:schemas-microsoft-com:vml" Requires="v">
                <p:oleObj spid="_x0000_s10176" name="Equation" r:id="rId6" imgW="1930320" imgH="393480" progId="Equation.DSMT4">
                  <p:embed/>
                </p:oleObj>
              </mc:Choice>
              <mc:Fallback>
                <p:oleObj name="Equation" r:id="rId6" imgW="1930320" imgH="393480" progId="Equation.DSMT4">
                  <p:embed/>
                  <p:pic>
                    <p:nvPicPr>
                      <p:cNvPr id="3" name="Object 2"/>
                      <p:cNvPicPr/>
                      <p:nvPr/>
                    </p:nvPicPr>
                    <p:blipFill>
                      <a:blip r:embed="rId7"/>
                      <a:stretch>
                        <a:fillRect/>
                      </a:stretch>
                    </p:blipFill>
                    <p:spPr>
                      <a:xfrm>
                        <a:off x="3533775" y="2884488"/>
                        <a:ext cx="1765300" cy="358775"/>
                      </a:xfrm>
                      <a:prstGeom prst="rect">
                        <a:avLst/>
                      </a:prstGeom>
                    </p:spPr>
                  </p:pic>
                </p:oleObj>
              </mc:Fallback>
            </mc:AlternateContent>
          </a:graphicData>
        </a:graphic>
      </p:graphicFrame>
      <p:sp>
        <p:nvSpPr>
          <p:cNvPr id="6" name="Content Placeholder 5"/>
          <p:cNvSpPr>
            <a:spLocks noGrp="1"/>
          </p:cNvSpPr>
          <p:nvPr>
            <p:ph idx="15"/>
          </p:nvPr>
        </p:nvSpPr>
        <p:spPr>
          <a:xfrm>
            <a:off x="457200" y="3418356"/>
            <a:ext cx="386855" cy="485989"/>
          </a:xfrm>
        </p:spPr>
        <p:txBody>
          <a:bodyPr/>
          <a:lstStyle/>
          <a:p>
            <a:pPr indent="-255600"/>
            <a:r>
              <a:rPr lang="en-IN" sz="2400" dirty="0" smtClean="0">
                <a:latin typeface="+mn-lt"/>
              </a:rPr>
              <a:t> </a:t>
            </a:r>
            <a:endParaRPr lang="en-IN" sz="2400" dirty="0">
              <a:latin typeface="+mn-lt"/>
            </a:endParaRPr>
          </a:p>
        </p:txBody>
      </p:sp>
      <p:graphicFrame>
        <p:nvGraphicFramePr>
          <p:cNvPr id="13" name="Object 12" descr="0 is less than alpha, beta is less than 1"/>
          <p:cNvGraphicFramePr>
            <a:graphicFrameLocks noChangeAspect="1"/>
          </p:cNvGraphicFramePr>
          <p:nvPr>
            <p:extLst>
              <p:ext uri="{D42A27DB-BD31-4B8C-83A1-F6EECF244321}">
                <p14:modId xmlns:p14="http://schemas.microsoft.com/office/powerpoint/2010/main" val="666477849"/>
              </p:ext>
            </p:extLst>
          </p:nvPr>
        </p:nvGraphicFramePr>
        <p:xfrm>
          <a:off x="800513" y="3500832"/>
          <a:ext cx="1466029" cy="348915"/>
        </p:xfrm>
        <a:graphic>
          <a:graphicData uri="http://schemas.openxmlformats.org/presentationml/2006/ole">
            <mc:AlternateContent xmlns:mc="http://schemas.openxmlformats.org/markup-compatibility/2006">
              <mc:Choice xmlns:v="urn:schemas-microsoft-com:vml" Requires="v">
                <p:oleObj spid="_x0000_s10177" name="Equation" r:id="rId8" imgW="1650960" imgH="393480" progId="Equation.DSMT4">
                  <p:embed/>
                </p:oleObj>
              </mc:Choice>
              <mc:Fallback>
                <p:oleObj name="Equation" r:id="rId8" imgW="1650960" imgH="393480" progId="Equation.DSMT4">
                  <p:embed/>
                  <p:pic>
                    <p:nvPicPr>
                      <p:cNvPr id="4" name="Object 3"/>
                      <p:cNvPicPr/>
                      <p:nvPr/>
                    </p:nvPicPr>
                    <p:blipFill>
                      <a:blip r:embed="rId9"/>
                      <a:stretch>
                        <a:fillRect/>
                      </a:stretch>
                    </p:blipFill>
                    <p:spPr>
                      <a:xfrm>
                        <a:off x="800513" y="3500832"/>
                        <a:ext cx="1466029" cy="348915"/>
                      </a:xfrm>
                      <a:prstGeom prst="rect">
                        <a:avLst/>
                      </a:prstGeom>
                    </p:spPr>
                  </p:pic>
                </p:oleObj>
              </mc:Fallback>
            </mc:AlternateContent>
          </a:graphicData>
        </a:graphic>
      </p:graphicFrame>
    </p:spTree>
    <p:extLst>
      <p:ext uri="{BB962C8B-B14F-4D97-AF65-F5344CB8AC3E}">
        <p14:creationId xmlns:p14="http://schemas.microsoft.com/office/powerpoint/2010/main" val="26911570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Quantity Flexibility Contracts </a:t>
            </a:r>
            <a:r>
              <a:rPr lang="en-US" sz="2000" b="0" kern="1200" dirty="0" smtClean="0">
                <a:latin typeface="Times New Roman" panose="02020603050405020304" pitchFamily="18" charset="0"/>
                <a:ea typeface="+mj-ea"/>
                <a:cs typeface="+mj-cs"/>
              </a:rPr>
              <a:t>(1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29425"/>
          </a:xfrm>
        </p:spPr>
        <p:txBody>
          <a:bodyPr/>
          <a:lstStyle/>
          <a:p>
            <a:pPr marL="0" indent="0">
              <a:buNone/>
            </a:pPr>
            <a:r>
              <a:rPr lang="en-US" sz="2400" dirty="0" smtClean="0">
                <a:latin typeface="+mn-lt"/>
              </a:rPr>
              <a:t>Expected quantity purchased by retailer, </a:t>
            </a:r>
            <a:r>
              <a:rPr lang="en-US" sz="2400" i="1" dirty="0" smtClean="0">
                <a:latin typeface="+mn-lt"/>
              </a:rPr>
              <a:t>Q</a:t>
            </a:r>
            <a:r>
              <a:rPr lang="en-US" sz="2400" i="1" baseline="-25000" dirty="0" smtClean="0">
                <a:latin typeface="+mn-lt"/>
              </a:rPr>
              <a:t>R</a:t>
            </a:r>
            <a:endParaRPr lang="en-US" sz="2400" i="1" baseline="-25000" dirty="0">
              <a:latin typeface="+mn-lt"/>
            </a:endParaRPr>
          </a:p>
        </p:txBody>
      </p:sp>
      <p:graphicFrame>
        <p:nvGraphicFramePr>
          <p:cNvPr id="5" name="Object 4" descr="Expected quantity purchased by retailer, Q sub R, = lower q F of lower q + upper Q left bracket 1 minus F of upper Q right bracket + mu left bracket F sub s of start fraction upper Q minus mu over sigma end fraction minus F sub s of start fraction lower q minus mu over sigma end fraction right bracket minus sigma left bracket lower f sub s of start fraction upper Q minus mu over sigma end fraction minus lower f sub s of start fraction lower q minus mu over sigma end fraction right bracket."/>
          <p:cNvGraphicFramePr>
            <a:graphicFrameLocks noChangeAspect="1"/>
          </p:cNvGraphicFramePr>
          <p:nvPr>
            <p:extLst>
              <p:ext uri="{D42A27DB-BD31-4B8C-83A1-F6EECF244321}">
                <p14:modId xmlns:p14="http://schemas.microsoft.com/office/powerpoint/2010/main" val="368335378"/>
              </p:ext>
            </p:extLst>
          </p:nvPr>
        </p:nvGraphicFramePr>
        <p:xfrm>
          <a:off x="4747000" y="2234681"/>
          <a:ext cx="3336629" cy="2127385"/>
        </p:xfrm>
        <a:graphic>
          <a:graphicData uri="http://schemas.openxmlformats.org/presentationml/2006/ole">
            <mc:AlternateContent xmlns:mc="http://schemas.openxmlformats.org/markup-compatibility/2006">
              <mc:Choice xmlns:v="urn:schemas-microsoft-com:vml" Requires="v">
                <p:oleObj spid="_x0000_s19902" name="Equation" r:id="rId3" imgW="1892160" imgH="1206360" progId="Equation.DSMT4">
                  <p:embed/>
                </p:oleObj>
              </mc:Choice>
              <mc:Fallback>
                <p:oleObj name="Equation" r:id="rId3" imgW="1892160" imgH="1206360" progId="Equation.DSMT4">
                  <p:embed/>
                  <p:pic>
                    <p:nvPicPr>
                      <p:cNvPr id="0" name=""/>
                      <p:cNvPicPr/>
                      <p:nvPr/>
                    </p:nvPicPr>
                    <p:blipFill>
                      <a:blip r:embed="rId4"/>
                      <a:stretch>
                        <a:fillRect/>
                      </a:stretch>
                    </p:blipFill>
                    <p:spPr>
                      <a:xfrm>
                        <a:off x="4747000" y="2234681"/>
                        <a:ext cx="3336629" cy="2127385"/>
                      </a:xfrm>
                      <a:prstGeom prst="rect">
                        <a:avLst/>
                      </a:prstGeom>
                    </p:spPr>
                  </p:pic>
                </p:oleObj>
              </mc:Fallback>
            </mc:AlternateContent>
          </a:graphicData>
        </a:graphic>
      </p:graphicFrame>
      <p:sp>
        <p:nvSpPr>
          <p:cNvPr id="4" name="Text Placeholder 3"/>
          <p:cNvSpPr>
            <a:spLocks noGrp="1"/>
          </p:cNvSpPr>
          <p:nvPr>
            <p:ph type="body" idx="2"/>
          </p:nvPr>
        </p:nvSpPr>
        <p:spPr>
          <a:xfrm>
            <a:off x="457200" y="4455887"/>
            <a:ext cx="8229600" cy="504722"/>
          </a:xfrm>
        </p:spPr>
        <p:txBody>
          <a:bodyPr/>
          <a:lstStyle/>
          <a:p>
            <a:pPr marL="0" indent="0">
              <a:buNone/>
            </a:pPr>
            <a:r>
              <a:rPr lang="en-US" sz="2400" dirty="0" smtClean="0">
                <a:latin typeface="+mn-lt"/>
              </a:rPr>
              <a:t>Expected quantity sold by retailer, </a:t>
            </a:r>
            <a:r>
              <a:rPr lang="en-US" sz="2400" i="1" dirty="0" smtClean="0">
                <a:latin typeface="+mn-lt"/>
              </a:rPr>
              <a:t>D</a:t>
            </a:r>
            <a:r>
              <a:rPr lang="en-US" sz="2400" i="1" baseline="-25000" dirty="0" smtClean="0">
                <a:latin typeface="+mn-lt"/>
              </a:rPr>
              <a:t>R</a:t>
            </a:r>
            <a:endParaRPr lang="en-US" sz="2400" i="1" baseline="-25000" dirty="0">
              <a:latin typeface="+mn-lt"/>
            </a:endParaRPr>
          </a:p>
        </p:txBody>
      </p:sp>
      <p:graphicFrame>
        <p:nvGraphicFramePr>
          <p:cNvPr id="6" name="Object 5" descr="= upper Q left bracket 1 minus upper F of upper Q right bracket + mu upper F sub s of start fraction upper Q minus mu over sigma end fraction minus sigma lower f sub s of start fraction lower q minus mu over sigma end fraction."/>
          <p:cNvGraphicFramePr>
            <a:graphicFrameLocks noChangeAspect="1"/>
          </p:cNvGraphicFramePr>
          <p:nvPr>
            <p:extLst>
              <p:ext uri="{D42A27DB-BD31-4B8C-83A1-F6EECF244321}">
                <p14:modId xmlns:p14="http://schemas.microsoft.com/office/powerpoint/2010/main" val="2540561142"/>
              </p:ext>
            </p:extLst>
          </p:nvPr>
        </p:nvGraphicFramePr>
        <p:xfrm>
          <a:off x="4811034" y="5053603"/>
          <a:ext cx="3266632" cy="1279246"/>
        </p:xfrm>
        <a:graphic>
          <a:graphicData uri="http://schemas.openxmlformats.org/presentationml/2006/ole">
            <mc:AlternateContent xmlns:mc="http://schemas.openxmlformats.org/markup-compatibility/2006">
              <mc:Choice xmlns:v="urn:schemas-microsoft-com:vml" Requires="v">
                <p:oleObj spid="_x0000_s19903" name="Equation" r:id="rId5" imgW="1815840" imgH="711000" progId="Equation.DSMT4">
                  <p:embed/>
                </p:oleObj>
              </mc:Choice>
              <mc:Fallback>
                <p:oleObj name="Equation" r:id="rId5" imgW="1815840" imgH="711000" progId="Equation.DSMT4">
                  <p:embed/>
                  <p:pic>
                    <p:nvPicPr>
                      <p:cNvPr id="0" name=""/>
                      <p:cNvPicPr/>
                      <p:nvPr/>
                    </p:nvPicPr>
                    <p:blipFill>
                      <a:blip r:embed="rId6"/>
                      <a:stretch>
                        <a:fillRect/>
                      </a:stretch>
                    </p:blipFill>
                    <p:spPr>
                      <a:xfrm>
                        <a:off x="4811034" y="5053603"/>
                        <a:ext cx="3266632" cy="1279246"/>
                      </a:xfrm>
                      <a:prstGeom prst="rect">
                        <a:avLst/>
                      </a:prstGeom>
                    </p:spPr>
                  </p:pic>
                </p:oleObj>
              </mc:Fallback>
            </mc:AlternateContent>
          </a:graphicData>
        </a:graphic>
      </p:graphicFrame>
    </p:spTree>
    <p:extLst>
      <p:ext uri="{BB962C8B-B14F-4D97-AF65-F5344CB8AC3E}">
        <p14:creationId xmlns:p14="http://schemas.microsoft.com/office/powerpoint/2010/main" val="18273266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Quantity Flexibility Contracts </a:t>
            </a:r>
            <a:r>
              <a:rPr lang="en-US" sz="2000" b="0" kern="1200" dirty="0" smtClean="0">
                <a:latin typeface="Times New Roman" panose="02020603050405020304" pitchFamily="18" charset="0"/>
                <a:ea typeface="+mj-ea"/>
                <a:cs typeface="+mj-cs"/>
              </a:rPr>
              <a:t>(2 of 5)</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6219371" cy="518886"/>
          </a:xfrm>
        </p:spPr>
        <p:txBody>
          <a:bodyPr/>
          <a:lstStyle/>
          <a:p>
            <a:pPr marL="0" indent="0">
              <a:buNone/>
            </a:pPr>
            <a:r>
              <a:rPr lang="en-IN" sz="2400" dirty="0" smtClean="0">
                <a:latin typeface="+mn-lt"/>
              </a:rPr>
              <a:t>Expected quantity overstock at manufacturer</a:t>
            </a:r>
            <a:endParaRPr lang="en-IN" sz="2400" dirty="0">
              <a:latin typeface="+mn-lt"/>
            </a:endParaRPr>
          </a:p>
        </p:txBody>
      </p:sp>
      <p:graphicFrame>
        <p:nvGraphicFramePr>
          <p:cNvPr id="12" name="Object 11" descr="= upper Q sub R minus D sub R"/>
          <p:cNvGraphicFramePr>
            <a:graphicFrameLocks noChangeAspect="1"/>
          </p:cNvGraphicFramePr>
          <p:nvPr>
            <p:extLst>
              <p:ext uri="{D42A27DB-BD31-4B8C-83A1-F6EECF244321}">
                <p14:modId xmlns:p14="http://schemas.microsoft.com/office/powerpoint/2010/main" val="1378520641"/>
              </p:ext>
            </p:extLst>
          </p:nvPr>
        </p:nvGraphicFramePr>
        <p:xfrm>
          <a:off x="6674748" y="1686965"/>
          <a:ext cx="1350754" cy="458748"/>
        </p:xfrm>
        <a:graphic>
          <a:graphicData uri="http://schemas.openxmlformats.org/presentationml/2006/ole">
            <mc:AlternateContent xmlns:mc="http://schemas.openxmlformats.org/markup-compatibility/2006">
              <mc:Choice xmlns:v="urn:schemas-microsoft-com:vml" Requires="v">
                <p:oleObj spid="_x0000_s12224" name="Equation" r:id="rId3" imgW="672840" imgH="228600" progId="Equation.DSMT4">
                  <p:embed/>
                </p:oleObj>
              </mc:Choice>
              <mc:Fallback>
                <p:oleObj name="Equation" r:id="rId3" imgW="672840" imgH="228600" progId="Equation.DSMT4">
                  <p:embed/>
                  <p:pic>
                    <p:nvPicPr>
                      <p:cNvPr id="12" name="Object 11"/>
                      <p:cNvPicPr/>
                      <p:nvPr/>
                    </p:nvPicPr>
                    <p:blipFill>
                      <a:blip r:embed="rId4"/>
                      <a:stretch>
                        <a:fillRect/>
                      </a:stretch>
                    </p:blipFill>
                    <p:spPr>
                      <a:xfrm>
                        <a:off x="6674748" y="1686965"/>
                        <a:ext cx="1350754" cy="458748"/>
                      </a:xfrm>
                      <a:prstGeom prst="rect">
                        <a:avLst/>
                      </a:prstGeom>
                    </p:spPr>
                  </p:pic>
                </p:oleObj>
              </mc:Fallback>
            </mc:AlternateContent>
          </a:graphicData>
        </a:graphic>
      </p:graphicFrame>
      <p:sp>
        <p:nvSpPr>
          <p:cNvPr id="4" name="Content Placeholder 3"/>
          <p:cNvSpPr>
            <a:spLocks noGrp="1"/>
          </p:cNvSpPr>
          <p:nvPr>
            <p:ph idx="13"/>
          </p:nvPr>
        </p:nvSpPr>
        <p:spPr>
          <a:xfrm>
            <a:off x="473720" y="2545827"/>
            <a:ext cx="3299994" cy="545716"/>
          </a:xfrm>
        </p:spPr>
        <p:txBody>
          <a:bodyPr/>
          <a:lstStyle/>
          <a:p>
            <a:pPr marL="0" indent="0">
              <a:buNone/>
            </a:pPr>
            <a:r>
              <a:rPr lang="en-IN" sz="2400" dirty="0" smtClean="0">
                <a:latin typeface="+mn-lt"/>
              </a:rPr>
              <a:t>Expected retailer profit</a:t>
            </a:r>
            <a:endParaRPr lang="en-IN" sz="2400" dirty="0">
              <a:latin typeface="+mn-lt"/>
            </a:endParaRPr>
          </a:p>
        </p:txBody>
      </p:sp>
      <p:graphicFrame>
        <p:nvGraphicFramePr>
          <p:cNvPr id="6" name="Object 5" descr="= D sub R times p + left parenthesis upper Q sub R minus D sub R right parenthesis s sub R minus upper Q sub R times c."/>
          <p:cNvGraphicFramePr>
            <a:graphicFrameLocks noChangeAspect="1"/>
          </p:cNvGraphicFramePr>
          <p:nvPr>
            <p:extLst>
              <p:ext uri="{D42A27DB-BD31-4B8C-83A1-F6EECF244321}">
                <p14:modId xmlns:p14="http://schemas.microsoft.com/office/powerpoint/2010/main" val="1753578905"/>
              </p:ext>
            </p:extLst>
          </p:nvPr>
        </p:nvGraphicFramePr>
        <p:xfrm>
          <a:off x="3822700" y="2576286"/>
          <a:ext cx="4195763" cy="514350"/>
        </p:xfrm>
        <a:graphic>
          <a:graphicData uri="http://schemas.openxmlformats.org/presentationml/2006/ole">
            <mc:AlternateContent xmlns:mc="http://schemas.openxmlformats.org/markup-compatibility/2006">
              <mc:Choice xmlns:v="urn:schemas-microsoft-com:vml" Requires="v">
                <p:oleObj spid="_x0000_s12225" name="Equation" r:id="rId5" imgW="2070000" imgH="253800" progId="Equation.DSMT4">
                  <p:embed/>
                </p:oleObj>
              </mc:Choice>
              <mc:Fallback>
                <p:oleObj name="Equation" r:id="rId5" imgW="2070000" imgH="253800" progId="Equation.DSMT4">
                  <p:embed/>
                  <p:pic>
                    <p:nvPicPr>
                      <p:cNvPr id="0" name=""/>
                      <p:cNvPicPr/>
                      <p:nvPr/>
                    </p:nvPicPr>
                    <p:blipFill>
                      <a:blip r:embed="rId6"/>
                      <a:stretch>
                        <a:fillRect/>
                      </a:stretch>
                    </p:blipFill>
                    <p:spPr>
                      <a:xfrm>
                        <a:off x="3822700" y="2576286"/>
                        <a:ext cx="4195763" cy="514350"/>
                      </a:xfrm>
                      <a:prstGeom prst="rect">
                        <a:avLst/>
                      </a:prstGeom>
                    </p:spPr>
                  </p:pic>
                </p:oleObj>
              </mc:Fallback>
            </mc:AlternateContent>
          </a:graphicData>
        </a:graphic>
      </p:graphicFrame>
      <p:sp>
        <p:nvSpPr>
          <p:cNvPr id="5" name="Content Placeholder 4"/>
          <p:cNvSpPr>
            <a:spLocks noGrp="1"/>
          </p:cNvSpPr>
          <p:nvPr>
            <p:ph idx="14"/>
          </p:nvPr>
        </p:nvSpPr>
        <p:spPr>
          <a:xfrm>
            <a:off x="473720" y="3505969"/>
            <a:ext cx="4156337" cy="529003"/>
          </a:xfrm>
        </p:spPr>
        <p:txBody>
          <a:bodyPr/>
          <a:lstStyle/>
          <a:p>
            <a:pPr marL="0" indent="0">
              <a:buNone/>
            </a:pPr>
            <a:r>
              <a:rPr lang="en-IN" sz="2400" dirty="0" smtClean="0">
                <a:latin typeface="+mn-lt"/>
              </a:rPr>
              <a:t>Expected manufacturer profit</a:t>
            </a:r>
            <a:endParaRPr lang="en-IN" sz="2400" dirty="0">
              <a:latin typeface="+mn-lt"/>
            </a:endParaRPr>
          </a:p>
        </p:txBody>
      </p:sp>
      <p:graphicFrame>
        <p:nvGraphicFramePr>
          <p:cNvPr id="7" name="Object 6" descr="= upper Q sub R times c + left parenthesis upper Q minus upper Q sub R right parenthesis s sub M minus Q times v"/>
          <p:cNvGraphicFramePr>
            <a:graphicFrameLocks noChangeAspect="1"/>
          </p:cNvGraphicFramePr>
          <p:nvPr>
            <p:extLst>
              <p:ext uri="{D42A27DB-BD31-4B8C-83A1-F6EECF244321}">
                <p14:modId xmlns:p14="http://schemas.microsoft.com/office/powerpoint/2010/main" val="2083206249"/>
              </p:ext>
            </p:extLst>
          </p:nvPr>
        </p:nvGraphicFramePr>
        <p:xfrm>
          <a:off x="4688509" y="3563886"/>
          <a:ext cx="3685837" cy="484977"/>
        </p:xfrm>
        <a:graphic>
          <a:graphicData uri="http://schemas.openxmlformats.org/presentationml/2006/ole">
            <mc:AlternateContent xmlns:mc="http://schemas.openxmlformats.org/markup-compatibility/2006">
              <mc:Choice xmlns:v="urn:schemas-microsoft-com:vml" Requires="v">
                <p:oleObj spid="_x0000_s12226" name="Equation" r:id="rId7" imgW="1930320" imgH="253800" progId="Equation.DSMT4">
                  <p:embed/>
                </p:oleObj>
              </mc:Choice>
              <mc:Fallback>
                <p:oleObj name="Equation" r:id="rId7" imgW="1930320" imgH="253800" progId="Equation.DSMT4">
                  <p:embed/>
                  <p:pic>
                    <p:nvPicPr>
                      <p:cNvPr id="0" name=""/>
                      <p:cNvPicPr/>
                      <p:nvPr/>
                    </p:nvPicPr>
                    <p:blipFill>
                      <a:blip r:embed="rId8"/>
                      <a:stretch>
                        <a:fillRect/>
                      </a:stretch>
                    </p:blipFill>
                    <p:spPr>
                      <a:xfrm>
                        <a:off x="4688509" y="3563886"/>
                        <a:ext cx="3685837" cy="484977"/>
                      </a:xfrm>
                      <a:prstGeom prst="rect">
                        <a:avLst/>
                      </a:prstGeom>
                    </p:spPr>
                  </p:pic>
                </p:oleObj>
              </mc:Fallback>
            </mc:AlternateContent>
          </a:graphicData>
        </a:graphic>
      </p:graphicFrame>
    </p:spTree>
    <p:extLst>
      <p:ext uri="{BB962C8B-B14F-4D97-AF65-F5344CB8AC3E}">
        <p14:creationId xmlns:p14="http://schemas.microsoft.com/office/powerpoint/2010/main" val="30181561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Quantity Flexibility Contracts </a:t>
            </a:r>
            <a:r>
              <a:rPr lang="en-US" sz="2000" b="0" kern="1200" dirty="0">
                <a:latin typeface="Times New Roman" panose="02020603050405020304" pitchFamily="18" charset="0"/>
              </a:rPr>
              <a:t>(3 of 5)</a:t>
            </a:r>
            <a:endParaRPr lang="en-IN" dirty="0"/>
          </a:p>
        </p:txBody>
      </p:sp>
      <p:sp>
        <p:nvSpPr>
          <p:cNvPr id="3" name="Text Placeholder 2"/>
          <p:cNvSpPr>
            <a:spLocks noGrp="1"/>
          </p:cNvSpPr>
          <p:nvPr>
            <p:ph type="body" idx="1"/>
          </p:nvPr>
        </p:nvSpPr>
        <p:spPr>
          <a:xfrm>
            <a:off x="457200" y="1600200"/>
            <a:ext cx="8229600" cy="2826657"/>
          </a:xfrm>
        </p:spPr>
        <p:txBody>
          <a:bodyPr/>
          <a:lstStyle/>
          <a:p>
            <a:r>
              <a:rPr lang="en-US" sz="2400" dirty="0">
                <a:solidFill>
                  <a:schemeClr val="tx1"/>
                </a:solidFill>
                <a:latin typeface="+mn-lt"/>
              </a:rPr>
              <a:t>Selling compact disks – Quantity </a:t>
            </a:r>
            <a:r>
              <a:rPr lang="en-US" sz="2400" dirty="0" smtClean="0">
                <a:solidFill>
                  <a:schemeClr val="tx1"/>
                </a:solidFill>
                <a:latin typeface="+mn-lt"/>
              </a:rPr>
              <a:t>flexibility</a:t>
            </a:r>
          </a:p>
          <a:p>
            <a:pPr marL="261938" indent="0" defTabSz="420688">
              <a:buNone/>
              <a:tabLst>
                <a:tab pos="2151063" algn="l"/>
                <a:tab pos="4303713" algn="l"/>
              </a:tabLst>
            </a:pPr>
            <a:r>
              <a:rPr lang="en-US" sz="2400" i="1" dirty="0">
                <a:solidFill>
                  <a:schemeClr val="tx1"/>
                </a:solidFill>
                <a:latin typeface="Times New Roman"/>
                <a:cs typeface="Times New Roman"/>
              </a:rPr>
              <a:t>v </a:t>
            </a:r>
            <a:r>
              <a:rPr lang="en-US" sz="2400" dirty="0">
                <a:solidFill>
                  <a:schemeClr val="tx1"/>
                </a:solidFill>
                <a:cs typeface="Times New Roman"/>
              </a:rPr>
              <a:t>= $1</a:t>
            </a:r>
            <a:r>
              <a:rPr lang="en-US" sz="2400" i="1" dirty="0">
                <a:solidFill>
                  <a:schemeClr val="tx1"/>
                </a:solidFill>
                <a:latin typeface="Times New Roman"/>
                <a:cs typeface="Times New Roman"/>
              </a:rPr>
              <a:t>	c</a:t>
            </a:r>
            <a:r>
              <a:rPr lang="en-US" sz="2400" dirty="0">
                <a:solidFill>
                  <a:schemeClr val="tx1"/>
                </a:solidFill>
              </a:rPr>
              <a:t> = $5	</a:t>
            </a:r>
            <a:r>
              <a:rPr lang="en-US" sz="2400" i="1" dirty="0">
                <a:solidFill>
                  <a:schemeClr val="tx1"/>
                </a:solidFill>
                <a:latin typeface="Times New Roman"/>
                <a:cs typeface="Times New Roman"/>
              </a:rPr>
              <a:t>p</a:t>
            </a:r>
            <a:r>
              <a:rPr lang="en-US" sz="2400" dirty="0">
                <a:solidFill>
                  <a:schemeClr val="tx1"/>
                </a:solidFill>
              </a:rPr>
              <a:t> = $10</a:t>
            </a:r>
          </a:p>
          <a:p>
            <a:pPr marL="261938" indent="0" defTabSz="420688">
              <a:buNone/>
              <a:tabLst>
                <a:tab pos="2151063" algn="l"/>
                <a:tab pos="4303713" algn="l"/>
              </a:tabLst>
            </a:pPr>
            <a:r>
              <a:rPr lang="el-GR" sz="2400" i="1" dirty="0" smtClean="0">
                <a:solidFill>
                  <a:schemeClr val="tx1"/>
                </a:solidFill>
                <a:latin typeface="Arial" panose="020B0604020202020204" pitchFamily="34" charset="0"/>
                <a:cs typeface="Arial" panose="020B0604020202020204" pitchFamily="34" charset="0"/>
              </a:rPr>
              <a:t>α</a:t>
            </a:r>
            <a:r>
              <a:rPr lang="en-IN" sz="2400" dirty="0" smtClean="0">
                <a:solidFill>
                  <a:schemeClr val="tx1"/>
                </a:solidFill>
                <a:latin typeface="Arial" panose="020B0604020202020204" pitchFamily="34" charset="0"/>
                <a:cs typeface="Arial" panose="020B0604020202020204" pitchFamily="34" charset="0"/>
              </a:rPr>
              <a:t> = 0.05</a:t>
            </a:r>
            <a:r>
              <a:rPr lang="en-US" sz="2400" dirty="0">
                <a:solidFill>
                  <a:schemeClr val="tx1"/>
                </a:solidFill>
              </a:rPr>
              <a:t>	</a:t>
            </a:r>
            <a:r>
              <a:rPr lang="el-GR" sz="2400" i="1" dirty="0" smtClean="0">
                <a:solidFill>
                  <a:schemeClr val="tx1"/>
                </a:solidFill>
                <a:latin typeface="Arial" panose="020B0604020202020204" pitchFamily="34" charset="0"/>
                <a:cs typeface="Arial" panose="020B0604020202020204" pitchFamily="34" charset="0"/>
              </a:rPr>
              <a:t>β</a:t>
            </a:r>
            <a:r>
              <a:rPr lang="en-US" sz="2400" dirty="0" smtClean="0">
                <a:solidFill>
                  <a:schemeClr val="tx1"/>
                </a:solidFill>
              </a:rPr>
              <a:t> = 0.005</a:t>
            </a:r>
            <a:r>
              <a:rPr lang="en-US" sz="2400" dirty="0">
                <a:solidFill>
                  <a:schemeClr val="tx1"/>
                </a:solidFill>
              </a:rPr>
              <a:t>	</a:t>
            </a:r>
            <a:r>
              <a:rPr lang="en-US" sz="2400" i="1" dirty="0">
                <a:solidFill>
                  <a:schemeClr val="tx1"/>
                </a:solidFill>
                <a:latin typeface="Times New Roman"/>
                <a:cs typeface="Times New Roman"/>
              </a:rPr>
              <a:t>O</a:t>
            </a:r>
            <a:r>
              <a:rPr lang="en-US" sz="2400" dirty="0">
                <a:solidFill>
                  <a:schemeClr val="tx1"/>
                </a:solidFill>
              </a:rPr>
              <a:t> = </a:t>
            </a:r>
            <a:r>
              <a:rPr lang="en-US" sz="2400" dirty="0" smtClean="0">
                <a:solidFill>
                  <a:schemeClr val="tx1"/>
                </a:solidFill>
              </a:rPr>
              <a:t>1,017</a:t>
            </a:r>
          </a:p>
          <a:p>
            <a:pPr marL="261938" indent="0" defTabSz="420688">
              <a:buNone/>
              <a:tabLst>
                <a:tab pos="2151063" algn="l"/>
                <a:tab pos="4303713" algn="l"/>
              </a:tabLst>
            </a:pPr>
            <a:r>
              <a:rPr lang="en-US" sz="2400" i="1" dirty="0" smtClean="0">
                <a:solidFill>
                  <a:schemeClr val="tx1"/>
                </a:solidFill>
              </a:rPr>
              <a:t>S</a:t>
            </a:r>
            <a:r>
              <a:rPr lang="en-US" sz="2400" i="1" baseline="-25000" dirty="0" smtClean="0">
                <a:solidFill>
                  <a:schemeClr val="tx1"/>
                </a:solidFill>
              </a:rPr>
              <a:t>R</a:t>
            </a:r>
            <a:r>
              <a:rPr lang="en-US" sz="2400" i="1" dirty="0" smtClean="0">
                <a:solidFill>
                  <a:schemeClr val="tx1"/>
                </a:solidFill>
              </a:rPr>
              <a:t> = </a:t>
            </a:r>
            <a:r>
              <a:rPr lang="en-US" sz="2400" dirty="0" smtClean="0">
                <a:solidFill>
                  <a:schemeClr val="tx1"/>
                </a:solidFill>
              </a:rPr>
              <a:t>0	</a:t>
            </a:r>
            <a:r>
              <a:rPr lang="en-US" sz="2400" i="1" dirty="0" smtClean="0">
                <a:solidFill>
                  <a:schemeClr val="tx1"/>
                </a:solidFill>
              </a:rPr>
              <a:t>S</a:t>
            </a:r>
            <a:r>
              <a:rPr lang="en-US" sz="2400" i="1" baseline="-25000" dirty="0" smtClean="0">
                <a:solidFill>
                  <a:schemeClr val="tx1"/>
                </a:solidFill>
              </a:rPr>
              <a:t>M</a:t>
            </a:r>
            <a:r>
              <a:rPr lang="en-US" sz="2400" i="1" dirty="0" smtClean="0">
                <a:solidFill>
                  <a:schemeClr val="tx1"/>
                </a:solidFill>
              </a:rPr>
              <a:t> = </a:t>
            </a:r>
            <a:r>
              <a:rPr lang="en-US" sz="2400" dirty="0" smtClean="0">
                <a:solidFill>
                  <a:schemeClr val="tx1"/>
                </a:solidFill>
              </a:rPr>
              <a:t>0</a:t>
            </a:r>
          </a:p>
          <a:p>
            <a:pPr marL="0" indent="900113" defTabSz="420688">
              <a:buNone/>
              <a:tabLst>
                <a:tab pos="2151063" algn="l"/>
                <a:tab pos="4303713" algn="l"/>
              </a:tabLst>
            </a:pPr>
            <a:r>
              <a:rPr lang="en-US" sz="2400" dirty="0"/>
              <a:t>Manufacturer commits to </a:t>
            </a:r>
            <a:r>
              <a:rPr lang="en-US" sz="2400" dirty="0" smtClean="0"/>
              <a:t>between</a:t>
            </a:r>
            <a:endParaRPr lang="en-US" sz="2400" dirty="0"/>
          </a:p>
        </p:txBody>
      </p:sp>
      <p:graphicFrame>
        <p:nvGraphicFramePr>
          <p:cNvPr id="6" name="Object 5" descr="lower q = left parenthesis 1 minus beta right parenthesis O = left parenthesis 1 minus 0.05 right parenthesis times 1017= 966 units. Upper Q = left parenthesis 1 + alpha right parenthesis O = left parenthesis 1 + 0.05 right parenthesis times 1017 = 1,068 units."/>
          <p:cNvGraphicFramePr>
            <a:graphicFrameLocks noChangeAspect="1"/>
          </p:cNvGraphicFramePr>
          <p:nvPr>
            <p:extLst>
              <p:ext uri="{D42A27DB-BD31-4B8C-83A1-F6EECF244321}">
                <p14:modId xmlns:p14="http://schemas.microsoft.com/office/powerpoint/2010/main" val="2957864615"/>
              </p:ext>
            </p:extLst>
          </p:nvPr>
        </p:nvGraphicFramePr>
        <p:xfrm>
          <a:off x="1676497" y="4523919"/>
          <a:ext cx="5791006" cy="829137"/>
        </p:xfrm>
        <a:graphic>
          <a:graphicData uri="http://schemas.openxmlformats.org/presentationml/2006/ole">
            <mc:AlternateContent xmlns:mc="http://schemas.openxmlformats.org/markup-compatibility/2006">
              <mc:Choice xmlns:v="urn:schemas-microsoft-com:vml" Requires="v">
                <p:oleObj spid="_x0000_s20657" name="Equation" r:id="rId3" imgW="5676840" imgH="812520" progId="Equation.DSMT4">
                  <p:embed/>
                </p:oleObj>
              </mc:Choice>
              <mc:Fallback>
                <p:oleObj name="Equation" r:id="rId3" imgW="5676840" imgH="812520" progId="Equation.DSMT4">
                  <p:embed/>
                  <p:pic>
                    <p:nvPicPr>
                      <p:cNvPr id="3" name="Object 2"/>
                      <p:cNvPicPr/>
                      <p:nvPr/>
                    </p:nvPicPr>
                    <p:blipFill>
                      <a:blip r:embed="rId4"/>
                      <a:stretch>
                        <a:fillRect/>
                      </a:stretch>
                    </p:blipFill>
                    <p:spPr>
                      <a:xfrm>
                        <a:off x="1676497" y="4523919"/>
                        <a:ext cx="5791006" cy="829137"/>
                      </a:xfrm>
                      <a:prstGeom prst="rect">
                        <a:avLst/>
                      </a:prstGeom>
                    </p:spPr>
                  </p:pic>
                </p:oleObj>
              </mc:Fallback>
            </mc:AlternateContent>
          </a:graphicData>
        </a:graphic>
      </p:graphicFrame>
    </p:spTree>
    <p:extLst>
      <p:ext uri="{BB962C8B-B14F-4D97-AF65-F5344CB8AC3E}">
        <p14:creationId xmlns:p14="http://schemas.microsoft.com/office/powerpoint/2010/main" val="28313494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kern="1200" dirty="0">
                <a:latin typeface="Times New Roman" panose="02020603050405020304" pitchFamily="18" charset="0"/>
              </a:rPr>
              <a:t>Quantity Flexibility Contracts </a:t>
            </a:r>
            <a:r>
              <a:rPr lang="en-US" sz="2000" b="0" kern="1200" dirty="0">
                <a:latin typeface="Times New Roman" panose="02020603050405020304" pitchFamily="18" charset="0"/>
              </a:rPr>
              <a:t>(4 of 5)</a:t>
            </a:r>
            <a:endParaRPr lang="en-IN" dirty="0"/>
          </a:p>
        </p:txBody>
      </p:sp>
      <p:sp>
        <p:nvSpPr>
          <p:cNvPr id="11" name="Text Placeholder 10"/>
          <p:cNvSpPr>
            <a:spLocks noGrp="1"/>
          </p:cNvSpPr>
          <p:nvPr>
            <p:ph type="body" idx="1"/>
          </p:nvPr>
        </p:nvSpPr>
        <p:spPr/>
        <p:txBody>
          <a:bodyPr/>
          <a:lstStyle/>
          <a:p>
            <a:pPr marL="255651" lvl="0" indent="-255651" defTabSz="457200">
              <a:spcAft>
                <a:spcPct val="0"/>
              </a:spcAft>
            </a:pPr>
            <a:r>
              <a:rPr lang="en-US" sz="2000" kern="1200" dirty="0">
                <a:solidFill>
                  <a:srgbClr val="000000"/>
                </a:solidFill>
                <a:latin typeface="+mn-lt"/>
              </a:rPr>
              <a:t>Selling compact disks – Quantity flexibility</a:t>
            </a:r>
          </a:p>
        </p:txBody>
      </p:sp>
      <p:sp>
        <p:nvSpPr>
          <p:cNvPr id="12" name="Content Placeholder 11"/>
          <p:cNvSpPr>
            <a:spLocks noGrp="1"/>
          </p:cNvSpPr>
          <p:nvPr>
            <p:ph sz="quarter" idx="13"/>
          </p:nvPr>
        </p:nvSpPr>
        <p:spPr>
          <a:xfrm>
            <a:off x="457200" y="2205493"/>
            <a:ext cx="4738914" cy="438605"/>
          </a:xfrm>
        </p:spPr>
        <p:txBody>
          <a:bodyPr/>
          <a:lstStyle/>
          <a:p>
            <a:pPr marL="432" indent="0">
              <a:buNone/>
            </a:pPr>
            <a:r>
              <a:rPr lang="en-US" sz="2000" dirty="0">
                <a:latin typeface="+mn-lt"/>
                <a:cs typeface="Times New Roman"/>
              </a:rPr>
              <a:t>Expected quantity purchased by retailer,</a:t>
            </a:r>
            <a:endParaRPr lang="en-IN" sz="2000" dirty="0">
              <a:latin typeface="+mn-lt"/>
            </a:endParaRPr>
          </a:p>
        </p:txBody>
      </p:sp>
      <p:graphicFrame>
        <p:nvGraphicFramePr>
          <p:cNvPr id="22" name="Object 21" descr="Q sub r = 1,015 units."/>
          <p:cNvGraphicFramePr>
            <a:graphicFrameLocks noChangeAspect="1"/>
          </p:cNvGraphicFramePr>
          <p:nvPr>
            <p:extLst>
              <p:ext uri="{D42A27DB-BD31-4B8C-83A1-F6EECF244321}">
                <p14:modId xmlns:p14="http://schemas.microsoft.com/office/powerpoint/2010/main" val="813369573"/>
              </p:ext>
            </p:extLst>
          </p:nvPr>
        </p:nvGraphicFramePr>
        <p:xfrm>
          <a:off x="5235261" y="2296250"/>
          <a:ext cx="1692459" cy="350299"/>
        </p:xfrm>
        <a:graphic>
          <a:graphicData uri="http://schemas.openxmlformats.org/presentationml/2006/ole">
            <mc:AlternateContent xmlns:mc="http://schemas.openxmlformats.org/markup-compatibility/2006">
              <mc:Choice xmlns:v="urn:schemas-microsoft-com:vml" Requires="v">
                <p:oleObj spid="_x0000_s22285" name="Equation" r:id="rId3" imgW="1104840" imgH="228600" progId="Equation.DSMT4">
                  <p:embed/>
                </p:oleObj>
              </mc:Choice>
              <mc:Fallback>
                <p:oleObj name="Equation" r:id="rId3" imgW="1104840" imgH="228600" progId="Equation.DSMT4">
                  <p:embed/>
                  <p:pic>
                    <p:nvPicPr>
                      <p:cNvPr id="0" name=""/>
                      <p:cNvPicPr/>
                      <p:nvPr/>
                    </p:nvPicPr>
                    <p:blipFill>
                      <a:blip r:embed="rId4"/>
                      <a:stretch>
                        <a:fillRect/>
                      </a:stretch>
                    </p:blipFill>
                    <p:spPr>
                      <a:xfrm>
                        <a:off x="5235261" y="2296250"/>
                        <a:ext cx="1692459" cy="350299"/>
                      </a:xfrm>
                      <a:prstGeom prst="rect">
                        <a:avLst/>
                      </a:prstGeom>
                    </p:spPr>
                  </p:pic>
                </p:oleObj>
              </mc:Fallback>
            </mc:AlternateContent>
          </a:graphicData>
        </a:graphic>
      </p:graphicFrame>
      <p:sp>
        <p:nvSpPr>
          <p:cNvPr id="13" name="Content Placeholder 12"/>
          <p:cNvSpPr>
            <a:spLocks noGrp="1"/>
          </p:cNvSpPr>
          <p:nvPr>
            <p:ph sz="quarter" idx="14"/>
          </p:nvPr>
        </p:nvSpPr>
        <p:spPr>
          <a:xfrm>
            <a:off x="457200" y="2693081"/>
            <a:ext cx="4042229" cy="465435"/>
          </a:xfrm>
        </p:spPr>
        <p:txBody>
          <a:bodyPr/>
          <a:lstStyle/>
          <a:p>
            <a:pPr marL="432" indent="0">
              <a:buNone/>
            </a:pPr>
            <a:r>
              <a:rPr lang="en-US" sz="2000" dirty="0">
                <a:latin typeface="+mn-lt"/>
                <a:cs typeface="Times New Roman"/>
              </a:rPr>
              <a:t>Expected quantity sold by </a:t>
            </a:r>
            <a:r>
              <a:rPr lang="en-US" sz="2000" dirty="0" smtClean="0">
                <a:latin typeface="+mn-lt"/>
                <a:cs typeface="Times New Roman"/>
              </a:rPr>
              <a:t>retailer,</a:t>
            </a:r>
            <a:endParaRPr lang="en-IN" sz="2000" dirty="0">
              <a:latin typeface="+mn-lt"/>
            </a:endParaRPr>
          </a:p>
        </p:txBody>
      </p:sp>
      <p:graphicFrame>
        <p:nvGraphicFramePr>
          <p:cNvPr id="23" name="Object 22" descr="D sub r = 911 units."/>
          <p:cNvGraphicFramePr>
            <a:graphicFrameLocks noChangeAspect="1"/>
          </p:cNvGraphicFramePr>
          <p:nvPr>
            <p:extLst>
              <p:ext uri="{D42A27DB-BD31-4B8C-83A1-F6EECF244321}">
                <p14:modId xmlns:p14="http://schemas.microsoft.com/office/powerpoint/2010/main" val="697133651"/>
              </p:ext>
            </p:extLst>
          </p:nvPr>
        </p:nvGraphicFramePr>
        <p:xfrm>
          <a:off x="4526667" y="2779492"/>
          <a:ext cx="1542095" cy="370105"/>
        </p:xfrm>
        <a:graphic>
          <a:graphicData uri="http://schemas.openxmlformats.org/presentationml/2006/ole">
            <mc:AlternateContent xmlns:mc="http://schemas.openxmlformats.org/markup-compatibility/2006">
              <mc:Choice xmlns:v="urn:schemas-microsoft-com:vml" Requires="v">
                <p:oleObj spid="_x0000_s22286" name="Equation" r:id="rId5" imgW="952200" imgH="228600" progId="Equation.DSMT4">
                  <p:embed/>
                </p:oleObj>
              </mc:Choice>
              <mc:Fallback>
                <p:oleObj name="Equation" r:id="rId5" imgW="952200" imgH="228600" progId="Equation.DSMT4">
                  <p:embed/>
                  <p:pic>
                    <p:nvPicPr>
                      <p:cNvPr id="0" name=""/>
                      <p:cNvPicPr/>
                      <p:nvPr/>
                    </p:nvPicPr>
                    <p:blipFill>
                      <a:blip r:embed="rId6"/>
                      <a:stretch>
                        <a:fillRect/>
                      </a:stretch>
                    </p:blipFill>
                    <p:spPr>
                      <a:xfrm>
                        <a:off x="4526667" y="2779492"/>
                        <a:ext cx="1542095" cy="370105"/>
                      </a:xfrm>
                      <a:prstGeom prst="rect">
                        <a:avLst/>
                      </a:prstGeom>
                    </p:spPr>
                  </p:pic>
                </p:oleObj>
              </mc:Fallback>
            </mc:AlternateContent>
          </a:graphicData>
        </a:graphic>
      </p:graphicFrame>
      <p:sp>
        <p:nvSpPr>
          <p:cNvPr id="14" name="Content Placeholder 13"/>
          <p:cNvSpPr>
            <a:spLocks noGrp="1"/>
          </p:cNvSpPr>
          <p:nvPr>
            <p:ph sz="quarter" idx="15"/>
          </p:nvPr>
        </p:nvSpPr>
        <p:spPr>
          <a:xfrm>
            <a:off x="457200" y="3211288"/>
            <a:ext cx="3548743" cy="476930"/>
          </a:xfrm>
        </p:spPr>
        <p:txBody>
          <a:bodyPr/>
          <a:lstStyle/>
          <a:p>
            <a:pPr marL="0" indent="0">
              <a:buNone/>
            </a:pPr>
            <a:r>
              <a:rPr lang="en-US" sz="2000" dirty="0">
                <a:latin typeface="+mn-lt"/>
                <a:cs typeface="Times New Roman"/>
              </a:rPr>
              <a:t>Expected overstock at retailer</a:t>
            </a:r>
            <a:endParaRPr lang="en-IN" sz="2000" dirty="0">
              <a:latin typeface="+mn-lt"/>
            </a:endParaRPr>
          </a:p>
        </p:txBody>
      </p:sp>
      <p:graphicFrame>
        <p:nvGraphicFramePr>
          <p:cNvPr id="24" name="Object 23" descr="= Q sub r minus D sub r = 1,015 minus 911 = 104 units."/>
          <p:cNvGraphicFramePr>
            <a:graphicFrameLocks noChangeAspect="1"/>
          </p:cNvGraphicFramePr>
          <p:nvPr>
            <p:extLst>
              <p:ext uri="{D42A27DB-BD31-4B8C-83A1-F6EECF244321}">
                <p14:modId xmlns:p14="http://schemas.microsoft.com/office/powerpoint/2010/main" val="799715272"/>
              </p:ext>
            </p:extLst>
          </p:nvPr>
        </p:nvGraphicFramePr>
        <p:xfrm>
          <a:off x="4097822" y="3302866"/>
          <a:ext cx="3765261" cy="366568"/>
        </p:xfrm>
        <a:graphic>
          <a:graphicData uri="http://schemas.openxmlformats.org/presentationml/2006/ole">
            <mc:AlternateContent xmlns:mc="http://schemas.openxmlformats.org/markup-compatibility/2006">
              <mc:Choice xmlns:v="urn:schemas-microsoft-com:vml" Requires="v">
                <p:oleObj spid="_x0000_s22287" name="Equation" r:id="rId7" imgW="2349360" imgH="228600" progId="Equation.DSMT4">
                  <p:embed/>
                </p:oleObj>
              </mc:Choice>
              <mc:Fallback>
                <p:oleObj name="Equation" r:id="rId7" imgW="2349360" imgH="228600" progId="Equation.DSMT4">
                  <p:embed/>
                  <p:pic>
                    <p:nvPicPr>
                      <p:cNvPr id="0" name=""/>
                      <p:cNvPicPr/>
                      <p:nvPr/>
                    </p:nvPicPr>
                    <p:blipFill>
                      <a:blip r:embed="rId8"/>
                      <a:stretch>
                        <a:fillRect/>
                      </a:stretch>
                    </p:blipFill>
                    <p:spPr>
                      <a:xfrm>
                        <a:off x="4097822" y="3302866"/>
                        <a:ext cx="3765261" cy="366568"/>
                      </a:xfrm>
                      <a:prstGeom prst="rect">
                        <a:avLst/>
                      </a:prstGeom>
                    </p:spPr>
                  </p:pic>
                </p:oleObj>
              </mc:Fallback>
            </mc:AlternateContent>
          </a:graphicData>
        </a:graphic>
      </p:graphicFrame>
      <p:sp>
        <p:nvSpPr>
          <p:cNvPr id="15" name="Content Placeholder 14"/>
          <p:cNvSpPr>
            <a:spLocks noGrp="1"/>
          </p:cNvSpPr>
          <p:nvPr>
            <p:ph sz="quarter" idx="16"/>
          </p:nvPr>
        </p:nvSpPr>
        <p:spPr>
          <a:xfrm>
            <a:off x="457201" y="3774399"/>
            <a:ext cx="2126342" cy="787926"/>
          </a:xfrm>
        </p:spPr>
        <p:txBody>
          <a:bodyPr/>
          <a:lstStyle/>
          <a:p>
            <a:pPr marL="0" indent="0">
              <a:buNone/>
            </a:pPr>
            <a:r>
              <a:rPr lang="en-US" sz="2000" dirty="0">
                <a:latin typeface="+mn-lt"/>
                <a:cs typeface="Times New Roman"/>
              </a:rPr>
              <a:t>Expected retailer </a:t>
            </a:r>
            <a:endParaRPr lang="en-US" sz="2000" dirty="0" smtClean="0">
              <a:latin typeface="+mn-lt"/>
              <a:cs typeface="Times New Roman"/>
            </a:endParaRPr>
          </a:p>
          <a:p>
            <a:pPr marL="1349375" indent="0">
              <a:spcBef>
                <a:spcPts val="0"/>
              </a:spcBef>
              <a:buNone/>
            </a:pPr>
            <a:r>
              <a:rPr lang="en-US" sz="2000" dirty="0" smtClean="0">
                <a:latin typeface="+mn-lt"/>
                <a:cs typeface="Times New Roman"/>
              </a:rPr>
              <a:t>profit</a:t>
            </a:r>
            <a:endParaRPr lang="en-IN" sz="2000" dirty="0">
              <a:latin typeface="+mn-lt"/>
            </a:endParaRPr>
          </a:p>
        </p:txBody>
      </p:sp>
      <p:graphicFrame>
        <p:nvGraphicFramePr>
          <p:cNvPr id="25" name="Object 24" descr="= D sub R times p + left parenthesis upper Q sub R minus D sub R right parenthesis minus upper Q sub R  times c = 911 times 10 + left parenthesis 1015 minus 911 right parenthesis times 0 minus 1015 times 5 = $4,038."/>
          <p:cNvGraphicFramePr>
            <a:graphicFrameLocks noChangeAspect="1"/>
          </p:cNvGraphicFramePr>
          <p:nvPr>
            <p:extLst>
              <p:ext uri="{D42A27DB-BD31-4B8C-83A1-F6EECF244321}">
                <p14:modId xmlns:p14="http://schemas.microsoft.com/office/powerpoint/2010/main" val="3354194991"/>
              </p:ext>
            </p:extLst>
          </p:nvPr>
        </p:nvGraphicFramePr>
        <p:xfrm>
          <a:off x="3057249" y="3824786"/>
          <a:ext cx="5380820" cy="805006"/>
        </p:xfrm>
        <a:graphic>
          <a:graphicData uri="http://schemas.openxmlformats.org/presentationml/2006/ole">
            <mc:AlternateContent xmlns:mc="http://schemas.openxmlformats.org/markup-compatibility/2006">
              <mc:Choice xmlns:v="urn:schemas-microsoft-com:vml" Requires="v">
                <p:oleObj spid="_x0000_s22288" name="Equation" r:id="rId9" imgW="3225600" imgH="482400" progId="Equation.DSMT4">
                  <p:embed/>
                </p:oleObj>
              </mc:Choice>
              <mc:Fallback>
                <p:oleObj name="Equation" r:id="rId9" imgW="3225600" imgH="482400" progId="Equation.DSMT4">
                  <p:embed/>
                  <p:pic>
                    <p:nvPicPr>
                      <p:cNvPr id="0" name=""/>
                      <p:cNvPicPr/>
                      <p:nvPr/>
                    </p:nvPicPr>
                    <p:blipFill>
                      <a:blip r:embed="rId10"/>
                      <a:stretch>
                        <a:fillRect/>
                      </a:stretch>
                    </p:blipFill>
                    <p:spPr>
                      <a:xfrm>
                        <a:off x="3057249" y="3824786"/>
                        <a:ext cx="5380820" cy="805006"/>
                      </a:xfrm>
                      <a:prstGeom prst="rect">
                        <a:avLst/>
                      </a:prstGeom>
                    </p:spPr>
                  </p:pic>
                </p:oleObj>
              </mc:Fallback>
            </mc:AlternateContent>
          </a:graphicData>
        </a:graphic>
      </p:graphicFrame>
      <p:sp>
        <p:nvSpPr>
          <p:cNvPr id="16" name="Content Placeholder 15"/>
          <p:cNvSpPr>
            <a:spLocks noGrp="1"/>
          </p:cNvSpPr>
          <p:nvPr>
            <p:ph sz="quarter" idx="17"/>
          </p:nvPr>
        </p:nvSpPr>
        <p:spPr>
          <a:xfrm>
            <a:off x="457201" y="4731212"/>
            <a:ext cx="2331007" cy="812106"/>
          </a:xfrm>
        </p:spPr>
        <p:txBody>
          <a:bodyPr/>
          <a:lstStyle/>
          <a:p>
            <a:pPr marL="0" indent="0">
              <a:buNone/>
            </a:pPr>
            <a:r>
              <a:rPr lang="en-US" sz="2000" dirty="0">
                <a:latin typeface="+mn-lt"/>
                <a:cs typeface="Times New Roman"/>
              </a:rPr>
              <a:t>Expected </a:t>
            </a:r>
            <a:r>
              <a:rPr lang="en-US" sz="2000" dirty="0" smtClean="0">
                <a:latin typeface="+mn-lt"/>
                <a:cs typeface="Times New Roman"/>
              </a:rPr>
              <a:t>manufacturer </a:t>
            </a:r>
            <a:r>
              <a:rPr lang="en-US" sz="2000" dirty="0">
                <a:latin typeface="+mn-lt"/>
                <a:cs typeface="Times New Roman"/>
              </a:rPr>
              <a:t>profit</a:t>
            </a:r>
            <a:endParaRPr lang="en-IN" sz="2000" dirty="0">
              <a:latin typeface="+mn-lt"/>
            </a:endParaRPr>
          </a:p>
        </p:txBody>
      </p:sp>
      <p:graphicFrame>
        <p:nvGraphicFramePr>
          <p:cNvPr id="26" name="Object 25" descr="= upper Q sub R times c + left parenthesis upper Q minus upper Q sub R right parenthesis s sub M minus Q times v = 1015 times 5 + left parenthesis 1068 minus 1015 right parenthesis times 0 minus 1068 times 1 = $4,006."/>
          <p:cNvGraphicFramePr>
            <a:graphicFrameLocks noChangeAspect="1"/>
          </p:cNvGraphicFramePr>
          <p:nvPr>
            <p:extLst>
              <p:ext uri="{D42A27DB-BD31-4B8C-83A1-F6EECF244321}">
                <p14:modId xmlns:p14="http://schemas.microsoft.com/office/powerpoint/2010/main" val="1329304433"/>
              </p:ext>
            </p:extLst>
          </p:nvPr>
        </p:nvGraphicFramePr>
        <p:xfrm>
          <a:off x="3151491" y="4896163"/>
          <a:ext cx="5366498" cy="781331"/>
        </p:xfrm>
        <a:graphic>
          <a:graphicData uri="http://schemas.openxmlformats.org/presentationml/2006/ole">
            <mc:AlternateContent xmlns:mc="http://schemas.openxmlformats.org/markup-compatibility/2006">
              <mc:Choice xmlns:v="urn:schemas-microsoft-com:vml" Requires="v">
                <p:oleObj spid="_x0000_s22289" name="Equation" r:id="rId11" imgW="3314520" imgH="482400" progId="Equation.DSMT4">
                  <p:embed/>
                </p:oleObj>
              </mc:Choice>
              <mc:Fallback>
                <p:oleObj name="Equation" r:id="rId11" imgW="3314520" imgH="482400" progId="Equation.DSMT4">
                  <p:embed/>
                  <p:pic>
                    <p:nvPicPr>
                      <p:cNvPr id="0" name=""/>
                      <p:cNvPicPr/>
                      <p:nvPr/>
                    </p:nvPicPr>
                    <p:blipFill>
                      <a:blip r:embed="rId12"/>
                      <a:stretch>
                        <a:fillRect/>
                      </a:stretch>
                    </p:blipFill>
                    <p:spPr>
                      <a:xfrm>
                        <a:off x="3151491" y="4896163"/>
                        <a:ext cx="5366498" cy="781331"/>
                      </a:xfrm>
                      <a:prstGeom prst="rect">
                        <a:avLst/>
                      </a:prstGeom>
                    </p:spPr>
                  </p:pic>
                </p:oleObj>
              </mc:Fallback>
            </mc:AlternateContent>
          </a:graphicData>
        </a:graphic>
      </p:graphicFrame>
      <p:sp>
        <p:nvSpPr>
          <p:cNvPr id="17" name="Content Placeholder 16"/>
          <p:cNvSpPr>
            <a:spLocks noGrp="1"/>
          </p:cNvSpPr>
          <p:nvPr>
            <p:ph sz="quarter" idx="18"/>
          </p:nvPr>
        </p:nvSpPr>
        <p:spPr>
          <a:xfrm>
            <a:off x="457200" y="5840866"/>
            <a:ext cx="8229600" cy="457200"/>
          </a:xfrm>
        </p:spPr>
        <p:txBody>
          <a:bodyPr/>
          <a:lstStyle/>
          <a:p>
            <a:pPr marL="0" indent="0">
              <a:spcBef>
                <a:spcPts val="600"/>
              </a:spcBef>
              <a:buNone/>
            </a:pPr>
            <a:r>
              <a:rPr lang="en-US" sz="2000" dirty="0">
                <a:latin typeface="+mn-lt"/>
              </a:rPr>
              <a:t>Total </a:t>
            </a:r>
            <a:r>
              <a:rPr lang="en-US" sz="2000" dirty="0">
                <a:latin typeface="+mn-lt"/>
                <a:cs typeface="Calibri (Body)"/>
              </a:rPr>
              <a:t>supply </a:t>
            </a:r>
            <a:r>
              <a:rPr lang="en-US" sz="2000" dirty="0" smtClean="0">
                <a:latin typeface="+mn-lt"/>
                <a:cs typeface="Calibri (Body)"/>
              </a:rPr>
              <a:t>chain </a:t>
            </a:r>
            <a:r>
              <a:rPr lang="en-US" sz="2000" dirty="0">
                <a:latin typeface="+mn-lt"/>
                <a:cs typeface="Calibri (Body)"/>
              </a:rPr>
              <a:t>profit	= $4,038 + $</a:t>
            </a:r>
            <a:r>
              <a:rPr lang="en-US" sz="2000" dirty="0" smtClean="0">
                <a:latin typeface="+mn-lt"/>
                <a:cs typeface="Calibri (Body)"/>
              </a:rPr>
              <a:t>4,006 = </a:t>
            </a:r>
            <a:r>
              <a:rPr lang="en-US" sz="2000" dirty="0">
                <a:latin typeface="+mn-lt"/>
                <a:cs typeface="Calibri (Body)"/>
              </a:rPr>
              <a:t>$8,044</a:t>
            </a:r>
          </a:p>
        </p:txBody>
      </p:sp>
    </p:spTree>
    <p:extLst>
      <p:ext uri="{BB962C8B-B14F-4D97-AF65-F5344CB8AC3E}">
        <p14:creationId xmlns:p14="http://schemas.microsoft.com/office/powerpoint/2010/main" val="153324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Quantity Flexibility Contracts </a:t>
            </a:r>
            <a:r>
              <a:rPr lang="en-US" sz="2000" b="0" kern="1200" dirty="0" smtClean="0">
                <a:latin typeface="Times New Roman" panose="02020603050405020304" pitchFamily="18" charset="0"/>
                <a:ea typeface="+mj-ea"/>
                <a:cs typeface="+mj-cs"/>
              </a:rPr>
              <a:t>(5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664029"/>
          </a:xfrm>
        </p:spPr>
        <p:txBody>
          <a:bodyPr/>
          <a:lstStyle/>
          <a:p>
            <a:pPr marL="0" indent="0">
              <a:buNone/>
            </a:pPr>
            <a:r>
              <a:rPr lang="en-US" sz="1800" b="1" dirty="0" smtClean="0">
                <a:latin typeface="+mn-lt"/>
                <a:cs typeface="Symbol" charset="2"/>
              </a:rPr>
              <a:t>Table 15-8 </a:t>
            </a:r>
            <a:r>
              <a:rPr lang="en-US" sz="1800" dirty="0" smtClean="0">
                <a:latin typeface="+mn-lt"/>
                <a:cs typeface="Symbol" charset="2"/>
              </a:rPr>
              <a:t>Profits </a:t>
            </a:r>
            <a:r>
              <a:rPr lang="en-US" sz="1800" dirty="0">
                <a:latin typeface="+mn-lt"/>
                <a:cs typeface="Symbol" charset="2"/>
              </a:rPr>
              <a:t>at Music Supply Chain Under Different Quantity Flexibility </a:t>
            </a:r>
            <a:r>
              <a:rPr lang="en-US" sz="1800" dirty="0" smtClean="0">
                <a:latin typeface="+mn-lt"/>
                <a:cs typeface="Symbol" charset="2"/>
              </a:rPr>
              <a:t>Contracts</a:t>
            </a:r>
            <a:endParaRPr lang="en-US" sz="1800" dirty="0">
              <a:latin typeface="+mn-lt"/>
              <a:cs typeface="Symbol" charset="2"/>
            </a:endParaRPr>
          </a:p>
        </p:txBody>
      </p:sp>
      <p:graphicFrame>
        <p:nvGraphicFramePr>
          <p:cNvPr id="6" name="Table 5"/>
          <p:cNvGraphicFramePr>
            <a:graphicFrameLocks noGrp="1"/>
          </p:cNvGraphicFramePr>
          <p:nvPr>
            <p:extLst>
              <p:ext uri="{D42A27DB-BD31-4B8C-83A1-F6EECF244321}">
                <p14:modId xmlns:p14="http://schemas.microsoft.com/office/powerpoint/2010/main" val="387314946"/>
              </p:ext>
            </p:extLst>
          </p:nvPr>
        </p:nvGraphicFramePr>
        <p:xfrm>
          <a:off x="457198" y="2431846"/>
          <a:ext cx="8229601" cy="3688080"/>
        </p:xfrm>
        <a:graphic>
          <a:graphicData uri="http://schemas.openxmlformats.org/drawingml/2006/table">
            <a:tbl>
              <a:tblPr firstRow="1" bandRow="1">
                <a:tableStyleId>{2D5ABB26-0587-4C30-8999-92F81FD0307C}</a:tableStyleId>
              </a:tblPr>
              <a:tblGrid>
                <a:gridCol w="676049">
                  <a:extLst>
                    <a:ext uri="{9D8B030D-6E8A-4147-A177-3AD203B41FA5}">
                      <a16:colId xmlns:a16="http://schemas.microsoft.com/office/drawing/2014/main" val="20000"/>
                    </a:ext>
                  </a:extLst>
                </a:gridCol>
                <a:gridCol w="656125">
                  <a:extLst>
                    <a:ext uri="{9D8B030D-6E8A-4147-A177-3AD203B41FA5}">
                      <a16:colId xmlns:a16="http://schemas.microsoft.com/office/drawing/2014/main" val="20001"/>
                    </a:ext>
                  </a:extLst>
                </a:gridCol>
                <a:gridCol w="1058269">
                  <a:extLst>
                    <a:ext uri="{9D8B030D-6E8A-4147-A177-3AD203B41FA5}">
                      <a16:colId xmlns:a16="http://schemas.microsoft.com/office/drawing/2014/main" val="20002"/>
                    </a:ext>
                  </a:extLst>
                </a:gridCol>
                <a:gridCol w="684763">
                  <a:extLst>
                    <a:ext uri="{9D8B030D-6E8A-4147-A177-3AD203B41FA5}">
                      <a16:colId xmlns:a16="http://schemas.microsoft.com/office/drawing/2014/main" val="20003"/>
                    </a:ext>
                  </a:extLst>
                </a:gridCol>
                <a:gridCol w="1030879">
                  <a:extLst>
                    <a:ext uri="{9D8B030D-6E8A-4147-A177-3AD203B41FA5}">
                      <a16:colId xmlns:a16="http://schemas.microsoft.com/office/drawing/2014/main" val="20004"/>
                    </a:ext>
                  </a:extLst>
                </a:gridCol>
                <a:gridCol w="1030879">
                  <a:extLst>
                    <a:ext uri="{9D8B030D-6E8A-4147-A177-3AD203B41FA5}">
                      <a16:colId xmlns:a16="http://schemas.microsoft.com/office/drawing/2014/main" val="20005"/>
                    </a:ext>
                  </a:extLst>
                </a:gridCol>
                <a:gridCol w="1030879">
                  <a:extLst>
                    <a:ext uri="{9D8B030D-6E8A-4147-A177-3AD203B41FA5}">
                      <a16:colId xmlns:a16="http://schemas.microsoft.com/office/drawing/2014/main" val="20006"/>
                    </a:ext>
                  </a:extLst>
                </a:gridCol>
                <a:gridCol w="1030879">
                  <a:extLst>
                    <a:ext uri="{9D8B030D-6E8A-4147-A177-3AD203B41FA5}">
                      <a16:colId xmlns:a16="http://schemas.microsoft.com/office/drawing/2014/main" val="20007"/>
                    </a:ext>
                  </a:extLst>
                </a:gridCol>
                <a:gridCol w="1030879">
                  <a:extLst>
                    <a:ext uri="{9D8B030D-6E8A-4147-A177-3AD203B41FA5}">
                      <a16:colId xmlns:a16="http://schemas.microsoft.com/office/drawing/2014/main" val="20008"/>
                    </a:ext>
                  </a:extLst>
                </a:gridCol>
              </a:tblGrid>
              <a:tr h="0">
                <a:tc>
                  <a:txBody>
                    <a:bodyPr/>
                    <a:lstStyle/>
                    <a:p>
                      <a:pPr algn="ctr"/>
                      <a:r>
                        <a:rPr lang="el-GR" sz="1400" b="1" i="1" dirty="0" smtClean="0">
                          <a:solidFill>
                            <a:schemeClr val="tx1"/>
                          </a:solidFill>
                          <a:latin typeface="+mn-lt"/>
                          <a:cs typeface="Symbol" charset="2"/>
                        </a:rPr>
                        <a:t>α</a:t>
                      </a:r>
                      <a:endParaRPr lang="en-US" sz="1400" b="1" i="1" dirty="0">
                        <a:solidFill>
                          <a:schemeClr val="tx1"/>
                        </a:solidFill>
                        <a:latin typeface="+mn-lt"/>
                        <a:cs typeface="Symbol" charset="2"/>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l-GR" sz="1400" b="1" i="1" dirty="0" smtClean="0">
                          <a:solidFill>
                            <a:schemeClr val="tx1"/>
                          </a:solidFill>
                          <a:latin typeface="+mn-lt"/>
                          <a:cs typeface="Symbol" charset="2"/>
                        </a:rPr>
                        <a:t>β</a:t>
                      </a:r>
                      <a:endParaRPr lang="en-US" sz="1400" b="1" i="1" dirty="0">
                        <a:solidFill>
                          <a:schemeClr val="tx1"/>
                        </a:solidFill>
                        <a:latin typeface="+mn-lt"/>
                        <a:cs typeface="Symbol" charset="2"/>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400" b="1" dirty="0" smtClean="0">
                          <a:latin typeface="+mn-lt"/>
                        </a:rPr>
                        <a:t>Wholesale Price </a:t>
                      </a:r>
                      <a:r>
                        <a:rPr lang="en-US" sz="1400" b="1" i="1" dirty="0" smtClean="0">
                          <a:latin typeface="+mn-lt"/>
                          <a:cs typeface="Times New Roman"/>
                        </a:rPr>
                        <a:t>c</a:t>
                      </a:r>
                      <a:endParaRPr lang="en-US" sz="14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400" b="1" dirty="0" smtClean="0">
                          <a:latin typeface="+mn-lt"/>
                        </a:rPr>
                        <a:t>Order Size </a:t>
                      </a:r>
                      <a:r>
                        <a:rPr lang="en-US" sz="1400" b="1" i="1" dirty="0" smtClean="0">
                          <a:latin typeface="+mn-lt"/>
                          <a:cs typeface="Times New Roman"/>
                        </a:rPr>
                        <a:t>O</a:t>
                      </a:r>
                      <a:endParaRPr lang="en-US" sz="14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400" b="1" dirty="0" smtClean="0">
                          <a:latin typeface="+mn-lt"/>
                        </a:rPr>
                        <a:t>Expected Purchase by Retailer</a:t>
                      </a:r>
                      <a:endParaRPr lang="en-US" sz="14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400" b="1" dirty="0" smtClean="0">
                          <a:latin typeface="+mn-lt"/>
                        </a:rPr>
                        <a:t>Expected Sale by Retailer</a:t>
                      </a:r>
                      <a:endParaRPr lang="en-US" sz="14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400" b="1" dirty="0" smtClean="0">
                          <a:latin typeface="+mn-lt"/>
                        </a:rPr>
                        <a:t>Expected Profits for Retailer</a:t>
                      </a:r>
                      <a:endParaRPr lang="en-US" sz="14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400" b="1" dirty="0" smtClean="0">
                          <a:latin typeface="+mn-lt"/>
                        </a:rPr>
                        <a:t>Expected Profits for Supplier</a:t>
                      </a:r>
                      <a:endParaRPr lang="en-US" sz="14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400" b="1" dirty="0" smtClean="0">
                          <a:latin typeface="+mn-lt"/>
                        </a:rPr>
                        <a:t>Expected Supply Chain Profit</a:t>
                      </a:r>
                      <a:endParaRPr lang="en-US" sz="14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ctr"/>
                      <a:r>
                        <a:rPr lang="en-US" sz="1400" dirty="0" smtClean="0">
                          <a:latin typeface="+mn-lt"/>
                        </a:rPr>
                        <a:t>0.00</a:t>
                      </a:r>
                      <a:endParaRPr lang="en-US" sz="14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0.00</a:t>
                      </a:r>
                      <a:endParaRPr lang="en-US" sz="14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$5</a:t>
                      </a:r>
                      <a:endParaRPr lang="en-US" sz="14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latin typeface="+mn-lt"/>
                        </a:rPr>
                        <a:t>1,000</a:t>
                      </a:r>
                      <a:endParaRPr lang="en-US" sz="14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400" dirty="0" smtClean="0">
                          <a:latin typeface="+mn-lt"/>
                        </a:rPr>
                        <a:t>	1,000</a:t>
                      </a:r>
                      <a:endParaRPr lang="en-US" sz="14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880</a:t>
                      </a:r>
                      <a:endParaRPr lang="en-US" sz="14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$3,803</a:t>
                      </a:r>
                      <a:endParaRPr lang="en-US" sz="14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$4,000</a:t>
                      </a:r>
                      <a:endParaRPr lang="en-US" sz="14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$7,803</a:t>
                      </a:r>
                      <a:endParaRPr lang="en-US" sz="14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ctr"/>
                      <a:r>
                        <a:rPr lang="en-US" sz="1400" dirty="0" smtClean="0">
                          <a:latin typeface="+mn-lt"/>
                        </a:rPr>
                        <a:t>0.05</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0.05</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$5</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latin typeface="+mn-lt"/>
                        </a:rPr>
                        <a:t>1,017</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400" dirty="0" smtClean="0">
                          <a:latin typeface="+mn-lt"/>
                        </a:rPr>
                        <a:t>	1,015</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911</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$4,038</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$4,006</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$8,044</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ctr"/>
                      <a:r>
                        <a:rPr lang="en-US" sz="1400" dirty="0" smtClean="0">
                          <a:latin typeface="+mn-lt"/>
                        </a:rPr>
                        <a:t>0.20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0.20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$5</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latin typeface="+mn-lt"/>
                        </a:rPr>
                        <a:t>1,047</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400" dirty="0" smtClean="0">
                          <a:latin typeface="+mn-lt"/>
                        </a:rPr>
                        <a:t>	1,023</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967</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$4,558</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$3,858</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$8,416</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algn="ctr"/>
                      <a:r>
                        <a:rPr lang="en-US" sz="1400" dirty="0" smtClean="0">
                          <a:latin typeface="+mn-lt"/>
                        </a:rPr>
                        <a:t>0.00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0.00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$6</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latin typeface="+mn-lt"/>
                        </a:rPr>
                        <a:t>924</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400" dirty="0" smtClean="0">
                          <a:latin typeface="+mn-lt"/>
                        </a:rPr>
                        <a:t>	924</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838</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$2,841</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$4,620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$7,461</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algn="ctr"/>
                      <a:r>
                        <a:rPr lang="en-US" sz="1400" dirty="0" smtClean="0">
                          <a:latin typeface="+mn-lt"/>
                        </a:rPr>
                        <a:t>0.20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0.20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$6</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latin typeface="+mn-lt"/>
                        </a:rPr>
                        <a:t>1,000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400" dirty="0" smtClean="0">
                          <a:latin typeface="+mn-lt"/>
                        </a:rPr>
                        <a:t>	1,000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955</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$3,547</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$4,800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$8,347</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algn="ctr"/>
                      <a:r>
                        <a:rPr lang="en-US" sz="1400" dirty="0" smtClean="0">
                          <a:latin typeface="+mn-lt"/>
                        </a:rPr>
                        <a:t>0.30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0.30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$6</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latin typeface="+mn-lt"/>
                        </a:rPr>
                        <a:t>1,021</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400" dirty="0" smtClean="0">
                          <a:latin typeface="+mn-lt"/>
                        </a:rPr>
                        <a:t>	1,006</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979</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$3,752</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$4,711</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$8,463</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0">
                <a:tc>
                  <a:txBody>
                    <a:bodyPr/>
                    <a:lstStyle/>
                    <a:p>
                      <a:pPr algn="ctr"/>
                      <a:r>
                        <a:rPr lang="en-US" sz="1400" dirty="0" smtClean="0">
                          <a:latin typeface="+mn-lt"/>
                        </a:rPr>
                        <a:t>0.00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0.00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$7</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latin typeface="+mn-lt"/>
                        </a:rPr>
                        <a:t>843</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400" dirty="0" smtClean="0">
                          <a:latin typeface="+mn-lt"/>
                        </a:rPr>
                        <a:t>	843</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786</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$1,957</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$5,056</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$7,013</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0">
                <a:tc>
                  <a:txBody>
                    <a:bodyPr/>
                    <a:lstStyle/>
                    <a:p>
                      <a:pPr algn="ctr"/>
                      <a:r>
                        <a:rPr lang="en-US" sz="1400" dirty="0" smtClean="0">
                          <a:latin typeface="+mn-lt"/>
                        </a:rPr>
                        <a:t>0.20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0.20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$7</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latin typeface="+mn-lt"/>
                        </a:rPr>
                        <a:t>947</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400" dirty="0" smtClean="0">
                          <a:latin typeface="+mn-lt"/>
                        </a:rPr>
                        <a:t>	972</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936</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$2,560</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$5,666</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$8,226</a:t>
                      </a:r>
                      <a:endParaRPr lang="en-US" sz="14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0">
                <a:tc>
                  <a:txBody>
                    <a:bodyPr/>
                    <a:lstStyle/>
                    <a:p>
                      <a:pPr algn="ctr"/>
                      <a:r>
                        <a:rPr lang="en-US" sz="1400" dirty="0" smtClean="0">
                          <a:latin typeface="+mn-lt"/>
                        </a:rPr>
                        <a:t>0.40</a:t>
                      </a:r>
                      <a:endParaRPr lang="en-US" sz="14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0.40</a:t>
                      </a:r>
                      <a:endParaRPr lang="en-US" sz="14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$7</a:t>
                      </a:r>
                      <a:endParaRPr lang="en-US" sz="14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r"/>
                      <a:r>
                        <a:rPr lang="en-US" sz="1400" dirty="0" smtClean="0">
                          <a:latin typeface="+mn-lt"/>
                        </a:rPr>
                        <a:t>1,000</a:t>
                      </a:r>
                      <a:endParaRPr lang="en-US" sz="14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tabLst>
                          <a:tab pos="622300" algn="r"/>
                        </a:tabLst>
                      </a:pPr>
                      <a:r>
                        <a:rPr lang="en-US" sz="1400" dirty="0" smtClean="0">
                          <a:latin typeface="+mn-lt"/>
                        </a:rPr>
                        <a:t>	1,000</a:t>
                      </a:r>
                      <a:endParaRPr lang="en-US" sz="14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987</a:t>
                      </a:r>
                      <a:endParaRPr lang="en-US" sz="14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$2,873</a:t>
                      </a:r>
                      <a:endParaRPr lang="en-US" sz="14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$5,600</a:t>
                      </a:r>
                      <a:endParaRPr lang="en-US" sz="14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latin typeface="+mn-lt"/>
                        </a:rPr>
                        <a:t>$8,473</a:t>
                      </a:r>
                      <a:endParaRPr lang="en-US" sz="14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1163594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Sharing Rewards to Improve Performance</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893343"/>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A buyer may want performance improvement from a supplier who otherwise would have little incentive to do so</a:t>
            </a:r>
          </a:p>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A shared-savings contract </a:t>
            </a:r>
            <a:r>
              <a:rPr lang="en-US" sz="2400" kern="1200" dirty="0">
                <a:solidFill>
                  <a:srgbClr val="000000"/>
                </a:solidFill>
                <a:latin typeface="Arial (Body)"/>
                <a:ea typeface="+mn-ea"/>
                <a:cs typeface="+mn-cs"/>
              </a:rPr>
              <a:t>provides the supplier with a fraction of the savings that result from performance improvement</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Effective in aligning supplier and buyer incentives when the supplier is required to improve performance and most of the benefits of improvement accrue to the </a:t>
            </a:r>
            <a:r>
              <a:rPr lang="en-US" sz="2400" kern="1200" dirty="0" smtClean="0">
                <a:solidFill>
                  <a:srgbClr val="000000"/>
                </a:solidFill>
                <a:latin typeface="Arial (Body)"/>
                <a:ea typeface="+mn-ea"/>
                <a:cs typeface="+mn-cs"/>
              </a:rPr>
              <a:t>buyer</a:t>
            </a:r>
          </a:p>
        </p:txBody>
      </p:sp>
    </p:spTree>
    <p:extLst>
      <p:ext uri="{BB962C8B-B14F-4D97-AF65-F5344CB8AC3E}">
        <p14:creationId xmlns:p14="http://schemas.microsoft.com/office/powerpoint/2010/main" val="34546274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5 </a:t>
            </a:r>
            <a:r>
              <a:rPr lang="en-US" sz="2000" b="0" kern="1200" dirty="0" smtClean="0">
                <a:solidFill>
                  <a:srgbClr val="007FA3"/>
                </a:solidFill>
                <a:latin typeface="Times New Roman" panose="02020603050405020304" pitchFamily="18" charset="0"/>
                <a:ea typeface="+mj-ea"/>
                <a:cs typeface="+mj-cs"/>
              </a:rPr>
              <a:t>(1 of 2)</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4247286"/>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Local optimization hurts the supply chain surplus when risk and reward are not shared in a supply chain. Suppliers are more likely to act in a firm’s interest when risk and reward are shared. In the absence of risk sharing, retailers aim for a lower level of product availability than would be required to maximize supply chain profits. The use of buyback or revenue sharing is an effective risk sharing mechanism between suppliers and retailers for products like books with low variable costs. In general, however, quantity flexibility contracts are more effective because they result in a better matching of supply and </a:t>
            </a:r>
            <a:r>
              <a:rPr lang="en-US" sz="2400" kern="1200" dirty="0" smtClean="0">
                <a:solidFill>
                  <a:srgbClr val="000000"/>
                </a:solidFill>
                <a:latin typeface="Arial (Body)"/>
                <a:ea typeface="+mn-ea"/>
                <a:cs typeface="+mn-cs"/>
              </a:rPr>
              <a:t>demand.</a:t>
            </a:r>
          </a:p>
        </p:txBody>
      </p:sp>
    </p:spTree>
    <p:extLst>
      <p:ext uri="{BB962C8B-B14F-4D97-AF65-F5344CB8AC3E}">
        <p14:creationId xmlns:p14="http://schemas.microsoft.com/office/powerpoint/2010/main" val="1158602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How Do Third Parties Increase the Supply Chain Surplus?</a:t>
            </a:r>
            <a:endParaRPr lang="en-US" kern="120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1411514"/>
            <a:ext cx="8229600" cy="968829"/>
          </a:xfrm>
        </p:spPr>
        <p:txBody>
          <a:bodyPr/>
          <a:lstStyle/>
          <a:p>
            <a:pPr marL="255651" lvl="0" indent="-255651" defTabSz="457200">
              <a:spcAft>
                <a:spcPct val="0"/>
              </a:spcAft>
              <a:tabLst/>
            </a:pPr>
            <a:r>
              <a:rPr lang="en-US" sz="2000" kern="1200" dirty="0">
                <a:solidFill>
                  <a:srgbClr val="000000"/>
                </a:solidFill>
                <a:latin typeface="Arial (Body)"/>
              </a:rPr>
              <a:t>Decisions based on supply chain surplus and risk incurred</a:t>
            </a:r>
          </a:p>
          <a:p>
            <a:pPr marL="255651" lvl="0" indent="-255651" defTabSz="457200">
              <a:spcAft>
                <a:spcPct val="0"/>
              </a:spcAft>
              <a:tabLst/>
            </a:pPr>
            <a:r>
              <a:rPr lang="en-US" sz="2000" kern="1200" dirty="0">
                <a:solidFill>
                  <a:srgbClr val="000000"/>
                </a:solidFill>
                <a:latin typeface="Arial (Body)"/>
              </a:rPr>
              <a:t>Third parties increase surplus </a:t>
            </a:r>
            <a:r>
              <a:rPr lang="en-US" sz="2000" kern="1200" dirty="0" smtClean="0">
                <a:solidFill>
                  <a:srgbClr val="000000"/>
                </a:solidFill>
                <a:latin typeface="Arial (Body)"/>
              </a:rPr>
              <a:t>through</a:t>
            </a:r>
            <a:endParaRPr lang="en-US" sz="2000" kern="1200" dirty="0">
              <a:solidFill>
                <a:srgbClr val="000000"/>
              </a:solidFill>
              <a:latin typeface="Arial (Body)"/>
            </a:endParaRPr>
          </a:p>
        </p:txBody>
      </p:sp>
      <p:sp>
        <p:nvSpPr>
          <p:cNvPr id="5" name="Text Placeholder 4"/>
          <p:cNvSpPr>
            <a:spLocks noGrp="1"/>
          </p:cNvSpPr>
          <p:nvPr>
            <p:ph type="body" idx="2"/>
          </p:nvPr>
        </p:nvSpPr>
        <p:spPr>
          <a:xfrm>
            <a:off x="457200" y="2569033"/>
            <a:ext cx="8229600" cy="3846281"/>
          </a:xfrm>
        </p:spPr>
        <p:txBody>
          <a:bodyPr/>
          <a:lstStyle/>
          <a:p>
            <a:pPr marL="741600" lvl="1" indent="-428400" defTabSz="457200">
              <a:spcAft>
                <a:spcPct val="0"/>
              </a:spcAft>
              <a:buSzPts val="2400"/>
              <a:buFont typeface="+mj-lt"/>
              <a:buAutoNum type="arabicPeriod"/>
            </a:pPr>
            <a:r>
              <a:rPr lang="en-US" sz="2000" kern="1200" dirty="0">
                <a:solidFill>
                  <a:srgbClr val="000000"/>
                </a:solidFill>
                <a:latin typeface="Arial (Body)"/>
              </a:rPr>
              <a:t>Capacity aggregation</a:t>
            </a:r>
          </a:p>
          <a:p>
            <a:pPr marL="741600" lvl="1" indent="-428400" defTabSz="457200">
              <a:spcAft>
                <a:spcPct val="0"/>
              </a:spcAft>
              <a:buSzPts val="2400"/>
              <a:buFont typeface="+mj-lt"/>
              <a:buAutoNum type="arabicPeriod"/>
            </a:pPr>
            <a:r>
              <a:rPr lang="en-US" sz="2000" kern="1200" dirty="0">
                <a:solidFill>
                  <a:srgbClr val="000000"/>
                </a:solidFill>
                <a:latin typeface="Arial (Body)"/>
              </a:rPr>
              <a:t>Inventory aggregation</a:t>
            </a:r>
          </a:p>
          <a:p>
            <a:pPr marL="741600" lvl="1" indent="-428400" defTabSz="457200">
              <a:spcAft>
                <a:spcPct val="0"/>
              </a:spcAft>
              <a:buSzPts val="2400"/>
              <a:buFont typeface="+mj-lt"/>
              <a:buAutoNum type="arabicPeriod"/>
            </a:pPr>
            <a:r>
              <a:rPr lang="en-US" sz="2000" kern="1200" dirty="0">
                <a:solidFill>
                  <a:srgbClr val="000000"/>
                </a:solidFill>
                <a:latin typeface="Arial (Body)"/>
              </a:rPr>
              <a:t>Transportation aggregation by transportation intermediaries</a:t>
            </a:r>
          </a:p>
          <a:p>
            <a:pPr marL="741600" lvl="1" indent="-428400" defTabSz="457200">
              <a:spcAft>
                <a:spcPct val="0"/>
              </a:spcAft>
              <a:buSzPts val="2400"/>
              <a:buFont typeface="+mj-lt"/>
              <a:buAutoNum type="arabicPeriod"/>
            </a:pPr>
            <a:r>
              <a:rPr lang="en-US" sz="2000" kern="1200" dirty="0">
                <a:solidFill>
                  <a:srgbClr val="000000"/>
                </a:solidFill>
                <a:latin typeface="Arial (Body)"/>
              </a:rPr>
              <a:t>Transportation aggregation by storage intermediaries</a:t>
            </a:r>
          </a:p>
          <a:p>
            <a:pPr marL="741600" lvl="1" indent="-428400" defTabSz="457200">
              <a:spcAft>
                <a:spcPct val="0"/>
              </a:spcAft>
              <a:buSzPts val="2400"/>
              <a:buFont typeface="+mj-lt"/>
              <a:buAutoNum type="arabicPeriod"/>
            </a:pPr>
            <a:r>
              <a:rPr lang="en-US" sz="2000" kern="1200" dirty="0">
                <a:solidFill>
                  <a:srgbClr val="000000"/>
                </a:solidFill>
                <a:latin typeface="Arial (Body)"/>
              </a:rPr>
              <a:t>Warehousing aggregation</a:t>
            </a:r>
          </a:p>
          <a:p>
            <a:pPr marL="741600" lvl="1" indent="-428400" defTabSz="457200">
              <a:spcAft>
                <a:spcPct val="0"/>
              </a:spcAft>
              <a:buSzPts val="2400"/>
              <a:buFont typeface="+mj-lt"/>
              <a:buAutoNum type="arabicPeriod"/>
            </a:pPr>
            <a:r>
              <a:rPr lang="en-US" sz="2000" kern="1200" dirty="0">
                <a:solidFill>
                  <a:srgbClr val="000000"/>
                </a:solidFill>
                <a:latin typeface="Arial (Body)"/>
              </a:rPr>
              <a:t>Procurement aggregation</a:t>
            </a:r>
          </a:p>
          <a:p>
            <a:pPr marL="741600" lvl="1" indent="-428400" defTabSz="457200">
              <a:spcAft>
                <a:spcPct val="0"/>
              </a:spcAft>
              <a:buSzPts val="2400"/>
              <a:buFont typeface="+mj-lt"/>
              <a:buAutoNum type="arabicPeriod"/>
            </a:pPr>
            <a:r>
              <a:rPr lang="en-US" sz="2000" kern="1200" dirty="0">
                <a:solidFill>
                  <a:srgbClr val="000000"/>
                </a:solidFill>
                <a:latin typeface="Arial (Body)"/>
              </a:rPr>
              <a:t>Information aggregation</a:t>
            </a:r>
          </a:p>
          <a:p>
            <a:pPr marL="741600" lvl="1" indent="-428400" defTabSz="457200">
              <a:spcAft>
                <a:spcPct val="0"/>
              </a:spcAft>
              <a:buSzPts val="2400"/>
              <a:buFont typeface="+mj-lt"/>
              <a:buAutoNum type="arabicPeriod"/>
            </a:pPr>
            <a:r>
              <a:rPr lang="en-US" sz="2000" kern="1200" dirty="0">
                <a:solidFill>
                  <a:srgbClr val="000000"/>
                </a:solidFill>
                <a:latin typeface="Arial (Body)"/>
              </a:rPr>
              <a:t>Receivables aggregation</a:t>
            </a:r>
          </a:p>
          <a:p>
            <a:pPr marL="741600" lvl="1" indent="-428400" defTabSz="457200">
              <a:spcAft>
                <a:spcPct val="0"/>
              </a:spcAft>
              <a:buSzPts val="2400"/>
              <a:buFont typeface="+mj-lt"/>
              <a:buAutoNum type="arabicPeriod"/>
            </a:pPr>
            <a:r>
              <a:rPr lang="en-US" sz="2000" kern="1200" dirty="0">
                <a:solidFill>
                  <a:srgbClr val="000000"/>
                </a:solidFill>
                <a:latin typeface="Arial (Body)"/>
              </a:rPr>
              <a:t>Relationship aggregation</a:t>
            </a:r>
          </a:p>
          <a:p>
            <a:pPr marL="741600" lvl="1" indent="-428400" defTabSz="457200">
              <a:spcAft>
                <a:spcPct val="0"/>
              </a:spcAft>
              <a:buSzPts val="2400"/>
              <a:buFont typeface="+mj-lt"/>
              <a:buAutoNum type="arabicPeriod"/>
            </a:pPr>
            <a:r>
              <a:rPr lang="en-US" sz="2000" kern="1200" dirty="0">
                <a:solidFill>
                  <a:srgbClr val="000000"/>
                </a:solidFill>
                <a:latin typeface="Arial (Body)"/>
              </a:rPr>
              <a:t>Lower costs and higher quality</a:t>
            </a:r>
          </a:p>
        </p:txBody>
      </p:sp>
    </p:spTree>
    <p:extLst>
      <p:ext uri="{BB962C8B-B14F-4D97-AF65-F5344CB8AC3E}">
        <p14:creationId xmlns:p14="http://schemas.microsoft.com/office/powerpoint/2010/main" val="12114217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5 </a:t>
            </a:r>
            <a:r>
              <a:rPr lang="en-US" sz="2000" b="0" kern="1200" dirty="0" smtClean="0">
                <a:solidFill>
                  <a:srgbClr val="007FA3"/>
                </a:solidFill>
                <a:latin typeface="Times New Roman" panose="02020603050405020304" pitchFamily="18" charset="0"/>
                <a:ea typeface="+mj-ea"/>
                <a:cs typeface="+mj-cs"/>
              </a:rPr>
              <a:t>(2 of 2)</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2031295"/>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Sharing the rewards from improvements can induce performance improvement from a supplier along dimensions, such as lead time, for which the benefit of improvement accrues primarily to the buyer but the effort for improvement comes primarily from the </a:t>
            </a:r>
            <a:r>
              <a:rPr lang="en-US" sz="2400" kern="1200" dirty="0" smtClean="0">
                <a:solidFill>
                  <a:srgbClr val="000000"/>
                </a:solidFill>
                <a:latin typeface="Arial (Body)"/>
                <a:ea typeface="+mn-ea"/>
                <a:cs typeface="+mn-cs"/>
              </a:rPr>
              <a:t>supplier.</a:t>
            </a:r>
          </a:p>
        </p:txBody>
      </p:sp>
    </p:spTree>
    <p:extLst>
      <p:ext uri="{BB962C8B-B14F-4D97-AF65-F5344CB8AC3E}">
        <p14:creationId xmlns:p14="http://schemas.microsoft.com/office/powerpoint/2010/main" val="34439088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smtClean="0">
                <a:latin typeface="Times New Roman" panose="02020603050405020304" pitchFamily="18" charset="0"/>
              </a:rPr>
              <a:t>Copyright</a:t>
            </a:r>
            <a:endParaRPr lang="en-US"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Factors Influencing Growth of Surplus by a Third Party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1600200"/>
            <a:ext cx="8229600" cy="4699000"/>
          </a:xfrm>
        </p:spPr>
        <p:txBody>
          <a:bodyPr/>
          <a:lstStyle/>
          <a:p>
            <a:r>
              <a:rPr lang="en-US" sz="2200" dirty="0">
                <a:latin typeface="+mn-lt"/>
              </a:rPr>
              <a:t>Scale</a:t>
            </a:r>
          </a:p>
          <a:p>
            <a:pPr lvl="1"/>
            <a:r>
              <a:rPr lang="en-US" sz="2200" dirty="0">
                <a:latin typeface="+mn-lt"/>
              </a:rPr>
              <a:t>Large scale it is unlikely that a third party can achieve further scale economies and increase the surplus</a:t>
            </a:r>
          </a:p>
          <a:p>
            <a:r>
              <a:rPr lang="en-US" sz="2200" dirty="0">
                <a:latin typeface="+mn-lt"/>
              </a:rPr>
              <a:t>Uncertainty</a:t>
            </a:r>
          </a:p>
          <a:p>
            <a:pPr lvl="1"/>
            <a:r>
              <a:rPr lang="en-US" sz="2200" dirty="0">
                <a:latin typeface="+mn-lt"/>
              </a:rPr>
              <a:t>If requirements are highly variable over time, third party can increase the surplus through aggregation </a:t>
            </a:r>
          </a:p>
          <a:p>
            <a:r>
              <a:rPr lang="en-US" sz="2200" dirty="0">
                <a:latin typeface="+mn-lt"/>
              </a:rPr>
              <a:t>Specificity of assets</a:t>
            </a:r>
          </a:p>
          <a:p>
            <a:pPr lvl="1"/>
            <a:r>
              <a:rPr lang="en-US" sz="2200" dirty="0">
                <a:latin typeface="+mn-lt"/>
              </a:rPr>
              <a:t>If assets required are specific to a firm, a third party is unlikely to increase the surplus</a:t>
            </a:r>
          </a:p>
          <a:p>
            <a:r>
              <a:rPr lang="en-US" sz="2200" dirty="0">
                <a:latin typeface="+mn-lt"/>
              </a:rPr>
              <a:t>Cost and quantity of available capital</a:t>
            </a:r>
          </a:p>
          <a:p>
            <a:pPr lvl="1"/>
            <a:r>
              <a:rPr lang="en-US" sz="2200" dirty="0">
                <a:latin typeface="+mn-lt"/>
              </a:rPr>
              <a:t>Third party may have available or lower cost capital</a:t>
            </a:r>
          </a:p>
        </p:txBody>
      </p:sp>
    </p:spTree>
    <p:extLst>
      <p:ext uri="{BB962C8B-B14F-4D97-AF65-F5344CB8AC3E}">
        <p14:creationId xmlns:p14="http://schemas.microsoft.com/office/powerpoint/2010/main" val="1831881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Factors Influencing Growth of Surplus by a Third Party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780143"/>
          </a:xfrm>
        </p:spPr>
        <p:txBody>
          <a:bodyPr/>
          <a:lstStyle/>
          <a:p>
            <a:pPr marL="0" indent="0">
              <a:buNone/>
            </a:pPr>
            <a:r>
              <a:rPr lang="en-US" sz="2200" b="1" dirty="0" smtClean="0">
                <a:latin typeface="+mn-lt"/>
              </a:rPr>
              <a:t>Table 15-1</a:t>
            </a:r>
            <a:r>
              <a:rPr lang="en-US" sz="2200" dirty="0" smtClean="0">
                <a:latin typeface="+mn-lt"/>
              </a:rPr>
              <a:t> Growth </a:t>
            </a:r>
            <a:r>
              <a:rPr lang="en-US" sz="2200" dirty="0">
                <a:latin typeface="+mn-lt"/>
              </a:rPr>
              <a:t>in Surplus by Third Party as a Function of Scale, Uncertainty, and </a:t>
            </a:r>
            <a:r>
              <a:rPr lang="en-US" sz="2200" dirty="0" smtClean="0">
                <a:latin typeface="+mn-lt"/>
              </a:rPr>
              <a:t>Specificity</a:t>
            </a:r>
            <a:endParaRPr lang="en-US" sz="22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598552563"/>
              </p:ext>
            </p:extLst>
          </p:nvPr>
        </p:nvGraphicFramePr>
        <p:xfrm>
          <a:off x="457199" y="2618439"/>
          <a:ext cx="8229600" cy="3383280"/>
        </p:xfrm>
        <a:graphic>
          <a:graphicData uri="http://schemas.openxmlformats.org/drawingml/2006/table">
            <a:tbl>
              <a:tblPr firstRow="1" bandRow="1">
                <a:tableStyleId>{2D5ABB26-0587-4C30-8999-92F81FD0307C}</a:tableStyleId>
              </a:tblPr>
              <a:tblGrid>
                <a:gridCol w="1427583">
                  <a:extLst>
                    <a:ext uri="{9D8B030D-6E8A-4147-A177-3AD203B41FA5}">
                      <a16:colId xmlns:a16="http://schemas.microsoft.com/office/drawing/2014/main" val="20000"/>
                    </a:ext>
                  </a:extLst>
                </a:gridCol>
                <a:gridCol w="895739">
                  <a:extLst>
                    <a:ext uri="{9D8B030D-6E8A-4147-A177-3AD203B41FA5}">
                      <a16:colId xmlns:a16="http://schemas.microsoft.com/office/drawing/2014/main" val="20001"/>
                    </a:ext>
                  </a:extLst>
                </a:gridCol>
                <a:gridCol w="2953139">
                  <a:extLst>
                    <a:ext uri="{9D8B030D-6E8A-4147-A177-3AD203B41FA5}">
                      <a16:colId xmlns:a16="http://schemas.microsoft.com/office/drawing/2014/main" val="20002"/>
                    </a:ext>
                  </a:extLst>
                </a:gridCol>
                <a:gridCol w="2953139">
                  <a:extLst>
                    <a:ext uri="{9D8B030D-6E8A-4147-A177-3AD203B41FA5}">
                      <a16:colId xmlns:a16="http://schemas.microsoft.com/office/drawing/2014/main" val="20003"/>
                    </a:ext>
                  </a:extLst>
                </a:gridCol>
              </a:tblGrid>
              <a:tr h="370840">
                <a:tc>
                  <a:txBody>
                    <a:bodyPr/>
                    <a:lstStyle/>
                    <a:p>
                      <a:r>
                        <a:rPr lang="en-US" sz="1600" dirty="0" smtClean="0">
                          <a:solidFill>
                            <a:srgbClr val="FFFFFF"/>
                          </a:solidFill>
                        </a:rPr>
                        <a:t>Blank</a:t>
                      </a:r>
                      <a:endParaRPr lang="en-US" sz="1600" dirty="0">
                        <a:solidFill>
                          <a:srgbClr val="FFFFFF"/>
                        </a:solidFill>
                      </a:endParaRPr>
                    </a:p>
                  </a:txBody>
                  <a:tcPr>
                    <a:lnL>
                      <a:noFill/>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600" dirty="0" smtClean="0">
                          <a:solidFill>
                            <a:srgbClr val="FFFFFF"/>
                          </a:solidFill>
                        </a:rPr>
                        <a:t>Blank</a:t>
                      </a:r>
                      <a:endParaRPr lang="en-US" sz="1600" dirty="0">
                        <a:solidFill>
                          <a:srgbClr val="FFFFFF"/>
                        </a:solidFill>
                      </a:endParaRPr>
                    </a:p>
                  </a:txBody>
                  <a:tcPr>
                    <a:lnL>
                      <a:noFill/>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600" b="1" kern="1200" dirty="0" smtClean="0">
                          <a:solidFill>
                            <a:schemeClr val="tx1"/>
                          </a:solidFill>
                          <a:latin typeface="+mn-lt"/>
                          <a:ea typeface="+mn-ea"/>
                          <a:cs typeface="+mn-cs"/>
                        </a:rPr>
                        <a:t>Specificity of Assets Involved in Function (</a:t>
                      </a:r>
                      <a:r>
                        <a:rPr lang="en-US" sz="1600" b="1" dirty="0" smtClean="0"/>
                        <a:t>Low)</a:t>
                      </a:r>
                      <a:endParaRPr lang="en-US" sz="1600" b="1" dirty="0"/>
                    </a:p>
                  </a:txBody>
                  <a:tcPr>
                    <a:lnL>
                      <a:noFill/>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600" b="1" kern="1200" dirty="0" smtClean="0">
                          <a:solidFill>
                            <a:schemeClr val="tx1"/>
                          </a:solidFill>
                          <a:latin typeface="+mn-lt"/>
                          <a:ea typeface="+mn-ea"/>
                          <a:cs typeface="+mn-cs"/>
                        </a:rPr>
                        <a:t>Specificity of Assets Involved in Function </a:t>
                      </a:r>
                      <a:r>
                        <a:rPr lang="en-US" sz="1600" b="1" dirty="0" smtClean="0"/>
                        <a:t>(High)</a:t>
                      </a:r>
                      <a:endParaRPr lang="en-US" sz="1600" b="1" dirty="0"/>
                    </a:p>
                  </a:txBody>
                  <a:tcPr>
                    <a:lnL>
                      <a:noFill/>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579120">
                <a:tc>
                  <a:txBody>
                    <a:bodyPr/>
                    <a:lstStyle/>
                    <a:p>
                      <a:r>
                        <a:rPr lang="en-US" sz="1600" dirty="0" smtClean="0"/>
                        <a:t>Firm scale</a:t>
                      </a:r>
                      <a:endParaRPr lang="en-US" sz="1600" dirty="0"/>
                    </a:p>
                  </a:txBody>
                  <a:tcPr>
                    <a:lnL>
                      <a:noFill/>
                    </a:lnL>
                    <a:lnR>
                      <a:noFill/>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600" dirty="0" smtClean="0"/>
                        <a:t>Low </a:t>
                      </a:r>
                      <a:endParaRPr lang="en-US" sz="1600" dirty="0"/>
                    </a:p>
                  </a:txBody>
                  <a:tcPr>
                    <a:lnL>
                      <a:noFill/>
                    </a:lnL>
                    <a:lnR>
                      <a:noFill/>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600" dirty="0" smtClean="0"/>
                        <a:t>High growth in surplus</a:t>
                      </a:r>
                      <a:endParaRPr lang="en-US" sz="1600" dirty="0"/>
                    </a:p>
                  </a:txBody>
                  <a:tcPr>
                    <a:lnL>
                      <a:noFill/>
                    </a:lnL>
                    <a:lnR>
                      <a:noFill/>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Low to medium growth in surplus</a:t>
                      </a:r>
                    </a:p>
                  </a:txBody>
                  <a:tcPr>
                    <a:lnL>
                      <a:noFill/>
                    </a:lnL>
                    <a:lnR>
                      <a:noFill/>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822960">
                <a:tc>
                  <a:txBody>
                    <a:bodyPr/>
                    <a:lstStyle/>
                    <a:p>
                      <a:r>
                        <a:rPr lang="en-US" sz="1600" dirty="0" smtClean="0">
                          <a:solidFill>
                            <a:srgbClr val="FFFFFF"/>
                          </a:solidFill>
                        </a:rPr>
                        <a:t>Blank</a:t>
                      </a:r>
                      <a:endParaRPr lang="en-US" sz="1600" dirty="0">
                        <a:solidFill>
                          <a:srgbClr val="FFFFFF"/>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600" dirty="0" smtClean="0"/>
                        <a:t>High </a:t>
                      </a:r>
                      <a:endParaRPr lang="en-US" sz="16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600" dirty="0" smtClean="0"/>
                        <a:t>Low growth in surplus</a:t>
                      </a:r>
                      <a:endParaRPr lang="en-US" sz="16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600" dirty="0" smtClean="0"/>
                        <a:t>No growth in surplus unless cost of capital is lower for third party</a:t>
                      </a:r>
                      <a:endParaRPr lang="en-US" sz="16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822960">
                <a:tc>
                  <a:txBody>
                    <a:bodyPr/>
                    <a:lstStyle/>
                    <a:p>
                      <a:r>
                        <a:rPr lang="en-US" sz="1600" dirty="0" smtClean="0"/>
                        <a:t>Demand uncertainty for firm</a:t>
                      </a:r>
                      <a:endParaRPr lang="en-US" sz="16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600" dirty="0" smtClean="0"/>
                        <a:t>Low </a:t>
                      </a:r>
                      <a:endParaRPr lang="en-US" sz="16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600" dirty="0" smtClean="0"/>
                        <a:t>Low to medium growth in surplus</a:t>
                      </a:r>
                      <a:endParaRPr lang="en-US" sz="16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Low growth in surplus</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579120">
                <a:tc>
                  <a:txBody>
                    <a:bodyPr/>
                    <a:lstStyle/>
                    <a:p>
                      <a:r>
                        <a:rPr lang="en-US" sz="1600" dirty="0" smtClean="0">
                          <a:solidFill>
                            <a:srgbClr val="FFFFFF"/>
                          </a:solidFill>
                        </a:rPr>
                        <a:t>Blank</a:t>
                      </a:r>
                      <a:endParaRPr lang="en-US" sz="1600" dirty="0">
                        <a:solidFill>
                          <a:srgbClr val="FFFFFF"/>
                        </a:solidFill>
                      </a:endParaRPr>
                    </a:p>
                  </a:txBody>
                  <a:tcPr>
                    <a:lnL>
                      <a:noFill/>
                    </a:lnL>
                    <a:lnR>
                      <a:noFill/>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600" dirty="0" smtClean="0"/>
                        <a:t>High </a:t>
                      </a:r>
                      <a:endParaRPr lang="en-US" sz="1600" dirty="0"/>
                    </a:p>
                  </a:txBody>
                  <a:tcPr>
                    <a:lnL>
                      <a:noFill/>
                    </a:lnL>
                    <a:lnR>
                      <a:noFill/>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600" dirty="0" smtClean="0"/>
                        <a:t>High growth in surplus</a:t>
                      </a:r>
                      <a:endParaRPr lang="en-US" sz="1600" dirty="0"/>
                    </a:p>
                  </a:txBody>
                  <a:tcPr>
                    <a:lnL>
                      <a:noFill/>
                    </a:lnL>
                    <a:lnR>
                      <a:noFill/>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Low to medium growth in surplus</a:t>
                      </a:r>
                    </a:p>
                  </a:txBody>
                  <a:tcPr>
                    <a:lnL>
                      <a:noFill/>
                    </a:lnL>
                    <a:lnR>
                      <a:noFill/>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85037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Risks of Using a Third Party</a:t>
            </a:r>
            <a:endParaRPr lang="en-US" kern="120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1600200"/>
            <a:ext cx="8229600" cy="4713514"/>
          </a:xfrm>
        </p:spPr>
        <p:txBody>
          <a:bodyPr/>
          <a:lstStyle/>
          <a:p>
            <a:pPr marL="432054" lvl="0" indent="-432054" defTabSz="457200">
              <a:spcAft>
                <a:spcPct val="0"/>
              </a:spcAft>
              <a:buSzPts val="2400"/>
              <a:buFont typeface="+mj-lt"/>
              <a:buAutoNum type="arabicPeriod"/>
              <a:tabLst/>
            </a:pPr>
            <a:r>
              <a:rPr lang="en-US" sz="2400" kern="1200" dirty="0">
                <a:solidFill>
                  <a:srgbClr val="000000"/>
                </a:solidFill>
                <a:latin typeface="Arial (Body)"/>
              </a:rPr>
              <a:t>The process is broken</a:t>
            </a:r>
          </a:p>
          <a:p>
            <a:pPr marL="432054" lvl="0" indent="-432054" defTabSz="457200">
              <a:spcAft>
                <a:spcPct val="0"/>
              </a:spcAft>
              <a:buSzPts val="2400"/>
              <a:buFont typeface="+mj-lt"/>
              <a:buAutoNum type="arabicPeriod"/>
              <a:tabLst/>
            </a:pPr>
            <a:r>
              <a:rPr lang="en-US" sz="2400" kern="1200" dirty="0">
                <a:solidFill>
                  <a:srgbClr val="000000"/>
                </a:solidFill>
                <a:latin typeface="Arial (Body)"/>
              </a:rPr>
              <a:t>Underestimation of the cost of coordination</a:t>
            </a:r>
          </a:p>
          <a:p>
            <a:pPr marL="432054" lvl="0" indent="-432054" defTabSz="457200">
              <a:spcAft>
                <a:spcPct val="0"/>
              </a:spcAft>
              <a:buSzPts val="2400"/>
              <a:buFont typeface="+mj-lt"/>
              <a:buAutoNum type="arabicPeriod"/>
              <a:tabLst/>
            </a:pPr>
            <a:r>
              <a:rPr lang="en-US" sz="2400" kern="1200" dirty="0">
                <a:solidFill>
                  <a:srgbClr val="000000"/>
                </a:solidFill>
                <a:latin typeface="Arial (Body)"/>
              </a:rPr>
              <a:t>Reduced customer/supplier contact</a:t>
            </a:r>
          </a:p>
          <a:p>
            <a:pPr marL="432054" lvl="0" indent="-432054" defTabSz="457200">
              <a:spcAft>
                <a:spcPct val="0"/>
              </a:spcAft>
              <a:buSzPts val="2400"/>
              <a:buFont typeface="+mj-lt"/>
              <a:buAutoNum type="arabicPeriod"/>
              <a:tabLst/>
            </a:pPr>
            <a:r>
              <a:rPr lang="en-US" sz="2400" kern="1200" dirty="0">
                <a:solidFill>
                  <a:srgbClr val="000000"/>
                </a:solidFill>
                <a:latin typeface="Arial (Body)"/>
              </a:rPr>
              <a:t>Loss of internal capability and growth in third-party power</a:t>
            </a:r>
          </a:p>
          <a:p>
            <a:pPr marL="432054" lvl="0" indent="-432054" defTabSz="457200">
              <a:spcAft>
                <a:spcPct val="0"/>
              </a:spcAft>
              <a:buSzPts val="2400"/>
              <a:buFont typeface="+mj-lt"/>
              <a:buAutoNum type="arabicPeriod"/>
              <a:tabLst/>
            </a:pPr>
            <a:r>
              <a:rPr lang="en-US" sz="2400" kern="1200" dirty="0">
                <a:solidFill>
                  <a:srgbClr val="000000"/>
                </a:solidFill>
                <a:latin typeface="Arial (Body)"/>
              </a:rPr>
              <a:t>Leakage of sensitive data and information</a:t>
            </a:r>
          </a:p>
          <a:p>
            <a:pPr marL="432054" lvl="0" indent="-432054" defTabSz="457200">
              <a:spcAft>
                <a:spcPct val="0"/>
              </a:spcAft>
              <a:buSzPts val="2400"/>
              <a:buFont typeface="+mj-lt"/>
              <a:buAutoNum type="arabicPeriod"/>
              <a:tabLst/>
            </a:pPr>
            <a:r>
              <a:rPr lang="en-US" sz="2400" kern="1200" dirty="0">
                <a:solidFill>
                  <a:srgbClr val="000000"/>
                </a:solidFill>
                <a:latin typeface="Arial (Body)"/>
              </a:rPr>
              <a:t>Ineffective contracts</a:t>
            </a:r>
          </a:p>
          <a:p>
            <a:pPr marL="432054" lvl="0" indent="-432054" defTabSz="457200">
              <a:spcAft>
                <a:spcPct val="0"/>
              </a:spcAft>
              <a:buSzPts val="2400"/>
              <a:buFont typeface="+mj-lt"/>
              <a:buAutoNum type="arabicPeriod"/>
              <a:tabLst/>
            </a:pPr>
            <a:r>
              <a:rPr lang="en-US" sz="2400" kern="1200" dirty="0">
                <a:solidFill>
                  <a:srgbClr val="000000"/>
                </a:solidFill>
                <a:latin typeface="Arial (Body)"/>
              </a:rPr>
              <a:t>Loss of supply chain visibility</a:t>
            </a:r>
          </a:p>
          <a:p>
            <a:pPr marL="432054" lvl="0" indent="-432054" defTabSz="457200">
              <a:spcAft>
                <a:spcPct val="0"/>
              </a:spcAft>
              <a:buSzPts val="2400"/>
              <a:buFont typeface="+mj-lt"/>
              <a:buAutoNum type="arabicPeriod"/>
              <a:tabLst/>
            </a:pPr>
            <a:r>
              <a:rPr lang="en-US" sz="2400" kern="1200" dirty="0">
                <a:solidFill>
                  <a:srgbClr val="000000"/>
                </a:solidFill>
                <a:latin typeface="Arial (Body)"/>
              </a:rPr>
              <a:t>Negative reputational impact</a:t>
            </a:r>
          </a:p>
        </p:txBody>
      </p:sp>
    </p:spTree>
    <p:extLst>
      <p:ext uri="{BB962C8B-B14F-4D97-AF65-F5344CB8AC3E}">
        <p14:creationId xmlns:p14="http://schemas.microsoft.com/office/powerpoint/2010/main" val="2922108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Strategic Factors in Sourcing</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115660"/>
          </a:xfrm>
        </p:spPr>
        <p:txBody>
          <a:bodyPr wrap="square" lIns="91425" tIns="91425" rIns="91425" bIns="91425">
            <a:spAutoFit/>
          </a:bodyPr>
          <a:lstStyle/>
          <a:p>
            <a:pPr marL="432054" lvl="0" indent="-432054" defTabSz="457200">
              <a:spcAft>
                <a:spcPct val="0"/>
              </a:spcAft>
              <a:buSzPts val="2400"/>
              <a:buFont typeface="+mj-lt"/>
              <a:buAutoNum type="arabicPeriod"/>
              <a:tabLst/>
            </a:pPr>
            <a:r>
              <a:rPr lang="en-US" sz="2400" kern="1200" dirty="0">
                <a:solidFill>
                  <a:srgbClr val="000000"/>
                </a:solidFill>
                <a:latin typeface="Arial (Body)"/>
                <a:ea typeface="+mn-ea"/>
                <a:cs typeface="+mn-cs"/>
              </a:rPr>
              <a:t>Support for the business strategy</a:t>
            </a:r>
          </a:p>
          <a:p>
            <a:pPr marL="432054" lvl="0" indent="-432054" defTabSz="457200">
              <a:spcAft>
                <a:spcPct val="0"/>
              </a:spcAft>
              <a:buSzPts val="2400"/>
              <a:buFont typeface="+mj-lt"/>
              <a:buAutoNum type="arabicPeriod"/>
              <a:tabLst/>
            </a:pPr>
            <a:r>
              <a:rPr lang="en-US" sz="2400" kern="1200" dirty="0">
                <a:solidFill>
                  <a:srgbClr val="000000"/>
                </a:solidFill>
                <a:latin typeface="Arial (Body)"/>
                <a:ea typeface="+mn-ea"/>
                <a:cs typeface="+mn-cs"/>
              </a:rPr>
              <a:t>Improve firm </a:t>
            </a:r>
            <a:r>
              <a:rPr lang="en-US" sz="2400" kern="1200" dirty="0" smtClean="0">
                <a:solidFill>
                  <a:srgbClr val="000000"/>
                </a:solidFill>
                <a:latin typeface="Arial (Body)"/>
                <a:ea typeface="+mn-ea"/>
                <a:cs typeface="+mn-cs"/>
              </a:rPr>
              <a:t>focus</a:t>
            </a:r>
          </a:p>
        </p:txBody>
      </p:sp>
    </p:spTree>
    <p:extLst>
      <p:ext uri="{BB962C8B-B14F-4D97-AF65-F5344CB8AC3E}">
        <p14:creationId xmlns:p14="http://schemas.microsoft.com/office/powerpoint/2010/main" val="435937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8851</TotalTime>
  <Words>3096</Words>
  <Application>Microsoft Office PowerPoint</Application>
  <PresentationFormat>On-screen Show (4:3)</PresentationFormat>
  <Paragraphs>606</Paragraphs>
  <Slides>51</Slides>
  <Notes>5</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51</vt:i4>
      </vt:variant>
    </vt:vector>
  </HeadingPairs>
  <TitlesOfParts>
    <vt:vector size="61" baseType="lpstr">
      <vt:lpstr>Arial</vt:lpstr>
      <vt:lpstr>Arial (Body)</vt:lpstr>
      <vt:lpstr>Calibri (Body)</vt:lpstr>
      <vt:lpstr>Noto Sans Symbols</vt:lpstr>
      <vt:lpstr>Symbol</vt:lpstr>
      <vt:lpstr>Times New Roman</vt:lpstr>
      <vt:lpstr>Verdana</vt:lpstr>
      <vt:lpstr>508 Lecture</vt:lpstr>
      <vt:lpstr>1_508 Lecture</vt:lpstr>
      <vt:lpstr>Equation</vt:lpstr>
      <vt:lpstr>Supply Chain Management: Strategy, Planning, and Operation</vt:lpstr>
      <vt:lpstr>Learning Objectives</vt:lpstr>
      <vt:lpstr>The Sourcing Decision in a Supply Chain (1 of 2)</vt:lpstr>
      <vt:lpstr>The Sourcing Decision in a Supply Chain (2 of 2)</vt:lpstr>
      <vt:lpstr>How Do Third Parties Increase the Supply Chain Surplus?</vt:lpstr>
      <vt:lpstr>Factors Influencing Growth of Surplus by a Third Party (1 of 2)</vt:lpstr>
      <vt:lpstr>Factors Influencing Growth of Surplus by a Third Party (2 of 2)</vt:lpstr>
      <vt:lpstr>Risks of Using a Third Party</vt:lpstr>
      <vt:lpstr>Strategic Factors in Sourcing</vt:lpstr>
      <vt:lpstr>Examples of Successful Third-Party Suppliers</vt:lpstr>
      <vt:lpstr>Summary of Learning Objective 1</vt:lpstr>
      <vt:lpstr>Total Cost of Ownership (1 of 4)</vt:lpstr>
      <vt:lpstr>Total Cost of Ownership (2 of 4)</vt:lpstr>
      <vt:lpstr>Total Cost of Ownership (3 of 4)</vt:lpstr>
      <vt:lpstr>Total Cost of Ownership (4 of 4)</vt:lpstr>
      <vt:lpstr>Summary of Learning Objective 2</vt:lpstr>
      <vt:lpstr>Designing a Sourcing Portfolio: Tailored Sourcing (1 of 5)</vt:lpstr>
      <vt:lpstr>Designing a Sourcing Portfolio: Tailored Sourcing (2 of 5)</vt:lpstr>
      <vt:lpstr>Designing a Sourcing Portfolio: Tailored Sourcing (3 of 5)</vt:lpstr>
      <vt:lpstr>Designing a Sourcing Portfolio: Tailored Sourcing (4 of 5)</vt:lpstr>
      <vt:lpstr>Designing a Sourcing Portfolio: Tailored Sourcing (5 of 5)</vt:lpstr>
      <vt:lpstr>Product Categorization</vt:lpstr>
      <vt:lpstr>Summary of Learning Objective 3</vt:lpstr>
      <vt:lpstr>The Impact of Incentives on Third-Party Behavior</vt:lpstr>
      <vt:lpstr>Summary of Learning Objective 4</vt:lpstr>
      <vt:lpstr>Sharing Risk and Reward in the Supply Chain</vt:lpstr>
      <vt:lpstr>Optimal Service Level Equations (1 of 2)</vt:lpstr>
      <vt:lpstr>Optimal Service Level Equations (2 of 2)</vt:lpstr>
      <vt:lpstr>Impact of Local Optimization (1 of 2)</vt:lpstr>
      <vt:lpstr>Impact of Local Optimization (2 of 2)</vt:lpstr>
      <vt:lpstr>Sharing Risk to Grow Supply Chain Profits (1 of 2)</vt:lpstr>
      <vt:lpstr>Sharing Risk to Grow Supply Chain Profits (2 of 2)</vt:lpstr>
      <vt:lpstr>Sharing Risks through Buybacks</vt:lpstr>
      <vt:lpstr>Impact of Risks Sharing Through Buybacks</vt:lpstr>
      <vt:lpstr>Buyback Contracts (1 of 2)</vt:lpstr>
      <vt:lpstr>Buyback Contracts (2 of 2)</vt:lpstr>
      <vt:lpstr>Risk Sharing through Revenue-Sharing</vt:lpstr>
      <vt:lpstr>Revenue-Sharing Contracts (1 of 3)</vt:lpstr>
      <vt:lpstr>Revenue-Sharing Contracts (2 of 3)</vt:lpstr>
      <vt:lpstr>Revenue-Sharing Contracts (3 of 3)</vt:lpstr>
      <vt:lpstr>Risk Sharing Using Quantity Flexibility (1 of 2)</vt:lpstr>
      <vt:lpstr>Risk Sharing Using Quantity Flexibility (2 of 2)</vt:lpstr>
      <vt:lpstr>Quantity Flexibility Contracts (1 of 5)</vt:lpstr>
      <vt:lpstr>Quantity Flexibility Contracts (2 of 5)</vt:lpstr>
      <vt:lpstr>Quantity Flexibility Contracts (3 of 5)</vt:lpstr>
      <vt:lpstr>Quantity Flexibility Contracts (4 of 5)</vt:lpstr>
      <vt:lpstr>Quantity Flexibility Contracts (5 of 5)</vt:lpstr>
      <vt:lpstr>Sharing Rewards to Improve Performance</vt:lpstr>
      <vt:lpstr>Summary of Learning Objective 5 (1 of 2)</vt:lpstr>
      <vt:lpstr>Summary of Learning Objective 5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Strategy, Planning, and Operation, 7e</dc:title>
  <dc:subject>Decision Science</dc:subject>
  <dc:creator>Chopra</dc:creator>
  <cp:keywords>Supply Chain Management</cp:keywords>
  <cp:lastModifiedBy>PAVITHRAN M</cp:lastModifiedBy>
  <cp:revision>882</cp:revision>
  <dcterms:modified xsi:type="dcterms:W3CDTF">2017-12-08T08:47:42Z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