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94364" autoAdjust="0"/>
  </p:normalViewPr>
  <p:slideViewPr>
    <p:cSldViewPr snapToGrid="0" snapToObjects="1">
      <p:cViewPr varScale="1">
        <p:scale>
          <a:sx n="66" d="100"/>
          <a:sy n="66" d="100"/>
        </p:scale>
        <p:origin x="1290" y="60"/>
      </p:cViewPr>
      <p:guideLst>
        <p:guide orient="horz" pos="100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6867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631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2019, 2016, 2013 </a:t>
            </a:r>
            <a:r>
              <a:rPr lang="en-US" altLang="en-US" sz="1200" dirty="0" smtClean="0">
                <a:solidFill>
                  <a:schemeClr val="tx1"/>
                </a:solidFill>
                <a:latin typeface="Verdana"/>
                <a:ea typeface="Verdana" panose="020B0604030504040204" pitchFamily="34" charset="0"/>
                <a:cs typeface="Verdana" panose="020B0604030504040204" pitchFamily="34" charset="0"/>
              </a:rPr>
              <a:t>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17</a:t>
            </a:r>
            <a:endParaRPr lang="en-US" b="1" dirty="0">
              <a:latin typeface="+mn-lt"/>
            </a:endParaRPr>
          </a:p>
        </p:txBody>
      </p:sp>
      <p:sp>
        <p:nvSpPr>
          <p:cNvPr id="5" name="Text Placeholder 4"/>
          <p:cNvSpPr>
            <a:spLocks noGrp="1"/>
          </p:cNvSpPr>
          <p:nvPr>
            <p:ph type="body" idx="3"/>
          </p:nvPr>
        </p:nvSpPr>
        <p:spPr>
          <a:xfrm>
            <a:off x="5029200" y="3114461"/>
            <a:ext cx="3657600" cy="1428510"/>
          </a:xfrm>
        </p:spPr>
        <p:txBody>
          <a:bodyPr/>
          <a:lstStyle/>
          <a:p>
            <a:pPr algn="ctr"/>
            <a:r>
              <a:rPr lang="en-US" dirty="0">
                <a:latin typeface="+mn-lt"/>
              </a:rPr>
              <a:t>Sustainability and the Supply Chain</a:t>
            </a:r>
            <a:endParaRPr lang="en-US" sz="2400" dirty="0">
              <a:latin typeface="+mn-lt"/>
            </a:endParaRP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2019, 2016, 2013 </a:t>
            </a:r>
            <a:r>
              <a:rPr lang="en-US" altLang="en-US" sz="1200" dirty="0" smtClean="0">
                <a:solidFill>
                  <a:schemeClr val="tx1"/>
                </a:solidFill>
                <a:latin typeface="Verdana"/>
                <a:ea typeface="Verdana" panose="020B0604030504040204" pitchFamily="34" charset="0"/>
                <a:cs typeface="Verdana" panose="020B0604030504040204" pitchFamily="34" charset="0"/>
              </a:rPr>
              <a:t>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Key Pillars of Corporate Social Responsibility</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Measuring performance along all three pillars may be required to evaluate the impact of sustainability-related efforts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Environmental</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Social</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Governance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Two fundamental </a:t>
            </a:r>
            <a:r>
              <a:rPr lang="en-US" sz="2400" kern="1200" dirty="0" smtClean="0">
                <a:solidFill>
                  <a:srgbClr val="000000"/>
                </a:solidFill>
                <a:latin typeface="Arial (Body)"/>
                <a:ea typeface="+mn-ea"/>
                <a:cs typeface="+mn-cs"/>
              </a:rPr>
              <a:t>challenges</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Scope of measurement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Absolute of relative </a:t>
            </a:r>
            <a:r>
              <a:rPr lang="en-US" sz="2400" kern="1200" dirty="0" smtClean="0">
                <a:solidFill>
                  <a:srgbClr val="000000"/>
                </a:solidFill>
                <a:latin typeface="Arial (Body)"/>
                <a:ea typeface="+mn-ea"/>
                <a:cs typeface="+mn-cs"/>
              </a:rPr>
              <a:t>measures</a:t>
            </a:r>
          </a:p>
        </p:txBody>
      </p:sp>
    </p:spTree>
    <p:extLst>
      <p:ext uri="{BB962C8B-B14F-4D97-AF65-F5344CB8AC3E}">
        <p14:creationId xmlns:p14="http://schemas.microsoft.com/office/powerpoint/2010/main" val="13007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Environmental Pillar</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27009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Firm’s impact on the environment, including air, land, water, and ecosystems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Resource reduction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Emission reduction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Product innovation</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Not all “green” claims are valid</a:t>
            </a:r>
          </a:p>
          <a:p>
            <a:pPr marL="741553" lvl="1" indent="-284353" defTabSz="457200">
              <a:spcAft>
                <a:spcPct val="0"/>
              </a:spcAft>
              <a:buFont typeface="Arial" panose="020B0604020202020204" pitchFamily="34" charset="0"/>
            </a:pPr>
            <a:r>
              <a:rPr lang="en-US" sz="2400" b="1" kern="1200" dirty="0" smtClean="0">
                <a:solidFill>
                  <a:srgbClr val="000000"/>
                </a:solidFill>
                <a:latin typeface="Arial (Body)"/>
                <a:ea typeface="+mn-ea"/>
                <a:cs typeface="+mn-cs"/>
              </a:rPr>
              <a:t>Greenwashing</a:t>
            </a:r>
          </a:p>
        </p:txBody>
      </p:sp>
    </p:spTree>
    <p:extLst>
      <p:ext uri="{BB962C8B-B14F-4D97-AF65-F5344CB8AC3E}">
        <p14:creationId xmlns:p14="http://schemas.microsoft.com/office/powerpoint/2010/main" val="250969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Social Pillar</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48553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 firm’s ability to address issues that are important for its workforce, customers, and </a:t>
            </a:r>
            <a:r>
              <a:rPr lang="en-US" sz="2400" kern="1200" dirty="0" smtClean="0">
                <a:solidFill>
                  <a:srgbClr val="000000"/>
                </a:solidFill>
                <a:latin typeface="Arial (Body)"/>
                <a:ea typeface="+mn-ea"/>
                <a:cs typeface="+mn-cs"/>
              </a:rPr>
              <a:t>society</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a:t>
            </a:r>
            <a:r>
              <a:rPr lang="en-AU" sz="2400" kern="1200" dirty="0">
                <a:solidFill>
                  <a:srgbClr val="000000"/>
                </a:solidFill>
                <a:latin typeface="Arial (Body)"/>
                <a:ea typeface="+mn-ea"/>
                <a:cs typeface="+mn-cs"/>
              </a:rPr>
              <a:t>udit and support suppliers</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Supplier collaboration and capability building strongly associated with social and environmental responsibility performance improvement and lower operating costs</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Benefits accrue to all customers of the </a:t>
            </a:r>
            <a:r>
              <a:rPr lang="en-AU" sz="2400" kern="1200" dirty="0" smtClean="0">
                <a:solidFill>
                  <a:srgbClr val="000000"/>
                </a:solidFill>
                <a:latin typeface="Arial (Body)"/>
                <a:ea typeface="+mn-ea"/>
                <a:cs typeface="+mn-cs"/>
              </a:rPr>
              <a:t>supplier</a:t>
            </a:r>
          </a:p>
        </p:txBody>
      </p:sp>
    </p:spTree>
    <p:extLst>
      <p:ext uri="{BB962C8B-B14F-4D97-AF65-F5344CB8AC3E}">
        <p14:creationId xmlns:p14="http://schemas.microsoft.com/office/powerpoint/2010/main" val="383539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Governance Pillar</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Firm’s governance style based on best management practices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Vision and strategy for environmental and social improvements must align with economic performance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Hard to </a:t>
            </a:r>
            <a:r>
              <a:rPr lang="en-US" sz="2400" kern="1200" dirty="0" smtClean="0">
                <a:solidFill>
                  <a:srgbClr val="000000"/>
                </a:solidFill>
                <a:latin typeface="Arial (Body)"/>
                <a:ea typeface="+mn-ea"/>
                <a:cs typeface="+mn-cs"/>
              </a:rPr>
              <a:t>implement</a:t>
            </a:r>
          </a:p>
        </p:txBody>
      </p:sp>
    </p:spTree>
    <p:extLst>
      <p:ext uri="{BB962C8B-B14F-4D97-AF65-F5344CB8AC3E}">
        <p14:creationId xmlns:p14="http://schemas.microsoft.com/office/powerpoint/2010/main" val="392868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3877954"/>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Corporate social responsibility performance is measured along the environmental, social, and governance pillars. The environmental pillar includes resource reduction, emission reduction, and product responsibility. The social pillar includes issues related to workforce, customers, and community. The governance pillar includes vision and strategy along with board structure and shareholder rights. Improved vision and strategy and social performance helps a firm increase the economic impact of its environmental </a:t>
            </a:r>
            <a:r>
              <a:rPr lang="en-US" sz="2400" kern="1200" dirty="0" smtClean="0">
                <a:solidFill>
                  <a:srgbClr val="000000"/>
                </a:solidFill>
                <a:latin typeface="Arial (Body)"/>
                <a:ea typeface="+mn-ea"/>
                <a:cs typeface="+mn-cs"/>
              </a:rPr>
              <a:t>activities.</a:t>
            </a:r>
          </a:p>
        </p:txBody>
      </p:sp>
    </p:spTree>
    <p:extLst>
      <p:ext uri="{BB962C8B-B14F-4D97-AF65-F5344CB8AC3E}">
        <p14:creationId xmlns:p14="http://schemas.microsoft.com/office/powerpoint/2010/main" val="258650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2031295"/>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Increasing the scope of performance measurement to include the whole supply chain along with incentives and mandates from regulators, however, are important to push firms to include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 in </a:t>
            </a:r>
            <a:r>
              <a:rPr lang="en-US" sz="2400" kern="1200" dirty="0">
                <a:solidFill>
                  <a:srgbClr val="000000"/>
                </a:solidFill>
                <a:latin typeface="Arial (Body)"/>
                <a:ea typeface="+mn-ea"/>
                <a:cs typeface="+mn-cs"/>
              </a:rPr>
              <a:t>their strategy and continue to improve their environmental and social </a:t>
            </a:r>
            <a:r>
              <a:rPr lang="en-US" sz="2400" kern="1200" dirty="0" smtClean="0">
                <a:solidFill>
                  <a:srgbClr val="000000"/>
                </a:solidFill>
                <a:latin typeface="Arial (Body)"/>
                <a:ea typeface="+mn-ea"/>
                <a:cs typeface="+mn-cs"/>
              </a:rPr>
              <a:t>performance.</a:t>
            </a:r>
          </a:p>
        </p:txBody>
      </p:sp>
    </p:spTree>
    <p:extLst>
      <p:ext uri="{BB962C8B-B14F-4D97-AF65-F5344CB8AC3E}">
        <p14:creationId xmlns:p14="http://schemas.microsoft.com/office/powerpoint/2010/main" val="408729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Sustainability and Supply Chain Drivers</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AU" sz="2400" kern="1200" dirty="0" smtClean="0">
                <a:solidFill>
                  <a:srgbClr val="000000"/>
                </a:solidFill>
                <a:latin typeface="Arial (Body)"/>
                <a:ea typeface="+mn-ea"/>
                <a:cs typeface="+mn-cs"/>
              </a:rPr>
              <a:t>Match pillars with drivers</a:t>
            </a:r>
          </a:p>
          <a:p>
            <a:pPr marL="255651" lvl="0" indent="-255651" defTabSz="457200">
              <a:spcAft>
                <a:spcPct val="0"/>
              </a:spcAft>
              <a:buFont typeface="Arial" panose="020B0604020202020204" pitchFamily="34" charset="0"/>
              <a:buChar char="•"/>
              <a:tabLst/>
            </a:pPr>
            <a:r>
              <a:rPr lang="en-AU" sz="2400" kern="1200" dirty="0" smtClean="0">
                <a:solidFill>
                  <a:srgbClr val="000000"/>
                </a:solidFill>
                <a:latin typeface="Arial (Body)"/>
                <a:ea typeface="+mn-ea"/>
                <a:cs typeface="+mn-cs"/>
              </a:rPr>
              <a:t>Measure environmental impact for each driver along each of the social and environmental categories</a:t>
            </a:r>
          </a:p>
        </p:txBody>
      </p:sp>
    </p:spTree>
    <p:extLst>
      <p:ext uri="{BB962C8B-B14F-4D97-AF65-F5344CB8AC3E}">
        <p14:creationId xmlns:p14="http://schemas.microsoft.com/office/powerpoint/2010/main" val="303962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Facilities</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Consumers of energy and water and emitters of waste and green- house </a:t>
            </a:r>
            <a:r>
              <a:rPr lang="en-US" sz="2400" kern="1200" dirty="0" smtClean="0">
                <a:solidFill>
                  <a:srgbClr val="000000"/>
                </a:solidFill>
                <a:latin typeface="Arial (Body)"/>
                <a:ea typeface="+mn-ea"/>
                <a:cs typeface="+mn-cs"/>
              </a:rPr>
              <a:t>gases</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Separate the improvement opportunities into those that generate positive cash flows and those that do not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Facilities often offer the best opportunity to simultaneously improve the environmental and financial performances through </a:t>
            </a:r>
            <a:r>
              <a:rPr lang="en-US" sz="2400" kern="1200" dirty="0" smtClean="0">
                <a:solidFill>
                  <a:srgbClr val="000000"/>
                </a:solidFill>
                <a:latin typeface="Arial (Body)"/>
                <a:ea typeface="+mn-ea"/>
                <a:cs typeface="+mn-cs"/>
              </a:rPr>
              <a:t>innovation</a:t>
            </a:r>
          </a:p>
        </p:txBody>
      </p:sp>
    </p:spTree>
    <p:extLst>
      <p:ext uri="{BB962C8B-B14F-4D97-AF65-F5344CB8AC3E}">
        <p14:creationId xmlns:p14="http://schemas.microsoft.com/office/powerpoint/2010/main" val="393950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Inventory</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Most supply chains focus on raw materials, work in process, finished </a:t>
            </a:r>
            <a:r>
              <a:rPr lang="en-US" sz="2400" kern="1200" dirty="0" smtClean="0">
                <a:solidFill>
                  <a:srgbClr val="000000"/>
                </a:solidFill>
                <a:latin typeface="Arial (Body)"/>
                <a:ea typeface="+mn-ea"/>
                <a:cs typeface="+mn-cs"/>
              </a:rPr>
              <a:t>goods</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Inventory in a landfill</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Cost borne collectively by </a:t>
            </a:r>
            <a:r>
              <a:rPr lang="en-US" sz="2400" kern="1200" dirty="0" smtClean="0">
                <a:solidFill>
                  <a:srgbClr val="000000"/>
                </a:solidFill>
                <a:latin typeface="Arial (Body)"/>
                <a:ea typeface="+mn-ea"/>
                <a:cs typeface="+mn-cs"/>
              </a:rPr>
              <a:t>society</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Reduce harmful inventory, unlock unused value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“Cradle to cradle” </a:t>
            </a:r>
            <a:r>
              <a:rPr lang="en-US" sz="2400" kern="1200" dirty="0" smtClean="0">
                <a:solidFill>
                  <a:srgbClr val="000000"/>
                </a:solidFill>
                <a:latin typeface="Arial (Body)"/>
                <a:ea typeface="+mn-ea"/>
                <a:cs typeface="+mn-cs"/>
              </a:rPr>
              <a:t>design</a:t>
            </a:r>
          </a:p>
        </p:txBody>
      </p:sp>
    </p:spTree>
    <p:extLst>
      <p:ext uri="{BB962C8B-B14F-4D97-AF65-F5344CB8AC3E}">
        <p14:creationId xmlns:p14="http://schemas.microsoft.com/office/powerpoint/2010/main" val="826915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Transportation</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Improve environmental performance through resource and emission </a:t>
            </a:r>
            <a:r>
              <a:rPr lang="en-US" sz="2400" kern="1200" dirty="0" smtClean="0">
                <a:solidFill>
                  <a:srgbClr val="000000"/>
                </a:solidFill>
                <a:latin typeface="Arial (Body)"/>
                <a:ea typeface="+mn-ea"/>
                <a:cs typeface="+mn-cs"/>
              </a:rPr>
              <a:t>reduction</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Product design can play a significant </a:t>
            </a:r>
            <a:r>
              <a:rPr lang="en-US" sz="2400" kern="1200" dirty="0" smtClean="0">
                <a:solidFill>
                  <a:srgbClr val="000000"/>
                </a:solidFill>
                <a:latin typeface="Arial (Body)"/>
                <a:ea typeface="+mn-ea"/>
                <a:cs typeface="+mn-cs"/>
              </a:rPr>
              <a:t>role</a:t>
            </a:r>
          </a:p>
        </p:txBody>
      </p:sp>
    </p:spTree>
    <p:extLst>
      <p:ext uri="{BB962C8B-B14F-4D97-AF65-F5344CB8AC3E}">
        <p14:creationId xmlns:p14="http://schemas.microsoft.com/office/powerpoint/2010/main" val="152971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Learning Objectives</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001065"/>
          </a:xfrm>
        </p:spPr>
        <p:txBody>
          <a:bodyPr wrap="square" lIns="91425" tIns="91425" rIns="91425" bIns="91425">
            <a:spAutoFit/>
          </a:bodyPr>
          <a:lstStyle/>
          <a:p>
            <a:pPr marL="0" lvl="0" indent="0" defTabSz="457200">
              <a:spcAft>
                <a:spcPct val="0"/>
              </a:spcAft>
              <a:buSzPct val="100000"/>
              <a:buNone/>
            </a:pPr>
            <a:r>
              <a:rPr lang="en-US" sz="2200" b="1" kern="1200" dirty="0" smtClean="0">
                <a:solidFill>
                  <a:schemeClr val="tx2"/>
                </a:solidFill>
                <a:latin typeface="Arial (Body)"/>
                <a:ea typeface="+mn-ea"/>
                <a:cs typeface="+mn-cs"/>
              </a:rPr>
              <a:t>17.1</a:t>
            </a:r>
            <a:r>
              <a:rPr lang="en-US" sz="2200" kern="1200" dirty="0" smtClean="0">
                <a:solidFill>
                  <a:srgbClr val="000000"/>
                </a:solidFill>
                <a:latin typeface="Arial (Body)"/>
                <a:ea typeface="+mn-ea"/>
                <a:cs typeface="+mn-cs"/>
              </a:rPr>
              <a:t> Understand </a:t>
            </a:r>
            <a:r>
              <a:rPr lang="en-US" sz="2200" kern="1200" dirty="0">
                <a:solidFill>
                  <a:srgbClr val="000000"/>
                </a:solidFill>
                <a:latin typeface="Arial (Body)"/>
                <a:ea typeface="+mn-ea"/>
                <a:cs typeface="+mn-cs"/>
              </a:rPr>
              <a:t>the importance of sustainability in a supply </a:t>
            </a:r>
            <a:r>
              <a:rPr lang="en-US" sz="2200" kern="1200" dirty="0" smtClean="0">
                <a:solidFill>
                  <a:srgbClr val="000000"/>
                </a:solidFill>
                <a:latin typeface="Arial (Body)"/>
                <a:ea typeface="+mn-ea"/>
                <a:cs typeface="+mn-cs"/>
              </a:rPr>
              <a:t>chain.</a:t>
            </a:r>
            <a:endParaRPr lang="en-US" sz="2200" kern="1200" dirty="0">
              <a:solidFill>
                <a:srgbClr val="000000"/>
              </a:solidFill>
              <a:latin typeface="Arial (Body)"/>
              <a:ea typeface="+mn-ea"/>
              <a:cs typeface="+mn-cs"/>
            </a:endParaRPr>
          </a:p>
          <a:p>
            <a:pPr marL="0" lvl="0" indent="0" defTabSz="457200">
              <a:spcAft>
                <a:spcPct val="0"/>
              </a:spcAft>
              <a:buSzPct val="100000"/>
              <a:buNone/>
            </a:pPr>
            <a:r>
              <a:rPr lang="en-US" sz="2200" b="1" kern="1200" dirty="0" smtClean="0">
                <a:solidFill>
                  <a:schemeClr val="tx2"/>
                </a:solidFill>
                <a:latin typeface="Arial (Body)"/>
                <a:ea typeface="+mn-ea"/>
                <a:cs typeface="+mn-cs"/>
              </a:rPr>
              <a:t>17.2</a:t>
            </a:r>
            <a:r>
              <a:rPr lang="en-US" sz="2200" kern="1200" dirty="0" smtClean="0">
                <a:solidFill>
                  <a:srgbClr val="000000"/>
                </a:solidFill>
                <a:latin typeface="Arial (Body)"/>
                <a:ea typeface="+mn-ea"/>
                <a:cs typeface="+mn-cs"/>
              </a:rPr>
              <a:t> Discuss </a:t>
            </a:r>
            <a:r>
              <a:rPr lang="en-US" sz="2200" kern="1200" dirty="0">
                <a:solidFill>
                  <a:srgbClr val="000000"/>
                </a:solidFill>
                <a:latin typeface="Arial (Body)"/>
                <a:ea typeface="+mn-ea"/>
                <a:cs typeface="+mn-cs"/>
              </a:rPr>
              <a:t>the challenge to sustainability posed by the tragedy of the </a:t>
            </a:r>
            <a:r>
              <a:rPr lang="en-US" sz="2200" kern="1200" dirty="0" smtClean="0">
                <a:solidFill>
                  <a:srgbClr val="000000"/>
                </a:solidFill>
                <a:latin typeface="Arial (Body)"/>
                <a:ea typeface="+mn-ea"/>
                <a:cs typeface="+mn-cs"/>
              </a:rPr>
              <a:t>commons.</a:t>
            </a:r>
            <a:endParaRPr lang="en-US" sz="2200" kern="1200" dirty="0">
              <a:solidFill>
                <a:srgbClr val="000000"/>
              </a:solidFill>
              <a:latin typeface="Arial (Body)"/>
              <a:ea typeface="+mn-ea"/>
              <a:cs typeface="+mn-cs"/>
            </a:endParaRPr>
          </a:p>
          <a:p>
            <a:pPr marL="0" lvl="0" indent="0" defTabSz="457200">
              <a:spcAft>
                <a:spcPct val="0"/>
              </a:spcAft>
              <a:buSzPct val="100000"/>
              <a:buNone/>
            </a:pPr>
            <a:r>
              <a:rPr lang="en-US" sz="2200" b="1" kern="1200" dirty="0" smtClean="0">
                <a:solidFill>
                  <a:schemeClr val="tx2"/>
                </a:solidFill>
                <a:latin typeface="Arial (Body)"/>
                <a:ea typeface="+mn-ea"/>
                <a:cs typeface="+mn-cs"/>
              </a:rPr>
              <a:t>17.3</a:t>
            </a:r>
            <a:r>
              <a:rPr lang="en-US" sz="2200" kern="1200" dirty="0" smtClean="0">
                <a:solidFill>
                  <a:srgbClr val="000000"/>
                </a:solidFill>
                <a:latin typeface="Arial (Body)"/>
                <a:ea typeface="+mn-ea"/>
                <a:cs typeface="+mn-cs"/>
              </a:rPr>
              <a:t> Describe </a:t>
            </a:r>
            <a:r>
              <a:rPr lang="en-US" sz="2200" kern="1200" dirty="0">
                <a:solidFill>
                  <a:srgbClr val="000000"/>
                </a:solidFill>
                <a:latin typeface="Arial (Body)"/>
                <a:ea typeface="+mn-ea"/>
                <a:cs typeface="+mn-cs"/>
              </a:rPr>
              <a:t>key pillars of corporate social responsibility.</a:t>
            </a:r>
          </a:p>
          <a:p>
            <a:pPr marL="0" lvl="0" indent="0" defTabSz="457200">
              <a:spcAft>
                <a:spcPct val="0"/>
              </a:spcAft>
              <a:buSzPct val="100000"/>
              <a:buNone/>
            </a:pPr>
            <a:r>
              <a:rPr lang="en-US" sz="2200" b="1" kern="1200" dirty="0" smtClean="0">
                <a:solidFill>
                  <a:schemeClr val="tx2"/>
                </a:solidFill>
                <a:latin typeface="Arial (Body)"/>
                <a:ea typeface="+mn-ea"/>
                <a:cs typeface="+mn-cs"/>
              </a:rPr>
              <a:t>17.4</a:t>
            </a:r>
            <a:r>
              <a:rPr lang="en-US" sz="2200" kern="1200" dirty="0" smtClean="0">
                <a:solidFill>
                  <a:srgbClr val="000000"/>
                </a:solidFill>
                <a:latin typeface="Arial (Body)"/>
                <a:ea typeface="+mn-ea"/>
                <a:cs typeface="+mn-cs"/>
              </a:rPr>
              <a:t> Identify </a:t>
            </a:r>
            <a:r>
              <a:rPr lang="en-US" sz="2200" kern="1200" dirty="0">
                <a:solidFill>
                  <a:srgbClr val="000000"/>
                </a:solidFill>
                <a:latin typeface="Arial (Body)"/>
                <a:ea typeface="+mn-ea"/>
                <a:cs typeface="+mn-cs"/>
              </a:rPr>
              <a:t>opportunities for improved sustainability along various supply chain </a:t>
            </a:r>
            <a:r>
              <a:rPr lang="en-US" sz="2200" kern="1200" dirty="0" smtClean="0">
                <a:solidFill>
                  <a:srgbClr val="000000"/>
                </a:solidFill>
                <a:latin typeface="Arial (Body)"/>
                <a:ea typeface="+mn-ea"/>
                <a:cs typeface="+mn-cs"/>
              </a:rPr>
              <a:t>drivers.</a:t>
            </a:r>
            <a:endParaRPr lang="en-US" sz="2200" kern="1200" dirty="0">
              <a:solidFill>
                <a:srgbClr val="000000"/>
              </a:solidFill>
              <a:latin typeface="Arial (Body)"/>
              <a:ea typeface="+mn-ea"/>
              <a:cs typeface="+mn-cs"/>
            </a:endParaRPr>
          </a:p>
          <a:p>
            <a:pPr marL="0" lvl="0" indent="0" defTabSz="457200">
              <a:spcAft>
                <a:spcPct val="0"/>
              </a:spcAft>
              <a:buSzPct val="100000"/>
              <a:buNone/>
            </a:pPr>
            <a:r>
              <a:rPr lang="en-US" sz="2200" b="1" kern="1200" dirty="0" smtClean="0">
                <a:solidFill>
                  <a:schemeClr val="tx2"/>
                </a:solidFill>
                <a:latin typeface="Arial (Body)"/>
                <a:ea typeface="+mn-ea"/>
                <a:cs typeface="+mn-cs"/>
              </a:rPr>
              <a:t>17.5</a:t>
            </a:r>
            <a:r>
              <a:rPr lang="en-US" sz="2200" kern="1200" dirty="0" smtClean="0">
                <a:solidFill>
                  <a:srgbClr val="000000"/>
                </a:solidFill>
                <a:latin typeface="Arial (Body)"/>
                <a:ea typeface="+mn-ea"/>
                <a:cs typeface="+mn-cs"/>
              </a:rPr>
              <a:t> Understand </a:t>
            </a:r>
            <a:r>
              <a:rPr lang="en-US" sz="2200" kern="1200" dirty="0">
                <a:solidFill>
                  <a:srgbClr val="000000"/>
                </a:solidFill>
                <a:latin typeface="Arial (Body)"/>
                <a:ea typeface="+mn-ea"/>
                <a:cs typeface="+mn-cs"/>
              </a:rPr>
              <a:t>the role of incentives and regulation for improved sustainability</a:t>
            </a:r>
            <a:r>
              <a:rPr lang="en-US" sz="2200" kern="1200" dirty="0" smtClean="0">
                <a:solidFill>
                  <a:srgbClr val="000000"/>
                </a:solidFill>
                <a:latin typeface="Arial (Body)"/>
                <a:ea typeface="+mn-ea"/>
                <a:cs typeface="+mn-cs"/>
              </a:rPr>
              <a:t>.</a:t>
            </a:r>
          </a:p>
        </p:txBody>
      </p:sp>
    </p:spTree>
    <p:extLst>
      <p:ext uri="{BB962C8B-B14F-4D97-AF65-F5344CB8AC3E}">
        <p14:creationId xmlns:p14="http://schemas.microsoft.com/office/powerpoint/2010/main" val="780163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Sourcing</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Greatest social and environmental impact occurs in the extended supply </a:t>
            </a:r>
            <a:r>
              <a:rPr lang="en-US" sz="2400" kern="1200" dirty="0" smtClean="0">
                <a:solidFill>
                  <a:srgbClr val="000000"/>
                </a:solidFill>
                <a:latin typeface="Arial (Body)"/>
                <a:ea typeface="+mn-ea"/>
                <a:cs typeface="+mn-cs"/>
              </a:rPr>
              <a:t>chain</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Impact has grown with increased global </a:t>
            </a:r>
            <a:r>
              <a:rPr lang="en-US" sz="2400" kern="1200" dirty="0" smtClean="0">
                <a:solidFill>
                  <a:srgbClr val="000000"/>
                </a:solidFill>
                <a:latin typeface="Arial (Body)"/>
                <a:ea typeface="+mn-ea"/>
                <a:cs typeface="+mn-cs"/>
              </a:rPr>
              <a:t>sourcing</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Verifying and tracking supplier performance with regard to sustainability a major </a:t>
            </a:r>
            <a:r>
              <a:rPr lang="en-US" sz="2400" kern="1200" dirty="0" smtClean="0">
                <a:solidFill>
                  <a:srgbClr val="000000"/>
                </a:solidFill>
                <a:latin typeface="Arial (Body)"/>
                <a:ea typeface="+mn-ea"/>
                <a:cs typeface="+mn-cs"/>
              </a:rPr>
              <a:t>challenge</a:t>
            </a:r>
          </a:p>
        </p:txBody>
      </p:sp>
    </p:spTree>
    <p:extLst>
      <p:ext uri="{BB962C8B-B14F-4D97-AF65-F5344CB8AC3E}">
        <p14:creationId xmlns:p14="http://schemas.microsoft.com/office/powerpoint/2010/main" val="1312157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Pricing</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6264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Differential pricing can improve the utilization of assets, leading to resource </a:t>
            </a:r>
            <a:r>
              <a:rPr lang="en-US" sz="2400" kern="1200" dirty="0" smtClean="0">
                <a:solidFill>
                  <a:srgbClr val="000000"/>
                </a:solidFill>
                <a:latin typeface="Arial (Body)"/>
                <a:ea typeface="+mn-ea"/>
                <a:cs typeface="+mn-cs"/>
              </a:rPr>
              <a:t>reduction</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Delays the need for additional </a:t>
            </a:r>
            <a:r>
              <a:rPr lang="en-US" sz="2400" kern="1200" dirty="0" smtClean="0">
                <a:solidFill>
                  <a:srgbClr val="000000"/>
                </a:solidFill>
                <a:latin typeface="Arial (Body)"/>
                <a:ea typeface="+mn-ea"/>
                <a:cs typeface="+mn-cs"/>
              </a:rPr>
              <a:t>capacity</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Consumption visibility and differential pricing potentially lead to reduce resource consumption</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Biggest challenge is changing the customer’s willingness to </a:t>
            </a:r>
            <a:r>
              <a:rPr lang="en-US" sz="2400" kern="1200" dirty="0" smtClean="0">
                <a:solidFill>
                  <a:srgbClr val="000000"/>
                </a:solidFill>
                <a:latin typeface="Arial (Body)"/>
                <a:ea typeface="+mn-ea"/>
                <a:cs typeface="+mn-cs"/>
              </a:rPr>
              <a:t>pay</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Government incentives can encourage customers and </a:t>
            </a:r>
            <a:r>
              <a:rPr lang="en-US" sz="2400" kern="1200" dirty="0" smtClean="0">
                <a:solidFill>
                  <a:srgbClr val="000000"/>
                </a:solidFill>
                <a:latin typeface="Arial (Body)"/>
                <a:ea typeface="+mn-ea"/>
                <a:cs typeface="+mn-cs"/>
              </a:rPr>
              <a:t>firms</a:t>
            </a:r>
          </a:p>
        </p:txBody>
      </p:sp>
    </p:spTree>
    <p:extLst>
      <p:ext uri="{BB962C8B-B14F-4D97-AF65-F5344CB8AC3E}">
        <p14:creationId xmlns:p14="http://schemas.microsoft.com/office/powerpoint/2010/main" val="2968633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3508623"/>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facilities and transportation drivers offer firms the best opportunities to improve environmental and economic performance simultaneously by improving the utilization of resources. Differential pricing that helps move demand from peak to off-peak periods can also improve resource utilization by creating a more level demand. Firms, however, are unlikely to increase recycling to reduce inventory at the landfill unless encouraged through incentives or pushed through </a:t>
            </a:r>
            <a:r>
              <a:rPr lang="en-US" sz="2400" kern="1200" dirty="0" smtClean="0">
                <a:solidFill>
                  <a:srgbClr val="000000"/>
                </a:solidFill>
                <a:latin typeface="Arial (Body)"/>
                <a:ea typeface="+mn-ea"/>
                <a:cs typeface="+mn-cs"/>
              </a:rPr>
              <a:t>mandates.</a:t>
            </a:r>
          </a:p>
        </p:txBody>
      </p:sp>
    </p:spTree>
    <p:extLst>
      <p:ext uri="{BB962C8B-B14F-4D97-AF65-F5344CB8AC3E}">
        <p14:creationId xmlns:p14="http://schemas.microsoft.com/office/powerpoint/2010/main" val="884839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2769959"/>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This is also one area where consumer behavior will require change. While firms have started to consider environmental and social impact when making sourcing decisions, significant improvement in this area is unlikely without suitable incentives and mandates. Improved information related to performance is critical if the other supply chain drivers are to be structured for better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 performance.</a:t>
            </a:r>
          </a:p>
        </p:txBody>
      </p:sp>
    </p:spTree>
    <p:extLst>
      <p:ext uri="{BB962C8B-B14F-4D97-AF65-F5344CB8AC3E}">
        <p14:creationId xmlns:p14="http://schemas.microsoft.com/office/powerpoint/2010/main" val="170650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Role of Incentives and Regulation for Sustainability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Neither customers nor firms will fully account for environmental and social sustainability as long as they focus on their own economic performance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Internalize the “monetary value” of the social or environmental cost of their actions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Incentives and regulation must play an important </a:t>
            </a:r>
            <a:r>
              <a:rPr lang="en-US" sz="2400" kern="1200" dirty="0" smtClean="0">
                <a:solidFill>
                  <a:srgbClr val="000000"/>
                </a:solidFill>
                <a:latin typeface="Arial (Body)"/>
                <a:ea typeface="+mn-ea"/>
                <a:cs typeface="+mn-cs"/>
              </a:rPr>
              <a:t>role</a:t>
            </a:r>
          </a:p>
        </p:txBody>
      </p:sp>
    </p:spTree>
    <p:extLst>
      <p:ext uri="{BB962C8B-B14F-4D97-AF65-F5344CB8AC3E}">
        <p14:creationId xmlns:p14="http://schemas.microsoft.com/office/powerpoint/2010/main" val="87188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Recycling and Closed-Loop Supply Chains</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199"/>
            <a:ext cx="8229600" cy="423959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Improve sustainability by designing products that use fewer resources and can be recycled and </a:t>
            </a:r>
            <a:r>
              <a:rPr lang="en-US" sz="2400" kern="1200" dirty="0" smtClean="0">
                <a:solidFill>
                  <a:srgbClr val="000000"/>
                </a:solidFill>
                <a:latin typeface="Arial (Body)"/>
                <a:ea typeface="+mn-ea"/>
                <a:cs typeface="+mn-cs"/>
              </a:rPr>
              <a:t>remanufactured</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Depends 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incentive to recycle or remanufacture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cost to recycle or </a:t>
            </a:r>
            <a:r>
              <a:rPr lang="en-US" sz="2400" kern="1200" dirty="0" smtClean="0">
                <a:solidFill>
                  <a:srgbClr val="000000"/>
                </a:solidFill>
                <a:latin typeface="Arial (Body)"/>
                <a:ea typeface="+mn-ea"/>
                <a:cs typeface="+mn-cs"/>
              </a:rPr>
              <a:t>remanufacture</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Cannibalization of demand for new </a:t>
            </a:r>
            <a:r>
              <a:rPr lang="en-US" sz="2400" kern="1200" dirty="0" smtClean="0">
                <a:solidFill>
                  <a:srgbClr val="000000"/>
                </a:solidFill>
                <a:latin typeface="Arial (Body)"/>
                <a:ea typeface="+mn-ea"/>
                <a:cs typeface="+mn-cs"/>
              </a:rPr>
              <a:t>products</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Cost of recycling or remanufacturing has a significant impact on the extent of recycling</a:t>
            </a:r>
          </a:p>
        </p:txBody>
      </p:sp>
    </p:spTree>
    <p:extLst>
      <p:ext uri="{BB962C8B-B14F-4D97-AF65-F5344CB8AC3E}">
        <p14:creationId xmlns:p14="http://schemas.microsoft.com/office/powerpoint/2010/main" val="140594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The Pricing of Emissions</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468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Firms will not put sufficient effort into reducing GHGs unless they are “forced” to reduce emissions or required to pay for the social cost of their </a:t>
            </a:r>
            <a:r>
              <a:rPr lang="en-US" sz="2400" kern="1200" dirty="0" smtClean="0">
                <a:solidFill>
                  <a:srgbClr val="000000"/>
                </a:solidFill>
                <a:latin typeface="Arial (Body)"/>
                <a:ea typeface="+mn-ea"/>
                <a:cs typeface="+mn-cs"/>
              </a:rPr>
              <a:t>emission</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a:t>
            </a:r>
            <a:r>
              <a:rPr lang="en-AU" sz="2400" kern="1200" dirty="0">
                <a:solidFill>
                  <a:srgbClr val="000000"/>
                </a:solidFill>
                <a:latin typeface="Arial (Body)"/>
                <a:ea typeface="+mn-ea"/>
                <a:cs typeface="+mn-cs"/>
              </a:rPr>
              <a:t>wo approaches</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Carbon </a:t>
            </a:r>
            <a:r>
              <a:rPr lang="en-AU" sz="2400" kern="1200" dirty="0" smtClean="0">
                <a:solidFill>
                  <a:srgbClr val="000000"/>
                </a:solidFill>
                <a:latin typeface="Arial (Body)"/>
                <a:ea typeface="+mn-ea"/>
                <a:cs typeface="+mn-cs"/>
              </a:rPr>
              <a:t>tax</a:t>
            </a:r>
            <a:endParaRPr lang="en-AU"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Cap-and-trade </a:t>
            </a:r>
            <a:r>
              <a:rPr lang="en-AU" sz="2400" kern="1200" dirty="0" smtClean="0">
                <a:solidFill>
                  <a:srgbClr val="000000"/>
                </a:solidFill>
                <a:latin typeface="Arial (Body)"/>
                <a:ea typeface="+mn-ea"/>
                <a:cs typeface="+mn-cs"/>
              </a:rPr>
              <a:t>system</a:t>
            </a:r>
          </a:p>
        </p:txBody>
      </p:sp>
    </p:spTree>
    <p:extLst>
      <p:ext uri="{BB962C8B-B14F-4D97-AF65-F5344CB8AC3E}">
        <p14:creationId xmlns:p14="http://schemas.microsoft.com/office/powerpoint/2010/main" val="4084380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Pricing Emissions</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AU" sz="2400" kern="1200" dirty="0">
                <a:solidFill>
                  <a:srgbClr val="000000"/>
                </a:solidFill>
                <a:latin typeface="Arial (Body)"/>
                <a:ea typeface="+mn-ea"/>
                <a:cs typeface="+mn-cs"/>
              </a:rPr>
              <a:t>Evaluating pricing mechanisms</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Cost of administration</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Price volatility</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Emission uncertainty</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New information uncertainty</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Industry competitiveness</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Wealth transfer to energy-exporting countries</a:t>
            </a:r>
          </a:p>
          <a:p>
            <a:pPr marL="741553" lvl="1" indent="-284353" defTabSz="457200">
              <a:spcAft>
                <a:spcPct val="0"/>
              </a:spcAft>
              <a:buFont typeface="Arial" panose="020B0604020202020204" pitchFamily="34" charset="0"/>
            </a:pPr>
            <a:r>
              <a:rPr lang="en-AU" sz="2400" kern="1200" dirty="0">
                <a:solidFill>
                  <a:srgbClr val="000000"/>
                </a:solidFill>
                <a:latin typeface="Arial (Body)"/>
                <a:ea typeface="+mn-ea"/>
                <a:cs typeface="+mn-cs"/>
              </a:rPr>
              <a:t>Revenue </a:t>
            </a:r>
            <a:r>
              <a:rPr lang="en-AU" sz="2400" kern="1200" dirty="0" smtClean="0">
                <a:solidFill>
                  <a:srgbClr val="000000"/>
                </a:solidFill>
                <a:latin typeface="Arial (Body)"/>
                <a:ea typeface="+mn-ea"/>
                <a:cs typeface="+mn-cs"/>
              </a:rPr>
              <a:t>neutrality</a:t>
            </a:r>
          </a:p>
        </p:txBody>
      </p:sp>
    </p:spTree>
    <p:extLst>
      <p:ext uri="{BB962C8B-B14F-4D97-AF65-F5344CB8AC3E}">
        <p14:creationId xmlns:p14="http://schemas.microsoft.com/office/powerpoint/2010/main" val="396490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tragedy of the commons makes it difficult to improve sustainability efforts by firms and individuals without some external pressure. To decrease resource consumption and increase recycling and remanufacturing, a suitable approach is to tax the producer to encourage resource reduction and reward the recycler to increase the percentage recycled. A price on emissions is the most cost-effective way of reducing emissions. Emissions can be priced through either a carbon tax or a hybrid cap-and-trade mechanism. A key challenge when using carbon taxes is identifying the tax rate. A key challenge when using cap-and-trade is identifying a suitable cap on </a:t>
            </a:r>
            <a:r>
              <a:rPr lang="en-US" sz="2400" kern="1200" dirty="0" smtClean="0">
                <a:solidFill>
                  <a:srgbClr val="000000"/>
                </a:solidFill>
                <a:latin typeface="Arial (Body)"/>
                <a:ea typeface="+mn-ea"/>
                <a:cs typeface="+mn-cs"/>
              </a:rPr>
              <a:t>emissions.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74518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S PGothic" pitchFamily="34" charset="-128"/>
                <a:cs typeface="Calibri"/>
              </a:rPr>
              <a:t>Copyright</a:t>
            </a:r>
            <a:endParaRPr lang="en-US" sz="2000" b="0" kern="1200" dirty="0">
              <a:latin typeface="Times New Roman" panose="02020603050405020304" pitchFamily="18" charset="0"/>
              <a:ea typeface="MS PGothic" pitchFamily="34" charset="-128"/>
              <a:cs typeface="Calibri"/>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46532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547548"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Sustainability in a Supply Chain </a:t>
            </a:r>
            <a:r>
              <a:rPr lang="en-US" sz="2000" b="0" kern="1200" dirty="0" smtClean="0">
                <a:latin typeface="Times New Roman" panose="02020603050405020304" pitchFamily="18" charset="0"/>
                <a:ea typeface="+mj-ea"/>
                <a:cs typeface="+mj-cs"/>
              </a:rPr>
              <a:t>(1 of 3)</a:t>
            </a:r>
            <a:endParaRPr lang="en-AU"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health and survival of every supply chain depends on the health of the surrounding world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Expand the goal of a supply chain beyond the interests of its participants</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Sustainable development </a:t>
            </a:r>
            <a:r>
              <a:rPr lang="en-US" sz="2400" kern="1200" dirty="0">
                <a:solidFill>
                  <a:srgbClr val="000000"/>
                </a:solidFill>
                <a:latin typeface="Arial (Body)"/>
                <a:ea typeface="+mn-ea"/>
                <a:cs typeface="+mn-cs"/>
              </a:rPr>
              <a:t>– development that meets the needs of the present without compromising the ability of future generations to meet their own </a:t>
            </a:r>
            <a:r>
              <a:rPr lang="en-US" sz="2400" kern="1200" dirty="0" smtClean="0">
                <a:solidFill>
                  <a:srgbClr val="000000"/>
                </a:solidFill>
                <a:latin typeface="Arial (Body)"/>
                <a:ea typeface="+mn-ea"/>
                <a:cs typeface="+mn-cs"/>
              </a:rPr>
              <a:t>needs</a:t>
            </a:r>
          </a:p>
        </p:txBody>
      </p:sp>
    </p:spTree>
    <p:extLst>
      <p:ext uri="{BB962C8B-B14F-4D97-AF65-F5344CB8AC3E}">
        <p14:creationId xmlns:p14="http://schemas.microsoft.com/office/powerpoint/2010/main" val="188125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482084" cy="70785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Sustainability in a Supply Chain </a:t>
            </a:r>
            <a:r>
              <a:rPr lang="en-US" sz="2000" b="0" kern="1200" dirty="0" smtClean="0">
                <a:latin typeface="Times New Roman" panose="02020603050405020304" pitchFamily="18" charset="0"/>
                <a:ea typeface="+mj-ea"/>
                <a:cs typeface="+mj-cs"/>
              </a:rPr>
              <a:t>(2 of 3)</a:t>
            </a:r>
            <a:endParaRPr lang="en-AU"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5448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 pillars of sustainable development</a:t>
            </a:r>
          </a:p>
          <a:p>
            <a:pPr marL="741553" lvl="1" indent="-284400" defTabSz="457200">
              <a:spcAft>
                <a:spcPct val="0"/>
              </a:spcAft>
              <a:buFont typeface="Arial" panose="020B0604020202020204" pitchFamily="34" charset="0"/>
            </a:pPr>
            <a:r>
              <a:rPr lang="en-US" sz="2400" kern="1200" dirty="0">
                <a:solidFill>
                  <a:srgbClr val="000000"/>
                </a:solidFill>
                <a:latin typeface="Arial (Body)"/>
                <a:ea typeface="+mn-ea"/>
                <a:cs typeface="+mn-cs"/>
              </a:rPr>
              <a:t>Economic sustainability</a:t>
            </a:r>
          </a:p>
          <a:p>
            <a:pPr marL="741553" lvl="1" indent="-284400" defTabSz="457200">
              <a:spcAft>
                <a:spcPct val="0"/>
              </a:spcAft>
              <a:buFont typeface="Arial" panose="020B0604020202020204" pitchFamily="34" charset="0"/>
            </a:pPr>
            <a:r>
              <a:rPr lang="en-US" sz="2400" kern="1200" dirty="0">
                <a:solidFill>
                  <a:srgbClr val="000000"/>
                </a:solidFill>
                <a:latin typeface="Arial (Body)"/>
                <a:ea typeface="+mn-ea"/>
                <a:cs typeface="+mn-cs"/>
              </a:rPr>
              <a:t>Environmental sustainability</a:t>
            </a:r>
          </a:p>
          <a:p>
            <a:pPr marL="741553" lvl="1" indent="-284400" defTabSz="457200">
              <a:spcAft>
                <a:spcPct val="0"/>
              </a:spcAft>
              <a:buFont typeface="Arial" panose="020B0604020202020204" pitchFamily="34" charset="0"/>
            </a:pPr>
            <a:r>
              <a:rPr lang="en-US" sz="2400" kern="1200" dirty="0">
                <a:solidFill>
                  <a:srgbClr val="000000"/>
                </a:solidFill>
                <a:latin typeface="Arial (Body)"/>
                <a:ea typeface="+mn-ea"/>
                <a:cs typeface="+mn-cs"/>
              </a:rPr>
              <a:t>Social sustainability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Factor </a:t>
            </a:r>
            <a:r>
              <a:rPr lang="en-US" sz="2400" kern="1200" dirty="0" smtClean="0">
                <a:solidFill>
                  <a:srgbClr val="000000"/>
                </a:solidFill>
                <a:latin typeface="Arial (Body)"/>
                <a:ea typeface="+mn-ea"/>
                <a:cs typeface="+mn-cs"/>
              </a:rPr>
              <a:t>categories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p:txBody>
          <a:bodyPr/>
          <a:lstStyle/>
          <a:p>
            <a:pPr marL="741600" lvl="1" indent="-428400" defTabSz="457200">
              <a:spcAft>
                <a:spcPct val="0"/>
              </a:spcAft>
              <a:buSzPts val="2400"/>
              <a:buFont typeface="+mj-lt"/>
              <a:buAutoNum type="arabicPeriod"/>
            </a:pPr>
            <a:r>
              <a:rPr lang="en-US" sz="2400" kern="1200" dirty="0" smtClean="0">
                <a:solidFill>
                  <a:srgbClr val="000000"/>
                </a:solidFill>
                <a:latin typeface="Arial (Body)"/>
              </a:rPr>
              <a:t>Reducing </a:t>
            </a:r>
            <a:r>
              <a:rPr lang="en-US" sz="2400" kern="1200" dirty="0">
                <a:solidFill>
                  <a:srgbClr val="000000"/>
                </a:solidFill>
                <a:latin typeface="Arial (Body)"/>
              </a:rPr>
              <a:t>risk and improving the financial performance of the supply chain</a:t>
            </a:r>
          </a:p>
          <a:p>
            <a:pPr marL="741600" lvl="1" indent="-428400" defTabSz="457200">
              <a:spcAft>
                <a:spcPct val="0"/>
              </a:spcAft>
              <a:buSzPts val="2400"/>
              <a:buFont typeface="+mj-lt"/>
              <a:buAutoNum type="arabicPeriod"/>
            </a:pPr>
            <a:r>
              <a:rPr lang="en-US" sz="2400" kern="1200" dirty="0" smtClean="0">
                <a:solidFill>
                  <a:srgbClr val="000000"/>
                </a:solidFill>
                <a:latin typeface="Arial (Body)"/>
              </a:rPr>
              <a:t>Community </a:t>
            </a:r>
            <a:r>
              <a:rPr lang="en-US" sz="2400" kern="1200" dirty="0">
                <a:solidFill>
                  <a:srgbClr val="000000"/>
                </a:solidFill>
                <a:latin typeface="Arial (Body)"/>
              </a:rPr>
              <a:t>pressures and government incentives and mandates</a:t>
            </a:r>
          </a:p>
          <a:p>
            <a:pPr marL="741600" lvl="1" indent="-428400" defTabSz="457200">
              <a:spcAft>
                <a:spcPct val="0"/>
              </a:spcAft>
              <a:buSzPts val="2400"/>
              <a:buFont typeface="+mj-lt"/>
              <a:buAutoNum type="arabicPeriod"/>
            </a:pPr>
            <a:r>
              <a:rPr lang="en-US" sz="2400" kern="1200" dirty="0" smtClean="0">
                <a:solidFill>
                  <a:srgbClr val="000000"/>
                </a:solidFill>
                <a:latin typeface="Arial (Body)"/>
              </a:rPr>
              <a:t>Attracting </a:t>
            </a:r>
            <a:r>
              <a:rPr lang="en-US" sz="2400" kern="1200" dirty="0">
                <a:solidFill>
                  <a:srgbClr val="000000"/>
                </a:solidFill>
                <a:latin typeface="Arial (Body)"/>
              </a:rPr>
              <a:t>customers that value </a:t>
            </a:r>
            <a:r>
              <a:rPr lang="en-US" sz="2400" kern="1200" dirty="0" smtClean="0">
                <a:solidFill>
                  <a:srgbClr val="000000"/>
                </a:solidFill>
                <a:latin typeface="Arial (Body)"/>
              </a:rPr>
              <a:t>sustainability</a:t>
            </a:r>
            <a:endParaRPr lang="en-US" sz="2400" kern="1200" dirty="0">
              <a:solidFill>
                <a:srgbClr val="000000"/>
              </a:solidFill>
              <a:latin typeface="Arial (Body)"/>
            </a:endParaRPr>
          </a:p>
        </p:txBody>
      </p:sp>
    </p:spTree>
    <p:extLst>
      <p:ext uri="{BB962C8B-B14F-4D97-AF65-F5344CB8AC3E}">
        <p14:creationId xmlns:p14="http://schemas.microsoft.com/office/powerpoint/2010/main" val="168558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4794"/>
            <a:ext cx="8509379" cy="70785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Sustainability in a Supply Chain </a:t>
            </a:r>
            <a:r>
              <a:rPr lang="en-US" sz="2000" b="0" kern="1200" dirty="0" smtClean="0">
                <a:latin typeface="Times New Roman" panose="02020603050405020304" pitchFamily="18" charset="0"/>
                <a:ea typeface="+mj-ea"/>
                <a:cs typeface="+mj-cs"/>
              </a:rPr>
              <a:t>(3 of 3)</a:t>
            </a:r>
            <a:endParaRPr lang="en-AU"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Most effort expended in reducing risk and improving financial performance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Activity slow as actions may require upfront investment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Barriers to increased focus on sustainability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Insufficient return on investment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Customers’ unwillingness to pay a premium for green products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Difficulty evaluating sustainability across a product life </a:t>
            </a:r>
            <a:r>
              <a:rPr lang="en-US" sz="2400" kern="1200" dirty="0" smtClean="0">
                <a:solidFill>
                  <a:srgbClr val="000000"/>
                </a:solidFill>
                <a:latin typeface="Arial (Body)"/>
                <a:ea typeface="+mn-ea"/>
                <a:cs typeface="+mn-cs"/>
              </a:rPr>
              <a:t>cycle</a:t>
            </a:r>
          </a:p>
        </p:txBody>
      </p:sp>
    </p:spTree>
    <p:extLst>
      <p:ext uri="{BB962C8B-B14F-4D97-AF65-F5344CB8AC3E}">
        <p14:creationId xmlns:p14="http://schemas.microsoft.com/office/powerpoint/2010/main" val="117537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139291"/>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As supply chains have globalized and emerging countries have grown, it has become increasingly clear that the world’s resources and environment will not be able to support this growth unless supply chains become more sustainable. Besides the need to make the world more sustainable, an increased focus on sustainability can allow supply chains to reduce risk, become more efficient, and attract some customers who value these </a:t>
            </a:r>
            <a:r>
              <a:rPr lang="en-US" sz="2400" kern="1200" dirty="0" smtClean="0">
                <a:solidFill>
                  <a:srgbClr val="000000"/>
                </a:solidFill>
                <a:latin typeface="Arial (Body)"/>
                <a:ea typeface="+mn-ea"/>
                <a:cs typeface="+mn-cs"/>
              </a:rPr>
              <a:t>efforts.</a:t>
            </a:r>
          </a:p>
        </p:txBody>
      </p:sp>
    </p:spTree>
    <p:extLst>
      <p:ext uri="{BB962C8B-B14F-4D97-AF65-F5344CB8AC3E}">
        <p14:creationId xmlns:p14="http://schemas.microsoft.com/office/powerpoint/2010/main" val="48064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Tragedy of the Commons</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Dilemma arising when the common good does not align perfectly with the good of individual entities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Every company and supply chain faces the challenge of the tragedy of the commons as it operates in a global </a:t>
            </a:r>
            <a:r>
              <a:rPr lang="en-US" sz="2400" kern="1200" dirty="0" smtClean="0">
                <a:solidFill>
                  <a:srgbClr val="000000"/>
                </a:solidFill>
                <a:latin typeface="Arial (Body)"/>
                <a:ea typeface="+mn-ea"/>
                <a:cs typeface="+mn-cs"/>
              </a:rPr>
              <a:t>environment</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Difficult to imagine a sustainable solution emerging without some </a:t>
            </a:r>
            <a:r>
              <a:rPr lang="en-US" sz="2400" kern="1200" dirty="0" smtClean="0">
                <a:solidFill>
                  <a:srgbClr val="000000"/>
                </a:solidFill>
                <a:latin typeface="Arial (Body)"/>
                <a:ea typeface="+mn-ea"/>
                <a:cs typeface="+mn-cs"/>
              </a:rPr>
              <a:t>intervention</a:t>
            </a:r>
          </a:p>
        </p:txBody>
      </p:sp>
    </p:spTree>
    <p:extLst>
      <p:ext uri="{BB962C8B-B14F-4D97-AF65-F5344CB8AC3E}">
        <p14:creationId xmlns:p14="http://schemas.microsoft.com/office/powerpoint/2010/main" val="401427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AU" kern="1200" dirty="0" smtClean="0">
                <a:latin typeface="Times New Roman" panose="02020603050405020304" pitchFamily="18" charset="0"/>
                <a:ea typeface="+mj-ea"/>
                <a:cs typeface="+mj-cs"/>
              </a:rPr>
              <a:t>Solutions to This “Tragedy”</a:t>
            </a:r>
            <a:endParaRPr lang="en-AU"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Choose from options that are unlikely to be supported by all of their own free will</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Mutual coercion – social arrangements or mechanisms coerce all participants to behave in a way that helps the common good</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Command-and-control approach</a:t>
            </a:r>
          </a:p>
          <a:p>
            <a:pPr marL="1144778" lvl="2" indent="-230378" defTabSz="457200">
              <a:spcAft>
                <a:spcPct val="0"/>
              </a:spcAft>
              <a:buFont typeface="Wingdings" panose="05000000000000000000" pitchFamily="2" charset="2"/>
              <a:buChar char="§"/>
            </a:pPr>
            <a:r>
              <a:rPr lang="en-US" sz="2400" kern="1200" dirty="0" smtClean="0">
                <a:solidFill>
                  <a:srgbClr val="000000"/>
                </a:solidFill>
                <a:latin typeface="Arial (Body)"/>
                <a:ea typeface="+mn-ea"/>
                <a:cs typeface="+mn-cs"/>
              </a:rPr>
              <a:t>Government/regulators set standards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Market mechanisms</a:t>
            </a:r>
          </a:p>
          <a:p>
            <a:pPr marL="1144778" lvl="2" indent="-230378" defTabSz="457200">
              <a:spcAft>
                <a:spcPct val="0"/>
              </a:spcAft>
              <a:buFont typeface="Wingdings" panose="05000000000000000000" pitchFamily="2" charset="2"/>
              <a:buChar char="§"/>
            </a:pPr>
            <a:r>
              <a:rPr lang="en-US" sz="2400" kern="1200" dirty="0" smtClean="0">
                <a:solidFill>
                  <a:srgbClr val="000000"/>
                </a:solidFill>
                <a:latin typeface="Arial (Body)"/>
                <a:ea typeface="+mn-ea"/>
                <a:cs typeface="+mn-cs"/>
              </a:rPr>
              <a:t>Cap-and-trade</a:t>
            </a:r>
          </a:p>
          <a:p>
            <a:pPr marL="1144778" lvl="2" indent="-230378" defTabSz="457200">
              <a:spcAft>
                <a:spcPct val="0"/>
              </a:spcAft>
              <a:buFont typeface="Wingdings" panose="05000000000000000000" pitchFamily="2" charset="2"/>
              <a:buChar char="§"/>
            </a:pPr>
            <a:r>
              <a:rPr lang="en-US" sz="2400" kern="1200" dirty="0" smtClean="0">
                <a:solidFill>
                  <a:srgbClr val="000000"/>
                </a:solidFill>
                <a:latin typeface="Arial (Body)"/>
                <a:ea typeface="+mn-ea"/>
                <a:cs typeface="+mn-cs"/>
              </a:rPr>
              <a:t>Taxes</a:t>
            </a:r>
            <a:endParaRPr lang="en-AU"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2584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3139291"/>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Many actions that improve sustainability of a supply chain impose costs that are local (to an individual, a firm, supply chain, or country) but provide common benefits that are more global. In contrast, a disregard for sustainability provides benefits that are local but costs that are shared globally. As a result, encouraging sustainability without some external pressure, in the form of either a public mandate or an economic incentive, can be </a:t>
            </a:r>
            <a:r>
              <a:rPr lang="en-US" sz="2400" kern="1200" dirty="0" smtClean="0">
                <a:solidFill>
                  <a:srgbClr val="000000"/>
                </a:solidFill>
                <a:latin typeface="Arial (Body)"/>
                <a:ea typeface="+mn-ea"/>
                <a:cs typeface="+mn-cs"/>
              </a:rPr>
              <a:t>difficult.</a:t>
            </a:r>
          </a:p>
        </p:txBody>
      </p:sp>
    </p:spTree>
    <p:extLst>
      <p:ext uri="{BB962C8B-B14F-4D97-AF65-F5344CB8AC3E}">
        <p14:creationId xmlns:p14="http://schemas.microsoft.com/office/powerpoint/2010/main" val="66573125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7776</TotalTime>
  <Words>1503</Words>
  <Application>Microsoft Office PowerPoint</Application>
  <PresentationFormat>On-screen Show (4:3)</PresentationFormat>
  <Paragraphs>138</Paragraphs>
  <Slides>29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Arial (Body)</vt:lpstr>
      <vt:lpstr>Calibri</vt:lpstr>
      <vt:lpstr>MS PGothic</vt:lpstr>
      <vt:lpstr>Noto Sans Symbols</vt:lpstr>
      <vt:lpstr>Times New Roman</vt:lpstr>
      <vt:lpstr>Verdana</vt:lpstr>
      <vt:lpstr>Wingdings</vt:lpstr>
      <vt:lpstr>508 Lecture</vt:lpstr>
      <vt:lpstr>1_508 Lecture</vt:lpstr>
      <vt:lpstr>Supply Chain Management: Strategy, Planning, and Operation</vt:lpstr>
      <vt:lpstr>Learning Objectives</vt:lpstr>
      <vt:lpstr>Role of Sustainability in a Supply Chain (1 of 3)</vt:lpstr>
      <vt:lpstr>Role of Sustainability in a Supply Chain (2 of 3)</vt:lpstr>
      <vt:lpstr>Role of Sustainability in a Supply Chain (3 of 3)</vt:lpstr>
      <vt:lpstr>Summary of Learning Objective 1</vt:lpstr>
      <vt:lpstr>Tragedy of the Commons</vt:lpstr>
      <vt:lpstr>Solutions to This “Tragedy”</vt:lpstr>
      <vt:lpstr>Summary of Learning Objective 2</vt:lpstr>
      <vt:lpstr>Key Pillars of Corporate Social Responsibility</vt:lpstr>
      <vt:lpstr>Environmental Pillar</vt:lpstr>
      <vt:lpstr>Social Pillar</vt:lpstr>
      <vt:lpstr>Governance Pillar</vt:lpstr>
      <vt:lpstr>Summary of Learning Objective 3 (1 of 2)</vt:lpstr>
      <vt:lpstr>Summary of Learning Objective 3 (2 of 2)</vt:lpstr>
      <vt:lpstr>Sustainability and Supply Chain Drivers</vt:lpstr>
      <vt:lpstr>Facilities</vt:lpstr>
      <vt:lpstr>Inventory</vt:lpstr>
      <vt:lpstr>Transportation</vt:lpstr>
      <vt:lpstr>Sourcing</vt:lpstr>
      <vt:lpstr>Pricing</vt:lpstr>
      <vt:lpstr>Summary of Learning Objective 4 (1 of 2)</vt:lpstr>
      <vt:lpstr>Summary of Learning Objective 4 (2 of 2)</vt:lpstr>
      <vt:lpstr>The Role of Incentives and Regulation for Sustainability</vt:lpstr>
      <vt:lpstr>Recycling and Closed-Loop Supply Chains</vt:lpstr>
      <vt:lpstr>The Pricing of Emissions</vt:lpstr>
      <vt:lpstr>Pricing Emissions</vt:lpstr>
      <vt:lpstr>Summary of Learning Objective 5</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Prabhu K</cp:lastModifiedBy>
  <cp:revision>680</cp:revision>
  <dcterms:modified xsi:type="dcterms:W3CDTF">2017-12-07T16:27:42Z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