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77" r:id="rId4"/>
    <p:sldId id="284" r:id="rId5"/>
    <p:sldId id="285" r:id="rId6"/>
    <p:sldId id="286" r:id="rId7"/>
    <p:sldId id="287"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150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6F1654-CBEB-4A29-ACC2-B47AAC54F60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3AA76D4E-6600-4B65-8EF8-14C2037AB84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03C41A0-0D14-4680-BF8E-ECA3CF7CFC86}" type="datetimeFigureOut">
              <a:rPr lang="en-US"/>
              <a:pPr>
                <a:defRPr/>
              </a:pPr>
              <a:t>9/25/2023</a:t>
            </a:fld>
            <a:endParaRPr lang="en-US"/>
          </a:p>
        </p:txBody>
      </p:sp>
      <p:sp>
        <p:nvSpPr>
          <p:cNvPr id="4" name="Slide Image Placeholder 3">
            <a:extLst>
              <a:ext uri="{FF2B5EF4-FFF2-40B4-BE49-F238E27FC236}">
                <a16:creationId xmlns:a16="http://schemas.microsoft.com/office/drawing/2014/main" id="{D299290D-D408-4E70-8D2B-ADC3EB9A957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CE33549-BF80-4E3D-BE8D-2B48D48F5E3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04DAD6A-7172-4786-B1E5-4DEE7551161B}"/>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500196A2-B334-4465-A54A-18B8DFD5943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92EE2C17-211B-4922-B496-E8A5C462FB5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1C73DF13-BA2B-40F7-B2E5-13324F120D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EE1ACDA8-5C3F-41CC-90D2-8692B91137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2511651B-2825-4930-A833-98CA42D0195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3207102-5086-452E-8C49-EFADB153674F}"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BDDAA00E-6540-4AC4-925B-E2A1C484DB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2C825B2E-FFC0-4D96-B5DA-E0E8D94AD3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B1477B71-A1FC-4B0C-8F01-4D6ED62398D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7F9BB5-AE59-4D90-A685-DF06F19E68E5}"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EDFE56B5-5556-4190-A9F4-65A764B6EF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016A1A6E-17E0-4E8D-A897-6F2A1102E9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29D4C1E-120B-410D-80EB-71DACD4A426A}"/>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7F23447-5968-48B4-9997-8F4CF05FA8FA}"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995EF032-AEB6-4DA8-8D2A-A7D9D3CC4F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B4CA4B22-E746-49A3-A054-0A2470EF9A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6AEC0A7C-F987-4C1A-B179-A932E1FA551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804983-D935-448F-83F3-BA35AD13C8E8}"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6C0D55C3-5542-4B30-9CE1-F2BBB06D92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BCD5B13D-F445-4632-B8BF-94ADE19CF4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5B6F0270-1E4F-4D97-B1B7-BE5CCA45F2C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6DE373-F320-4E60-B432-644581D634CF}"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B4815FD8-EAB3-4B64-BFBE-E586037509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3BFD3068-4C33-4ED6-88A4-0022906F1E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3E2BD29E-D7B1-4CF8-A333-1DECBA219A3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355F811-F7E5-47FA-95B5-CEB455446BAB}"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3341ACDD-9BFD-4C5B-9740-335F0C7F83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F7799A96-17E9-420D-AA04-075E6695A9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939A476-CD74-438A-87B4-78BEEE863B4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D6262B4-8AF8-4DC7-A822-82F4C1339A5B}"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5151BAB1-0EE4-4AEF-9A31-9A48458F96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DA34EDA5-20F9-40D2-A47B-29FB8447D7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F01787C8-72F8-48C6-A33E-1F26385443F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9D1625-0C72-4EA0-B772-867CCD2FA2E4}"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64995686-F29C-418F-B0A5-7C82CBF219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87E70E00-6F98-461C-BF4F-E79BDA947E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A519EAB1-ED87-462B-8140-0DE8CE92D55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E259933-2DC0-4A96-9DEE-3B584641A2B3}"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EB743784-8C46-4FB7-A2A5-4D1741A167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037D7220-6A73-4B03-9E8B-9F3D5E3180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486DC8C8-819A-4C5A-9B16-D9E7745E3FB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6509A7B-D480-49DF-BB3A-570DD46BEB34}"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93613EE5-EE9A-4448-8E3A-63ADA5A5A1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295E12A4-43AD-49C5-AB21-FEA860B7BA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649E4D7E-44BF-4E37-AB73-CBC28AF12E2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B4305FC-8EC3-4CFA-80F3-FBF3460D4430}"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4C433C5B-7DA1-40C0-A7E5-5321491D08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AD721857-CD4D-4931-B184-51D5E9D268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8" name="Slide Number Placeholder 3">
            <a:extLst>
              <a:ext uri="{FF2B5EF4-FFF2-40B4-BE49-F238E27FC236}">
                <a16:creationId xmlns:a16="http://schemas.microsoft.com/office/drawing/2014/main" id="{D1FA86BD-8EA9-485E-A152-D5B71F21193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82E7675-6005-447D-AB79-582BA43F681F}" type="slidenum">
              <a:rPr lang="en-US" altLang="en-US">
                <a:latin typeface="Calibri" panose="020F0502020204030204" pitchFamily="34" charset="0"/>
              </a:rPr>
              <a:pPr eaLnBrk="1" hangingPunct="1"/>
              <a:t>2</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9A5EAEC6-BE1C-49C7-B0E0-EDBF10146E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CCE6E634-33A0-40B4-8931-BF7D9E824F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10138557-D49B-4ACA-9F6A-2A2BC8310839}"/>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3C7E2D-D662-4139-88BE-89F6582CDB0D}"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E59EF8AD-669E-4F1B-9A6D-78A6B722AD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BA7DF99D-4078-4B66-8E61-1061F88458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E7EF15BE-D9C3-45AD-916D-5601CD5CBDF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72EA10-722D-45F9-8472-3E89CED0E5C8}"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F69867D4-7845-42D4-9042-DA9097B51A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EF9950D9-4D15-4637-9B35-B724F66EF9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FC4BBA49-A8F6-4782-8F6A-31891D3DFFE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88DE05-3BA6-4206-BC7B-EBAB9D43F51C}"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B9F4FD66-39C3-40BE-ABC2-28FA8BB192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90512FEE-5453-4830-B4D5-51F6033AB3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62BE5C74-A5F4-428C-99E6-FCF0B0B9731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2D0641D-14B1-4337-9828-2D8ED47BA401}"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CC83612C-F66A-4C19-B15F-64D582B36E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A9E049A1-37CD-4E85-AE5E-6E9D7DE9AE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76AE3357-3D5B-405D-AC80-A8EAFA5614D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0910BD0-6E13-4526-A84B-34191DC9B71E}"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DF020008-C8DB-4C26-814C-C50DEFC2C3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32534FA8-187D-4EA4-A088-2C8B775944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2D2B8D04-0519-489D-9BFD-535C6B6761C3}"/>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070DC0-7CF8-46CD-93B1-5B2900EBAF69}" type="slidenum">
              <a:rPr lang="en-US" altLang="en-US">
                <a:latin typeface="Calibri" panose="020F0502020204030204" pitchFamily="34" charset="0"/>
              </a:rPr>
              <a:pPr eaLnBrk="1" hangingPunct="1"/>
              <a:t>25</a:t>
            </a:fld>
            <a:endParaRPr lang="en-US" altLang="en-US">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9E0B3F8C-DBC7-4C94-BAD2-3B6027882F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29720B6D-24A8-4E5B-ACD6-C9ECD986BE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B3D5A758-07F9-4BC3-853F-525AA4C58ECE}"/>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754D28F-601A-40B6-B061-D6F99918A108}"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49C20AA7-9225-4C11-91E7-01171ABBA9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64917ECE-C2FF-4DD4-BFC1-3301469332D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a:extLst>
              <a:ext uri="{FF2B5EF4-FFF2-40B4-BE49-F238E27FC236}">
                <a16:creationId xmlns:a16="http://schemas.microsoft.com/office/drawing/2014/main" id="{0D82523E-280C-417A-B3FE-076DFA1312E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6F32BE-A160-4C8B-9B44-213F68300074}"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663EBDA9-3D2D-4ADE-AC93-C89797DA14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30AC6440-B112-47DE-A434-3F3AC3DBFC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E94DE2B6-9103-4AB1-B662-F7AE470A2A05}"/>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642E57-65F0-4461-B3E4-15C33EC9E47E}"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BCAB5278-777C-4BAD-8B9A-E6B875C2EA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2488DE99-1FCB-4BEE-AFEE-5E86A9CAC4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32A4EB73-5903-469E-AADA-33BCE477143F}"/>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D54800-8F39-4CA9-BA45-7EFF9969FBA1}"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7A558DFF-9F9D-42A3-8C54-24D12CF2C4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CD87A1E-0650-4107-8694-FA1FECB277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E24A5E6C-2F0E-4F21-9072-608D5953922A}"/>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75A7C7-411F-4653-963D-BFE8736541E9}"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464C8963-6C05-4036-995D-B12BA3B717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3A066F23-C88A-4B4F-BA28-9E39E147B5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BA96051F-EDA2-49D6-8F14-7BC18E012189}"/>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C357C2-5C1C-4DA0-994A-45D8EC72EF1E}" type="slidenum">
              <a:rPr lang="en-US" altLang="en-US">
                <a:latin typeface="Calibri" panose="020F0502020204030204" pitchFamily="34" charset="0"/>
              </a:rPr>
              <a:pPr eaLnBrk="1" hangingPunct="1"/>
              <a:t>6</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DAFA18D2-6A97-4807-9D69-7AD784A2D6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A2D77F32-8E23-4D61-B77B-81F0B5AFB6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E0CDB34C-8D23-418E-8D66-DD800313FE5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7139A23-207E-4169-B3DB-B2D63B2C5D43}"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93C8E158-E222-49AB-8081-864AB4268B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734BC6D3-6F69-4689-8C7A-135E1A57D3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035504C9-4C9B-49E7-9D58-38C98ACAB78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A542EF-F597-43EE-99B5-BB864EDDB231}"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ABFC5A8E-A4E8-4057-8ABE-C48C731A19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CE281D3D-E4BE-4ABC-8E32-6C240C7A45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1808779B-772B-4AAC-9EFA-39159730FA8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09CBB8-32A2-4092-9526-3FA76A99C613}"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57C2A9F5-322D-4E45-8B4F-97B2D8E3B4FF}"/>
              </a:ext>
            </a:extLst>
          </p:cNvPr>
          <p:cNvSpPr>
            <a:spLocks noGrp="1"/>
          </p:cNvSpPr>
          <p:nvPr>
            <p:ph type="dt" sz="half" idx="10"/>
          </p:nvPr>
        </p:nvSpPr>
        <p:spPr/>
        <p:txBody>
          <a:bodyPr/>
          <a:lstStyle>
            <a:lvl1pPr>
              <a:defRPr/>
            </a:lvl1pPr>
          </a:lstStyle>
          <a:p>
            <a:pPr>
              <a:defRPr/>
            </a:pPr>
            <a:fld id="{A74FFEB7-584A-4393-AAF1-2B779F7C6DBF}" type="datetimeFigureOut">
              <a:rPr lang="en-US"/>
              <a:pPr>
                <a:defRPr/>
              </a:pPr>
              <a:t>9/25/2023</a:t>
            </a:fld>
            <a:endParaRPr lang="en-US"/>
          </a:p>
        </p:txBody>
      </p:sp>
      <p:sp>
        <p:nvSpPr>
          <p:cNvPr id="5" name="Footer Placeholder 4">
            <a:extLst>
              <a:ext uri="{FF2B5EF4-FFF2-40B4-BE49-F238E27FC236}">
                <a16:creationId xmlns:a16="http://schemas.microsoft.com/office/drawing/2014/main" id="{03761164-95DB-4DFF-9B0C-BC5282B25AD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605C518-5164-470F-888A-3E1075E631E6}"/>
              </a:ext>
            </a:extLst>
          </p:cNvPr>
          <p:cNvSpPr>
            <a:spLocks noGrp="1"/>
          </p:cNvSpPr>
          <p:nvPr>
            <p:ph type="sldNum" sz="quarter" idx="12"/>
          </p:nvPr>
        </p:nvSpPr>
        <p:spPr/>
        <p:txBody>
          <a:bodyPr/>
          <a:lstStyle>
            <a:lvl1pPr>
              <a:defRPr/>
            </a:lvl1pPr>
          </a:lstStyle>
          <a:p>
            <a:fld id="{00728C3F-05D3-4C8A-A40D-65B1AF7B1E43}" type="slidenum">
              <a:rPr lang="en-US" altLang="en-US"/>
              <a:pPr/>
              <a:t>‹#›</a:t>
            </a:fld>
            <a:endParaRPr lang="en-US" altLang="en-US"/>
          </a:p>
        </p:txBody>
      </p:sp>
    </p:spTree>
    <p:extLst>
      <p:ext uri="{BB962C8B-B14F-4D97-AF65-F5344CB8AC3E}">
        <p14:creationId xmlns:p14="http://schemas.microsoft.com/office/powerpoint/2010/main" val="2247269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D232B-477B-47AF-8FB1-A9AAF6A7DB81}"/>
              </a:ext>
            </a:extLst>
          </p:cNvPr>
          <p:cNvSpPr>
            <a:spLocks noGrp="1"/>
          </p:cNvSpPr>
          <p:nvPr>
            <p:ph type="dt" sz="half" idx="10"/>
          </p:nvPr>
        </p:nvSpPr>
        <p:spPr/>
        <p:txBody>
          <a:bodyPr/>
          <a:lstStyle>
            <a:lvl1pPr>
              <a:defRPr/>
            </a:lvl1pPr>
          </a:lstStyle>
          <a:p>
            <a:pPr>
              <a:defRPr/>
            </a:pPr>
            <a:fld id="{0A20F266-3B00-436C-8B5A-46662BC1121E}" type="datetimeFigureOut">
              <a:rPr lang="en-US"/>
              <a:pPr>
                <a:defRPr/>
              </a:pPr>
              <a:t>9/25/2023</a:t>
            </a:fld>
            <a:endParaRPr lang="en-US"/>
          </a:p>
        </p:txBody>
      </p:sp>
      <p:sp>
        <p:nvSpPr>
          <p:cNvPr id="5" name="Footer Placeholder 4">
            <a:extLst>
              <a:ext uri="{FF2B5EF4-FFF2-40B4-BE49-F238E27FC236}">
                <a16:creationId xmlns:a16="http://schemas.microsoft.com/office/drawing/2014/main" id="{4119D6D8-4247-407C-B28E-1BCCD93E29D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D8717EA-1CA6-4922-8141-F845450E3C98}"/>
              </a:ext>
            </a:extLst>
          </p:cNvPr>
          <p:cNvSpPr>
            <a:spLocks noGrp="1"/>
          </p:cNvSpPr>
          <p:nvPr>
            <p:ph type="sldNum" sz="quarter" idx="12"/>
          </p:nvPr>
        </p:nvSpPr>
        <p:spPr/>
        <p:txBody>
          <a:bodyPr/>
          <a:lstStyle>
            <a:lvl1pPr>
              <a:defRPr/>
            </a:lvl1pPr>
          </a:lstStyle>
          <a:p>
            <a:fld id="{5EA470E1-00E3-4804-8D5D-FB027908FA5E}" type="slidenum">
              <a:rPr lang="en-US" altLang="en-US"/>
              <a:pPr/>
              <a:t>‹#›</a:t>
            </a:fld>
            <a:endParaRPr lang="en-US" altLang="en-US"/>
          </a:p>
        </p:txBody>
      </p:sp>
    </p:spTree>
    <p:extLst>
      <p:ext uri="{BB962C8B-B14F-4D97-AF65-F5344CB8AC3E}">
        <p14:creationId xmlns:p14="http://schemas.microsoft.com/office/powerpoint/2010/main" val="3535151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4E2516-8235-4D29-803E-FB9F948DBE62}"/>
              </a:ext>
            </a:extLst>
          </p:cNvPr>
          <p:cNvSpPr>
            <a:spLocks noGrp="1"/>
          </p:cNvSpPr>
          <p:nvPr>
            <p:ph type="dt" sz="half" idx="10"/>
          </p:nvPr>
        </p:nvSpPr>
        <p:spPr/>
        <p:txBody>
          <a:bodyPr/>
          <a:lstStyle>
            <a:lvl1pPr>
              <a:defRPr/>
            </a:lvl1pPr>
          </a:lstStyle>
          <a:p>
            <a:pPr>
              <a:defRPr/>
            </a:pPr>
            <a:fld id="{52258640-AC3E-4EA3-A8DE-85DAEB537AAC}" type="datetimeFigureOut">
              <a:rPr lang="en-US"/>
              <a:pPr>
                <a:defRPr/>
              </a:pPr>
              <a:t>9/25/2023</a:t>
            </a:fld>
            <a:endParaRPr lang="en-US"/>
          </a:p>
        </p:txBody>
      </p:sp>
      <p:sp>
        <p:nvSpPr>
          <p:cNvPr id="5" name="Footer Placeholder 4">
            <a:extLst>
              <a:ext uri="{FF2B5EF4-FFF2-40B4-BE49-F238E27FC236}">
                <a16:creationId xmlns:a16="http://schemas.microsoft.com/office/drawing/2014/main" id="{94A585E8-C455-471C-8C58-CDF89D4A66B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3A53138-BABB-4A85-9FCC-A4B99902D02D}"/>
              </a:ext>
            </a:extLst>
          </p:cNvPr>
          <p:cNvSpPr>
            <a:spLocks noGrp="1"/>
          </p:cNvSpPr>
          <p:nvPr>
            <p:ph type="sldNum" sz="quarter" idx="12"/>
          </p:nvPr>
        </p:nvSpPr>
        <p:spPr/>
        <p:txBody>
          <a:bodyPr/>
          <a:lstStyle>
            <a:lvl1pPr>
              <a:defRPr/>
            </a:lvl1pPr>
          </a:lstStyle>
          <a:p>
            <a:fld id="{2BC1D44C-737E-43D8-9F3A-E33CCBE8B18B}" type="slidenum">
              <a:rPr lang="en-US" altLang="en-US"/>
              <a:pPr/>
              <a:t>‹#›</a:t>
            </a:fld>
            <a:endParaRPr lang="en-US" altLang="en-US"/>
          </a:p>
        </p:txBody>
      </p:sp>
    </p:spTree>
    <p:extLst>
      <p:ext uri="{BB962C8B-B14F-4D97-AF65-F5344CB8AC3E}">
        <p14:creationId xmlns:p14="http://schemas.microsoft.com/office/powerpoint/2010/main" val="66554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1F517A-D832-475B-A304-F4BE2D99FCAE}"/>
              </a:ext>
            </a:extLst>
          </p:cNvPr>
          <p:cNvSpPr>
            <a:spLocks noGrp="1"/>
          </p:cNvSpPr>
          <p:nvPr>
            <p:ph type="dt" sz="half" idx="10"/>
          </p:nvPr>
        </p:nvSpPr>
        <p:spPr/>
        <p:txBody>
          <a:bodyPr/>
          <a:lstStyle>
            <a:lvl1pPr>
              <a:defRPr/>
            </a:lvl1pPr>
          </a:lstStyle>
          <a:p>
            <a:pPr>
              <a:defRPr/>
            </a:pPr>
            <a:fld id="{4723B250-6B34-4A85-B20C-80A799E650ED}" type="datetimeFigureOut">
              <a:rPr lang="en-US"/>
              <a:pPr>
                <a:defRPr/>
              </a:pPr>
              <a:t>9/25/2023</a:t>
            </a:fld>
            <a:endParaRPr lang="en-US"/>
          </a:p>
        </p:txBody>
      </p:sp>
      <p:sp>
        <p:nvSpPr>
          <p:cNvPr id="5" name="Footer Placeholder 4">
            <a:extLst>
              <a:ext uri="{FF2B5EF4-FFF2-40B4-BE49-F238E27FC236}">
                <a16:creationId xmlns:a16="http://schemas.microsoft.com/office/drawing/2014/main" id="{60346379-9EAF-4D61-AD08-82D16B0D64D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FA7FD5E-70B3-4825-B897-DA48E9ECDB47}"/>
              </a:ext>
            </a:extLst>
          </p:cNvPr>
          <p:cNvSpPr>
            <a:spLocks noGrp="1"/>
          </p:cNvSpPr>
          <p:nvPr>
            <p:ph type="sldNum" sz="quarter" idx="12"/>
          </p:nvPr>
        </p:nvSpPr>
        <p:spPr/>
        <p:txBody>
          <a:bodyPr/>
          <a:lstStyle>
            <a:lvl1pPr>
              <a:defRPr/>
            </a:lvl1pPr>
          </a:lstStyle>
          <a:p>
            <a:fld id="{ECB0267D-85C2-424D-A5EE-AE4738E5F651}" type="slidenum">
              <a:rPr lang="en-US" altLang="en-US"/>
              <a:pPr/>
              <a:t>‹#›</a:t>
            </a:fld>
            <a:endParaRPr lang="en-US" altLang="en-US"/>
          </a:p>
        </p:txBody>
      </p:sp>
    </p:spTree>
    <p:extLst>
      <p:ext uri="{BB962C8B-B14F-4D97-AF65-F5344CB8AC3E}">
        <p14:creationId xmlns:p14="http://schemas.microsoft.com/office/powerpoint/2010/main" val="280369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18F8F-2AB2-4F9D-8160-AEBF1454A72B}"/>
              </a:ext>
            </a:extLst>
          </p:cNvPr>
          <p:cNvSpPr>
            <a:spLocks noGrp="1"/>
          </p:cNvSpPr>
          <p:nvPr>
            <p:ph type="dt" sz="half" idx="10"/>
          </p:nvPr>
        </p:nvSpPr>
        <p:spPr/>
        <p:txBody>
          <a:bodyPr/>
          <a:lstStyle>
            <a:lvl1pPr>
              <a:defRPr/>
            </a:lvl1pPr>
          </a:lstStyle>
          <a:p>
            <a:pPr>
              <a:defRPr/>
            </a:pPr>
            <a:fld id="{62CF1AD9-4051-4284-93C0-BA120B092018}" type="datetimeFigureOut">
              <a:rPr lang="en-US"/>
              <a:pPr>
                <a:defRPr/>
              </a:pPr>
              <a:t>9/25/2023</a:t>
            </a:fld>
            <a:endParaRPr lang="en-US"/>
          </a:p>
        </p:txBody>
      </p:sp>
      <p:sp>
        <p:nvSpPr>
          <p:cNvPr id="5" name="Footer Placeholder 4">
            <a:extLst>
              <a:ext uri="{FF2B5EF4-FFF2-40B4-BE49-F238E27FC236}">
                <a16:creationId xmlns:a16="http://schemas.microsoft.com/office/drawing/2014/main" id="{F0EF1375-7005-4030-848A-997C1F4301D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F385A1E-48DB-4CE9-AA15-C947D9D716C3}"/>
              </a:ext>
            </a:extLst>
          </p:cNvPr>
          <p:cNvSpPr>
            <a:spLocks noGrp="1"/>
          </p:cNvSpPr>
          <p:nvPr>
            <p:ph type="sldNum" sz="quarter" idx="12"/>
          </p:nvPr>
        </p:nvSpPr>
        <p:spPr/>
        <p:txBody>
          <a:bodyPr/>
          <a:lstStyle>
            <a:lvl1pPr>
              <a:defRPr/>
            </a:lvl1pPr>
          </a:lstStyle>
          <a:p>
            <a:fld id="{EC97DA28-9728-4B6A-9C4C-3CDDB4390BB9}" type="slidenum">
              <a:rPr lang="en-US" altLang="en-US"/>
              <a:pPr/>
              <a:t>‹#›</a:t>
            </a:fld>
            <a:endParaRPr lang="en-US" altLang="en-US"/>
          </a:p>
        </p:txBody>
      </p:sp>
    </p:spTree>
    <p:extLst>
      <p:ext uri="{BB962C8B-B14F-4D97-AF65-F5344CB8AC3E}">
        <p14:creationId xmlns:p14="http://schemas.microsoft.com/office/powerpoint/2010/main" val="3056813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A2F21EC-567D-43AD-B919-3B65047FD86A}"/>
              </a:ext>
            </a:extLst>
          </p:cNvPr>
          <p:cNvSpPr>
            <a:spLocks noGrp="1"/>
          </p:cNvSpPr>
          <p:nvPr>
            <p:ph type="dt" sz="half" idx="10"/>
          </p:nvPr>
        </p:nvSpPr>
        <p:spPr/>
        <p:txBody>
          <a:bodyPr/>
          <a:lstStyle>
            <a:lvl1pPr>
              <a:defRPr/>
            </a:lvl1pPr>
          </a:lstStyle>
          <a:p>
            <a:pPr>
              <a:defRPr/>
            </a:pPr>
            <a:fld id="{5EB7039B-E05F-42B3-A2F0-A284F7734BBE}" type="datetimeFigureOut">
              <a:rPr lang="en-US"/>
              <a:pPr>
                <a:defRPr/>
              </a:pPr>
              <a:t>9/25/2023</a:t>
            </a:fld>
            <a:endParaRPr lang="en-US"/>
          </a:p>
        </p:txBody>
      </p:sp>
      <p:sp>
        <p:nvSpPr>
          <p:cNvPr id="6" name="Footer Placeholder 4">
            <a:extLst>
              <a:ext uri="{FF2B5EF4-FFF2-40B4-BE49-F238E27FC236}">
                <a16:creationId xmlns:a16="http://schemas.microsoft.com/office/drawing/2014/main" id="{D01BB4BC-E3BA-4EAC-9644-6B64F7F203B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ACAC140-7A7C-494F-9609-697C9B40B6E6}"/>
              </a:ext>
            </a:extLst>
          </p:cNvPr>
          <p:cNvSpPr>
            <a:spLocks noGrp="1"/>
          </p:cNvSpPr>
          <p:nvPr>
            <p:ph type="sldNum" sz="quarter" idx="12"/>
          </p:nvPr>
        </p:nvSpPr>
        <p:spPr/>
        <p:txBody>
          <a:bodyPr/>
          <a:lstStyle>
            <a:lvl1pPr>
              <a:defRPr/>
            </a:lvl1pPr>
          </a:lstStyle>
          <a:p>
            <a:fld id="{2607D172-0AAA-4FE1-938C-9CB0B9DEA736}" type="slidenum">
              <a:rPr lang="en-US" altLang="en-US"/>
              <a:pPr/>
              <a:t>‹#›</a:t>
            </a:fld>
            <a:endParaRPr lang="en-US" altLang="en-US"/>
          </a:p>
        </p:txBody>
      </p:sp>
    </p:spTree>
    <p:extLst>
      <p:ext uri="{BB962C8B-B14F-4D97-AF65-F5344CB8AC3E}">
        <p14:creationId xmlns:p14="http://schemas.microsoft.com/office/powerpoint/2010/main" val="36559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169012B-1C7A-4857-B672-3C16BD16BA5D}"/>
              </a:ext>
            </a:extLst>
          </p:cNvPr>
          <p:cNvSpPr>
            <a:spLocks noGrp="1"/>
          </p:cNvSpPr>
          <p:nvPr>
            <p:ph type="dt" sz="half" idx="10"/>
          </p:nvPr>
        </p:nvSpPr>
        <p:spPr/>
        <p:txBody>
          <a:bodyPr/>
          <a:lstStyle>
            <a:lvl1pPr>
              <a:defRPr/>
            </a:lvl1pPr>
          </a:lstStyle>
          <a:p>
            <a:pPr>
              <a:defRPr/>
            </a:pPr>
            <a:fld id="{E15501D4-445D-4DF2-8754-D1351F789401}" type="datetimeFigureOut">
              <a:rPr lang="en-US"/>
              <a:pPr>
                <a:defRPr/>
              </a:pPr>
              <a:t>9/25/2023</a:t>
            </a:fld>
            <a:endParaRPr lang="en-US"/>
          </a:p>
        </p:txBody>
      </p:sp>
      <p:sp>
        <p:nvSpPr>
          <p:cNvPr id="8" name="Footer Placeholder 4">
            <a:extLst>
              <a:ext uri="{FF2B5EF4-FFF2-40B4-BE49-F238E27FC236}">
                <a16:creationId xmlns:a16="http://schemas.microsoft.com/office/drawing/2014/main" id="{4468FC88-1D02-40E2-A491-22B1F4CD65B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9C68D44E-F346-4720-ADEF-E30CBFBF0DA5}"/>
              </a:ext>
            </a:extLst>
          </p:cNvPr>
          <p:cNvSpPr>
            <a:spLocks noGrp="1"/>
          </p:cNvSpPr>
          <p:nvPr>
            <p:ph type="sldNum" sz="quarter" idx="12"/>
          </p:nvPr>
        </p:nvSpPr>
        <p:spPr/>
        <p:txBody>
          <a:bodyPr/>
          <a:lstStyle>
            <a:lvl1pPr>
              <a:defRPr/>
            </a:lvl1pPr>
          </a:lstStyle>
          <a:p>
            <a:fld id="{2F0879B1-0524-4560-899E-92AD68014912}" type="slidenum">
              <a:rPr lang="en-US" altLang="en-US"/>
              <a:pPr/>
              <a:t>‹#›</a:t>
            </a:fld>
            <a:endParaRPr lang="en-US" altLang="en-US"/>
          </a:p>
        </p:txBody>
      </p:sp>
    </p:spTree>
    <p:extLst>
      <p:ext uri="{BB962C8B-B14F-4D97-AF65-F5344CB8AC3E}">
        <p14:creationId xmlns:p14="http://schemas.microsoft.com/office/powerpoint/2010/main" val="275500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E4778E7-2DE2-45E2-BCC1-EA67EE42FD3B}"/>
              </a:ext>
            </a:extLst>
          </p:cNvPr>
          <p:cNvSpPr>
            <a:spLocks noGrp="1"/>
          </p:cNvSpPr>
          <p:nvPr>
            <p:ph type="dt" sz="half" idx="10"/>
          </p:nvPr>
        </p:nvSpPr>
        <p:spPr/>
        <p:txBody>
          <a:bodyPr/>
          <a:lstStyle>
            <a:lvl1pPr>
              <a:defRPr/>
            </a:lvl1pPr>
          </a:lstStyle>
          <a:p>
            <a:pPr>
              <a:defRPr/>
            </a:pPr>
            <a:fld id="{B54E1EB9-238D-4F0A-A2E2-8DE236E34AB0}" type="datetimeFigureOut">
              <a:rPr lang="en-US"/>
              <a:pPr>
                <a:defRPr/>
              </a:pPr>
              <a:t>9/25/2023</a:t>
            </a:fld>
            <a:endParaRPr lang="en-US"/>
          </a:p>
        </p:txBody>
      </p:sp>
      <p:sp>
        <p:nvSpPr>
          <p:cNvPr id="4" name="Footer Placeholder 4">
            <a:extLst>
              <a:ext uri="{FF2B5EF4-FFF2-40B4-BE49-F238E27FC236}">
                <a16:creationId xmlns:a16="http://schemas.microsoft.com/office/drawing/2014/main" id="{CC18EA5E-6859-4C75-AC11-3133C9B5814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56312CD-793B-432F-A5CF-AAE489A5D47E}"/>
              </a:ext>
            </a:extLst>
          </p:cNvPr>
          <p:cNvSpPr>
            <a:spLocks noGrp="1"/>
          </p:cNvSpPr>
          <p:nvPr>
            <p:ph type="sldNum" sz="quarter" idx="12"/>
          </p:nvPr>
        </p:nvSpPr>
        <p:spPr/>
        <p:txBody>
          <a:bodyPr/>
          <a:lstStyle>
            <a:lvl1pPr>
              <a:defRPr/>
            </a:lvl1pPr>
          </a:lstStyle>
          <a:p>
            <a:fld id="{0385113B-9054-4CB9-955C-8E5723000B1E}" type="slidenum">
              <a:rPr lang="en-US" altLang="en-US"/>
              <a:pPr/>
              <a:t>‹#›</a:t>
            </a:fld>
            <a:endParaRPr lang="en-US" altLang="en-US"/>
          </a:p>
        </p:txBody>
      </p:sp>
    </p:spTree>
    <p:extLst>
      <p:ext uri="{BB962C8B-B14F-4D97-AF65-F5344CB8AC3E}">
        <p14:creationId xmlns:p14="http://schemas.microsoft.com/office/powerpoint/2010/main" val="2067525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6CC6A8E-DCBB-4932-80DB-6300E66B9364}"/>
              </a:ext>
            </a:extLst>
          </p:cNvPr>
          <p:cNvSpPr>
            <a:spLocks noGrp="1"/>
          </p:cNvSpPr>
          <p:nvPr>
            <p:ph type="dt" sz="half" idx="10"/>
          </p:nvPr>
        </p:nvSpPr>
        <p:spPr/>
        <p:txBody>
          <a:bodyPr/>
          <a:lstStyle>
            <a:lvl1pPr>
              <a:defRPr/>
            </a:lvl1pPr>
          </a:lstStyle>
          <a:p>
            <a:pPr>
              <a:defRPr/>
            </a:pPr>
            <a:fld id="{84189047-E49D-463E-B801-24BFA2881597}" type="datetimeFigureOut">
              <a:rPr lang="en-US"/>
              <a:pPr>
                <a:defRPr/>
              </a:pPr>
              <a:t>9/25/2023</a:t>
            </a:fld>
            <a:endParaRPr lang="en-US"/>
          </a:p>
        </p:txBody>
      </p:sp>
      <p:sp>
        <p:nvSpPr>
          <p:cNvPr id="3" name="Footer Placeholder 4">
            <a:extLst>
              <a:ext uri="{FF2B5EF4-FFF2-40B4-BE49-F238E27FC236}">
                <a16:creationId xmlns:a16="http://schemas.microsoft.com/office/drawing/2014/main" id="{1392C519-C981-429B-A76E-0B31CB02B94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7767952-8AAE-4F85-855F-D942D6C9363F}"/>
              </a:ext>
            </a:extLst>
          </p:cNvPr>
          <p:cNvSpPr>
            <a:spLocks noGrp="1"/>
          </p:cNvSpPr>
          <p:nvPr>
            <p:ph type="sldNum" sz="quarter" idx="12"/>
          </p:nvPr>
        </p:nvSpPr>
        <p:spPr/>
        <p:txBody>
          <a:bodyPr/>
          <a:lstStyle>
            <a:lvl1pPr>
              <a:defRPr/>
            </a:lvl1pPr>
          </a:lstStyle>
          <a:p>
            <a:fld id="{BFAB9C80-D09A-47E3-827D-2E6586FF248F}" type="slidenum">
              <a:rPr lang="en-US" altLang="en-US"/>
              <a:pPr/>
              <a:t>‹#›</a:t>
            </a:fld>
            <a:endParaRPr lang="en-US" altLang="en-US"/>
          </a:p>
        </p:txBody>
      </p:sp>
    </p:spTree>
    <p:extLst>
      <p:ext uri="{BB962C8B-B14F-4D97-AF65-F5344CB8AC3E}">
        <p14:creationId xmlns:p14="http://schemas.microsoft.com/office/powerpoint/2010/main" val="4098644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5A9FACE-C49C-4614-BFF4-08E43396F97B}"/>
              </a:ext>
            </a:extLst>
          </p:cNvPr>
          <p:cNvSpPr>
            <a:spLocks noGrp="1"/>
          </p:cNvSpPr>
          <p:nvPr>
            <p:ph type="dt" sz="half" idx="10"/>
          </p:nvPr>
        </p:nvSpPr>
        <p:spPr/>
        <p:txBody>
          <a:bodyPr/>
          <a:lstStyle>
            <a:lvl1pPr>
              <a:defRPr/>
            </a:lvl1pPr>
          </a:lstStyle>
          <a:p>
            <a:pPr>
              <a:defRPr/>
            </a:pPr>
            <a:fld id="{BED7601A-CDD6-4820-896B-70637ABDCE10}" type="datetimeFigureOut">
              <a:rPr lang="en-US"/>
              <a:pPr>
                <a:defRPr/>
              </a:pPr>
              <a:t>9/25/2023</a:t>
            </a:fld>
            <a:endParaRPr lang="en-US"/>
          </a:p>
        </p:txBody>
      </p:sp>
      <p:sp>
        <p:nvSpPr>
          <p:cNvPr id="6" name="Footer Placeholder 4">
            <a:extLst>
              <a:ext uri="{FF2B5EF4-FFF2-40B4-BE49-F238E27FC236}">
                <a16:creationId xmlns:a16="http://schemas.microsoft.com/office/drawing/2014/main" id="{BEA8A22B-9864-46F9-ACD3-F2AA66B9B02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F602B24-7845-45C7-BA74-3C8A4D6E61C3}"/>
              </a:ext>
            </a:extLst>
          </p:cNvPr>
          <p:cNvSpPr>
            <a:spLocks noGrp="1"/>
          </p:cNvSpPr>
          <p:nvPr>
            <p:ph type="sldNum" sz="quarter" idx="12"/>
          </p:nvPr>
        </p:nvSpPr>
        <p:spPr/>
        <p:txBody>
          <a:bodyPr/>
          <a:lstStyle>
            <a:lvl1pPr>
              <a:defRPr/>
            </a:lvl1pPr>
          </a:lstStyle>
          <a:p>
            <a:fld id="{CB428A1B-F86D-4042-A12C-B99EC9975B6F}" type="slidenum">
              <a:rPr lang="en-US" altLang="en-US"/>
              <a:pPr/>
              <a:t>‹#›</a:t>
            </a:fld>
            <a:endParaRPr lang="en-US" altLang="en-US"/>
          </a:p>
        </p:txBody>
      </p:sp>
    </p:spTree>
    <p:extLst>
      <p:ext uri="{BB962C8B-B14F-4D97-AF65-F5344CB8AC3E}">
        <p14:creationId xmlns:p14="http://schemas.microsoft.com/office/powerpoint/2010/main" val="3070845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B72EA77-6D47-42C6-8A3D-7EE77B0215A6}"/>
              </a:ext>
            </a:extLst>
          </p:cNvPr>
          <p:cNvSpPr>
            <a:spLocks noGrp="1"/>
          </p:cNvSpPr>
          <p:nvPr>
            <p:ph type="dt" sz="half" idx="10"/>
          </p:nvPr>
        </p:nvSpPr>
        <p:spPr/>
        <p:txBody>
          <a:bodyPr/>
          <a:lstStyle>
            <a:lvl1pPr>
              <a:defRPr/>
            </a:lvl1pPr>
          </a:lstStyle>
          <a:p>
            <a:pPr>
              <a:defRPr/>
            </a:pPr>
            <a:fld id="{ABA8D172-7937-44AE-A9DD-71401A1B0565}" type="datetimeFigureOut">
              <a:rPr lang="en-US"/>
              <a:pPr>
                <a:defRPr/>
              </a:pPr>
              <a:t>9/25/2023</a:t>
            </a:fld>
            <a:endParaRPr lang="en-US"/>
          </a:p>
        </p:txBody>
      </p:sp>
      <p:sp>
        <p:nvSpPr>
          <p:cNvPr id="6" name="Footer Placeholder 4">
            <a:extLst>
              <a:ext uri="{FF2B5EF4-FFF2-40B4-BE49-F238E27FC236}">
                <a16:creationId xmlns:a16="http://schemas.microsoft.com/office/drawing/2014/main" id="{B35B3FAC-1846-4F85-B738-DE073A227C9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558B045-984D-43C8-B9C1-5E6466CD4CF3}"/>
              </a:ext>
            </a:extLst>
          </p:cNvPr>
          <p:cNvSpPr>
            <a:spLocks noGrp="1"/>
          </p:cNvSpPr>
          <p:nvPr>
            <p:ph type="sldNum" sz="quarter" idx="12"/>
          </p:nvPr>
        </p:nvSpPr>
        <p:spPr/>
        <p:txBody>
          <a:bodyPr/>
          <a:lstStyle>
            <a:lvl1pPr>
              <a:defRPr/>
            </a:lvl1pPr>
          </a:lstStyle>
          <a:p>
            <a:fld id="{97E8D9C1-7A73-43C2-8A9C-ED04A11FDD1C}" type="slidenum">
              <a:rPr lang="en-US" altLang="en-US"/>
              <a:pPr/>
              <a:t>‹#›</a:t>
            </a:fld>
            <a:endParaRPr lang="en-US" altLang="en-US"/>
          </a:p>
        </p:txBody>
      </p:sp>
    </p:spTree>
    <p:extLst>
      <p:ext uri="{BB962C8B-B14F-4D97-AF65-F5344CB8AC3E}">
        <p14:creationId xmlns:p14="http://schemas.microsoft.com/office/powerpoint/2010/main" val="1977464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AC4801A-8F0F-4270-90BE-4CA4453B4C7F}"/>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DBF64E6-8309-4BE4-83AD-E0A5DBE8690B}"/>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84F5EDE-6C7C-44AD-B8AB-22295B8E9DAE}"/>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029E649-2752-48E2-8BFC-704BA1E095A3}" type="datetimeFigureOut">
              <a:rPr lang="en-US"/>
              <a:pPr>
                <a:defRPr/>
              </a:pPr>
              <a:t>9/25/2023</a:t>
            </a:fld>
            <a:endParaRPr lang="en-US"/>
          </a:p>
        </p:txBody>
      </p:sp>
      <p:sp>
        <p:nvSpPr>
          <p:cNvPr id="5" name="Footer Placeholder 4">
            <a:extLst>
              <a:ext uri="{FF2B5EF4-FFF2-40B4-BE49-F238E27FC236}">
                <a16:creationId xmlns:a16="http://schemas.microsoft.com/office/drawing/2014/main" id="{6920CA08-0575-47CA-9ED9-958CE2797CF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646E50D6-F58E-43B2-AADF-55360FE1B1A9}"/>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24F00CE1-322C-4D6D-924D-2A03651F8A9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5.emf"/></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39.emf"/><Relationship Id="rId4" Type="http://schemas.openxmlformats.org/officeDocument/2006/relationships/image" Target="../media/image38.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34CE54B2-CE26-4D7B-820F-44D546F12F15}"/>
              </a:ext>
            </a:extLst>
          </p:cNvPr>
          <p:cNvSpPr>
            <a:spLocks noGrp="1"/>
          </p:cNvSpPr>
          <p:nvPr>
            <p:ph type="ctrTitle"/>
          </p:nvPr>
        </p:nvSpPr>
        <p:spPr/>
        <p:txBody>
          <a:bodyPr/>
          <a:lstStyle/>
          <a:p>
            <a:pPr eaLnBrk="1" hangingPunct="1"/>
            <a:r>
              <a:rPr lang="en-US" altLang="en-US" sz="3600"/>
              <a:t>Statistical Analysis I</a:t>
            </a:r>
          </a:p>
        </p:txBody>
      </p:sp>
      <p:sp>
        <p:nvSpPr>
          <p:cNvPr id="3" name="Subtitle 2">
            <a:extLst>
              <a:ext uri="{FF2B5EF4-FFF2-40B4-BE49-F238E27FC236}">
                <a16:creationId xmlns:a16="http://schemas.microsoft.com/office/drawing/2014/main" id="{04513557-45C8-4416-B0D4-E9CDDF31A3B1}"/>
              </a:ext>
            </a:extLst>
          </p:cNvPr>
          <p:cNvSpPr>
            <a:spLocks noGrp="1"/>
          </p:cNvSpPr>
          <p:nvPr>
            <p:ph type="subTitle" idx="1"/>
          </p:nvPr>
        </p:nvSpPr>
        <p:spPr>
          <a:xfrm>
            <a:off x="1371600" y="4267200"/>
            <a:ext cx="6400800" cy="1752600"/>
          </a:xfrm>
        </p:spPr>
        <p:txBody>
          <a:bodyPr rtlCol="0">
            <a:normAutofit/>
          </a:bodyPr>
          <a:lstStyle/>
          <a:p>
            <a:pPr eaLnBrk="1" fontAlgn="auto" hangingPunct="1">
              <a:spcAft>
                <a:spcPts val="0"/>
              </a:spcAft>
              <a:defRPr/>
            </a:pPr>
            <a:endParaRPr lang="en-US" sz="2800" dirty="0"/>
          </a:p>
          <a:p>
            <a:pPr eaLnBrk="1" fontAlgn="auto" hangingPunct="1">
              <a:spcAft>
                <a:spcPts val="0"/>
              </a:spcAft>
              <a:defRPr/>
            </a:pPr>
            <a:r>
              <a:rPr lang="en-US" sz="2800" dirty="0"/>
              <a:t>Discrete Random Variables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99F1-1EB8-4BCF-A87B-851140BC6CE2}"/>
              </a:ext>
            </a:extLst>
          </p:cNvPr>
          <p:cNvSpPr txBox="1">
            <a:spLocks/>
          </p:cNvSpPr>
          <p:nvPr/>
        </p:nvSpPr>
        <p:spPr>
          <a:xfrm>
            <a:off x="457200" y="0"/>
            <a:ext cx="8229600" cy="990600"/>
          </a:xfrm>
          <a:prstGeom prst="rect">
            <a:avLst/>
          </a:prstGeom>
        </p:spPr>
        <p:txBody>
          <a:bodyPr/>
          <a:lstStyle/>
          <a:p>
            <a:pPr algn="ctr" eaLnBrk="0" hangingPunct="0">
              <a:defRPr/>
            </a:pPr>
            <a:r>
              <a:rPr lang="en-US" sz="3200" dirty="0">
                <a:latin typeface="+mj-lt"/>
                <a:ea typeface="+mj-ea"/>
                <a:cs typeface="+mj-cs"/>
              </a:rPr>
              <a:t>Using Standard Deviation</a:t>
            </a:r>
          </a:p>
          <a:p>
            <a:pPr algn="ctr" eaLnBrk="0" hangingPunct="0">
              <a:defRPr/>
            </a:pPr>
            <a:r>
              <a:rPr lang="en-US" sz="2400" dirty="0" err="1">
                <a:latin typeface="+mj-lt"/>
                <a:ea typeface="+mj-ea"/>
                <a:cs typeface="+mj-cs"/>
              </a:rPr>
              <a:t>Chebyshev’s</a:t>
            </a:r>
            <a:r>
              <a:rPr lang="en-US" sz="2400" dirty="0">
                <a:latin typeface="+mj-lt"/>
                <a:ea typeface="+mj-ea"/>
                <a:cs typeface="+mj-cs"/>
              </a:rPr>
              <a:t> Theorem</a:t>
            </a:r>
          </a:p>
        </p:txBody>
      </p:sp>
      <p:sp>
        <p:nvSpPr>
          <p:cNvPr id="3" name="TextBox 2">
            <a:extLst>
              <a:ext uri="{FF2B5EF4-FFF2-40B4-BE49-F238E27FC236}">
                <a16:creationId xmlns:a16="http://schemas.microsoft.com/office/drawing/2014/main" id="{47D65FEC-887B-4225-81FC-886E704116C9}"/>
              </a:ext>
            </a:extLst>
          </p:cNvPr>
          <p:cNvSpPr txBox="1">
            <a:spLocks noChangeArrowheads="1"/>
          </p:cNvSpPr>
          <p:nvPr/>
        </p:nvSpPr>
        <p:spPr bwMode="auto">
          <a:xfrm>
            <a:off x="533400" y="1066800"/>
            <a:ext cx="7543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For any random variable, X, with mean µ and standard deviation </a:t>
            </a:r>
            <a:r>
              <a:rPr lang="el-GR" altLang="en-US"/>
              <a:t>σ</a:t>
            </a:r>
            <a:r>
              <a:rPr lang="en-US" altLang="en-US"/>
              <a:t>, then the probability that X lies within k standard deviations of the mean is</a:t>
            </a:r>
          </a:p>
          <a:p>
            <a:pPr eaLnBrk="1" hangingPunct="1"/>
            <a:r>
              <a:rPr lang="en-US" altLang="en-US"/>
              <a:t>at least (1 – 1/k</a:t>
            </a:r>
            <a:r>
              <a:rPr lang="en-US" altLang="en-US" baseline="30000"/>
              <a:t>2</a:t>
            </a:r>
            <a:r>
              <a:rPr lang="en-US" altLang="en-US"/>
              <a:t>), where k &gt; 0, that is</a:t>
            </a:r>
          </a:p>
          <a:p>
            <a:pPr eaLnBrk="1" hangingPunct="1"/>
            <a:endParaRPr lang="en-US" altLang="en-US"/>
          </a:p>
          <a:p>
            <a:pPr eaLnBrk="1" hangingPunct="1"/>
            <a:r>
              <a:rPr lang="en-US" altLang="en-US"/>
              <a:t>	P[ µ - k</a:t>
            </a:r>
            <a:r>
              <a:rPr lang="el-GR" altLang="en-US"/>
              <a:t>σ</a:t>
            </a:r>
            <a:r>
              <a:rPr lang="en-US" altLang="en-US"/>
              <a:t> &lt;= X &lt;= </a:t>
            </a:r>
            <a:r>
              <a:rPr lang="el-GR" altLang="en-US"/>
              <a:t>µ</a:t>
            </a:r>
            <a:r>
              <a:rPr lang="en-US" altLang="en-US"/>
              <a:t> + k</a:t>
            </a:r>
            <a:r>
              <a:rPr lang="el-GR" altLang="en-US"/>
              <a:t>σ</a:t>
            </a:r>
            <a:r>
              <a:rPr lang="en-US" altLang="en-US"/>
              <a:t>] &gt;= 1 – 1/k</a:t>
            </a:r>
            <a:r>
              <a:rPr lang="en-US" altLang="en-US" baseline="30000"/>
              <a:t>2</a:t>
            </a:r>
            <a:r>
              <a:rPr lang="en-US" altLang="en-US"/>
              <a:t>,  k&gt;0.</a:t>
            </a:r>
          </a:p>
        </p:txBody>
      </p:sp>
      <p:sp>
        <p:nvSpPr>
          <p:cNvPr id="4" name="TextBox 3">
            <a:extLst>
              <a:ext uri="{FF2B5EF4-FFF2-40B4-BE49-F238E27FC236}">
                <a16:creationId xmlns:a16="http://schemas.microsoft.com/office/drawing/2014/main" id="{5372CF75-F123-4905-A458-8FAFA03370A6}"/>
              </a:ext>
            </a:extLst>
          </p:cNvPr>
          <p:cNvSpPr txBox="1">
            <a:spLocks noChangeArrowheads="1"/>
          </p:cNvSpPr>
          <p:nvPr/>
        </p:nvSpPr>
        <p:spPr bwMode="auto">
          <a:xfrm>
            <a:off x="1600200" y="2667000"/>
            <a:ext cx="5257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For k = 1, Chebyshev indicates: </a:t>
            </a:r>
          </a:p>
          <a:p>
            <a:pPr eaLnBrk="1" hangingPunct="1"/>
            <a:endParaRPr lang="en-US" altLang="en-US"/>
          </a:p>
          <a:p>
            <a:pPr eaLnBrk="1" hangingPunct="1"/>
            <a:r>
              <a:rPr lang="en-US" altLang="en-US"/>
              <a:t>	P[ µ - 1</a:t>
            </a:r>
            <a:r>
              <a:rPr lang="el-GR" altLang="en-US"/>
              <a:t>σ</a:t>
            </a:r>
            <a:r>
              <a:rPr lang="en-US" altLang="en-US"/>
              <a:t> &lt;= X &lt;= </a:t>
            </a:r>
            <a:r>
              <a:rPr lang="el-GR" altLang="en-US"/>
              <a:t>µ</a:t>
            </a:r>
            <a:r>
              <a:rPr lang="en-US" altLang="en-US"/>
              <a:t> + 1</a:t>
            </a:r>
            <a:r>
              <a:rPr lang="el-GR" altLang="en-US"/>
              <a:t>σ</a:t>
            </a:r>
            <a:r>
              <a:rPr lang="en-US" altLang="en-US"/>
              <a:t>] &gt;= 1 – 1/1</a:t>
            </a:r>
            <a:r>
              <a:rPr lang="en-US" altLang="en-US" baseline="30000"/>
              <a:t>2</a:t>
            </a:r>
            <a:r>
              <a:rPr lang="en-US" altLang="en-US"/>
              <a:t> = 0</a:t>
            </a:r>
          </a:p>
          <a:p>
            <a:pPr eaLnBrk="1" hangingPunct="1"/>
            <a:endParaRPr lang="en-US" altLang="en-US"/>
          </a:p>
          <a:p>
            <a:pPr eaLnBrk="1" hangingPunct="1"/>
            <a:r>
              <a:rPr lang="en-US" altLang="en-US"/>
              <a:t>So … no real information here, but for k&gt;1:</a:t>
            </a:r>
          </a:p>
        </p:txBody>
      </p:sp>
      <p:grpSp>
        <p:nvGrpSpPr>
          <p:cNvPr id="5" name="Group 6">
            <a:extLst>
              <a:ext uri="{FF2B5EF4-FFF2-40B4-BE49-F238E27FC236}">
                <a16:creationId xmlns:a16="http://schemas.microsoft.com/office/drawing/2014/main" id="{9B1A0895-6AE0-4ADB-BA70-88F4B9F0A982}"/>
              </a:ext>
            </a:extLst>
          </p:cNvPr>
          <p:cNvGrpSpPr>
            <a:grpSpLocks/>
          </p:cNvGrpSpPr>
          <p:nvPr/>
        </p:nvGrpSpPr>
        <p:grpSpPr bwMode="auto">
          <a:xfrm>
            <a:off x="1219200" y="4267200"/>
            <a:ext cx="7086600" cy="2133600"/>
            <a:chOff x="1219200" y="4267200"/>
            <a:chExt cx="7086600" cy="2133600"/>
          </a:xfrm>
        </p:grpSpPr>
        <p:pic>
          <p:nvPicPr>
            <p:cNvPr id="11270" name="Picture 3">
              <a:extLst>
                <a:ext uri="{FF2B5EF4-FFF2-40B4-BE49-F238E27FC236}">
                  <a16:creationId xmlns:a16="http://schemas.microsoft.com/office/drawing/2014/main" id="{884FC08B-D6D7-4DE4-9E6B-681100BA5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267200"/>
              <a:ext cx="7086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Box 5">
              <a:extLst>
                <a:ext uri="{FF2B5EF4-FFF2-40B4-BE49-F238E27FC236}">
                  <a16:creationId xmlns:a16="http://schemas.microsoft.com/office/drawing/2014/main" id="{9A4B1E8D-5136-4EBD-A13F-DE3A62CE0CF3}"/>
                </a:ext>
              </a:extLst>
            </p:cNvPr>
            <p:cNvSpPr txBox="1">
              <a:spLocks noChangeArrowheads="1"/>
            </p:cNvSpPr>
            <p:nvPr/>
          </p:nvSpPr>
          <p:spPr bwMode="auto">
            <a:xfrm>
              <a:off x="1828801" y="4343400"/>
              <a:ext cx="609599"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a:t>1-k</a:t>
              </a:r>
              <a:r>
                <a:rPr lang="en-US" altLang="en-US" sz="1600" b="1" baseline="30000"/>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C79C5-B45E-4166-A13E-8D4D979FBD3E}"/>
              </a:ext>
            </a:extLst>
          </p:cNvPr>
          <p:cNvSpPr txBox="1">
            <a:spLocks/>
          </p:cNvSpPr>
          <p:nvPr/>
        </p:nvSpPr>
        <p:spPr>
          <a:xfrm>
            <a:off x="457200" y="0"/>
            <a:ext cx="8229600" cy="990600"/>
          </a:xfrm>
          <a:prstGeom prst="rect">
            <a:avLst/>
          </a:prstGeom>
        </p:spPr>
        <p:txBody>
          <a:bodyPr/>
          <a:lstStyle/>
          <a:p>
            <a:pPr algn="ctr" eaLnBrk="0" hangingPunct="0">
              <a:defRPr/>
            </a:pPr>
            <a:r>
              <a:rPr lang="en-US" sz="3200" dirty="0">
                <a:latin typeface="+mj-lt"/>
                <a:ea typeface="+mj-ea"/>
                <a:cs typeface="+mj-cs"/>
              </a:rPr>
              <a:t>Using Standard Deviation</a:t>
            </a:r>
          </a:p>
          <a:p>
            <a:pPr algn="ctr" eaLnBrk="0" hangingPunct="0">
              <a:defRPr/>
            </a:pPr>
            <a:r>
              <a:rPr lang="en-US" sz="2400" dirty="0" err="1">
                <a:latin typeface="+mj-lt"/>
                <a:ea typeface="+mj-ea"/>
                <a:cs typeface="+mj-cs"/>
              </a:rPr>
              <a:t>Chebyshev’s</a:t>
            </a:r>
            <a:r>
              <a:rPr lang="en-US" sz="2400" dirty="0">
                <a:latin typeface="+mj-lt"/>
                <a:ea typeface="+mj-ea"/>
                <a:cs typeface="+mj-cs"/>
              </a:rPr>
              <a:t> Theorem</a:t>
            </a:r>
          </a:p>
        </p:txBody>
      </p:sp>
      <p:sp>
        <p:nvSpPr>
          <p:cNvPr id="3" name="TextBox 2">
            <a:extLst>
              <a:ext uri="{FF2B5EF4-FFF2-40B4-BE49-F238E27FC236}">
                <a16:creationId xmlns:a16="http://schemas.microsoft.com/office/drawing/2014/main" id="{F965EEBF-E842-4687-9859-67DB8E1F493B}"/>
              </a:ext>
            </a:extLst>
          </p:cNvPr>
          <p:cNvSpPr txBox="1">
            <a:spLocks noChangeArrowheads="1"/>
          </p:cNvSpPr>
          <p:nvPr/>
        </p:nvSpPr>
        <p:spPr bwMode="auto">
          <a:xfrm>
            <a:off x="228600" y="1066800"/>
            <a:ext cx="39421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Example: “Random 1,2,3,4” Matches</a:t>
            </a:r>
          </a:p>
        </p:txBody>
      </p:sp>
      <p:graphicFrame>
        <p:nvGraphicFramePr>
          <p:cNvPr id="5" name="Table 4">
            <a:extLst>
              <a:ext uri="{FF2B5EF4-FFF2-40B4-BE49-F238E27FC236}">
                <a16:creationId xmlns:a16="http://schemas.microsoft.com/office/drawing/2014/main" id="{9A79DE6B-EE17-45FA-851A-3AF1D568EA04}"/>
              </a:ext>
            </a:extLst>
          </p:cNvPr>
          <p:cNvGraphicFramePr>
            <a:graphicFrameLocks noGrp="1"/>
          </p:cNvGraphicFramePr>
          <p:nvPr/>
        </p:nvGraphicFramePr>
        <p:xfrm>
          <a:off x="228600" y="4572000"/>
          <a:ext cx="4114799" cy="1482724"/>
        </p:xfrm>
        <a:graphic>
          <a:graphicData uri="http://schemas.openxmlformats.org/drawingml/2006/table">
            <a:tbl>
              <a:tblPr firstRow="1" bandRow="1">
                <a:tableStyleId>{5C22544A-7EE6-4342-B048-85BDC9FD1C3A}</a:tableStyleId>
              </a:tblPr>
              <a:tblGrid>
                <a:gridCol w="1164291">
                  <a:extLst>
                    <a:ext uri="{9D8B030D-6E8A-4147-A177-3AD203B41FA5}">
                      <a16:colId xmlns:a16="http://schemas.microsoft.com/office/drawing/2014/main" val="20000"/>
                    </a:ext>
                  </a:extLst>
                </a:gridCol>
                <a:gridCol w="727682">
                  <a:extLst>
                    <a:ext uri="{9D8B030D-6E8A-4147-A177-3AD203B41FA5}">
                      <a16:colId xmlns:a16="http://schemas.microsoft.com/office/drawing/2014/main" val="20001"/>
                    </a:ext>
                  </a:extLst>
                </a:gridCol>
                <a:gridCol w="727682">
                  <a:extLst>
                    <a:ext uri="{9D8B030D-6E8A-4147-A177-3AD203B41FA5}">
                      <a16:colId xmlns:a16="http://schemas.microsoft.com/office/drawing/2014/main" val="20002"/>
                    </a:ext>
                  </a:extLst>
                </a:gridCol>
                <a:gridCol w="800450">
                  <a:extLst>
                    <a:ext uri="{9D8B030D-6E8A-4147-A177-3AD203B41FA5}">
                      <a16:colId xmlns:a16="http://schemas.microsoft.com/office/drawing/2014/main" val="20003"/>
                    </a:ext>
                  </a:extLst>
                </a:gridCol>
                <a:gridCol w="694694">
                  <a:extLst>
                    <a:ext uri="{9D8B030D-6E8A-4147-A177-3AD203B41FA5}">
                      <a16:colId xmlns:a16="http://schemas.microsoft.com/office/drawing/2014/main" val="20004"/>
                    </a:ext>
                  </a:extLst>
                </a:gridCol>
              </a:tblGrid>
              <a:tr h="370681">
                <a:tc>
                  <a:txBody>
                    <a:bodyPr/>
                    <a:lstStyle/>
                    <a:p>
                      <a:pPr algn="ctr"/>
                      <a:r>
                        <a:rPr lang="en-US" sz="1800" dirty="0"/>
                        <a:t>x</a:t>
                      </a:r>
                    </a:p>
                  </a:txBody>
                  <a:tcPr marT="45700" marB="45700"/>
                </a:tc>
                <a:tc>
                  <a:txBody>
                    <a:bodyPr/>
                    <a:lstStyle/>
                    <a:p>
                      <a:pPr algn="ctr"/>
                      <a:r>
                        <a:rPr lang="en-US" sz="1800" dirty="0"/>
                        <a:t>0</a:t>
                      </a:r>
                    </a:p>
                  </a:txBody>
                  <a:tcPr marT="45700" marB="45700"/>
                </a:tc>
                <a:tc>
                  <a:txBody>
                    <a:bodyPr/>
                    <a:lstStyle/>
                    <a:p>
                      <a:pPr algn="ctr"/>
                      <a:r>
                        <a:rPr lang="en-US" sz="1800" dirty="0"/>
                        <a:t>1</a:t>
                      </a:r>
                    </a:p>
                  </a:txBody>
                  <a:tcPr marT="45700" marB="45700"/>
                </a:tc>
                <a:tc>
                  <a:txBody>
                    <a:bodyPr/>
                    <a:lstStyle/>
                    <a:p>
                      <a:pPr algn="ctr"/>
                      <a:r>
                        <a:rPr lang="en-US" sz="1800" dirty="0"/>
                        <a:t>2</a:t>
                      </a:r>
                    </a:p>
                  </a:txBody>
                  <a:tcPr marT="45700" marB="45700"/>
                </a:tc>
                <a:tc>
                  <a:txBody>
                    <a:bodyPr/>
                    <a:lstStyle/>
                    <a:p>
                      <a:pPr algn="ctr"/>
                      <a:r>
                        <a:rPr lang="en-US" sz="1800" dirty="0"/>
                        <a:t>4</a:t>
                      </a:r>
                    </a:p>
                  </a:txBody>
                  <a:tcPr marT="45700" marB="45700"/>
                </a:tc>
                <a:extLst>
                  <a:ext uri="{0D108BD9-81ED-4DB2-BD59-A6C34878D82A}">
                    <a16:rowId xmlns:a16="http://schemas.microsoft.com/office/drawing/2014/main" val="10000"/>
                  </a:ext>
                </a:extLst>
              </a:tr>
              <a:tr h="370681">
                <a:tc>
                  <a:txBody>
                    <a:bodyPr/>
                    <a:lstStyle/>
                    <a:p>
                      <a:pPr algn="ctr"/>
                      <a:r>
                        <a:rPr lang="en-US" sz="1800" dirty="0" err="1"/>
                        <a:t>f</a:t>
                      </a:r>
                      <a:r>
                        <a:rPr lang="en-US" sz="1800" baseline="-25000" dirty="0" err="1"/>
                        <a:t>X</a:t>
                      </a:r>
                      <a:r>
                        <a:rPr lang="en-US" sz="1800" dirty="0"/>
                        <a:t>(x)</a:t>
                      </a:r>
                    </a:p>
                  </a:txBody>
                  <a:tcPr marT="45700" marB="45700"/>
                </a:tc>
                <a:tc>
                  <a:txBody>
                    <a:bodyPr/>
                    <a:lstStyle/>
                    <a:p>
                      <a:pPr algn="ctr"/>
                      <a:r>
                        <a:rPr lang="en-US" sz="1800" dirty="0"/>
                        <a:t>9/24</a:t>
                      </a:r>
                    </a:p>
                  </a:txBody>
                  <a:tcPr marT="45700" marB="45700"/>
                </a:tc>
                <a:tc>
                  <a:txBody>
                    <a:bodyPr/>
                    <a:lstStyle/>
                    <a:p>
                      <a:pPr algn="ctr"/>
                      <a:r>
                        <a:rPr lang="en-US" sz="1800" dirty="0"/>
                        <a:t>8/24</a:t>
                      </a:r>
                    </a:p>
                  </a:txBody>
                  <a:tcPr marT="45700" marB="45700"/>
                </a:tc>
                <a:tc>
                  <a:txBody>
                    <a:bodyPr/>
                    <a:lstStyle/>
                    <a:p>
                      <a:pPr algn="ctr"/>
                      <a:r>
                        <a:rPr lang="en-US" sz="1800" dirty="0"/>
                        <a:t>6/24</a:t>
                      </a:r>
                    </a:p>
                  </a:txBody>
                  <a:tcPr marT="45700" marB="45700"/>
                </a:tc>
                <a:tc>
                  <a:txBody>
                    <a:bodyPr/>
                    <a:lstStyle/>
                    <a:p>
                      <a:pPr algn="ctr"/>
                      <a:r>
                        <a:rPr lang="en-US" sz="1800" dirty="0"/>
                        <a:t>1/24</a:t>
                      </a:r>
                    </a:p>
                  </a:txBody>
                  <a:tcPr marT="45700" marB="45700"/>
                </a:tc>
                <a:extLst>
                  <a:ext uri="{0D108BD9-81ED-4DB2-BD59-A6C34878D82A}">
                    <a16:rowId xmlns:a16="http://schemas.microsoft.com/office/drawing/2014/main" val="10001"/>
                  </a:ext>
                </a:extLst>
              </a:tr>
              <a:tr h="370681">
                <a:tc gridSpan="5">
                  <a:txBody>
                    <a:bodyPr/>
                    <a:lstStyle/>
                    <a:p>
                      <a:pPr algn="ctr"/>
                      <a:r>
                        <a:rPr lang="en-US" sz="1800" baseline="0" dirty="0"/>
                        <a:t>Mean = </a:t>
                      </a:r>
                      <a:r>
                        <a:rPr lang="en-US" sz="1800" dirty="0"/>
                        <a:t>µ = 1</a:t>
                      </a:r>
                    </a:p>
                  </a:txBody>
                  <a:tcPr marT="45700" marB="45700"/>
                </a:tc>
                <a:tc hMerge="1">
                  <a:txBody>
                    <a:bodyPr/>
                    <a:lstStyle/>
                    <a:p>
                      <a:pPr algn="ct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70681">
                <a:tc gridSpan="5">
                  <a:txBody>
                    <a:bodyPr/>
                    <a:lstStyle/>
                    <a:p>
                      <a:pPr algn="ctr"/>
                      <a:r>
                        <a:rPr lang="en-US" sz="1800" baseline="0" dirty="0"/>
                        <a:t>Standard Deviation = </a:t>
                      </a:r>
                      <a:r>
                        <a:rPr lang="el-GR" sz="1800" baseline="0" dirty="0"/>
                        <a:t>σ</a:t>
                      </a:r>
                      <a:r>
                        <a:rPr lang="en-US" sz="1800" baseline="0" dirty="0"/>
                        <a:t> = 1</a:t>
                      </a:r>
                      <a:endParaRPr lang="en-US" sz="1800" dirty="0"/>
                    </a:p>
                  </a:txBody>
                  <a:tcPr marT="45700" marB="45700"/>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3"/>
                  </a:ext>
                </a:extLst>
              </a:tr>
            </a:tbl>
          </a:graphicData>
        </a:graphic>
      </p:graphicFrame>
      <p:sp>
        <p:nvSpPr>
          <p:cNvPr id="6" name="TextBox 5">
            <a:extLst>
              <a:ext uri="{FF2B5EF4-FFF2-40B4-BE49-F238E27FC236}">
                <a16:creationId xmlns:a16="http://schemas.microsoft.com/office/drawing/2014/main" id="{BFC80E26-9BE4-423A-B251-E6A6A6534DDC}"/>
              </a:ext>
            </a:extLst>
          </p:cNvPr>
          <p:cNvSpPr txBox="1">
            <a:spLocks noChangeArrowheads="1"/>
          </p:cNvSpPr>
          <p:nvPr/>
        </p:nvSpPr>
        <p:spPr bwMode="auto">
          <a:xfrm>
            <a:off x="4648200" y="1524000"/>
            <a:ext cx="2954338"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P[ µ - 1</a:t>
            </a:r>
            <a:r>
              <a:rPr lang="el-GR" altLang="en-US"/>
              <a:t>σ</a:t>
            </a:r>
            <a:r>
              <a:rPr lang="en-US" altLang="en-US"/>
              <a:t> &lt;= X &lt;= </a:t>
            </a:r>
            <a:r>
              <a:rPr lang="el-GR" altLang="en-US"/>
              <a:t>µ</a:t>
            </a:r>
            <a:r>
              <a:rPr lang="en-US" altLang="en-US"/>
              <a:t> + 1</a:t>
            </a:r>
            <a:r>
              <a:rPr lang="el-GR" altLang="en-US"/>
              <a:t>σ</a:t>
            </a:r>
            <a:r>
              <a:rPr lang="en-US" altLang="en-US"/>
              <a:t>] =</a:t>
            </a:r>
          </a:p>
          <a:p>
            <a:pPr eaLnBrk="1" hangingPunct="1"/>
            <a:r>
              <a:rPr lang="en-US" altLang="en-US"/>
              <a:t>P[ 1 -1 &lt;= X &lt;= 1 + 1] =</a:t>
            </a:r>
          </a:p>
          <a:p>
            <a:pPr eaLnBrk="1" hangingPunct="1"/>
            <a:r>
              <a:rPr lang="en-US" altLang="en-US"/>
              <a:t>P[ 0 &lt;= X &lt;= 2] = </a:t>
            </a:r>
          </a:p>
          <a:p>
            <a:pPr eaLnBrk="1" hangingPunct="1"/>
            <a:r>
              <a:rPr lang="en-US" altLang="en-US"/>
              <a:t>9/24 + 8/24 + 6/24 =</a:t>
            </a:r>
          </a:p>
          <a:p>
            <a:pPr eaLnBrk="1" hangingPunct="1"/>
            <a:r>
              <a:rPr lang="en-US" altLang="en-US"/>
              <a:t>23/24 = 0.9583 &gt;= 0</a:t>
            </a:r>
          </a:p>
        </p:txBody>
      </p:sp>
      <p:sp>
        <p:nvSpPr>
          <p:cNvPr id="7" name="TextBox 6">
            <a:extLst>
              <a:ext uri="{FF2B5EF4-FFF2-40B4-BE49-F238E27FC236}">
                <a16:creationId xmlns:a16="http://schemas.microsoft.com/office/drawing/2014/main" id="{5810BC54-29A7-48EB-A49A-AE3AAC6B76E3}"/>
              </a:ext>
            </a:extLst>
          </p:cNvPr>
          <p:cNvSpPr txBox="1">
            <a:spLocks noChangeArrowheads="1"/>
          </p:cNvSpPr>
          <p:nvPr/>
        </p:nvSpPr>
        <p:spPr bwMode="auto">
          <a:xfrm>
            <a:off x="4724400" y="3200400"/>
            <a:ext cx="2954338"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P[ µ - 2</a:t>
            </a:r>
            <a:r>
              <a:rPr lang="el-GR" altLang="en-US"/>
              <a:t>σ</a:t>
            </a:r>
            <a:r>
              <a:rPr lang="en-US" altLang="en-US"/>
              <a:t> &lt;= X &lt;= </a:t>
            </a:r>
            <a:r>
              <a:rPr lang="el-GR" altLang="en-US"/>
              <a:t>µ</a:t>
            </a:r>
            <a:r>
              <a:rPr lang="en-US" altLang="en-US"/>
              <a:t> + 2</a:t>
            </a:r>
            <a:r>
              <a:rPr lang="el-GR" altLang="en-US"/>
              <a:t>σ</a:t>
            </a:r>
            <a:r>
              <a:rPr lang="en-US" altLang="en-US"/>
              <a:t>] =</a:t>
            </a:r>
          </a:p>
          <a:p>
            <a:pPr eaLnBrk="1" hangingPunct="1"/>
            <a:r>
              <a:rPr lang="en-US" altLang="en-US"/>
              <a:t>P[ 1 -2 &lt;= X &lt;= 1 + 2] =</a:t>
            </a:r>
          </a:p>
          <a:p>
            <a:pPr eaLnBrk="1" hangingPunct="1"/>
            <a:r>
              <a:rPr lang="en-US" altLang="en-US"/>
              <a:t>P[ -1 &lt;= X &lt;= 3] = </a:t>
            </a:r>
          </a:p>
          <a:p>
            <a:pPr eaLnBrk="1" hangingPunct="1"/>
            <a:r>
              <a:rPr lang="en-US" altLang="en-US"/>
              <a:t>9/24 + 8/24 + 6/24 =</a:t>
            </a:r>
          </a:p>
          <a:p>
            <a:pPr eaLnBrk="1" hangingPunct="1"/>
            <a:r>
              <a:rPr lang="en-US" altLang="en-US"/>
              <a:t>23/24 = 0.9583 &gt;= 0.75</a:t>
            </a:r>
          </a:p>
        </p:txBody>
      </p:sp>
      <p:sp>
        <p:nvSpPr>
          <p:cNvPr id="8" name="TextBox 7">
            <a:extLst>
              <a:ext uri="{FF2B5EF4-FFF2-40B4-BE49-F238E27FC236}">
                <a16:creationId xmlns:a16="http://schemas.microsoft.com/office/drawing/2014/main" id="{0E889E0F-0D73-4ABC-B3C2-3561BCC3614F}"/>
              </a:ext>
            </a:extLst>
          </p:cNvPr>
          <p:cNvSpPr txBox="1">
            <a:spLocks noChangeArrowheads="1"/>
          </p:cNvSpPr>
          <p:nvPr/>
        </p:nvSpPr>
        <p:spPr bwMode="auto">
          <a:xfrm>
            <a:off x="4724400" y="5029200"/>
            <a:ext cx="2954338"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P[ µ - 3</a:t>
            </a:r>
            <a:r>
              <a:rPr lang="el-GR" altLang="en-US"/>
              <a:t>σ</a:t>
            </a:r>
            <a:r>
              <a:rPr lang="en-US" altLang="en-US"/>
              <a:t> &lt;= X &lt;= </a:t>
            </a:r>
            <a:r>
              <a:rPr lang="el-GR" altLang="en-US"/>
              <a:t>µ</a:t>
            </a:r>
            <a:r>
              <a:rPr lang="en-US" altLang="en-US"/>
              <a:t> + 3</a:t>
            </a:r>
            <a:r>
              <a:rPr lang="el-GR" altLang="en-US"/>
              <a:t>σ</a:t>
            </a:r>
            <a:r>
              <a:rPr lang="en-US" altLang="en-US"/>
              <a:t>] =</a:t>
            </a:r>
          </a:p>
          <a:p>
            <a:pPr eaLnBrk="1" hangingPunct="1"/>
            <a:r>
              <a:rPr lang="en-US" altLang="en-US"/>
              <a:t>P[ 1 -3 &lt;= X &lt;= 1 + 3] =</a:t>
            </a:r>
          </a:p>
          <a:p>
            <a:pPr eaLnBrk="1" hangingPunct="1"/>
            <a:r>
              <a:rPr lang="en-US" altLang="en-US"/>
              <a:t>P[ -2 &lt;= X &lt;= 4] = </a:t>
            </a:r>
          </a:p>
          <a:p>
            <a:pPr eaLnBrk="1" hangingPunct="1"/>
            <a:r>
              <a:rPr lang="en-US" altLang="en-US"/>
              <a:t>9/24 + 8/24 + 6/24 + 1/24 =</a:t>
            </a:r>
          </a:p>
          <a:p>
            <a:pPr eaLnBrk="1" hangingPunct="1"/>
            <a:r>
              <a:rPr lang="en-US" altLang="en-US"/>
              <a:t>24/24 = 1 &gt;= 0.889</a:t>
            </a:r>
          </a:p>
        </p:txBody>
      </p:sp>
      <p:pic>
        <p:nvPicPr>
          <p:cNvPr id="9" name="Picture 8">
            <a:extLst>
              <a:ext uri="{FF2B5EF4-FFF2-40B4-BE49-F238E27FC236}">
                <a16:creationId xmlns:a16="http://schemas.microsoft.com/office/drawing/2014/main" id="{1DB4442F-934A-4307-8B2F-D79FC97424BC}"/>
              </a:ext>
            </a:extLst>
          </p:cNvPr>
          <p:cNvPicPr>
            <a:picLocks noChangeAspect="1"/>
          </p:cNvPicPr>
          <p:nvPr/>
        </p:nvPicPr>
        <p:blipFill>
          <a:blip r:embed="rId3"/>
          <a:stretch>
            <a:fillRect/>
          </a:stretch>
        </p:blipFill>
        <p:spPr>
          <a:xfrm>
            <a:off x="304800" y="1524000"/>
            <a:ext cx="4038599" cy="27527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0FAF-BD3E-494D-8906-A9B573B8DB57}"/>
              </a:ext>
            </a:extLst>
          </p:cNvPr>
          <p:cNvSpPr txBox="1">
            <a:spLocks/>
          </p:cNvSpPr>
          <p:nvPr/>
        </p:nvSpPr>
        <p:spPr>
          <a:xfrm>
            <a:off x="457200" y="0"/>
            <a:ext cx="8229600" cy="990600"/>
          </a:xfrm>
          <a:prstGeom prst="rect">
            <a:avLst/>
          </a:prstGeom>
        </p:spPr>
        <p:txBody>
          <a:bodyPr/>
          <a:lstStyle/>
          <a:p>
            <a:pPr algn="ctr" eaLnBrk="0" hangingPunct="0">
              <a:defRPr/>
            </a:pPr>
            <a:r>
              <a:rPr lang="en-US" sz="3200" dirty="0">
                <a:latin typeface="+mj-lt"/>
                <a:ea typeface="+mj-ea"/>
                <a:cs typeface="+mj-cs"/>
              </a:rPr>
              <a:t>Using Standard Deviation</a:t>
            </a:r>
          </a:p>
          <a:p>
            <a:pPr algn="ctr" eaLnBrk="0" hangingPunct="0">
              <a:defRPr/>
            </a:pPr>
            <a:r>
              <a:rPr lang="en-US" sz="2400" dirty="0">
                <a:latin typeface="+mj-lt"/>
                <a:ea typeface="+mj-ea"/>
                <a:cs typeface="+mj-cs"/>
              </a:rPr>
              <a:t>Empirical Rule</a:t>
            </a:r>
          </a:p>
        </p:txBody>
      </p:sp>
      <p:sp>
        <p:nvSpPr>
          <p:cNvPr id="3" name="TextBox 2">
            <a:extLst>
              <a:ext uri="{FF2B5EF4-FFF2-40B4-BE49-F238E27FC236}">
                <a16:creationId xmlns:a16="http://schemas.microsoft.com/office/drawing/2014/main" id="{0A1F2D2F-6627-4949-A3C4-F2C491D0EFC2}"/>
              </a:ext>
            </a:extLst>
          </p:cNvPr>
          <p:cNvSpPr txBox="1">
            <a:spLocks noChangeArrowheads="1"/>
          </p:cNvSpPr>
          <p:nvPr/>
        </p:nvSpPr>
        <p:spPr bwMode="auto">
          <a:xfrm>
            <a:off x="228600" y="990600"/>
            <a:ext cx="4459288"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For a “mounded” distribution,</a:t>
            </a:r>
          </a:p>
          <a:p>
            <a:pPr eaLnBrk="1" hangingPunct="1"/>
            <a:endParaRPr lang="en-US" altLang="en-US"/>
          </a:p>
          <a:p>
            <a:pPr eaLnBrk="1" hangingPunct="1"/>
            <a:r>
              <a:rPr lang="en-US" altLang="en-US"/>
              <a:t>	P[µ - 1</a:t>
            </a:r>
            <a:r>
              <a:rPr lang="el-GR" altLang="en-US"/>
              <a:t>σ</a:t>
            </a:r>
            <a:r>
              <a:rPr lang="en-US" altLang="en-US"/>
              <a:t> &lt;= X &lt;= </a:t>
            </a:r>
            <a:r>
              <a:rPr lang="el-GR" altLang="en-US"/>
              <a:t>µ</a:t>
            </a:r>
            <a:r>
              <a:rPr lang="en-US" altLang="en-US"/>
              <a:t> + 1</a:t>
            </a:r>
            <a:r>
              <a:rPr lang="el-GR" altLang="en-US"/>
              <a:t>σ</a:t>
            </a:r>
            <a:r>
              <a:rPr lang="en-US" altLang="en-US"/>
              <a:t>] ≈ 68%</a:t>
            </a:r>
          </a:p>
          <a:p>
            <a:pPr eaLnBrk="1" hangingPunct="1"/>
            <a:endParaRPr lang="en-US" altLang="en-US"/>
          </a:p>
          <a:p>
            <a:pPr eaLnBrk="1" hangingPunct="1"/>
            <a:r>
              <a:rPr lang="en-US" altLang="en-US"/>
              <a:t>	P[µ - 2</a:t>
            </a:r>
            <a:r>
              <a:rPr lang="el-GR" altLang="en-US"/>
              <a:t>σ</a:t>
            </a:r>
            <a:r>
              <a:rPr lang="en-US" altLang="en-US"/>
              <a:t> &lt;= X &lt;= </a:t>
            </a:r>
            <a:r>
              <a:rPr lang="el-GR" altLang="en-US"/>
              <a:t>µ</a:t>
            </a:r>
            <a:r>
              <a:rPr lang="en-US" altLang="en-US"/>
              <a:t> + 2</a:t>
            </a:r>
            <a:r>
              <a:rPr lang="el-GR" altLang="en-US"/>
              <a:t>σ</a:t>
            </a:r>
            <a:r>
              <a:rPr lang="en-US" altLang="en-US"/>
              <a:t>] ≈ 95%</a:t>
            </a:r>
          </a:p>
          <a:p>
            <a:pPr eaLnBrk="1" hangingPunct="1"/>
            <a:endParaRPr lang="en-US" altLang="en-US"/>
          </a:p>
          <a:p>
            <a:pPr eaLnBrk="1" hangingPunct="1"/>
            <a:r>
              <a:rPr lang="en-US" altLang="en-US"/>
              <a:t>	P[µ - 3</a:t>
            </a:r>
            <a:r>
              <a:rPr lang="el-GR" altLang="en-US"/>
              <a:t>σ</a:t>
            </a:r>
            <a:r>
              <a:rPr lang="en-US" altLang="en-US"/>
              <a:t> &lt;= X &lt;= </a:t>
            </a:r>
            <a:r>
              <a:rPr lang="el-GR" altLang="en-US"/>
              <a:t>µ</a:t>
            </a:r>
            <a:r>
              <a:rPr lang="en-US" altLang="en-US"/>
              <a:t> + 3</a:t>
            </a:r>
            <a:r>
              <a:rPr lang="el-GR" altLang="en-US"/>
              <a:t>σ</a:t>
            </a:r>
            <a:r>
              <a:rPr lang="en-US" altLang="en-US"/>
              <a:t>] ≈ 100%</a:t>
            </a:r>
          </a:p>
          <a:p>
            <a:pPr eaLnBrk="1" hangingPunct="1"/>
            <a:endParaRPr lang="en-US" altLang="en-US"/>
          </a:p>
          <a:p>
            <a:pPr eaLnBrk="1" hangingPunct="1"/>
            <a:r>
              <a:rPr lang="en-US" altLang="en-US"/>
              <a:t>	</a:t>
            </a:r>
          </a:p>
        </p:txBody>
      </p:sp>
      <p:pic>
        <p:nvPicPr>
          <p:cNvPr id="31746" name="Picture 2">
            <a:extLst>
              <a:ext uri="{FF2B5EF4-FFF2-40B4-BE49-F238E27FC236}">
                <a16:creationId xmlns:a16="http://schemas.microsoft.com/office/drawing/2014/main" id="{0A0E2C15-1F89-4744-8194-471AAA001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143000"/>
            <a:ext cx="4038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3">
            <a:extLst>
              <a:ext uri="{FF2B5EF4-FFF2-40B4-BE49-F238E27FC236}">
                <a16:creationId xmlns:a16="http://schemas.microsoft.com/office/drawing/2014/main" id="{99D1F748-0336-4677-8F97-20F5DC8D51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626" t="13652" r="20808"/>
          <a:stretch>
            <a:fillRect/>
          </a:stretch>
        </p:blipFill>
        <p:spPr bwMode="auto">
          <a:xfrm>
            <a:off x="4800600" y="3962400"/>
            <a:ext cx="39624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FA59325E-93CA-4FBB-9737-8BB9163C4F6D}"/>
              </a:ext>
            </a:extLst>
          </p:cNvPr>
          <p:cNvSpPr txBox="1">
            <a:spLocks noChangeArrowheads="1"/>
          </p:cNvSpPr>
          <p:nvPr/>
        </p:nvSpPr>
        <p:spPr bwMode="auto">
          <a:xfrm>
            <a:off x="228600" y="3886200"/>
            <a:ext cx="48037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Since “mounded” distributions are</a:t>
            </a:r>
          </a:p>
          <a:p>
            <a:pPr eaLnBrk="1" hangingPunct="1"/>
            <a:r>
              <a:rPr lang="en-US" altLang="en-US" sz="1600"/>
              <a:t>Symmetric about their Mean:</a:t>
            </a:r>
          </a:p>
          <a:p>
            <a:pPr eaLnBrk="1" hangingPunct="1"/>
            <a:endParaRPr lang="en-US" altLang="en-US" sz="1600"/>
          </a:p>
          <a:p>
            <a:pPr eaLnBrk="1" hangingPunct="1"/>
            <a:r>
              <a:rPr lang="en-US" altLang="en-US" sz="1600"/>
              <a:t>P[µ &lt;= X &lt;= µ + </a:t>
            </a:r>
            <a:r>
              <a:rPr lang="el-GR" altLang="en-US" sz="1600"/>
              <a:t>σ</a:t>
            </a:r>
            <a:r>
              <a:rPr lang="en-US" altLang="en-US" sz="1600"/>
              <a:t>] = P[</a:t>
            </a:r>
            <a:r>
              <a:rPr lang="el-GR" altLang="en-US" sz="1600"/>
              <a:t>µ</a:t>
            </a:r>
            <a:r>
              <a:rPr lang="en-US" altLang="en-US" sz="1600"/>
              <a:t> - </a:t>
            </a:r>
            <a:r>
              <a:rPr lang="el-GR" altLang="en-US" sz="1600"/>
              <a:t>σ</a:t>
            </a:r>
            <a:r>
              <a:rPr lang="en-US" altLang="en-US" sz="1600"/>
              <a:t> &lt;= X &lt;= </a:t>
            </a:r>
            <a:r>
              <a:rPr lang="el-GR" altLang="en-US" sz="1600"/>
              <a:t>µ</a:t>
            </a:r>
            <a:r>
              <a:rPr lang="en-US" altLang="en-US" sz="1600"/>
              <a:t>] ≈ 34%</a:t>
            </a:r>
          </a:p>
          <a:p>
            <a:pPr eaLnBrk="1" hangingPunct="1"/>
            <a:endParaRPr lang="en-US" altLang="en-US" sz="1600"/>
          </a:p>
          <a:p>
            <a:pPr eaLnBrk="1" hangingPunct="1"/>
            <a:r>
              <a:rPr lang="en-US" altLang="en-US" sz="1600"/>
              <a:t>P[µ &lt;= X &lt;= µ + 2</a:t>
            </a:r>
            <a:r>
              <a:rPr lang="el-GR" altLang="en-US" sz="1600"/>
              <a:t>σ</a:t>
            </a:r>
            <a:r>
              <a:rPr lang="en-US" altLang="en-US" sz="1600"/>
              <a:t>] = P[</a:t>
            </a:r>
            <a:r>
              <a:rPr lang="el-GR" altLang="en-US" sz="1600"/>
              <a:t>µ</a:t>
            </a:r>
            <a:r>
              <a:rPr lang="en-US" altLang="en-US" sz="1600"/>
              <a:t> - 2</a:t>
            </a:r>
            <a:r>
              <a:rPr lang="el-GR" altLang="en-US" sz="1600"/>
              <a:t>σ</a:t>
            </a:r>
            <a:r>
              <a:rPr lang="en-US" altLang="en-US" sz="1600"/>
              <a:t> &lt;= X &lt;= </a:t>
            </a:r>
            <a:r>
              <a:rPr lang="el-GR" altLang="en-US" sz="1600"/>
              <a:t>µ</a:t>
            </a:r>
            <a:r>
              <a:rPr lang="en-US" altLang="en-US" sz="1600"/>
              <a:t>] ≈ 47.5%</a:t>
            </a:r>
          </a:p>
          <a:p>
            <a:pPr eaLnBrk="1" hangingPunct="1"/>
            <a:endParaRPr lang="en-US" altLang="en-US" sz="1600"/>
          </a:p>
          <a:p>
            <a:pPr eaLnBrk="1" hangingPunct="1"/>
            <a:r>
              <a:rPr lang="en-US" altLang="en-US" sz="1600"/>
              <a:t>P[µ &lt;= X &lt;= µ + 3</a:t>
            </a:r>
            <a:r>
              <a:rPr lang="el-GR" altLang="en-US" sz="1600"/>
              <a:t>σ</a:t>
            </a:r>
            <a:r>
              <a:rPr lang="en-US" altLang="en-US" sz="1600"/>
              <a:t>] = P[</a:t>
            </a:r>
            <a:r>
              <a:rPr lang="el-GR" altLang="en-US" sz="1600"/>
              <a:t>µ</a:t>
            </a:r>
            <a:r>
              <a:rPr lang="en-US" altLang="en-US" sz="1600"/>
              <a:t> - 3</a:t>
            </a:r>
            <a:r>
              <a:rPr lang="el-GR" altLang="en-US" sz="1600"/>
              <a:t>σ</a:t>
            </a:r>
            <a:r>
              <a:rPr lang="en-US" altLang="en-US" sz="1600"/>
              <a:t> &lt;= X &lt;= </a:t>
            </a:r>
            <a:r>
              <a:rPr lang="el-GR" altLang="en-US" sz="1600"/>
              <a:t>µ</a:t>
            </a:r>
            <a:r>
              <a:rPr lang="en-US" altLang="en-US" sz="1600"/>
              <a:t>] ≈ 50%</a:t>
            </a:r>
          </a:p>
          <a:p>
            <a:pPr eaLnBrk="1" hangingPunct="1"/>
            <a:endParaRPr lang="en-US" altLang="en-US" sz="1600"/>
          </a:p>
        </p:txBody>
      </p:sp>
      <p:grpSp>
        <p:nvGrpSpPr>
          <p:cNvPr id="4" name="Group 10">
            <a:extLst>
              <a:ext uri="{FF2B5EF4-FFF2-40B4-BE49-F238E27FC236}">
                <a16:creationId xmlns:a16="http://schemas.microsoft.com/office/drawing/2014/main" id="{7D16626C-75F6-42C2-928A-665F1E343799}"/>
              </a:ext>
            </a:extLst>
          </p:cNvPr>
          <p:cNvGrpSpPr>
            <a:grpSpLocks/>
          </p:cNvGrpSpPr>
          <p:nvPr/>
        </p:nvGrpSpPr>
        <p:grpSpPr bwMode="auto">
          <a:xfrm>
            <a:off x="6172200" y="5257800"/>
            <a:ext cx="1100138" cy="276225"/>
            <a:chOff x="6172200" y="5257800"/>
            <a:chExt cx="1100440" cy="276999"/>
          </a:xfrm>
        </p:grpSpPr>
        <p:sp>
          <p:nvSpPr>
            <p:cNvPr id="13328" name="TextBox 6">
              <a:extLst>
                <a:ext uri="{FF2B5EF4-FFF2-40B4-BE49-F238E27FC236}">
                  <a16:creationId xmlns:a16="http://schemas.microsoft.com/office/drawing/2014/main" id="{D4CF0593-69BD-4C3D-AF16-7CB8F7DDA245}"/>
                </a:ext>
              </a:extLst>
            </p:cNvPr>
            <p:cNvSpPr txBox="1">
              <a:spLocks noChangeArrowheads="1"/>
            </p:cNvSpPr>
            <p:nvPr/>
          </p:nvSpPr>
          <p:spPr bwMode="auto">
            <a:xfrm>
              <a:off x="6172200" y="5257800"/>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t>34%</a:t>
              </a:r>
            </a:p>
          </p:txBody>
        </p:sp>
        <p:sp>
          <p:nvSpPr>
            <p:cNvPr id="13329" name="TextBox 7">
              <a:extLst>
                <a:ext uri="{FF2B5EF4-FFF2-40B4-BE49-F238E27FC236}">
                  <a16:creationId xmlns:a16="http://schemas.microsoft.com/office/drawing/2014/main" id="{60109D37-5028-44C5-B455-28AFD0AA37EF}"/>
                </a:ext>
              </a:extLst>
            </p:cNvPr>
            <p:cNvSpPr txBox="1">
              <a:spLocks noChangeArrowheads="1"/>
            </p:cNvSpPr>
            <p:nvPr/>
          </p:nvSpPr>
          <p:spPr bwMode="auto">
            <a:xfrm>
              <a:off x="6781800" y="5257800"/>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t>34%</a:t>
              </a:r>
            </a:p>
          </p:txBody>
        </p:sp>
      </p:grpSp>
      <p:grpSp>
        <p:nvGrpSpPr>
          <p:cNvPr id="5" name="Group 11">
            <a:extLst>
              <a:ext uri="{FF2B5EF4-FFF2-40B4-BE49-F238E27FC236}">
                <a16:creationId xmlns:a16="http://schemas.microsoft.com/office/drawing/2014/main" id="{A308555E-85EA-46D5-A136-A5267C6FE83A}"/>
              </a:ext>
            </a:extLst>
          </p:cNvPr>
          <p:cNvGrpSpPr>
            <a:grpSpLocks/>
          </p:cNvGrpSpPr>
          <p:nvPr/>
        </p:nvGrpSpPr>
        <p:grpSpPr bwMode="auto">
          <a:xfrm>
            <a:off x="5638800" y="5638800"/>
            <a:ext cx="2143125" cy="276225"/>
            <a:chOff x="5638800" y="5638800"/>
            <a:chExt cx="2143080" cy="276999"/>
          </a:xfrm>
        </p:grpSpPr>
        <p:sp>
          <p:nvSpPr>
            <p:cNvPr id="13326" name="TextBox 8">
              <a:extLst>
                <a:ext uri="{FF2B5EF4-FFF2-40B4-BE49-F238E27FC236}">
                  <a16:creationId xmlns:a16="http://schemas.microsoft.com/office/drawing/2014/main" id="{A1C11254-3BFA-434C-BC11-752F6473BABA}"/>
                </a:ext>
              </a:extLst>
            </p:cNvPr>
            <p:cNvSpPr txBox="1">
              <a:spLocks noChangeArrowheads="1"/>
            </p:cNvSpPr>
            <p:nvPr/>
          </p:nvSpPr>
          <p:spPr bwMode="auto">
            <a:xfrm>
              <a:off x="5638800" y="5638800"/>
              <a:ext cx="6190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t>13.5%</a:t>
              </a:r>
            </a:p>
          </p:txBody>
        </p:sp>
        <p:sp>
          <p:nvSpPr>
            <p:cNvPr id="13327" name="TextBox 9">
              <a:extLst>
                <a:ext uri="{FF2B5EF4-FFF2-40B4-BE49-F238E27FC236}">
                  <a16:creationId xmlns:a16="http://schemas.microsoft.com/office/drawing/2014/main" id="{5A2A02DB-1F28-445C-9143-1EE556B4CD3D}"/>
                </a:ext>
              </a:extLst>
            </p:cNvPr>
            <p:cNvSpPr txBox="1">
              <a:spLocks noChangeArrowheads="1"/>
            </p:cNvSpPr>
            <p:nvPr/>
          </p:nvSpPr>
          <p:spPr bwMode="auto">
            <a:xfrm>
              <a:off x="7162800" y="5638800"/>
              <a:ext cx="6190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t>13.5%</a:t>
              </a:r>
            </a:p>
          </p:txBody>
        </p:sp>
      </p:grpSp>
      <p:grpSp>
        <p:nvGrpSpPr>
          <p:cNvPr id="7" name="Group 18">
            <a:extLst>
              <a:ext uri="{FF2B5EF4-FFF2-40B4-BE49-F238E27FC236}">
                <a16:creationId xmlns:a16="http://schemas.microsoft.com/office/drawing/2014/main" id="{56F9CC0E-C054-42FF-A272-B9DB647BFF26}"/>
              </a:ext>
            </a:extLst>
          </p:cNvPr>
          <p:cNvGrpSpPr>
            <a:grpSpLocks/>
          </p:cNvGrpSpPr>
          <p:nvPr/>
        </p:nvGrpSpPr>
        <p:grpSpPr bwMode="auto">
          <a:xfrm>
            <a:off x="5105400" y="5410200"/>
            <a:ext cx="3276600" cy="533400"/>
            <a:chOff x="5105400" y="5410200"/>
            <a:chExt cx="3277321" cy="533400"/>
          </a:xfrm>
        </p:grpSpPr>
        <p:sp>
          <p:nvSpPr>
            <p:cNvPr id="13322" name="TextBox 12">
              <a:extLst>
                <a:ext uri="{FF2B5EF4-FFF2-40B4-BE49-F238E27FC236}">
                  <a16:creationId xmlns:a16="http://schemas.microsoft.com/office/drawing/2014/main" id="{8A13E914-B727-4CFD-BD42-8D46A8496430}"/>
                </a:ext>
              </a:extLst>
            </p:cNvPr>
            <p:cNvSpPr txBox="1">
              <a:spLocks noChangeArrowheads="1"/>
            </p:cNvSpPr>
            <p:nvPr/>
          </p:nvSpPr>
          <p:spPr bwMode="auto">
            <a:xfrm>
              <a:off x="7848600" y="5410200"/>
              <a:ext cx="5341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t>2.5%</a:t>
              </a:r>
            </a:p>
          </p:txBody>
        </p:sp>
        <p:cxnSp>
          <p:nvCxnSpPr>
            <p:cNvPr id="15" name="Straight Arrow Connector 14">
              <a:extLst>
                <a:ext uri="{FF2B5EF4-FFF2-40B4-BE49-F238E27FC236}">
                  <a16:creationId xmlns:a16="http://schemas.microsoft.com/office/drawing/2014/main" id="{2419EB84-BD00-40A3-8575-70DCB1C4C7B6}"/>
                </a:ext>
              </a:extLst>
            </p:cNvPr>
            <p:cNvCxnSpPr>
              <a:stCxn id="13322" idx="2"/>
            </p:cNvCxnSpPr>
            <p:nvPr/>
          </p:nvCxnSpPr>
          <p:spPr>
            <a:xfrm rot="5400000">
              <a:off x="7853995" y="5681634"/>
              <a:ext cx="257175" cy="2667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24" name="TextBox 15">
              <a:extLst>
                <a:ext uri="{FF2B5EF4-FFF2-40B4-BE49-F238E27FC236}">
                  <a16:creationId xmlns:a16="http://schemas.microsoft.com/office/drawing/2014/main" id="{61CE8D73-6ECE-4DAD-BC64-D17F9B75B87A}"/>
                </a:ext>
              </a:extLst>
            </p:cNvPr>
            <p:cNvSpPr txBox="1">
              <a:spLocks noChangeArrowheads="1"/>
            </p:cNvSpPr>
            <p:nvPr/>
          </p:nvSpPr>
          <p:spPr bwMode="auto">
            <a:xfrm>
              <a:off x="5105400" y="5486400"/>
              <a:ext cx="53412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t>2.5%</a:t>
              </a:r>
            </a:p>
          </p:txBody>
        </p:sp>
        <p:cxnSp>
          <p:nvCxnSpPr>
            <p:cNvPr id="17" name="Straight Arrow Connector 16">
              <a:extLst>
                <a:ext uri="{FF2B5EF4-FFF2-40B4-BE49-F238E27FC236}">
                  <a16:creationId xmlns:a16="http://schemas.microsoft.com/office/drawing/2014/main" id="{DB91911C-DF84-4D8F-8336-B2345955334C}"/>
                </a:ext>
              </a:extLst>
            </p:cNvPr>
            <p:cNvCxnSpPr/>
            <p:nvPr/>
          </p:nvCxnSpPr>
          <p:spPr>
            <a:xfrm>
              <a:off x="5334050" y="5715000"/>
              <a:ext cx="266759"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1746"/>
                                        </p:tgtEl>
                                        <p:attrNameLst>
                                          <p:attrName>style.visibility</p:attrName>
                                        </p:attrNameLst>
                                      </p:cBhvr>
                                      <p:to>
                                        <p:strVal val="visible"/>
                                      </p:to>
                                    </p:set>
                                    <p:anim calcmode="lin" valueType="num">
                                      <p:cBhvr additive="base">
                                        <p:cTn id="13" dur="500" fill="hold"/>
                                        <p:tgtEl>
                                          <p:spTgt spid="31746"/>
                                        </p:tgtEl>
                                        <p:attrNameLst>
                                          <p:attrName>ppt_x</p:attrName>
                                        </p:attrNameLst>
                                      </p:cBhvr>
                                      <p:tavLst>
                                        <p:tav tm="0">
                                          <p:val>
                                            <p:strVal val="#ppt_x"/>
                                          </p:val>
                                        </p:tav>
                                        <p:tav tm="100000">
                                          <p:val>
                                            <p:strVal val="#ppt_x"/>
                                          </p:val>
                                        </p:tav>
                                      </p:tavLst>
                                    </p:anim>
                                    <p:anim calcmode="lin" valueType="num">
                                      <p:cBhvr additive="base">
                                        <p:cTn id="14" dur="500" fill="hold"/>
                                        <p:tgtEl>
                                          <p:spTgt spid="3174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 calcmode="lin" valueType="num">
                                      <p:cBhvr additive="base">
                                        <p:cTn id="3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 calcmode="lin" valueType="num">
                                      <p:cBhvr additive="base">
                                        <p:cTn id="3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1747"/>
                                        </p:tgtEl>
                                        <p:attrNameLst>
                                          <p:attrName>style.visibility</p:attrName>
                                        </p:attrNameLst>
                                      </p:cBhvr>
                                      <p:to>
                                        <p:strVal val="visible"/>
                                      </p:to>
                                    </p:set>
                                    <p:anim calcmode="lin" valueType="num">
                                      <p:cBhvr additive="base">
                                        <p:cTn id="43" dur="500" fill="hold"/>
                                        <p:tgtEl>
                                          <p:spTgt spid="31747"/>
                                        </p:tgtEl>
                                        <p:attrNameLst>
                                          <p:attrName>ppt_x</p:attrName>
                                        </p:attrNameLst>
                                      </p:cBhvr>
                                      <p:tavLst>
                                        <p:tav tm="0">
                                          <p:val>
                                            <p:strVal val="#ppt_x"/>
                                          </p:val>
                                        </p:tav>
                                        <p:tav tm="100000">
                                          <p:val>
                                            <p:strVal val="#ppt_x"/>
                                          </p:val>
                                        </p:tav>
                                      </p:tavLst>
                                    </p:anim>
                                    <p:anim calcmode="lin" valueType="num">
                                      <p:cBhvr additive="base">
                                        <p:cTn id="44" dur="500" fill="hold"/>
                                        <p:tgtEl>
                                          <p:spTgt spid="31747"/>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 calcmode="lin" valueType="num">
                                      <p:cBhvr additive="base">
                                        <p:cTn id="4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5" end="5"/>
                                            </p:txEl>
                                          </p:spTgt>
                                        </p:tgtEl>
                                        <p:attrNameLst>
                                          <p:attrName>style.visibility</p:attrName>
                                        </p:attrNameLst>
                                      </p:cBhvr>
                                      <p:to>
                                        <p:strVal val="visible"/>
                                      </p:to>
                                    </p:set>
                                    <p:anim calcmode="lin" valueType="num">
                                      <p:cBhvr additive="base">
                                        <p:cTn id="6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ppt_x"/>
                                          </p:val>
                                        </p:tav>
                                        <p:tav tm="100000">
                                          <p:val>
                                            <p:strVal val="#ppt_x"/>
                                          </p:val>
                                        </p:tav>
                                      </p:tavLst>
                                    </p:anim>
                                    <p:anim calcmode="lin" valueType="num">
                                      <p:cBhvr additive="base">
                                        <p:cTn id="6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6">
                                            <p:txEl>
                                              <p:pRg st="7" end="7"/>
                                            </p:txEl>
                                          </p:spTgt>
                                        </p:tgtEl>
                                        <p:attrNameLst>
                                          <p:attrName>style.visibility</p:attrName>
                                        </p:attrNameLst>
                                      </p:cBhvr>
                                      <p:to>
                                        <p:strVal val="visible"/>
                                      </p:to>
                                    </p:set>
                                    <p:anim calcmode="lin" valueType="num">
                                      <p:cBhvr additive="base">
                                        <p:cTn id="7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7"/>
                                        </p:tgtEl>
                                        <p:attrNameLst>
                                          <p:attrName>style.visibility</p:attrName>
                                        </p:attrNameLst>
                                      </p:cBhvr>
                                      <p:to>
                                        <p:strVal val="visible"/>
                                      </p:to>
                                    </p:set>
                                    <p:anim calcmode="lin" valueType="num">
                                      <p:cBhvr additive="base">
                                        <p:cTn id="79" dur="500" fill="hold"/>
                                        <p:tgtEl>
                                          <p:spTgt spid="7"/>
                                        </p:tgtEl>
                                        <p:attrNameLst>
                                          <p:attrName>ppt_x</p:attrName>
                                        </p:attrNameLst>
                                      </p:cBhvr>
                                      <p:tavLst>
                                        <p:tav tm="0">
                                          <p:val>
                                            <p:strVal val="#ppt_x"/>
                                          </p:val>
                                        </p:tav>
                                        <p:tav tm="100000">
                                          <p:val>
                                            <p:strVal val="#ppt_x"/>
                                          </p:val>
                                        </p:tav>
                                      </p:tavLst>
                                    </p:anim>
                                    <p:anim calcmode="lin" valueType="num">
                                      <p:cBhvr additive="base">
                                        <p:cTn id="8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123E-8ADC-415A-AA0A-CF976CE28ED7}"/>
              </a:ext>
            </a:extLst>
          </p:cNvPr>
          <p:cNvSpPr txBox="1">
            <a:spLocks/>
          </p:cNvSpPr>
          <p:nvPr/>
        </p:nvSpPr>
        <p:spPr>
          <a:xfrm>
            <a:off x="457200" y="0"/>
            <a:ext cx="8229600" cy="990600"/>
          </a:xfrm>
          <a:prstGeom prst="rect">
            <a:avLst/>
          </a:prstGeom>
        </p:spPr>
        <p:txBody>
          <a:bodyPr/>
          <a:lstStyle/>
          <a:p>
            <a:pPr algn="ctr" eaLnBrk="0" hangingPunct="0">
              <a:defRPr/>
            </a:pPr>
            <a:r>
              <a:rPr lang="en-US" sz="3200" dirty="0">
                <a:latin typeface="+mj-lt"/>
                <a:ea typeface="+mj-ea"/>
                <a:cs typeface="+mj-cs"/>
              </a:rPr>
              <a:t>Using Standard Deviation</a:t>
            </a:r>
          </a:p>
          <a:p>
            <a:pPr algn="ctr" eaLnBrk="0" hangingPunct="0">
              <a:defRPr/>
            </a:pPr>
            <a:r>
              <a:rPr lang="en-US" sz="2400" dirty="0">
                <a:latin typeface="+mj-lt"/>
                <a:ea typeface="+mj-ea"/>
                <a:cs typeface="+mj-cs"/>
              </a:rPr>
              <a:t>Empirical Rule</a:t>
            </a:r>
          </a:p>
        </p:txBody>
      </p:sp>
      <p:sp>
        <p:nvSpPr>
          <p:cNvPr id="3" name="TextBox 2">
            <a:extLst>
              <a:ext uri="{FF2B5EF4-FFF2-40B4-BE49-F238E27FC236}">
                <a16:creationId xmlns:a16="http://schemas.microsoft.com/office/drawing/2014/main" id="{E913BDEA-A770-4F77-9828-CC5B08C9F601}"/>
              </a:ext>
            </a:extLst>
          </p:cNvPr>
          <p:cNvSpPr txBox="1">
            <a:spLocks noChangeArrowheads="1"/>
          </p:cNvSpPr>
          <p:nvPr/>
        </p:nvSpPr>
        <p:spPr bwMode="auto">
          <a:xfrm>
            <a:off x="228600" y="990600"/>
            <a:ext cx="3749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Example: Sum when Rolling 2 Die</a:t>
            </a:r>
          </a:p>
        </p:txBody>
      </p:sp>
      <p:pic>
        <p:nvPicPr>
          <p:cNvPr id="4" name="Picture 7">
            <a:extLst>
              <a:ext uri="{FF2B5EF4-FFF2-40B4-BE49-F238E27FC236}">
                <a16:creationId xmlns:a16="http://schemas.microsoft.com/office/drawing/2014/main" id="{51537201-3520-446F-BF64-09256250E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35814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0" name="Picture 2">
            <a:extLst>
              <a:ext uri="{FF2B5EF4-FFF2-40B4-BE49-F238E27FC236}">
                <a16:creationId xmlns:a16="http://schemas.microsoft.com/office/drawing/2014/main" id="{EA091C9E-5AF7-4CE6-A8D9-3FA063221C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114800"/>
            <a:ext cx="20859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6B193658-034B-459B-9669-CBAF35331BD4}"/>
              </a:ext>
            </a:extLst>
          </p:cNvPr>
          <p:cNvSpPr txBox="1">
            <a:spLocks noChangeArrowheads="1"/>
          </p:cNvSpPr>
          <p:nvPr/>
        </p:nvSpPr>
        <p:spPr bwMode="auto">
          <a:xfrm>
            <a:off x="2438400" y="4953000"/>
            <a:ext cx="1166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µ = 7</a:t>
            </a:r>
          </a:p>
          <a:p>
            <a:pPr algn="ctr" eaLnBrk="1" hangingPunct="1"/>
            <a:r>
              <a:rPr lang="el-GR" altLang="en-US"/>
              <a:t>σ</a:t>
            </a:r>
            <a:r>
              <a:rPr lang="en-US" altLang="en-US"/>
              <a:t> = 2.145</a:t>
            </a:r>
          </a:p>
        </p:txBody>
      </p:sp>
      <p:sp>
        <p:nvSpPr>
          <p:cNvPr id="7" name="TextBox 6">
            <a:extLst>
              <a:ext uri="{FF2B5EF4-FFF2-40B4-BE49-F238E27FC236}">
                <a16:creationId xmlns:a16="http://schemas.microsoft.com/office/drawing/2014/main" id="{D1F9B2F4-B070-42B8-B1B8-A3DDC29A84B7}"/>
              </a:ext>
            </a:extLst>
          </p:cNvPr>
          <p:cNvSpPr txBox="1">
            <a:spLocks noChangeArrowheads="1"/>
          </p:cNvSpPr>
          <p:nvPr/>
        </p:nvSpPr>
        <p:spPr bwMode="auto">
          <a:xfrm>
            <a:off x="4648200" y="1219200"/>
            <a:ext cx="3614738"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P[ µ - 1</a:t>
            </a:r>
            <a:r>
              <a:rPr lang="el-GR" altLang="en-US"/>
              <a:t>σ</a:t>
            </a:r>
            <a:r>
              <a:rPr lang="en-US" altLang="en-US"/>
              <a:t> &lt;= X &lt;= </a:t>
            </a:r>
            <a:r>
              <a:rPr lang="el-GR" altLang="en-US"/>
              <a:t>µ</a:t>
            </a:r>
            <a:r>
              <a:rPr lang="en-US" altLang="en-US"/>
              <a:t> + 1</a:t>
            </a:r>
            <a:r>
              <a:rPr lang="el-GR" altLang="en-US"/>
              <a:t>σ</a:t>
            </a:r>
            <a:r>
              <a:rPr lang="en-US" altLang="en-US"/>
              <a:t>] =</a:t>
            </a:r>
          </a:p>
          <a:p>
            <a:pPr eaLnBrk="1" hangingPunct="1"/>
            <a:r>
              <a:rPr lang="en-US" altLang="en-US"/>
              <a:t>P[ 7 -2.145 &lt;= X &lt;= 7 + 2.145] =</a:t>
            </a:r>
          </a:p>
          <a:p>
            <a:pPr eaLnBrk="1" hangingPunct="1"/>
            <a:r>
              <a:rPr lang="en-US" altLang="en-US"/>
              <a:t>P[ 4.855 &lt;= X &lt;= 9.145] = </a:t>
            </a:r>
          </a:p>
          <a:p>
            <a:pPr eaLnBrk="1" hangingPunct="1"/>
            <a:r>
              <a:rPr lang="en-US" altLang="en-US"/>
              <a:t>4/36 + 5/36 + 6/36 + 5/36 + 4/36=</a:t>
            </a:r>
          </a:p>
          <a:p>
            <a:pPr eaLnBrk="1" hangingPunct="1"/>
            <a:r>
              <a:rPr lang="en-US" altLang="en-US"/>
              <a:t>24/36 = 0.6667 ≈ 0.68</a:t>
            </a:r>
          </a:p>
        </p:txBody>
      </p:sp>
      <p:sp>
        <p:nvSpPr>
          <p:cNvPr id="8" name="TextBox 7">
            <a:extLst>
              <a:ext uri="{FF2B5EF4-FFF2-40B4-BE49-F238E27FC236}">
                <a16:creationId xmlns:a16="http://schemas.microsoft.com/office/drawing/2014/main" id="{AA00AD50-3A4B-49D9-9ECD-8E7288361E9A}"/>
              </a:ext>
            </a:extLst>
          </p:cNvPr>
          <p:cNvSpPr txBox="1">
            <a:spLocks noChangeArrowheads="1"/>
          </p:cNvSpPr>
          <p:nvPr/>
        </p:nvSpPr>
        <p:spPr bwMode="auto">
          <a:xfrm>
            <a:off x="4648200" y="2819400"/>
            <a:ext cx="37433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P[ µ - 2</a:t>
            </a:r>
            <a:r>
              <a:rPr lang="el-GR" altLang="en-US"/>
              <a:t>σ</a:t>
            </a:r>
            <a:r>
              <a:rPr lang="en-US" altLang="en-US"/>
              <a:t> &lt;= X &lt;= </a:t>
            </a:r>
            <a:r>
              <a:rPr lang="el-GR" altLang="en-US"/>
              <a:t>µ</a:t>
            </a:r>
            <a:r>
              <a:rPr lang="en-US" altLang="en-US"/>
              <a:t> + 2</a:t>
            </a:r>
            <a:r>
              <a:rPr lang="el-GR" altLang="en-US"/>
              <a:t>σ</a:t>
            </a:r>
            <a:r>
              <a:rPr lang="en-US" altLang="en-US"/>
              <a:t>] =</a:t>
            </a:r>
          </a:p>
          <a:p>
            <a:pPr eaLnBrk="1" hangingPunct="1"/>
            <a:r>
              <a:rPr lang="en-US" altLang="en-US"/>
              <a:t>P[ 7 – 4.29 &lt;= X &lt;= 7 + 4.29] =</a:t>
            </a:r>
          </a:p>
          <a:p>
            <a:pPr eaLnBrk="1" hangingPunct="1"/>
            <a:r>
              <a:rPr lang="en-US" altLang="en-US"/>
              <a:t>P[ 2.71 &lt;= X &lt;= 11.29] = </a:t>
            </a:r>
          </a:p>
          <a:p>
            <a:pPr eaLnBrk="1" hangingPunct="1"/>
            <a:r>
              <a:rPr lang="en-US" altLang="en-US"/>
              <a:t>2/36 + 3/36 + 24/36 + 3/36 + 2/36=</a:t>
            </a:r>
          </a:p>
          <a:p>
            <a:pPr eaLnBrk="1" hangingPunct="1"/>
            <a:r>
              <a:rPr lang="en-US" altLang="en-US"/>
              <a:t>34/36 = 0.9444 ≈ 0.95</a:t>
            </a:r>
          </a:p>
        </p:txBody>
      </p:sp>
      <p:sp>
        <p:nvSpPr>
          <p:cNvPr id="9" name="TextBox 8">
            <a:extLst>
              <a:ext uri="{FF2B5EF4-FFF2-40B4-BE49-F238E27FC236}">
                <a16:creationId xmlns:a16="http://schemas.microsoft.com/office/drawing/2014/main" id="{A3842E7B-6432-422F-A2A3-198171B64BC2}"/>
              </a:ext>
            </a:extLst>
          </p:cNvPr>
          <p:cNvSpPr txBox="1">
            <a:spLocks noChangeArrowheads="1"/>
          </p:cNvSpPr>
          <p:nvPr/>
        </p:nvSpPr>
        <p:spPr bwMode="auto">
          <a:xfrm>
            <a:off x="4648200" y="4572000"/>
            <a:ext cx="36734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P[ µ - 3</a:t>
            </a:r>
            <a:r>
              <a:rPr lang="el-GR" altLang="en-US"/>
              <a:t>σ</a:t>
            </a:r>
            <a:r>
              <a:rPr lang="en-US" altLang="en-US"/>
              <a:t> &lt;= X &lt;= </a:t>
            </a:r>
            <a:r>
              <a:rPr lang="el-GR" altLang="en-US"/>
              <a:t>µ</a:t>
            </a:r>
            <a:r>
              <a:rPr lang="en-US" altLang="en-US"/>
              <a:t> + 3</a:t>
            </a:r>
            <a:r>
              <a:rPr lang="el-GR" altLang="en-US"/>
              <a:t>σ</a:t>
            </a:r>
            <a:r>
              <a:rPr lang="en-US" altLang="en-US"/>
              <a:t>] =</a:t>
            </a:r>
          </a:p>
          <a:p>
            <a:pPr eaLnBrk="1" hangingPunct="1"/>
            <a:r>
              <a:rPr lang="en-US" altLang="en-US"/>
              <a:t>P[ 7 – 6.435 &lt;= X &lt;= 7 + 6.435] =</a:t>
            </a:r>
          </a:p>
          <a:p>
            <a:pPr eaLnBrk="1" hangingPunct="1"/>
            <a:r>
              <a:rPr lang="en-US" altLang="en-US"/>
              <a:t>P[ 0.565 &lt;= X &lt;= 13.435] = </a:t>
            </a:r>
          </a:p>
          <a:p>
            <a:pPr eaLnBrk="1" hangingPunct="1"/>
            <a:r>
              <a:rPr lang="en-US" altLang="en-US"/>
              <a:t>1/36 + 34/36 + 1/36=</a:t>
            </a:r>
          </a:p>
          <a:p>
            <a:pPr eaLnBrk="1" hangingPunct="1"/>
            <a:r>
              <a:rPr lang="en-US" altLang="en-US"/>
              <a:t>36/36 = 1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2770"/>
                                        </p:tgtEl>
                                        <p:attrNameLst>
                                          <p:attrName>style.visibility</p:attrName>
                                        </p:attrNameLst>
                                      </p:cBhvr>
                                      <p:to>
                                        <p:strVal val="visible"/>
                                      </p:to>
                                    </p:set>
                                    <p:anim calcmode="lin" valueType="num">
                                      <p:cBhvr additive="base">
                                        <p:cTn id="19" dur="500" fill="hold"/>
                                        <p:tgtEl>
                                          <p:spTgt spid="32770"/>
                                        </p:tgtEl>
                                        <p:attrNameLst>
                                          <p:attrName>ppt_x</p:attrName>
                                        </p:attrNameLst>
                                      </p:cBhvr>
                                      <p:tavLst>
                                        <p:tav tm="0">
                                          <p:val>
                                            <p:strVal val="#ppt_x"/>
                                          </p:val>
                                        </p:tav>
                                        <p:tav tm="100000">
                                          <p:val>
                                            <p:strVal val="#ppt_x"/>
                                          </p:val>
                                        </p:tav>
                                      </p:tavLst>
                                    </p:anim>
                                    <p:anim calcmode="lin" valueType="num">
                                      <p:cBhvr additive="base">
                                        <p:cTn id="20" dur="500" fill="hold"/>
                                        <p:tgtEl>
                                          <p:spTgt spid="3277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3B50-9A8C-49CD-8A82-B9BFCC0B0E42}"/>
              </a:ext>
            </a:extLst>
          </p:cNvPr>
          <p:cNvSpPr txBox="1">
            <a:spLocks/>
          </p:cNvSpPr>
          <p:nvPr/>
        </p:nvSpPr>
        <p:spPr>
          <a:xfrm>
            <a:off x="457200" y="0"/>
            <a:ext cx="8229600" cy="533400"/>
          </a:xfrm>
          <a:prstGeom prst="rect">
            <a:avLst/>
          </a:prstGeom>
        </p:spPr>
        <p:txBody>
          <a:bodyPr/>
          <a:lstStyle/>
          <a:p>
            <a:pPr algn="ctr" eaLnBrk="0" hangingPunct="0">
              <a:defRPr/>
            </a:pPr>
            <a:r>
              <a:rPr lang="en-US" sz="3200" dirty="0">
                <a:latin typeface="+mj-lt"/>
                <a:ea typeface="+mj-ea"/>
                <a:cs typeface="+mj-cs"/>
              </a:rPr>
              <a:t>Binomial Probability Distribution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EE89366-8716-4987-865F-3DFB906411C5}"/>
                  </a:ext>
                </a:extLst>
              </p:cNvPr>
              <p:cNvSpPr txBox="1">
                <a:spLocks noChangeArrowheads="1"/>
              </p:cNvSpPr>
              <p:nvPr/>
            </p:nvSpPr>
            <p:spPr bwMode="auto">
              <a:xfrm>
                <a:off x="588336" y="569912"/>
                <a:ext cx="8107989" cy="212673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Let a random variable Y be the number of “successes” in n independent</a:t>
                </a:r>
              </a:p>
              <a:p>
                <a:pPr eaLnBrk="1" hangingPunct="1"/>
                <a:r>
                  <a:rPr lang="en-US" altLang="en-US" dirty="0"/>
                  <a:t>Bernoulli trials each with P[“success”] = p, then Y has a </a:t>
                </a:r>
                <a:r>
                  <a:rPr lang="en-US" altLang="en-US" b="1" dirty="0"/>
                  <a:t>Binomial Probability</a:t>
                </a:r>
              </a:p>
              <a:p>
                <a:pPr eaLnBrk="1" hangingPunct="1"/>
                <a:r>
                  <a:rPr lang="en-US" altLang="en-US" b="1" dirty="0"/>
                  <a:t>Distribution</a:t>
                </a:r>
                <a:r>
                  <a:rPr lang="en-US" altLang="en-US" dirty="0"/>
                  <a:t>, and the </a:t>
                </a:r>
                <a:r>
                  <a:rPr lang="en-US" altLang="en-US" dirty="0" err="1"/>
                  <a:t>pmf</a:t>
                </a:r>
                <a:r>
                  <a:rPr lang="en-US" altLang="en-US" dirty="0"/>
                  <a:t> can be expressed as</a:t>
                </a:r>
              </a:p>
              <a:p>
                <a:pPr eaLnBrk="1" hangingPunct="1"/>
                <a:endParaRPr lang="en-US" altLang="en-US" sz="900" dirty="0"/>
              </a:p>
              <a:p>
                <a:pPr eaLnBrk="1" hangingPunct="1"/>
                <a:r>
                  <a:rPr lang="en-US" altLang="en-US" dirty="0"/>
                  <a:t>		</a:t>
                </a:r>
                <a:r>
                  <a:rPr lang="en-US" altLang="en-US" dirty="0" err="1"/>
                  <a:t>f</a:t>
                </a:r>
                <a:r>
                  <a:rPr lang="en-US" altLang="en-US" baseline="-25000" dirty="0" err="1"/>
                  <a:t>Y</a:t>
                </a:r>
                <a:r>
                  <a:rPr lang="en-US" altLang="en-US" dirty="0"/>
                  <a:t>(y) = P[Y=y]  = </a:t>
                </a:r>
                <a14:m>
                  <m:oMath xmlns:m="http://schemas.openxmlformats.org/officeDocument/2006/math">
                    <m:d>
                      <m:dPr>
                        <m:ctrlPr>
                          <a:rPr lang="en-US" altLang="en-US" i="1" smtClean="0">
                            <a:latin typeface="Cambria Math" panose="02040503050406030204" pitchFamily="18" charset="0"/>
                          </a:rPr>
                        </m:ctrlPr>
                      </m:dPr>
                      <m:e>
                        <m:m>
                          <m:mPr>
                            <m:mcs>
                              <m:mc>
                                <m:mcPr>
                                  <m:count m:val="1"/>
                                  <m:mcJc m:val="center"/>
                                </m:mcPr>
                              </m:mc>
                            </m:mcs>
                            <m:ctrlPr>
                              <a:rPr lang="en-US" altLang="en-US" i="1" smtClean="0">
                                <a:latin typeface="Cambria Math" panose="02040503050406030204" pitchFamily="18" charset="0"/>
                              </a:rPr>
                            </m:ctrlPr>
                          </m:mPr>
                          <m:mr>
                            <m:e>
                              <m:r>
                                <m:rPr>
                                  <m:brk m:alnAt="7"/>
                                </m:rPr>
                                <a:rPr lang="en-US" altLang="en-US" b="0" i="1" smtClean="0">
                                  <a:latin typeface="Cambria Math" panose="02040503050406030204" pitchFamily="18" charset="0"/>
                                </a:rPr>
                                <m:t>𝑛</m:t>
                              </m:r>
                            </m:e>
                          </m:mr>
                          <m:mr>
                            <m:e>
                              <m:r>
                                <a:rPr lang="en-US" altLang="en-US" b="0" i="1" smtClean="0">
                                  <a:latin typeface="Cambria Math" panose="02040503050406030204" pitchFamily="18" charset="0"/>
                                </a:rPr>
                                <m:t>𝑦</m:t>
                              </m:r>
                            </m:e>
                          </m:mr>
                        </m:m>
                      </m:e>
                    </m:d>
                    <m:sSup>
                      <m:sSupPr>
                        <m:ctrlPr>
                          <a:rPr lang="en-US" altLang="en-US" i="1" smtClean="0">
                            <a:latin typeface="Cambria Math" panose="02040503050406030204" pitchFamily="18" charset="0"/>
                          </a:rPr>
                        </m:ctrlPr>
                      </m:sSupPr>
                      <m:e>
                        <m:r>
                          <a:rPr lang="en-US" altLang="en-US" b="0" i="1" smtClean="0">
                            <a:latin typeface="Cambria Math" panose="02040503050406030204" pitchFamily="18" charset="0"/>
                          </a:rPr>
                          <m:t>𝑝</m:t>
                        </m:r>
                      </m:e>
                      <m:sup>
                        <m:r>
                          <a:rPr lang="en-US" altLang="en-US" b="0" i="1" smtClean="0">
                            <a:latin typeface="Cambria Math" panose="02040503050406030204" pitchFamily="18" charset="0"/>
                          </a:rPr>
                          <m:t>𝑦</m:t>
                        </m:r>
                      </m:sup>
                    </m:sSup>
                    <m:sSup>
                      <m:sSupPr>
                        <m:ctrlPr>
                          <a:rPr lang="en-US" altLang="en-US" i="1" smtClean="0">
                            <a:latin typeface="Cambria Math" panose="02040503050406030204" pitchFamily="18" charset="0"/>
                          </a:rPr>
                        </m:ctrlPr>
                      </m:sSupPr>
                      <m:e>
                        <m:d>
                          <m:dPr>
                            <m:ctrlPr>
                              <a:rPr lang="en-US" altLang="en-US" i="1" smtClean="0">
                                <a:latin typeface="Cambria Math" panose="02040503050406030204" pitchFamily="18" charset="0"/>
                              </a:rPr>
                            </m:ctrlPr>
                          </m:dPr>
                          <m:e>
                            <m:r>
                              <a:rPr lang="en-US" altLang="en-US" b="0" i="1" smtClean="0">
                                <a:latin typeface="Cambria Math" panose="02040503050406030204" pitchFamily="18" charset="0"/>
                              </a:rPr>
                              <m:t>1−</m:t>
                            </m:r>
                            <m:r>
                              <a:rPr lang="en-US" altLang="en-US" b="0" i="1" smtClean="0">
                                <a:latin typeface="Cambria Math" panose="02040503050406030204" pitchFamily="18" charset="0"/>
                              </a:rPr>
                              <m:t>𝑝</m:t>
                            </m:r>
                          </m:e>
                        </m:d>
                      </m:e>
                      <m:sup>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𝑦</m:t>
                        </m:r>
                      </m:sup>
                    </m:sSup>
                  </m:oMath>
                </a14:m>
                <a:r>
                  <a:rPr lang="en-US" altLang="en-US" dirty="0"/>
                  <a:t>,</a:t>
                </a:r>
              </a:p>
              <a:p>
                <a:pPr eaLnBrk="1" hangingPunct="1"/>
                <a:endParaRPr lang="en-US" altLang="en-US" sz="900" dirty="0"/>
              </a:p>
              <a:p>
                <a:pPr eaLnBrk="1" hangingPunct="1"/>
                <a:r>
                  <a:rPr lang="en-US" altLang="en-US" dirty="0"/>
                  <a:t> where </a:t>
                </a:r>
                <a14:m>
                  <m:oMath xmlns:m="http://schemas.openxmlformats.org/officeDocument/2006/math">
                    <m:d>
                      <m:dPr>
                        <m:ctrlPr>
                          <a:rPr lang="en-US" altLang="en-US" i="1" smtClean="0">
                            <a:latin typeface="Cambria Math" panose="02040503050406030204" pitchFamily="18" charset="0"/>
                          </a:rPr>
                        </m:ctrlPr>
                      </m:dPr>
                      <m:e>
                        <m:m>
                          <m:mPr>
                            <m:mcs>
                              <m:mc>
                                <m:mcPr>
                                  <m:count m:val="1"/>
                                  <m:mcJc m:val="center"/>
                                </m:mcPr>
                              </m:mc>
                            </m:mcs>
                            <m:ctrlPr>
                              <a:rPr lang="en-US" altLang="en-US" i="1" smtClean="0">
                                <a:latin typeface="Cambria Math" panose="02040503050406030204" pitchFamily="18" charset="0"/>
                              </a:rPr>
                            </m:ctrlPr>
                          </m:mPr>
                          <m:mr>
                            <m:e>
                              <m:r>
                                <m:rPr>
                                  <m:brk m:alnAt="7"/>
                                </m:rPr>
                                <a:rPr lang="en-US" altLang="en-US" b="0" i="1" smtClean="0">
                                  <a:latin typeface="Cambria Math" panose="02040503050406030204" pitchFamily="18" charset="0"/>
                                </a:rPr>
                                <m:t>𝑛</m:t>
                              </m:r>
                            </m:e>
                          </m:mr>
                          <m:mr>
                            <m:e>
                              <m:r>
                                <a:rPr lang="en-US" altLang="en-US" b="0" i="1" smtClean="0">
                                  <a:latin typeface="Cambria Math" panose="02040503050406030204" pitchFamily="18" charset="0"/>
                                </a:rPr>
                                <m:t>𝑦</m:t>
                              </m:r>
                            </m:e>
                          </m:mr>
                        </m:m>
                      </m:e>
                    </m:d>
                  </m:oMath>
                </a14:m>
                <a:r>
                  <a:rPr lang="en-US" altLang="en-US" dirty="0"/>
                  <a:t> is the combination of n things taken y at a time = </a:t>
                </a:r>
                <a14:m>
                  <m:oMath xmlns:m="http://schemas.openxmlformats.org/officeDocument/2006/math">
                    <m:f>
                      <m:fPr>
                        <m:ctrlPr>
                          <a:rPr lang="en-US" altLang="en-US" i="1" smtClean="0">
                            <a:latin typeface="Cambria Math" panose="02040503050406030204" pitchFamily="18" charset="0"/>
                          </a:rPr>
                        </m:ctrlPr>
                      </m:fPr>
                      <m:num>
                        <m:r>
                          <a:rPr lang="en-US" altLang="en-US" b="0" i="1" smtClean="0">
                            <a:latin typeface="Cambria Math" panose="02040503050406030204" pitchFamily="18" charset="0"/>
                          </a:rPr>
                          <m:t>𝑛</m:t>
                        </m:r>
                        <m:r>
                          <a:rPr lang="en-US" altLang="en-US" b="0" i="1" smtClean="0">
                            <a:latin typeface="Cambria Math" panose="02040503050406030204" pitchFamily="18" charset="0"/>
                          </a:rPr>
                          <m:t>!</m:t>
                        </m:r>
                      </m:num>
                      <m:den>
                        <m:r>
                          <a:rPr lang="en-US" altLang="en-US" b="0" i="1" smtClean="0">
                            <a:latin typeface="Cambria Math" panose="02040503050406030204" pitchFamily="18" charset="0"/>
                          </a:rPr>
                          <m:t>𝑦</m:t>
                        </m:r>
                        <m:r>
                          <a:rPr lang="en-US" altLang="en-US" b="0" i="1" smtClean="0">
                            <a:latin typeface="Cambria Math" panose="02040503050406030204" pitchFamily="18" charset="0"/>
                          </a:rPr>
                          <m:t>!</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𝑦</m:t>
                            </m:r>
                          </m:e>
                        </m:d>
                        <m:r>
                          <a:rPr lang="en-US" altLang="en-US" b="0" i="1" smtClean="0">
                            <a:latin typeface="Cambria Math" panose="02040503050406030204" pitchFamily="18" charset="0"/>
                          </a:rPr>
                          <m:t>!</m:t>
                        </m:r>
                      </m:den>
                    </m:f>
                  </m:oMath>
                </a14:m>
                <a:r>
                  <a:rPr lang="en-US" altLang="en-US" dirty="0"/>
                  <a:t>.</a:t>
                </a:r>
              </a:p>
            </p:txBody>
          </p:sp>
        </mc:Choice>
        <mc:Fallback xmlns="">
          <p:sp>
            <p:nvSpPr>
              <p:cNvPr id="3" name="TextBox 2">
                <a:extLst>
                  <a:ext uri="{FF2B5EF4-FFF2-40B4-BE49-F238E27FC236}">
                    <a16:creationId xmlns:a16="http://schemas.microsoft.com/office/drawing/2014/main" id="{EEE89366-8716-4987-865F-3DFB906411C5}"/>
                  </a:ext>
                </a:extLst>
              </p:cNvPr>
              <p:cNvSpPr txBox="1">
                <a:spLocks noRot="1" noChangeAspect="1" noMove="1" noResize="1" noEditPoints="1" noAdjustHandles="1" noChangeArrowheads="1" noChangeShapeType="1" noTextEdit="1"/>
              </p:cNvSpPr>
              <p:nvPr/>
            </p:nvSpPr>
            <p:spPr bwMode="auto">
              <a:xfrm>
                <a:off x="588336" y="569912"/>
                <a:ext cx="8107989" cy="2126736"/>
              </a:xfrm>
              <a:prstGeom prst="rect">
                <a:avLst/>
              </a:prstGeom>
              <a:blipFill>
                <a:blip r:embed="rId3"/>
                <a:stretch>
                  <a:fillRect l="-677" t="-14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4" name="TextBox 3">
            <a:extLst>
              <a:ext uri="{FF2B5EF4-FFF2-40B4-BE49-F238E27FC236}">
                <a16:creationId xmlns:a16="http://schemas.microsoft.com/office/drawing/2014/main" id="{5C8D1859-228E-4BDA-BB3A-4EBD98D5B616}"/>
              </a:ext>
            </a:extLst>
          </p:cNvPr>
          <p:cNvSpPr txBox="1">
            <a:spLocks noChangeArrowheads="1"/>
          </p:cNvSpPr>
          <p:nvPr/>
        </p:nvSpPr>
        <p:spPr bwMode="auto">
          <a:xfrm>
            <a:off x="0" y="2667000"/>
            <a:ext cx="91440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t>Example: Consider a baseball player who has a lifetime on-base percentage of 0.300.</a:t>
            </a:r>
          </a:p>
          <a:p>
            <a:pPr eaLnBrk="1" hangingPunct="1"/>
            <a:r>
              <a:rPr lang="en-US" altLang="en-US" sz="1600" dirty="0"/>
              <a:t>This means he is “successful” in reaching at least 1</a:t>
            </a:r>
            <a:r>
              <a:rPr lang="en-US" altLang="en-US" sz="1600" baseline="30000" dirty="0"/>
              <a:t>st</a:t>
            </a:r>
            <a:r>
              <a:rPr lang="en-US" altLang="en-US" sz="1600" dirty="0"/>
              <a:t> base in 30% of his “plate appearances” (</a:t>
            </a:r>
            <a:r>
              <a:rPr lang="en-US" altLang="en-US" sz="1600" dirty="0" err="1"/>
              <a:t>ie</a:t>
            </a:r>
            <a:r>
              <a:rPr lang="en-US" altLang="en-US" sz="1600" dirty="0"/>
              <a:t>, “PA’s = “trials”).</a:t>
            </a:r>
          </a:p>
          <a:p>
            <a:pPr eaLnBrk="1" hangingPunct="1"/>
            <a:r>
              <a:rPr lang="en-US" altLang="en-US" sz="1600" dirty="0"/>
              <a:t> In each “plate appearance” he is either “successful” in getting “on-base”, or not, these are Bernoulli</a:t>
            </a:r>
          </a:p>
          <a:p>
            <a:pPr eaLnBrk="1" hangingPunct="1"/>
            <a:r>
              <a:rPr lang="en-US" altLang="en-US" sz="1600" dirty="0"/>
              <a:t> trials (recall – a Bernoulli random variable is one with only 2 outcomes – “on-base” or “not on-base” = “out” in this case).</a:t>
            </a:r>
          </a:p>
          <a:p>
            <a:pPr eaLnBrk="1" hangingPunct="1"/>
            <a:endParaRPr lang="en-US" altLang="en-US" sz="800" dirty="0"/>
          </a:p>
          <a:p>
            <a:pPr eaLnBrk="1" hangingPunct="1"/>
            <a:r>
              <a:rPr lang="en-US" altLang="en-US" sz="1600" dirty="0"/>
              <a:t>So in 10 “plate appearances” (</a:t>
            </a:r>
            <a:r>
              <a:rPr lang="en-US" altLang="en-US" sz="1600" dirty="0" err="1"/>
              <a:t>ie</a:t>
            </a:r>
            <a:r>
              <a:rPr lang="en-US" altLang="en-US" sz="1600" dirty="0"/>
              <a:t>, “trials”) what is the probability this player reaches at least 1</a:t>
            </a:r>
            <a:r>
              <a:rPr lang="en-US" altLang="en-US" sz="1600" baseline="30000" dirty="0"/>
              <a:t>st</a:t>
            </a:r>
            <a:r>
              <a:rPr lang="en-US" altLang="en-US" sz="1600" dirty="0"/>
              <a:t> base (</a:t>
            </a:r>
            <a:r>
              <a:rPr lang="en-US" altLang="en-US" sz="1600" dirty="0" err="1"/>
              <a:t>ie</a:t>
            </a:r>
            <a:r>
              <a:rPr lang="en-US" altLang="en-US" sz="1600" dirty="0"/>
              <a:t>, a “success”) exactly 3 times?</a:t>
            </a:r>
          </a:p>
          <a:p>
            <a:pPr eaLnBrk="1" hangingPunct="1"/>
            <a:endParaRPr lang="en-US" altLang="en-US" sz="800" dirty="0"/>
          </a:p>
          <a:p>
            <a:pPr eaLnBrk="1" hangingPunct="1"/>
            <a:r>
              <a:rPr lang="en-US" altLang="en-US" sz="1600" dirty="0"/>
              <a:t>   P[ Exactly 3 “successes” in 10 “PA”s ] = P[ 3 “successes (s)” and 7 “outs (f)” in 10 “PA”s]</a:t>
            </a:r>
          </a:p>
        </p:txBody>
      </p:sp>
      <p:sp>
        <p:nvSpPr>
          <p:cNvPr id="5" name="TextBox 4">
            <a:extLst>
              <a:ext uri="{FF2B5EF4-FFF2-40B4-BE49-F238E27FC236}">
                <a16:creationId xmlns:a16="http://schemas.microsoft.com/office/drawing/2014/main" id="{525CB01C-640A-4254-B338-EF533A505A2A}"/>
              </a:ext>
            </a:extLst>
          </p:cNvPr>
          <p:cNvSpPr txBox="1">
            <a:spLocks noChangeArrowheads="1"/>
          </p:cNvSpPr>
          <p:nvPr/>
        </p:nvSpPr>
        <p:spPr bwMode="auto">
          <a:xfrm>
            <a:off x="158750" y="5207000"/>
            <a:ext cx="4676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P[“on-base” = “success” on a single “PA”] = 0.3</a:t>
            </a:r>
          </a:p>
          <a:p>
            <a:pPr eaLnBrk="1" hangingPunct="1"/>
            <a:r>
              <a:rPr lang="en-US" altLang="en-US" sz="1600"/>
              <a:t>P[“out” = “failure” on a single “PA”] = 1 – 0.3 = 0.7</a:t>
            </a:r>
          </a:p>
        </p:txBody>
      </p:sp>
      <p:sp>
        <p:nvSpPr>
          <p:cNvPr id="6" name="TextBox 5">
            <a:extLst>
              <a:ext uri="{FF2B5EF4-FFF2-40B4-BE49-F238E27FC236}">
                <a16:creationId xmlns:a16="http://schemas.microsoft.com/office/drawing/2014/main" id="{FC04BD97-0DCF-4F10-BACD-F0ED63097FEB}"/>
              </a:ext>
            </a:extLst>
          </p:cNvPr>
          <p:cNvSpPr txBox="1">
            <a:spLocks noChangeArrowheads="1"/>
          </p:cNvSpPr>
          <p:nvPr/>
        </p:nvSpPr>
        <p:spPr bwMode="auto">
          <a:xfrm>
            <a:off x="5087937" y="5194301"/>
            <a:ext cx="3803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t>Occurs 3 times, so P[S = 3 in 3] = </a:t>
            </a:r>
            <a:r>
              <a:rPr lang="en-US" altLang="en-US" sz="1600" dirty="0">
                <a:solidFill>
                  <a:srgbClr val="00B050"/>
                </a:solidFill>
              </a:rPr>
              <a:t>(0.3)</a:t>
            </a:r>
            <a:r>
              <a:rPr lang="en-US" altLang="en-US" sz="1600" baseline="30000" dirty="0">
                <a:solidFill>
                  <a:srgbClr val="00B050"/>
                </a:solidFill>
              </a:rPr>
              <a:t>3</a:t>
            </a:r>
          </a:p>
          <a:p>
            <a:pPr eaLnBrk="1" hangingPunct="1"/>
            <a:r>
              <a:rPr lang="en-US" altLang="en-US" sz="1600" dirty="0"/>
              <a:t>Occurs 7 times, so P[F= 7 in 7] = </a:t>
            </a:r>
            <a:r>
              <a:rPr lang="en-US" altLang="en-US" sz="1600" dirty="0">
                <a:solidFill>
                  <a:srgbClr val="FF0000"/>
                </a:solidFill>
              </a:rPr>
              <a:t>(0.7)</a:t>
            </a:r>
            <a:r>
              <a:rPr lang="en-US" altLang="en-US" sz="1600" baseline="30000" dirty="0">
                <a:solidFill>
                  <a:srgbClr val="FF0000"/>
                </a:solidFill>
              </a:rPr>
              <a:t>7</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FF08475-5673-4E97-A59C-A04FEC665C8B}"/>
                  </a:ext>
                </a:extLst>
              </p:cNvPr>
              <p:cNvSpPr txBox="1">
                <a:spLocks noChangeArrowheads="1"/>
              </p:cNvSpPr>
              <p:nvPr/>
            </p:nvSpPr>
            <p:spPr bwMode="auto">
              <a:xfrm>
                <a:off x="271463" y="5683543"/>
                <a:ext cx="6167907" cy="50135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t>Number of ways to arrange 3 Ss &amp; 7 Fs is 10!/(3!*7!) = </a:t>
                </a:r>
                <a14:m>
                  <m:oMath xmlns:m="http://schemas.openxmlformats.org/officeDocument/2006/math">
                    <m:d>
                      <m:dPr>
                        <m:ctrlPr>
                          <a:rPr lang="en-US" altLang="en-US" sz="1600" i="1" smtClean="0">
                            <a:solidFill>
                              <a:srgbClr val="0070C0"/>
                            </a:solidFill>
                            <a:latin typeface="Cambria Math" panose="02040503050406030204" pitchFamily="18" charset="0"/>
                          </a:rPr>
                        </m:ctrlPr>
                      </m:dPr>
                      <m:e>
                        <m:m>
                          <m:mPr>
                            <m:mcs>
                              <m:mc>
                                <m:mcPr>
                                  <m:count m:val="1"/>
                                  <m:mcJc m:val="center"/>
                                </m:mcPr>
                              </m:mc>
                            </m:mcs>
                            <m:ctrlPr>
                              <a:rPr lang="en-US" altLang="en-US" sz="1600" i="1" smtClean="0">
                                <a:solidFill>
                                  <a:srgbClr val="0070C0"/>
                                </a:solidFill>
                                <a:latin typeface="Cambria Math" panose="02040503050406030204" pitchFamily="18" charset="0"/>
                              </a:rPr>
                            </m:ctrlPr>
                          </m:mPr>
                          <m:mr>
                            <m:e>
                              <m:r>
                                <m:rPr>
                                  <m:brk m:alnAt="7"/>
                                </m:rPr>
                                <a:rPr lang="en-US" altLang="en-US" sz="1600" b="0" i="1" smtClean="0">
                                  <a:solidFill>
                                    <a:srgbClr val="0070C0"/>
                                  </a:solidFill>
                                  <a:latin typeface="Cambria Math" panose="02040503050406030204" pitchFamily="18" charset="0"/>
                                </a:rPr>
                                <m:t>1</m:t>
                              </m:r>
                              <m:r>
                                <a:rPr lang="en-US" altLang="en-US" sz="1600" b="0" i="1" smtClean="0">
                                  <a:solidFill>
                                    <a:srgbClr val="0070C0"/>
                                  </a:solidFill>
                                  <a:latin typeface="Cambria Math" panose="02040503050406030204" pitchFamily="18" charset="0"/>
                                </a:rPr>
                                <m:t>0</m:t>
                              </m:r>
                            </m:e>
                          </m:mr>
                          <m:mr>
                            <m:e>
                              <m:r>
                                <a:rPr lang="en-US" altLang="en-US" sz="1600" b="0" i="1" smtClean="0">
                                  <a:solidFill>
                                    <a:srgbClr val="0070C0"/>
                                  </a:solidFill>
                                  <a:latin typeface="Cambria Math" panose="02040503050406030204" pitchFamily="18" charset="0"/>
                                </a:rPr>
                                <m:t>3</m:t>
                              </m:r>
                            </m:e>
                          </m:mr>
                        </m:m>
                      </m:e>
                    </m:d>
                  </m:oMath>
                </a14:m>
                <a:r>
                  <a:rPr lang="en-US" altLang="en-US" sz="1600" dirty="0"/>
                  <a:t>, so …</a:t>
                </a:r>
              </a:p>
            </p:txBody>
          </p:sp>
        </mc:Choice>
        <mc:Fallback xmlns="">
          <p:sp>
            <p:nvSpPr>
              <p:cNvPr id="7" name="TextBox 6">
                <a:extLst>
                  <a:ext uri="{FF2B5EF4-FFF2-40B4-BE49-F238E27FC236}">
                    <a16:creationId xmlns:a16="http://schemas.microsoft.com/office/drawing/2014/main" id="{EFF08475-5673-4E97-A59C-A04FEC665C8B}"/>
                  </a:ext>
                </a:extLst>
              </p:cNvPr>
              <p:cNvSpPr txBox="1">
                <a:spLocks noRot="1" noChangeAspect="1" noMove="1" noResize="1" noEditPoints="1" noAdjustHandles="1" noChangeArrowheads="1" noChangeShapeType="1" noTextEdit="1"/>
              </p:cNvSpPr>
              <p:nvPr/>
            </p:nvSpPr>
            <p:spPr bwMode="auto">
              <a:xfrm>
                <a:off x="271463" y="5683543"/>
                <a:ext cx="6167907" cy="501356"/>
              </a:xfrm>
              <a:prstGeom prst="rect">
                <a:avLst/>
              </a:prstGeom>
              <a:blipFill>
                <a:blip r:embed="rId4"/>
                <a:stretch>
                  <a:fillRect l="-593" r="-198" b="-24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7BDE51D-7D8F-4D6A-BB65-C1C36D86ED9B}"/>
                  </a:ext>
                </a:extLst>
              </p:cNvPr>
              <p:cNvSpPr txBox="1">
                <a:spLocks noChangeArrowheads="1"/>
              </p:cNvSpPr>
              <p:nvPr/>
            </p:nvSpPr>
            <p:spPr bwMode="auto">
              <a:xfrm>
                <a:off x="300038" y="6048971"/>
                <a:ext cx="7411837" cy="83125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P[Exactly 3 “successes” in 10 “PA”s] = P[3 in 10] = </a:t>
                </a:r>
                <a14:m>
                  <m:oMath xmlns:m="http://schemas.openxmlformats.org/officeDocument/2006/math">
                    <m:d>
                      <m:dPr>
                        <m:ctrlPr>
                          <a:rPr lang="en-US" altLang="en-US" i="1">
                            <a:solidFill>
                              <a:srgbClr val="0070C0"/>
                            </a:solidFill>
                            <a:latin typeface="Cambria Math" panose="02040503050406030204" pitchFamily="18" charset="0"/>
                          </a:rPr>
                        </m:ctrlPr>
                      </m:dPr>
                      <m:e>
                        <m:m>
                          <m:mPr>
                            <m:mcs>
                              <m:mc>
                                <m:mcPr>
                                  <m:count m:val="1"/>
                                  <m:mcJc m:val="center"/>
                                </m:mcPr>
                              </m:mc>
                            </m:mcs>
                            <m:ctrlPr>
                              <a:rPr lang="en-US" altLang="en-US" i="1">
                                <a:solidFill>
                                  <a:srgbClr val="0070C0"/>
                                </a:solidFill>
                                <a:latin typeface="Cambria Math" panose="02040503050406030204" pitchFamily="18" charset="0"/>
                              </a:rPr>
                            </m:ctrlPr>
                          </m:mPr>
                          <m:mr>
                            <m:e>
                              <m:r>
                                <m:rPr>
                                  <m:brk m:alnAt="7"/>
                                </m:rPr>
                                <a:rPr lang="en-US" altLang="en-US" i="1">
                                  <a:solidFill>
                                    <a:srgbClr val="0070C0"/>
                                  </a:solidFill>
                                  <a:latin typeface="Cambria Math" panose="02040503050406030204" pitchFamily="18" charset="0"/>
                                </a:rPr>
                                <m:t>1</m:t>
                              </m:r>
                              <m:r>
                                <a:rPr lang="en-US" altLang="en-US" i="1">
                                  <a:solidFill>
                                    <a:srgbClr val="0070C0"/>
                                  </a:solidFill>
                                  <a:latin typeface="Cambria Math" panose="02040503050406030204" pitchFamily="18" charset="0"/>
                                </a:rPr>
                                <m:t>0</m:t>
                              </m:r>
                            </m:e>
                          </m:mr>
                          <m:mr>
                            <m:e>
                              <m:r>
                                <a:rPr lang="en-US" altLang="en-US" i="1">
                                  <a:solidFill>
                                    <a:srgbClr val="0070C0"/>
                                  </a:solidFill>
                                  <a:latin typeface="Cambria Math" panose="02040503050406030204" pitchFamily="18" charset="0"/>
                                </a:rPr>
                                <m:t>3</m:t>
                              </m:r>
                            </m:e>
                          </m:mr>
                        </m:m>
                      </m:e>
                    </m:d>
                    <m:r>
                      <a:rPr lang="en-US" altLang="en-US" i="1">
                        <a:solidFill>
                          <a:srgbClr val="0070C0"/>
                        </a:solidFill>
                        <a:latin typeface="Cambria Math" panose="02040503050406030204" pitchFamily="18" charset="0"/>
                      </a:rPr>
                      <m:t> </m:t>
                    </m:r>
                  </m:oMath>
                </a14:m>
                <a:r>
                  <a:rPr lang="en-US" altLang="en-US" dirty="0"/>
                  <a:t>* </a:t>
                </a:r>
                <a:r>
                  <a:rPr lang="en-US" altLang="en-US" dirty="0">
                    <a:solidFill>
                      <a:srgbClr val="00B050"/>
                    </a:solidFill>
                  </a:rPr>
                  <a:t>(0.3)</a:t>
                </a:r>
                <a:r>
                  <a:rPr lang="en-US" altLang="en-US" baseline="30000" dirty="0">
                    <a:solidFill>
                      <a:srgbClr val="00B050"/>
                    </a:solidFill>
                  </a:rPr>
                  <a:t>3</a:t>
                </a:r>
                <a:r>
                  <a:rPr lang="en-US" altLang="en-US" dirty="0">
                    <a:solidFill>
                      <a:srgbClr val="00B050"/>
                    </a:solidFill>
                  </a:rPr>
                  <a:t> </a:t>
                </a:r>
                <a:r>
                  <a:rPr lang="en-US" altLang="en-US" dirty="0"/>
                  <a:t>* </a:t>
                </a:r>
                <a:r>
                  <a:rPr lang="en-US" altLang="en-US" dirty="0">
                    <a:solidFill>
                      <a:srgbClr val="FF0000"/>
                    </a:solidFill>
                  </a:rPr>
                  <a:t>(0.7)</a:t>
                </a:r>
                <a:r>
                  <a:rPr lang="en-US" altLang="en-US" baseline="30000" dirty="0">
                    <a:solidFill>
                      <a:srgbClr val="FF0000"/>
                    </a:solidFill>
                  </a:rPr>
                  <a:t>7</a:t>
                </a:r>
              </a:p>
              <a:p>
                <a:pPr eaLnBrk="1" hangingPunct="1"/>
                <a:r>
                  <a:rPr lang="en-US" altLang="en-US" dirty="0"/>
                  <a:t>					      ≈ 0.2668</a:t>
                </a:r>
              </a:p>
            </p:txBody>
          </p:sp>
        </mc:Choice>
        <mc:Fallback xmlns="">
          <p:sp>
            <p:nvSpPr>
              <p:cNvPr id="8" name="TextBox 7">
                <a:extLst>
                  <a:ext uri="{FF2B5EF4-FFF2-40B4-BE49-F238E27FC236}">
                    <a16:creationId xmlns:a16="http://schemas.microsoft.com/office/drawing/2014/main" id="{B7BDE51D-7D8F-4D6A-BB65-C1C36D86ED9B}"/>
                  </a:ext>
                </a:extLst>
              </p:cNvPr>
              <p:cNvSpPr txBox="1">
                <a:spLocks noRot="1" noChangeAspect="1" noMove="1" noResize="1" noEditPoints="1" noAdjustHandles="1" noChangeArrowheads="1" noChangeShapeType="1" noTextEdit="1"/>
              </p:cNvSpPr>
              <p:nvPr/>
            </p:nvSpPr>
            <p:spPr bwMode="auto">
              <a:xfrm>
                <a:off x="300038" y="6048971"/>
                <a:ext cx="7411837" cy="831253"/>
              </a:xfrm>
              <a:prstGeom prst="rect">
                <a:avLst/>
              </a:prstGeom>
              <a:blipFill>
                <a:blip r:embed="rId5"/>
                <a:stretch>
                  <a:fillRect l="-658" b="-109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 calcmode="lin" valueType="num">
                                      <p:cBhvr additive="base">
                                        <p:cTn id="3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 calcmode="lin" valueType="num">
                                      <p:cBhvr additive="base">
                                        <p:cTn id="4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anim calcmode="lin" valueType="num">
                                      <p:cBhvr additive="base">
                                        <p:cTn id="4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anim calcmode="lin" valueType="num">
                                      <p:cBhvr additive="base">
                                        <p:cTn id="5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anim calcmode="lin" valueType="num">
                                      <p:cBhvr additive="base">
                                        <p:cTn id="5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anim calcmode="lin" valueType="num">
                                      <p:cBhvr additive="base">
                                        <p:cTn id="6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5">
                                            <p:txEl>
                                              <p:pRg st="0" end="0"/>
                                            </p:txEl>
                                          </p:spTgt>
                                        </p:tgtEl>
                                        <p:attrNameLst>
                                          <p:attrName>style.visibility</p:attrName>
                                        </p:attrNameLst>
                                      </p:cBhvr>
                                      <p:to>
                                        <p:strVal val="visible"/>
                                      </p:to>
                                    </p:set>
                                    <p:anim calcmode="lin" valueType="num">
                                      <p:cBhvr additive="base">
                                        <p:cTn id="7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6">
                                            <p:txEl>
                                              <p:pRg st="0" end="0"/>
                                            </p:txEl>
                                          </p:spTgt>
                                        </p:tgtEl>
                                        <p:attrNameLst>
                                          <p:attrName>style.visibility</p:attrName>
                                        </p:attrNameLst>
                                      </p:cBhvr>
                                      <p:to>
                                        <p:strVal val="visible"/>
                                      </p:to>
                                    </p:set>
                                    <p:anim calcmode="lin" valueType="num">
                                      <p:cBhvr additive="base">
                                        <p:cTn id="7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5">
                                            <p:txEl>
                                              <p:pRg st="1" end="1"/>
                                            </p:txEl>
                                          </p:spTgt>
                                        </p:tgtEl>
                                        <p:attrNameLst>
                                          <p:attrName>style.visibility</p:attrName>
                                        </p:attrNameLst>
                                      </p:cBhvr>
                                      <p:to>
                                        <p:strVal val="visible"/>
                                      </p:to>
                                    </p:set>
                                    <p:anim calcmode="lin" valueType="num">
                                      <p:cBhvr additive="base">
                                        <p:cTn id="8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nodeType="clickEffect">
                                  <p:stCondLst>
                                    <p:cond delay="0"/>
                                  </p:stCondLst>
                                  <p:childTnLst>
                                    <p:set>
                                      <p:cBhvr>
                                        <p:cTn id="88" dur="1" fill="hold">
                                          <p:stCondLst>
                                            <p:cond delay="0"/>
                                          </p:stCondLst>
                                        </p:cTn>
                                        <p:tgtEl>
                                          <p:spTgt spid="6">
                                            <p:txEl>
                                              <p:pRg st="1" end="1"/>
                                            </p:txEl>
                                          </p:spTgt>
                                        </p:tgtEl>
                                        <p:attrNameLst>
                                          <p:attrName>style.visibility</p:attrName>
                                        </p:attrNameLst>
                                      </p:cBhvr>
                                      <p:to>
                                        <p:strVal val="visible"/>
                                      </p:to>
                                    </p:set>
                                    <p:anim calcmode="lin" valueType="num">
                                      <p:cBhvr additive="base">
                                        <p:cTn id="8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7"/>
                                        </p:tgtEl>
                                        <p:attrNameLst>
                                          <p:attrName>style.visibility</p:attrName>
                                        </p:attrNameLst>
                                      </p:cBhvr>
                                      <p:to>
                                        <p:strVal val="visible"/>
                                      </p:to>
                                    </p:set>
                                    <p:anim calcmode="lin" valueType="num">
                                      <p:cBhvr additive="base">
                                        <p:cTn id="95" dur="500" fill="hold"/>
                                        <p:tgtEl>
                                          <p:spTgt spid="7"/>
                                        </p:tgtEl>
                                        <p:attrNameLst>
                                          <p:attrName>ppt_x</p:attrName>
                                        </p:attrNameLst>
                                      </p:cBhvr>
                                      <p:tavLst>
                                        <p:tav tm="0">
                                          <p:val>
                                            <p:strVal val="#ppt_x"/>
                                          </p:val>
                                        </p:tav>
                                        <p:tav tm="100000">
                                          <p:val>
                                            <p:strVal val="#ppt_x"/>
                                          </p:val>
                                        </p:tav>
                                      </p:tavLst>
                                    </p:anim>
                                    <p:anim calcmode="lin" valueType="num">
                                      <p:cBhvr additive="base">
                                        <p:cTn id="9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884BB-F364-45C9-84C1-2A599BF78D22}"/>
              </a:ext>
            </a:extLst>
          </p:cNvPr>
          <p:cNvSpPr txBox="1">
            <a:spLocks/>
          </p:cNvSpPr>
          <p:nvPr/>
        </p:nvSpPr>
        <p:spPr>
          <a:xfrm>
            <a:off x="457200" y="0"/>
            <a:ext cx="8229600" cy="533400"/>
          </a:xfrm>
          <a:prstGeom prst="rect">
            <a:avLst/>
          </a:prstGeom>
        </p:spPr>
        <p:txBody>
          <a:bodyPr/>
          <a:lstStyle/>
          <a:p>
            <a:pPr algn="ctr" eaLnBrk="0" hangingPunct="0">
              <a:defRPr/>
            </a:pPr>
            <a:r>
              <a:rPr lang="en-US" sz="3200" dirty="0">
                <a:latin typeface="+mj-lt"/>
                <a:ea typeface="+mj-ea"/>
                <a:cs typeface="+mj-cs"/>
              </a:rPr>
              <a:t>Binomial Probability Distribution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0AC912A-3661-4331-A63E-5E2D088078F9}"/>
                  </a:ext>
                </a:extLst>
              </p:cNvPr>
              <p:cNvSpPr txBox="1">
                <a:spLocks noChangeArrowheads="1"/>
              </p:cNvSpPr>
              <p:nvPr/>
            </p:nvSpPr>
            <p:spPr bwMode="auto">
              <a:xfrm>
                <a:off x="304800" y="685800"/>
                <a:ext cx="8610600" cy="520078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t>Example:  The chips operating communications satellites can fail with sufficient exposure to radiation present in space (</a:t>
                </a:r>
                <a:r>
                  <a:rPr lang="en-US" altLang="en-US" sz="1600" dirty="0" err="1"/>
                  <a:t>eg</a:t>
                </a:r>
                <a:r>
                  <a:rPr lang="en-US" altLang="en-US" sz="1600" dirty="0"/>
                  <a:t>, due to solar flares, </a:t>
                </a:r>
                <a:r>
                  <a:rPr lang="en-US" altLang="en-US" sz="1600" dirty="0" err="1"/>
                  <a:t>etc</a:t>
                </a:r>
                <a:r>
                  <a:rPr lang="en-US" altLang="en-US" sz="1600" dirty="0"/>
                  <a:t>).  Consequently, these satellites are designed to carry multiple redundant chip sets (chips will only fail if in operation when radiation threshold exceeded).</a:t>
                </a:r>
              </a:p>
              <a:p>
                <a:pPr eaLnBrk="1" hangingPunct="1"/>
                <a:endParaRPr lang="en-US" altLang="en-US" sz="1600" dirty="0"/>
              </a:p>
              <a:p>
                <a:pPr eaLnBrk="1" hangingPunct="1"/>
                <a:r>
                  <a:rPr lang="en-US" altLang="en-US" sz="1600" dirty="0"/>
                  <a:t>If the probability of a chip set failure over the lifetime of a satellite is 20%, and the designers have included 5 redundant chip sets in the satellite, what is the probability it will operate for its full lifetime?</a:t>
                </a:r>
              </a:p>
              <a:p>
                <a:pPr eaLnBrk="1" hangingPunct="1"/>
                <a:endParaRPr lang="en-US" altLang="en-US" sz="1600" dirty="0"/>
              </a:p>
              <a:p>
                <a:pPr eaLnBrk="1" hangingPunct="1"/>
                <a:r>
                  <a:rPr lang="en-US" altLang="en-US" sz="1600" dirty="0"/>
                  <a:t>P[</a:t>
                </a:r>
                <a:r>
                  <a:rPr lang="en-US" altLang="en-US" sz="1600" dirty="0">
                    <a:latin typeface="Calibri" panose="020F0502020204030204" pitchFamily="34" charset="0"/>
                    <a:cs typeface="Calibri" panose="020F0502020204030204" pitchFamily="34" charset="0"/>
                  </a:rPr>
                  <a:t>≥</a:t>
                </a:r>
                <a:r>
                  <a:rPr lang="en-US" altLang="en-US" sz="1600" dirty="0"/>
                  <a:t>1 Remain Functional] = P[1 Functional] + … + P[5 Functional]</a:t>
                </a:r>
              </a:p>
              <a:p>
                <a:pPr eaLnBrk="1" hangingPunct="1"/>
                <a:r>
                  <a:rPr lang="en-US" altLang="en-US" sz="1600" dirty="0"/>
                  <a:t>		        = </a:t>
                </a:r>
                <a14:m>
                  <m:oMath xmlns:m="http://schemas.openxmlformats.org/officeDocument/2006/math">
                    <m:d>
                      <m:dPr>
                        <m:ctrlPr>
                          <a:rPr lang="en-US" altLang="en-US" sz="1600" i="1" smtClean="0">
                            <a:latin typeface="Cambria Math" panose="02040503050406030204" pitchFamily="18" charset="0"/>
                          </a:rPr>
                        </m:ctrlPr>
                      </m:dPr>
                      <m:e>
                        <m:m>
                          <m:mPr>
                            <m:mcs>
                              <m:mc>
                                <m:mcPr>
                                  <m:count m:val="1"/>
                                  <m:mcJc m:val="center"/>
                                </m:mcPr>
                              </m:mc>
                            </m:mcs>
                            <m:ctrlPr>
                              <a:rPr lang="en-US" altLang="en-US" sz="1600" i="1" smtClean="0">
                                <a:latin typeface="Cambria Math" panose="02040503050406030204" pitchFamily="18" charset="0"/>
                              </a:rPr>
                            </m:ctrlPr>
                          </m:mPr>
                          <m:mr>
                            <m:e>
                              <m:r>
                                <m:rPr>
                                  <m:brk m:alnAt="7"/>
                                </m:rPr>
                                <a:rPr lang="en-US" altLang="en-US" sz="1600" b="0" i="1" smtClean="0">
                                  <a:latin typeface="Cambria Math" panose="02040503050406030204" pitchFamily="18" charset="0"/>
                                </a:rPr>
                                <m:t>5</m:t>
                              </m:r>
                            </m:e>
                          </m:mr>
                          <m:mr>
                            <m:e>
                              <m:r>
                                <a:rPr lang="en-US" altLang="en-US" sz="1600" b="0" i="1" smtClean="0">
                                  <a:latin typeface="Cambria Math" panose="02040503050406030204" pitchFamily="18" charset="0"/>
                                </a:rPr>
                                <m:t>1</m:t>
                              </m:r>
                            </m:e>
                          </m:mr>
                        </m:m>
                      </m:e>
                    </m:d>
                  </m:oMath>
                </a14:m>
                <a:r>
                  <a:rPr lang="en-US" altLang="en-US" sz="1600" dirty="0"/>
                  <a:t>(.8)</a:t>
                </a:r>
                <a:r>
                  <a:rPr lang="en-US" altLang="en-US" sz="1600" baseline="30000" dirty="0"/>
                  <a:t>1</a:t>
                </a:r>
                <a:r>
                  <a:rPr lang="en-US" altLang="en-US" sz="1600" dirty="0"/>
                  <a:t>(.2)</a:t>
                </a:r>
                <a:r>
                  <a:rPr lang="en-US" altLang="en-US" sz="1600" baseline="30000" dirty="0"/>
                  <a:t>4</a:t>
                </a:r>
                <a:r>
                  <a:rPr lang="en-US" altLang="en-US" sz="1600" dirty="0"/>
                  <a:t> + </a:t>
                </a:r>
                <a14:m>
                  <m:oMath xmlns:m="http://schemas.openxmlformats.org/officeDocument/2006/math">
                    <m:d>
                      <m:dPr>
                        <m:ctrlPr>
                          <a:rPr lang="en-US" altLang="en-US" sz="1600" i="1">
                            <a:latin typeface="Cambria Math" panose="02040503050406030204" pitchFamily="18" charset="0"/>
                          </a:rPr>
                        </m:ctrlPr>
                      </m:dPr>
                      <m:e>
                        <m:m>
                          <m:mPr>
                            <m:mcs>
                              <m:mc>
                                <m:mcPr>
                                  <m:count m:val="1"/>
                                  <m:mcJc m:val="center"/>
                                </m:mcPr>
                              </m:mc>
                            </m:mcs>
                            <m:ctrlPr>
                              <a:rPr lang="en-US" altLang="en-US" sz="1600" i="1">
                                <a:latin typeface="Cambria Math" panose="02040503050406030204" pitchFamily="18" charset="0"/>
                              </a:rPr>
                            </m:ctrlPr>
                          </m:mPr>
                          <m:mr>
                            <m:e>
                              <m:r>
                                <m:rPr>
                                  <m:brk m:alnAt="7"/>
                                </m:rPr>
                                <a:rPr lang="en-US" altLang="en-US" sz="1600" i="1">
                                  <a:latin typeface="Cambria Math" panose="02040503050406030204" pitchFamily="18" charset="0"/>
                                </a:rPr>
                                <m:t>5</m:t>
                              </m:r>
                            </m:e>
                          </m:mr>
                          <m:mr>
                            <m:e>
                              <m:r>
                                <a:rPr lang="en-US" altLang="en-US" sz="1600" b="0" i="1" smtClean="0">
                                  <a:latin typeface="Cambria Math" panose="02040503050406030204" pitchFamily="18" charset="0"/>
                                </a:rPr>
                                <m:t>2</m:t>
                              </m:r>
                            </m:e>
                          </m:mr>
                        </m:m>
                      </m:e>
                    </m:d>
                  </m:oMath>
                </a14:m>
                <a:r>
                  <a:rPr lang="en-US" altLang="en-US" sz="1600" dirty="0"/>
                  <a:t>(.8)</a:t>
                </a:r>
                <a:r>
                  <a:rPr lang="en-US" altLang="en-US" sz="1600" baseline="30000" dirty="0"/>
                  <a:t>2</a:t>
                </a:r>
                <a:r>
                  <a:rPr lang="en-US" altLang="en-US" sz="1600" dirty="0"/>
                  <a:t>(.2)</a:t>
                </a:r>
                <a:r>
                  <a:rPr lang="en-US" altLang="en-US" sz="1600" baseline="30000" dirty="0"/>
                  <a:t>3</a:t>
                </a:r>
                <a:r>
                  <a:rPr lang="en-US" altLang="en-US" sz="1600" dirty="0"/>
                  <a:t> + … + </a:t>
                </a:r>
                <a14:m>
                  <m:oMath xmlns:m="http://schemas.openxmlformats.org/officeDocument/2006/math">
                    <m:d>
                      <m:dPr>
                        <m:ctrlPr>
                          <a:rPr lang="en-US" altLang="en-US" sz="1600" i="1">
                            <a:latin typeface="Cambria Math" panose="02040503050406030204" pitchFamily="18" charset="0"/>
                          </a:rPr>
                        </m:ctrlPr>
                      </m:dPr>
                      <m:e>
                        <m:m>
                          <m:mPr>
                            <m:mcs>
                              <m:mc>
                                <m:mcPr>
                                  <m:count m:val="1"/>
                                  <m:mcJc m:val="center"/>
                                </m:mcPr>
                              </m:mc>
                            </m:mcs>
                            <m:ctrlPr>
                              <a:rPr lang="en-US" altLang="en-US" sz="1600" i="1">
                                <a:latin typeface="Cambria Math" panose="02040503050406030204" pitchFamily="18" charset="0"/>
                              </a:rPr>
                            </m:ctrlPr>
                          </m:mPr>
                          <m:mr>
                            <m:e>
                              <m:r>
                                <m:rPr>
                                  <m:brk m:alnAt="7"/>
                                </m:rPr>
                                <a:rPr lang="en-US" altLang="en-US" sz="1600" i="1">
                                  <a:latin typeface="Cambria Math" panose="02040503050406030204" pitchFamily="18" charset="0"/>
                                </a:rPr>
                                <m:t>5</m:t>
                              </m:r>
                            </m:e>
                          </m:mr>
                          <m:mr>
                            <m:e>
                              <m:r>
                                <a:rPr lang="en-US" altLang="en-US" sz="1600" b="0" i="1" smtClean="0">
                                  <a:latin typeface="Cambria Math" panose="02040503050406030204" pitchFamily="18" charset="0"/>
                                </a:rPr>
                                <m:t>5</m:t>
                              </m:r>
                            </m:e>
                          </m:mr>
                        </m:m>
                      </m:e>
                    </m:d>
                  </m:oMath>
                </a14:m>
                <a:r>
                  <a:rPr lang="en-US" altLang="en-US" sz="1600" dirty="0"/>
                  <a:t>(.8)</a:t>
                </a:r>
                <a:r>
                  <a:rPr lang="en-US" altLang="en-US" sz="1600" baseline="30000" dirty="0"/>
                  <a:t>5</a:t>
                </a:r>
                <a:r>
                  <a:rPr lang="en-US" altLang="en-US" sz="1600" dirty="0"/>
                  <a:t>(.2)</a:t>
                </a:r>
                <a:r>
                  <a:rPr lang="en-US" altLang="en-US" sz="1600" baseline="30000" dirty="0"/>
                  <a:t>0</a:t>
                </a:r>
              </a:p>
              <a:p>
                <a:pPr eaLnBrk="1" hangingPunct="1"/>
                <a:r>
                  <a:rPr lang="en-US" altLang="en-US" sz="1600" dirty="0"/>
                  <a:t>		        = 5*.8*.2</a:t>
                </a:r>
                <a:r>
                  <a:rPr lang="en-US" altLang="en-US" sz="1600" baseline="30000" dirty="0"/>
                  <a:t>4</a:t>
                </a:r>
                <a:r>
                  <a:rPr lang="en-US" altLang="en-US" sz="1600" dirty="0"/>
                  <a:t> + 10*.8</a:t>
                </a:r>
                <a:r>
                  <a:rPr lang="en-US" altLang="en-US" sz="1600" baseline="30000" dirty="0"/>
                  <a:t>2</a:t>
                </a:r>
                <a:r>
                  <a:rPr lang="en-US" altLang="en-US" sz="1600" dirty="0"/>
                  <a:t>*.2</a:t>
                </a:r>
                <a:r>
                  <a:rPr lang="en-US" altLang="en-US" sz="1600" baseline="30000" dirty="0"/>
                  <a:t>3</a:t>
                </a:r>
                <a:r>
                  <a:rPr lang="en-US" altLang="en-US" sz="1600" dirty="0"/>
                  <a:t> + 10*.8</a:t>
                </a:r>
                <a:r>
                  <a:rPr lang="en-US" altLang="en-US" sz="1600" baseline="30000" dirty="0"/>
                  <a:t>3</a:t>
                </a:r>
                <a:r>
                  <a:rPr lang="en-US" altLang="en-US" sz="1600" dirty="0"/>
                  <a:t>.2</a:t>
                </a:r>
                <a:r>
                  <a:rPr lang="en-US" altLang="en-US" sz="1600" baseline="30000" dirty="0"/>
                  <a:t>2</a:t>
                </a:r>
                <a:r>
                  <a:rPr lang="en-US" altLang="en-US" sz="1600" dirty="0"/>
                  <a:t> + 5*.8</a:t>
                </a:r>
                <a:r>
                  <a:rPr lang="en-US" altLang="en-US" sz="1600" baseline="30000" dirty="0"/>
                  <a:t>4</a:t>
                </a:r>
                <a:r>
                  <a:rPr lang="en-US" altLang="en-US" sz="1600" dirty="0"/>
                  <a:t>*.2 + .8</a:t>
                </a:r>
                <a:r>
                  <a:rPr lang="en-US" altLang="en-US" sz="1600" baseline="30000" dirty="0"/>
                  <a:t>5</a:t>
                </a:r>
              </a:p>
              <a:p>
                <a:pPr eaLnBrk="1" hangingPunct="1"/>
                <a:r>
                  <a:rPr lang="en-US" altLang="en-US" sz="1600" dirty="0"/>
                  <a:t>		        = 0.99968</a:t>
                </a:r>
              </a:p>
              <a:p>
                <a:pPr eaLnBrk="1" hangingPunct="1"/>
                <a:endParaRPr lang="en-US" altLang="en-US" sz="1600" dirty="0"/>
              </a:p>
              <a:p>
                <a:pPr eaLnBrk="1" hangingPunct="1"/>
                <a:r>
                  <a:rPr lang="en-US" altLang="en-US" sz="1600" dirty="0"/>
                  <a:t>What if due to desire to cut costs, management edicts a design with only 4 chip sets, then what does the probability above become?</a:t>
                </a:r>
              </a:p>
              <a:p>
                <a:pPr eaLnBrk="1" hangingPunct="1"/>
                <a:endParaRPr lang="en-US" altLang="en-US" sz="1600" dirty="0"/>
              </a:p>
              <a:p>
                <a:pPr eaLnBrk="1" hangingPunct="1"/>
                <a:r>
                  <a:rPr lang="en-US" altLang="en-US" sz="1600" dirty="0"/>
                  <a:t>P[</a:t>
                </a:r>
                <a:r>
                  <a:rPr lang="en-US" altLang="en-US" sz="1600" dirty="0">
                    <a:latin typeface="Calibri" panose="020F0502020204030204" pitchFamily="34" charset="0"/>
                    <a:cs typeface="Calibri" panose="020F0502020204030204" pitchFamily="34" charset="0"/>
                  </a:rPr>
                  <a:t>≥</a:t>
                </a:r>
                <a:r>
                  <a:rPr lang="en-US" altLang="en-US" sz="1600" dirty="0"/>
                  <a:t>1 Remain Functional] = 1 – P[All Fail]</a:t>
                </a:r>
              </a:p>
              <a:p>
                <a:pPr eaLnBrk="1" hangingPunct="1"/>
                <a:r>
                  <a:rPr lang="en-US" altLang="en-US" sz="1600" dirty="0"/>
                  <a:t>		        = 1 - .2</a:t>
                </a:r>
                <a:r>
                  <a:rPr lang="en-US" altLang="en-US" sz="1600" baseline="30000" dirty="0"/>
                  <a:t>4</a:t>
                </a:r>
              </a:p>
              <a:p>
                <a:pPr eaLnBrk="1" hangingPunct="1"/>
                <a:r>
                  <a:rPr lang="en-US" altLang="en-US" sz="1600" dirty="0"/>
                  <a:t>		        = 0.99840</a:t>
                </a:r>
              </a:p>
            </p:txBody>
          </p:sp>
        </mc:Choice>
        <mc:Fallback xmlns="">
          <p:sp>
            <p:nvSpPr>
              <p:cNvPr id="3" name="TextBox 2">
                <a:extLst>
                  <a:ext uri="{FF2B5EF4-FFF2-40B4-BE49-F238E27FC236}">
                    <a16:creationId xmlns:a16="http://schemas.microsoft.com/office/drawing/2014/main" id="{E0AC912A-3661-4331-A63E-5E2D088078F9}"/>
                  </a:ext>
                </a:extLst>
              </p:cNvPr>
              <p:cNvSpPr txBox="1">
                <a:spLocks noRot="1" noChangeAspect="1" noMove="1" noResize="1" noEditPoints="1" noAdjustHandles="1" noChangeArrowheads="1" noChangeShapeType="1" noTextEdit="1"/>
              </p:cNvSpPr>
              <p:nvPr/>
            </p:nvSpPr>
            <p:spPr bwMode="auto">
              <a:xfrm>
                <a:off x="304800" y="685800"/>
                <a:ext cx="8610600" cy="5200783"/>
              </a:xfrm>
              <a:prstGeom prst="rect">
                <a:avLst/>
              </a:prstGeom>
              <a:blipFill>
                <a:blip r:embed="rId3"/>
                <a:stretch>
                  <a:fillRect l="-354" t="-352" r="-849" b="-23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6E6D2-4BF2-4C25-9373-8711A6B6D2B0}"/>
              </a:ext>
            </a:extLst>
          </p:cNvPr>
          <p:cNvSpPr txBox="1">
            <a:spLocks/>
          </p:cNvSpPr>
          <p:nvPr/>
        </p:nvSpPr>
        <p:spPr>
          <a:xfrm>
            <a:off x="457200" y="0"/>
            <a:ext cx="8229600" cy="533400"/>
          </a:xfrm>
          <a:prstGeom prst="rect">
            <a:avLst/>
          </a:prstGeom>
        </p:spPr>
        <p:txBody>
          <a:bodyPr/>
          <a:lstStyle/>
          <a:p>
            <a:pPr algn="ctr" eaLnBrk="0" hangingPunct="0">
              <a:defRPr/>
            </a:pPr>
            <a:r>
              <a:rPr lang="en-US" sz="3200" dirty="0">
                <a:latin typeface="+mj-lt"/>
                <a:ea typeface="+mj-ea"/>
                <a:cs typeface="+mj-cs"/>
              </a:rPr>
              <a:t>Binomial Probability Distribution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A3F9C8D-D41A-4577-A859-26E228F61C96}"/>
                  </a:ext>
                </a:extLst>
              </p:cNvPr>
              <p:cNvSpPr txBox="1">
                <a:spLocks noChangeArrowheads="1"/>
              </p:cNvSpPr>
              <p:nvPr/>
            </p:nvSpPr>
            <p:spPr bwMode="auto">
              <a:xfrm>
                <a:off x="228600" y="838200"/>
                <a:ext cx="8686800" cy="15288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Let the random variable X have </a:t>
                </a:r>
                <a:r>
                  <a:rPr lang="en-US" altLang="en-US" dirty="0" err="1"/>
                  <a:t>pmf</a:t>
                </a:r>
                <a:r>
                  <a:rPr lang="en-US" altLang="en-US" dirty="0"/>
                  <a:t> </a:t>
                </a:r>
                <a:r>
                  <a:rPr lang="en-US" altLang="en-US" dirty="0" err="1"/>
                  <a:t>f</a:t>
                </a:r>
                <a:r>
                  <a:rPr lang="en-US" altLang="en-US" baseline="-25000" dirty="0" err="1"/>
                  <a:t>X</a:t>
                </a:r>
                <a:r>
                  <a:rPr lang="en-US" altLang="en-US" dirty="0"/>
                  <a:t>(x), then for any value x, the </a:t>
                </a:r>
                <a:r>
                  <a:rPr lang="en-US" altLang="en-US" b="1" dirty="0"/>
                  <a:t>Cumulative Distribution Function</a:t>
                </a:r>
                <a:r>
                  <a:rPr lang="en-US" altLang="en-US" dirty="0"/>
                  <a:t> (</a:t>
                </a:r>
                <a:r>
                  <a:rPr lang="en-US" altLang="en-US" dirty="0" err="1"/>
                  <a:t>cdf</a:t>
                </a:r>
                <a:r>
                  <a:rPr lang="en-US" altLang="en-US" dirty="0"/>
                  <a:t>) is the total probability of all the potential outcomes for X that are less than x.  The </a:t>
                </a:r>
                <a:r>
                  <a:rPr lang="en-US" altLang="en-US" dirty="0" err="1"/>
                  <a:t>cdf</a:t>
                </a:r>
                <a:r>
                  <a:rPr lang="en-US" altLang="en-US" dirty="0"/>
                  <a:t> for a discrete random variable, can be expressed as:</a:t>
                </a:r>
              </a:p>
              <a:p>
                <a:pPr eaLnBrk="1" hangingPunct="1"/>
                <a:endParaRPr lang="en-US" altLang="en-US" dirty="0"/>
              </a:p>
              <a:p>
                <a:pPr eaLnBrk="1" hangingPunct="1"/>
                <a:r>
                  <a:rPr lang="en-US" altLang="en-US" dirty="0"/>
                  <a:t>		P[X </a:t>
                </a:r>
                <a:r>
                  <a:rPr lang="en-US" altLang="en-US" dirty="0">
                    <a:latin typeface="Calibri" panose="020F0502020204030204" pitchFamily="34" charset="0"/>
                    <a:cs typeface="Calibri" panose="020F0502020204030204" pitchFamily="34" charset="0"/>
                  </a:rPr>
                  <a:t>≤</a:t>
                </a:r>
                <a:r>
                  <a:rPr lang="en-US" altLang="en-US" dirty="0"/>
                  <a:t> x] = </a:t>
                </a:r>
                <a14:m>
                  <m:oMath xmlns:m="http://schemas.openxmlformats.org/officeDocument/2006/math">
                    <m:nary>
                      <m:naryPr>
                        <m:chr m:val="∑"/>
                        <m:limLoc m:val="subSup"/>
                        <m:supHide m:val="on"/>
                        <m:ctrlPr>
                          <a:rPr lang="en-US" altLang="en-US" i="1" smtClean="0">
                            <a:latin typeface="Cambria Math" panose="02040503050406030204" pitchFamily="18" charset="0"/>
                          </a:rPr>
                        </m:ctrlPr>
                      </m:naryPr>
                      <m:sub>
                        <m:r>
                          <m:rPr>
                            <m:brk m:alnAt="9"/>
                          </m:rPr>
                          <a:rPr lang="en-US" altLang="en-US" b="0" i="1" smtClean="0">
                            <a:latin typeface="Cambria Math" panose="02040503050406030204" pitchFamily="18" charset="0"/>
                          </a:rPr>
                          <m:t>𝐴</m:t>
                        </m:r>
                        <m:r>
                          <a:rPr lang="en-US" altLang="en-US" b="0" i="1" smtClean="0">
                            <a:latin typeface="Cambria Math" panose="02040503050406030204" pitchFamily="18" charset="0"/>
                          </a:rPr>
                          <m:t>𝑙𝑙</m:t>
                        </m:r>
                        <m:r>
                          <a:rPr lang="en-US" altLang="en-US" b="0" i="1" smtClean="0">
                            <a:latin typeface="Cambria Math" panose="02040503050406030204" pitchFamily="18" charset="0"/>
                          </a:rPr>
                          <m:t> </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𝑖</m:t>
                            </m:r>
                          </m:sub>
                        </m:sSub>
                        <m:r>
                          <m:rPr>
                            <m:brk m:alnAt="9"/>
                          </m:rPr>
                          <a:rPr lang="en-US" altLang="en-US" b="0"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𝑥</m:t>
                        </m:r>
                      </m:sub>
                      <m:sup/>
                      <m:e>
                        <m:r>
                          <m:rPr>
                            <m:nor/>
                          </m:rPr>
                          <a:rPr lang="en-US" altLang="en-US" dirty="0"/>
                          <m:t>P</m:t>
                        </m:r>
                        <m:r>
                          <m:rPr>
                            <m:nor/>
                          </m:rPr>
                          <a:rPr lang="en-US" altLang="en-US" dirty="0"/>
                          <m:t>[</m:t>
                        </m:r>
                        <m:r>
                          <m:rPr>
                            <m:nor/>
                          </m:rPr>
                          <a:rPr lang="en-US" altLang="en-US" dirty="0"/>
                          <m:t>X</m:t>
                        </m:r>
                        <m:r>
                          <m:rPr>
                            <m:nor/>
                          </m:rPr>
                          <a:rPr lang="en-US" altLang="en-US" dirty="0"/>
                          <m:t> = </m:t>
                        </m:r>
                        <m:r>
                          <m:rPr>
                            <m:nor/>
                          </m:rPr>
                          <a:rPr lang="en-US" altLang="en-US" dirty="0"/>
                          <m:t>xi</m:t>
                        </m:r>
                        <m:r>
                          <m:rPr>
                            <m:nor/>
                          </m:rPr>
                          <a:rPr lang="en-US" altLang="en-US" dirty="0"/>
                          <m:t>]</m:t>
                        </m:r>
                      </m:e>
                    </m:nary>
                  </m:oMath>
                </a14:m>
                <a:endParaRPr lang="en-US" altLang="en-US" dirty="0"/>
              </a:p>
            </p:txBody>
          </p:sp>
        </mc:Choice>
        <mc:Fallback xmlns="">
          <p:sp>
            <p:nvSpPr>
              <p:cNvPr id="3" name="TextBox 2">
                <a:extLst>
                  <a:ext uri="{FF2B5EF4-FFF2-40B4-BE49-F238E27FC236}">
                    <a16:creationId xmlns:a16="http://schemas.microsoft.com/office/drawing/2014/main" id="{0A3F9C8D-D41A-4577-A859-26E228F61C96}"/>
                  </a:ext>
                </a:extLst>
              </p:cNvPr>
              <p:cNvSpPr txBox="1">
                <a:spLocks noRot="1" noChangeAspect="1" noMove="1" noResize="1" noEditPoints="1" noAdjustHandles="1" noChangeArrowheads="1" noChangeShapeType="1" noTextEdit="1"/>
              </p:cNvSpPr>
              <p:nvPr/>
            </p:nvSpPr>
            <p:spPr bwMode="auto">
              <a:xfrm>
                <a:off x="228600" y="838200"/>
                <a:ext cx="8686800" cy="1528880"/>
              </a:xfrm>
              <a:prstGeom prst="rect">
                <a:avLst/>
              </a:prstGeom>
              <a:blipFill>
                <a:blip r:embed="rId3"/>
                <a:stretch>
                  <a:fillRect l="-632" t="-2400" r="-1193" b="-412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435019-A2C6-46E3-86A2-115A5CAE0E48}"/>
                  </a:ext>
                </a:extLst>
              </p:cNvPr>
              <p:cNvSpPr txBox="1">
                <a:spLocks noChangeArrowheads="1"/>
              </p:cNvSpPr>
              <p:nvPr/>
            </p:nvSpPr>
            <p:spPr bwMode="auto">
              <a:xfrm>
                <a:off x="228600" y="2438400"/>
                <a:ext cx="8701088" cy="24727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t>Example: What is the probability the baseball player (noted previously) gets “on-base” </a:t>
                </a:r>
                <a:r>
                  <a:rPr lang="en-US" altLang="en-US" sz="1600" b="1" u="sng" dirty="0"/>
                  <a:t>at most</a:t>
                </a:r>
                <a:r>
                  <a:rPr lang="en-US" altLang="en-US" sz="1600" dirty="0"/>
                  <a:t> 3 times in 10 “plate appearances”?</a:t>
                </a:r>
              </a:p>
              <a:p>
                <a:pPr eaLnBrk="1" hangingPunct="1"/>
                <a:endParaRPr lang="en-US" altLang="en-US" sz="1600" dirty="0"/>
              </a:p>
              <a:p>
                <a:pPr eaLnBrk="1" hangingPunct="1"/>
                <a:r>
                  <a:rPr lang="en-US" altLang="en-US" sz="1600" dirty="0"/>
                  <a:t>P[ </a:t>
                </a:r>
                <a:r>
                  <a:rPr lang="en-US" altLang="en-US" sz="1600" dirty="0">
                    <a:latin typeface="Calibri" panose="020F0502020204030204" pitchFamily="34" charset="0"/>
                    <a:cs typeface="Calibri" panose="020F0502020204030204" pitchFamily="34" charset="0"/>
                  </a:rPr>
                  <a:t>≤</a:t>
                </a:r>
                <a:r>
                  <a:rPr lang="en-US" altLang="en-US" sz="1600" dirty="0"/>
                  <a:t> 3 “successes” in 10 “trials”] = P[ S </a:t>
                </a:r>
                <a:r>
                  <a:rPr lang="en-US" altLang="en-US" sz="1600" dirty="0">
                    <a:latin typeface="Calibri" panose="020F0502020204030204" pitchFamily="34" charset="0"/>
                    <a:cs typeface="Calibri" panose="020F0502020204030204" pitchFamily="34" charset="0"/>
                  </a:rPr>
                  <a:t>≤</a:t>
                </a:r>
                <a:r>
                  <a:rPr lang="en-US" altLang="en-US" sz="1600" dirty="0"/>
                  <a:t> 3 in 10]</a:t>
                </a:r>
              </a:p>
              <a:p>
                <a:pPr eaLnBrk="1" hangingPunct="1"/>
                <a:r>
                  <a:rPr lang="en-US" altLang="en-US" sz="1600" dirty="0"/>
                  <a:t>			   = P[S=0 in 10] + P[S=1 in 10] + P[S=2 in 10] + P[S=3 in 10]</a:t>
                </a:r>
              </a:p>
              <a:p>
                <a:pPr eaLnBrk="1" hangingPunct="1"/>
                <a:r>
                  <a:rPr lang="en-US" altLang="en-US" sz="1600" dirty="0"/>
                  <a:t>			   = </a:t>
                </a:r>
                <a14:m>
                  <m:oMath xmlns:m="http://schemas.openxmlformats.org/officeDocument/2006/math">
                    <m:d>
                      <m:dPr>
                        <m:ctrlPr>
                          <a:rPr lang="en-US" altLang="en-US" sz="1600" i="1" smtClean="0">
                            <a:latin typeface="Cambria Math" panose="02040503050406030204" pitchFamily="18" charset="0"/>
                          </a:rPr>
                        </m:ctrlPr>
                      </m:dPr>
                      <m:e>
                        <m:m>
                          <m:mPr>
                            <m:mcs>
                              <m:mc>
                                <m:mcPr>
                                  <m:count m:val="1"/>
                                  <m:mcJc m:val="center"/>
                                </m:mcPr>
                              </m:mc>
                            </m:mcs>
                            <m:ctrlPr>
                              <a:rPr lang="en-US" altLang="en-US" sz="1600" i="1" smtClean="0">
                                <a:latin typeface="Cambria Math" panose="02040503050406030204" pitchFamily="18" charset="0"/>
                              </a:rPr>
                            </m:ctrlPr>
                          </m:mPr>
                          <m:mr>
                            <m:e>
                              <m:r>
                                <m:rPr>
                                  <m:brk m:alnAt="7"/>
                                </m:rPr>
                                <a:rPr lang="en-US" altLang="en-US" sz="1600" b="0" i="1" smtClean="0">
                                  <a:latin typeface="Cambria Math" panose="02040503050406030204" pitchFamily="18" charset="0"/>
                                </a:rPr>
                                <m:t>1</m:t>
                              </m:r>
                              <m:r>
                                <a:rPr lang="en-US" altLang="en-US" sz="1600" b="0" i="1" smtClean="0">
                                  <a:latin typeface="Cambria Math" panose="02040503050406030204" pitchFamily="18" charset="0"/>
                                </a:rPr>
                                <m:t>0</m:t>
                              </m:r>
                            </m:e>
                          </m:mr>
                          <m:mr>
                            <m:e>
                              <m:r>
                                <a:rPr lang="en-US" altLang="en-US" sz="1600" b="0" i="1" smtClean="0">
                                  <a:latin typeface="Cambria Math" panose="02040503050406030204" pitchFamily="18" charset="0"/>
                                </a:rPr>
                                <m:t>0</m:t>
                              </m:r>
                            </m:e>
                          </m:mr>
                        </m:m>
                      </m:e>
                    </m:d>
                  </m:oMath>
                </a14:m>
                <a:r>
                  <a:rPr lang="en-US" altLang="en-US" sz="1600" dirty="0"/>
                  <a:t>*.3</a:t>
                </a:r>
                <a:r>
                  <a:rPr lang="en-US" altLang="en-US" sz="1600" baseline="30000" dirty="0"/>
                  <a:t>0</a:t>
                </a:r>
                <a:r>
                  <a:rPr lang="en-US" altLang="en-US" sz="1600" dirty="0"/>
                  <a:t>*.7</a:t>
                </a:r>
                <a:r>
                  <a:rPr lang="en-US" altLang="en-US" sz="1600" baseline="30000" dirty="0"/>
                  <a:t>10</a:t>
                </a:r>
                <a:r>
                  <a:rPr lang="en-US" altLang="en-US" sz="1600" dirty="0"/>
                  <a:t> + </a:t>
                </a:r>
                <a14:m>
                  <m:oMath xmlns:m="http://schemas.openxmlformats.org/officeDocument/2006/math">
                    <m:d>
                      <m:dPr>
                        <m:ctrlPr>
                          <a:rPr lang="en-US" altLang="en-US" sz="1600" i="1">
                            <a:latin typeface="Cambria Math" panose="02040503050406030204" pitchFamily="18" charset="0"/>
                          </a:rPr>
                        </m:ctrlPr>
                      </m:dPr>
                      <m:e>
                        <m:m>
                          <m:mPr>
                            <m:mcs>
                              <m:mc>
                                <m:mcPr>
                                  <m:count m:val="1"/>
                                  <m:mcJc m:val="center"/>
                                </m:mcPr>
                              </m:mc>
                            </m:mcs>
                            <m:ctrlPr>
                              <a:rPr lang="en-US" altLang="en-US" sz="1600" i="1">
                                <a:latin typeface="Cambria Math" panose="02040503050406030204" pitchFamily="18" charset="0"/>
                              </a:rPr>
                            </m:ctrlPr>
                          </m:mPr>
                          <m:mr>
                            <m:e>
                              <m:r>
                                <m:rPr>
                                  <m:brk m:alnAt="7"/>
                                </m:rPr>
                                <a:rPr lang="en-US" altLang="en-US" sz="1600" i="1">
                                  <a:latin typeface="Cambria Math" panose="02040503050406030204" pitchFamily="18" charset="0"/>
                                </a:rPr>
                                <m:t>1</m:t>
                              </m:r>
                              <m:r>
                                <a:rPr lang="en-US" altLang="en-US" sz="1600" i="1">
                                  <a:latin typeface="Cambria Math" panose="02040503050406030204" pitchFamily="18" charset="0"/>
                                </a:rPr>
                                <m:t>0</m:t>
                              </m:r>
                            </m:e>
                          </m:mr>
                          <m:mr>
                            <m:e>
                              <m:r>
                                <a:rPr lang="en-US" altLang="en-US" sz="1600" b="0" i="1" smtClean="0">
                                  <a:latin typeface="Cambria Math" panose="02040503050406030204" pitchFamily="18" charset="0"/>
                                </a:rPr>
                                <m:t>1</m:t>
                              </m:r>
                            </m:e>
                          </m:mr>
                        </m:m>
                      </m:e>
                    </m:d>
                    <m:r>
                      <a:rPr lang="en-US" altLang="en-US" sz="1600" i="1">
                        <a:latin typeface="Cambria Math" panose="02040503050406030204" pitchFamily="18" charset="0"/>
                      </a:rPr>
                      <m:t> </m:t>
                    </m:r>
                  </m:oMath>
                </a14:m>
                <a:r>
                  <a:rPr lang="en-US" altLang="en-US" sz="1600" dirty="0"/>
                  <a:t>*.3</a:t>
                </a:r>
                <a:r>
                  <a:rPr lang="en-US" altLang="en-US" sz="1600" baseline="30000" dirty="0"/>
                  <a:t>1</a:t>
                </a:r>
                <a:r>
                  <a:rPr lang="en-US" altLang="en-US" sz="1600" dirty="0"/>
                  <a:t>*.7</a:t>
                </a:r>
                <a:r>
                  <a:rPr lang="en-US" altLang="en-US" sz="1600" baseline="30000" dirty="0"/>
                  <a:t>9</a:t>
                </a:r>
                <a:r>
                  <a:rPr lang="en-US" altLang="en-US" sz="1600" dirty="0"/>
                  <a:t> + </a:t>
                </a:r>
                <a14:m>
                  <m:oMath xmlns:m="http://schemas.openxmlformats.org/officeDocument/2006/math">
                    <m:d>
                      <m:dPr>
                        <m:ctrlPr>
                          <a:rPr lang="en-US" altLang="en-US" sz="1600" i="1">
                            <a:latin typeface="Cambria Math" panose="02040503050406030204" pitchFamily="18" charset="0"/>
                          </a:rPr>
                        </m:ctrlPr>
                      </m:dPr>
                      <m:e>
                        <m:m>
                          <m:mPr>
                            <m:mcs>
                              <m:mc>
                                <m:mcPr>
                                  <m:count m:val="1"/>
                                  <m:mcJc m:val="center"/>
                                </m:mcPr>
                              </m:mc>
                            </m:mcs>
                            <m:ctrlPr>
                              <a:rPr lang="en-US" altLang="en-US" sz="1600" i="1">
                                <a:latin typeface="Cambria Math" panose="02040503050406030204" pitchFamily="18" charset="0"/>
                              </a:rPr>
                            </m:ctrlPr>
                          </m:mPr>
                          <m:mr>
                            <m:e>
                              <m:r>
                                <m:rPr>
                                  <m:brk m:alnAt="7"/>
                                </m:rPr>
                                <a:rPr lang="en-US" altLang="en-US" sz="1600" i="1">
                                  <a:latin typeface="Cambria Math" panose="02040503050406030204" pitchFamily="18" charset="0"/>
                                </a:rPr>
                                <m:t>1</m:t>
                              </m:r>
                              <m:r>
                                <a:rPr lang="en-US" altLang="en-US" sz="1600" i="1">
                                  <a:latin typeface="Cambria Math" panose="02040503050406030204" pitchFamily="18" charset="0"/>
                                </a:rPr>
                                <m:t>0</m:t>
                              </m:r>
                            </m:e>
                          </m:mr>
                          <m:mr>
                            <m:e>
                              <m:r>
                                <a:rPr lang="en-US" altLang="en-US" sz="1600" b="0" i="1" smtClean="0">
                                  <a:latin typeface="Cambria Math" panose="02040503050406030204" pitchFamily="18" charset="0"/>
                                </a:rPr>
                                <m:t>2</m:t>
                              </m:r>
                            </m:e>
                          </m:mr>
                        </m:m>
                      </m:e>
                    </m:d>
                    <m:r>
                      <a:rPr lang="en-US" altLang="en-US" sz="1600" i="1">
                        <a:latin typeface="Cambria Math" panose="02040503050406030204" pitchFamily="18" charset="0"/>
                      </a:rPr>
                      <m:t> </m:t>
                    </m:r>
                  </m:oMath>
                </a14:m>
                <a:r>
                  <a:rPr lang="en-US" altLang="en-US" sz="1600" dirty="0"/>
                  <a:t>*.3</a:t>
                </a:r>
                <a:r>
                  <a:rPr lang="en-US" altLang="en-US" sz="1600" baseline="30000" dirty="0"/>
                  <a:t>2</a:t>
                </a:r>
                <a:r>
                  <a:rPr lang="en-US" altLang="en-US" sz="1600" dirty="0"/>
                  <a:t>*.7</a:t>
                </a:r>
                <a:r>
                  <a:rPr lang="en-US" altLang="en-US" sz="1600" baseline="30000" dirty="0"/>
                  <a:t>8</a:t>
                </a:r>
                <a:r>
                  <a:rPr lang="en-US" altLang="en-US" sz="1600" dirty="0"/>
                  <a:t>  + </a:t>
                </a:r>
                <a14:m>
                  <m:oMath xmlns:m="http://schemas.openxmlformats.org/officeDocument/2006/math">
                    <m:d>
                      <m:dPr>
                        <m:ctrlPr>
                          <a:rPr lang="en-US" altLang="en-US" sz="1600" i="1">
                            <a:latin typeface="Cambria Math" panose="02040503050406030204" pitchFamily="18" charset="0"/>
                          </a:rPr>
                        </m:ctrlPr>
                      </m:dPr>
                      <m:e>
                        <m:m>
                          <m:mPr>
                            <m:mcs>
                              <m:mc>
                                <m:mcPr>
                                  <m:count m:val="1"/>
                                  <m:mcJc m:val="center"/>
                                </m:mcPr>
                              </m:mc>
                            </m:mcs>
                            <m:ctrlPr>
                              <a:rPr lang="en-US" altLang="en-US" sz="1600" i="1">
                                <a:latin typeface="Cambria Math" panose="02040503050406030204" pitchFamily="18" charset="0"/>
                              </a:rPr>
                            </m:ctrlPr>
                          </m:mPr>
                          <m:mr>
                            <m:e>
                              <m:r>
                                <m:rPr>
                                  <m:brk m:alnAt="7"/>
                                </m:rPr>
                                <a:rPr lang="en-US" altLang="en-US" sz="1600" i="1">
                                  <a:latin typeface="Cambria Math" panose="02040503050406030204" pitchFamily="18" charset="0"/>
                                </a:rPr>
                                <m:t>1</m:t>
                              </m:r>
                              <m:r>
                                <a:rPr lang="en-US" altLang="en-US" sz="1600" i="1">
                                  <a:latin typeface="Cambria Math" panose="02040503050406030204" pitchFamily="18" charset="0"/>
                                </a:rPr>
                                <m:t>0</m:t>
                              </m:r>
                            </m:e>
                          </m:mr>
                          <m:mr>
                            <m:e>
                              <m:r>
                                <a:rPr lang="en-US" altLang="en-US" sz="1600" b="0" i="1" smtClean="0">
                                  <a:latin typeface="Cambria Math" panose="02040503050406030204" pitchFamily="18" charset="0"/>
                                </a:rPr>
                                <m:t>3</m:t>
                              </m:r>
                            </m:e>
                          </m:mr>
                        </m:m>
                      </m:e>
                    </m:d>
                  </m:oMath>
                </a14:m>
                <a:r>
                  <a:rPr lang="en-US" altLang="en-US" sz="1600" dirty="0"/>
                  <a:t> *.3</a:t>
                </a:r>
                <a:r>
                  <a:rPr lang="en-US" altLang="en-US" sz="1600" baseline="30000" dirty="0"/>
                  <a:t>3</a:t>
                </a:r>
                <a:r>
                  <a:rPr lang="en-US" altLang="en-US" sz="1600" dirty="0"/>
                  <a:t>*.7</a:t>
                </a:r>
                <a:r>
                  <a:rPr lang="en-US" altLang="en-US" sz="1600" baseline="30000" dirty="0"/>
                  <a:t>7</a:t>
                </a:r>
              </a:p>
              <a:p>
                <a:pPr eaLnBrk="1" hangingPunct="1"/>
                <a:r>
                  <a:rPr lang="en-US" altLang="en-US" sz="1600" dirty="0"/>
                  <a:t>			   =       .7</a:t>
                </a:r>
                <a:r>
                  <a:rPr lang="en-US" altLang="en-US" sz="1600" baseline="30000" dirty="0"/>
                  <a:t>10</a:t>
                </a:r>
                <a:r>
                  <a:rPr lang="en-US" altLang="en-US" sz="1600" dirty="0"/>
                  <a:t>        +   10*.3*.7</a:t>
                </a:r>
                <a:r>
                  <a:rPr lang="en-US" altLang="en-US" sz="1600" baseline="30000" dirty="0"/>
                  <a:t>9</a:t>
                </a:r>
                <a:r>
                  <a:rPr lang="en-US" altLang="en-US" sz="1600" dirty="0"/>
                  <a:t>     +   45*.3</a:t>
                </a:r>
                <a:r>
                  <a:rPr lang="en-US" altLang="en-US" sz="1600" baseline="30000" dirty="0"/>
                  <a:t>2</a:t>
                </a:r>
                <a:r>
                  <a:rPr lang="en-US" altLang="en-US" sz="1600" dirty="0"/>
                  <a:t>*.7</a:t>
                </a:r>
                <a:r>
                  <a:rPr lang="en-US" altLang="en-US" sz="1600" baseline="30000" dirty="0"/>
                  <a:t>8</a:t>
                </a:r>
                <a:r>
                  <a:rPr lang="en-US" altLang="en-US" sz="1600" dirty="0"/>
                  <a:t>    + 120*.3</a:t>
                </a:r>
                <a:r>
                  <a:rPr lang="en-US" altLang="en-US" sz="1600" baseline="30000" dirty="0"/>
                  <a:t>3</a:t>
                </a:r>
                <a:r>
                  <a:rPr lang="en-US" altLang="en-US" sz="1600" dirty="0"/>
                  <a:t>*.7</a:t>
                </a:r>
                <a:r>
                  <a:rPr lang="en-US" altLang="en-US" sz="1600" baseline="30000" dirty="0"/>
                  <a:t>7</a:t>
                </a:r>
              </a:p>
              <a:p>
                <a:pPr eaLnBrk="1" hangingPunct="1"/>
                <a:r>
                  <a:rPr lang="en-US" altLang="en-US" sz="1600" dirty="0"/>
                  <a:t>			   ≈   0.0282       +   0.1211        +   0.2335         +   0.2668</a:t>
                </a:r>
              </a:p>
              <a:p>
                <a:pPr eaLnBrk="1" hangingPunct="1"/>
                <a:r>
                  <a:rPr lang="en-US" altLang="en-US" sz="1600" dirty="0"/>
                  <a:t>			   ≈   0.650</a:t>
                </a:r>
              </a:p>
            </p:txBody>
          </p:sp>
        </mc:Choice>
        <mc:Fallback xmlns="">
          <p:sp>
            <p:nvSpPr>
              <p:cNvPr id="4" name="TextBox 3">
                <a:extLst>
                  <a:ext uri="{FF2B5EF4-FFF2-40B4-BE49-F238E27FC236}">
                    <a16:creationId xmlns:a16="http://schemas.microsoft.com/office/drawing/2014/main" id="{24435019-A2C6-46E3-86A2-115A5CAE0E48}"/>
                  </a:ext>
                </a:extLst>
              </p:cNvPr>
              <p:cNvSpPr txBox="1">
                <a:spLocks noRot="1" noChangeAspect="1" noMove="1" noResize="1" noEditPoints="1" noAdjustHandles="1" noChangeArrowheads="1" noChangeShapeType="1" noTextEdit="1"/>
              </p:cNvSpPr>
              <p:nvPr/>
            </p:nvSpPr>
            <p:spPr bwMode="auto">
              <a:xfrm>
                <a:off x="228600" y="2438400"/>
                <a:ext cx="8701088" cy="2472728"/>
              </a:xfrm>
              <a:prstGeom prst="rect">
                <a:avLst/>
              </a:prstGeom>
              <a:blipFill>
                <a:blip r:embed="rId4"/>
                <a:stretch>
                  <a:fillRect l="-420" t="-739" b="-221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6" name="TextBox 5">
            <a:extLst>
              <a:ext uri="{FF2B5EF4-FFF2-40B4-BE49-F238E27FC236}">
                <a16:creationId xmlns:a16="http://schemas.microsoft.com/office/drawing/2014/main" id="{A9CB62BF-5769-4B44-B97F-F81F820F933C}"/>
              </a:ext>
            </a:extLst>
          </p:cNvPr>
          <p:cNvSpPr txBox="1">
            <a:spLocks noChangeArrowheads="1"/>
          </p:cNvSpPr>
          <p:nvPr/>
        </p:nvSpPr>
        <p:spPr bwMode="auto">
          <a:xfrm>
            <a:off x="990600" y="4876800"/>
            <a:ext cx="5754688"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Note:  There is an Excel function that calculates Binomial probabilities:</a:t>
            </a:r>
          </a:p>
          <a:p>
            <a:pPr eaLnBrk="1" hangingPunct="1"/>
            <a:endParaRPr lang="en-US" altLang="en-US" sz="800"/>
          </a:p>
          <a:p>
            <a:pPr eaLnBrk="1" hangingPunct="1"/>
            <a:r>
              <a:rPr lang="en-US" altLang="en-US" sz="1400"/>
              <a:t>             =BINOMDIST(x, n, p, False/True),</a:t>
            </a:r>
          </a:p>
          <a:p>
            <a:pPr eaLnBrk="1" hangingPunct="1"/>
            <a:endParaRPr lang="en-US" altLang="en-US" sz="800"/>
          </a:p>
          <a:p>
            <a:pPr eaLnBrk="1" hangingPunct="1"/>
            <a:r>
              <a:rPr lang="en-US" altLang="en-US" sz="1400"/>
              <a:t> where x = number of successes of interest,</a:t>
            </a:r>
          </a:p>
          <a:p>
            <a:pPr eaLnBrk="1" hangingPunct="1"/>
            <a:r>
              <a:rPr lang="en-US" altLang="en-US" sz="1400"/>
              <a:t>            n = number of trials considered,</a:t>
            </a:r>
          </a:p>
          <a:p>
            <a:pPr eaLnBrk="1" hangingPunct="1"/>
            <a:r>
              <a:rPr lang="en-US" altLang="en-US" sz="1400"/>
              <a:t>            p = probability of success involved, with</a:t>
            </a:r>
          </a:p>
          <a:p>
            <a:pPr eaLnBrk="1" hangingPunct="1"/>
            <a:r>
              <a:rPr lang="en-US" altLang="en-US" sz="1400"/>
              <a:t>            False = P[Exactly x successes in n trials] (pmf) and</a:t>
            </a:r>
          </a:p>
          <a:p>
            <a:pPr eaLnBrk="1" hangingPunct="1"/>
            <a:r>
              <a:rPr lang="en-US" altLang="en-US" sz="1400"/>
              <a:t>            True   = P[At Most x successes in n trials] (cdf)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5897-5659-4F67-A613-843F464E7F45}"/>
              </a:ext>
            </a:extLst>
          </p:cNvPr>
          <p:cNvSpPr txBox="1">
            <a:spLocks/>
          </p:cNvSpPr>
          <p:nvPr/>
        </p:nvSpPr>
        <p:spPr>
          <a:xfrm>
            <a:off x="457200" y="0"/>
            <a:ext cx="8229600" cy="533400"/>
          </a:xfrm>
          <a:prstGeom prst="rect">
            <a:avLst/>
          </a:prstGeom>
        </p:spPr>
        <p:txBody>
          <a:bodyPr/>
          <a:lstStyle/>
          <a:p>
            <a:pPr algn="ctr" eaLnBrk="0" hangingPunct="0">
              <a:defRPr/>
            </a:pPr>
            <a:r>
              <a:rPr lang="en-US" sz="3200" dirty="0">
                <a:latin typeface="+mj-lt"/>
                <a:ea typeface="+mj-ea"/>
                <a:cs typeface="+mj-cs"/>
              </a:rPr>
              <a:t>Binomial Probability Distribution</a:t>
            </a:r>
          </a:p>
        </p:txBody>
      </p:sp>
      <p:sp>
        <p:nvSpPr>
          <p:cNvPr id="3" name="TextBox 2">
            <a:extLst>
              <a:ext uri="{FF2B5EF4-FFF2-40B4-BE49-F238E27FC236}">
                <a16:creationId xmlns:a16="http://schemas.microsoft.com/office/drawing/2014/main" id="{081DD82F-F1FF-4DFB-BDEE-9654658505DB}"/>
              </a:ext>
            </a:extLst>
          </p:cNvPr>
          <p:cNvSpPr txBox="1">
            <a:spLocks noChangeArrowheads="1"/>
          </p:cNvSpPr>
          <p:nvPr/>
        </p:nvSpPr>
        <p:spPr bwMode="auto">
          <a:xfrm>
            <a:off x="685800" y="533400"/>
            <a:ext cx="5903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OR … we could just use an Excel utility to do this for us:</a:t>
            </a:r>
          </a:p>
        </p:txBody>
      </p:sp>
      <p:sp>
        <p:nvSpPr>
          <p:cNvPr id="5" name="TextBox 4">
            <a:extLst>
              <a:ext uri="{FF2B5EF4-FFF2-40B4-BE49-F238E27FC236}">
                <a16:creationId xmlns:a16="http://schemas.microsoft.com/office/drawing/2014/main" id="{78DF09AC-CAE3-4568-BEED-2FD771A3A745}"/>
              </a:ext>
            </a:extLst>
          </p:cNvPr>
          <p:cNvSpPr txBox="1">
            <a:spLocks noChangeArrowheads="1"/>
          </p:cNvSpPr>
          <p:nvPr/>
        </p:nvSpPr>
        <p:spPr bwMode="auto">
          <a:xfrm>
            <a:off x="3962400" y="838200"/>
            <a:ext cx="4948238"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Requires 3 Inputs:</a:t>
            </a:r>
          </a:p>
          <a:p>
            <a:pPr eaLnBrk="1" hangingPunct="1"/>
            <a:endParaRPr lang="en-US" altLang="en-US"/>
          </a:p>
          <a:p>
            <a:pPr eaLnBrk="1" hangingPunct="1"/>
            <a:r>
              <a:rPr lang="en-US" altLang="en-US"/>
              <a:t>1) N = Number of “Trials” (ie, n)</a:t>
            </a:r>
          </a:p>
          <a:p>
            <a:pPr eaLnBrk="1" hangingPunct="1"/>
            <a:r>
              <a:rPr lang="en-US" altLang="en-US"/>
              <a:t>2) n(Success) = Number of “Successes” (ie, x)</a:t>
            </a:r>
          </a:p>
          <a:p>
            <a:pPr eaLnBrk="1" hangingPunct="1"/>
            <a:r>
              <a:rPr lang="en-US" altLang="en-US"/>
              <a:t>3) P[Success] = Probability of “Success” (ie, p)</a:t>
            </a:r>
          </a:p>
        </p:txBody>
      </p:sp>
      <p:sp>
        <p:nvSpPr>
          <p:cNvPr id="6" name="TextBox 5">
            <a:extLst>
              <a:ext uri="{FF2B5EF4-FFF2-40B4-BE49-F238E27FC236}">
                <a16:creationId xmlns:a16="http://schemas.microsoft.com/office/drawing/2014/main" id="{9B341F3C-C100-43ED-81BD-7130EE0F5208}"/>
              </a:ext>
            </a:extLst>
          </p:cNvPr>
          <p:cNvSpPr txBox="1"/>
          <p:nvPr/>
        </p:nvSpPr>
        <p:spPr>
          <a:xfrm>
            <a:off x="4267200" y="2362200"/>
            <a:ext cx="4495800" cy="1754188"/>
          </a:xfrm>
          <a:prstGeom prst="rect">
            <a:avLst/>
          </a:prstGeom>
          <a:noFill/>
        </p:spPr>
        <p:txBody>
          <a:bodyPr>
            <a:spAutoFit/>
          </a:bodyPr>
          <a:lstStyle/>
          <a:p>
            <a:pPr>
              <a:defRPr/>
            </a:pPr>
            <a:r>
              <a:rPr lang="en-US" dirty="0">
                <a:latin typeface="Arial" charset="0"/>
                <a:cs typeface="Arial" charset="0"/>
              </a:rPr>
              <a:t>Note requires Input for the specific Probability of Interest:</a:t>
            </a:r>
          </a:p>
          <a:p>
            <a:pPr>
              <a:defRPr/>
            </a:pPr>
            <a:endParaRPr lang="en-US" dirty="0">
              <a:latin typeface="Arial" charset="0"/>
              <a:cs typeface="Arial" charset="0"/>
            </a:endParaRPr>
          </a:p>
          <a:p>
            <a:pPr marL="342900" indent="-342900">
              <a:buFontTx/>
              <a:buAutoNum type="arabicParenR"/>
              <a:defRPr/>
            </a:pPr>
            <a:r>
              <a:rPr lang="en-US" b="1" dirty="0">
                <a:latin typeface="Arial" charset="0"/>
                <a:cs typeface="Arial" charset="0"/>
              </a:rPr>
              <a:t>Exact </a:t>
            </a:r>
            <a:r>
              <a:rPr lang="en-US" dirty="0">
                <a:latin typeface="Arial" charset="0"/>
                <a:cs typeface="Arial" charset="0"/>
              </a:rPr>
              <a:t>(</a:t>
            </a:r>
            <a:r>
              <a:rPr lang="en-US" dirty="0" err="1">
                <a:latin typeface="Arial" charset="0"/>
                <a:cs typeface="Arial" charset="0"/>
              </a:rPr>
              <a:t>ie</a:t>
            </a:r>
            <a:r>
              <a:rPr lang="en-US" dirty="0">
                <a:latin typeface="Arial" charset="0"/>
                <a:cs typeface="Arial" charset="0"/>
              </a:rPr>
              <a:t>, P[3 in 10]),</a:t>
            </a:r>
          </a:p>
          <a:p>
            <a:pPr marL="342900" indent="-342900">
              <a:buFontTx/>
              <a:buAutoNum type="arabicParenR"/>
              <a:defRPr/>
            </a:pPr>
            <a:r>
              <a:rPr lang="en-US" b="1" dirty="0">
                <a:latin typeface="Arial" charset="0"/>
                <a:cs typeface="Arial" charset="0"/>
              </a:rPr>
              <a:t>At Least </a:t>
            </a:r>
            <a:r>
              <a:rPr lang="en-US" dirty="0">
                <a:latin typeface="Arial" charset="0"/>
                <a:cs typeface="Arial" charset="0"/>
              </a:rPr>
              <a:t>(</a:t>
            </a:r>
            <a:r>
              <a:rPr lang="en-US" dirty="0" err="1">
                <a:latin typeface="Arial" charset="0"/>
                <a:cs typeface="Arial" charset="0"/>
              </a:rPr>
              <a:t>ie</a:t>
            </a:r>
            <a:r>
              <a:rPr lang="en-US" dirty="0">
                <a:latin typeface="Arial" charset="0"/>
                <a:cs typeface="Arial" charset="0"/>
              </a:rPr>
              <a:t>, P[&gt;=4 in 10], or</a:t>
            </a:r>
          </a:p>
          <a:p>
            <a:pPr marL="342900" indent="-342900">
              <a:buFontTx/>
              <a:buAutoNum type="arabicParenR"/>
              <a:defRPr/>
            </a:pPr>
            <a:r>
              <a:rPr lang="en-US" b="1" dirty="0">
                <a:latin typeface="Arial" charset="0"/>
                <a:cs typeface="Arial" charset="0"/>
              </a:rPr>
              <a:t>At Most </a:t>
            </a:r>
            <a:r>
              <a:rPr lang="en-US" dirty="0">
                <a:latin typeface="Arial" charset="0"/>
                <a:cs typeface="Arial" charset="0"/>
              </a:rPr>
              <a:t>(</a:t>
            </a:r>
            <a:r>
              <a:rPr lang="en-US" dirty="0" err="1">
                <a:latin typeface="Arial" charset="0"/>
                <a:cs typeface="Arial" charset="0"/>
              </a:rPr>
              <a:t>ie</a:t>
            </a:r>
            <a:r>
              <a:rPr lang="en-US" dirty="0">
                <a:latin typeface="Arial" charset="0"/>
                <a:cs typeface="Arial" charset="0"/>
              </a:rPr>
              <a:t>. P[&lt;=3 in 10]</a:t>
            </a:r>
          </a:p>
        </p:txBody>
      </p:sp>
      <p:sp>
        <p:nvSpPr>
          <p:cNvPr id="7" name="TextBox 6">
            <a:extLst>
              <a:ext uri="{FF2B5EF4-FFF2-40B4-BE49-F238E27FC236}">
                <a16:creationId xmlns:a16="http://schemas.microsoft.com/office/drawing/2014/main" id="{C8EF3448-7BC2-4077-8295-B52AC276FDDE}"/>
              </a:ext>
            </a:extLst>
          </p:cNvPr>
          <p:cNvSpPr txBox="1">
            <a:spLocks noChangeArrowheads="1"/>
          </p:cNvSpPr>
          <p:nvPr/>
        </p:nvSpPr>
        <p:spPr bwMode="auto">
          <a:xfrm>
            <a:off x="685800" y="4876800"/>
            <a:ext cx="3473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Example: X ~ Bin(n=15, p = 0.6)</a:t>
            </a:r>
          </a:p>
          <a:p>
            <a:pPr eaLnBrk="1" hangingPunct="1"/>
            <a:r>
              <a:rPr lang="en-US" altLang="en-US"/>
              <a:t>	a) P[X = 8] = ?</a:t>
            </a:r>
          </a:p>
          <a:p>
            <a:pPr eaLnBrk="1" hangingPunct="1"/>
            <a:r>
              <a:rPr lang="en-US" altLang="en-US"/>
              <a:t>	b) P[X &lt; 8] = ?</a:t>
            </a:r>
          </a:p>
          <a:p>
            <a:pPr eaLnBrk="1" hangingPunct="1"/>
            <a:r>
              <a:rPr lang="en-US" altLang="en-US"/>
              <a:t>	c) P[X &gt;= 8] = ?</a:t>
            </a:r>
          </a:p>
        </p:txBody>
      </p:sp>
      <p:pic>
        <p:nvPicPr>
          <p:cNvPr id="45059" name="Picture 3">
            <a:extLst>
              <a:ext uri="{FF2B5EF4-FFF2-40B4-BE49-F238E27FC236}">
                <a16:creationId xmlns:a16="http://schemas.microsoft.com/office/drawing/2014/main" id="{9B84FFD8-73CF-4F05-AF76-450BD998F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4191000"/>
            <a:ext cx="33718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a:extLst>
              <a:ext uri="{FF2B5EF4-FFF2-40B4-BE49-F238E27FC236}">
                <a16:creationId xmlns:a16="http://schemas.microsoft.com/office/drawing/2014/main" id="{2AF95785-12F1-457C-B316-0B9B45BA5F19}"/>
              </a:ext>
            </a:extLst>
          </p:cNvPr>
          <p:cNvCxnSpPr/>
          <p:nvPr/>
        </p:nvCxnSpPr>
        <p:spPr>
          <a:xfrm flipV="1">
            <a:off x="3276600" y="4953000"/>
            <a:ext cx="3276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9669391-6909-4F82-A4D4-0B6EE7888676}"/>
              </a:ext>
            </a:extLst>
          </p:cNvPr>
          <p:cNvCxnSpPr/>
          <p:nvPr/>
        </p:nvCxnSpPr>
        <p:spPr>
          <a:xfrm>
            <a:off x="3276600" y="5562600"/>
            <a:ext cx="3276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6BE8F6A-F13E-4A7A-88C4-AD7A78122004}"/>
              </a:ext>
            </a:extLst>
          </p:cNvPr>
          <p:cNvCxnSpPr/>
          <p:nvPr/>
        </p:nvCxnSpPr>
        <p:spPr>
          <a:xfrm flipV="1">
            <a:off x="3429000" y="5791200"/>
            <a:ext cx="3200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5060" name="Picture 4">
            <a:extLst>
              <a:ext uri="{FF2B5EF4-FFF2-40B4-BE49-F238E27FC236}">
                <a16:creationId xmlns:a16="http://schemas.microsoft.com/office/drawing/2014/main" id="{2FB8A205-9694-4EC2-9DFC-58E9E48EF3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914400"/>
            <a:ext cx="3657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5060"/>
                                        </p:tgtEl>
                                        <p:attrNameLst>
                                          <p:attrName>style.visibility</p:attrName>
                                        </p:attrNameLst>
                                      </p:cBhvr>
                                      <p:to>
                                        <p:strVal val="visible"/>
                                      </p:to>
                                    </p:set>
                                    <p:anim calcmode="lin" valueType="num">
                                      <p:cBhvr additive="base">
                                        <p:cTn id="13" dur="500" fill="hold"/>
                                        <p:tgtEl>
                                          <p:spTgt spid="45060"/>
                                        </p:tgtEl>
                                        <p:attrNameLst>
                                          <p:attrName>ppt_x</p:attrName>
                                        </p:attrNameLst>
                                      </p:cBhvr>
                                      <p:tavLst>
                                        <p:tav tm="0">
                                          <p:val>
                                            <p:strVal val="#ppt_x"/>
                                          </p:val>
                                        </p:tav>
                                        <p:tav tm="100000">
                                          <p:val>
                                            <p:strVal val="#ppt_x"/>
                                          </p:val>
                                        </p:tav>
                                      </p:tavLst>
                                    </p:anim>
                                    <p:anim calcmode="lin" valueType="num">
                                      <p:cBhvr additive="base">
                                        <p:cTn id="14" dur="500" fill="hold"/>
                                        <p:tgtEl>
                                          <p:spTgt spid="4506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 calcmode="lin" valueType="num">
                                      <p:cBhvr additive="base">
                                        <p:cTn id="4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additive="base">
                                        <p:cTn id="4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anim calcmode="lin" valueType="num">
                                      <p:cBhvr additive="base">
                                        <p:cTn id="5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anim calcmode="lin" valueType="num">
                                      <p:cBhvr additive="base">
                                        <p:cTn id="6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ppt_x"/>
                                          </p:val>
                                        </p:tav>
                                        <p:tav tm="100000">
                                          <p:val>
                                            <p:strVal val="#ppt_x"/>
                                          </p:val>
                                        </p:tav>
                                      </p:tavLst>
                                    </p:anim>
                                    <p:anim calcmode="lin" valueType="num">
                                      <p:cBhvr additive="base">
                                        <p:cTn id="6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45059"/>
                                        </p:tgtEl>
                                        <p:attrNameLst>
                                          <p:attrName>style.visibility</p:attrName>
                                        </p:attrNameLst>
                                      </p:cBhvr>
                                      <p:to>
                                        <p:strVal val="visible"/>
                                      </p:to>
                                    </p:set>
                                    <p:anim calcmode="lin" valueType="num">
                                      <p:cBhvr additive="base">
                                        <p:cTn id="73" dur="500" fill="hold"/>
                                        <p:tgtEl>
                                          <p:spTgt spid="45059"/>
                                        </p:tgtEl>
                                        <p:attrNameLst>
                                          <p:attrName>ppt_x</p:attrName>
                                        </p:attrNameLst>
                                      </p:cBhvr>
                                      <p:tavLst>
                                        <p:tav tm="0">
                                          <p:val>
                                            <p:strVal val="#ppt_x"/>
                                          </p:val>
                                        </p:tav>
                                        <p:tav tm="100000">
                                          <p:val>
                                            <p:strVal val="#ppt_x"/>
                                          </p:val>
                                        </p:tav>
                                      </p:tavLst>
                                    </p:anim>
                                    <p:anim calcmode="lin" valueType="num">
                                      <p:cBhvr additive="base">
                                        <p:cTn id="74" dur="500" fill="hold"/>
                                        <p:tgtEl>
                                          <p:spTgt spid="45059"/>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additive="base">
                                        <p:cTn id="79" dur="500" fill="hold"/>
                                        <p:tgtEl>
                                          <p:spTgt spid="10"/>
                                        </p:tgtEl>
                                        <p:attrNameLst>
                                          <p:attrName>ppt_x</p:attrName>
                                        </p:attrNameLst>
                                      </p:cBhvr>
                                      <p:tavLst>
                                        <p:tav tm="0">
                                          <p:val>
                                            <p:strVal val="#ppt_x"/>
                                          </p:val>
                                        </p:tav>
                                        <p:tav tm="100000">
                                          <p:val>
                                            <p:strVal val="#ppt_x"/>
                                          </p:val>
                                        </p:tav>
                                      </p:tavLst>
                                    </p:anim>
                                    <p:anim calcmode="lin" valueType="num">
                                      <p:cBhvr additive="base">
                                        <p:cTn id="8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12"/>
                                        </p:tgtEl>
                                        <p:attrNameLst>
                                          <p:attrName>style.visibility</p:attrName>
                                        </p:attrNameLst>
                                      </p:cBhvr>
                                      <p:to>
                                        <p:strVal val="visible"/>
                                      </p:to>
                                    </p:set>
                                    <p:anim calcmode="lin" valueType="num">
                                      <p:cBhvr additive="base">
                                        <p:cTn id="85" dur="500" fill="hold"/>
                                        <p:tgtEl>
                                          <p:spTgt spid="12"/>
                                        </p:tgtEl>
                                        <p:attrNameLst>
                                          <p:attrName>ppt_x</p:attrName>
                                        </p:attrNameLst>
                                      </p:cBhvr>
                                      <p:tavLst>
                                        <p:tav tm="0">
                                          <p:val>
                                            <p:strVal val="#ppt_x"/>
                                          </p:val>
                                        </p:tav>
                                        <p:tav tm="100000">
                                          <p:val>
                                            <p:strVal val="#ppt_x"/>
                                          </p:val>
                                        </p:tav>
                                      </p:tavLst>
                                    </p:anim>
                                    <p:anim calcmode="lin" valueType="num">
                                      <p:cBhvr additive="base">
                                        <p:cTn id="8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9C2B9-7AAC-43EB-AFE8-BC31CCEA3F75}"/>
              </a:ext>
            </a:extLst>
          </p:cNvPr>
          <p:cNvSpPr txBox="1">
            <a:spLocks/>
          </p:cNvSpPr>
          <p:nvPr/>
        </p:nvSpPr>
        <p:spPr>
          <a:xfrm>
            <a:off x="457200" y="0"/>
            <a:ext cx="8229600" cy="990600"/>
          </a:xfrm>
          <a:prstGeom prst="rect">
            <a:avLst/>
          </a:prstGeom>
        </p:spPr>
        <p:txBody>
          <a:bodyPr/>
          <a:lstStyle/>
          <a:p>
            <a:pPr algn="ctr" eaLnBrk="0" hangingPunct="0">
              <a:defRPr/>
            </a:pPr>
            <a:r>
              <a:rPr lang="en-US" sz="3200" dirty="0">
                <a:latin typeface="+mj-lt"/>
                <a:ea typeface="+mj-ea"/>
                <a:cs typeface="+mj-cs"/>
              </a:rPr>
              <a:t>Binomial Probability Distribution</a:t>
            </a:r>
          </a:p>
          <a:p>
            <a:pPr algn="ctr" eaLnBrk="0" hangingPunct="0">
              <a:defRPr/>
            </a:pPr>
            <a:r>
              <a:rPr lang="en-US" sz="2400" dirty="0">
                <a:latin typeface="+mj-lt"/>
                <a:ea typeface="+mj-ea"/>
                <a:cs typeface="+mj-cs"/>
              </a:rPr>
              <a:t>Mean, Variance, &amp; Standard Deviation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EAF2AD1-0A09-4C81-9287-172C1949FA08}"/>
                  </a:ext>
                </a:extLst>
              </p:cNvPr>
              <p:cNvSpPr txBox="1">
                <a:spLocks noChangeArrowheads="1"/>
              </p:cNvSpPr>
              <p:nvPr/>
            </p:nvSpPr>
            <p:spPr bwMode="auto">
              <a:xfrm>
                <a:off x="381000" y="990600"/>
                <a:ext cx="4217758" cy="20897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If X ~ Bin(n, p), then</a:t>
                </a:r>
              </a:p>
              <a:p>
                <a:pPr eaLnBrk="1" hangingPunct="1"/>
                <a:endParaRPr lang="en-US" altLang="en-US" dirty="0"/>
              </a:p>
              <a:p>
                <a:pPr eaLnBrk="1" hangingPunct="1"/>
                <a:r>
                  <a:rPr lang="en-US" altLang="en-US" dirty="0"/>
                  <a:t>	E[X] = </a:t>
                </a:r>
                <a:r>
                  <a:rPr lang="el-GR" altLang="en-US" dirty="0"/>
                  <a:t>μ</a:t>
                </a:r>
                <a:r>
                  <a:rPr lang="en-US" altLang="en-US" baseline="-25000" dirty="0"/>
                  <a:t>X</a:t>
                </a:r>
                <a:r>
                  <a:rPr lang="en-US" altLang="en-US" dirty="0"/>
                  <a:t> = n*p,</a:t>
                </a:r>
              </a:p>
              <a:p>
                <a:pPr eaLnBrk="1" hangingPunct="1"/>
                <a:r>
                  <a:rPr lang="en-US" altLang="en-US" dirty="0"/>
                  <a:t> </a:t>
                </a:r>
              </a:p>
              <a:p>
                <a:pPr eaLnBrk="1" hangingPunct="1"/>
                <a:r>
                  <a:rPr lang="en-US" altLang="en-US" dirty="0"/>
                  <a:t>	Var(X) = </a:t>
                </a:r>
                <a:r>
                  <a:rPr lang="el-GR" altLang="en-US" dirty="0"/>
                  <a:t>σ</a:t>
                </a:r>
                <a:r>
                  <a:rPr lang="en-US" altLang="en-US" baseline="-25000" dirty="0"/>
                  <a:t>X</a:t>
                </a:r>
                <a:r>
                  <a:rPr lang="en-US" altLang="en-US" baseline="30000" dirty="0"/>
                  <a:t>2</a:t>
                </a:r>
                <a:r>
                  <a:rPr lang="en-US" altLang="en-US" dirty="0"/>
                  <a:t> = n*p*(1-p), &amp;</a:t>
                </a:r>
              </a:p>
              <a:p>
                <a:pPr eaLnBrk="1" hangingPunct="1"/>
                <a:r>
                  <a:rPr lang="en-US" altLang="en-US" dirty="0"/>
                  <a:t> </a:t>
                </a:r>
              </a:p>
              <a:p>
                <a:pPr eaLnBrk="1" hangingPunct="1"/>
                <a:r>
                  <a:rPr lang="en-US" altLang="en-US" dirty="0"/>
                  <a:t>	Std Dev(X) = </a:t>
                </a:r>
                <a:r>
                  <a:rPr lang="el-GR" altLang="en-US" dirty="0"/>
                  <a:t>σ</a:t>
                </a:r>
                <a:r>
                  <a:rPr lang="en-US" altLang="en-US" baseline="-25000" dirty="0"/>
                  <a:t>X</a:t>
                </a:r>
                <a:r>
                  <a:rPr lang="en-US" altLang="en-US" dirty="0"/>
                  <a:t> = </a:t>
                </a:r>
                <a14:m>
                  <m:oMath xmlns:m="http://schemas.openxmlformats.org/officeDocument/2006/math">
                    <m:rad>
                      <m:radPr>
                        <m:degHide m:val="on"/>
                        <m:ctrlPr>
                          <a:rPr lang="en-US" altLang="en-US" i="1" smtClean="0">
                            <a:latin typeface="Cambria Math" panose="02040503050406030204" pitchFamily="18" charset="0"/>
                          </a:rPr>
                        </m:ctrlPr>
                      </m:radPr>
                      <m:deg/>
                      <m:e>
                        <m:r>
                          <m:rPr>
                            <m:nor/>
                          </m:rPr>
                          <a:rPr lang="en-US" altLang="en-US" dirty="0"/>
                          <m:t>n</m:t>
                        </m:r>
                        <m:r>
                          <m:rPr>
                            <m:nor/>
                          </m:rPr>
                          <a:rPr lang="en-US" altLang="en-US" dirty="0"/>
                          <m:t>∗</m:t>
                        </m:r>
                        <m:r>
                          <m:rPr>
                            <m:nor/>
                          </m:rPr>
                          <a:rPr lang="en-US" altLang="en-US" dirty="0"/>
                          <m:t>p</m:t>
                        </m:r>
                        <m:r>
                          <m:rPr>
                            <m:nor/>
                          </m:rPr>
                          <a:rPr lang="en-US" altLang="en-US" dirty="0"/>
                          <m:t>∗(1−</m:t>
                        </m:r>
                        <m:r>
                          <m:rPr>
                            <m:nor/>
                          </m:rPr>
                          <a:rPr lang="en-US" altLang="en-US" dirty="0"/>
                          <m:t>p</m:t>
                        </m:r>
                        <m:r>
                          <m:rPr>
                            <m:nor/>
                          </m:rPr>
                          <a:rPr lang="en-US" altLang="en-US" dirty="0"/>
                          <m:t>)</m:t>
                        </m:r>
                      </m:e>
                    </m:rad>
                  </m:oMath>
                </a14:m>
                <a:endParaRPr lang="en-US" altLang="en-US" dirty="0"/>
              </a:p>
            </p:txBody>
          </p:sp>
        </mc:Choice>
        <mc:Fallback xmlns="">
          <p:sp>
            <p:nvSpPr>
              <p:cNvPr id="3" name="TextBox 2">
                <a:extLst>
                  <a:ext uri="{FF2B5EF4-FFF2-40B4-BE49-F238E27FC236}">
                    <a16:creationId xmlns:a16="http://schemas.microsoft.com/office/drawing/2014/main" id="{EEAF2AD1-0A09-4C81-9287-172C1949FA08}"/>
                  </a:ext>
                </a:extLst>
              </p:cNvPr>
              <p:cNvSpPr txBox="1">
                <a:spLocks noRot="1" noChangeAspect="1" noMove="1" noResize="1" noEditPoints="1" noAdjustHandles="1" noChangeArrowheads="1" noChangeShapeType="1" noTextEdit="1"/>
              </p:cNvSpPr>
              <p:nvPr/>
            </p:nvSpPr>
            <p:spPr bwMode="auto">
              <a:xfrm>
                <a:off x="381000" y="990600"/>
                <a:ext cx="4217758" cy="2089739"/>
              </a:xfrm>
              <a:prstGeom prst="rect">
                <a:avLst/>
              </a:prstGeom>
              <a:blipFill>
                <a:blip r:embed="rId3"/>
                <a:stretch>
                  <a:fillRect l="-1302" t="-1754" b="-292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D5BF1D0-9968-4385-A8AE-1EB69C8A88DE}"/>
                  </a:ext>
                </a:extLst>
              </p:cNvPr>
              <p:cNvSpPr txBox="1">
                <a:spLocks noChangeArrowheads="1"/>
              </p:cNvSpPr>
              <p:nvPr/>
            </p:nvSpPr>
            <p:spPr bwMode="auto">
              <a:xfrm>
                <a:off x="304800" y="3048000"/>
                <a:ext cx="8458200" cy="332783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t>Example:  The number of times the ballplayer previously described would be </a:t>
                </a:r>
                <a:r>
                  <a:rPr lang="en-US" altLang="en-US" sz="1600" b="1" i="1" u="sng" dirty="0"/>
                  <a:t>expected</a:t>
                </a:r>
                <a:r>
                  <a:rPr lang="en-US" altLang="en-US" sz="1600" dirty="0"/>
                  <a:t> to reach at least 1</a:t>
                </a:r>
                <a:r>
                  <a:rPr lang="en-US" altLang="en-US" sz="1600" baseline="30000" dirty="0"/>
                  <a:t>st</a:t>
                </a:r>
                <a:r>
                  <a:rPr lang="en-US" altLang="en-US" sz="1600" dirty="0"/>
                  <a:t> base in ten “plate appearances” would be …</a:t>
                </a:r>
              </a:p>
              <a:p>
                <a:pPr eaLnBrk="1" hangingPunct="1"/>
                <a:r>
                  <a:rPr lang="en-US" altLang="en-US" sz="1600" dirty="0"/>
                  <a:t>		10*0.3 = 3</a:t>
                </a:r>
              </a:p>
              <a:p>
                <a:pPr eaLnBrk="1" hangingPunct="1"/>
                <a:endParaRPr lang="en-US" altLang="en-US" sz="1600" dirty="0"/>
              </a:p>
              <a:p>
                <a:pPr eaLnBrk="1" hangingPunct="1"/>
                <a:r>
                  <a:rPr lang="en-US" altLang="en-US" sz="1600" dirty="0"/>
                  <a:t>Example:  The </a:t>
                </a:r>
                <a:r>
                  <a:rPr lang="en-US" altLang="en-US" sz="1600" b="1" i="1" u="sng" dirty="0"/>
                  <a:t>expected</a:t>
                </a:r>
                <a:r>
                  <a:rPr lang="en-US" altLang="en-US" sz="1600" dirty="0"/>
                  <a:t> number of chip set failures on the newly designed satellite previously described would be …</a:t>
                </a:r>
              </a:p>
              <a:p>
                <a:pPr eaLnBrk="1" hangingPunct="1"/>
                <a:r>
                  <a:rPr lang="en-US" altLang="en-US" sz="1600" dirty="0"/>
                  <a:t>		4*0.2 = 0.8 (actually less than the old design: 5*0.2 = 1)</a:t>
                </a:r>
              </a:p>
              <a:p>
                <a:pPr eaLnBrk="1" hangingPunct="1"/>
                <a:endParaRPr lang="en-US" altLang="en-US" sz="1600" dirty="0"/>
              </a:p>
              <a:p>
                <a:pPr eaLnBrk="1" hangingPunct="1"/>
                <a:r>
                  <a:rPr lang="en-US" altLang="en-US" sz="1600" dirty="0"/>
                  <a:t>The variance of failures would be …</a:t>
                </a:r>
              </a:p>
              <a:p>
                <a:pPr eaLnBrk="1" hangingPunct="1"/>
                <a:r>
                  <a:rPr lang="en-US" altLang="en-US" sz="1600" dirty="0"/>
                  <a:t>		4*0.2*0.8 = 0.64</a:t>
                </a:r>
              </a:p>
              <a:p>
                <a:pPr eaLnBrk="1" hangingPunct="1"/>
                <a:endParaRPr lang="en-US" altLang="en-US" sz="1600" dirty="0"/>
              </a:p>
              <a:p>
                <a:pPr eaLnBrk="1" hangingPunct="1"/>
                <a:r>
                  <a:rPr lang="en-US" altLang="en-US" sz="1600" dirty="0"/>
                  <a:t>The standard deviation of failures would be …</a:t>
                </a:r>
              </a:p>
              <a:p>
                <a:pPr eaLnBrk="1" hangingPunct="1"/>
                <a:r>
                  <a:rPr lang="en-US" altLang="en-US" sz="1600" dirty="0"/>
                  <a:t>		</a:t>
                </a:r>
                <a14:m>
                  <m:oMath xmlns:m="http://schemas.openxmlformats.org/officeDocument/2006/math">
                    <m:rad>
                      <m:radPr>
                        <m:degHide m:val="on"/>
                        <m:ctrlPr>
                          <a:rPr lang="en-US" altLang="en-US" sz="1600" i="1" smtClean="0">
                            <a:latin typeface="Cambria Math" panose="02040503050406030204" pitchFamily="18" charset="0"/>
                          </a:rPr>
                        </m:ctrlPr>
                      </m:radPr>
                      <m:deg/>
                      <m:e>
                        <m:r>
                          <m:rPr>
                            <m:nor/>
                          </m:rPr>
                          <a:rPr lang="en-US" altLang="en-US" sz="1600" dirty="0"/>
                          <m:t>0.64</m:t>
                        </m:r>
                      </m:e>
                    </m:rad>
                  </m:oMath>
                </a14:m>
                <a:r>
                  <a:rPr lang="en-US" altLang="en-US" sz="1600" dirty="0"/>
                  <a:t> = 0.8</a:t>
                </a:r>
              </a:p>
            </p:txBody>
          </p:sp>
        </mc:Choice>
        <mc:Fallback xmlns="">
          <p:sp>
            <p:nvSpPr>
              <p:cNvPr id="4" name="TextBox 3">
                <a:extLst>
                  <a:ext uri="{FF2B5EF4-FFF2-40B4-BE49-F238E27FC236}">
                    <a16:creationId xmlns:a16="http://schemas.microsoft.com/office/drawing/2014/main" id="{4D5BF1D0-9968-4385-A8AE-1EB69C8A88DE}"/>
                  </a:ext>
                </a:extLst>
              </p:cNvPr>
              <p:cNvSpPr txBox="1">
                <a:spLocks noRot="1" noChangeAspect="1" noMove="1" noResize="1" noEditPoints="1" noAdjustHandles="1" noChangeArrowheads="1" noChangeShapeType="1" noTextEdit="1"/>
              </p:cNvSpPr>
              <p:nvPr/>
            </p:nvSpPr>
            <p:spPr bwMode="auto">
              <a:xfrm>
                <a:off x="304800" y="3048000"/>
                <a:ext cx="8458200" cy="3327834"/>
              </a:xfrm>
              <a:prstGeom prst="rect">
                <a:avLst/>
              </a:prstGeom>
              <a:blipFill>
                <a:blip r:embed="rId4"/>
                <a:stretch>
                  <a:fillRect l="-360" t="-549" b="-12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 calcmode="lin" valueType="num">
                                      <p:cBhvr additive="base">
                                        <p:cTn id="3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 calcmode="lin" valueType="num">
                                      <p:cBhvr additive="base">
                                        <p:cTn id="3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additive="base">
                                        <p:cTn id="4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 calcmode="lin" valueType="num">
                                      <p:cBhvr additive="base">
                                        <p:cTn id="4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additive="base">
                                        <p:cTn id="5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 calcmode="lin" valueType="num">
                                      <p:cBhvr additive="base">
                                        <p:cTn id="6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anim calcmode="lin" valueType="num">
                                      <p:cBhvr additive="base">
                                        <p:cTn id="6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10" end="10"/>
                                            </p:txEl>
                                          </p:spTgt>
                                        </p:tgtEl>
                                        <p:attrNameLst>
                                          <p:attrName>style.visibility</p:attrName>
                                        </p:attrNameLst>
                                      </p:cBhvr>
                                      <p:to>
                                        <p:strVal val="visible"/>
                                      </p:to>
                                    </p:set>
                                    <p:anim calcmode="lin" valueType="num">
                                      <p:cBhvr additive="base">
                                        <p:cTn id="7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72C4-8E41-436B-A30B-338A531312BC}"/>
              </a:ext>
            </a:extLst>
          </p:cNvPr>
          <p:cNvSpPr txBox="1">
            <a:spLocks/>
          </p:cNvSpPr>
          <p:nvPr/>
        </p:nvSpPr>
        <p:spPr>
          <a:xfrm>
            <a:off x="457200" y="0"/>
            <a:ext cx="8229600" cy="533400"/>
          </a:xfrm>
          <a:prstGeom prst="rect">
            <a:avLst/>
          </a:prstGeom>
        </p:spPr>
        <p:txBody>
          <a:bodyPr/>
          <a:lstStyle/>
          <a:p>
            <a:pPr algn="ctr" eaLnBrk="0" hangingPunct="0">
              <a:defRPr/>
            </a:pPr>
            <a:r>
              <a:rPr lang="en-US" sz="3200" dirty="0" err="1">
                <a:latin typeface="+mj-lt"/>
                <a:ea typeface="+mj-ea"/>
                <a:cs typeface="+mj-cs"/>
              </a:rPr>
              <a:t>Hypergeometric</a:t>
            </a:r>
            <a:r>
              <a:rPr lang="en-US" sz="3200" dirty="0">
                <a:latin typeface="+mj-lt"/>
                <a:ea typeface="+mj-ea"/>
                <a:cs typeface="+mj-cs"/>
              </a:rPr>
              <a:t> Probability Distribution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B553E84-55DE-47AE-BCBB-26F4887251B8}"/>
                  </a:ext>
                </a:extLst>
              </p:cNvPr>
              <p:cNvSpPr txBox="1">
                <a:spLocks noChangeArrowheads="1"/>
              </p:cNvSpPr>
              <p:nvPr/>
            </p:nvSpPr>
            <p:spPr bwMode="auto">
              <a:xfrm>
                <a:off x="609600" y="533400"/>
                <a:ext cx="8271560" cy="24710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Let a random variable Y be the number of “successes” in n dependent</a:t>
                </a:r>
              </a:p>
              <a:p>
                <a:pPr eaLnBrk="1" hangingPunct="1"/>
                <a:r>
                  <a:rPr lang="en-US" altLang="en-US" dirty="0"/>
                  <a:t> Bernoulli trials, where there are N possible outcomes, s of which are </a:t>
                </a:r>
              </a:p>
              <a:p>
                <a:pPr eaLnBrk="1" hangingPunct="1"/>
                <a:r>
                  <a:rPr lang="en-US" altLang="en-US" dirty="0"/>
                  <a:t> “successes” and (N-s) are not, then Y has a </a:t>
                </a:r>
                <a:r>
                  <a:rPr lang="en-US" altLang="en-US" b="1" dirty="0"/>
                  <a:t>Hypergeometric Probability </a:t>
                </a:r>
              </a:p>
              <a:p>
                <a:pPr eaLnBrk="1" hangingPunct="1"/>
                <a:r>
                  <a:rPr lang="en-US" altLang="en-US" b="1" dirty="0"/>
                  <a:t> Distribution</a:t>
                </a:r>
                <a:r>
                  <a:rPr lang="en-US" altLang="en-US" dirty="0"/>
                  <a:t>, and the </a:t>
                </a:r>
                <a:r>
                  <a:rPr lang="en-US" altLang="en-US" dirty="0" err="1"/>
                  <a:t>pmf</a:t>
                </a:r>
                <a:r>
                  <a:rPr lang="en-US" altLang="en-US" dirty="0"/>
                  <a:t> can be expressed as</a:t>
                </a:r>
                <a:endParaRPr lang="en-US" altLang="en-US" sz="1000" dirty="0"/>
              </a:p>
              <a:p>
                <a:pPr eaLnBrk="1" hangingPunct="1"/>
                <a:endParaRPr lang="en-US" altLang="en-US" sz="800" dirty="0"/>
              </a:p>
              <a:p>
                <a:pPr eaLnBrk="1" hangingPunct="1"/>
                <a:r>
                  <a:rPr lang="en-US" altLang="en-US" sz="1000" dirty="0"/>
                  <a:t>	</a:t>
                </a:r>
                <a:r>
                  <a:rPr lang="en-US" altLang="en-US" dirty="0" err="1"/>
                  <a:t>f</a:t>
                </a:r>
                <a:r>
                  <a:rPr lang="en-US" altLang="en-US" baseline="-25000" dirty="0" err="1"/>
                  <a:t>Y</a:t>
                </a:r>
                <a:r>
                  <a:rPr lang="en-US" altLang="en-US" dirty="0"/>
                  <a:t>(y) = P[Y=y]  = </a:t>
                </a:r>
                <a14:m>
                  <m:oMath xmlns:m="http://schemas.openxmlformats.org/officeDocument/2006/math">
                    <m:f>
                      <m:fPr>
                        <m:ctrlPr>
                          <a:rPr lang="en-US" altLang="en-US" i="1" smtClean="0">
                            <a:latin typeface="Cambria Math" panose="02040503050406030204" pitchFamily="18" charset="0"/>
                          </a:rPr>
                        </m:ctrlPr>
                      </m:fPr>
                      <m:num>
                        <m:d>
                          <m:dPr>
                            <m:ctrlPr>
                              <a:rPr lang="en-US" altLang="en-US" i="1" smtClean="0">
                                <a:latin typeface="Cambria Math" panose="02040503050406030204" pitchFamily="18" charset="0"/>
                              </a:rPr>
                            </m:ctrlPr>
                          </m:dPr>
                          <m:e>
                            <m:m>
                              <m:mPr>
                                <m:mcs>
                                  <m:mc>
                                    <m:mcPr>
                                      <m:count m:val="1"/>
                                      <m:mcJc m:val="center"/>
                                    </m:mcPr>
                                  </m:mc>
                                </m:mcs>
                                <m:ctrlPr>
                                  <a:rPr lang="en-US" altLang="en-US" i="1" smtClean="0">
                                    <a:latin typeface="Cambria Math" panose="02040503050406030204" pitchFamily="18" charset="0"/>
                                  </a:rPr>
                                </m:ctrlPr>
                              </m:mPr>
                              <m:mr>
                                <m:e>
                                  <m:r>
                                    <m:rPr>
                                      <m:brk m:alnAt="7"/>
                                    </m:rPr>
                                    <a:rPr lang="en-US" altLang="en-US" b="0" i="1" smtClean="0">
                                      <a:latin typeface="Cambria Math" panose="02040503050406030204" pitchFamily="18" charset="0"/>
                                    </a:rPr>
                                    <m:t>𝑠</m:t>
                                  </m:r>
                                </m:e>
                              </m:mr>
                              <m:mr>
                                <m:e>
                                  <m:r>
                                    <a:rPr lang="en-US" altLang="en-US" b="0" i="1" smtClean="0">
                                      <a:latin typeface="Cambria Math" panose="02040503050406030204" pitchFamily="18" charset="0"/>
                                    </a:rPr>
                                    <m:t>𝑦</m:t>
                                  </m:r>
                                </m:e>
                              </m:mr>
                            </m:m>
                          </m:e>
                        </m:d>
                        <m:d>
                          <m:dPr>
                            <m:ctrlPr>
                              <a:rPr lang="en-US" altLang="en-US" i="1" smtClean="0">
                                <a:latin typeface="Cambria Math" panose="02040503050406030204" pitchFamily="18" charset="0"/>
                              </a:rPr>
                            </m:ctrlPr>
                          </m:dPr>
                          <m:e>
                            <m:m>
                              <m:mPr>
                                <m:mcs>
                                  <m:mc>
                                    <m:mcPr>
                                      <m:count m:val="1"/>
                                      <m:mcJc m:val="center"/>
                                    </m:mcPr>
                                  </m:mc>
                                </m:mcs>
                                <m:ctrlPr>
                                  <a:rPr lang="en-US" altLang="en-US" i="1" smtClean="0">
                                    <a:latin typeface="Cambria Math" panose="02040503050406030204" pitchFamily="18" charset="0"/>
                                  </a:rPr>
                                </m:ctrlPr>
                              </m:mPr>
                              <m:mr>
                                <m:e>
                                  <m:r>
                                    <m:rPr>
                                      <m:brk m:alnAt="7"/>
                                    </m:rPr>
                                    <a:rPr lang="en-US" altLang="en-US" b="0" i="1" smtClean="0">
                                      <a:latin typeface="Cambria Math" panose="02040503050406030204" pitchFamily="18" charset="0"/>
                                    </a:rPr>
                                    <m:t>𝑁</m:t>
                                  </m:r>
                                  <m:r>
                                    <a:rPr lang="en-US" altLang="en-US" b="0" i="1" smtClean="0">
                                      <a:latin typeface="Cambria Math" panose="02040503050406030204" pitchFamily="18" charset="0"/>
                                    </a:rPr>
                                    <m:t>−</m:t>
                                  </m:r>
                                  <m:r>
                                    <a:rPr lang="en-US" altLang="en-US" b="0" i="1" smtClean="0">
                                      <a:latin typeface="Cambria Math" panose="02040503050406030204" pitchFamily="18" charset="0"/>
                                    </a:rPr>
                                    <m:t>𝑠</m:t>
                                  </m:r>
                                </m:e>
                              </m:mr>
                              <m:mr>
                                <m:e>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𝑦</m:t>
                                  </m:r>
                                </m:e>
                              </m:mr>
                            </m:m>
                          </m:e>
                        </m:d>
                      </m:num>
                      <m:den>
                        <m:d>
                          <m:dPr>
                            <m:ctrlPr>
                              <a:rPr lang="en-US" altLang="en-US" i="1" smtClean="0">
                                <a:latin typeface="Cambria Math" panose="02040503050406030204" pitchFamily="18" charset="0"/>
                              </a:rPr>
                            </m:ctrlPr>
                          </m:dPr>
                          <m:e>
                            <m:m>
                              <m:mPr>
                                <m:mcs>
                                  <m:mc>
                                    <m:mcPr>
                                      <m:count m:val="1"/>
                                      <m:mcJc m:val="center"/>
                                    </m:mcPr>
                                  </m:mc>
                                </m:mcs>
                                <m:ctrlPr>
                                  <a:rPr lang="en-US" altLang="en-US" i="1" smtClean="0">
                                    <a:latin typeface="Cambria Math" panose="02040503050406030204" pitchFamily="18" charset="0"/>
                                  </a:rPr>
                                </m:ctrlPr>
                              </m:mPr>
                              <m:mr>
                                <m:e>
                                  <m:r>
                                    <m:rPr>
                                      <m:brk m:alnAt="7"/>
                                    </m:rPr>
                                    <a:rPr lang="en-US" altLang="en-US" b="0" i="1" smtClean="0">
                                      <a:latin typeface="Cambria Math" panose="02040503050406030204" pitchFamily="18" charset="0"/>
                                    </a:rPr>
                                    <m:t>𝑁</m:t>
                                  </m:r>
                                </m:e>
                              </m:mr>
                              <m:mr>
                                <m:e>
                                  <m:r>
                                    <a:rPr lang="en-US" altLang="en-US" b="0" i="1" smtClean="0">
                                      <a:latin typeface="Cambria Math" panose="02040503050406030204" pitchFamily="18" charset="0"/>
                                    </a:rPr>
                                    <m:t>𝑛</m:t>
                                  </m:r>
                                </m:e>
                              </m:mr>
                            </m:m>
                          </m:e>
                        </m:d>
                      </m:den>
                    </m:f>
                    <m:r>
                      <a:rPr lang="en-US" altLang="en-US" b="0" i="1" smtClean="0">
                        <a:latin typeface="Cambria Math" panose="02040503050406030204" pitchFamily="18" charset="0"/>
                      </a:rPr>
                      <m:t>, 0</m:t>
                    </m:r>
                    <m:r>
                      <a:rPr lang="en-US" altLang="en-US" b="0"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𝑦</m:t>
                    </m:r>
                    <m:r>
                      <a:rPr lang="en-US" altLang="en-US" b="0"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𝑚𝑖𝑛</m:t>
                    </m:r>
                    <m:d>
                      <m:dPr>
                        <m:ctrlPr>
                          <a:rPr lang="en-US" altLang="en-US" b="0" i="1" smtClean="0">
                            <a:latin typeface="Cambria Math" panose="02040503050406030204" pitchFamily="18" charset="0"/>
                            <a:ea typeface="Cambria Math" panose="02040503050406030204" pitchFamily="18" charset="0"/>
                          </a:rPr>
                        </m:ctrlPr>
                      </m:dPr>
                      <m:e>
                        <m:r>
                          <a:rPr lang="en-US" altLang="en-US" b="0" i="1" smtClean="0">
                            <a:latin typeface="Cambria Math" panose="02040503050406030204" pitchFamily="18" charset="0"/>
                            <a:ea typeface="Cambria Math" panose="02040503050406030204" pitchFamily="18" charset="0"/>
                          </a:rPr>
                          <m:t>𝑛</m:t>
                        </m:r>
                        <m:r>
                          <a:rPr lang="en-US" altLang="en-US" b="0"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𝑠</m:t>
                        </m:r>
                      </m:e>
                    </m:d>
                  </m:oMath>
                </a14:m>
                <a:r>
                  <a:rPr lang="en-US" altLang="en-US" dirty="0"/>
                  <a:t>,</a:t>
                </a:r>
                <a:endParaRPr lang="en-US" altLang="en-US" sz="800" dirty="0"/>
              </a:p>
              <a:p>
                <a:pPr eaLnBrk="1" hangingPunct="1"/>
                <a:r>
                  <a:rPr lang="en-US" altLang="en-US" sz="1000" dirty="0"/>
                  <a:t> </a:t>
                </a:r>
                <a:r>
                  <a:rPr lang="en-US" altLang="en-US" dirty="0"/>
                  <a:t>where </a:t>
                </a:r>
                <a14:m>
                  <m:oMath xmlns:m="http://schemas.openxmlformats.org/officeDocument/2006/math">
                    <m:d>
                      <m:dPr>
                        <m:ctrlPr>
                          <a:rPr lang="en-US" altLang="en-US" i="1" smtClean="0">
                            <a:latin typeface="Cambria Math" panose="02040503050406030204" pitchFamily="18" charset="0"/>
                          </a:rPr>
                        </m:ctrlPr>
                      </m:dPr>
                      <m:e>
                        <m:m>
                          <m:mPr>
                            <m:mcs>
                              <m:mc>
                                <m:mcPr>
                                  <m:count m:val="1"/>
                                  <m:mcJc m:val="center"/>
                                </m:mcPr>
                              </m:mc>
                            </m:mcs>
                            <m:ctrlPr>
                              <a:rPr lang="en-US" altLang="en-US" i="1" smtClean="0">
                                <a:latin typeface="Cambria Math" panose="02040503050406030204" pitchFamily="18" charset="0"/>
                              </a:rPr>
                            </m:ctrlPr>
                          </m:mPr>
                          <m:mr>
                            <m:e>
                              <m:r>
                                <m:rPr>
                                  <m:brk m:alnAt="7"/>
                                </m:rPr>
                                <a:rPr lang="en-US" altLang="en-US" b="0" i="1" smtClean="0">
                                  <a:latin typeface="Cambria Math" panose="02040503050406030204" pitchFamily="18" charset="0"/>
                                </a:rPr>
                                <m:t>𝑎</m:t>
                              </m:r>
                            </m:e>
                          </m:mr>
                          <m:mr>
                            <m:e>
                              <m:r>
                                <a:rPr lang="en-US" altLang="en-US" b="0" i="1" smtClean="0">
                                  <a:latin typeface="Cambria Math" panose="02040503050406030204" pitchFamily="18" charset="0"/>
                                </a:rPr>
                                <m:t>𝑏</m:t>
                              </m:r>
                            </m:e>
                          </m:mr>
                        </m:m>
                      </m:e>
                    </m:d>
                  </m:oMath>
                </a14:m>
                <a:r>
                  <a:rPr lang="en-US" altLang="en-US" dirty="0"/>
                  <a:t> is the combination of a things taken b at a time = </a:t>
                </a:r>
                <a14:m>
                  <m:oMath xmlns:m="http://schemas.openxmlformats.org/officeDocument/2006/math">
                    <m:f>
                      <m:fPr>
                        <m:ctrlPr>
                          <a:rPr lang="en-US" altLang="en-US" i="1" smtClean="0">
                            <a:latin typeface="Cambria Math" panose="02040503050406030204" pitchFamily="18" charset="0"/>
                          </a:rPr>
                        </m:ctrlPr>
                      </m:fPr>
                      <m:num>
                        <m:r>
                          <a:rPr lang="en-US" altLang="en-US" b="0" i="1" smtClean="0">
                            <a:latin typeface="Cambria Math" panose="02040503050406030204" pitchFamily="18" charset="0"/>
                          </a:rPr>
                          <m:t>𝑎</m:t>
                        </m:r>
                        <m:r>
                          <a:rPr lang="en-US" altLang="en-US" b="0" i="1" smtClean="0">
                            <a:latin typeface="Cambria Math" panose="02040503050406030204" pitchFamily="18" charset="0"/>
                          </a:rPr>
                          <m:t>!</m:t>
                        </m:r>
                      </m:num>
                      <m:den>
                        <m:r>
                          <a:rPr lang="en-US" altLang="en-US" b="0" i="1" smtClean="0">
                            <a:latin typeface="Cambria Math" panose="02040503050406030204" pitchFamily="18" charset="0"/>
                          </a:rPr>
                          <m:t>𝑏</m:t>
                        </m:r>
                        <m:r>
                          <a:rPr lang="en-US" altLang="en-US" b="0" i="1" smtClean="0">
                            <a:latin typeface="Cambria Math" panose="02040503050406030204" pitchFamily="18" charset="0"/>
                          </a:rPr>
                          <m:t>!</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𝑎</m:t>
                            </m:r>
                            <m:r>
                              <a:rPr lang="en-US" altLang="en-US" b="0" i="1" smtClean="0">
                                <a:latin typeface="Cambria Math" panose="02040503050406030204" pitchFamily="18" charset="0"/>
                              </a:rPr>
                              <m:t>−</m:t>
                            </m:r>
                            <m:r>
                              <a:rPr lang="en-US" altLang="en-US" b="0" i="1" smtClean="0">
                                <a:latin typeface="Cambria Math" panose="02040503050406030204" pitchFamily="18" charset="0"/>
                              </a:rPr>
                              <m:t>𝑏</m:t>
                            </m:r>
                          </m:e>
                        </m:d>
                        <m:r>
                          <a:rPr lang="en-US" altLang="en-US" b="0" i="1" smtClean="0">
                            <a:latin typeface="Cambria Math" panose="02040503050406030204" pitchFamily="18" charset="0"/>
                          </a:rPr>
                          <m:t>!</m:t>
                        </m:r>
                      </m:den>
                    </m:f>
                    <m:r>
                      <a:rPr lang="en-US" altLang="en-US" b="0" i="1" smtClean="0">
                        <a:latin typeface="Cambria Math" panose="02040503050406030204" pitchFamily="18" charset="0"/>
                      </a:rPr>
                      <m:t>, 0</m:t>
                    </m:r>
                    <m:r>
                      <a:rPr lang="en-US" altLang="en-US" b="0"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𝑏</m:t>
                    </m:r>
                    <m:r>
                      <a:rPr lang="en-US" altLang="en-US" b="0"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𝑎</m:t>
                    </m:r>
                  </m:oMath>
                </a14:m>
                <a:r>
                  <a:rPr lang="en-US" altLang="en-US" dirty="0"/>
                  <a:t>.</a:t>
                </a:r>
              </a:p>
            </p:txBody>
          </p:sp>
        </mc:Choice>
        <mc:Fallback xmlns="">
          <p:sp>
            <p:nvSpPr>
              <p:cNvPr id="3" name="TextBox 2">
                <a:extLst>
                  <a:ext uri="{FF2B5EF4-FFF2-40B4-BE49-F238E27FC236}">
                    <a16:creationId xmlns:a16="http://schemas.microsoft.com/office/drawing/2014/main" id="{3B553E84-55DE-47AE-BCBB-26F4887251B8}"/>
                  </a:ext>
                </a:extLst>
              </p:cNvPr>
              <p:cNvSpPr txBox="1">
                <a:spLocks noRot="1" noChangeAspect="1" noMove="1" noResize="1" noEditPoints="1" noAdjustHandles="1" noChangeArrowheads="1" noChangeShapeType="1" noTextEdit="1"/>
              </p:cNvSpPr>
              <p:nvPr/>
            </p:nvSpPr>
            <p:spPr bwMode="auto">
              <a:xfrm>
                <a:off x="609600" y="533400"/>
                <a:ext cx="8271560" cy="2471061"/>
              </a:xfrm>
              <a:prstGeom prst="rect">
                <a:avLst/>
              </a:prstGeom>
              <a:blipFill>
                <a:blip r:embed="rId3"/>
                <a:stretch>
                  <a:fillRect l="-590" t="-148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4" name="TextBox 3">
            <a:extLst>
              <a:ext uri="{FF2B5EF4-FFF2-40B4-BE49-F238E27FC236}">
                <a16:creationId xmlns:a16="http://schemas.microsoft.com/office/drawing/2014/main" id="{074C3B9D-284F-4DFD-8AAC-43892CB38B84}"/>
              </a:ext>
            </a:extLst>
          </p:cNvPr>
          <p:cNvSpPr txBox="1">
            <a:spLocks noChangeArrowheads="1"/>
          </p:cNvSpPr>
          <p:nvPr/>
        </p:nvSpPr>
        <p:spPr bwMode="auto">
          <a:xfrm>
            <a:off x="0" y="2920027"/>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t>Example: You are throwing a party and need to purchase 5 dozen eggs.  There are 50 cartons each with a dozen eggs at the store, but unbeknownst to you, 5 of these have at least one broken egg.</a:t>
            </a:r>
          </a:p>
          <a:p>
            <a:pPr eaLnBrk="1" hangingPunct="1"/>
            <a:r>
              <a:rPr lang="en-US" altLang="en-US" sz="1600" dirty="0"/>
              <a:t> You are “successful” if you choose a carton with no broken eggs, but your P[“success”] changes after each choice you make (</a:t>
            </a:r>
            <a:r>
              <a:rPr lang="en-US" altLang="en-US" sz="1600" dirty="0" err="1"/>
              <a:t>ie</a:t>
            </a:r>
            <a:r>
              <a:rPr lang="en-US" altLang="en-US" sz="1600" dirty="0"/>
              <a:t>, put a carton in your cart).</a:t>
            </a:r>
          </a:p>
          <a:p>
            <a:pPr eaLnBrk="1" hangingPunct="1"/>
            <a:r>
              <a:rPr lang="en-US" altLang="en-US" sz="1600" dirty="0"/>
              <a:t> Each “choice” you are either “successful” in getting no broken eggs, or not, so these are Bernoulli</a:t>
            </a:r>
          </a:p>
          <a:p>
            <a:pPr eaLnBrk="1" hangingPunct="1"/>
            <a:r>
              <a:rPr lang="en-US" altLang="en-US" sz="1600" dirty="0"/>
              <a:t> trials (recall – a Bernoulli random variable is one with only 2 outcomes – “0 broken” or “&gt;=1 broken” in this case), but they are NOT independent since the P[“0 broken”] changes with each choice/trial.</a:t>
            </a:r>
          </a:p>
          <a:p>
            <a:pPr eaLnBrk="1" hangingPunct="1"/>
            <a:endParaRPr lang="en-US" altLang="en-US" sz="800" dirty="0"/>
          </a:p>
          <a:p>
            <a:pPr eaLnBrk="1" hangingPunct="1"/>
            <a:r>
              <a:rPr lang="en-US" altLang="en-US" sz="1600" dirty="0"/>
              <a:t>So in choosing 5 cartons (</a:t>
            </a:r>
            <a:r>
              <a:rPr lang="en-US" altLang="en-US" sz="1600" dirty="0" err="1"/>
              <a:t>ie</a:t>
            </a:r>
            <a:r>
              <a:rPr lang="en-US" altLang="en-US" sz="1600" dirty="0"/>
              <a:t>, trials”) what is the probability you end up with exactly 2 cartons with some broken eggs?</a:t>
            </a:r>
          </a:p>
        </p:txBody>
      </p:sp>
      <p:sp>
        <p:nvSpPr>
          <p:cNvPr id="5" name="TextBox 4">
            <a:extLst>
              <a:ext uri="{FF2B5EF4-FFF2-40B4-BE49-F238E27FC236}">
                <a16:creationId xmlns:a16="http://schemas.microsoft.com/office/drawing/2014/main" id="{CE92CC5A-BBFD-4CC5-84BD-F12C48B83ABD}"/>
              </a:ext>
            </a:extLst>
          </p:cNvPr>
          <p:cNvSpPr txBox="1">
            <a:spLocks noChangeArrowheads="1"/>
          </p:cNvSpPr>
          <p:nvPr/>
        </p:nvSpPr>
        <p:spPr bwMode="auto">
          <a:xfrm>
            <a:off x="228600" y="5221287"/>
            <a:ext cx="6291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t>Number of ways to choose 2 damaged cartons from the 5 available </a:t>
            </a:r>
          </a:p>
          <a:p>
            <a:pPr eaLnBrk="1" hangingPunct="1"/>
            <a:r>
              <a:rPr lang="en-US" altLang="en-US" sz="1600" dirty="0"/>
              <a:t>Number of ways to choose 3 cartons from the 45 undamaged ones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50A5856-CFBA-41D4-A93D-97250A8C3BC3}"/>
                  </a:ext>
                </a:extLst>
              </p:cNvPr>
              <p:cNvSpPr txBox="1">
                <a:spLocks noChangeArrowheads="1"/>
              </p:cNvSpPr>
              <p:nvPr/>
            </p:nvSpPr>
            <p:spPr bwMode="auto">
              <a:xfrm>
                <a:off x="6630604" y="5089075"/>
                <a:ext cx="1946110" cy="81817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14:m>
                  <m:oMath xmlns:m="http://schemas.openxmlformats.org/officeDocument/2006/math">
                    <m:d>
                      <m:dPr>
                        <m:ctrlPr>
                          <a:rPr lang="en-US" altLang="en-US" sz="1400" i="1" smtClean="0">
                            <a:solidFill>
                              <a:srgbClr val="FF0000"/>
                            </a:solidFill>
                            <a:latin typeface="Cambria Math" panose="02040503050406030204" pitchFamily="18" charset="0"/>
                          </a:rPr>
                        </m:ctrlPr>
                      </m:dPr>
                      <m:e>
                        <m:m>
                          <m:mPr>
                            <m:mcs>
                              <m:mc>
                                <m:mcPr>
                                  <m:count m:val="1"/>
                                  <m:mcJc m:val="center"/>
                                </m:mcPr>
                              </m:mc>
                            </m:mcs>
                            <m:ctrlPr>
                              <a:rPr lang="en-US" altLang="en-US" sz="1400" i="1" smtClean="0">
                                <a:solidFill>
                                  <a:srgbClr val="FF0000"/>
                                </a:solidFill>
                                <a:latin typeface="Cambria Math" panose="02040503050406030204" pitchFamily="18" charset="0"/>
                              </a:rPr>
                            </m:ctrlPr>
                          </m:mPr>
                          <m:mr>
                            <m:e>
                              <m:r>
                                <m:rPr>
                                  <m:brk m:alnAt="7"/>
                                </m:rPr>
                                <a:rPr lang="en-US" altLang="en-US" sz="1400" b="0" i="1" smtClean="0">
                                  <a:solidFill>
                                    <a:srgbClr val="FF0000"/>
                                  </a:solidFill>
                                  <a:latin typeface="Cambria Math" panose="02040503050406030204" pitchFamily="18" charset="0"/>
                                </a:rPr>
                                <m:t>5</m:t>
                              </m:r>
                            </m:e>
                          </m:mr>
                          <m:mr>
                            <m:e>
                              <m:r>
                                <a:rPr lang="en-US" altLang="en-US" sz="1400" b="0" i="1" smtClean="0">
                                  <a:solidFill>
                                    <a:srgbClr val="FF0000"/>
                                  </a:solidFill>
                                  <a:latin typeface="Cambria Math" panose="02040503050406030204" pitchFamily="18" charset="0"/>
                                </a:rPr>
                                <m:t>2</m:t>
                              </m:r>
                            </m:e>
                          </m:mr>
                        </m:m>
                      </m:e>
                    </m:d>
                  </m:oMath>
                </a14:m>
                <a:r>
                  <a:rPr lang="en-US" altLang="en-US" sz="1400" dirty="0">
                    <a:solidFill>
                      <a:srgbClr val="FF0000"/>
                    </a:solidFill>
                  </a:rPr>
                  <a:t> = 5!/(2!*3!)</a:t>
                </a:r>
                <a:endParaRPr lang="en-US" altLang="en-US" sz="1400" baseline="30000" dirty="0">
                  <a:solidFill>
                    <a:srgbClr val="FF0000"/>
                  </a:solidFill>
                </a:endParaRPr>
              </a:p>
              <a:p>
                <a:pPr eaLnBrk="1" hangingPunct="1"/>
                <a:r>
                  <a:rPr lang="en-US" altLang="en-US" sz="1400" dirty="0">
                    <a:solidFill>
                      <a:srgbClr val="00B050"/>
                    </a:solidFill>
                  </a:rPr>
                  <a:t>     </a:t>
                </a:r>
                <a14:m>
                  <m:oMath xmlns:m="http://schemas.openxmlformats.org/officeDocument/2006/math">
                    <m:d>
                      <m:dPr>
                        <m:ctrlPr>
                          <a:rPr lang="en-US" altLang="en-US" sz="1400" i="1" smtClean="0">
                            <a:solidFill>
                              <a:srgbClr val="00B050"/>
                            </a:solidFill>
                            <a:latin typeface="Cambria Math" panose="02040503050406030204" pitchFamily="18" charset="0"/>
                          </a:rPr>
                        </m:ctrlPr>
                      </m:dPr>
                      <m:e>
                        <m:m>
                          <m:mPr>
                            <m:mcs>
                              <m:mc>
                                <m:mcPr>
                                  <m:count m:val="1"/>
                                  <m:mcJc m:val="center"/>
                                </m:mcPr>
                              </m:mc>
                            </m:mcs>
                            <m:ctrlPr>
                              <a:rPr lang="en-US" altLang="en-US" sz="1400" i="1" smtClean="0">
                                <a:solidFill>
                                  <a:srgbClr val="00B050"/>
                                </a:solidFill>
                                <a:latin typeface="Cambria Math" panose="02040503050406030204" pitchFamily="18" charset="0"/>
                              </a:rPr>
                            </m:ctrlPr>
                          </m:mPr>
                          <m:mr>
                            <m:e>
                              <m:r>
                                <m:rPr>
                                  <m:brk m:alnAt="7"/>
                                </m:rPr>
                                <a:rPr lang="en-US" altLang="en-US" sz="1400" b="0" i="1" smtClean="0">
                                  <a:solidFill>
                                    <a:srgbClr val="00B050"/>
                                  </a:solidFill>
                                  <a:latin typeface="Cambria Math" panose="02040503050406030204" pitchFamily="18" charset="0"/>
                                </a:rPr>
                                <m:t>4</m:t>
                              </m:r>
                              <m:r>
                                <a:rPr lang="en-US" altLang="en-US" sz="1400" b="0" i="1" smtClean="0">
                                  <a:solidFill>
                                    <a:srgbClr val="00B050"/>
                                  </a:solidFill>
                                  <a:latin typeface="Cambria Math" panose="02040503050406030204" pitchFamily="18" charset="0"/>
                                </a:rPr>
                                <m:t>5</m:t>
                              </m:r>
                            </m:e>
                          </m:mr>
                          <m:mr>
                            <m:e>
                              <m:r>
                                <a:rPr lang="en-US" altLang="en-US" sz="1400" b="0" i="1" smtClean="0">
                                  <a:solidFill>
                                    <a:srgbClr val="00B050"/>
                                  </a:solidFill>
                                  <a:latin typeface="Cambria Math" panose="02040503050406030204" pitchFamily="18" charset="0"/>
                                </a:rPr>
                                <m:t>3</m:t>
                              </m:r>
                            </m:e>
                          </m:mr>
                        </m:m>
                      </m:e>
                    </m:d>
                  </m:oMath>
                </a14:m>
                <a:r>
                  <a:rPr lang="en-US" altLang="en-US" sz="1400" dirty="0">
                    <a:solidFill>
                      <a:srgbClr val="00B050"/>
                    </a:solidFill>
                  </a:rPr>
                  <a:t> = 45!/(3!*42!) </a:t>
                </a:r>
                <a:endParaRPr lang="en-US" altLang="en-US" sz="1400" baseline="30000" dirty="0">
                  <a:solidFill>
                    <a:srgbClr val="00B050"/>
                  </a:solidFill>
                </a:endParaRPr>
              </a:p>
            </p:txBody>
          </p:sp>
        </mc:Choice>
        <mc:Fallback xmlns="">
          <p:sp>
            <p:nvSpPr>
              <p:cNvPr id="6" name="TextBox 5">
                <a:extLst>
                  <a:ext uri="{FF2B5EF4-FFF2-40B4-BE49-F238E27FC236}">
                    <a16:creationId xmlns:a16="http://schemas.microsoft.com/office/drawing/2014/main" id="{450A5856-CFBA-41D4-A93D-97250A8C3BC3}"/>
                  </a:ext>
                </a:extLst>
              </p:cNvPr>
              <p:cNvSpPr txBox="1">
                <a:spLocks noRot="1" noChangeAspect="1" noMove="1" noResize="1" noEditPoints="1" noAdjustHandles="1" noChangeArrowheads="1" noChangeShapeType="1" noTextEdit="1"/>
              </p:cNvSpPr>
              <p:nvPr/>
            </p:nvSpPr>
            <p:spPr bwMode="auto">
              <a:xfrm>
                <a:off x="6630604" y="5089075"/>
                <a:ext cx="1946110" cy="818173"/>
              </a:xfrm>
              <a:prstGeom prst="rect">
                <a:avLst/>
              </a:prstGeom>
              <a:blipFill>
                <a:blip r:embed="rId4"/>
                <a:stretch>
                  <a:fillRect b="-7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9954FA6-8C12-4043-8AA4-C4B0A83DC980}"/>
                  </a:ext>
                </a:extLst>
              </p:cNvPr>
              <p:cNvSpPr txBox="1">
                <a:spLocks noChangeArrowheads="1"/>
              </p:cNvSpPr>
              <p:nvPr/>
            </p:nvSpPr>
            <p:spPr bwMode="auto">
              <a:xfrm>
                <a:off x="228600" y="5754687"/>
                <a:ext cx="8144922" cy="4559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t>Number of ways to choose any 5 cartons from the 50 available = </a:t>
                </a:r>
                <a14:m>
                  <m:oMath xmlns:m="http://schemas.openxmlformats.org/officeDocument/2006/math">
                    <m:d>
                      <m:dPr>
                        <m:ctrlPr>
                          <a:rPr lang="en-US" altLang="en-US" sz="1400" i="1" smtClean="0">
                            <a:solidFill>
                              <a:srgbClr val="0070C0"/>
                            </a:solidFill>
                            <a:latin typeface="Cambria Math" panose="02040503050406030204" pitchFamily="18" charset="0"/>
                          </a:rPr>
                        </m:ctrlPr>
                      </m:dPr>
                      <m:e>
                        <m:m>
                          <m:mPr>
                            <m:mcs>
                              <m:mc>
                                <m:mcPr>
                                  <m:count m:val="1"/>
                                  <m:mcJc m:val="center"/>
                                </m:mcPr>
                              </m:mc>
                            </m:mcs>
                            <m:ctrlPr>
                              <a:rPr lang="en-US" altLang="en-US" sz="1400" i="1" smtClean="0">
                                <a:solidFill>
                                  <a:srgbClr val="0070C0"/>
                                </a:solidFill>
                                <a:latin typeface="Cambria Math" panose="02040503050406030204" pitchFamily="18" charset="0"/>
                              </a:rPr>
                            </m:ctrlPr>
                          </m:mPr>
                          <m:mr>
                            <m:e>
                              <m:r>
                                <m:rPr>
                                  <m:brk m:alnAt="7"/>
                                </m:rPr>
                                <a:rPr lang="en-US" altLang="en-US" sz="1400" b="0" i="1" smtClean="0">
                                  <a:solidFill>
                                    <a:srgbClr val="0070C0"/>
                                  </a:solidFill>
                                  <a:latin typeface="Cambria Math" panose="02040503050406030204" pitchFamily="18" charset="0"/>
                                </a:rPr>
                                <m:t>5</m:t>
                              </m:r>
                              <m:r>
                                <a:rPr lang="en-US" altLang="en-US" sz="1400" b="0" i="1" smtClean="0">
                                  <a:solidFill>
                                    <a:srgbClr val="0070C0"/>
                                  </a:solidFill>
                                  <a:latin typeface="Cambria Math" panose="02040503050406030204" pitchFamily="18" charset="0"/>
                                </a:rPr>
                                <m:t>0</m:t>
                              </m:r>
                            </m:e>
                          </m:mr>
                          <m:mr>
                            <m:e>
                              <m:r>
                                <a:rPr lang="en-US" altLang="en-US" sz="1400" b="0" i="1" smtClean="0">
                                  <a:solidFill>
                                    <a:srgbClr val="0070C0"/>
                                  </a:solidFill>
                                  <a:latin typeface="Cambria Math" panose="02040503050406030204" pitchFamily="18" charset="0"/>
                                </a:rPr>
                                <m:t>5</m:t>
                              </m:r>
                            </m:e>
                          </m:mr>
                        </m:m>
                      </m:e>
                    </m:d>
                  </m:oMath>
                </a14:m>
                <a:r>
                  <a:rPr lang="en-US" altLang="en-US" sz="1400" dirty="0">
                    <a:solidFill>
                      <a:srgbClr val="0070C0"/>
                    </a:solidFill>
                  </a:rPr>
                  <a:t> = 50!/(5!*45!)</a:t>
                </a:r>
                <a:r>
                  <a:rPr lang="en-US" altLang="en-US" sz="1400" dirty="0"/>
                  <a:t>, </a:t>
                </a:r>
                <a:r>
                  <a:rPr lang="en-US" altLang="en-US" sz="1600" dirty="0"/>
                  <a:t>so …</a:t>
                </a:r>
              </a:p>
            </p:txBody>
          </p:sp>
        </mc:Choice>
        <mc:Fallback xmlns="">
          <p:sp>
            <p:nvSpPr>
              <p:cNvPr id="7" name="TextBox 6">
                <a:extLst>
                  <a:ext uri="{FF2B5EF4-FFF2-40B4-BE49-F238E27FC236}">
                    <a16:creationId xmlns:a16="http://schemas.microsoft.com/office/drawing/2014/main" id="{D9954FA6-8C12-4043-8AA4-C4B0A83DC980}"/>
                  </a:ext>
                </a:extLst>
              </p:cNvPr>
              <p:cNvSpPr txBox="1">
                <a:spLocks noRot="1" noChangeAspect="1" noMove="1" noResize="1" noEditPoints="1" noAdjustHandles="1" noChangeArrowheads="1" noChangeShapeType="1" noTextEdit="1"/>
              </p:cNvSpPr>
              <p:nvPr/>
            </p:nvSpPr>
            <p:spPr bwMode="auto">
              <a:xfrm>
                <a:off x="228600" y="5754687"/>
                <a:ext cx="8144922" cy="455959"/>
              </a:xfrm>
              <a:prstGeom prst="rect">
                <a:avLst/>
              </a:prstGeom>
              <a:blipFill>
                <a:blip r:embed="rId5"/>
                <a:stretch>
                  <a:fillRect l="-449" b="-2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D68A9B-2D30-4701-AEBE-4C84FCAE612E}"/>
                  </a:ext>
                </a:extLst>
              </p:cNvPr>
              <p:cNvSpPr txBox="1">
                <a:spLocks noChangeArrowheads="1"/>
              </p:cNvSpPr>
              <p:nvPr/>
            </p:nvSpPr>
            <p:spPr bwMode="auto">
              <a:xfrm>
                <a:off x="228600" y="6152029"/>
                <a:ext cx="6774932" cy="73295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P[Exactly 3 “successes” in 5 “choices”] = P[3 in 5] = </a:t>
                </a:r>
                <a14:m>
                  <m:oMath xmlns:m="http://schemas.openxmlformats.org/officeDocument/2006/math">
                    <m:d>
                      <m:dPr>
                        <m:ctrlPr>
                          <a:rPr lang="en-US" altLang="en-US" sz="1400" i="1">
                            <a:solidFill>
                              <a:srgbClr val="00B050"/>
                            </a:solidFill>
                            <a:latin typeface="Cambria Math" panose="02040503050406030204" pitchFamily="18" charset="0"/>
                          </a:rPr>
                        </m:ctrlPr>
                      </m:dPr>
                      <m:e>
                        <m:m>
                          <m:mPr>
                            <m:mcs>
                              <m:mc>
                                <m:mcPr>
                                  <m:count m:val="1"/>
                                  <m:mcJc m:val="center"/>
                                </m:mcPr>
                              </m:mc>
                            </m:mcs>
                            <m:ctrlPr>
                              <a:rPr lang="en-US" altLang="en-US" sz="1400" i="1">
                                <a:solidFill>
                                  <a:srgbClr val="00B050"/>
                                </a:solidFill>
                                <a:latin typeface="Cambria Math" panose="02040503050406030204" pitchFamily="18" charset="0"/>
                              </a:rPr>
                            </m:ctrlPr>
                          </m:mPr>
                          <m:mr>
                            <m:e>
                              <m:r>
                                <m:rPr>
                                  <m:brk m:alnAt="7"/>
                                </m:rPr>
                                <a:rPr lang="en-US" altLang="en-US" sz="1400" i="1">
                                  <a:solidFill>
                                    <a:srgbClr val="00B050"/>
                                  </a:solidFill>
                                  <a:latin typeface="Cambria Math" panose="02040503050406030204" pitchFamily="18" charset="0"/>
                                </a:rPr>
                                <m:t>4</m:t>
                              </m:r>
                              <m:r>
                                <a:rPr lang="en-US" altLang="en-US" sz="1400" i="1">
                                  <a:solidFill>
                                    <a:srgbClr val="00B050"/>
                                  </a:solidFill>
                                  <a:latin typeface="Cambria Math" panose="02040503050406030204" pitchFamily="18" charset="0"/>
                                </a:rPr>
                                <m:t>5</m:t>
                              </m:r>
                            </m:e>
                          </m:mr>
                          <m:mr>
                            <m:e>
                              <m:r>
                                <a:rPr lang="en-US" altLang="en-US" sz="1400" i="1">
                                  <a:solidFill>
                                    <a:srgbClr val="00B050"/>
                                  </a:solidFill>
                                  <a:latin typeface="Cambria Math" panose="02040503050406030204" pitchFamily="18" charset="0"/>
                                </a:rPr>
                                <m:t>3</m:t>
                              </m:r>
                            </m:e>
                          </m:mr>
                        </m:m>
                      </m:e>
                    </m:d>
                    <m:d>
                      <m:dPr>
                        <m:ctrlPr>
                          <a:rPr lang="en-US" altLang="en-US" sz="1400" i="1">
                            <a:solidFill>
                              <a:srgbClr val="FF0000"/>
                            </a:solidFill>
                            <a:latin typeface="Cambria Math" panose="02040503050406030204" pitchFamily="18" charset="0"/>
                          </a:rPr>
                        </m:ctrlPr>
                      </m:dPr>
                      <m:e>
                        <m:m>
                          <m:mPr>
                            <m:mcs>
                              <m:mc>
                                <m:mcPr>
                                  <m:count m:val="1"/>
                                  <m:mcJc m:val="center"/>
                                </m:mcPr>
                              </m:mc>
                            </m:mcs>
                            <m:ctrlPr>
                              <a:rPr lang="en-US" altLang="en-US" sz="1400" i="1">
                                <a:solidFill>
                                  <a:srgbClr val="FF0000"/>
                                </a:solidFill>
                                <a:latin typeface="Cambria Math" panose="02040503050406030204" pitchFamily="18" charset="0"/>
                              </a:rPr>
                            </m:ctrlPr>
                          </m:mPr>
                          <m:mr>
                            <m:e>
                              <m:r>
                                <m:rPr>
                                  <m:brk m:alnAt="7"/>
                                </m:rPr>
                                <a:rPr lang="en-US" altLang="en-US" sz="1400" i="1">
                                  <a:solidFill>
                                    <a:srgbClr val="FF0000"/>
                                  </a:solidFill>
                                  <a:latin typeface="Cambria Math" panose="02040503050406030204" pitchFamily="18" charset="0"/>
                                </a:rPr>
                                <m:t>5</m:t>
                              </m:r>
                            </m:e>
                          </m:mr>
                          <m:mr>
                            <m:e>
                              <m:r>
                                <a:rPr lang="en-US" altLang="en-US" sz="1400" i="1">
                                  <a:solidFill>
                                    <a:srgbClr val="FF0000"/>
                                  </a:solidFill>
                                  <a:latin typeface="Cambria Math" panose="02040503050406030204" pitchFamily="18" charset="0"/>
                                </a:rPr>
                                <m:t>2</m:t>
                              </m:r>
                            </m:e>
                          </m:mr>
                        </m:m>
                      </m:e>
                    </m:d>
                  </m:oMath>
                </a14:m>
                <a:r>
                  <a:rPr lang="en-US" altLang="en-US" sz="1400" dirty="0"/>
                  <a:t> </a:t>
                </a:r>
                <a:r>
                  <a:rPr lang="en-US" altLang="en-US" dirty="0"/>
                  <a:t>/</a:t>
                </a:r>
                <a:r>
                  <a:rPr lang="en-US" altLang="en-US" sz="1400" dirty="0">
                    <a:solidFill>
                      <a:srgbClr val="0070C0"/>
                    </a:solidFill>
                  </a:rPr>
                  <a:t> </a:t>
                </a:r>
                <a14:m>
                  <m:oMath xmlns:m="http://schemas.openxmlformats.org/officeDocument/2006/math">
                    <m:d>
                      <m:dPr>
                        <m:ctrlPr>
                          <a:rPr lang="en-US" altLang="en-US" sz="1400" i="1">
                            <a:solidFill>
                              <a:srgbClr val="0070C0"/>
                            </a:solidFill>
                            <a:latin typeface="Cambria Math" panose="02040503050406030204" pitchFamily="18" charset="0"/>
                          </a:rPr>
                        </m:ctrlPr>
                      </m:dPr>
                      <m:e>
                        <m:m>
                          <m:mPr>
                            <m:mcs>
                              <m:mc>
                                <m:mcPr>
                                  <m:count m:val="1"/>
                                  <m:mcJc m:val="center"/>
                                </m:mcPr>
                              </m:mc>
                            </m:mcs>
                            <m:ctrlPr>
                              <a:rPr lang="en-US" altLang="en-US" sz="1400" i="1">
                                <a:solidFill>
                                  <a:srgbClr val="0070C0"/>
                                </a:solidFill>
                                <a:latin typeface="Cambria Math" panose="02040503050406030204" pitchFamily="18" charset="0"/>
                              </a:rPr>
                            </m:ctrlPr>
                          </m:mPr>
                          <m:mr>
                            <m:e>
                              <m:r>
                                <m:rPr>
                                  <m:brk m:alnAt="7"/>
                                </m:rPr>
                                <a:rPr lang="en-US" altLang="en-US" sz="1400" i="1">
                                  <a:solidFill>
                                    <a:srgbClr val="0070C0"/>
                                  </a:solidFill>
                                  <a:latin typeface="Cambria Math" panose="02040503050406030204" pitchFamily="18" charset="0"/>
                                </a:rPr>
                                <m:t>5</m:t>
                              </m:r>
                              <m:r>
                                <a:rPr lang="en-US" altLang="en-US" sz="1400" i="1">
                                  <a:solidFill>
                                    <a:srgbClr val="0070C0"/>
                                  </a:solidFill>
                                  <a:latin typeface="Cambria Math" panose="02040503050406030204" pitchFamily="18" charset="0"/>
                                </a:rPr>
                                <m:t>0</m:t>
                              </m:r>
                            </m:e>
                          </m:mr>
                          <m:mr>
                            <m:e>
                              <m:r>
                                <a:rPr lang="en-US" altLang="en-US" sz="1400" i="1">
                                  <a:solidFill>
                                    <a:srgbClr val="0070C0"/>
                                  </a:solidFill>
                                  <a:latin typeface="Cambria Math" panose="02040503050406030204" pitchFamily="18" charset="0"/>
                                </a:rPr>
                                <m:t>5</m:t>
                              </m:r>
                            </m:e>
                          </m:mr>
                        </m:m>
                      </m:e>
                    </m:d>
                  </m:oMath>
                </a14:m>
                <a:r>
                  <a:rPr lang="en-US" altLang="en-US" dirty="0"/>
                  <a:t> </a:t>
                </a:r>
                <a:endParaRPr lang="en-US" altLang="en-US" baseline="30000" dirty="0">
                  <a:solidFill>
                    <a:srgbClr val="FF0000"/>
                  </a:solidFill>
                </a:endParaRPr>
              </a:p>
              <a:p>
                <a:pPr eaLnBrk="1" hangingPunct="1"/>
                <a:r>
                  <a:rPr lang="en-US" altLang="en-US" dirty="0"/>
                  <a:t>					        ≈ 0.067</a:t>
                </a:r>
              </a:p>
            </p:txBody>
          </p:sp>
        </mc:Choice>
        <mc:Fallback xmlns="">
          <p:sp>
            <p:nvSpPr>
              <p:cNvPr id="8" name="TextBox 7">
                <a:extLst>
                  <a:ext uri="{FF2B5EF4-FFF2-40B4-BE49-F238E27FC236}">
                    <a16:creationId xmlns:a16="http://schemas.microsoft.com/office/drawing/2014/main" id="{08D68A9B-2D30-4701-AEBE-4C84FCAE612E}"/>
                  </a:ext>
                </a:extLst>
              </p:cNvPr>
              <p:cNvSpPr txBox="1">
                <a:spLocks noRot="1" noChangeAspect="1" noMove="1" noResize="1" noEditPoints="1" noAdjustHandles="1" noChangeArrowheads="1" noChangeShapeType="1" noTextEdit="1"/>
              </p:cNvSpPr>
              <p:nvPr/>
            </p:nvSpPr>
            <p:spPr bwMode="auto">
              <a:xfrm>
                <a:off x="228600" y="6152029"/>
                <a:ext cx="6774932" cy="732958"/>
              </a:xfrm>
              <a:prstGeom prst="rect">
                <a:avLst/>
              </a:prstGeom>
              <a:blipFill>
                <a:blip r:embed="rId6"/>
                <a:stretch>
                  <a:fillRect l="-810" t="-833" b="-13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 calcmode="lin" valueType="num">
                                      <p:cBhvr additive="base">
                                        <p:cTn id="4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additive="base">
                                        <p:cTn id="4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anim calcmode="lin" valueType="num">
                                      <p:cBhvr additive="base">
                                        <p:cTn id="5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 calcmode="lin" valueType="num">
                                      <p:cBhvr additive="base">
                                        <p:cTn id="5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 calcmode="lin" valueType="num">
                                      <p:cBhvr additive="base">
                                        <p:cTn id="6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5">
                                            <p:txEl>
                                              <p:pRg st="0" end="0"/>
                                            </p:txEl>
                                          </p:spTgt>
                                        </p:tgtEl>
                                        <p:attrNameLst>
                                          <p:attrName>style.visibility</p:attrName>
                                        </p:attrNameLst>
                                      </p:cBhvr>
                                      <p:to>
                                        <p:strVal val="visible"/>
                                      </p:to>
                                    </p:set>
                                    <p:anim calcmode="lin" valueType="num">
                                      <p:cBhvr additive="base">
                                        <p:cTn id="7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nodeType="clickEffect">
                                  <p:stCondLst>
                                    <p:cond delay="0"/>
                                  </p:stCondLst>
                                  <p:childTnLst>
                                    <p:set>
                                      <p:cBhvr>
                                        <p:cTn id="76" dur="1" fill="hold">
                                          <p:stCondLst>
                                            <p:cond delay="0"/>
                                          </p:stCondLst>
                                        </p:cTn>
                                        <p:tgtEl>
                                          <p:spTgt spid="6">
                                            <p:txEl>
                                              <p:pRg st="0" end="0"/>
                                            </p:txEl>
                                          </p:spTgt>
                                        </p:tgtEl>
                                        <p:attrNameLst>
                                          <p:attrName>style.visibility</p:attrName>
                                        </p:attrNameLst>
                                      </p:cBhvr>
                                      <p:to>
                                        <p:strVal val="visible"/>
                                      </p:to>
                                    </p:set>
                                    <p:anim calcmode="lin" valueType="num">
                                      <p:cBhvr additive="base">
                                        <p:cTn id="7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5">
                                            <p:txEl>
                                              <p:pRg st="1" end="1"/>
                                            </p:txEl>
                                          </p:spTgt>
                                        </p:tgtEl>
                                        <p:attrNameLst>
                                          <p:attrName>style.visibility</p:attrName>
                                        </p:attrNameLst>
                                      </p:cBhvr>
                                      <p:to>
                                        <p:strVal val="visible"/>
                                      </p:to>
                                    </p:set>
                                    <p:anim calcmode="lin" valueType="num">
                                      <p:cBhvr additive="base">
                                        <p:cTn id="8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6">
                                            <p:txEl>
                                              <p:pRg st="1" end="1"/>
                                            </p:txEl>
                                          </p:spTgt>
                                        </p:tgtEl>
                                        <p:attrNameLst>
                                          <p:attrName>style.visibility</p:attrName>
                                        </p:attrNameLst>
                                      </p:cBhvr>
                                      <p:to>
                                        <p:strVal val="visible"/>
                                      </p:to>
                                    </p:set>
                                    <p:anim calcmode="lin" valueType="num">
                                      <p:cBhvr additive="base">
                                        <p:cTn id="8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7"/>
                                        </p:tgtEl>
                                        <p:attrNameLst>
                                          <p:attrName>style.visibility</p:attrName>
                                        </p:attrNameLst>
                                      </p:cBhvr>
                                      <p:to>
                                        <p:strVal val="visible"/>
                                      </p:to>
                                    </p:set>
                                    <p:anim calcmode="lin" valueType="num">
                                      <p:cBhvr additive="base">
                                        <p:cTn id="95" dur="500" fill="hold"/>
                                        <p:tgtEl>
                                          <p:spTgt spid="7"/>
                                        </p:tgtEl>
                                        <p:attrNameLst>
                                          <p:attrName>ppt_x</p:attrName>
                                        </p:attrNameLst>
                                      </p:cBhvr>
                                      <p:tavLst>
                                        <p:tav tm="0">
                                          <p:val>
                                            <p:strVal val="#ppt_x"/>
                                          </p:val>
                                        </p:tav>
                                        <p:tav tm="100000">
                                          <p:val>
                                            <p:strVal val="#ppt_x"/>
                                          </p:val>
                                        </p:tav>
                                      </p:tavLst>
                                    </p:anim>
                                    <p:anim calcmode="lin" valueType="num">
                                      <p:cBhvr additive="base">
                                        <p:cTn id="9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DEC4A910-FB4B-435D-9D1A-A3E4E3AD0B55}"/>
              </a:ext>
            </a:extLst>
          </p:cNvPr>
          <p:cNvSpPr>
            <a:spLocks noGrp="1"/>
          </p:cNvSpPr>
          <p:nvPr>
            <p:ph type="title"/>
          </p:nvPr>
        </p:nvSpPr>
        <p:spPr>
          <a:xfrm>
            <a:off x="457200" y="0"/>
            <a:ext cx="8229600" cy="762000"/>
          </a:xfrm>
        </p:spPr>
        <p:txBody>
          <a:bodyPr/>
          <a:lstStyle/>
          <a:p>
            <a:pPr eaLnBrk="1" hangingPunct="1"/>
            <a:r>
              <a:rPr lang="en-US" altLang="en-US" sz="3200"/>
              <a:t>Terminology</a:t>
            </a:r>
          </a:p>
        </p:txBody>
      </p:sp>
      <p:sp>
        <p:nvSpPr>
          <p:cNvPr id="3075" name="TextBox 2">
            <a:extLst>
              <a:ext uri="{FF2B5EF4-FFF2-40B4-BE49-F238E27FC236}">
                <a16:creationId xmlns:a16="http://schemas.microsoft.com/office/drawing/2014/main" id="{0F3D0CDB-B2CF-4319-A4C1-51BE4C9AD2DA}"/>
              </a:ext>
            </a:extLst>
          </p:cNvPr>
          <p:cNvSpPr txBox="1">
            <a:spLocks noChangeArrowheads="1"/>
          </p:cNvSpPr>
          <p:nvPr/>
        </p:nvSpPr>
        <p:spPr bwMode="auto">
          <a:xfrm>
            <a:off x="304800" y="914400"/>
            <a:ext cx="8686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latin typeface="Calibri" panose="020F0502020204030204" pitchFamily="34" charset="0"/>
              </a:rPr>
              <a:t>A </a:t>
            </a:r>
            <a:r>
              <a:rPr lang="en-US" altLang="en-US" sz="1600" b="1">
                <a:latin typeface="Calibri" panose="020F0502020204030204" pitchFamily="34" charset="0"/>
              </a:rPr>
              <a:t>RANDOM VARIABLE </a:t>
            </a:r>
            <a:r>
              <a:rPr lang="en-US" altLang="en-US" sz="1600">
                <a:latin typeface="Calibri" panose="020F0502020204030204" pitchFamily="34" charset="0"/>
              </a:rPr>
              <a:t>is a function that assigns a numerical value to each outcome of a sample space.</a:t>
            </a:r>
          </a:p>
        </p:txBody>
      </p:sp>
      <p:sp>
        <p:nvSpPr>
          <p:cNvPr id="3076" name="TextBox 3">
            <a:extLst>
              <a:ext uri="{FF2B5EF4-FFF2-40B4-BE49-F238E27FC236}">
                <a16:creationId xmlns:a16="http://schemas.microsoft.com/office/drawing/2014/main" id="{D721E5CC-5533-4D7B-A6A0-B3C2C610CDA9}"/>
              </a:ext>
            </a:extLst>
          </p:cNvPr>
          <p:cNvSpPr txBox="1">
            <a:spLocks noChangeArrowheads="1"/>
          </p:cNvSpPr>
          <p:nvPr/>
        </p:nvSpPr>
        <p:spPr bwMode="auto">
          <a:xfrm>
            <a:off x="228600" y="1371600"/>
            <a:ext cx="8610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Calibri" panose="020F0502020204030204" pitchFamily="34" charset="0"/>
              </a:rPr>
              <a:t>Examples: 	Political Affiliation (1 = Democrat, 2 = Republican, 3 = Other) for </a:t>
            </a:r>
          </a:p>
          <a:p>
            <a:pPr eaLnBrk="1" hangingPunct="1"/>
            <a:r>
              <a:rPr lang="en-US" altLang="en-US" sz="1400">
                <a:latin typeface="Calibri" panose="020F0502020204030204" pitchFamily="34" charset="0"/>
              </a:rPr>
              <a:t>		All U.S. citizens of voting age</a:t>
            </a:r>
          </a:p>
          <a:p>
            <a:pPr eaLnBrk="1" hangingPunct="1"/>
            <a:r>
              <a:rPr lang="en-US" altLang="en-US" sz="1400">
                <a:latin typeface="Calibri" panose="020F0502020204030204" pitchFamily="34" charset="0"/>
              </a:rPr>
              <a:t>	Product Status (1 = Shippable, ie, meets all specs, 0 = Not Shippable, ie, does not meet &gt;= 1 spec) for</a:t>
            </a:r>
          </a:p>
          <a:p>
            <a:pPr eaLnBrk="1" hangingPunct="1"/>
            <a:r>
              <a:rPr lang="en-US" altLang="en-US" sz="1400">
                <a:latin typeface="Calibri" panose="020F0502020204030204" pitchFamily="34" charset="0"/>
              </a:rPr>
              <a:t>		All product produced from a specific manufacturing line</a:t>
            </a:r>
          </a:p>
          <a:p>
            <a:pPr eaLnBrk="1" hangingPunct="1"/>
            <a:r>
              <a:rPr lang="en-US" altLang="en-US" sz="1400">
                <a:latin typeface="Calibri" panose="020F0502020204030204" pitchFamily="34" charset="0"/>
              </a:rPr>
              <a:t>	Complaint Response Time for</a:t>
            </a:r>
          </a:p>
          <a:p>
            <a:pPr eaLnBrk="1" hangingPunct="1"/>
            <a:r>
              <a:rPr lang="en-US" altLang="en-US" sz="1400">
                <a:latin typeface="Calibri" panose="020F0502020204030204" pitchFamily="34" charset="0"/>
              </a:rPr>
              <a:t>		All complaints made about airline travel</a:t>
            </a:r>
          </a:p>
          <a:p>
            <a:pPr eaLnBrk="1" hangingPunct="1"/>
            <a:r>
              <a:rPr lang="en-US" altLang="en-US" sz="1400">
                <a:latin typeface="Calibri" panose="020F0502020204030204" pitchFamily="34" charset="0"/>
              </a:rPr>
              <a:t>	Number of “matches” (0, 1, 2, or 4) for</a:t>
            </a:r>
          </a:p>
          <a:p>
            <a:pPr eaLnBrk="1" hangingPunct="1"/>
            <a:r>
              <a:rPr lang="en-US" altLang="en-US" sz="1400">
                <a:latin typeface="Calibri" panose="020F0502020204030204" pitchFamily="34" charset="0"/>
              </a:rPr>
              <a:t>		All possible ways 4 babies could be randomly assigned to 4 mothers</a:t>
            </a:r>
          </a:p>
        </p:txBody>
      </p:sp>
      <p:sp>
        <p:nvSpPr>
          <p:cNvPr id="3077" name="TextBox 4">
            <a:extLst>
              <a:ext uri="{FF2B5EF4-FFF2-40B4-BE49-F238E27FC236}">
                <a16:creationId xmlns:a16="http://schemas.microsoft.com/office/drawing/2014/main" id="{3831220B-B0D2-411F-9F4A-6BF51D5A6335}"/>
              </a:ext>
            </a:extLst>
          </p:cNvPr>
          <p:cNvSpPr txBox="1">
            <a:spLocks noChangeArrowheads="1"/>
          </p:cNvSpPr>
          <p:nvPr/>
        </p:nvSpPr>
        <p:spPr bwMode="auto">
          <a:xfrm>
            <a:off x="228600" y="3200400"/>
            <a:ext cx="8915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latin typeface="Calibri" panose="020F0502020204030204" pitchFamily="34" charset="0"/>
              </a:rPr>
              <a:t>NOTE:  The second example above is a special kind of Random Variable called a </a:t>
            </a:r>
            <a:r>
              <a:rPr lang="en-US" altLang="en-US" sz="1600" b="1" i="1">
                <a:latin typeface="Calibri" panose="020F0502020204030204" pitchFamily="34" charset="0"/>
              </a:rPr>
              <a:t>Bernoulli Trial</a:t>
            </a:r>
            <a:r>
              <a:rPr lang="en-US" altLang="en-US" sz="1600" i="1">
                <a:latin typeface="Calibri" panose="020F0502020204030204" pitchFamily="34" charset="0"/>
              </a:rPr>
              <a:t>.  </a:t>
            </a:r>
          </a:p>
          <a:p>
            <a:pPr eaLnBrk="1" hangingPunct="1"/>
            <a:r>
              <a:rPr lang="en-US" altLang="en-US" sz="1600" i="1">
                <a:latin typeface="Calibri" panose="020F0502020204030204" pitchFamily="34" charset="0"/>
              </a:rPr>
              <a:t>	</a:t>
            </a:r>
            <a:r>
              <a:rPr lang="en-US" altLang="en-US" sz="1600">
                <a:latin typeface="Calibri" panose="020F0502020204030204" pitchFamily="34" charset="0"/>
              </a:rPr>
              <a:t>A </a:t>
            </a:r>
            <a:r>
              <a:rPr lang="en-US" altLang="en-US" sz="1600" i="1">
                <a:latin typeface="Calibri" panose="020F0502020204030204" pitchFamily="34" charset="0"/>
              </a:rPr>
              <a:t>Bernoulli Trial </a:t>
            </a:r>
            <a:r>
              <a:rPr lang="en-US" altLang="en-US" sz="1600">
                <a:latin typeface="Calibri" panose="020F0502020204030204" pitchFamily="34" charset="0"/>
              </a:rPr>
              <a:t>is a Random Variable with only 2 outcomes – in the example, either</a:t>
            </a:r>
          </a:p>
          <a:p>
            <a:pPr eaLnBrk="1" hangingPunct="1"/>
            <a:r>
              <a:rPr lang="en-US" altLang="en-US" sz="1600" i="1">
                <a:latin typeface="Calibri" panose="020F0502020204030204" pitchFamily="34" charset="0"/>
              </a:rPr>
              <a:t>	</a:t>
            </a:r>
            <a:r>
              <a:rPr lang="en-US" altLang="en-US" sz="1600">
                <a:latin typeface="Calibri" panose="020F0502020204030204" pitchFamily="34" charset="0"/>
              </a:rPr>
              <a:t>Product is Shippable or it is not – other examples include the following:</a:t>
            </a:r>
            <a:endParaRPr lang="en-US" altLang="en-US" sz="1600" i="1">
              <a:latin typeface="Calibri" panose="020F0502020204030204" pitchFamily="34" charset="0"/>
            </a:endParaRPr>
          </a:p>
        </p:txBody>
      </p:sp>
      <p:sp>
        <p:nvSpPr>
          <p:cNvPr id="3078" name="TextBox 5">
            <a:extLst>
              <a:ext uri="{FF2B5EF4-FFF2-40B4-BE49-F238E27FC236}">
                <a16:creationId xmlns:a16="http://schemas.microsoft.com/office/drawing/2014/main" id="{F8962B0C-CBB7-4837-BE2E-B6CDDD24EEDF}"/>
              </a:ext>
            </a:extLst>
          </p:cNvPr>
          <p:cNvSpPr txBox="1">
            <a:spLocks noChangeArrowheads="1"/>
          </p:cNvSpPr>
          <p:nvPr/>
        </p:nvSpPr>
        <p:spPr bwMode="auto">
          <a:xfrm>
            <a:off x="1066800" y="4038600"/>
            <a:ext cx="60769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Calibri" panose="020F0502020204030204" pitchFamily="34" charset="0"/>
              </a:rPr>
              <a:t>Examples:	The face-up after tossing a coin (1 = Heads, 2 = Tails)</a:t>
            </a:r>
          </a:p>
          <a:p>
            <a:pPr eaLnBrk="1" hangingPunct="1"/>
            <a:r>
              <a:rPr lang="en-US" altLang="en-US" sz="1400">
                <a:latin typeface="Calibri" panose="020F0502020204030204" pitchFamily="34" charset="0"/>
              </a:rPr>
              <a:t>	The answer to a True/False question on an exam (1 = True, 2 = False)</a:t>
            </a:r>
          </a:p>
          <a:p>
            <a:pPr eaLnBrk="1" hangingPunct="1"/>
            <a:r>
              <a:rPr lang="en-US" altLang="en-US" sz="1400">
                <a:latin typeface="Calibri" panose="020F0502020204030204" pitchFamily="34" charset="0"/>
              </a:rPr>
              <a:t>	The color of an M&amp;M is Brown (1 = Brown, 2 = Not Brown)</a:t>
            </a:r>
          </a:p>
          <a:p>
            <a:pPr eaLnBrk="1" hangingPunct="1"/>
            <a:r>
              <a:rPr lang="en-US" altLang="en-US" sz="1400">
                <a:latin typeface="Calibri" panose="020F0502020204030204" pitchFamily="34" charset="0"/>
              </a:rPr>
              <a:t>	The gender of a medical patient (1 = Female, 2 = Male)</a:t>
            </a:r>
          </a:p>
        </p:txBody>
      </p:sp>
      <p:sp>
        <p:nvSpPr>
          <p:cNvPr id="3080" name="TextBox 7">
            <a:extLst>
              <a:ext uri="{FF2B5EF4-FFF2-40B4-BE49-F238E27FC236}">
                <a16:creationId xmlns:a16="http://schemas.microsoft.com/office/drawing/2014/main" id="{182233B1-A42B-420F-8B21-9E1E20C99664}"/>
              </a:ext>
            </a:extLst>
          </p:cNvPr>
          <p:cNvSpPr txBox="1">
            <a:spLocks noChangeArrowheads="1"/>
          </p:cNvSpPr>
          <p:nvPr/>
        </p:nvSpPr>
        <p:spPr bwMode="auto">
          <a:xfrm>
            <a:off x="228600" y="5029200"/>
            <a:ext cx="822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latin typeface="Calibri" panose="020F0502020204030204" pitchFamily="34" charset="0"/>
              </a:rPr>
              <a:t>NOTE:  Three of the four initial examples above have a countable number of outcomes, but</a:t>
            </a:r>
          </a:p>
          <a:p>
            <a:pPr eaLnBrk="1" hangingPunct="1"/>
            <a:r>
              <a:rPr lang="en-US" altLang="en-US" sz="1600">
                <a:latin typeface="Calibri" panose="020F0502020204030204" pitchFamily="34" charset="0"/>
              </a:rPr>
              <a:t>	 Complaint Response Time does not – this time could be any value &gt; 0. </a:t>
            </a:r>
          </a:p>
        </p:txBody>
      </p:sp>
      <p:sp>
        <p:nvSpPr>
          <p:cNvPr id="10" name="TextBox 9">
            <a:extLst>
              <a:ext uri="{FF2B5EF4-FFF2-40B4-BE49-F238E27FC236}">
                <a16:creationId xmlns:a16="http://schemas.microsoft.com/office/drawing/2014/main" id="{817E1082-A4E5-4626-AA8D-56F3DC2684E4}"/>
              </a:ext>
            </a:extLst>
          </p:cNvPr>
          <p:cNvSpPr txBox="1">
            <a:spLocks noChangeArrowheads="1"/>
          </p:cNvSpPr>
          <p:nvPr/>
        </p:nvSpPr>
        <p:spPr bwMode="auto">
          <a:xfrm>
            <a:off x="381000" y="5715000"/>
            <a:ext cx="83248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A </a:t>
            </a:r>
            <a:r>
              <a:rPr lang="en-US" altLang="en-US" sz="1600" b="1"/>
              <a:t>DISCRETE RANDOM VARIABLE </a:t>
            </a:r>
            <a:r>
              <a:rPr lang="en-US" altLang="en-US" sz="1600"/>
              <a:t>is one involving a countable set of outcomes</a:t>
            </a:r>
          </a:p>
          <a:p>
            <a:pPr eaLnBrk="1" hangingPunct="1"/>
            <a:endParaRPr lang="en-US" altLang="en-US" sz="1600"/>
          </a:p>
          <a:p>
            <a:pPr eaLnBrk="1" hangingPunct="1"/>
            <a:r>
              <a:rPr lang="en-US" altLang="en-US" sz="1600"/>
              <a:t>A </a:t>
            </a:r>
            <a:r>
              <a:rPr lang="en-US" altLang="en-US" sz="1600" b="1"/>
              <a:t>CONTINUOUS RANDOM VARIABLE </a:t>
            </a:r>
            <a:r>
              <a:rPr lang="en-US" altLang="en-US" sz="1600"/>
              <a:t>is one involving an uncountable set of outcomes</a:t>
            </a:r>
          </a:p>
        </p:txBody>
      </p:sp>
      <p:sp>
        <p:nvSpPr>
          <p:cNvPr id="11" name="TextBox 10">
            <a:extLst>
              <a:ext uri="{FF2B5EF4-FFF2-40B4-BE49-F238E27FC236}">
                <a16:creationId xmlns:a16="http://schemas.microsoft.com/office/drawing/2014/main" id="{76AF5267-7FFF-407A-8923-82DDCCD3F85F}"/>
              </a:ext>
            </a:extLst>
          </p:cNvPr>
          <p:cNvSpPr txBox="1">
            <a:spLocks noChangeArrowheads="1"/>
          </p:cNvSpPr>
          <p:nvPr/>
        </p:nvSpPr>
        <p:spPr bwMode="auto">
          <a:xfrm>
            <a:off x="6553200" y="1447800"/>
            <a:ext cx="1093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t>DISCRETE</a:t>
            </a:r>
          </a:p>
        </p:txBody>
      </p:sp>
      <p:sp>
        <p:nvSpPr>
          <p:cNvPr id="12" name="TextBox 11">
            <a:extLst>
              <a:ext uri="{FF2B5EF4-FFF2-40B4-BE49-F238E27FC236}">
                <a16:creationId xmlns:a16="http://schemas.microsoft.com/office/drawing/2014/main" id="{9D3206BD-43CC-4FF3-AFBA-4495892E7A44}"/>
              </a:ext>
            </a:extLst>
          </p:cNvPr>
          <p:cNvSpPr txBox="1">
            <a:spLocks noChangeArrowheads="1"/>
          </p:cNvSpPr>
          <p:nvPr/>
        </p:nvSpPr>
        <p:spPr bwMode="auto">
          <a:xfrm>
            <a:off x="7315200" y="2057400"/>
            <a:ext cx="1093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t>DISCRETE</a:t>
            </a:r>
          </a:p>
        </p:txBody>
      </p:sp>
      <p:sp>
        <p:nvSpPr>
          <p:cNvPr id="13" name="TextBox 12">
            <a:extLst>
              <a:ext uri="{FF2B5EF4-FFF2-40B4-BE49-F238E27FC236}">
                <a16:creationId xmlns:a16="http://schemas.microsoft.com/office/drawing/2014/main" id="{29333E36-1B6A-4619-9F16-CC3B3338ACEF}"/>
              </a:ext>
            </a:extLst>
          </p:cNvPr>
          <p:cNvSpPr txBox="1">
            <a:spLocks noChangeArrowheads="1"/>
          </p:cNvSpPr>
          <p:nvPr/>
        </p:nvSpPr>
        <p:spPr bwMode="auto">
          <a:xfrm>
            <a:off x="5181600" y="2286000"/>
            <a:ext cx="13922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t>CONTINUOUS</a:t>
            </a:r>
          </a:p>
        </p:txBody>
      </p:sp>
      <p:sp>
        <p:nvSpPr>
          <p:cNvPr id="14" name="TextBox 13">
            <a:extLst>
              <a:ext uri="{FF2B5EF4-FFF2-40B4-BE49-F238E27FC236}">
                <a16:creationId xmlns:a16="http://schemas.microsoft.com/office/drawing/2014/main" id="{3789A1AE-3C6A-446A-B7A4-5D35C103E037}"/>
              </a:ext>
            </a:extLst>
          </p:cNvPr>
          <p:cNvSpPr txBox="1">
            <a:spLocks noChangeArrowheads="1"/>
          </p:cNvSpPr>
          <p:nvPr/>
        </p:nvSpPr>
        <p:spPr bwMode="auto">
          <a:xfrm>
            <a:off x="7162800" y="2743200"/>
            <a:ext cx="1093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a:t>DISCRETE</a:t>
            </a:r>
          </a:p>
        </p:txBody>
      </p:sp>
      <p:sp>
        <p:nvSpPr>
          <p:cNvPr id="15" name="TextBox 14">
            <a:extLst>
              <a:ext uri="{FF2B5EF4-FFF2-40B4-BE49-F238E27FC236}">
                <a16:creationId xmlns:a16="http://schemas.microsoft.com/office/drawing/2014/main" id="{D4739E44-3CBF-45FF-B87B-F50B970FC608}"/>
              </a:ext>
            </a:extLst>
          </p:cNvPr>
          <p:cNvSpPr txBox="1">
            <a:spLocks noChangeArrowheads="1"/>
          </p:cNvSpPr>
          <p:nvPr/>
        </p:nvSpPr>
        <p:spPr bwMode="auto">
          <a:xfrm>
            <a:off x="7315200" y="4191000"/>
            <a:ext cx="1093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t>ALL</a:t>
            </a:r>
          </a:p>
          <a:p>
            <a:pPr algn="ctr" eaLnBrk="1" hangingPunct="1"/>
            <a:r>
              <a:rPr lang="en-US" altLang="en-US" sz="1400" b="1"/>
              <a:t>DISCRETE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gtEl>
                                        <p:attrNameLst>
                                          <p:attrName>style.visibility</p:attrName>
                                        </p:attrNameLst>
                                      </p:cBhvr>
                                      <p:to>
                                        <p:strVal val="visible"/>
                                      </p:to>
                                    </p:set>
                                    <p:anim calcmode="lin" valueType="num">
                                      <p:cBhvr additive="base">
                                        <p:cTn id="13" dur="500" fill="hold"/>
                                        <p:tgtEl>
                                          <p:spTgt spid="3076"/>
                                        </p:tgtEl>
                                        <p:attrNameLst>
                                          <p:attrName>ppt_x</p:attrName>
                                        </p:attrNameLst>
                                      </p:cBhvr>
                                      <p:tavLst>
                                        <p:tav tm="0">
                                          <p:val>
                                            <p:strVal val="#ppt_x"/>
                                          </p:val>
                                        </p:tav>
                                        <p:tav tm="100000">
                                          <p:val>
                                            <p:strVal val="#ppt_x"/>
                                          </p:val>
                                        </p:tav>
                                      </p:tavLst>
                                    </p:anim>
                                    <p:anim calcmode="lin" valueType="num">
                                      <p:cBhvr additive="base">
                                        <p:cTn id="14"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7"/>
                                        </p:tgtEl>
                                        <p:attrNameLst>
                                          <p:attrName>style.visibility</p:attrName>
                                        </p:attrNameLst>
                                      </p:cBhvr>
                                      <p:to>
                                        <p:strVal val="visible"/>
                                      </p:to>
                                    </p:set>
                                    <p:anim calcmode="lin" valueType="num">
                                      <p:cBhvr additive="base">
                                        <p:cTn id="19" dur="500" fill="hold"/>
                                        <p:tgtEl>
                                          <p:spTgt spid="3077"/>
                                        </p:tgtEl>
                                        <p:attrNameLst>
                                          <p:attrName>ppt_x</p:attrName>
                                        </p:attrNameLst>
                                      </p:cBhvr>
                                      <p:tavLst>
                                        <p:tav tm="0">
                                          <p:val>
                                            <p:strVal val="#ppt_x"/>
                                          </p:val>
                                        </p:tav>
                                        <p:tav tm="100000">
                                          <p:val>
                                            <p:strVal val="#ppt_x"/>
                                          </p:val>
                                        </p:tav>
                                      </p:tavLst>
                                    </p:anim>
                                    <p:anim calcmode="lin" valueType="num">
                                      <p:cBhvr additive="base">
                                        <p:cTn id="20"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8"/>
                                        </p:tgtEl>
                                        <p:attrNameLst>
                                          <p:attrName>style.visibility</p:attrName>
                                        </p:attrNameLst>
                                      </p:cBhvr>
                                      <p:to>
                                        <p:strVal val="visible"/>
                                      </p:to>
                                    </p:set>
                                    <p:anim calcmode="lin" valueType="num">
                                      <p:cBhvr additive="base">
                                        <p:cTn id="25" dur="500" fill="hold"/>
                                        <p:tgtEl>
                                          <p:spTgt spid="3078"/>
                                        </p:tgtEl>
                                        <p:attrNameLst>
                                          <p:attrName>ppt_x</p:attrName>
                                        </p:attrNameLst>
                                      </p:cBhvr>
                                      <p:tavLst>
                                        <p:tav tm="0">
                                          <p:val>
                                            <p:strVal val="#ppt_x"/>
                                          </p:val>
                                        </p:tav>
                                        <p:tav tm="100000">
                                          <p:val>
                                            <p:strVal val="#ppt_x"/>
                                          </p:val>
                                        </p:tav>
                                      </p:tavLst>
                                    </p:anim>
                                    <p:anim calcmode="lin" valueType="num">
                                      <p:cBhvr additive="base">
                                        <p:cTn id="26"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80"/>
                                        </p:tgtEl>
                                        <p:attrNameLst>
                                          <p:attrName>style.visibility</p:attrName>
                                        </p:attrNameLst>
                                      </p:cBhvr>
                                      <p:to>
                                        <p:strVal val="visible"/>
                                      </p:to>
                                    </p:set>
                                    <p:anim calcmode="lin" valueType="num">
                                      <p:cBhvr additive="base">
                                        <p:cTn id="31" dur="500" fill="hold"/>
                                        <p:tgtEl>
                                          <p:spTgt spid="3080"/>
                                        </p:tgtEl>
                                        <p:attrNameLst>
                                          <p:attrName>ppt_x</p:attrName>
                                        </p:attrNameLst>
                                      </p:cBhvr>
                                      <p:tavLst>
                                        <p:tav tm="0">
                                          <p:val>
                                            <p:strVal val="#ppt_x"/>
                                          </p:val>
                                        </p:tav>
                                        <p:tav tm="100000">
                                          <p:val>
                                            <p:strVal val="#ppt_x"/>
                                          </p:val>
                                        </p:tav>
                                      </p:tavLst>
                                    </p:anim>
                                    <p:anim calcmode="lin" valueType="num">
                                      <p:cBhvr additive="base">
                                        <p:cTn id="32" dur="500" fill="hold"/>
                                        <p:tgtEl>
                                          <p:spTgt spid="308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6" grpId="0"/>
      <p:bldP spid="3077" grpId="0"/>
      <p:bldP spid="3078" grpId="0"/>
      <p:bldP spid="3080" grpId="0"/>
      <p:bldP spid="10" grpId="0"/>
      <p:bldP spid="11" grpId="0"/>
      <p:bldP spid="12" grpId="0"/>
      <p:bldP spid="13" grpId="0"/>
      <p:bldP spid="14"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8BA7-44B1-47F0-A09A-02777C8DDE9C}"/>
              </a:ext>
            </a:extLst>
          </p:cNvPr>
          <p:cNvSpPr txBox="1">
            <a:spLocks/>
          </p:cNvSpPr>
          <p:nvPr/>
        </p:nvSpPr>
        <p:spPr>
          <a:xfrm>
            <a:off x="457200" y="0"/>
            <a:ext cx="8229600" cy="533400"/>
          </a:xfrm>
          <a:prstGeom prst="rect">
            <a:avLst/>
          </a:prstGeom>
        </p:spPr>
        <p:txBody>
          <a:bodyPr/>
          <a:lstStyle/>
          <a:p>
            <a:pPr algn="ctr" eaLnBrk="0" hangingPunct="0">
              <a:defRPr/>
            </a:pPr>
            <a:r>
              <a:rPr lang="en-US" sz="3200" dirty="0" err="1">
                <a:latin typeface="+mj-lt"/>
                <a:ea typeface="+mj-ea"/>
                <a:cs typeface="+mj-cs"/>
              </a:rPr>
              <a:t>Hypergeometric</a:t>
            </a:r>
            <a:r>
              <a:rPr lang="en-US" sz="3200" dirty="0">
                <a:latin typeface="+mj-lt"/>
                <a:ea typeface="+mj-ea"/>
                <a:cs typeface="+mj-cs"/>
              </a:rPr>
              <a:t> Probability Distribution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05CD953-584C-45BD-B5AB-2E058452E2DB}"/>
                  </a:ext>
                </a:extLst>
              </p:cNvPr>
              <p:cNvSpPr txBox="1">
                <a:spLocks noChangeArrowheads="1"/>
              </p:cNvSpPr>
              <p:nvPr/>
            </p:nvSpPr>
            <p:spPr bwMode="auto">
              <a:xfrm>
                <a:off x="304800" y="685800"/>
                <a:ext cx="8610600" cy="58268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t>Example:  At the end of a production line for video gaming equipment, lots of 100 units are sampled for testing prior to shipment.  If no issues are discovered with the sampled units, then the entire lot is shipped on to distributors.  However, if any sampled unit is found to have a performance issue, then the entire lot is tested before any units are shipped.</a:t>
                </a:r>
              </a:p>
              <a:p>
                <a:pPr eaLnBrk="1" hangingPunct="1"/>
                <a:endParaRPr lang="en-US" altLang="en-US" sz="800" dirty="0"/>
              </a:p>
              <a:p>
                <a:pPr eaLnBrk="1" hangingPunct="1"/>
                <a:r>
                  <a:rPr lang="en-US" altLang="en-US" sz="1600" dirty="0"/>
                  <a:t>If the current test sample size is 3 units from each lot, then what is the probability a lot with 5 defective units will ship with the defectives remaining undetected and included?</a:t>
                </a:r>
              </a:p>
              <a:p>
                <a:pPr eaLnBrk="1" hangingPunct="1"/>
                <a:endParaRPr lang="en-US" altLang="en-US" sz="800" dirty="0"/>
              </a:p>
              <a:p>
                <a:pPr eaLnBrk="1" hangingPunct="1"/>
                <a:r>
                  <a:rPr lang="en-US" altLang="en-US" sz="1600" dirty="0"/>
                  <a:t>P[Lot Ships with 5 defective units] = P[All 3 Sampled Units OK]</a:t>
                </a:r>
              </a:p>
              <a:p>
                <a:pPr eaLnBrk="1" hangingPunct="1"/>
                <a:r>
                  <a:rPr lang="en-US" altLang="en-US" sz="1600" dirty="0"/>
                  <a:t>			       = (# ways to get 3 Good)*(# ways to get 0 Bad)/</a:t>
                </a:r>
              </a:p>
              <a:p>
                <a:pPr eaLnBrk="1" hangingPunct="1"/>
                <a:r>
                  <a:rPr lang="en-US" altLang="en-US" sz="1600" dirty="0"/>
                  <a:t>				(# ways to sample 3) </a:t>
                </a:r>
              </a:p>
              <a:p>
                <a:pPr eaLnBrk="1" hangingPunct="1"/>
                <a:r>
                  <a:rPr lang="en-US" altLang="en-US" sz="1600" dirty="0"/>
                  <a:t>			       = </a:t>
                </a:r>
                <a14:m>
                  <m:oMath xmlns:m="http://schemas.openxmlformats.org/officeDocument/2006/math">
                    <m:f>
                      <m:fPr>
                        <m:ctrlPr>
                          <a:rPr lang="en-US" altLang="en-US" sz="1600" i="1">
                            <a:latin typeface="Cambria Math" panose="02040503050406030204" pitchFamily="18" charset="0"/>
                          </a:rPr>
                        </m:ctrlPr>
                      </m:fPr>
                      <m:num>
                        <m:d>
                          <m:dPr>
                            <m:ctrlPr>
                              <a:rPr lang="en-US" altLang="en-US" sz="1600" i="1">
                                <a:latin typeface="Cambria Math" panose="02040503050406030204" pitchFamily="18" charset="0"/>
                              </a:rPr>
                            </m:ctrlPr>
                          </m:dPr>
                          <m:e>
                            <m:m>
                              <m:mPr>
                                <m:mcs>
                                  <m:mc>
                                    <m:mcPr>
                                      <m:count m:val="1"/>
                                      <m:mcJc m:val="center"/>
                                    </m:mcPr>
                                  </m:mc>
                                </m:mcs>
                                <m:ctrlPr>
                                  <a:rPr lang="en-US" altLang="en-US" sz="1600" i="1">
                                    <a:latin typeface="Cambria Math" panose="02040503050406030204" pitchFamily="18" charset="0"/>
                                  </a:rPr>
                                </m:ctrlPr>
                              </m:mPr>
                              <m:mr>
                                <m:e>
                                  <m:r>
                                    <m:rPr>
                                      <m:brk m:alnAt="7"/>
                                    </m:rPr>
                                    <a:rPr lang="en-US" altLang="en-US" sz="1600" b="0" i="1" smtClean="0">
                                      <a:latin typeface="Cambria Math" panose="02040503050406030204" pitchFamily="18" charset="0"/>
                                    </a:rPr>
                                    <m:t>9</m:t>
                                  </m:r>
                                  <m:r>
                                    <a:rPr lang="en-US" altLang="en-US" sz="1600" b="0" i="1" smtClean="0">
                                      <a:latin typeface="Cambria Math" panose="02040503050406030204" pitchFamily="18" charset="0"/>
                                    </a:rPr>
                                    <m:t>5</m:t>
                                  </m:r>
                                </m:e>
                              </m:mr>
                              <m:mr>
                                <m:e>
                                  <m:r>
                                    <a:rPr lang="en-US" altLang="en-US" sz="1600" b="0" i="1" smtClean="0">
                                      <a:latin typeface="Cambria Math" panose="02040503050406030204" pitchFamily="18" charset="0"/>
                                    </a:rPr>
                                    <m:t>3</m:t>
                                  </m:r>
                                </m:e>
                              </m:mr>
                            </m:m>
                          </m:e>
                        </m:d>
                        <m:d>
                          <m:dPr>
                            <m:ctrlPr>
                              <a:rPr lang="en-US" altLang="en-US" sz="1600" i="1">
                                <a:latin typeface="Cambria Math" panose="02040503050406030204" pitchFamily="18" charset="0"/>
                              </a:rPr>
                            </m:ctrlPr>
                          </m:dPr>
                          <m:e>
                            <m:m>
                              <m:mPr>
                                <m:mcs>
                                  <m:mc>
                                    <m:mcPr>
                                      <m:count m:val="1"/>
                                      <m:mcJc m:val="center"/>
                                    </m:mcPr>
                                  </m:mc>
                                </m:mcs>
                                <m:ctrlPr>
                                  <a:rPr lang="en-US" altLang="en-US" sz="1600" i="1">
                                    <a:latin typeface="Cambria Math" panose="02040503050406030204" pitchFamily="18" charset="0"/>
                                  </a:rPr>
                                </m:ctrlPr>
                              </m:mPr>
                              <m:mr>
                                <m:e>
                                  <m:r>
                                    <m:rPr>
                                      <m:brk m:alnAt="7"/>
                                    </m:rPr>
                                    <a:rPr lang="en-US" altLang="en-US" sz="1600" b="0" i="1" smtClean="0">
                                      <a:latin typeface="Cambria Math" panose="02040503050406030204" pitchFamily="18" charset="0"/>
                                    </a:rPr>
                                    <m:t>5</m:t>
                                  </m:r>
                                </m:e>
                              </m:mr>
                              <m:mr>
                                <m:e>
                                  <m:r>
                                    <a:rPr lang="en-US" altLang="en-US" sz="1600" b="0" i="1" smtClean="0">
                                      <a:latin typeface="Cambria Math" panose="02040503050406030204" pitchFamily="18" charset="0"/>
                                    </a:rPr>
                                    <m:t>0</m:t>
                                  </m:r>
                                </m:e>
                              </m:mr>
                            </m:m>
                          </m:e>
                        </m:d>
                      </m:num>
                      <m:den>
                        <m:d>
                          <m:dPr>
                            <m:ctrlPr>
                              <a:rPr lang="en-US" altLang="en-US" sz="1600" i="1">
                                <a:latin typeface="Cambria Math" panose="02040503050406030204" pitchFamily="18" charset="0"/>
                              </a:rPr>
                            </m:ctrlPr>
                          </m:dPr>
                          <m:e>
                            <m:m>
                              <m:mPr>
                                <m:mcs>
                                  <m:mc>
                                    <m:mcPr>
                                      <m:count m:val="1"/>
                                      <m:mcJc m:val="center"/>
                                    </m:mcPr>
                                  </m:mc>
                                </m:mcs>
                                <m:ctrlPr>
                                  <a:rPr lang="en-US" altLang="en-US" sz="1600" i="1">
                                    <a:latin typeface="Cambria Math" panose="02040503050406030204" pitchFamily="18" charset="0"/>
                                  </a:rPr>
                                </m:ctrlPr>
                              </m:mPr>
                              <m:mr>
                                <m:e>
                                  <m:r>
                                    <m:rPr>
                                      <m:brk m:alnAt="7"/>
                                    </m:rPr>
                                    <a:rPr lang="en-US" altLang="en-US" sz="1600" b="0" i="1" smtClean="0">
                                      <a:latin typeface="Cambria Math" panose="02040503050406030204" pitchFamily="18" charset="0"/>
                                    </a:rPr>
                                    <m:t>1</m:t>
                                  </m:r>
                                  <m:r>
                                    <a:rPr lang="en-US" altLang="en-US" sz="1600" b="0" i="1" smtClean="0">
                                      <a:latin typeface="Cambria Math" panose="02040503050406030204" pitchFamily="18" charset="0"/>
                                    </a:rPr>
                                    <m:t>00</m:t>
                                  </m:r>
                                </m:e>
                              </m:mr>
                              <m:mr>
                                <m:e>
                                  <m:r>
                                    <a:rPr lang="en-US" altLang="en-US" sz="1600" b="0" i="1" smtClean="0">
                                      <a:latin typeface="Cambria Math" panose="02040503050406030204" pitchFamily="18" charset="0"/>
                                    </a:rPr>
                                    <m:t>3</m:t>
                                  </m:r>
                                </m:e>
                              </m:mr>
                            </m:m>
                          </m:e>
                        </m:d>
                      </m:den>
                    </m:f>
                  </m:oMath>
                </a14:m>
                <a:endParaRPr lang="en-US" altLang="en-US" sz="1600" dirty="0"/>
              </a:p>
              <a:p>
                <a:pPr eaLnBrk="1" hangingPunct="1"/>
                <a:r>
                  <a:rPr lang="en-US" altLang="en-US" sz="1600" dirty="0"/>
                  <a:t>			       ≈ 0.8560</a:t>
                </a:r>
              </a:p>
              <a:p>
                <a:pPr eaLnBrk="1" hangingPunct="1"/>
                <a:endParaRPr lang="en-US" altLang="en-US" sz="800" dirty="0"/>
              </a:p>
              <a:p>
                <a:pPr eaLnBrk="1" hangingPunct="1"/>
                <a:r>
                  <a:rPr lang="en-US" altLang="en-US" sz="1600" dirty="0"/>
                  <a:t>What if due to customer complaints management edicts an increase in sampling to 10 units per lot, but due to a concern about costs, also moves the number of defectives required to fully test the lot to two or more problem units in the sample. Now what is the probability a lot with 5 defective units will ship with 5 or 4 defectives?</a:t>
                </a:r>
              </a:p>
              <a:p>
                <a:pPr eaLnBrk="1" hangingPunct="1"/>
                <a:endParaRPr lang="en-US" altLang="en-US" sz="800" dirty="0"/>
              </a:p>
              <a:p>
                <a:pPr eaLnBrk="1" hangingPunct="1"/>
                <a:r>
                  <a:rPr lang="en-US" altLang="en-US" sz="1600" dirty="0"/>
                  <a:t>P[Lot Ships with 5 or 4 defectives] = P[All 10 Pass] + P[Exactly 1 Fails]</a:t>
                </a:r>
              </a:p>
              <a:p>
                <a:pPr eaLnBrk="1" hangingPunct="1"/>
                <a:r>
                  <a:rPr lang="en-US" altLang="en-US" sz="1600" dirty="0"/>
                  <a:t>			       = </a:t>
                </a:r>
                <a14:m>
                  <m:oMath xmlns:m="http://schemas.openxmlformats.org/officeDocument/2006/math">
                    <m:f>
                      <m:fPr>
                        <m:ctrlPr>
                          <a:rPr lang="en-US" altLang="en-US" sz="1600" i="1">
                            <a:latin typeface="Cambria Math" panose="02040503050406030204" pitchFamily="18" charset="0"/>
                          </a:rPr>
                        </m:ctrlPr>
                      </m:fPr>
                      <m:num>
                        <m:d>
                          <m:dPr>
                            <m:ctrlPr>
                              <a:rPr lang="en-US" altLang="en-US" sz="1600" i="1">
                                <a:latin typeface="Cambria Math" panose="02040503050406030204" pitchFamily="18" charset="0"/>
                              </a:rPr>
                            </m:ctrlPr>
                          </m:dPr>
                          <m:e>
                            <m:m>
                              <m:mPr>
                                <m:mcs>
                                  <m:mc>
                                    <m:mcPr>
                                      <m:count m:val="1"/>
                                      <m:mcJc m:val="center"/>
                                    </m:mcPr>
                                  </m:mc>
                                </m:mcs>
                                <m:ctrlPr>
                                  <a:rPr lang="en-US" altLang="en-US" sz="1600" i="1">
                                    <a:latin typeface="Cambria Math" panose="02040503050406030204" pitchFamily="18" charset="0"/>
                                  </a:rPr>
                                </m:ctrlPr>
                              </m:mPr>
                              <m:mr>
                                <m:e>
                                  <m:r>
                                    <m:rPr>
                                      <m:brk m:alnAt="7"/>
                                    </m:rPr>
                                    <a:rPr lang="en-US" altLang="en-US" sz="1600" b="0" i="1" smtClean="0">
                                      <a:latin typeface="Cambria Math" panose="02040503050406030204" pitchFamily="18" charset="0"/>
                                    </a:rPr>
                                    <m:t>9</m:t>
                                  </m:r>
                                  <m:r>
                                    <a:rPr lang="en-US" altLang="en-US" sz="1600" b="0" i="1" smtClean="0">
                                      <a:latin typeface="Cambria Math" panose="02040503050406030204" pitchFamily="18" charset="0"/>
                                    </a:rPr>
                                    <m:t>5</m:t>
                                  </m:r>
                                </m:e>
                              </m:mr>
                              <m:mr>
                                <m:e>
                                  <m:r>
                                    <a:rPr lang="en-US" altLang="en-US" sz="1600" b="0" i="1" smtClean="0">
                                      <a:latin typeface="Cambria Math" panose="02040503050406030204" pitchFamily="18" charset="0"/>
                                    </a:rPr>
                                    <m:t>10</m:t>
                                  </m:r>
                                </m:e>
                              </m:mr>
                            </m:m>
                          </m:e>
                        </m:d>
                        <m:d>
                          <m:dPr>
                            <m:ctrlPr>
                              <a:rPr lang="en-US" altLang="en-US" sz="1600" i="1">
                                <a:latin typeface="Cambria Math" panose="02040503050406030204" pitchFamily="18" charset="0"/>
                              </a:rPr>
                            </m:ctrlPr>
                          </m:dPr>
                          <m:e>
                            <m:m>
                              <m:mPr>
                                <m:mcs>
                                  <m:mc>
                                    <m:mcPr>
                                      <m:count m:val="1"/>
                                      <m:mcJc m:val="center"/>
                                    </m:mcPr>
                                  </m:mc>
                                </m:mcs>
                                <m:ctrlPr>
                                  <a:rPr lang="en-US" altLang="en-US" sz="1600" i="1">
                                    <a:latin typeface="Cambria Math" panose="02040503050406030204" pitchFamily="18" charset="0"/>
                                  </a:rPr>
                                </m:ctrlPr>
                              </m:mPr>
                              <m:mr>
                                <m:e>
                                  <m:r>
                                    <m:rPr>
                                      <m:brk m:alnAt="7"/>
                                    </m:rPr>
                                    <a:rPr lang="en-US" altLang="en-US" sz="1600" b="0" i="1" smtClean="0">
                                      <a:latin typeface="Cambria Math" panose="02040503050406030204" pitchFamily="18" charset="0"/>
                                    </a:rPr>
                                    <m:t>5</m:t>
                                  </m:r>
                                </m:e>
                              </m:mr>
                              <m:mr>
                                <m:e>
                                  <m:r>
                                    <a:rPr lang="en-US" altLang="en-US" sz="1600" b="0" i="1" smtClean="0">
                                      <a:latin typeface="Cambria Math" panose="02040503050406030204" pitchFamily="18" charset="0"/>
                                    </a:rPr>
                                    <m:t>0</m:t>
                                  </m:r>
                                </m:e>
                              </m:mr>
                            </m:m>
                          </m:e>
                        </m:d>
                      </m:num>
                      <m:den>
                        <m:d>
                          <m:dPr>
                            <m:ctrlPr>
                              <a:rPr lang="en-US" altLang="en-US" sz="1600" i="1">
                                <a:latin typeface="Cambria Math" panose="02040503050406030204" pitchFamily="18" charset="0"/>
                              </a:rPr>
                            </m:ctrlPr>
                          </m:dPr>
                          <m:e>
                            <m:m>
                              <m:mPr>
                                <m:mcs>
                                  <m:mc>
                                    <m:mcPr>
                                      <m:count m:val="1"/>
                                      <m:mcJc m:val="center"/>
                                    </m:mcPr>
                                  </m:mc>
                                </m:mcs>
                                <m:ctrlPr>
                                  <a:rPr lang="en-US" altLang="en-US" sz="1600" i="1">
                                    <a:latin typeface="Cambria Math" panose="02040503050406030204" pitchFamily="18" charset="0"/>
                                  </a:rPr>
                                </m:ctrlPr>
                              </m:mPr>
                              <m:mr>
                                <m:e>
                                  <m:r>
                                    <m:rPr>
                                      <m:brk m:alnAt="7"/>
                                    </m:rPr>
                                    <a:rPr lang="en-US" altLang="en-US" sz="1600" b="0" i="1" smtClean="0">
                                      <a:latin typeface="Cambria Math" panose="02040503050406030204" pitchFamily="18" charset="0"/>
                                    </a:rPr>
                                    <m:t>1</m:t>
                                  </m:r>
                                  <m:r>
                                    <a:rPr lang="en-US" altLang="en-US" sz="1600" b="0" i="1" smtClean="0">
                                      <a:latin typeface="Cambria Math" panose="02040503050406030204" pitchFamily="18" charset="0"/>
                                    </a:rPr>
                                    <m:t>00</m:t>
                                  </m:r>
                                </m:e>
                              </m:mr>
                              <m:mr>
                                <m:e>
                                  <m:r>
                                    <a:rPr lang="en-US" altLang="en-US" sz="1600" b="0" i="1" smtClean="0">
                                      <a:latin typeface="Cambria Math" panose="02040503050406030204" pitchFamily="18" charset="0"/>
                                    </a:rPr>
                                    <m:t>10</m:t>
                                  </m:r>
                                </m:e>
                              </m:mr>
                            </m:m>
                          </m:e>
                        </m:d>
                      </m:den>
                    </m:f>
                    <m:r>
                      <a:rPr lang="en-US" altLang="en-US" sz="1600" b="0" i="0" smtClean="0">
                        <a:latin typeface="Cambria Math" panose="02040503050406030204" pitchFamily="18" charset="0"/>
                      </a:rPr>
                      <m:t>+</m:t>
                    </m:r>
                    <m:f>
                      <m:fPr>
                        <m:ctrlPr>
                          <a:rPr lang="en-US" altLang="en-US" sz="1600" i="1">
                            <a:latin typeface="Cambria Math" panose="02040503050406030204" pitchFamily="18" charset="0"/>
                          </a:rPr>
                        </m:ctrlPr>
                      </m:fPr>
                      <m:num>
                        <m:d>
                          <m:dPr>
                            <m:ctrlPr>
                              <a:rPr lang="en-US" altLang="en-US" sz="1600" i="1">
                                <a:latin typeface="Cambria Math" panose="02040503050406030204" pitchFamily="18" charset="0"/>
                              </a:rPr>
                            </m:ctrlPr>
                          </m:dPr>
                          <m:e>
                            <m:m>
                              <m:mPr>
                                <m:mcs>
                                  <m:mc>
                                    <m:mcPr>
                                      <m:count m:val="1"/>
                                      <m:mcJc m:val="center"/>
                                    </m:mcPr>
                                  </m:mc>
                                </m:mcs>
                                <m:ctrlPr>
                                  <a:rPr lang="en-US" altLang="en-US" sz="1600" i="1">
                                    <a:latin typeface="Cambria Math" panose="02040503050406030204" pitchFamily="18" charset="0"/>
                                  </a:rPr>
                                </m:ctrlPr>
                              </m:mPr>
                              <m:mr>
                                <m:e>
                                  <m:r>
                                    <m:rPr>
                                      <m:brk m:alnAt="7"/>
                                    </m:rPr>
                                    <a:rPr lang="en-US" altLang="en-US" sz="1600" b="0" i="1" smtClean="0">
                                      <a:latin typeface="Cambria Math" panose="02040503050406030204" pitchFamily="18" charset="0"/>
                                    </a:rPr>
                                    <m:t>9</m:t>
                                  </m:r>
                                  <m:r>
                                    <a:rPr lang="en-US" altLang="en-US" sz="1600" b="0" i="1" smtClean="0">
                                      <a:latin typeface="Cambria Math" panose="02040503050406030204" pitchFamily="18" charset="0"/>
                                    </a:rPr>
                                    <m:t>5</m:t>
                                  </m:r>
                                </m:e>
                              </m:mr>
                              <m:mr>
                                <m:e>
                                  <m:r>
                                    <a:rPr lang="en-US" altLang="en-US" sz="1600" b="0" i="1" smtClean="0">
                                      <a:latin typeface="Cambria Math" panose="02040503050406030204" pitchFamily="18" charset="0"/>
                                    </a:rPr>
                                    <m:t>9</m:t>
                                  </m:r>
                                </m:e>
                              </m:mr>
                            </m:m>
                          </m:e>
                        </m:d>
                        <m:d>
                          <m:dPr>
                            <m:ctrlPr>
                              <a:rPr lang="en-US" altLang="en-US" sz="1600" i="1">
                                <a:latin typeface="Cambria Math" panose="02040503050406030204" pitchFamily="18" charset="0"/>
                              </a:rPr>
                            </m:ctrlPr>
                          </m:dPr>
                          <m:e>
                            <m:m>
                              <m:mPr>
                                <m:mcs>
                                  <m:mc>
                                    <m:mcPr>
                                      <m:count m:val="1"/>
                                      <m:mcJc m:val="center"/>
                                    </m:mcPr>
                                  </m:mc>
                                </m:mcs>
                                <m:ctrlPr>
                                  <a:rPr lang="en-US" altLang="en-US" sz="1600" i="1">
                                    <a:latin typeface="Cambria Math" panose="02040503050406030204" pitchFamily="18" charset="0"/>
                                  </a:rPr>
                                </m:ctrlPr>
                              </m:mPr>
                              <m:mr>
                                <m:e>
                                  <m:r>
                                    <m:rPr>
                                      <m:brk m:alnAt="7"/>
                                    </m:rPr>
                                    <a:rPr lang="en-US" altLang="en-US" sz="1600" b="0" i="1" smtClean="0">
                                      <a:latin typeface="Cambria Math" panose="02040503050406030204" pitchFamily="18" charset="0"/>
                                    </a:rPr>
                                    <m:t>5</m:t>
                                  </m:r>
                                </m:e>
                              </m:mr>
                              <m:mr>
                                <m:e>
                                  <m:r>
                                    <a:rPr lang="en-US" altLang="en-US" sz="1600" b="0" i="1" smtClean="0">
                                      <a:latin typeface="Cambria Math" panose="02040503050406030204" pitchFamily="18" charset="0"/>
                                    </a:rPr>
                                    <m:t>1</m:t>
                                  </m:r>
                                </m:e>
                              </m:mr>
                            </m:m>
                          </m:e>
                        </m:d>
                      </m:num>
                      <m:den>
                        <m:d>
                          <m:dPr>
                            <m:ctrlPr>
                              <a:rPr lang="en-US" altLang="en-US" sz="1600" i="1">
                                <a:latin typeface="Cambria Math" panose="02040503050406030204" pitchFamily="18" charset="0"/>
                              </a:rPr>
                            </m:ctrlPr>
                          </m:dPr>
                          <m:e>
                            <m:m>
                              <m:mPr>
                                <m:mcs>
                                  <m:mc>
                                    <m:mcPr>
                                      <m:count m:val="1"/>
                                      <m:mcJc m:val="center"/>
                                    </m:mcPr>
                                  </m:mc>
                                </m:mcs>
                                <m:ctrlPr>
                                  <a:rPr lang="en-US" altLang="en-US" sz="1600" i="1">
                                    <a:latin typeface="Cambria Math" panose="02040503050406030204" pitchFamily="18" charset="0"/>
                                  </a:rPr>
                                </m:ctrlPr>
                              </m:mPr>
                              <m:mr>
                                <m:e>
                                  <m:r>
                                    <m:rPr>
                                      <m:brk m:alnAt="7"/>
                                    </m:rPr>
                                    <a:rPr lang="en-US" altLang="en-US" sz="1600" b="0" i="1" smtClean="0">
                                      <a:latin typeface="Cambria Math" panose="02040503050406030204" pitchFamily="18" charset="0"/>
                                    </a:rPr>
                                    <m:t>1</m:t>
                                  </m:r>
                                  <m:r>
                                    <a:rPr lang="en-US" altLang="en-US" sz="1600" b="0" i="1" smtClean="0">
                                      <a:latin typeface="Cambria Math" panose="02040503050406030204" pitchFamily="18" charset="0"/>
                                    </a:rPr>
                                    <m:t>00</m:t>
                                  </m:r>
                                </m:e>
                              </m:mr>
                              <m:mr>
                                <m:e>
                                  <m:r>
                                    <a:rPr lang="en-US" altLang="en-US" sz="1600" b="0" i="1" smtClean="0">
                                      <a:latin typeface="Cambria Math" panose="02040503050406030204" pitchFamily="18" charset="0"/>
                                    </a:rPr>
                                    <m:t>10</m:t>
                                  </m:r>
                                </m:e>
                              </m:mr>
                            </m:m>
                          </m:e>
                        </m:d>
                      </m:den>
                    </m:f>
                  </m:oMath>
                </a14:m>
                <a:endParaRPr lang="en-US" altLang="en-US" sz="1600" baseline="30000" dirty="0"/>
              </a:p>
              <a:p>
                <a:pPr eaLnBrk="1" hangingPunct="1"/>
                <a:r>
                  <a:rPr lang="en-US" altLang="en-US" sz="1600" dirty="0"/>
                  <a:t>			       ≈ 0.5838 + 0.3394 = 0.9231</a:t>
                </a:r>
              </a:p>
            </p:txBody>
          </p:sp>
        </mc:Choice>
        <mc:Fallback xmlns="">
          <p:sp>
            <p:nvSpPr>
              <p:cNvPr id="3" name="TextBox 2">
                <a:extLst>
                  <a:ext uri="{FF2B5EF4-FFF2-40B4-BE49-F238E27FC236}">
                    <a16:creationId xmlns:a16="http://schemas.microsoft.com/office/drawing/2014/main" id="{C05CD953-584C-45BD-B5AB-2E058452E2DB}"/>
                  </a:ext>
                </a:extLst>
              </p:cNvPr>
              <p:cNvSpPr txBox="1">
                <a:spLocks noRot="1" noChangeAspect="1" noMove="1" noResize="1" noEditPoints="1" noAdjustHandles="1" noChangeArrowheads="1" noChangeShapeType="1" noTextEdit="1"/>
              </p:cNvSpPr>
              <p:nvPr/>
            </p:nvSpPr>
            <p:spPr bwMode="auto">
              <a:xfrm>
                <a:off x="304800" y="685800"/>
                <a:ext cx="8610600" cy="5826852"/>
              </a:xfrm>
              <a:prstGeom prst="rect">
                <a:avLst/>
              </a:prstGeom>
              <a:blipFill>
                <a:blip r:embed="rId3"/>
                <a:stretch>
                  <a:fillRect l="-354" t="-314" r="-2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C3B1-0CB1-458B-9137-EFF9FAFEA7D5}"/>
              </a:ext>
            </a:extLst>
          </p:cNvPr>
          <p:cNvSpPr txBox="1">
            <a:spLocks/>
          </p:cNvSpPr>
          <p:nvPr/>
        </p:nvSpPr>
        <p:spPr>
          <a:xfrm>
            <a:off x="457200" y="304800"/>
            <a:ext cx="8229600" cy="533400"/>
          </a:xfrm>
          <a:prstGeom prst="rect">
            <a:avLst/>
          </a:prstGeom>
        </p:spPr>
        <p:txBody>
          <a:bodyPr/>
          <a:lstStyle/>
          <a:p>
            <a:pPr algn="ctr" eaLnBrk="0" hangingPunct="0">
              <a:defRPr/>
            </a:pPr>
            <a:r>
              <a:rPr lang="en-US" sz="3200" dirty="0" err="1">
                <a:latin typeface="+mj-lt"/>
                <a:ea typeface="+mj-ea"/>
                <a:cs typeface="+mj-cs"/>
              </a:rPr>
              <a:t>Hypergeometric</a:t>
            </a:r>
            <a:r>
              <a:rPr lang="en-US" sz="3200" dirty="0">
                <a:latin typeface="+mj-lt"/>
                <a:ea typeface="+mj-ea"/>
                <a:cs typeface="+mj-cs"/>
              </a:rPr>
              <a:t> Probability Distribution</a:t>
            </a:r>
          </a:p>
        </p:txBody>
      </p:sp>
      <p:sp>
        <p:nvSpPr>
          <p:cNvPr id="22531" name="TextBox 2">
            <a:extLst>
              <a:ext uri="{FF2B5EF4-FFF2-40B4-BE49-F238E27FC236}">
                <a16:creationId xmlns:a16="http://schemas.microsoft.com/office/drawing/2014/main" id="{5207343A-90F6-43E4-AB86-688B124F505B}"/>
              </a:ext>
            </a:extLst>
          </p:cNvPr>
          <p:cNvSpPr txBox="1">
            <a:spLocks noChangeArrowheads="1"/>
          </p:cNvSpPr>
          <p:nvPr/>
        </p:nvSpPr>
        <p:spPr bwMode="auto">
          <a:xfrm>
            <a:off x="1066800" y="1066800"/>
            <a:ext cx="3646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So is management … misguided?</a:t>
            </a:r>
          </a:p>
        </p:txBody>
      </p:sp>
      <p:sp>
        <p:nvSpPr>
          <p:cNvPr id="4" name="TextBox 3">
            <a:extLst>
              <a:ext uri="{FF2B5EF4-FFF2-40B4-BE49-F238E27FC236}">
                <a16:creationId xmlns:a16="http://schemas.microsoft.com/office/drawing/2014/main" id="{2C761ADE-11D1-49EE-9293-0CF84B0B7EA0}"/>
              </a:ext>
            </a:extLst>
          </p:cNvPr>
          <p:cNvSpPr txBox="1">
            <a:spLocks noChangeArrowheads="1"/>
          </p:cNvSpPr>
          <p:nvPr/>
        </p:nvSpPr>
        <p:spPr bwMode="auto">
          <a:xfrm>
            <a:off x="838200" y="1600200"/>
            <a:ext cx="41179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Well … lets look a little more closely …</a:t>
            </a:r>
          </a:p>
          <a:p>
            <a:pPr eaLnBrk="1" hangingPunct="1"/>
            <a:endParaRPr lang="en-US" altLang="en-US"/>
          </a:p>
          <a:p>
            <a:pPr eaLnBrk="1" hangingPunct="1"/>
            <a:r>
              <a:rPr lang="en-US" altLang="en-US"/>
              <a:t>Lets consider the following table:</a:t>
            </a:r>
          </a:p>
        </p:txBody>
      </p:sp>
      <p:pic>
        <p:nvPicPr>
          <p:cNvPr id="52226" name="Picture 2">
            <a:extLst>
              <a:ext uri="{FF2B5EF4-FFF2-40B4-BE49-F238E27FC236}">
                <a16:creationId xmlns:a16="http://schemas.microsoft.com/office/drawing/2014/main" id="{5D4A027C-7C92-44DF-A171-0BA2F420C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514600"/>
            <a:ext cx="658971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F0100B76-6F11-48A3-8BEC-1DD19C0B09D5}"/>
              </a:ext>
            </a:extLst>
          </p:cNvPr>
          <p:cNvSpPr txBox="1">
            <a:spLocks noChangeArrowheads="1"/>
          </p:cNvSpPr>
          <p:nvPr/>
        </p:nvSpPr>
        <p:spPr bwMode="auto">
          <a:xfrm>
            <a:off x="7239000" y="3276600"/>
            <a:ext cx="1584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So … slightly less</a:t>
            </a:r>
          </a:p>
          <a:p>
            <a:pPr eaLnBrk="1" hangingPunct="1"/>
            <a:r>
              <a:rPr lang="en-US" altLang="en-US" sz="1200"/>
              <a:t> expected defectives</a:t>
            </a:r>
          </a:p>
          <a:p>
            <a:pPr eaLnBrk="1" hangingPunct="1"/>
            <a:r>
              <a:rPr lang="en-US" altLang="en-US" sz="1200"/>
              <a:t> per lot</a:t>
            </a:r>
          </a:p>
        </p:txBody>
      </p:sp>
      <p:pic>
        <p:nvPicPr>
          <p:cNvPr id="52227" name="Picture 3">
            <a:extLst>
              <a:ext uri="{FF2B5EF4-FFF2-40B4-BE49-F238E27FC236}">
                <a16:creationId xmlns:a16="http://schemas.microsoft.com/office/drawing/2014/main" id="{50998368-0DFE-4D84-87BC-851A4A48C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038600"/>
            <a:ext cx="65897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63C5D8CA-88D5-40E4-9623-2D7AFD10116B}"/>
              </a:ext>
            </a:extLst>
          </p:cNvPr>
          <p:cNvSpPr txBox="1">
            <a:spLocks noChangeArrowheads="1"/>
          </p:cNvSpPr>
          <p:nvPr/>
        </p:nvSpPr>
        <p:spPr bwMode="auto">
          <a:xfrm>
            <a:off x="7239000" y="3962400"/>
            <a:ext cx="16779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And … slightly less</a:t>
            </a:r>
          </a:p>
          <a:p>
            <a:pPr eaLnBrk="1" hangingPunct="1"/>
            <a:r>
              <a:rPr lang="en-US" altLang="en-US" sz="1200"/>
              <a:t> expected units tested</a:t>
            </a:r>
          </a:p>
          <a:p>
            <a:pPr eaLnBrk="1" hangingPunct="1"/>
            <a:r>
              <a:rPr lang="en-US" altLang="en-US" sz="1200"/>
              <a:t> per lot</a:t>
            </a:r>
          </a:p>
        </p:txBody>
      </p:sp>
      <p:pic>
        <p:nvPicPr>
          <p:cNvPr id="52228" name="Picture 4">
            <a:extLst>
              <a:ext uri="{FF2B5EF4-FFF2-40B4-BE49-F238E27FC236}">
                <a16:creationId xmlns:a16="http://schemas.microsoft.com/office/drawing/2014/main" id="{A7CCACCA-F898-43E7-9FBC-D3FB776832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495800"/>
            <a:ext cx="65897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0A4FDD03-DB33-413A-A5C6-F53CF774AD10}"/>
              </a:ext>
            </a:extLst>
          </p:cNvPr>
          <p:cNvSpPr txBox="1">
            <a:spLocks noChangeArrowheads="1"/>
          </p:cNvSpPr>
          <p:nvPr/>
        </p:nvSpPr>
        <p:spPr bwMode="auto">
          <a:xfrm>
            <a:off x="7239000" y="4724400"/>
            <a:ext cx="16589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But … slightly higher</a:t>
            </a:r>
          </a:p>
          <a:p>
            <a:pPr eaLnBrk="1" hangingPunct="1"/>
            <a:r>
              <a:rPr lang="en-US" altLang="en-US" sz="1200"/>
              <a:t> expected percentage</a:t>
            </a:r>
          </a:p>
          <a:p>
            <a:pPr eaLnBrk="1" hangingPunct="1"/>
            <a:r>
              <a:rPr lang="en-US" altLang="en-US" sz="1200"/>
              <a:t> of defectives shipped</a:t>
            </a:r>
          </a:p>
        </p:txBody>
      </p:sp>
      <p:sp>
        <p:nvSpPr>
          <p:cNvPr id="11" name="TextBox 10">
            <a:extLst>
              <a:ext uri="{FF2B5EF4-FFF2-40B4-BE49-F238E27FC236}">
                <a16:creationId xmlns:a16="http://schemas.microsoft.com/office/drawing/2014/main" id="{F5E20A34-2353-49CB-AB2C-8924CAFBFB36}"/>
              </a:ext>
            </a:extLst>
          </p:cNvPr>
          <p:cNvSpPr txBox="1">
            <a:spLocks noChangeArrowheads="1"/>
          </p:cNvSpPr>
          <p:nvPr/>
        </p:nvSpPr>
        <p:spPr bwMode="auto">
          <a:xfrm>
            <a:off x="304800" y="5486400"/>
            <a:ext cx="80930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So … change is really just about a “wash” (ie, not really different than before),</a:t>
            </a:r>
          </a:p>
          <a:p>
            <a:pPr eaLnBrk="1" hangingPunct="1"/>
            <a:endParaRPr lang="en-US" altLang="en-US"/>
          </a:p>
          <a:p>
            <a:pPr eaLnBrk="1" hangingPunct="1"/>
            <a:r>
              <a:rPr lang="en-US" altLang="en-US"/>
              <a:t>But … management looks like it is doing something </a:t>
            </a:r>
            <a:r>
              <a:rPr lang="en-US" altLang="en-US">
                <a:sym typeface="Wingdings" panose="05000000000000000000" pitchFamily="2" charset="2"/>
              </a:rPr>
              <a:t></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2226"/>
                                        </p:tgtEl>
                                        <p:attrNameLst>
                                          <p:attrName>style.visibility</p:attrName>
                                        </p:attrNameLst>
                                      </p:cBhvr>
                                      <p:to>
                                        <p:strVal val="visible"/>
                                      </p:to>
                                    </p:set>
                                    <p:anim calcmode="lin" valueType="num">
                                      <p:cBhvr additive="base">
                                        <p:cTn id="19" dur="500" fill="hold"/>
                                        <p:tgtEl>
                                          <p:spTgt spid="52226"/>
                                        </p:tgtEl>
                                        <p:attrNameLst>
                                          <p:attrName>ppt_x</p:attrName>
                                        </p:attrNameLst>
                                      </p:cBhvr>
                                      <p:tavLst>
                                        <p:tav tm="0">
                                          <p:val>
                                            <p:strVal val="#ppt_x"/>
                                          </p:val>
                                        </p:tav>
                                        <p:tav tm="100000">
                                          <p:val>
                                            <p:strVal val="#ppt_x"/>
                                          </p:val>
                                        </p:tav>
                                      </p:tavLst>
                                    </p:anim>
                                    <p:anim calcmode="lin" valueType="num">
                                      <p:cBhvr additive="base">
                                        <p:cTn id="20" dur="500" fill="hold"/>
                                        <p:tgtEl>
                                          <p:spTgt spid="5222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2227"/>
                                        </p:tgtEl>
                                        <p:attrNameLst>
                                          <p:attrName>style.visibility</p:attrName>
                                        </p:attrNameLst>
                                      </p:cBhvr>
                                      <p:to>
                                        <p:strVal val="visible"/>
                                      </p:to>
                                    </p:set>
                                    <p:anim calcmode="lin" valueType="num">
                                      <p:cBhvr additive="base">
                                        <p:cTn id="31" dur="500" fill="hold"/>
                                        <p:tgtEl>
                                          <p:spTgt spid="52227"/>
                                        </p:tgtEl>
                                        <p:attrNameLst>
                                          <p:attrName>ppt_x</p:attrName>
                                        </p:attrNameLst>
                                      </p:cBhvr>
                                      <p:tavLst>
                                        <p:tav tm="0">
                                          <p:val>
                                            <p:strVal val="#ppt_x"/>
                                          </p:val>
                                        </p:tav>
                                        <p:tav tm="100000">
                                          <p:val>
                                            <p:strVal val="#ppt_x"/>
                                          </p:val>
                                        </p:tav>
                                      </p:tavLst>
                                    </p:anim>
                                    <p:anim calcmode="lin" valueType="num">
                                      <p:cBhvr additive="base">
                                        <p:cTn id="32" dur="500" fill="hold"/>
                                        <p:tgtEl>
                                          <p:spTgt spid="5222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2228"/>
                                        </p:tgtEl>
                                        <p:attrNameLst>
                                          <p:attrName>style.visibility</p:attrName>
                                        </p:attrNameLst>
                                      </p:cBhvr>
                                      <p:to>
                                        <p:strVal val="visible"/>
                                      </p:to>
                                    </p:set>
                                    <p:anim calcmode="lin" valueType="num">
                                      <p:cBhvr additive="base">
                                        <p:cTn id="43" dur="500" fill="hold"/>
                                        <p:tgtEl>
                                          <p:spTgt spid="52228"/>
                                        </p:tgtEl>
                                        <p:attrNameLst>
                                          <p:attrName>ppt_x</p:attrName>
                                        </p:attrNameLst>
                                      </p:cBhvr>
                                      <p:tavLst>
                                        <p:tav tm="0">
                                          <p:val>
                                            <p:strVal val="#ppt_x"/>
                                          </p:val>
                                        </p:tav>
                                        <p:tav tm="100000">
                                          <p:val>
                                            <p:strVal val="#ppt_x"/>
                                          </p:val>
                                        </p:tav>
                                      </p:tavLst>
                                    </p:anim>
                                    <p:anim calcmode="lin" valueType="num">
                                      <p:cBhvr additive="base">
                                        <p:cTn id="44" dur="500" fill="hold"/>
                                        <p:tgtEl>
                                          <p:spTgt spid="5222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anim calcmode="lin" valueType="num">
                                      <p:cBhvr additive="base">
                                        <p:cTn id="5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11">
                                            <p:txEl>
                                              <p:pRg st="2" end="2"/>
                                            </p:txEl>
                                          </p:spTgt>
                                        </p:tgtEl>
                                        <p:attrNameLst>
                                          <p:attrName>style.visibility</p:attrName>
                                        </p:attrNameLst>
                                      </p:cBhvr>
                                      <p:to>
                                        <p:strVal val="visible"/>
                                      </p:to>
                                    </p:set>
                                    <p:anim calcmode="lin" valueType="num">
                                      <p:cBhvr additive="base">
                                        <p:cTn id="61"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F1109-3069-4F49-A606-A3A07FBE4699}"/>
              </a:ext>
            </a:extLst>
          </p:cNvPr>
          <p:cNvSpPr txBox="1">
            <a:spLocks/>
          </p:cNvSpPr>
          <p:nvPr/>
        </p:nvSpPr>
        <p:spPr>
          <a:xfrm>
            <a:off x="457200" y="0"/>
            <a:ext cx="8229600" cy="990600"/>
          </a:xfrm>
          <a:prstGeom prst="rect">
            <a:avLst/>
          </a:prstGeom>
        </p:spPr>
        <p:txBody>
          <a:bodyPr/>
          <a:lstStyle/>
          <a:p>
            <a:pPr algn="ctr" eaLnBrk="0" hangingPunct="0">
              <a:defRPr/>
            </a:pPr>
            <a:r>
              <a:rPr lang="en-US" sz="3200" dirty="0" err="1">
                <a:latin typeface="+mj-lt"/>
                <a:ea typeface="+mj-ea"/>
                <a:cs typeface="+mj-cs"/>
              </a:rPr>
              <a:t>Hypergeometric</a:t>
            </a:r>
            <a:r>
              <a:rPr lang="en-US" sz="3200" dirty="0">
                <a:latin typeface="+mj-lt"/>
                <a:ea typeface="+mj-ea"/>
                <a:cs typeface="+mj-cs"/>
              </a:rPr>
              <a:t> Probability Distribution</a:t>
            </a:r>
          </a:p>
          <a:p>
            <a:pPr algn="ctr" eaLnBrk="0" hangingPunct="0">
              <a:defRPr/>
            </a:pPr>
            <a:r>
              <a:rPr lang="en-US" sz="2400" dirty="0">
                <a:latin typeface="+mj-lt"/>
                <a:ea typeface="+mj-ea"/>
                <a:cs typeface="+mj-cs"/>
              </a:rPr>
              <a:t>Mean, Variance, &amp; Standard Deviation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B559A38-452A-4C33-ADF8-2D9B97C14660}"/>
                  </a:ext>
                </a:extLst>
              </p:cNvPr>
              <p:cNvSpPr txBox="1">
                <a:spLocks noChangeArrowheads="1"/>
              </p:cNvSpPr>
              <p:nvPr/>
            </p:nvSpPr>
            <p:spPr bwMode="auto">
              <a:xfrm>
                <a:off x="381000" y="990600"/>
                <a:ext cx="6308074" cy="20897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If X ~ </a:t>
                </a:r>
                <a:r>
                  <a:rPr lang="en-US" altLang="en-US" dirty="0" err="1"/>
                  <a:t>Hypgeom</a:t>
                </a:r>
                <a:r>
                  <a:rPr lang="en-US" altLang="en-US" dirty="0"/>
                  <a:t>(</a:t>
                </a:r>
                <a:r>
                  <a:rPr lang="en-US" altLang="en-US" dirty="0" err="1"/>
                  <a:t>s,f</a:t>
                </a:r>
                <a:r>
                  <a:rPr lang="en-US" altLang="en-US" dirty="0"/>
                  <a:t>, n), then</a:t>
                </a:r>
              </a:p>
              <a:p>
                <a:pPr eaLnBrk="1" hangingPunct="1"/>
                <a:endParaRPr lang="en-US" altLang="en-US" dirty="0"/>
              </a:p>
              <a:p>
                <a:pPr eaLnBrk="1" hangingPunct="1"/>
                <a:r>
                  <a:rPr lang="en-US" altLang="en-US" dirty="0"/>
                  <a:t>	E[X] = </a:t>
                </a:r>
                <a:r>
                  <a:rPr lang="el-GR" altLang="en-US" dirty="0"/>
                  <a:t>μ</a:t>
                </a:r>
                <a:r>
                  <a:rPr lang="en-US" altLang="en-US" baseline="-25000" dirty="0"/>
                  <a:t>X</a:t>
                </a:r>
                <a:r>
                  <a:rPr lang="en-US" altLang="en-US" dirty="0"/>
                  <a:t> = n*[s/(s + f)] = n*(s/N),  where N = s + f</a:t>
                </a:r>
              </a:p>
              <a:p>
                <a:pPr eaLnBrk="1" hangingPunct="1"/>
                <a:r>
                  <a:rPr lang="en-US" altLang="en-US" dirty="0"/>
                  <a:t> </a:t>
                </a:r>
              </a:p>
              <a:p>
                <a:pPr eaLnBrk="1" hangingPunct="1"/>
                <a:r>
                  <a:rPr lang="en-US" altLang="en-US" dirty="0"/>
                  <a:t>	Var(X) = </a:t>
                </a:r>
                <a:r>
                  <a:rPr lang="el-GR" altLang="en-US" dirty="0"/>
                  <a:t>σ</a:t>
                </a:r>
                <a:r>
                  <a:rPr lang="en-US" altLang="en-US" baseline="-25000" dirty="0"/>
                  <a:t>X</a:t>
                </a:r>
                <a:r>
                  <a:rPr lang="en-US" altLang="en-US" baseline="30000" dirty="0"/>
                  <a:t>2</a:t>
                </a:r>
                <a:r>
                  <a:rPr lang="en-US" altLang="en-US" dirty="0"/>
                  <a:t> = n*(s/N)*(f/N)*[(N-n)/(N-1)], &amp;</a:t>
                </a:r>
              </a:p>
              <a:p>
                <a:pPr eaLnBrk="1" hangingPunct="1"/>
                <a:r>
                  <a:rPr lang="en-US" altLang="en-US" dirty="0"/>
                  <a:t> </a:t>
                </a:r>
              </a:p>
              <a:p>
                <a:pPr eaLnBrk="1" hangingPunct="1"/>
                <a:r>
                  <a:rPr lang="en-US" altLang="en-US" dirty="0"/>
                  <a:t>	Std Dev(X) = </a:t>
                </a:r>
                <a:r>
                  <a:rPr lang="el-GR" altLang="en-US" dirty="0"/>
                  <a:t>σ</a:t>
                </a:r>
                <a:r>
                  <a:rPr lang="en-US" altLang="en-US" baseline="-25000" dirty="0"/>
                  <a:t>X</a:t>
                </a:r>
                <a:r>
                  <a:rPr lang="en-US" altLang="en-US" dirty="0"/>
                  <a:t> = </a:t>
                </a:r>
                <a14:m>
                  <m:oMath xmlns:m="http://schemas.openxmlformats.org/officeDocument/2006/math">
                    <m:rad>
                      <m:radPr>
                        <m:degHide m:val="on"/>
                        <m:ctrlPr>
                          <a:rPr lang="en-US" altLang="en-US" i="1" smtClean="0">
                            <a:latin typeface="Cambria Math" panose="02040503050406030204" pitchFamily="18" charset="0"/>
                          </a:rPr>
                        </m:ctrlPr>
                      </m:radPr>
                      <m:deg/>
                      <m:e>
                        <m:r>
                          <m:rPr>
                            <m:nor/>
                          </m:rPr>
                          <a:rPr lang="en-US" altLang="en-US" dirty="0"/>
                          <m:t>n</m:t>
                        </m:r>
                        <m:r>
                          <m:rPr>
                            <m:nor/>
                          </m:rPr>
                          <a:rPr lang="en-US" altLang="en-US" dirty="0"/>
                          <m:t>∗(</m:t>
                        </m:r>
                        <m:r>
                          <m:rPr>
                            <m:nor/>
                          </m:rPr>
                          <a:rPr lang="en-US" altLang="en-US" dirty="0"/>
                          <m:t>s</m:t>
                        </m:r>
                        <m:r>
                          <m:rPr>
                            <m:nor/>
                          </m:rPr>
                          <a:rPr lang="en-US" altLang="en-US" dirty="0"/>
                          <m:t>/</m:t>
                        </m:r>
                        <m:r>
                          <m:rPr>
                            <m:nor/>
                          </m:rPr>
                          <a:rPr lang="en-US" altLang="en-US" dirty="0"/>
                          <m:t>N</m:t>
                        </m:r>
                        <m:r>
                          <m:rPr>
                            <m:nor/>
                          </m:rPr>
                          <a:rPr lang="en-US" altLang="en-US" dirty="0"/>
                          <m:t>)∗(</m:t>
                        </m:r>
                        <m:r>
                          <m:rPr>
                            <m:nor/>
                          </m:rPr>
                          <a:rPr lang="en-US" altLang="en-US" dirty="0"/>
                          <m:t>f</m:t>
                        </m:r>
                        <m:r>
                          <m:rPr>
                            <m:nor/>
                          </m:rPr>
                          <a:rPr lang="en-US" altLang="en-US" dirty="0"/>
                          <m:t>/</m:t>
                        </m:r>
                        <m:r>
                          <m:rPr>
                            <m:nor/>
                          </m:rPr>
                          <a:rPr lang="en-US" altLang="en-US" dirty="0"/>
                          <m:t>N</m:t>
                        </m:r>
                        <m:r>
                          <m:rPr>
                            <m:nor/>
                          </m:rPr>
                          <a:rPr lang="en-US" altLang="en-US" dirty="0"/>
                          <m:t>)∗[(</m:t>
                        </m:r>
                        <m:r>
                          <m:rPr>
                            <m:nor/>
                          </m:rPr>
                          <a:rPr lang="en-US" altLang="en-US" dirty="0"/>
                          <m:t>N</m:t>
                        </m:r>
                        <m:r>
                          <m:rPr>
                            <m:nor/>
                          </m:rPr>
                          <a:rPr lang="en-US" altLang="en-US" dirty="0"/>
                          <m:t>−</m:t>
                        </m:r>
                        <m:r>
                          <m:rPr>
                            <m:nor/>
                          </m:rPr>
                          <a:rPr lang="en-US" altLang="en-US" dirty="0"/>
                          <m:t>n</m:t>
                        </m:r>
                        <m:r>
                          <m:rPr>
                            <m:nor/>
                          </m:rPr>
                          <a:rPr lang="en-US" altLang="en-US" dirty="0"/>
                          <m:t>)/(</m:t>
                        </m:r>
                        <m:r>
                          <m:rPr>
                            <m:nor/>
                          </m:rPr>
                          <a:rPr lang="en-US" altLang="en-US" dirty="0"/>
                          <m:t>N</m:t>
                        </m:r>
                        <m:r>
                          <m:rPr>
                            <m:nor/>
                          </m:rPr>
                          <a:rPr lang="en-US" altLang="en-US" dirty="0"/>
                          <m:t>−1)]</m:t>
                        </m:r>
                      </m:e>
                    </m:rad>
                  </m:oMath>
                </a14:m>
                <a:endParaRPr lang="en-US" altLang="en-US" dirty="0"/>
              </a:p>
            </p:txBody>
          </p:sp>
        </mc:Choice>
        <mc:Fallback xmlns="">
          <p:sp>
            <p:nvSpPr>
              <p:cNvPr id="3" name="TextBox 2">
                <a:extLst>
                  <a:ext uri="{FF2B5EF4-FFF2-40B4-BE49-F238E27FC236}">
                    <a16:creationId xmlns:a16="http://schemas.microsoft.com/office/drawing/2014/main" id="{5B559A38-452A-4C33-ADF8-2D9B97C14660}"/>
                  </a:ext>
                </a:extLst>
              </p:cNvPr>
              <p:cNvSpPr txBox="1">
                <a:spLocks noRot="1" noChangeAspect="1" noMove="1" noResize="1" noEditPoints="1" noAdjustHandles="1" noChangeArrowheads="1" noChangeShapeType="1" noTextEdit="1"/>
              </p:cNvSpPr>
              <p:nvPr/>
            </p:nvSpPr>
            <p:spPr bwMode="auto">
              <a:xfrm>
                <a:off x="381000" y="990600"/>
                <a:ext cx="6308074" cy="2089739"/>
              </a:xfrm>
              <a:prstGeom prst="rect">
                <a:avLst/>
              </a:prstGeom>
              <a:blipFill>
                <a:blip r:embed="rId3"/>
                <a:stretch>
                  <a:fillRect l="-870" t="-1754" b="-292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F123373-A07B-4FB4-9865-51830138AC0F}"/>
                  </a:ext>
                </a:extLst>
              </p:cNvPr>
              <p:cNvSpPr txBox="1">
                <a:spLocks noChangeArrowheads="1"/>
              </p:cNvSpPr>
              <p:nvPr/>
            </p:nvSpPr>
            <p:spPr bwMode="auto">
              <a:xfrm>
                <a:off x="304800" y="3048000"/>
                <a:ext cx="8458200" cy="332783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t>Example:  The </a:t>
                </a:r>
                <a:r>
                  <a:rPr lang="en-US" altLang="en-US" sz="1600" b="1" i="1" u="sng" dirty="0"/>
                  <a:t>expected</a:t>
                </a:r>
                <a:r>
                  <a:rPr lang="en-US" altLang="en-US" sz="1600" dirty="0"/>
                  <a:t> number of damaged cartons chosen when choosing 5 from a group of 50 including 5 damaged cartons would be …</a:t>
                </a:r>
              </a:p>
              <a:p>
                <a:pPr eaLnBrk="1" hangingPunct="1"/>
                <a:r>
                  <a:rPr lang="en-US" altLang="en-US" sz="1600" dirty="0"/>
                  <a:t>		5*(5/50) = 0.5 </a:t>
                </a:r>
                <a:r>
                  <a:rPr lang="en-US" altLang="en-US" sz="1400" dirty="0"/>
                  <a:t>(Note: Expected number of undamaged = 5*(45/50) = 4.5)</a:t>
                </a:r>
              </a:p>
              <a:p>
                <a:pPr eaLnBrk="1" hangingPunct="1"/>
                <a:endParaRPr lang="en-US" altLang="en-US" sz="1600" dirty="0"/>
              </a:p>
              <a:p>
                <a:pPr eaLnBrk="1" hangingPunct="1"/>
                <a:r>
                  <a:rPr lang="en-US" altLang="en-US" sz="1600" dirty="0"/>
                  <a:t>Example:  The </a:t>
                </a:r>
                <a:r>
                  <a:rPr lang="en-US" altLang="en-US" sz="1600" b="1" i="1" u="sng" dirty="0"/>
                  <a:t>expected</a:t>
                </a:r>
                <a:r>
                  <a:rPr lang="en-US" altLang="en-US" sz="1600" dirty="0"/>
                  <a:t> number of defective units chosen when choosing 3 from a lot of 100 including 5 defectives would be …</a:t>
                </a:r>
              </a:p>
              <a:p>
                <a:pPr eaLnBrk="1" hangingPunct="1"/>
                <a:r>
                  <a:rPr lang="en-US" altLang="en-US" sz="1600" dirty="0"/>
                  <a:t>		3*0.05 = 0.15 </a:t>
                </a:r>
                <a:r>
                  <a:rPr lang="en-US" altLang="en-US" sz="1400" dirty="0"/>
                  <a:t>(Note: Expected number of working units = 3*0.95 = 2.85)</a:t>
                </a:r>
              </a:p>
              <a:p>
                <a:pPr eaLnBrk="1" hangingPunct="1"/>
                <a:endParaRPr lang="en-US" altLang="en-US" sz="1600" dirty="0"/>
              </a:p>
              <a:p>
                <a:pPr eaLnBrk="1" hangingPunct="1"/>
                <a:r>
                  <a:rPr lang="en-US" altLang="en-US" sz="1600" dirty="0"/>
                  <a:t>The variance of number of defectives would be …</a:t>
                </a:r>
              </a:p>
              <a:p>
                <a:pPr eaLnBrk="1" hangingPunct="1"/>
                <a:r>
                  <a:rPr lang="en-US" altLang="en-US" sz="1600" dirty="0"/>
                  <a:t>		3*0.05*0.95*(97/99) ≈ 0.1396</a:t>
                </a:r>
              </a:p>
              <a:p>
                <a:pPr eaLnBrk="1" hangingPunct="1"/>
                <a:endParaRPr lang="en-US" altLang="en-US" sz="1600" dirty="0"/>
              </a:p>
              <a:p>
                <a:pPr eaLnBrk="1" hangingPunct="1"/>
                <a:r>
                  <a:rPr lang="en-US" altLang="en-US" sz="1600" dirty="0"/>
                  <a:t>The standard deviation of failures would be …</a:t>
                </a:r>
              </a:p>
              <a:p>
                <a:pPr eaLnBrk="1" hangingPunct="1"/>
                <a:r>
                  <a:rPr lang="en-US" altLang="en-US" sz="1600" dirty="0"/>
                  <a:t>		</a:t>
                </a:r>
                <a14:m>
                  <m:oMath xmlns:m="http://schemas.openxmlformats.org/officeDocument/2006/math">
                    <m:rad>
                      <m:radPr>
                        <m:degHide m:val="on"/>
                        <m:ctrlPr>
                          <a:rPr lang="en-US" altLang="en-US" sz="1600" i="1" smtClean="0">
                            <a:latin typeface="Cambria Math" panose="02040503050406030204" pitchFamily="18" charset="0"/>
                          </a:rPr>
                        </m:ctrlPr>
                      </m:radPr>
                      <m:deg/>
                      <m:e>
                        <m:r>
                          <m:rPr>
                            <m:nor/>
                          </m:rPr>
                          <a:rPr lang="en-US" altLang="en-US" sz="1600" dirty="0"/>
                          <m:t>0.1396</m:t>
                        </m:r>
                      </m:e>
                    </m:rad>
                  </m:oMath>
                </a14:m>
                <a:r>
                  <a:rPr lang="en-US" altLang="en-US" sz="1600" dirty="0"/>
                  <a:t> ≈ 0.3737</a:t>
                </a:r>
              </a:p>
            </p:txBody>
          </p:sp>
        </mc:Choice>
        <mc:Fallback xmlns="">
          <p:sp>
            <p:nvSpPr>
              <p:cNvPr id="4" name="TextBox 3">
                <a:extLst>
                  <a:ext uri="{FF2B5EF4-FFF2-40B4-BE49-F238E27FC236}">
                    <a16:creationId xmlns:a16="http://schemas.microsoft.com/office/drawing/2014/main" id="{AF123373-A07B-4FB4-9865-51830138AC0F}"/>
                  </a:ext>
                </a:extLst>
              </p:cNvPr>
              <p:cNvSpPr txBox="1">
                <a:spLocks noRot="1" noChangeAspect="1" noMove="1" noResize="1" noEditPoints="1" noAdjustHandles="1" noChangeArrowheads="1" noChangeShapeType="1" noTextEdit="1"/>
              </p:cNvSpPr>
              <p:nvPr/>
            </p:nvSpPr>
            <p:spPr bwMode="auto">
              <a:xfrm>
                <a:off x="304800" y="3048000"/>
                <a:ext cx="8458200" cy="3327834"/>
              </a:xfrm>
              <a:prstGeom prst="rect">
                <a:avLst/>
              </a:prstGeom>
              <a:blipFill>
                <a:blip r:embed="rId4"/>
                <a:stretch>
                  <a:fillRect l="-360" t="-549" b="-12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 calcmode="lin" valueType="num">
                                      <p:cBhvr additive="base">
                                        <p:cTn id="3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 calcmode="lin" valueType="num">
                                      <p:cBhvr additive="base">
                                        <p:cTn id="3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additive="base">
                                        <p:cTn id="4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 calcmode="lin" valueType="num">
                                      <p:cBhvr additive="base">
                                        <p:cTn id="4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additive="base">
                                        <p:cTn id="5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 calcmode="lin" valueType="num">
                                      <p:cBhvr additive="base">
                                        <p:cTn id="6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anim calcmode="lin" valueType="num">
                                      <p:cBhvr additive="base">
                                        <p:cTn id="6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10" end="10"/>
                                            </p:txEl>
                                          </p:spTgt>
                                        </p:tgtEl>
                                        <p:attrNameLst>
                                          <p:attrName>style.visibility</p:attrName>
                                        </p:attrNameLst>
                                      </p:cBhvr>
                                      <p:to>
                                        <p:strVal val="visible"/>
                                      </p:to>
                                    </p:set>
                                    <p:anim calcmode="lin" valueType="num">
                                      <p:cBhvr additive="base">
                                        <p:cTn id="7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B70B-9C25-498F-9139-1F5E2FAD75DB}"/>
              </a:ext>
            </a:extLst>
          </p:cNvPr>
          <p:cNvSpPr txBox="1">
            <a:spLocks/>
          </p:cNvSpPr>
          <p:nvPr/>
        </p:nvSpPr>
        <p:spPr>
          <a:xfrm>
            <a:off x="457200" y="76200"/>
            <a:ext cx="8229600" cy="609600"/>
          </a:xfrm>
          <a:prstGeom prst="rect">
            <a:avLst/>
          </a:prstGeom>
        </p:spPr>
        <p:txBody>
          <a:bodyPr>
            <a:normAutofit/>
          </a:bodyPr>
          <a:lstStyle/>
          <a:p>
            <a:pPr algn="ctr" fontAlgn="auto">
              <a:spcAft>
                <a:spcPts val="0"/>
              </a:spcAft>
              <a:defRPr/>
            </a:pPr>
            <a:r>
              <a:rPr lang="en-US" sz="3200" dirty="0">
                <a:latin typeface="+mj-lt"/>
                <a:ea typeface="+mj-ea"/>
                <a:cs typeface="+mj-cs"/>
              </a:rPr>
              <a:t>Poisson Distribution</a:t>
            </a:r>
          </a:p>
        </p:txBody>
      </p:sp>
      <p:sp>
        <p:nvSpPr>
          <p:cNvPr id="3" name="TextBox 2">
            <a:extLst>
              <a:ext uri="{FF2B5EF4-FFF2-40B4-BE49-F238E27FC236}">
                <a16:creationId xmlns:a16="http://schemas.microsoft.com/office/drawing/2014/main" id="{878A9889-93C5-473F-B17F-CBF7E2868DE0}"/>
              </a:ext>
            </a:extLst>
          </p:cNvPr>
          <p:cNvSpPr txBox="1">
            <a:spLocks noChangeArrowheads="1"/>
          </p:cNvSpPr>
          <p:nvPr/>
        </p:nvSpPr>
        <p:spPr bwMode="auto">
          <a:xfrm>
            <a:off x="381000" y="838200"/>
            <a:ext cx="84582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One of the stories surrounding the development of the Poisson distribution is that it was developed by a Frenchman (Poisson) as part of a study of the frequency of horses killing soldiers in the process of re-shoeing them during the Napoleonic wars.</a:t>
            </a:r>
          </a:p>
        </p:txBody>
      </p:sp>
      <p:sp>
        <p:nvSpPr>
          <p:cNvPr id="4" name="TextBox 3">
            <a:extLst>
              <a:ext uri="{FF2B5EF4-FFF2-40B4-BE49-F238E27FC236}">
                <a16:creationId xmlns:a16="http://schemas.microsoft.com/office/drawing/2014/main" id="{6828D1B2-2A57-4149-9E4B-55547488FB84}"/>
              </a:ext>
            </a:extLst>
          </p:cNvPr>
          <p:cNvSpPr txBox="1">
            <a:spLocks noChangeArrowheads="1"/>
          </p:cNvSpPr>
          <p:nvPr/>
        </p:nvSpPr>
        <p:spPr bwMode="auto">
          <a:xfrm>
            <a:off x="457200" y="1676400"/>
            <a:ext cx="5921814"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t>Recall that e</a:t>
            </a:r>
            <a:r>
              <a:rPr lang="en-US" altLang="en-US" sz="1400" baseline="30000" dirty="0"/>
              <a:t>x</a:t>
            </a:r>
            <a:r>
              <a:rPr lang="en-US" altLang="en-US" sz="1400" dirty="0"/>
              <a:t> = 1 + x + x</a:t>
            </a:r>
            <a:r>
              <a:rPr lang="en-US" altLang="en-US" sz="1400" baseline="30000" dirty="0"/>
              <a:t>2</a:t>
            </a:r>
            <a:r>
              <a:rPr lang="en-US" altLang="en-US" sz="1400" dirty="0"/>
              <a:t>/2! + x</a:t>
            </a:r>
            <a:r>
              <a:rPr lang="en-US" altLang="en-US" sz="1400" baseline="30000" dirty="0"/>
              <a:t>3</a:t>
            </a:r>
            <a:r>
              <a:rPr lang="en-US" altLang="en-US" sz="1400" dirty="0"/>
              <a:t>/3! + … = ∑</a:t>
            </a:r>
            <a:r>
              <a:rPr lang="en-US" altLang="en-US" sz="1400" baseline="-25000" dirty="0"/>
              <a:t>k=0 to ∞ </a:t>
            </a:r>
            <a:r>
              <a:rPr lang="en-US" altLang="en-US" sz="1400" dirty="0" err="1"/>
              <a:t>x</a:t>
            </a:r>
            <a:r>
              <a:rPr lang="en-US" altLang="en-US" sz="1400" baseline="30000" dirty="0" err="1"/>
              <a:t>k</a:t>
            </a:r>
            <a:r>
              <a:rPr lang="en-US" altLang="en-US" sz="1400" dirty="0"/>
              <a:t>/k!,</a:t>
            </a:r>
          </a:p>
          <a:p>
            <a:pPr eaLnBrk="1" hangingPunct="1"/>
            <a:endParaRPr lang="en-US" altLang="en-US" sz="1400" dirty="0"/>
          </a:p>
          <a:p>
            <a:pPr eaLnBrk="1" hangingPunct="1"/>
            <a:r>
              <a:rPr lang="en-US" altLang="en-US" sz="1400" dirty="0"/>
              <a:t>so p(x) = </a:t>
            </a:r>
            <a:r>
              <a:rPr lang="el-GR" altLang="en-US" sz="1400" dirty="0"/>
              <a:t>λ</a:t>
            </a:r>
            <a:r>
              <a:rPr lang="en-US" altLang="en-US" sz="1400" baseline="30000" dirty="0" err="1"/>
              <a:t>x</a:t>
            </a:r>
            <a:r>
              <a:rPr lang="en-US" altLang="en-US" sz="1400" dirty="0" err="1"/>
              <a:t>e</a:t>
            </a:r>
            <a:r>
              <a:rPr lang="en-US" altLang="en-US" sz="1400" baseline="30000" dirty="0"/>
              <a:t>-</a:t>
            </a:r>
            <a:r>
              <a:rPr lang="el-GR" altLang="en-US" sz="1400" baseline="30000" dirty="0"/>
              <a:t>λ</a:t>
            </a:r>
            <a:r>
              <a:rPr lang="en-US" altLang="en-US" sz="1400" dirty="0"/>
              <a:t>/x!, x = 0, 1, … defines a </a:t>
            </a:r>
            <a:r>
              <a:rPr lang="en-US" altLang="en-US" sz="1400" dirty="0" err="1"/>
              <a:t>pmf</a:t>
            </a:r>
            <a:r>
              <a:rPr lang="en-US" altLang="en-US" sz="1400" dirty="0"/>
              <a:t> for a random variable X, and</a:t>
            </a:r>
          </a:p>
          <a:p>
            <a:pPr eaLnBrk="1" hangingPunct="1"/>
            <a:endParaRPr lang="en-US" altLang="en-US" sz="1400" dirty="0"/>
          </a:p>
          <a:p>
            <a:pPr eaLnBrk="1" hangingPunct="1"/>
            <a:r>
              <a:rPr lang="en-US" altLang="en-US" sz="1400" dirty="0"/>
              <a:t> such a </a:t>
            </a:r>
            <a:r>
              <a:rPr lang="en-US" altLang="en-US" sz="1400" dirty="0" err="1"/>
              <a:t>pmf</a:t>
            </a:r>
            <a:r>
              <a:rPr lang="en-US" altLang="en-US" sz="1400" dirty="0"/>
              <a:t> is called a </a:t>
            </a:r>
            <a:r>
              <a:rPr lang="en-US" altLang="en-US" sz="1400" b="1" i="1" dirty="0"/>
              <a:t>Poisson</a:t>
            </a:r>
            <a:r>
              <a:rPr lang="en-US" altLang="en-US" sz="1400" dirty="0"/>
              <a:t> </a:t>
            </a:r>
            <a:r>
              <a:rPr lang="en-US" altLang="en-US" sz="1400" dirty="0" err="1"/>
              <a:t>pmf</a:t>
            </a:r>
            <a:r>
              <a:rPr lang="en-US" altLang="en-US" sz="1400" dirty="0"/>
              <a:t> with parameter </a:t>
            </a:r>
            <a:r>
              <a:rPr lang="el-GR" altLang="en-US" sz="1400" dirty="0"/>
              <a:t>λ</a:t>
            </a:r>
            <a:r>
              <a:rPr lang="en-US" altLang="en-US" sz="1400" dirty="0"/>
              <a:t>.</a:t>
            </a:r>
          </a:p>
        </p:txBody>
      </p:sp>
      <p:sp>
        <p:nvSpPr>
          <p:cNvPr id="6" name="TextBox 5">
            <a:extLst>
              <a:ext uri="{FF2B5EF4-FFF2-40B4-BE49-F238E27FC236}">
                <a16:creationId xmlns:a16="http://schemas.microsoft.com/office/drawing/2014/main" id="{AE3A84DD-04F7-4880-9E54-4AA817114EDC}"/>
              </a:ext>
            </a:extLst>
          </p:cNvPr>
          <p:cNvSpPr txBox="1">
            <a:spLocks noChangeArrowheads="1"/>
          </p:cNvSpPr>
          <p:nvPr/>
        </p:nvSpPr>
        <p:spPr bwMode="auto">
          <a:xfrm>
            <a:off x="381000" y="2971800"/>
            <a:ext cx="853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t>Random variables that have Poisson </a:t>
            </a:r>
            <a:r>
              <a:rPr lang="en-US" altLang="en-US" sz="1400" dirty="0" err="1"/>
              <a:t>pmfs</a:t>
            </a:r>
            <a:r>
              <a:rPr lang="en-US" altLang="en-US" sz="1400" dirty="0"/>
              <a:t> not only include the number of soldiers kicked in the head by their horses.  Such random variables tend to appear in other situations as well:</a:t>
            </a:r>
          </a:p>
          <a:p>
            <a:pPr eaLnBrk="1" hangingPunct="1"/>
            <a:endParaRPr lang="en-US" altLang="en-US" sz="1400" dirty="0"/>
          </a:p>
          <a:p>
            <a:pPr lvl="1" eaLnBrk="1" hangingPunct="1">
              <a:buFont typeface="Arial" panose="020B0604020202020204" pitchFamily="34" charset="0"/>
              <a:buChar char="•"/>
            </a:pPr>
            <a:r>
              <a:rPr lang="en-US" altLang="en-US" sz="1400" dirty="0"/>
              <a:t>  number of accidents occurring in a given space and time,</a:t>
            </a:r>
          </a:p>
          <a:p>
            <a:pPr lvl="1" eaLnBrk="1" hangingPunct="1">
              <a:buFont typeface="Arial" panose="020B0604020202020204" pitchFamily="34" charset="0"/>
              <a:buChar char="•"/>
            </a:pPr>
            <a:r>
              <a:rPr lang="en-US" altLang="en-US" sz="1400" dirty="0"/>
              <a:t>  number of defectives produced for a given process over a given amount of time,</a:t>
            </a:r>
          </a:p>
          <a:p>
            <a:pPr lvl="1" eaLnBrk="1" hangingPunct="1">
              <a:buFont typeface="Arial" panose="020B0604020202020204" pitchFamily="34" charset="0"/>
              <a:buChar char="•"/>
            </a:pPr>
            <a:r>
              <a:rPr lang="en-US" altLang="en-US" sz="1400" dirty="0"/>
              <a:t>  number of defects on a given product, </a:t>
            </a:r>
          </a:p>
          <a:p>
            <a:pPr lvl="1" eaLnBrk="1" hangingPunct="1">
              <a:buFont typeface="Arial" panose="020B0604020202020204" pitchFamily="34" charset="0"/>
              <a:buChar char="•"/>
            </a:pPr>
            <a:r>
              <a:rPr lang="en-US" altLang="en-US" sz="1400" dirty="0"/>
              <a:t>  number of calls received at a given telephone number over a given period of time, </a:t>
            </a:r>
          </a:p>
          <a:p>
            <a:pPr lvl="1" eaLnBrk="1" hangingPunct="1">
              <a:buFont typeface="Arial" panose="020B0604020202020204" pitchFamily="34" charset="0"/>
              <a:buChar char="•"/>
            </a:pPr>
            <a:r>
              <a:rPr lang="en-US" altLang="en-US" sz="1400" dirty="0"/>
              <a:t>  number of customers entering a place of business for a given period of time. </a:t>
            </a:r>
          </a:p>
        </p:txBody>
      </p:sp>
      <p:sp>
        <p:nvSpPr>
          <p:cNvPr id="7" name="TextBox 6">
            <a:extLst>
              <a:ext uri="{FF2B5EF4-FFF2-40B4-BE49-F238E27FC236}">
                <a16:creationId xmlns:a16="http://schemas.microsoft.com/office/drawing/2014/main" id="{4A9C8BF7-AB5F-4B90-AF80-640AD8178CDD}"/>
              </a:ext>
            </a:extLst>
          </p:cNvPr>
          <p:cNvSpPr txBox="1">
            <a:spLocks noChangeArrowheads="1"/>
          </p:cNvSpPr>
          <p:nvPr/>
        </p:nvSpPr>
        <p:spPr bwMode="auto">
          <a:xfrm>
            <a:off x="304800" y="4876800"/>
            <a:ext cx="8458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800100" indent="-3429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t>There are generally three postulates that give rise to Poisson processes:</a:t>
            </a:r>
          </a:p>
          <a:p>
            <a:pPr eaLnBrk="1" hangingPunct="1"/>
            <a:endParaRPr lang="en-US" altLang="en-US" sz="1400" dirty="0"/>
          </a:p>
          <a:p>
            <a:pPr lvl="1" eaLnBrk="1" hangingPunct="1">
              <a:buFont typeface="Calibri" panose="020F0502020204030204" pitchFamily="34" charset="0"/>
              <a:buAutoNum type="arabicPeriod"/>
            </a:pPr>
            <a:r>
              <a:rPr lang="en-US" altLang="en-US" sz="1400" dirty="0"/>
              <a:t>The probability of an occurrence of interest actually occurring in a fixed time interval of length t is approximately proportional to the length of the interval (</a:t>
            </a:r>
            <a:r>
              <a:rPr lang="en-US" altLang="en-US" sz="1400" dirty="0" err="1"/>
              <a:t>ie</a:t>
            </a:r>
            <a:r>
              <a:rPr lang="en-US" altLang="en-US" sz="1400" dirty="0"/>
              <a:t>, ≈</a:t>
            </a:r>
            <a:r>
              <a:rPr lang="el-GR" altLang="en-US" sz="1400" dirty="0"/>
              <a:t>λ</a:t>
            </a:r>
            <a:r>
              <a:rPr lang="en-US" altLang="en-US" sz="1400" dirty="0"/>
              <a:t>t, where </a:t>
            </a:r>
            <a:r>
              <a:rPr lang="el-GR" altLang="en-US" sz="1400" dirty="0"/>
              <a:t>λ</a:t>
            </a:r>
            <a:r>
              <a:rPr lang="en-US" altLang="en-US" sz="1400" dirty="0"/>
              <a:t>t is the parameter of the respective Poisson </a:t>
            </a:r>
            <a:r>
              <a:rPr lang="en-US" altLang="en-US" sz="1400" dirty="0" err="1"/>
              <a:t>pmf</a:t>
            </a:r>
            <a:r>
              <a:rPr lang="en-US" altLang="en-US" sz="1400" dirty="0"/>
              <a:t>)</a:t>
            </a:r>
          </a:p>
          <a:p>
            <a:pPr lvl="1" eaLnBrk="1" hangingPunct="1">
              <a:buFont typeface="Calibri" panose="020F0502020204030204" pitchFamily="34" charset="0"/>
              <a:buAutoNum type="arabicPeriod"/>
            </a:pPr>
            <a:r>
              <a:rPr lang="en-US" altLang="en-US" sz="1400" dirty="0"/>
              <a:t>The probability of 2 or more occurrences in this interval is essentially zero.</a:t>
            </a:r>
          </a:p>
          <a:p>
            <a:pPr lvl="1" eaLnBrk="1" hangingPunct="1">
              <a:buFont typeface="Calibri" panose="020F0502020204030204" pitchFamily="34" charset="0"/>
              <a:buAutoNum type="arabicPeriod"/>
            </a:pPr>
            <a:r>
              <a:rPr lang="en-US" altLang="en-US" sz="1400" dirty="0"/>
              <a:t>Occurrences in non-overlapping intervals are mutually independent of each other.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 calcmode="lin" valueType="num">
                                      <p:cBhvr additive="base">
                                        <p:cTn id="4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anim calcmode="lin" valueType="num">
                                      <p:cBhvr additive="base">
                                        <p:cTn id="5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2" end="2"/>
                                            </p:txEl>
                                          </p:spTgt>
                                        </p:tgtEl>
                                        <p:attrNameLst>
                                          <p:attrName>style.visibility</p:attrName>
                                        </p:attrNameLst>
                                      </p:cBhvr>
                                      <p:to>
                                        <p:strVal val="visible"/>
                                      </p:to>
                                    </p:set>
                                    <p:anim calcmode="lin" valueType="num">
                                      <p:cBhvr additive="base">
                                        <p:cTn id="6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3" end="3"/>
                                            </p:txEl>
                                          </p:spTgt>
                                        </p:tgtEl>
                                        <p:attrNameLst>
                                          <p:attrName>style.visibility</p:attrName>
                                        </p:attrNameLst>
                                      </p:cBhvr>
                                      <p:to>
                                        <p:strVal val="visible"/>
                                      </p:to>
                                    </p:set>
                                    <p:anim calcmode="lin" valueType="num">
                                      <p:cBhvr additive="base">
                                        <p:cTn id="6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4" end="4"/>
                                            </p:txEl>
                                          </p:spTgt>
                                        </p:tgtEl>
                                        <p:attrNameLst>
                                          <p:attrName>style.visibility</p:attrName>
                                        </p:attrNameLst>
                                      </p:cBhvr>
                                      <p:to>
                                        <p:strVal val="visible"/>
                                      </p:to>
                                    </p:set>
                                    <p:anim calcmode="lin" valueType="num">
                                      <p:cBhvr additive="base">
                                        <p:cTn id="7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5B25-0D69-4A29-8CC2-54507CC8481E}"/>
              </a:ext>
            </a:extLst>
          </p:cNvPr>
          <p:cNvSpPr txBox="1">
            <a:spLocks/>
          </p:cNvSpPr>
          <p:nvPr/>
        </p:nvSpPr>
        <p:spPr>
          <a:xfrm>
            <a:off x="457200" y="76200"/>
            <a:ext cx="8229600" cy="609600"/>
          </a:xfrm>
          <a:prstGeom prst="rect">
            <a:avLst/>
          </a:prstGeom>
        </p:spPr>
        <p:txBody>
          <a:bodyPr>
            <a:normAutofit/>
          </a:bodyPr>
          <a:lstStyle/>
          <a:p>
            <a:pPr algn="ctr" fontAlgn="auto">
              <a:spcAft>
                <a:spcPts val="0"/>
              </a:spcAft>
              <a:defRPr/>
            </a:pPr>
            <a:r>
              <a:rPr lang="en-US" sz="3200" dirty="0">
                <a:latin typeface="+mj-lt"/>
                <a:ea typeface="+mj-ea"/>
                <a:cs typeface="+mj-cs"/>
              </a:rPr>
              <a:t>Poisson Distribution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7541AA4-2FC5-4E8E-80EA-1C40A3183963}"/>
                  </a:ext>
                </a:extLst>
              </p:cNvPr>
              <p:cNvSpPr txBox="1">
                <a:spLocks noChangeArrowheads="1"/>
              </p:cNvSpPr>
              <p:nvPr/>
            </p:nvSpPr>
            <p:spPr bwMode="auto">
              <a:xfrm>
                <a:off x="381000" y="838200"/>
                <a:ext cx="8458200" cy="154914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t>A property of a Poisson random variable X is that E[X] = Var(X), which is fairly restrictive.</a:t>
                </a:r>
              </a:p>
              <a:p>
                <a:pPr eaLnBrk="1" hangingPunct="1"/>
                <a:endParaRPr lang="en-US" altLang="en-US" sz="1400" dirty="0"/>
              </a:p>
              <a:p>
                <a:pPr eaLnBrk="1" hangingPunct="1"/>
                <a:r>
                  <a:rPr lang="en-US" altLang="en-US" sz="1400" dirty="0"/>
                  <a:t>However, because of this property, the parameter of a Poisson </a:t>
                </a:r>
                <a:r>
                  <a:rPr lang="en-US" altLang="en-US" sz="1400" dirty="0" err="1"/>
                  <a:t>pmf</a:t>
                </a:r>
                <a:r>
                  <a:rPr lang="en-US" altLang="en-US" sz="1400" dirty="0"/>
                  <a:t> is often denoted as </a:t>
                </a:r>
                <a:r>
                  <a:rPr lang="el-GR" altLang="en-US" sz="1400" dirty="0"/>
                  <a:t>μ</a:t>
                </a:r>
                <a:r>
                  <a:rPr lang="en-US" altLang="en-US" sz="1400" dirty="0"/>
                  <a:t>, the common symbol used for the mean of any random variable.</a:t>
                </a:r>
              </a:p>
              <a:p>
                <a:pPr eaLnBrk="1" hangingPunct="1"/>
                <a:endParaRPr lang="en-US" altLang="en-US" sz="800" dirty="0"/>
              </a:p>
              <a:p>
                <a:pPr eaLnBrk="1" hangingPunct="1"/>
                <a:r>
                  <a:rPr lang="en-US" altLang="en-US" sz="1400" dirty="0"/>
                  <a:t>As with the sum of independent Binomial random variables, it can be shown that the sum of independent Poisson random variables, Y = </a:t>
                </a:r>
                <a14:m>
                  <m:oMath xmlns:m="http://schemas.openxmlformats.org/officeDocument/2006/math">
                    <m:nary>
                      <m:naryPr>
                        <m:chr m:val="∑"/>
                        <m:limLoc m:val="subSup"/>
                        <m:ctrlPr>
                          <a:rPr lang="en-US" altLang="en-US" sz="1400" i="1" smtClean="0">
                            <a:latin typeface="Cambria Math" panose="02040503050406030204" pitchFamily="18" charset="0"/>
                          </a:rPr>
                        </m:ctrlPr>
                      </m:naryPr>
                      <m:sub>
                        <m:r>
                          <m:rPr>
                            <m:brk m:alnAt="25"/>
                          </m:rPr>
                          <a:rPr lang="en-US" altLang="en-US" sz="1400" b="0" i="1" smtClean="0">
                            <a:latin typeface="Cambria Math" panose="02040503050406030204" pitchFamily="18" charset="0"/>
                          </a:rPr>
                          <m:t>𝑘</m:t>
                        </m:r>
                        <m:r>
                          <a:rPr lang="en-US" altLang="en-US" sz="1400" b="0" i="1" smtClean="0">
                            <a:latin typeface="Cambria Math" panose="02040503050406030204" pitchFamily="18" charset="0"/>
                          </a:rPr>
                          <m:t>=1</m:t>
                        </m:r>
                      </m:sub>
                      <m:sup>
                        <m:r>
                          <a:rPr lang="en-US" altLang="en-US" sz="1400" b="0" i="1" smtClean="0">
                            <a:latin typeface="Cambria Math" panose="02040503050406030204" pitchFamily="18" charset="0"/>
                          </a:rPr>
                          <m:t>𝑛</m:t>
                        </m:r>
                      </m:sup>
                      <m:e>
                        <m:r>
                          <m:rPr>
                            <m:nor/>
                          </m:rPr>
                          <a:rPr lang="en-US" altLang="en-US" sz="1400" dirty="0"/>
                          <m:t>X</m:t>
                        </m:r>
                        <m:r>
                          <m:rPr>
                            <m:nor/>
                          </m:rPr>
                          <a:rPr lang="en-US" altLang="en-US" sz="1400" baseline="-25000" dirty="0"/>
                          <m:t>k</m:t>
                        </m:r>
                      </m:e>
                    </m:nary>
                  </m:oMath>
                </a14:m>
                <a:r>
                  <a:rPr lang="en-US" altLang="en-US" sz="1400" dirty="0"/>
                  <a:t>, </a:t>
                </a:r>
                <a:r>
                  <a:rPr lang="en-US" altLang="en-US" sz="1400" dirty="0" err="1"/>
                  <a:t>X</a:t>
                </a:r>
                <a:r>
                  <a:rPr lang="en-US" altLang="en-US" sz="1400" baseline="-25000" dirty="0" err="1"/>
                  <a:t>k</a:t>
                </a:r>
                <a:r>
                  <a:rPr lang="en-US" altLang="en-US" sz="1400" dirty="0"/>
                  <a:t> ~ Poisson(</a:t>
                </a:r>
                <a:r>
                  <a:rPr lang="el-GR" altLang="en-US" sz="1400" dirty="0"/>
                  <a:t>μ</a:t>
                </a:r>
                <a:r>
                  <a:rPr lang="en-US" altLang="en-US" sz="1400" baseline="-25000" dirty="0"/>
                  <a:t>k</a:t>
                </a:r>
                <a:r>
                  <a:rPr lang="en-US" altLang="en-US" sz="1400" dirty="0"/>
                  <a:t>) is also Poisson(</a:t>
                </a:r>
                <a14:m>
                  <m:oMath xmlns:m="http://schemas.openxmlformats.org/officeDocument/2006/math">
                    <m:nary>
                      <m:naryPr>
                        <m:chr m:val="∑"/>
                        <m:limLoc m:val="subSup"/>
                        <m:ctrlPr>
                          <a:rPr lang="en-US" altLang="en-US" sz="1400" i="1" smtClean="0">
                            <a:latin typeface="Cambria Math" panose="02040503050406030204" pitchFamily="18" charset="0"/>
                          </a:rPr>
                        </m:ctrlPr>
                      </m:naryPr>
                      <m:sub>
                        <m:r>
                          <m:rPr>
                            <m:brk m:alnAt="25"/>
                          </m:rPr>
                          <a:rPr lang="en-US" altLang="en-US" sz="1400" b="0" i="1" smtClean="0">
                            <a:latin typeface="Cambria Math" panose="02040503050406030204" pitchFamily="18" charset="0"/>
                          </a:rPr>
                          <m:t>𝑘</m:t>
                        </m:r>
                        <m:r>
                          <a:rPr lang="en-US" altLang="en-US" sz="1400" b="0" i="1" smtClean="0">
                            <a:latin typeface="Cambria Math" panose="02040503050406030204" pitchFamily="18" charset="0"/>
                          </a:rPr>
                          <m:t>=1</m:t>
                        </m:r>
                      </m:sub>
                      <m:sup>
                        <m:r>
                          <a:rPr lang="en-US" altLang="en-US" sz="1400" b="0" i="1" smtClean="0">
                            <a:latin typeface="Cambria Math" panose="02040503050406030204" pitchFamily="18" charset="0"/>
                          </a:rPr>
                          <m:t>𝑛</m:t>
                        </m:r>
                      </m:sup>
                      <m:e>
                        <m:r>
                          <m:rPr>
                            <m:nor/>
                          </m:rPr>
                          <a:rPr lang="el-GR" altLang="en-US" sz="1400" dirty="0"/>
                          <m:t>μ</m:t>
                        </m:r>
                        <m:r>
                          <m:rPr>
                            <m:nor/>
                          </m:rPr>
                          <a:rPr lang="en-US" altLang="en-US" sz="1400" baseline="-25000" dirty="0"/>
                          <m:t>k</m:t>
                        </m:r>
                      </m:e>
                    </m:nary>
                  </m:oMath>
                </a14:m>
                <a:r>
                  <a:rPr lang="en-US" altLang="en-US" sz="1400" dirty="0"/>
                  <a:t>).</a:t>
                </a:r>
              </a:p>
            </p:txBody>
          </p:sp>
        </mc:Choice>
        <mc:Fallback xmlns="">
          <p:sp>
            <p:nvSpPr>
              <p:cNvPr id="5" name="TextBox 4">
                <a:extLst>
                  <a:ext uri="{FF2B5EF4-FFF2-40B4-BE49-F238E27FC236}">
                    <a16:creationId xmlns:a16="http://schemas.microsoft.com/office/drawing/2014/main" id="{37541AA4-2FC5-4E8E-80EA-1C40A3183963}"/>
                  </a:ext>
                </a:extLst>
              </p:cNvPr>
              <p:cNvSpPr txBox="1">
                <a:spLocks noRot="1" noChangeAspect="1" noMove="1" noResize="1" noEditPoints="1" noAdjustHandles="1" noChangeArrowheads="1" noChangeShapeType="1" noTextEdit="1"/>
              </p:cNvSpPr>
              <p:nvPr/>
            </p:nvSpPr>
            <p:spPr bwMode="auto">
              <a:xfrm>
                <a:off x="381000" y="838200"/>
                <a:ext cx="8458200" cy="1549142"/>
              </a:xfrm>
              <a:prstGeom prst="rect">
                <a:avLst/>
              </a:prstGeom>
              <a:blipFill>
                <a:blip r:embed="rId3"/>
                <a:stretch>
                  <a:fillRect l="-216" t="-787" b="-283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6" name="TextBox 5">
            <a:extLst>
              <a:ext uri="{FF2B5EF4-FFF2-40B4-BE49-F238E27FC236}">
                <a16:creationId xmlns:a16="http://schemas.microsoft.com/office/drawing/2014/main" id="{84FADEFA-A833-4618-A955-9A6AFB5B40AE}"/>
              </a:ext>
            </a:extLst>
          </p:cNvPr>
          <p:cNvSpPr txBox="1">
            <a:spLocks noChangeArrowheads="1"/>
          </p:cNvSpPr>
          <p:nvPr/>
        </p:nvSpPr>
        <p:spPr bwMode="auto">
          <a:xfrm>
            <a:off x="228600" y="2743200"/>
            <a:ext cx="8763000" cy="30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t>Example:  Assume that the number of passes thrown by Patrick </a:t>
            </a:r>
            <a:r>
              <a:rPr lang="en-US" altLang="en-US" sz="1400" dirty="0" err="1"/>
              <a:t>Mahomes</a:t>
            </a:r>
            <a:r>
              <a:rPr lang="en-US" altLang="en-US" sz="1400" dirty="0"/>
              <a:t> in a specific game has a Poisson </a:t>
            </a:r>
            <a:r>
              <a:rPr lang="en-US" altLang="en-US" sz="1400" dirty="0" err="1"/>
              <a:t>pmf</a:t>
            </a:r>
            <a:r>
              <a:rPr lang="en-US" altLang="en-US" sz="1400" dirty="0"/>
              <a:t>.  Then the </a:t>
            </a:r>
            <a:r>
              <a:rPr lang="en-US" altLang="en-US" sz="1400" dirty="0" err="1"/>
              <a:t>pmf</a:t>
            </a:r>
            <a:r>
              <a:rPr lang="en-US" altLang="en-US" sz="1400" dirty="0"/>
              <a:t> can be expressed as:</a:t>
            </a:r>
          </a:p>
          <a:p>
            <a:pPr eaLnBrk="1" hangingPunct="1"/>
            <a:endParaRPr lang="en-US" altLang="en-US" sz="800" dirty="0"/>
          </a:p>
          <a:p>
            <a:pPr eaLnBrk="1" hangingPunct="1"/>
            <a:r>
              <a:rPr lang="en-US" altLang="en-US" sz="1400" dirty="0"/>
              <a:t>	p(x) = e</a:t>
            </a:r>
            <a:r>
              <a:rPr lang="en-US" altLang="en-US" sz="1400" baseline="30000" dirty="0"/>
              <a:t>-</a:t>
            </a:r>
            <a:r>
              <a:rPr lang="el-GR" altLang="en-US" sz="1400" baseline="30000" dirty="0"/>
              <a:t>μ</a:t>
            </a:r>
            <a:r>
              <a:rPr lang="el-GR" altLang="en-US" sz="1400" dirty="0"/>
              <a:t>μ</a:t>
            </a:r>
            <a:r>
              <a:rPr lang="en-US" altLang="en-US" sz="1400" baseline="30000" dirty="0"/>
              <a:t>x</a:t>
            </a:r>
            <a:r>
              <a:rPr lang="en-US" altLang="en-US" sz="1400" dirty="0"/>
              <a:t>/x!, x = 0, 1, … </a:t>
            </a:r>
          </a:p>
          <a:p>
            <a:pPr eaLnBrk="1" hangingPunct="1"/>
            <a:endParaRPr lang="en-US" altLang="en-US" sz="800" dirty="0"/>
          </a:p>
          <a:p>
            <a:pPr eaLnBrk="1" hangingPunct="1"/>
            <a:r>
              <a:rPr lang="en-US" altLang="en-US" sz="1400" dirty="0"/>
              <a:t>As of 9/20/23, </a:t>
            </a:r>
            <a:r>
              <a:rPr lang="en-US" altLang="en-US" sz="1400" dirty="0" err="1"/>
              <a:t>Mahomes</a:t>
            </a:r>
            <a:r>
              <a:rPr lang="en-US" altLang="en-US" sz="1400" dirty="0"/>
              <a:t> had thrown 3,596 passes in 96 regular season games, an average of ~34 per game.</a:t>
            </a:r>
          </a:p>
          <a:p>
            <a:pPr eaLnBrk="1" hangingPunct="1"/>
            <a:endParaRPr lang="en-US" altLang="en-US" sz="800" dirty="0"/>
          </a:p>
          <a:p>
            <a:pPr eaLnBrk="1" hangingPunct="1"/>
            <a:r>
              <a:rPr lang="en-US" altLang="en-US" sz="1400" dirty="0"/>
              <a:t>So, setting </a:t>
            </a:r>
            <a:r>
              <a:rPr lang="el-GR" altLang="en-US" sz="1400" dirty="0"/>
              <a:t>μ</a:t>
            </a:r>
            <a:r>
              <a:rPr lang="en-US" altLang="en-US" sz="1400" dirty="0"/>
              <a:t> = 34 (large for most Poisson applications), an estimate of the probability that </a:t>
            </a:r>
            <a:r>
              <a:rPr lang="en-US" altLang="en-US" sz="1400" dirty="0" err="1"/>
              <a:t>Mahomes</a:t>
            </a:r>
            <a:r>
              <a:rPr lang="en-US" altLang="en-US" sz="1400" dirty="0"/>
              <a:t> will throw 20 passes in his next game would be given as</a:t>
            </a:r>
          </a:p>
          <a:p>
            <a:pPr eaLnBrk="1" hangingPunct="1"/>
            <a:endParaRPr lang="en-US" altLang="en-US" sz="800" dirty="0"/>
          </a:p>
          <a:p>
            <a:pPr eaLnBrk="1" hangingPunct="1"/>
            <a:r>
              <a:rPr lang="en-US" altLang="en-US" sz="1400" dirty="0"/>
              <a:t>	P[X = 20] = e</a:t>
            </a:r>
            <a:r>
              <a:rPr lang="en-US" altLang="en-US" sz="1400" baseline="30000" dirty="0"/>
              <a:t>-34</a:t>
            </a:r>
            <a:r>
              <a:rPr lang="en-US" altLang="en-US" sz="1400" dirty="0"/>
              <a:t>*(34)</a:t>
            </a:r>
            <a:r>
              <a:rPr lang="en-US" altLang="en-US" sz="1400" baseline="30000" dirty="0"/>
              <a:t>20</a:t>
            </a:r>
            <a:r>
              <a:rPr lang="en-US" altLang="en-US" sz="1400" dirty="0"/>
              <a:t>/20! ≈ 0.003</a:t>
            </a:r>
          </a:p>
          <a:p>
            <a:pPr eaLnBrk="1" hangingPunct="1"/>
            <a:endParaRPr lang="en-US" altLang="en-US" sz="800" dirty="0"/>
          </a:p>
          <a:p>
            <a:pPr eaLnBrk="1" hangingPunct="1"/>
            <a:r>
              <a:rPr lang="en-US" altLang="en-US" sz="1400" dirty="0"/>
              <a:t>Clearly, some of these values are large (</a:t>
            </a:r>
            <a:r>
              <a:rPr lang="en-US" altLang="en-US" sz="1400" dirty="0" err="1"/>
              <a:t>eg</a:t>
            </a:r>
            <a:r>
              <a:rPr lang="en-US" altLang="en-US" sz="1400" dirty="0"/>
              <a:t>, 20! ≈ 2.433 x 10</a:t>
            </a:r>
            <a:r>
              <a:rPr lang="en-US" altLang="en-US" sz="1400" baseline="30000" dirty="0"/>
              <a:t>18</a:t>
            </a:r>
            <a:r>
              <a:rPr lang="en-US" altLang="en-US" sz="1400" dirty="0"/>
              <a:t>), so such probabilities are generally obtained  via computer.  As with the Binomial distribution, there is also an Excel function for the Poisson distribution:  =POISSON(x, </a:t>
            </a:r>
            <a:r>
              <a:rPr lang="el-GR" altLang="en-US" sz="1400" dirty="0"/>
              <a:t>μ</a:t>
            </a:r>
            <a:r>
              <a:rPr lang="en-US" altLang="en-US" sz="1400" dirty="0"/>
              <a:t>, T/F) where x is the number of occurrences of interest, </a:t>
            </a:r>
            <a:r>
              <a:rPr lang="el-GR" altLang="en-US" sz="1400" dirty="0"/>
              <a:t>μ</a:t>
            </a:r>
            <a:r>
              <a:rPr lang="en-US" altLang="en-US" sz="1400" dirty="0"/>
              <a:t> is the applicable Poisson parameter, and T/F, as for the Binomial, is FALSE for the </a:t>
            </a:r>
            <a:r>
              <a:rPr lang="en-US" altLang="en-US" sz="1400" dirty="0" err="1"/>
              <a:t>pmf</a:t>
            </a:r>
            <a:r>
              <a:rPr lang="en-US" altLang="en-US" sz="1400" dirty="0"/>
              <a:t> values and TRUE for the </a:t>
            </a:r>
            <a:r>
              <a:rPr lang="en-US" altLang="en-US" sz="1400" dirty="0" err="1"/>
              <a:t>cdf</a:t>
            </a:r>
            <a:r>
              <a:rPr lang="en-US" altLang="en-US" sz="1400" dirty="0"/>
              <a:t> results.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 calcmode="lin" valueType="num">
                                      <p:cBhvr additive="base">
                                        <p:cTn id="2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 calcmode="lin" valueType="num">
                                      <p:cBhvr additive="base">
                                        <p:cTn id="3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additive="base">
                                        <p:cTn id="4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 calcmode="lin" valueType="num">
                                      <p:cBhvr additive="base">
                                        <p:cTn id="4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 calcmode="lin" valueType="num">
                                      <p:cBhvr additive="base">
                                        <p:cTn id="51"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EB2D-02CB-44BC-9BB8-D7CF83C0E337}"/>
              </a:ext>
            </a:extLst>
          </p:cNvPr>
          <p:cNvSpPr txBox="1">
            <a:spLocks/>
          </p:cNvSpPr>
          <p:nvPr/>
        </p:nvSpPr>
        <p:spPr>
          <a:xfrm>
            <a:off x="457200" y="76200"/>
            <a:ext cx="8229600" cy="609600"/>
          </a:xfrm>
          <a:prstGeom prst="rect">
            <a:avLst/>
          </a:prstGeom>
        </p:spPr>
        <p:txBody>
          <a:bodyPr>
            <a:normAutofit/>
          </a:bodyPr>
          <a:lstStyle/>
          <a:p>
            <a:pPr algn="ctr" fontAlgn="auto">
              <a:spcAft>
                <a:spcPts val="0"/>
              </a:spcAft>
              <a:defRPr/>
            </a:pPr>
            <a:r>
              <a:rPr lang="en-US" sz="3200" dirty="0">
                <a:latin typeface="+mj-lt"/>
                <a:ea typeface="+mj-ea"/>
                <a:cs typeface="+mj-cs"/>
              </a:rPr>
              <a:t>Poisson Distribution</a:t>
            </a:r>
          </a:p>
        </p:txBody>
      </p:sp>
      <p:sp>
        <p:nvSpPr>
          <p:cNvPr id="11267" name="TextBox 2">
            <a:extLst>
              <a:ext uri="{FF2B5EF4-FFF2-40B4-BE49-F238E27FC236}">
                <a16:creationId xmlns:a16="http://schemas.microsoft.com/office/drawing/2014/main" id="{1DC80303-15B7-479C-9E88-7B0FC1F61924}"/>
              </a:ext>
            </a:extLst>
          </p:cNvPr>
          <p:cNvSpPr txBox="1">
            <a:spLocks noChangeArrowheads="1"/>
          </p:cNvSpPr>
          <p:nvPr/>
        </p:nvSpPr>
        <p:spPr bwMode="auto">
          <a:xfrm>
            <a:off x="152400" y="609600"/>
            <a:ext cx="8839200" cy="298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t>Example </a:t>
            </a:r>
            <a:r>
              <a:rPr lang="en-US" altLang="en-US" sz="1050" dirty="0"/>
              <a:t>(continued)</a:t>
            </a:r>
            <a:r>
              <a:rPr lang="en-US" altLang="en-US" sz="1400" dirty="0"/>
              <a:t>: So the probability </a:t>
            </a:r>
            <a:r>
              <a:rPr lang="en-US" altLang="en-US" sz="1400" dirty="0" err="1"/>
              <a:t>Mahomes</a:t>
            </a:r>
            <a:r>
              <a:rPr lang="en-US" altLang="en-US" sz="1400" dirty="0"/>
              <a:t> throws 20 passes in his next game is approximately 3 in 1000.</a:t>
            </a:r>
          </a:p>
          <a:p>
            <a:pPr eaLnBrk="1" hangingPunct="1"/>
            <a:r>
              <a:rPr lang="en-US" altLang="en-US" sz="1400" dirty="0"/>
              <a:t>A more interesting probability might be </a:t>
            </a:r>
          </a:p>
          <a:p>
            <a:pPr eaLnBrk="1" hangingPunct="1"/>
            <a:endParaRPr lang="en-US" altLang="en-US" sz="800" dirty="0"/>
          </a:p>
          <a:p>
            <a:pPr eaLnBrk="1" hangingPunct="1"/>
            <a:r>
              <a:rPr lang="en-US" altLang="en-US" sz="1400" dirty="0"/>
              <a:t>	P[</a:t>
            </a:r>
            <a:r>
              <a:rPr lang="en-US" altLang="en-US" sz="1400" dirty="0" err="1"/>
              <a:t>Mahomes</a:t>
            </a:r>
            <a:r>
              <a:rPr lang="en-US" altLang="en-US" sz="1400" dirty="0"/>
              <a:t> throws fewer than 20 passes in his next game] = P[X &lt; 20] ≈ 0.00675</a:t>
            </a:r>
          </a:p>
          <a:p>
            <a:pPr eaLnBrk="1" hangingPunct="1"/>
            <a:endParaRPr lang="en-US" altLang="en-US" sz="800" dirty="0"/>
          </a:p>
          <a:p>
            <a:pPr eaLnBrk="1" hangingPunct="1"/>
            <a:r>
              <a:rPr lang="en-US" altLang="en-US" sz="1400" dirty="0"/>
              <a:t>This is still small, and the probability of real interest to a bettor and more important to his bookie would be the number of passes k where P[X &lt; k] ≈ P[X &gt; k] ≈ 0.5, as the value of k represents a reasonable value at which to set a standard over-under bet.</a:t>
            </a:r>
          </a:p>
          <a:p>
            <a:pPr eaLnBrk="1" hangingPunct="1"/>
            <a:endParaRPr lang="en-US" altLang="en-US" sz="800" dirty="0"/>
          </a:p>
          <a:p>
            <a:pPr eaLnBrk="1" hangingPunct="1"/>
            <a:r>
              <a:rPr lang="en-US" altLang="en-US" sz="1400" dirty="0"/>
              <a:t>It turns out for the assumptions made here, k = 34 results in P[X &lt; 34] ≈ 0.477 &amp; P[X &gt; 34] ≈ 0.455.</a:t>
            </a:r>
          </a:p>
          <a:p>
            <a:pPr eaLnBrk="1" hangingPunct="1"/>
            <a:endParaRPr lang="en-US" altLang="en-US" sz="800" dirty="0"/>
          </a:p>
          <a:p>
            <a:pPr eaLnBrk="1" hangingPunct="1"/>
            <a:r>
              <a:rPr lang="en-US" altLang="en-US" sz="1400" dirty="0"/>
              <a:t>Does it make sense that k = 34 is near the median of this distribution?</a:t>
            </a:r>
          </a:p>
          <a:p>
            <a:pPr eaLnBrk="1" hangingPunct="1"/>
            <a:endParaRPr lang="en-US" altLang="en-US" sz="800" dirty="0"/>
          </a:p>
          <a:p>
            <a:pPr eaLnBrk="1" hangingPunct="1"/>
            <a:r>
              <a:rPr lang="en-US" altLang="en-US" sz="1400" dirty="0"/>
              <a:t>Would it be expected that the median of any Poisson(</a:t>
            </a:r>
            <a:r>
              <a:rPr lang="el-GR" altLang="en-US" sz="1400" dirty="0"/>
              <a:t>μ</a:t>
            </a:r>
            <a:r>
              <a:rPr lang="en-US" altLang="en-US" sz="1400" dirty="0"/>
              <a:t>) random variable would be = </a:t>
            </a:r>
            <a:r>
              <a:rPr lang="el-GR" altLang="en-US" sz="1400" dirty="0"/>
              <a:t>μ</a:t>
            </a:r>
            <a:r>
              <a:rPr lang="en-US" altLang="en-US" sz="1400" dirty="0"/>
              <a:t>?</a:t>
            </a:r>
          </a:p>
          <a:p>
            <a:pPr eaLnBrk="1" hangingPunct="1"/>
            <a:endParaRPr lang="en-US" altLang="en-US" sz="800" dirty="0"/>
          </a:p>
          <a:p>
            <a:pPr eaLnBrk="1" hangingPunct="1"/>
            <a:r>
              <a:rPr lang="en-US" altLang="en-US" sz="1400" dirty="0"/>
              <a:t>Why might it be expected in this case?</a:t>
            </a:r>
          </a:p>
        </p:txBody>
      </p:sp>
      <p:pic>
        <p:nvPicPr>
          <p:cNvPr id="11268" name="Picture 2">
            <a:extLst>
              <a:ext uri="{FF2B5EF4-FFF2-40B4-BE49-F238E27FC236}">
                <a16:creationId xmlns:a16="http://schemas.microsoft.com/office/drawing/2014/main" id="{D6F2998E-0C42-4612-8615-DAF496A38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733800"/>
            <a:ext cx="41148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3">
            <a:extLst>
              <a:ext uri="{FF2B5EF4-FFF2-40B4-BE49-F238E27FC236}">
                <a16:creationId xmlns:a16="http://schemas.microsoft.com/office/drawing/2014/main" id="{C9B19D10-E8FB-4004-A68E-C1D201A01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733800"/>
            <a:ext cx="39624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4">
            <a:extLst>
              <a:ext uri="{FF2B5EF4-FFF2-40B4-BE49-F238E27FC236}">
                <a16:creationId xmlns:a16="http://schemas.microsoft.com/office/drawing/2014/main" id="{92F0D1CE-BBFA-4AD2-B8E7-362BBEF96B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4114800"/>
            <a:ext cx="1447800"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267">
                                            <p:txEl>
                                              <p:pRg st="3" end="3"/>
                                            </p:txEl>
                                          </p:spTgt>
                                        </p:tgtEl>
                                        <p:attrNameLst>
                                          <p:attrName>style.visibility</p:attrName>
                                        </p:attrNameLst>
                                      </p:cBhvr>
                                      <p:to>
                                        <p:strVal val="visible"/>
                                      </p:to>
                                    </p:set>
                                    <p:anim calcmode="lin" valueType="num">
                                      <p:cBhvr additive="base">
                                        <p:cTn id="17"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1267">
                                            <p:txEl>
                                              <p:pRg st="5" end="5"/>
                                            </p:txEl>
                                          </p:spTgt>
                                        </p:tgtEl>
                                        <p:attrNameLst>
                                          <p:attrName>style.visibility</p:attrName>
                                        </p:attrNameLst>
                                      </p:cBhvr>
                                      <p:to>
                                        <p:strVal val="visible"/>
                                      </p:to>
                                    </p:set>
                                    <p:anim calcmode="lin" valueType="num">
                                      <p:cBhvr additive="base">
                                        <p:cTn id="23"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1267">
                                            <p:txEl>
                                              <p:pRg st="7" end="7"/>
                                            </p:txEl>
                                          </p:spTgt>
                                        </p:tgtEl>
                                        <p:attrNameLst>
                                          <p:attrName>style.visibility</p:attrName>
                                        </p:attrNameLst>
                                      </p:cBhvr>
                                      <p:to>
                                        <p:strVal val="visible"/>
                                      </p:to>
                                    </p:set>
                                    <p:anim calcmode="lin" valueType="num">
                                      <p:cBhvr additive="base">
                                        <p:cTn id="29" dur="5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2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1267">
                                            <p:txEl>
                                              <p:pRg st="9" end="9"/>
                                            </p:txEl>
                                          </p:spTgt>
                                        </p:tgtEl>
                                        <p:attrNameLst>
                                          <p:attrName>style.visibility</p:attrName>
                                        </p:attrNameLst>
                                      </p:cBhvr>
                                      <p:to>
                                        <p:strVal val="visible"/>
                                      </p:to>
                                    </p:set>
                                    <p:anim calcmode="lin" valueType="num">
                                      <p:cBhvr additive="base">
                                        <p:cTn id="35" dur="500" fill="hold"/>
                                        <p:tgtEl>
                                          <p:spTgt spid="11267">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26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1267">
                                            <p:txEl>
                                              <p:pRg st="11" end="11"/>
                                            </p:txEl>
                                          </p:spTgt>
                                        </p:tgtEl>
                                        <p:attrNameLst>
                                          <p:attrName>style.visibility</p:attrName>
                                        </p:attrNameLst>
                                      </p:cBhvr>
                                      <p:to>
                                        <p:strVal val="visible"/>
                                      </p:to>
                                    </p:set>
                                    <p:anim calcmode="lin" valueType="num">
                                      <p:cBhvr additive="base">
                                        <p:cTn id="41" dur="500" fill="hold"/>
                                        <p:tgtEl>
                                          <p:spTgt spid="11267">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26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11267">
                                            <p:txEl>
                                              <p:pRg st="13" end="13"/>
                                            </p:txEl>
                                          </p:spTgt>
                                        </p:tgtEl>
                                        <p:attrNameLst>
                                          <p:attrName>style.visibility</p:attrName>
                                        </p:attrNameLst>
                                      </p:cBhvr>
                                      <p:to>
                                        <p:strVal val="visible"/>
                                      </p:to>
                                    </p:set>
                                    <p:anim calcmode="lin" valueType="num">
                                      <p:cBhvr additive="base">
                                        <p:cTn id="47" dur="500" fill="hold"/>
                                        <p:tgtEl>
                                          <p:spTgt spid="11267">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26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11268"/>
                                        </p:tgtEl>
                                        <p:attrNameLst>
                                          <p:attrName>style.visibility</p:attrName>
                                        </p:attrNameLst>
                                      </p:cBhvr>
                                      <p:to>
                                        <p:strVal val="visible"/>
                                      </p:to>
                                    </p:set>
                                    <p:anim calcmode="lin" valueType="num">
                                      <p:cBhvr additive="base">
                                        <p:cTn id="53" dur="500" fill="hold"/>
                                        <p:tgtEl>
                                          <p:spTgt spid="11268"/>
                                        </p:tgtEl>
                                        <p:attrNameLst>
                                          <p:attrName>ppt_x</p:attrName>
                                        </p:attrNameLst>
                                      </p:cBhvr>
                                      <p:tavLst>
                                        <p:tav tm="0">
                                          <p:val>
                                            <p:strVal val="#ppt_x"/>
                                          </p:val>
                                        </p:tav>
                                        <p:tav tm="100000">
                                          <p:val>
                                            <p:strVal val="#ppt_x"/>
                                          </p:val>
                                        </p:tav>
                                      </p:tavLst>
                                    </p:anim>
                                    <p:anim calcmode="lin" valueType="num">
                                      <p:cBhvr additive="base">
                                        <p:cTn id="54"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11269"/>
                                        </p:tgtEl>
                                        <p:attrNameLst>
                                          <p:attrName>style.visibility</p:attrName>
                                        </p:attrNameLst>
                                      </p:cBhvr>
                                      <p:to>
                                        <p:strVal val="visible"/>
                                      </p:to>
                                    </p:set>
                                    <p:anim calcmode="lin" valueType="num">
                                      <p:cBhvr additive="base">
                                        <p:cTn id="59" dur="500" fill="hold"/>
                                        <p:tgtEl>
                                          <p:spTgt spid="11269"/>
                                        </p:tgtEl>
                                        <p:attrNameLst>
                                          <p:attrName>ppt_x</p:attrName>
                                        </p:attrNameLst>
                                      </p:cBhvr>
                                      <p:tavLst>
                                        <p:tav tm="0">
                                          <p:val>
                                            <p:strVal val="#ppt_x"/>
                                          </p:val>
                                        </p:tav>
                                        <p:tav tm="100000">
                                          <p:val>
                                            <p:strVal val="#ppt_x"/>
                                          </p:val>
                                        </p:tav>
                                      </p:tavLst>
                                    </p:anim>
                                    <p:anim calcmode="lin" valueType="num">
                                      <p:cBhvr additive="base">
                                        <p:cTn id="60" dur="500" fill="hold"/>
                                        <p:tgtEl>
                                          <p:spTgt spid="1126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1270"/>
                                        </p:tgtEl>
                                        <p:attrNameLst>
                                          <p:attrName>style.visibility</p:attrName>
                                        </p:attrNameLst>
                                      </p:cBhvr>
                                      <p:to>
                                        <p:strVal val="visible"/>
                                      </p:to>
                                    </p:set>
                                    <p:anim calcmode="lin" valueType="num">
                                      <p:cBhvr additive="base">
                                        <p:cTn id="63" dur="500" fill="hold"/>
                                        <p:tgtEl>
                                          <p:spTgt spid="11270"/>
                                        </p:tgtEl>
                                        <p:attrNameLst>
                                          <p:attrName>ppt_x</p:attrName>
                                        </p:attrNameLst>
                                      </p:cBhvr>
                                      <p:tavLst>
                                        <p:tav tm="0">
                                          <p:val>
                                            <p:strVal val="#ppt_x"/>
                                          </p:val>
                                        </p:tav>
                                        <p:tav tm="100000">
                                          <p:val>
                                            <p:strVal val="#ppt_x"/>
                                          </p:val>
                                        </p:tav>
                                      </p:tavLst>
                                    </p:anim>
                                    <p:anim calcmode="lin" valueType="num">
                                      <p:cBhvr additive="base">
                                        <p:cTn id="64"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AE44-AA69-4CB1-BD68-DE02A7AF8BB4}"/>
              </a:ext>
            </a:extLst>
          </p:cNvPr>
          <p:cNvSpPr txBox="1">
            <a:spLocks/>
          </p:cNvSpPr>
          <p:nvPr/>
        </p:nvSpPr>
        <p:spPr>
          <a:xfrm>
            <a:off x="457200" y="76200"/>
            <a:ext cx="8229600" cy="609600"/>
          </a:xfrm>
          <a:prstGeom prst="rect">
            <a:avLst/>
          </a:prstGeom>
        </p:spPr>
        <p:txBody>
          <a:bodyPr>
            <a:normAutofit/>
          </a:bodyPr>
          <a:lstStyle/>
          <a:p>
            <a:pPr algn="ctr" fontAlgn="auto">
              <a:spcAft>
                <a:spcPts val="0"/>
              </a:spcAft>
              <a:defRPr/>
            </a:pPr>
            <a:r>
              <a:rPr lang="en-US" sz="3200" dirty="0">
                <a:latin typeface="+mj-lt"/>
                <a:ea typeface="+mj-ea"/>
                <a:cs typeface="+mj-cs"/>
              </a:rPr>
              <a:t>Poisson Distribution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9DD42D7-98ED-46B8-B8B8-1EB6D236842D}"/>
                  </a:ext>
                </a:extLst>
              </p:cNvPr>
              <p:cNvSpPr txBox="1">
                <a:spLocks noChangeArrowheads="1"/>
              </p:cNvSpPr>
              <p:nvPr/>
            </p:nvSpPr>
            <p:spPr bwMode="auto">
              <a:xfrm>
                <a:off x="457200" y="533400"/>
                <a:ext cx="8305800" cy="19509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t>Example </a:t>
                </a:r>
                <a:r>
                  <a:rPr lang="en-US" altLang="en-US" sz="1050" dirty="0"/>
                  <a:t>(continued)</a:t>
                </a:r>
                <a:r>
                  <a:rPr lang="en-US" altLang="en-US" sz="1400" dirty="0"/>
                  <a:t>:  So one might be interested in the probability </a:t>
                </a:r>
                <a:r>
                  <a:rPr lang="en-US" altLang="en-US" sz="1400" dirty="0" err="1"/>
                  <a:t>Mahomes</a:t>
                </a:r>
                <a:r>
                  <a:rPr lang="en-US" altLang="en-US" sz="1400" dirty="0"/>
                  <a:t> will throw at least one touchdown pass in his next game.  If we assume the number of passes thrown in the game (X) has a Poisson(</a:t>
                </a:r>
                <a:r>
                  <a:rPr lang="el-GR" altLang="en-US" sz="1400" dirty="0"/>
                  <a:t>μ</a:t>
                </a:r>
                <a:r>
                  <a:rPr lang="en-US" altLang="en-US" sz="1400" dirty="0"/>
                  <a:t>=34) </a:t>
                </a:r>
                <a:r>
                  <a:rPr lang="en-US" altLang="en-US" sz="1400" dirty="0" err="1"/>
                  <a:t>pmf</a:t>
                </a:r>
                <a:r>
                  <a:rPr lang="en-US" altLang="en-US" sz="1400" dirty="0"/>
                  <a:t> and then, of these, the number of touchdown passes thrown in the game (Y) has a b(n=X, p=0.065) </a:t>
                </a:r>
                <a:r>
                  <a:rPr lang="en-US" altLang="en-US" sz="1400" dirty="0" err="1"/>
                  <a:t>pmf</a:t>
                </a:r>
                <a:r>
                  <a:rPr lang="en-US" altLang="en-US" sz="1400" dirty="0"/>
                  <a:t>, then</a:t>
                </a:r>
              </a:p>
              <a:p>
                <a:pPr eaLnBrk="1" hangingPunct="1"/>
                <a:endParaRPr lang="en-US" altLang="en-US" sz="800" dirty="0"/>
              </a:p>
              <a:p>
                <a:pPr eaLnBrk="1" hangingPunct="1"/>
                <a:r>
                  <a:rPr lang="en-US" altLang="en-US" sz="1400" dirty="0"/>
                  <a:t>  P[Y &gt; 1] = 1 – P[Y = 0] = 1 – </a:t>
                </a:r>
                <a14:m>
                  <m:oMath xmlns:m="http://schemas.openxmlformats.org/officeDocument/2006/math">
                    <m:nary>
                      <m:naryPr>
                        <m:chr m:val="∑"/>
                        <m:limLoc m:val="subSup"/>
                        <m:ctrlPr>
                          <a:rPr lang="en-US" altLang="en-US" sz="1400" i="1" smtClean="0">
                            <a:latin typeface="Cambria Math" panose="02040503050406030204" pitchFamily="18" charset="0"/>
                          </a:rPr>
                        </m:ctrlPr>
                      </m:naryPr>
                      <m:sub>
                        <m:r>
                          <m:rPr>
                            <m:brk m:alnAt="25"/>
                          </m:rPr>
                          <a:rPr lang="en-US" altLang="en-US" sz="1400" b="0" i="1" smtClean="0">
                            <a:latin typeface="Cambria Math" panose="02040503050406030204" pitchFamily="18" charset="0"/>
                          </a:rPr>
                          <m:t>𝑥</m:t>
                        </m:r>
                        <m:r>
                          <a:rPr lang="en-US" altLang="en-US" sz="1400" b="0" i="1" smtClean="0">
                            <a:latin typeface="Cambria Math" panose="02040503050406030204" pitchFamily="18" charset="0"/>
                          </a:rPr>
                          <m:t>=0</m:t>
                        </m:r>
                      </m:sub>
                      <m:sup>
                        <m:r>
                          <a:rPr lang="en-US" altLang="en-US" sz="1400" i="1" smtClean="0">
                            <a:latin typeface="Cambria Math" panose="02040503050406030204" pitchFamily="18" charset="0"/>
                            <a:ea typeface="Cambria Math" panose="02040503050406030204" pitchFamily="18" charset="0"/>
                          </a:rPr>
                          <m:t>∞</m:t>
                        </m:r>
                      </m:sup>
                      <m:e>
                        <m:sSup>
                          <m:sSupPr>
                            <m:ctrlPr>
                              <a:rPr lang="en-US" altLang="en-US" sz="1400" i="1" smtClean="0">
                                <a:latin typeface="Cambria Math" panose="02040503050406030204" pitchFamily="18" charset="0"/>
                              </a:rPr>
                            </m:ctrlPr>
                          </m:sSupPr>
                          <m:e>
                            <m:r>
                              <a:rPr lang="en-US" altLang="en-US" sz="1400" b="0" i="1" smtClean="0">
                                <a:latin typeface="Cambria Math" panose="02040503050406030204" pitchFamily="18" charset="0"/>
                              </a:rPr>
                              <m:t>𝑒</m:t>
                            </m:r>
                          </m:e>
                          <m:sup>
                            <m:r>
                              <a:rPr lang="en-US" altLang="en-US" sz="1400" b="0" i="1" smtClean="0">
                                <a:latin typeface="Cambria Math" panose="02040503050406030204" pitchFamily="18" charset="0"/>
                              </a:rPr>
                              <m:t>−34</m:t>
                            </m:r>
                          </m:sup>
                        </m:sSup>
                        <m:f>
                          <m:fPr>
                            <m:ctrlPr>
                              <a:rPr lang="en-US" altLang="en-US" sz="1400" i="1" smtClean="0">
                                <a:latin typeface="Cambria Math" panose="02040503050406030204" pitchFamily="18" charset="0"/>
                              </a:rPr>
                            </m:ctrlPr>
                          </m:fPr>
                          <m:num>
                            <m:sSup>
                              <m:sSupPr>
                                <m:ctrlPr>
                                  <a:rPr lang="en-US" altLang="en-US" sz="1400" i="1" smtClean="0">
                                    <a:latin typeface="Cambria Math" panose="02040503050406030204" pitchFamily="18" charset="0"/>
                                  </a:rPr>
                                </m:ctrlPr>
                              </m:sSupPr>
                              <m:e>
                                <m:r>
                                  <a:rPr lang="en-US" altLang="en-US" sz="1400" b="0" i="1" smtClean="0">
                                    <a:latin typeface="Cambria Math" panose="02040503050406030204" pitchFamily="18" charset="0"/>
                                  </a:rPr>
                                  <m:t>34</m:t>
                                </m:r>
                              </m:e>
                              <m:sup>
                                <m:r>
                                  <a:rPr lang="en-US" altLang="en-US" sz="1400" b="0" i="1" smtClean="0">
                                    <a:latin typeface="Cambria Math" panose="02040503050406030204" pitchFamily="18" charset="0"/>
                                  </a:rPr>
                                  <m:t>𝑥</m:t>
                                </m:r>
                              </m:sup>
                            </m:sSup>
                          </m:num>
                          <m:den>
                            <m:r>
                              <a:rPr lang="en-US" altLang="en-US" sz="1400" b="0" i="1" smtClean="0">
                                <a:latin typeface="Cambria Math" panose="02040503050406030204" pitchFamily="18" charset="0"/>
                              </a:rPr>
                              <m:t>𝑥</m:t>
                            </m:r>
                            <m:r>
                              <a:rPr lang="en-US" altLang="en-US" sz="1400" b="0" i="1" smtClean="0">
                                <a:latin typeface="Cambria Math" panose="02040503050406030204" pitchFamily="18" charset="0"/>
                              </a:rPr>
                              <m:t>!</m:t>
                            </m:r>
                          </m:den>
                        </m:f>
                      </m:e>
                    </m:nary>
                    <m:r>
                      <a:rPr lang="en-US" altLang="en-US" sz="1400" b="0" i="0" smtClean="0">
                        <a:latin typeface="Cambria Math" panose="02040503050406030204" pitchFamily="18" charset="0"/>
                      </a:rPr>
                      <m:t> </m:t>
                    </m:r>
                    <m:d>
                      <m:dPr>
                        <m:ctrlPr>
                          <a:rPr lang="en-US" altLang="en-US" sz="1400" b="0" i="1" smtClean="0">
                            <a:latin typeface="Cambria Math" panose="02040503050406030204" pitchFamily="18" charset="0"/>
                          </a:rPr>
                        </m:ctrlPr>
                      </m:dPr>
                      <m:e>
                        <m:m>
                          <m:mPr>
                            <m:mcs>
                              <m:mc>
                                <m:mcPr>
                                  <m:count m:val="1"/>
                                  <m:mcJc m:val="center"/>
                                </m:mcPr>
                              </m:mc>
                            </m:mcs>
                            <m:ctrlPr>
                              <a:rPr lang="en-US" altLang="en-US" sz="1400" b="0" i="1" smtClean="0">
                                <a:latin typeface="Cambria Math" panose="02040503050406030204" pitchFamily="18" charset="0"/>
                              </a:rPr>
                            </m:ctrlPr>
                          </m:mPr>
                          <m:mr>
                            <m:e>
                              <m:r>
                                <m:rPr>
                                  <m:brk m:alnAt="7"/>
                                </m:rPr>
                                <a:rPr lang="en-US" altLang="en-US" sz="1400" b="0" i="1" smtClean="0">
                                  <a:latin typeface="Cambria Math" panose="02040503050406030204" pitchFamily="18" charset="0"/>
                                </a:rPr>
                                <m:t>𝑥</m:t>
                              </m:r>
                            </m:e>
                          </m:mr>
                          <m:mr>
                            <m:e>
                              <m:r>
                                <a:rPr lang="en-US" altLang="en-US" sz="1400" b="0" i="1" smtClean="0">
                                  <a:latin typeface="Cambria Math" panose="02040503050406030204" pitchFamily="18" charset="0"/>
                                </a:rPr>
                                <m:t>0</m:t>
                              </m:r>
                            </m:e>
                          </m:mr>
                        </m:m>
                      </m:e>
                    </m:d>
                    <m:sSup>
                      <m:sSupPr>
                        <m:ctrlPr>
                          <a:rPr lang="en-US" altLang="en-US" sz="1400" b="0" i="1" smtClean="0">
                            <a:latin typeface="Cambria Math" panose="02040503050406030204" pitchFamily="18" charset="0"/>
                          </a:rPr>
                        </m:ctrlPr>
                      </m:sSupPr>
                      <m:e>
                        <m:d>
                          <m:dPr>
                            <m:ctrlPr>
                              <a:rPr lang="en-US" altLang="en-US" sz="1400" b="0" i="1" smtClean="0">
                                <a:latin typeface="Cambria Math" panose="02040503050406030204" pitchFamily="18" charset="0"/>
                              </a:rPr>
                            </m:ctrlPr>
                          </m:dPr>
                          <m:e>
                            <m:r>
                              <a:rPr lang="en-US" altLang="en-US" sz="1400" b="0" i="1" smtClean="0">
                                <a:latin typeface="Cambria Math" panose="02040503050406030204" pitchFamily="18" charset="0"/>
                              </a:rPr>
                              <m:t>0.065</m:t>
                            </m:r>
                          </m:e>
                        </m:d>
                      </m:e>
                      <m:sup>
                        <m:r>
                          <a:rPr lang="en-US" altLang="en-US" sz="1400" b="0" i="1" smtClean="0">
                            <a:latin typeface="Cambria Math" panose="02040503050406030204" pitchFamily="18" charset="0"/>
                          </a:rPr>
                          <m:t>0</m:t>
                        </m:r>
                      </m:sup>
                    </m:sSup>
                    <m:sSup>
                      <m:sSupPr>
                        <m:ctrlPr>
                          <a:rPr lang="en-US" altLang="en-US" sz="1400" b="0" i="1" smtClean="0">
                            <a:latin typeface="Cambria Math" panose="02040503050406030204" pitchFamily="18" charset="0"/>
                          </a:rPr>
                        </m:ctrlPr>
                      </m:sSupPr>
                      <m:e>
                        <m:d>
                          <m:dPr>
                            <m:ctrlPr>
                              <a:rPr lang="en-US" altLang="en-US" sz="1400" b="0" i="1" smtClean="0">
                                <a:latin typeface="Cambria Math" panose="02040503050406030204" pitchFamily="18" charset="0"/>
                              </a:rPr>
                            </m:ctrlPr>
                          </m:dPr>
                          <m:e>
                            <m:r>
                              <a:rPr lang="en-US" altLang="en-US" sz="1400" b="0" i="1" smtClean="0">
                                <a:latin typeface="Cambria Math" panose="02040503050406030204" pitchFamily="18" charset="0"/>
                              </a:rPr>
                              <m:t>0.935</m:t>
                            </m:r>
                          </m:e>
                        </m:d>
                      </m:e>
                      <m:sup>
                        <m:r>
                          <a:rPr lang="en-US" altLang="en-US" sz="1400" b="0" i="1" smtClean="0">
                            <a:latin typeface="Cambria Math" panose="02040503050406030204" pitchFamily="18" charset="0"/>
                          </a:rPr>
                          <m:t>𝑥</m:t>
                        </m:r>
                      </m:sup>
                    </m:sSup>
                  </m:oMath>
                </a14:m>
                <a:endParaRPr lang="en-US" altLang="en-US" sz="1400" dirty="0"/>
              </a:p>
              <a:p>
                <a:pPr eaLnBrk="1" hangingPunct="1"/>
                <a:r>
                  <a:rPr lang="en-US" altLang="en-US" sz="1400" dirty="0"/>
                  <a:t>                                       = 1 – </a:t>
                </a:r>
                <a14:m>
                  <m:oMath xmlns:m="http://schemas.openxmlformats.org/officeDocument/2006/math">
                    <m:sSup>
                      <m:sSupPr>
                        <m:ctrlPr>
                          <a:rPr lang="en-US" altLang="en-US" sz="1400" i="1" smtClean="0">
                            <a:latin typeface="Cambria Math" panose="02040503050406030204" pitchFamily="18" charset="0"/>
                          </a:rPr>
                        </m:ctrlPr>
                      </m:sSupPr>
                      <m:e>
                        <m:r>
                          <a:rPr lang="en-US" altLang="en-US" sz="1400" b="0" i="1" smtClean="0">
                            <a:latin typeface="Cambria Math" panose="02040503050406030204" pitchFamily="18" charset="0"/>
                          </a:rPr>
                          <m:t>𝑒</m:t>
                        </m:r>
                      </m:e>
                      <m:sup>
                        <m:r>
                          <a:rPr lang="en-US" altLang="en-US" sz="1400" b="0" i="1" smtClean="0">
                            <a:latin typeface="Cambria Math" panose="02040503050406030204" pitchFamily="18" charset="0"/>
                          </a:rPr>
                          <m:t>−34(0.065)</m:t>
                        </m:r>
                      </m:sup>
                    </m:sSup>
                    <m:nary>
                      <m:naryPr>
                        <m:chr m:val="∑"/>
                        <m:limLoc m:val="subSup"/>
                        <m:ctrlPr>
                          <a:rPr lang="en-US" altLang="en-US" sz="1400" i="1">
                            <a:latin typeface="Cambria Math" panose="02040503050406030204" pitchFamily="18" charset="0"/>
                          </a:rPr>
                        </m:ctrlPr>
                      </m:naryPr>
                      <m:sub>
                        <m:r>
                          <m:rPr>
                            <m:brk m:alnAt="25"/>
                          </m:rPr>
                          <a:rPr lang="en-US" altLang="en-US" sz="1400" i="1">
                            <a:latin typeface="Cambria Math" panose="02040503050406030204" pitchFamily="18" charset="0"/>
                          </a:rPr>
                          <m:t>𝑥</m:t>
                        </m:r>
                        <m:r>
                          <a:rPr lang="en-US" altLang="en-US" sz="1400" i="1">
                            <a:latin typeface="Cambria Math" panose="02040503050406030204" pitchFamily="18" charset="0"/>
                          </a:rPr>
                          <m:t>=0</m:t>
                        </m:r>
                      </m:sub>
                      <m:sup>
                        <m:r>
                          <a:rPr lang="en-US" altLang="en-US" sz="1400" i="1">
                            <a:latin typeface="Cambria Math" panose="02040503050406030204" pitchFamily="18" charset="0"/>
                            <a:ea typeface="Cambria Math" panose="02040503050406030204" pitchFamily="18" charset="0"/>
                          </a:rPr>
                          <m:t>∞</m:t>
                        </m:r>
                      </m:sup>
                      <m:e>
                        <m:sSup>
                          <m:sSupPr>
                            <m:ctrlPr>
                              <a:rPr lang="en-US" altLang="en-US" sz="1400" i="1">
                                <a:latin typeface="Cambria Math" panose="02040503050406030204" pitchFamily="18" charset="0"/>
                              </a:rPr>
                            </m:ctrlPr>
                          </m:sSupPr>
                          <m:e>
                            <m:r>
                              <a:rPr lang="en-US" altLang="en-US" sz="1400" i="1">
                                <a:latin typeface="Cambria Math" panose="02040503050406030204" pitchFamily="18" charset="0"/>
                              </a:rPr>
                              <m:t>𝑒</m:t>
                            </m:r>
                          </m:e>
                          <m:sup>
                            <m:r>
                              <a:rPr lang="en-US" altLang="en-US" sz="1400" i="1">
                                <a:latin typeface="Cambria Math" panose="02040503050406030204" pitchFamily="18" charset="0"/>
                              </a:rPr>
                              <m:t>−34</m:t>
                            </m:r>
                            <m:r>
                              <a:rPr lang="en-US" altLang="en-US" sz="1400" b="0" i="1" smtClean="0">
                                <a:latin typeface="Cambria Math" panose="02040503050406030204" pitchFamily="18" charset="0"/>
                              </a:rPr>
                              <m:t>(0.935)</m:t>
                            </m:r>
                          </m:sup>
                        </m:sSup>
                        <m:f>
                          <m:fPr>
                            <m:ctrlPr>
                              <a:rPr lang="en-US" altLang="en-US" sz="1400" i="1">
                                <a:latin typeface="Cambria Math" panose="02040503050406030204" pitchFamily="18" charset="0"/>
                              </a:rPr>
                            </m:ctrlPr>
                          </m:fPr>
                          <m:num>
                            <m:sSup>
                              <m:sSupPr>
                                <m:ctrlPr>
                                  <a:rPr lang="en-US" altLang="en-US" sz="1400" i="1">
                                    <a:latin typeface="Cambria Math" panose="02040503050406030204" pitchFamily="18" charset="0"/>
                                  </a:rPr>
                                </m:ctrlPr>
                              </m:sSupPr>
                              <m:e>
                                <m:r>
                                  <a:rPr lang="en-US" altLang="en-US" sz="1400" b="0" i="1" smtClean="0">
                                    <a:latin typeface="Cambria Math" panose="02040503050406030204" pitchFamily="18" charset="0"/>
                                  </a:rPr>
                                  <m:t>[</m:t>
                                </m:r>
                                <m:r>
                                  <a:rPr lang="en-US" altLang="en-US" sz="1400" i="1">
                                    <a:latin typeface="Cambria Math" panose="02040503050406030204" pitchFamily="18" charset="0"/>
                                  </a:rPr>
                                  <m:t>34</m:t>
                                </m:r>
                                <m:d>
                                  <m:dPr>
                                    <m:ctrlPr>
                                      <a:rPr lang="en-US" altLang="en-US" sz="1400" b="0" i="1" smtClean="0">
                                        <a:latin typeface="Cambria Math" panose="02040503050406030204" pitchFamily="18" charset="0"/>
                                      </a:rPr>
                                    </m:ctrlPr>
                                  </m:dPr>
                                  <m:e>
                                    <m:r>
                                      <a:rPr lang="en-US" altLang="en-US" sz="1400" b="0" i="1" smtClean="0">
                                        <a:latin typeface="Cambria Math" panose="02040503050406030204" pitchFamily="18" charset="0"/>
                                      </a:rPr>
                                      <m:t>0.935</m:t>
                                    </m:r>
                                  </m:e>
                                </m:d>
                                <m:r>
                                  <a:rPr lang="en-US" altLang="en-US" sz="1400" b="0" i="1" smtClean="0">
                                    <a:latin typeface="Cambria Math" panose="02040503050406030204" pitchFamily="18" charset="0"/>
                                  </a:rPr>
                                  <m:t>]</m:t>
                                </m:r>
                              </m:e>
                              <m:sup>
                                <m:r>
                                  <a:rPr lang="en-US" altLang="en-US" sz="1400" i="1">
                                    <a:latin typeface="Cambria Math" panose="02040503050406030204" pitchFamily="18" charset="0"/>
                                  </a:rPr>
                                  <m:t>𝑥</m:t>
                                </m:r>
                              </m:sup>
                            </m:sSup>
                          </m:num>
                          <m:den>
                            <m:r>
                              <a:rPr lang="en-US" altLang="en-US" sz="1400" i="1">
                                <a:latin typeface="Cambria Math" panose="02040503050406030204" pitchFamily="18" charset="0"/>
                              </a:rPr>
                              <m:t>𝑥</m:t>
                            </m:r>
                            <m:r>
                              <a:rPr lang="en-US" altLang="en-US" sz="1400" i="1">
                                <a:latin typeface="Cambria Math" panose="02040503050406030204" pitchFamily="18" charset="0"/>
                              </a:rPr>
                              <m:t>!</m:t>
                            </m:r>
                          </m:den>
                        </m:f>
                      </m:e>
                    </m:nary>
                  </m:oMath>
                </a14:m>
                <a:endParaRPr lang="en-US" altLang="en-US" sz="1400" dirty="0"/>
              </a:p>
              <a:p>
                <a:pPr eaLnBrk="1" hangingPunct="1"/>
                <a:r>
                  <a:rPr lang="en-US" altLang="en-US" sz="1400" dirty="0"/>
                  <a:t>                                       = 1 – e</a:t>
                </a:r>
                <a:r>
                  <a:rPr lang="en-US" altLang="en-US" sz="1400" baseline="30000" dirty="0"/>
                  <a:t>-2.21</a:t>
                </a:r>
                <a:r>
                  <a:rPr lang="en-US" altLang="en-US" sz="1400" dirty="0"/>
                  <a:t> ≈ 0.89</a:t>
                </a:r>
              </a:p>
            </p:txBody>
          </p:sp>
        </mc:Choice>
        <mc:Fallback xmlns="">
          <p:sp>
            <p:nvSpPr>
              <p:cNvPr id="3" name="TextBox 2">
                <a:extLst>
                  <a:ext uri="{FF2B5EF4-FFF2-40B4-BE49-F238E27FC236}">
                    <a16:creationId xmlns:a16="http://schemas.microsoft.com/office/drawing/2014/main" id="{A9DD42D7-98ED-46B8-B8B8-1EB6D236842D}"/>
                  </a:ext>
                </a:extLst>
              </p:cNvPr>
              <p:cNvSpPr txBox="1">
                <a:spLocks noRot="1" noChangeAspect="1" noMove="1" noResize="1" noEditPoints="1" noAdjustHandles="1" noChangeArrowheads="1" noChangeShapeType="1" noTextEdit="1"/>
              </p:cNvSpPr>
              <p:nvPr/>
            </p:nvSpPr>
            <p:spPr bwMode="auto">
              <a:xfrm>
                <a:off x="457200" y="533400"/>
                <a:ext cx="8305800" cy="1950919"/>
              </a:xfrm>
              <a:prstGeom prst="rect">
                <a:avLst/>
              </a:prstGeom>
              <a:blipFill>
                <a:blip r:embed="rId3"/>
                <a:stretch>
                  <a:fillRect l="-220" t="-625" b="-1093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4" name="TextBox 3">
            <a:extLst>
              <a:ext uri="{FF2B5EF4-FFF2-40B4-BE49-F238E27FC236}">
                <a16:creationId xmlns:a16="http://schemas.microsoft.com/office/drawing/2014/main" id="{8F297905-A9EC-4748-8D99-3406CB379543}"/>
              </a:ext>
            </a:extLst>
          </p:cNvPr>
          <p:cNvSpPr txBox="1">
            <a:spLocks noChangeArrowheads="1"/>
          </p:cNvSpPr>
          <p:nvPr/>
        </p:nvSpPr>
        <p:spPr bwMode="auto">
          <a:xfrm>
            <a:off x="304800" y="2414588"/>
            <a:ext cx="8610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t>Again, to set a reasonable value for an over-under bet on the number of touchdown passes </a:t>
            </a:r>
            <a:r>
              <a:rPr lang="en-US" altLang="en-US" sz="1400" dirty="0" err="1"/>
              <a:t>Mahomes</a:t>
            </a:r>
            <a:r>
              <a:rPr lang="en-US" altLang="en-US" sz="1400" dirty="0"/>
              <a:t> will throw in his next game, it would be desirable to know k where</a:t>
            </a:r>
          </a:p>
          <a:p>
            <a:pPr eaLnBrk="1" hangingPunct="1"/>
            <a:endParaRPr lang="en-US" altLang="en-US" sz="800" dirty="0"/>
          </a:p>
          <a:p>
            <a:pPr eaLnBrk="1" hangingPunct="1"/>
            <a:r>
              <a:rPr lang="en-US" altLang="en-US" sz="1400" dirty="0"/>
              <a:t>	P[Y &lt; k] ≈ P[Y &gt; k] ≈ 0.5</a:t>
            </a:r>
          </a:p>
          <a:p>
            <a:pPr eaLnBrk="1" hangingPunct="1"/>
            <a:endParaRPr lang="en-US" altLang="en-US" sz="800" dirty="0"/>
          </a:p>
          <a:p>
            <a:pPr eaLnBrk="1" hangingPunct="1"/>
            <a:r>
              <a:rPr lang="en-US" altLang="en-US" sz="1400" dirty="0"/>
              <a:t>The marginal </a:t>
            </a:r>
            <a:r>
              <a:rPr lang="en-US" altLang="en-US" sz="1400" dirty="0" err="1"/>
              <a:t>pmf</a:t>
            </a:r>
            <a:r>
              <a:rPr lang="en-US" altLang="en-US" sz="1400" dirty="0"/>
              <a:t> for Y is Poisson(</a:t>
            </a:r>
            <a:r>
              <a:rPr lang="el-GR" altLang="en-US" sz="1400" dirty="0"/>
              <a:t>μ</a:t>
            </a:r>
            <a:r>
              <a:rPr lang="en-US" altLang="en-US" sz="1400" dirty="0"/>
              <a:t>=34*0.065=2.21), and the </a:t>
            </a:r>
            <a:r>
              <a:rPr lang="en-US" altLang="en-US" sz="1400" dirty="0" err="1"/>
              <a:t>pmf</a:t>
            </a:r>
            <a:r>
              <a:rPr lang="en-US" altLang="en-US" sz="1400" dirty="0"/>
              <a:t> for Y is as seen below:</a:t>
            </a:r>
          </a:p>
        </p:txBody>
      </p:sp>
      <p:sp>
        <p:nvSpPr>
          <p:cNvPr id="7" name="TextBox 6">
            <a:extLst>
              <a:ext uri="{FF2B5EF4-FFF2-40B4-BE49-F238E27FC236}">
                <a16:creationId xmlns:a16="http://schemas.microsoft.com/office/drawing/2014/main" id="{C9EBDACD-CE6C-4E15-9E32-DD46BF9EC498}"/>
              </a:ext>
            </a:extLst>
          </p:cNvPr>
          <p:cNvSpPr txBox="1">
            <a:spLocks noChangeArrowheads="1"/>
          </p:cNvSpPr>
          <p:nvPr/>
        </p:nvSpPr>
        <p:spPr bwMode="auto">
          <a:xfrm>
            <a:off x="5124451" y="3581400"/>
            <a:ext cx="379094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dirty="0"/>
              <a:t>So where does the bookie set the over-under value?</a:t>
            </a:r>
          </a:p>
          <a:p>
            <a:pPr eaLnBrk="1" hangingPunct="1"/>
            <a:endParaRPr lang="en-US" altLang="en-US" sz="800" dirty="0"/>
          </a:p>
          <a:p>
            <a:pPr eaLnBrk="1" hangingPunct="1"/>
            <a:r>
              <a:rPr lang="en-US" altLang="en-US" sz="1200" dirty="0"/>
              <a:t>If set at Y=2, then if </a:t>
            </a:r>
            <a:r>
              <a:rPr lang="en-US" altLang="en-US" sz="1200" dirty="0" err="1"/>
              <a:t>Mahomes</a:t>
            </a:r>
            <a:r>
              <a:rPr lang="en-US" altLang="en-US" sz="1200" dirty="0"/>
              <a:t> throws 2 TD passes, no one wins.  The chances of this occurring appear to be ~ 1 in 4.</a:t>
            </a:r>
          </a:p>
          <a:p>
            <a:pPr eaLnBrk="1" hangingPunct="1"/>
            <a:endParaRPr lang="en-US" altLang="en-US" sz="800" dirty="0"/>
          </a:p>
          <a:p>
            <a:pPr eaLnBrk="1" hangingPunct="1"/>
            <a:r>
              <a:rPr lang="en-US" altLang="en-US" sz="1200" dirty="0"/>
              <a:t>However, the bookie’s exposure is approximately the same on either side of the bet, as P[Under Wins] = 0.3521 and P[Over Wins] = 0.38.</a:t>
            </a:r>
          </a:p>
          <a:p>
            <a:pPr eaLnBrk="1" hangingPunct="1"/>
            <a:endParaRPr lang="en-US" altLang="en-US" sz="800" dirty="0"/>
          </a:p>
        </p:txBody>
      </p:sp>
      <p:sp>
        <p:nvSpPr>
          <p:cNvPr id="8" name="TextBox 7">
            <a:extLst>
              <a:ext uri="{FF2B5EF4-FFF2-40B4-BE49-F238E27FC236}">
                <a16:creationId xmlns:a16="http://schemas.microsoft.com/office/drawing/2014/main" id="{801FAB99-F454-483B-885A-1B7897D1ED4C}"/>
              </a:ext>
            </a:extLst>
          </p:cNvPr>
          <p:cNvSpPr txBox="1"/>
          <p:nvPr/>
        </p:nvSpPr>
        <p:spPr>
          <a:xfrm>
            <a:off x="438150" y="6443543"/>
            <a:ext cx="8148064" cy="307777"/>
          </a:xfrm>
          <a:prstGeom prst="rect">
            <a:avLst/>
          </a:prstGeom>
          <a:noFill/>
        </p:spPr>
        <p:txBody>
          <a:bodyPr wrap="none">
            <a:spAutoFit/>
          </a:bodyPr>
          <a:lstStyle/>
          <a:p>
            <a:pPr>
              <a:defRPr/>
            </a:pPr>
            <a:r>
              <a:rPr lang="en-US" sz="1400" dirty="0" err="1">
                <a:latin typeface="+mn-lt"/>
                <a:cs typeface="Arial" charset="0"/>
              </a:rPr>
              <a:t>Mahomes</a:t>
            </a:r>
            <a:r>
              <a:rPr lang="en-US" sz="1400" dirty="0">
                <a:latin typeface="+mn-lt"/>
                <a:cs typeface="Arial" charset="0"/>
              </a:rPr>
              <a:t> threw 33 passes of which 3 were touchdown passes in his next game in win vs Bears (“Over” wins).</a:t>
            </a:r>
          </a:p>
        </p:txBody>
      </p:sp>
      <p:sp>
        <p:nvSpPr>
          <p:cNvPr id="9" name="Rectangle 8">
            <a:extLst>
              <a:ext uri="{FF2B5EF4-FFF2-40B4-BE49-F238E27FC236}">
                <a16:creationId xmlns:a16="http://schemas.microsoft.com/office/drawing/2014/main" id="{6D432F27-7206-4941-8F8E-5B7DE0029072}"/>
              </a:ext>
            </a:extLst>
          </p:cNvPr>
          <p:cNvSpPr/>
          <p:nvPr/>
        </p:nvSpPr>
        <p:spPr>
          <a:xfrm>
            <a:off x="228600" y="6057871"/>
            <a:ext cx="8610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0" name="Group 9">
            <a:extLst>
              <a:ext uri="{FF2B5EF4-FFF2-40B4-BE49-F238E27FC236}">
                <a16:creationId xmlns:a16="http://schemas.microsoft.com/office/drawing/2014/main" id="{07C173A7-3335-4326-BDAC-9EA423C36C29}"/>
              </a:ext>
            </a:extLst>
          </p:cNvPr>
          <p:cNvGrpSpPr/>
          <p:nvPr/>
        </p:nvGrpSpPr>
        <p:grpSpPr>
          <a:xfrm>
            <a:off x="304800" y="3614738"/>
            <a:ext cx="4819651" cy="2752725"/>
            <a:chOff x="304800" y="3614738"/>
            <a:chExt cx="4819651" cy="2752725"/>
          </a:xfrm>
        </p:grpSpPr>
        <p:pic>
          <p:nvPicPr>
            <p:cNvPr id="5" name="Picture 4">
              <a:extLst>
                <a:ext uri="{FF2B5EF4-FFF2-40B4-BE49-F238E27FC236}">
                  <a16:creationId xmlns:a16="http://schemas.microsoft.com/office/drawing/2014/main" id="{DA4A5344-8734-42AE-9AF1-917B6AB11ECA}"/>
                </a:ext>
              </a:extLst>
            </p:cNvPr>
            <p:cNvPicPr>
              <a:picLocks noChangeAspect="1"/>
            </p:cNvPicPr>
            <p:nvPr/>
          </p:nvPicPr>
          <p:blipFill>
            <a:blip r:embed="rId4"/>
            <a:stretch>
              <a:fillRect/>
            </a:stretch>
          </p:blipFill>
          <p:spPr>
            <a:xfrm>
              <a:off x="304800" y="3614738"/>
              <a:ext cx="4581525" cy="2752725"/>
            </a:xfrm>
            <a:prstGeom prst="rect">
              <a:avLst/>
            </a:prstGeom>
          </p:spPr>
        </p:pic>
        <p:pic>
          <p:nvPicPr>
            <p:cNvPr id="6" name="Picture 5">
              <a:extLst>
                <a:ext uri="{FF2B5EF4-FFF2-40B4-BE49-F238E27FC236}">
                  <a16:creationId xmlns:a16="http://schemas.microsoft.com/office/drawing/2014/main" id="{1F67C4A1-8738-4D18-BA24-8671F430827A}"/>
                </a:ext>
              </a:extLst>
            </p:cNvPr>
            <p:cNvPicPr>
              <a:picLocks noChangeAspect="1"/>
            </p:cNvPicPr>
            <p:nvPr/>
          </p:nvPicPr>
          <p:blipFill>
            <a:blip r:embed="rId5"/>
            <a:stretch>
              <a:fillRect/>
            </a:stretch>
          </p:blipFill>
          <p:spPr>
            <a:xfrm>
              <a:off x="3657601" y="3962400"/>
              <a:ext cx="1466850" cy="1829782"/>
            </a:xfrm>
            <a:prstGeom prst="rect">
              <a:avLst/>
            </a:prstGeom>
            <a:solidFill>
              <a:schemeClr val="bg1"/>
            </a:solidFill>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 calcmode="lin" valueType="num">
                                      <p:cBhvr additive="base">
                                        <p:cTn id="3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 calcmode="lin" valueType="num">
                                      <p:cBhvr additive="base">
                                        <p:cTn id="3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 calcmode="lin" valueType="num">
                                      <p:cBhvr additive="base">
                                        <p:cTn id="4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anim calcmode="lin" valueType="num">
                                      <p:cBhvr additive="base">
                                        <p:cTn id="5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7">
                                            <p:txEl>
                                              <p:pRg st="2" end="2"/>
                                            </p:txEl>
                                          </p:spTgt>
                                        </p:tgtEl>
                                        <p:attrNameLst>
                                          <p:attrName>style.visibility</p:attrName>
                                        </p:attrNameLst>
                                      </p:cBhvr>
                                      <p:to>
                                        <p:strVal val="visible"/>
                                      </p:to>
                                    </p:set>
                                    <p:anim calcmode="lin" valueType="num">
                                      <p:cBhvr additive="base">
                                        <p:cTn id="5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7">
                                            <p:txEl>
                                              <p:pRg st="4" end="4"/>
                                            </p:txEl>
                                          </p:spTgt>
                                        </p:tgtEl>
                                        <p:attrNameLst>
                                          <p:attrName>style.visibility</p:attrName>
                                        </p:attrNameLst>
                                      </p:cBhvr>
                                      <p:to>
                                        <p:strVal val="visible"/>
                                      </p:to>
                                    </p:set>
                                    <p:anim calcmode="lin" valueType="num">
                                      <p:cBhvr additive="base">
                                        <p:cTn id="6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xit" presetSubtype="4" fill="hold" grpId="0" nodeType="clickEffect">
                                  <p:stCondLst>
                                    <p:cond delay="0"/>
                                  </p:stCondLst>
                                  <p:childTnLst>
                                    <p:anim calcmode="lin" valueType="num">
                                      <p:cBhvr additive="base">
                                        <p:cTn id="68" dur="500"/>
                                        <p:tgtEl>
                                          <p:spTgt spid="9"/>
                                        </p:tgtEl>
                                        <p:attrNameLst>
                                          <p:attrName>ppt_x</p:attrName>
                                        </p:attrNameLst>
                                      </p:cBhvr>
                                      <p:tavLst>
                                        <p:tav tm="0">
                                          <p:val>
                                            <p:strVal val="ppt_x"/>
                                          </p:val>
                                        </p:tav>
                                        <p:tav tm="100000">
                                          <p:val>
                                            <p:strVal val="ppt_x"/>
                                          </p:val>
                                        </p:tav>
                                      </p:tavLst>
                                    </p:anim>
                                    <p:anim calcmode="lin" valueType="num">
                                      <p:cBhvr additive="base">
                                        <p:cTn id="69" dur="500"/>
                                        <p:tgtEl>
                                          <p:spTgt spid="9"/>
                                        </p:tgtEl>
                                        <p:attrNameLst>
                                          <p:attrName>ppt_y</p:attrName>
                                        </p:attrNameLst>
                                      </p:cBhvr>
                                      <p:tavLst>
                                        <p:tav tm="0">
                                          <p:val>
                                            <p:strVal val="ppt_y"/>
                                          </p:val>
                                        </p:tav>
                                        <p:tav tm="100000">
                                          <p:val>
                                            <p:strVal val="1+ppt_h/2"/>
                                          </p:val>
                                        </p:tav>
                                      </p:tavLst>
                                    </p:anim>
                                    <p:set>
                                      <p:cBhvr>
                                        <p:cTn id="7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1">
            <a:extLst>
              <a:ext uri="{FF2B5EF4-FFF2-40B4-BE49-F238E27FC236}">
                <a16:creationId xmlns:a16="http://schemas.microsoft.com/office/drawing/2014/main" id="{7042FAAD-0925-4252-855F-530327750687}"/>
              </a:ext>
            </a:extLst>
          </p:cNvPr>
          <p:cNvSpPr txBox="1">
            <a:spLocks noChangeArrowheads="1"/>
          </p:cNvSpPr>
          <p:nvPr/>
        </p:nvSpPr>
        <p:spPr bwMode="auto">
          <a:xfrm>
            <a:off x="1219200" y="228600"/>
            <a:ext cx="68849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a:latin typeface="Calibri" panose="020F0502020204030204" pitchFamily="34" charset="0"/>
              </a:rPr>
              <a:t>Continuous Probability Density Function</a:t>
            </a:r>
          </a:p>
        </p:txBody>
      </p:sp>
      <p:sp>
        <p:nvSpPr>
          <p:cNvPr id="3" name="TextBox 2">
            <a:extLst>
              <a:ext uri="{FF2B5EF4-FFF2-40B4-BE49-F238E27FC236}">
                <a16:creationId xmlns:a16="http://schemas.microsoft.com/office/drawing/2014/main" id="{32DA1975-9E18-46C2-880A-052A12A2FBD1}"/>
              </a:ext>
            </a:extLst>
          </p:cNvPr>
          <p:cNvSpPr txBox="1">
            <a:spLocks noChangeArrowheads="1"/>
          </p:cNvSpPr>
          <p:nvPr/>
        </p:nvSpPr>
        <p:spPr bwMode="auto">
          <a:xfrm>
            <a:off x="762000" y="1295400"/>
            <a:ext cx="77724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While Discrete Random Variables have a Probability Mass Function (pmf), the</a:t>
            </a:r>
          </a:p>
          <a:p>
            <a:pPr eaLnBrk="1" hangingPunct="1"/>
            <a:r>
              <a:rPr lang="en-US" altLang="en-US">
                <a:latin typeface="Calibri" panose="020F0502020204030204" pitchFamily="34" charset="0"/>
              </a:rPr>
              <a:t> differences between countable and uncountable sets (recall – discrete random variables are defined on countable sets, continuous on uncountable sets) no longer allow the use of a pmf.</a:t>
            </a:r>
          </a:p>
          <a:p>
            <a:pPr eaLnBrk="1" hangingPunct="1"/>
            <a:endParaRPr lang="en-US" altLang="en-US">
              <a:latin typeface="Calibri" panose="020F0502020204030204" pitchFamily="34" charset="0"/>
            </a:endParaRPr>
          </a:p>
          <a:p>
            <a:pPr eaLnBrk="1" hangingPunct="1"/>
            <a:r>
              <a:rPr lang="en-US" altLang="en-US">
                <a:latin typeface="Calibri" panose="020F0502020204030204" pitchFamily="34" charset="0"/>
              </a:rPr>
              <a:t>Instead, for Continuous Random Variables, we utilize a Probability Density Function (pdf).  Let X be a continuous random variable with pdf f</a:t>
            </a:r>
            <a:r>
              <a:rPr lang="en-US" altLang="en-US" baseline="-25000">
                <a:latin typeface="Calibri" panose="020F0502020204030204" pitchFamily="34" charset="0"/>
              </a:rPr>
              <a:t>X</a:t>
            </a:r>
            <a:r>
              <a:rPr lang="en-US" altLang="en-US">
                <a:latin typeface="Calibri" panose="020F0502020204030204" pitchFamily="34" charset="0"/>
              </a:rPr>
              <a:t>(x) , then</a:t>
            </a:r>
          </a:p>
          <a:p>
            <a:pPr eaLnBrk="1" hangingPunct="1"/>
            <a:endParaRPr lang="en-US" altLang="en-US">
              <a:latin typeface="Calibri" panose="020F0502020204030204" pitchFamily="34" charset="0"/>
            </a:endParaRPr>
          </a:p>
          <a:p>
            <a:pPr eaLnBrk="1" hangingPunct="1"/>
            <a:r>
              <a:rPr lang="en-US" altLang="en-US">
                <a:latin typeface="Calibri" panose="020F0502020204030204" pitchFamily="34" charset="0"/>
              </a:rPr>
              <a:t>	1) f</a:t>
            </a:r>
            <a:r>
              <a:rPr lang="en-US" altLang="en-US" baseline="-25000">
                <a:latin typeface="Calibri" panose="020F0502020204030204" pitchFamily="34" charset="0"/>
              </a:rPr>
              <a:t>X</a:t>
            </a:r>
            <a:r>
              <a:rPr lang="en-US" altLang="en-US">
                <a:latin typeface="Calibri" panose="020F0502020204030204" pitchFamily="34" charset="0"/>
              </a:rPr>
              <a:t>(x) &gt;= 0 for all applicable values x,</a:t>
            </a:r>
          </a:p>
          <a:p>
            <a:pPr eaLnBrk="1" hangingPunct="1"/>
            <a:endParaRPr lang="en-US" altLang="en-US">
              <a:latin typeface="Calibri" panose="020F0502020204030204" pitchFamily="34" charset="0"/>
            </a:endParaRPr>
          </a:p>
          <a:p>
            <a:pPr eaLnBrk="1" hangingPunct="1"/>
            <a:r>
              <a:rPr lang="en-US" altLang="en-US">
                <a:latin typeface="Calibri" panose="020F0502020204030204" pitchFamily="34" charset="0"/>
              </a:rPr>
              <a:t>	2) P[ a &lt;= X &lt;= b] is the area under the graph of f</a:t>
            </a:r>
            <a:r>
              <a:rPr lang="en-US" altLang="en-US" baseline="-25000">
                <a:latin typeface="Calibri" panose="020F0502020204030204" pitchFamily="34" charset="0"/>
              </a:rPr>
              <a:t>X</a:t>
            </a:r>
            <a:r>
              <a:rPr lang="en-US" altLang="en-US">
                <a:latin typeface="Calibri" panose="020F0502020204030204" pitchFamily="34" charset="0"/>
              </a:rPr>
              <a:t>(x) for </a:t>
            </a:r>
          </a:p>
          <a:p>
            <a:pPr eaLnBrk="1" hangingPunct="1"/>
            <a:r>
              <a:rPr lang="en-US" altLang="en-US">
                <a:latin typeface="Calibri" panose="020F0502020204030204" pitchFamily="34" charset="0"/>
              </a:rPr>
              <a:t>                                                     the interval [a, b], and</a:t>
            </a:r>
          </a:p>
          <a:p>
            <a:pPr eaLnBrk="1" hangingPunct="1"/>
            <a:endParaRPr lang="en-US" altLang="en-US">
              <a:latin typeface="Calibri" panose="020F0502020204030204" pitchFamily="34" charset="0"/>
            </a:endParaRPr>
          </a:p>
          <a:p>
            <a:pPr eaLnBrk="1" hangingPunct="1"/>
            <a:r>
              <a:rPr lang="en-US" altLang="en-US">
                <a:latin typeface="Calibri" panose="020F0502020204030204" pitchFamily="34" charset="0"/>
              </a:rPr>
              <a:t>	3) the total area under the graph of f</a:t>
            </a:r>
            <a:r>
              <a:rPr lang="en-US" altLang="en-US" baseline="-25000">
                <a:latin typeface="Calibri" panose="020F0502020204030204" pitchFamily="34" charset="0"/>
              </a:rPr>
              <a:t>X</a:t>
            </a:r>
            <a:r>
              <a:rPr lang="en-US" altLang="en-US">
                <a:latin typeface="Calibri" panose="020F0502020204030204" pitchFamily="34" charset="0"/>
              </a:rPr>
              <a:t>(x)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40DE1-93F9-4E82-A778-768AAE44D0CA}"/>
              </a:ext>
            </a:extLst>
          </p:cNvPr>
          <p:cNvSpPr txBox="1">
            <a:spLocks/>
          </p:cNvSpPr>
          <p:nvPr/>
        </p:nvSpPr>
        <p:spPr>
          <a:xfrm>
            <a:off x="457200" y="0"/>
            <a:ext cx="8229600" cy="1143000"/>
          </a:xfrm>
          <a:prstGeom prst="rect">
            <a:avLst/>
          </a:prstGeom>
        </p:spPr>
        <p:txBody>
          <a:bodyPr/>
          <a:lstStyle/>
          <a:p>
            <a:pPr algn="ctr" eaLnBrk="0" hangingPunct="0">
              <a:defRPr/>
            </a:pPr>
            <a:r>
              <a:rPr lang="en-US" sz="3200" dirty="0">
                <a:latin typeface="+mj-lt"/>
                <a:ea typeface="+mj-ea"/>
                <a:cs typeface="+mj-cs"/>
              </a:rPr>
              <a:t>Discrete Random Variables</a:t>
            </a:r>
            <a:br>
              <a:rPr lang="en-US" sz="3200" dirty="0">
                <a:latin typeface="+mj-lt"/>
                <a:ea typeface="+mj-ea"/>
                <a:cs typeface="+mj-cs"/>
              </a:rPr>
            </a:br>
            <a:r>
              <a:rPr lang="en-US" sz="2400" dirty="0">
                <a:latin typeface="+mj-lt"/>
                <a:ea typeface="+mj-ea"/>
                <a:cs typeface="+mj-cs"/>
              </a:rPr>
              <a:t>Probability Mass Functions</a:t>
            </a:r>
            <a:endParaRPr lang="en-US" sz="3200" dirty="0">
              <a:latin typeface="+mj-lt"/>
              <a:ea typeface="+mj-ea"/>
              <a:cs typeface="+mj-cs"/>
            </a:endParaRPr>
          </a:p>
        </p:txBody>
      </p:sp>
      <p:sp>
        <p:nvSpPr>
          <p:cNvPr id="3" name="TextBox 2">
            <a:extLst>
              <a:ext uri="{FF2B5EF4-FFF2-40B4-BE49-F238E27FC236}">
                <a16:creationId xmlns:a16="http://schemas.microsoft.com/office/drawing/2014/main" id="{AFE636A3-24D5-4E2B-91A1-FD9CF53AC9FC}"/>
              </a:ext>
            </a:extLst>
          </p:cNvPr>
          <p:cNvSpPr txBox="1">
            <a:spLocks noChangeArrowheads="1"/>
          </p:cNvSpPr>
          <p:nvPr/>
        </p:nvSpPr>
        <p:spPr bwMode="auto">
          <a:xfrm>
            <a:off x="304800" y="1219200"/>
            <a:ext cx="837723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 Discrete </a:t>
            </a:r>
            <a:r>
              <a:rPr lang="en-US" altLang="en-US" b="1"/>
              <a:t>PROBABILITY MASS FUNCTION </a:t>
            </a:r>
            <a:r>
              <a:rPr lang="en-US" altLang="en-US"/>
              <a:t>(pmf) is a function f(x) such that</a:t>
            </a:r>
          </a:p>
          <a:p>
            <a:pPr eaLnBrk="1" hangingPunct="1"/>
            <a:endParaRPr lang="en-US" altLang="en-US"/>
          </a:p>
          <a:p>
            <a:pPr eaLnBrk="1" hangingPunct="1"/>
            <a:r>
              <a:rPr lang="en-US" altLang="en-US"/>
              <a:t>			f</a:t>
            </a:r>
            <a:r>
              <a:rPr lang="en-US" altLang="en-US" baseline="-25000"/>
              <a:t>X</a:t>
            </a:r>
            <a:r>
              <a:rPr lang="en-US" altLang="en-US"/>
              <a:t>(x) = P[X = x], </a:t>
            </a:r>
          </a:p>
          <a:p>
            <a:pPr eaLnBrk="1" hangingPunct="1"/>
            <a:endParaRPr lang="en-US" altLang="en-US"/>
          </a:p>
          <a:p>
            <a:pPr eaLnBrk="1" hangingPunct="1"/>
            <a:r>
              <a:rPr lang="en-US" altLang="en-US"/>
              <a:t>where x is a specific value (outcome) for Discrete Random Variable X. </a:t>
            </a:r>
          </a:p>
          <a:p>
            <a:pPr eaLnBrk="1" hangingPunct="1"/>
            <a:r>
              <a:rPr lang="en-US" altLang="en-US"/>
              <a:t>Simply a function defining the probability of the specific outcome x.</a:t>
            </a:r>
          </a:p>
        </p:txBody>
      </p:sp>
      <p:sp>
        <p:nvSpPr>
          <p:cNvPr id="4" name="TextBox 3">
            <a:extLst>
              <a:ext uri="{FF2B5EF4-FFF2-40B4-BE49-F238E27FC236}">
                <a16:creationId xmlns:a16="http://schemas.microsoft.com/office/drawing/2014/main" id="{0CACDDC0-9A93-4115-907C-C7DD4CD20820}"/>
              </a:ext>
            </a:extLst>
          </p:cNvPr>
          <p:cNvSpPr txBox="1">
            <a:spLocks noChangeArrowheads="1"/>
          </p:cNvSpPr>
          <p:nvPr/>
        </p:nvSpPr>
        <p:spPr bwMode="auto">
          <a:xfrm>
            <a:off x="533400" y="3048000"/>
            <a:ext cx="80057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Example:  For tossing a coin, the Random Variable X = 0 if Tails &amp; 1 if Heads</a:t>
            </a:r>
          </a:p>
          <a:p>
            <a:pPr eaLnBrk="1" hangingPunct="1"/>
            <a:r>
              <a:rPr lang="en-US" altLang="en-US"/>
              <a:t>	   has pmf given by X(0) = ½ and X(1) = ½, or in chart form as: </a:t>
            </a:r>
          </a:p>
        </p:txBody>
      </p:sp>
      <p:sp>
        <p:nvSpPr>
          <p:cNvPr id="5" name="TextBox 4">
            <a:extLst>
              <a:ext uri="{FF2B5EF4-FFF2-40B4-BE49-F238E27FC236}">
                <a16:creationId xmlns:a16="http://schemas.microsoft.com/office/drawing/2014/main" id="{DC9A0F8F-8FD1-4A14-9112-045A13665DF0}"/>
              </a:ext>
            </a:extLst>
          </p:cNvPr>
          <p:cNvSpPr txBox="1">
            <a:spLocks noChangeArrowheads="1"/>
          </p:cNvSpPr>
          <p:nvPr/>
        </p:nvSpPr>
        <p:spPr bwMode="auto">
          <a:xfrm>
            <a:off x="228600" y="4800600"/>
            <a:ext cx="8763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Example:  For the exact matching of a random arrangement of the numbers 1, 2, 3, &amp; 4, the Random Variable X = # Matches has </a:t>
            </a:r>
            <a:r>
              <a:rPr lang="en-US" altLang="en-US" dirty="0" err="1"/>
              <a:t>pmf</a:t>
            </a:r>
            <a:r>
              <a:rPr lang="en-US" altLang="en-US" dirty="0"/>
              <a:t> given by X(0) = 9/24, X(1) = 8/24, X(2) = 6/24, and X(4) = 1/24, or in chart form as:</a:t>
            </a:r>
          </a:p>
        </p:txBody>
      </p:sp>
      <p:graphicFrame>
        <p:nvGraphicFramePr>
          <p:cNvPr id="6" name="Table 5">
            <a:extLst>
              <a:ext uri="{FF2B5EF4-FFF2-40B4-BE49-F238E27FC236}">
                <a16:creationId xmlns:a16="http://schemas.microsoft.com/office/drawing/2014/main" id="{8D454ADA-1BF9-468F-B71D-677F2225F310}"/>
              </a:ext>
            </a:extLst>
          </p:cNvPr>
          <p:cNvGraphicFramePr>
            <a:graphicFrameLocks noGrp="1"/>
          </p:cNvGraphicFramePr>
          <p:nvPr/>
        </p:nvGraphicFramePr>
        <p:xfrm>
          <a:off x="1828800" y="5867400"/>
          <a:ext cx="6096000" cy="741364"/>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682">
                <a:tc>
                  <a:txBody>
                    <a:bodyPr/>
                    <a:lstStyle/>
                    <a:p>
                      <a:pPr algn="ctr"/>
                      <a:r>
                        <a:rPr lang="en-US" sz="1800" dirty="0"/>
                        <a:t>x</a:t>
                      </a:r>
                    </a:p>
                  </a:txBody>
                  <a:tcPr marT="45700" marB="45700"/>
                </a:tc>
                <a:tc>
                  <a:txBody>
                    <a:bodyPr/>
                    <a:lstStyle/>
                    <a:p>
                      <a:pPr algn="ctr"/>
                      <a:r>
                        <a:rPr lang="en-US" sz="1800" dirty="0"/>
                        <a:t>0</a:t>
                      </a:r>
                    </a:p>
                  </a:txBody>
                  <a:tcPr marT="45700" marB="45700"/>
                </a:tc>
                <a:tc>
                  <a:txBody>
                    <a:bodyPr/>
                    <a:lstStyle/>
                    <a:p>
                      <a:pPr algn="ctr"/>
                      <a:r>
                        <a:rPr lang="en-US" sz="1800" dirty="0"/>
                        <a:t>1</a:t>
                      </a:r>
                    </a:p>
                  </a:txBody>
                  <a:tcPr marT="45700" marB="45700"/>
                </a:tc>
                <a:tc>
                  <a:txBody>
                    <a:bodyPr/>
                    <a:lstStyle/>
                    <a:p>
                      <a:pPr algn="ctr"/>
                      <a:r>
                        <a:rPr lang="en-US" sz="1800" dirty="0"/>
                        <a:t>2</a:t>
                      </a:r>
                    </a:p>
                  </a:txBody>
                  <a:tcPr marT="45700" marB="45700"/>
                </a:tc>
                <a:tc>
                  <a:txBody>
                    <a:bodyPr/>
                    <a:lstStyle/>
                    <a:p>
                      <a:pPr algn="ctr"/>
                      <a:r>
                        <a:rPr lang="en-US" sz="1800" dirty="0"/>
                        <a:t>4</a:t>
                      </a:r>
                    </a:p>
                  </a:txBody>
                  <a:tcPr marT="45700" marB="45700"/>
                </a:tc>
                <a:extLst>
                  <a:ext uri="{0D108BD9-81ED-4DB2-BD59-A6C34878D82A}">
                    <a16:rowId xmlns:a16="http://schemas.microsoft.com/office/drawing/2014/main" val="10000"/>
                  </a:ext>
                </a:extLst>
              </a:tr>
              <a:tr h="370682">
                <a:tc>
                  <a:txBody>
                    <a:bodyPr/>
                    <a:lstStyle/>
                    <a:p>
                      <a:pPr algn="ctr"/>
                      <a:r>
                        <a:rPr lang="en-US" sz="1800" dirty="0" err="1"/>
                        <a:t>f</a:t>
                      </a:r>
                      <a:r>
                        <a:rPr lang="en-US" sz="1800" baseline="-25000" dirty="0" err="1"/>
                        <a:t>X</a:t>
                      </a:r>
                      <a:r>
                        <a:rPr lang="en-US" sz="1800" dirty="0"/>
                        <a:t>(x)</a:t>
                      </a:r>
                    </a:p>
                  </a:txBody>
                  <a:tcPr marT="45700" marB="45700"/>
                </a:tc>
                <a:tc>
                  <a:txBody>
                    <a:bodyPr/>
                    <a:lstStyle/>
                    <a:p>
                      <a:pPr algn="ctr"/>
                      <a:r>
                        <a:rPr lang="en-US" sz="1800" dirty="0"/>
                        <a:t>9/24</a:t>
                      </a:r>
                    </a:p>
                  </a:txBody>
                  <a:tcPr marT="45700" marB="45700"/>
                </a:tc>
                <a:tc>
                  <a:txBody>
                    <a:bodyPr/>
                    <a:lstStyle/>
                    <a:p>
                      <a:pPr algn="ctr"/>
                      <a:r>
                        <a:rPr lang="en-US" sz="1800" dirty="0"/>
                        <a:t>8/24</a:t>
                      </a:r>
                    </a:p>
                  </a:txBody>
                  <a:tcPr marT="45700" marB="45700"/>
                </a:tc>
                <a:tc>
                  <a:txBody>
                    <a:bodyPr/>
                    <a:lstStyle/>
                    <a:p>
                      <a:pPr algn="ctr"/>
                      <a:r>
                        <a:rPr lang="en-US" sz="1800" dirty="0"/>
                        <a:t>6/24</a:t>
                      </a:r>
                    </a:p>
                  </a:txBody>
                  <a:tcPr marT="45700" marB="45700"/>
                </a:tc>
                <a:tc>
                  <a:txBody>
                    <a:bodyPr/>
                    <a:lstStyle/>
                    <a:p>
                      <a:pPr algn="ctr"/>
                      <a:r>
                        <a:rPr lang="en-US" sz="1800" dirty="0"/>
                        <a:t>1/24</a:t>
                      </a:r>
                    </a:p>
                  </a:txBody>
                  <a:tcPr marT="45700" marB="45700"/>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8C47E778-90F0-4222-9E6D-22E859D2361E}"/>
              </a:ext>
            </a:extLst>
          </p:cNvPr>
          <p:cNvGraphicFramePr>
            <a:graphicFrameLocks noGrp="1"/>
          </p:cNvGraphicFramePr>
          <p:nvPr/>
        </p:nvGraphicFramePr>
        <p:xfrm>
          <a:off x="2819400" y="3733800"/>
          <a:ext cx="3810000" cy="741364"/>
        </p:xfrm>
        <a:graphic>
          <a:graphicData uri="http://schemas.openxmlformats.org/drawingml/2006/table">
            <a:tbl>
              <a:tblPr firstRow="1" bandRow="1">
                <a:tableStyleId>{5C22544A-7EE6-4342-B048-85BDC9FD1C3A}</a:tableStyleId>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370682">
                <a:tc>
                  <a:txBody>
                    <a:bodyPr/>
                    <a:lstStyle/>
                    <a:p>
                      <a:pPr algn="ctr"/>
                      <a:r>
                        <a:rPr lang="en-US" sz="1800" dirty="0"/>
                        <a:t>x</a:t>
                      </a:r>
                    </a:p>
                  </a:txBody>
                  <a:tcPr marT="45700" marB="45700"/>
                </a:tc>
                <a:tc>
                  <a:txBody>
                    <a:bodyPr/>
                    <a:lstStyle/>
                    <a:p>
                      <a:pPr algn="ctr"/>
                      <a:r>
                        <a:rPr lang="en-US" sz="1800" dirty="0"/>
                        <a:t>0</a:t>
                      </a:r>
                    </a:p>
                  </a:txBody>
                  <a:tcPr marT="45700" marB="45700"/>
                </a:tc>
                <a:tc>
                  <a:txBody>
                    <a:bodyPr/>
                    <a:lstStyle/>
                    <a:p>
                      <a:pPr algn="ctr"/>
                      <a:r>
                        <a:rPr lang="en-US" sz="1800" dirty="0"/>
                        <a:t>1</a:t>
                      </a:r>
                    </a:p>
                  </a:txBody>
                  <a:tcPr marT="45700" marB="45700"/>
                </a:tc>
                <a:extLst>
                  <a:ext uri="{0D108BD9-81ED-4DB2-BD59-A6C34878D82A}">
                    <a16:rowId xmlns:a16="http://schemas.microsoft.com/office/drawing/2014/main" val="10000"/>
                  </a:ext>
                </a:extLst>
              </a:tr>
              <a:tr h="370682">
                <a:tc>
                  <a:txBody>
                    <a:bodyPr/>
                    <a:lstStyle/>
                    <a:p>
                      <a:pPr algn="ctr"/>
                      <a:r>
                        <a:rPr lang="en-US" sz="1800" dirty="0" err="1"/>
                        <a:t>f</a:t>
                      </a:r>
                      <a:r>
                        <a:rPr lang="en-US" sz="1800" baseline="-25000" dirty="0" err="1"/>
                        <a:t>X</a:t>
                      </a:r>
                      <a:r>
                        <a:rPr lang="en-US" sz="1800" dirty="0"/>
                        <a:t>(x)</a:t>
                      </a:r>
                    </a:p>
                  </a:txBody>
                  <a:tcPr marT="45700" marB="45700"/>
                </a:tc>
                <a:tc>
                  <a:txBody>
                    <a:bodyPr/>
                    <a:lstStyle/>
                    <a:p>
                      <a:pPr algn="ctr"/>
                      <a:r>
                        <a:rPr lang="en-US" sz="1800" dirty="0"/>
                        <a:t>½</a:t>
                      </a:r>
                    </a:p>
                  </a:txBody>
                  <a:tcPr marT="45700" marB="45700"/>
                </a:tc>
                <a:tc>
                  <a:txBody>
                    <a:bodyPr/>
                    <a:lstStyle/>
                    <a:p>
                      <a:pPr algn="ctr"/>
                      <a:r>
                        <a:rPr lang="en-US" sz="1800" dirty="0"/>
                        <a:t>½</a:t>
                      </a:r>
                    </a:p>
                  </a:txBody>
                  <a:tcPr marT="45700" marB="45700"/>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3DFF-FA66-4EEA-941A-085CBB0AA246}"/>
              </a:ext>
            </a:extLst>
          </p:cNvPr>
          <p:cNvSpPr txBox="1">
            <a:spLocks/>
          </p:cNvSpPr>
          <p:nvPr/>
        </p:nvSpPr>
        <p:spPr>
          <a:xfrm>
            <a:off x="457200" y="0"/>
            <a:ext cx="8229600" cy="990600"/>
          </a:xfrm>
          <a:prstGeom prst="rect">
            <a:avLst/>
          </a:prstGeom>
        </p:spPr>
        <p:txBody>
          <a:bodyPr/>
          <a:lstStyle/>
          <a:p>
            <a:pPr algn="ctr" eaLnBrk="0" hangingPunct="0">
              <a:defRPr/>
            </a:pPr>
            <a:r>
              <a:rPr lang="en-US" sz="3200" dirty="0">
                <a:latin typeface="+mj-lt"/>
                <a:ea typeface="+mj-ea"/>
                <a:cs typeface="+mj-cs"/>
              </a:rPr>
              <a:t>Discrete Random Variables</a:t>
            </a:r>
            <a:br>
              <a:rPr lang="en-US" sz="3200" dirty="0">
                <a:latin typeface="+mj-lt"/>
                <a:ea typeface="+mj-ea"/>
                <a:cs typeface="+mj-cs"/>
              </a:rPr>
            </a:br>
            <a:r>
              <a:rPr lang="en-US" sz="2400" dirty="0">
                <a:latin typeface="+mj-lt"/>
                <a:ea typeface="+mj-ea"/>
                <a:cs typeface="+mj-cs"/>
              </a:rPr>
              <a:t>Point Graphs and Histograms</a:t>
            </a:r>
            <a:endParaRPr lang="en-US" sz="3200" dirty="0">
              <a:latin typeface="+mj-lt"/>
              <a:ea typeface="+mj-ea"/>
              <a:cs typeface="+mj-cs"/>
            </a:endParaRPr>
          </a:p>
        </p:txBody>
      </p:sp>
      <p:sp>
        <p:nvSpPr>
          <p:cNvPr id="3" name="TextBox 2">
            <a:extLst>
              <a:ext uri="{FF2B5EF4-FFF2-40B4-BE49-F238E27FC236}">
                <a16:creationId xmlns:a16="http://schemas.microsoft.com/office/drawing/2014/main" id="{3BCEAA6F-297F-4C64-A510-4D377ACD42CE}"/>
              </a:ext>
            </a:extLst>
          </p:cNvPr>
          <p:cNvSpPr txBox="1">
            <a:spLocks noChangeArrowheads="1"/>
          </p:cNvSpPr>
          <p:nvPr/>
        </p:nvSpPr>
        <p:spPr bwMode="auto">
          <a:xfrm>
            <a:off x="609600" y="1066800"/>
            <a:ext cx="2719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Example: Tossing a Coin</a:t>
            </a:r>
          </a:p>
        </p:txBody>
      </p:sp>
      <p:pic>
        <p:nvPicPr>
          <p:cNvPr id="44034" name="Picture 2">
            <a:extLst>
              <a:ext uri="{FF2B5EF4-FFF2-40B4-BE49-F238E27FC236}">
                <a16:creationId xmlns:a16="http://schemas.microsoft.com/office/drawing/2014/main" id="{7B9D929D-0A5C-4679-887B-42D92C0E89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47800"/>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5" name="Picture 3">
            <a:extLst>
              <a:ext uri="{FF2B5EF4-FFF2-40B4-BE49-F238E27FC236}">
                <a16:creationId xmlns:a16="http://schemas.microsoft.com/office/drawing/2014/main" id="{746DC460-55AF-4E7E-B8E8-EE01CF8645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886200"/>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36E0C5B8-5A67-460B-AF17-6F9F0EDD6F18}"/>
              </a:ext>
            </a:extLst>
          </p:cNvPr>
          <p:cNvSpPr txBox="1">
            <a:spLocks noChangeArrowheads="1"/>
          </p:cNvSpPr>
          <p:nvPr/>
        </p:nvSpPr>
        <p:spPr bwMode="auto">
          <a:xfrm>
            <a:off x="4724400" y="1066800"/>
            <a:ext cx="39421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Example: “Random 1,2,3,4” Matches</a:t>
            </a:r>
          </a:p>
        </p:txBody>
      </p:sp>
      <p:pic>
        <p:nvPicPr>
          <p:cNvPr id="44036" name="Picture 4">
            <a:extLst>
              <a:ext uri="{FF2B5EF4-FFF2-40B4-BE49-F238E27FC236}">
                <a16:creationId xmlns:a16="http://schemas.microsoft.com/office/drawing/2014/main" id="{AAA2361F-F30C-4F90-82E5-E4076B9C68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447800"/>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5">
            <a:extLst>
              <a:ext uri="{FF2B5EF4-FFF2-40B4-BE49-F238E27FC236}">
                <a16:creationId xmlns:a16="http://schemas.microsoft.com/office/drawing/2014/main" id="{2A3B6C19-04F5-43F7-985D-CA5BD0FF48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3886200"/>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4034"/>
                                        </p:tgtEl>
                                        <p:attrNameLst>
                                          <p:attrName>style.visibility</p:attrName>
                                        </p:attrNameLst>
                                      </p:cBhvr>
                                      <p:to>
                                        <p:strVal val="visible"/>
                                      </p:to>
                                    </p:set>
                                    <p:anim calcmode="lin" valueType="num">
                                      <p:cBhvr additive="base">
                                        <p:cTn id="13" dur="500" fill="hold"/>
                                        <p:tgtEl>
                                          <p:spTgt spid="44034"/>
                                        </p:tgtEl>
                                        <p:attrNameLst>
                                          <p:attrName>ppt_x</p:attrName>
                                        </p:attrNameLst>
                                      </p:cBhvr>
                                      <p:tavLst>
                                        <p:tav tm="0">
                                          <p:val>
                                            <p:strVal val="#ppt_x"/>
                                          </p:val>
                                        </p:tav>
                                        <p:tav tm="100000">
                                          <p:val>
                                            <p:strVal val="#ppt_x"/>
                                          </p:val>
                                        </p:tav>
                                      </p:tavLst>
                                    </p:anim>
                                    <p:anim calcmode="lin" valueType="num">
                                      <p:cBhvr additive="base">
                                        <p:cTn id="14" dur="500" fill="hold"/>
                                        <p:tgtEl>
                                          <p:spTgt spid="4403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4035"/>
                                        </p:tgtEl>
                                        <p:attrNameLst>
                                          <p:attrName>style.visibility</p:attrName>
                                        </p:attrNameLst>
                                      </p:cBhvr>
                                      <p:to>
                                        <p:strVal val="visible"/>
                                      </p:to>
                                    </p:set>
                                    <p:anim calcmode="lin" valueType="num">
                                      <p:cBhvr additive="base">
                                        <p:cTn id="19" dur="500" fill="hold"/>
                                        <p:tgtEl>
                                          <p:spTgt spid="44035"/>
                                        </p:tgtEl>
                                        <p:attrNameLst>
                                          <p:attrName>ppt_x</p:attrName>
                                        </p:attrNameLst>
                                      </p:cBhvr>
                                      <p:tavLst>
                                        <p:tav tm="0">
                                          <p:val>
                                            <p:strVal val="#ppt_x"/>
                                          </p:val>
                                        </p:tav>
                                        <p:tav tm="100000">
                                          <p:val>
                                            <p:strVal val="#ppt_x"/>
                                          </p:val>
                                        </p:tav>
                                      </p:tavLst>
                                    </p:anim>
                                    <p:anim calcmode="lin" valueType="num">
                                      <p:cBhvr additive="base">
                                        <p:cTn id="20" dur="500" fill="hold"/>
                                        <p:tgtEl>
                                          <p:spTgt spid="4403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4036"/>
                                        </p:tgtEl>
                                        <p:attrNameLst>
                                          <p:attrName>style.visibility</p:attrName>
                                        </p:attrNameLst>
                                      </p:cBhvr>
                                      <p:to>
                                        <p:strVal val="visible"/>
                                      </p:to>
                                    </p:set>
                                    <p:anim calcmode="lin" valueType="num">
                                      <p:cBhvr additive="base">
                                        <p:cTn id="31" dur="500" fill="hold"/>
                                        <p:tgtEl>
                                          <p:spTgt spid="44036"/>
                                        </p:tgtEl>
                                        <p:attrNameLst>
                                          <p:attrName>ppt_x</p:attrName>
                                        </p:attrNameLst>
                                      </p:cBhvr>
                                      <p:tavLst>
                                        <p:tav tm="0">
                                          <p:val>
                                            <p:strVal val="#ppt_x"/>
                                          </p:val>
                                        </p:tav>
                                        <p:tav tm="100000">
                                          <p:val>
                                            <p:strVal val="#ppt_x"/>
                                          </p:val>
                                        </p:tav>
                                      </p:tavLst>
                                    </p:anim>
                                    <p:anim calcmode="lin" valueType="num">
                                      <p:cBhvr additive="base">
                                        <p:cTn id="32" dur="500" fill="hold"/>
                                        <p:tgtEl>
                                          <p:spTgt spid="4403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4037"/>
                                        </p:tgtEl>
                                        <p:attrNameLst>
                                          <p:attrName>style.visibility</p:attrName>
                                        </p:attrNameLst>
                                      </p:cBhvr>
                                      <p:to>
                                        <p:strVal val="visible"/>
                                      </p:to>
                                    </p:set>
                                    <p:anim calcmode="lin" valueType="num">
                                      <p:cBhvr additive="base">
                                        <p:cTn id="37" dur="500" fill="hold"/>
                                        <p:tgtEl>
                                          <p:spTgt spid="44037"/>
                                        </p:tgtEl>
                                        <p:attrNameLst>
                                          <p:attrName>ppt_x</p:attrName>
                                        </p:attrNameLst>
                                      </p:cBhvr>
                                      <p:tavLst>
                                        <p:tav tm="0">
                                          <p:val>
                                            <p:strVal val="#ppt_x"/>
                                          </p:val>
                                        </p:tav>
                                        <p:tav tm="100000">
                                          <p:val>
                                            <p:strVal val="#ppt_x"/>
                                          </p:val>
                                        </p:tav>
                                      </p:tavLst>
                                    </p:anim>
                                    <p:anim calcmode="lin" valueType="num">
                                      <p:cBhvr additive="base">
                                        <p:cTn id="38" dur="500" fill="hold"/>
                                        <p:tgtEl>
                                          <p:spTgt spid="440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D5E1-1B7D-410C-9153-46E404E6EFC5}"/>
              </a:ext>
            </a:extLst>
          </p:cNvPr>
          <p:cNvSpPr txBox="1">
            <a:spLocks/>
          </p:cNvSpPr>
          <p:nvPr/>
        </p:nvSpPr>
        <p:spPr>
          <a:xfrm>
            <a:off x="457200" y="0"/>
            <a:ext cx="8229600" cy="990600"/>
          </a:xfrm>
          <a:prstGeom prst="rect">
            <a:avLst/>
          </a:prstGeom>
        </p:spPr>
        <p:txBody>
          <a:bodyPr/>
          <a:lstStyle/>
          <a:p>
            <a:pPr algn="ctr" eaLnBrk="0" hangingPunct="0">
              <a:defRPr/>
            </a:pPr>
            <a:r>
              <a:rPr lang="en-US" sz="3200" dirty="0">
                <a:latin typeface="+mj-lt"/>
                <a:ea typeface="+mj-ea"/>
                <a:cs typeface="+mj-cs"/>
              </a:rPr>
              <a:t>Discrete Random Variables</a:t>
            </a:r>
            <a:br>
              <a:rPr lang="en-US" sz="3200" dirty="0">
                <a:latin typeface="+mj-lt"/>
                <a:ea typeface="+mj-ea"/>
                <a:cs typeface="+mj-cs"/>
              </a:rPr>
            </a:br>
            <a:r>
              <a:rPr lang="en-US" sz="2400" dirty="0">
                <a:latin typeface="+mj-lt"/>
                <a:ea typeface="+mj-ea"/>
                <a:cs typeface="+mj-cs"/>
              </a:rPr>
              <a:t>Probability Mass Function Axioms and Summary</a:t>
            </a:r>
            <a:endParaRPr lang="en-US" sz="3200" dirty="0">
              <a:latin typeface="+mj-lt"/>
              <a:ea typeface="+mj-ea"/>
              <a:cs typeface="+mj-cs"/>
            </a:endParaRPr>
          </a:p>
        </p:txBody>
      </p:sp>
      <p:sp>
        <p:nvSpPr>
          <p:cNvPr id="3" name="TextBox 2">
            <a:extLst>
              <a:ext uri="{FF2B5EF4-FFF2-40B4-BE49-F238E27FC236}">
                <a16:creationId xmlns:a16="http://schemas.microsoft.com/office/drawing/2014/main" id="{2187A42D-A4D9-4862-8C95-F8137E6DB085}"/>
              </a:ext>
            </a:extLst>
          </p:cNvPr>
          <p:cNvSpPr txBox="1">
            <a:spLocks noChangeArrowheads="1"/>
          </p:cNvSpPr>
          <p:nvPr/>
        </p:nvSpPr>
        <p:spPr bwMode="auto">
          <a:xfrm>
            <a:off x="1066800" y="1143000"/>
            <a:ext cx="67246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For any Discrete Probability Mass Function (pmf) given by f</a:t>
            </a:r>
            <a:r>
              <a:rPr lang="en-US" altLang="en-US" baseline="-25000"/>
              <a:t>X</a:t>
            </a:r>
            <a:r>
              <a:rPr lang="en-US" altLang="en-US"/>
              <a:t>(x):</a:t>
            </a:r>
          </a:p>
          <a:p>
            <a:pPr eaLnBrk="1" hangingPunct="1"/>
            <a:endParaRPr lang="en-US" altLang="en-US"/>
          </a:p>
          <a:p>
            <a:pPr eaLnBrk="1" hangingPunct="1"/>
            <a:r>
              <a:rPr lang="en-US" altLang="en-US"/>
              <a:t>	1) 0 &lt;= f</a:t>
            </a:r>
            <a:r>
              <a:rPr lang="en-US" altLang="en-US" baseline="-25000"/>
              <a:t>X</a:t>
            </a:r>
            <a:r>
              <a:rPr lang="en-US" altLang="en-US"/>
              <a:t>(x) &lt;=1 for each value of x</a:t>
            </a:r>
          </a:p>
          <a:p>
            <a:pPr eaLnBrk="1" hangingPunct="1"/>
            <a:endParaRPr lang="en-US" altLang="en-US"/>
          </a:p>
          <a:p>
            <a:pPr eaLnBrk="1" hangingPunct="1"/>
            <a:r>
              <a:rPr lang="en-US" altLang="en-US"/>
              <a:t>	2) Sum</a:t>
            </a:r>
            <a:r>
              <a:rPr lang="en-US" altLang="en-US" baseline="-25000"/>
              <a:t>All values of x </a:t>
            </a:r>
            <a:r>
              <a:rPr lang="en-US" altLang="en-US"/>
              <a:t>{ f</a:t>
            </a:r>
            <a:r>
              <a:rPr lang="en-US" altLang="en-US" baseline="-25000"/>
              <a:t>X</a:t>
            </a:r>
            <a:r>
              <a:rPr lang="en-US" altLang="en-US"/>
              <a:t>(x) } = 1</a:t>
            </a:r>
          </a:p>
        </p:txBody>
      </p:sp>
      <p:sp>
        <p:nvSpPr>
          <p:cNvPr id="4" name="TextBox 3">
            <a:extLst>
              <a:ext uri="{FF2B5EF4-FFF2-40B4-BE49-F238E27FC236}">
                <a16:creationId xmlns:a16="http://schemas.microsoft.com/office/drawing/2014/main" id="{F15BD92E-3F03-4A11-B794-AB5E24DF57D3}"/>
              </a:ext>
            </a:extLst>
          </p:cNvPr>
          <p:cNvSpPr txBox="1">
            <a:spLocks noChangeArrowheads="1"/>
          </p:cNvSpPr>
          <p:nvPr/>
        </p:nvSpPr>
        <p:spPr bwMode="auto">
          <a:xfrm>
            <a:off x="304800" y="2743200"/>
            <a:ext cx="2719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Example: Tossing a Coin</a:t>
            </a:r>
          </a:p>
        </p:txBody>
      </p:sp>
      <p:graphicFrame>
        <p:nvGraphicFramePr>
          <p:cNvPr id="5" name="Table 4">
            <a:extLst>
              <a:ext uri="{FF2B5EF4-FFF2-40B4-BE49-F238E27FC236}">
                <a16:creationId xmlns:a16="http://schemas.microsoft.com/office/drawing/2014/main" id="{A39C9829-CD41-4A4C-8C37-219D799CA13B}"/>
              </a:ext>
            </a:extLst>
          </p:cNvPr>
          <p:cNvGraphicFramePr>
            <a:graphicFrameLocks noGrp="1"/>
          </p:cNvGraphicFramePr>
          <p:nvPr/>
        </p:nvGraphicFramePr>
        <p:xfrm>
          <a:off x="228600" y="3124200"/>
          <a:ext cx="2819400" cy="741364"/>
        </p:xfrm>
        <a:graphic>
          <a:graphicData uri="http://schemas.openxmlformats.org/drawingml/2006/table">
            <a:tbl>
              <a:tblPr firstRow="1" bandRow="1">
                <a:tableStyleId>{5C22544A-7EE6-4342-B048-85BDC9FD1C3A}</a:tableStyleId>
              </a:tblPr>
              <a:tblGrid>
                <a:gridCol w="939800">
                  <a:extLst>
                    <a:ext uri="{9D8B030D-6E8A-4147-A177-3AD203B41FA5}">
                      <a16:colId xmlns:a16="http://schemas.microsoft.com/office/drawing/2014/main" val="20000"/>
                    </a:ext>
                  </a:extLst>
                </a:gridCol>
                <a:gridCol w="939800">
                  <a:extLst>
                    <a:ext uri="{9D8B030D-6E8A-4147-A177-3AD203B41FA5}">
                      <a16:colId xmlns:a16="http://schemas.microsoft.com/office/drawing/2014/main" val="20001"/>
                    </a:ext>
                  </a:extLst>
                </a:gridCol>
                <a:gridCol w="939800">
                  <a:extLst>
                    <a:ext uri="{9D8B030D-6E8A-4147-A177-3AD203B41FA5}">
                      <a16:colId xmlns:a16="http://schemas.microsoft.com/office/drawing/2014/main" val="20002"/>
                    </a:ext>
                  </a:extLst>
                </a:gridCol>
              </a:tblGrid>
              <a:tr h="370682">
                <a:tc>
                  <a:txBody>
                    <a:bodyPr/>
                    <a:lstStyle/>
                    <a:p>
                      <a:pPr algn="ctr"/>
                      <a:r>
                        <a:rPr lang="en-US" sz="1800" dirty="0"/>
                        <a:t>x</a:t>
                      </a:r>
                    </a:p>
                  </a:txBody>
                  <a:tcPr marT="45700" marB="45700"/>
                </a:tc>
                <a:tc>
                  <a:txBody>
                    <a:bodyPr/>
                    <a:lstStyle/>
                    <a:p>
                      <a:pPr algn="ctr"/>
                      <a:r>
                        <a:rPr lang="en-US" sz="1800" dirty="0"/>
                        <a:t>0</a:t>
                      </a:r>
                    </a:p>
                  </a:txBody>
                  <a:tcPr marT="45700" marB="45700"/>
                </a:tc>
                <a:tc>
                  <a:txBody>
                    <a:bodyPr/>
                    <a:lstStyle/>
                    <a:p>
                      <a:pPr algn="ctr"/>
                      <a:r>
                        <a:rPr lang="en-US" sz="1800" dirty="0"/>
                        <a:t>1</a:t>
                      </a:r>
                    </a:p>
                  </a:txBody>
                  <a:tcPr marT="45700" marB="45700"/>
                </a:tc>
                <a:extLst>
                  <a:ext uri="{0D108BD9-81ED-4DB2-BD59-A6C34878D82A}">
                    <a16:rowId xmlns:a16="http://schemas.microsoft.com/office/drawing/2014/main" val="10000"/>
                  </a:ext>
                </a:extLst>
              </a:tr>
              <a:tr h="370682">
                <a:tc>
                  <a:txBody>
                    <a:bodyPr/>
                    <a:lstStyle/>
                    <a:p>
                      <a:pPr algn="ctr"/>
                      <a:r>
                        <a:rPr lang="en-US" sz="1800" dirty="0" err="1"/>
                        <a:t>f</a:t>
                      </a:r>
                      <a:r>
                        <a:rPr lang="en-US" sz="1800" baseline="-25000" dirty="0" err="1"/>
                        <a:t>X</a:t>
                      </a:r>
                      <a:r>
                        <a:rPr lang="en-US" sz="1800" dirty="0"/>
                        <a:t>(x)</a:t>
                      </a:r>
                    </a:p>
                  </a:txBody>
                  <a:tcPr marT="45700" marB="45700"/>
                </a:tc>
                <a:tc>
                  <a:txBody>
                    <a:bodyPr/>
                    <a:lstStyle/>
                    <a:p>
                      <a:pPr algn="ctr"/>
                      <a:r>
                        <a:rPr lang="en-US" sz="1800" dirty="0"/>
                        <a:t>½</a:t>
                      </a:r>
                    </a:p>
                  </a:txBody>
                  <a:tcPr marT="45700" marB="45700"/>
                </a:tc>
                <a:tc>
                  <a:txBody>
                    <a:bodyPr/>
                    <a:lstStyle/>
                    <a:p>
                      <a:pPr algn="ctr"/>
                      <a:r>
                        <a:rPr lang="en-US" sz="1800" dirty="0"/>
                        <a:t>½</a:t>
                      </a:r>
                    </a:p>
                  </a:txBody>
                  <a:tcPr marT="45700" marB="45700"/>
                </a:tc>
                <a:extLst>
                  <a:ext uri="{0D108BD9-81ED-4DB2-BD59-A6C34878D82A}">
                    <a16:rowId xmlns:a16="http://schemas.microsoft.com/office/drawing/2014/main" val="10001"/>
                  </a:ext>
                </a:extLst>
              </a:tr>
            </a:tbl>
          </a:graphicData>
        </a:graphic>
      </p:graphicFrame>
      <p:sp>
        <p:nvSpPr>
          <p:cNvPr id="6" name="TextBox 5">
            <a:extLst>
              <a:ext uri="{FF2B5EF4-FFF2-40B4-BE49-F238E27FC236}">
                <a16:creationId xmlns:a16="http://schemas.microsoft.com/office/drawing/2014/main" id="{73FF5BC3-0475-45A5-A482-D5F4EF8B985E}"/>
              </a:ext>
            </a:extLst>
          </p:cNvPr>
          <p:cNvSpPr txBox="1">
            <a:spLocks noChangeArrowheads="1"/>
          </p:cNvSpPr>
          <p:nvPr/>
        </p:nvSpPr>
        <p:spPr bwMode="auto">
          <a:xfrm>
            <a:off x="3048000" y="3505200"/>
            <a:ext cx="8556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Sum = 1</a:t>
            </a:r>
          </a:p>
        </p:txBody>
      </p:sp>
      <p:sp>
        <p:nvSpPr>
          <p:cNvPr id="7" name="TextBox 6">
            <a:extLst>
              <a:ext uri="{FF2B5EF4-FFF2-40B4-BE49-F238E27FC236}">
                <a16:creationId xmlns:a16="http://schemas.microsoft.com/office/drawing/2014/main" id="{51C34C55-599D-45B5-BCB5-41CF9D95AC65}"/>
              </a:ext>
            </a:extLst>
          </p:cNvPr>
          <p:cNvSpPr txBox="1">
            <a:spLocks noChangeArrowheads="1"/>
          </p:cNvSpPr>
          <p:nvPr/>
        </p:nvSpPr>
        <p:spPr bwMode="auto">
          <a:xfrm>
            <a:off x="4343400" y="2743200"/>
            <a:ext cx="39421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Example: “Random 1,2,3,4” Matches</a:t>
            </a:r>
          </a:p>
        </p:txBody>
      </p:sp>
      <p:graphicFrame>
        <p:nvGraphicFramePr>
          <p:cNvPr id="8" name="Table 7">
            <a:extLst>
              <a:ext uri="{FF2B5EF4-FFF2-40B4-BE49-F238E27FC236}">
                <a16:creationId xmlns:a16="http://schemas.microsoft.com/office/drawing/2014/main" id="{5A3FBDBC-482D-4445-8FB4-7F818A91CC07}"/>
              </a:ext>
            </a:extLst>
          </p:cNvPr>
          <p:cNvGraphicFramePr>
            <a:graphicFrameLocks noGrp="1"/>
          </p:cNvGraphicFramePr>
          <p:nvPr/>
        </p:nvGraphicFramePr>
        <p:xfrm>
          <a:off x="4038600" y="3124200"/>
          <a:ext cx="4191000" cy="741364"/>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370682">
                <a:tc>
                  <a:txBody>
                    <a:bodyPr/>
                    <a:lstStyle/>
                    <a:p>
                      <a:pPr algn="ctr"/>
                      <a:r>
                        <a:rPr lang="en-US" sz="1800" dirty="0"/>
                        <a:t>x</a:t>
                      </a:r>
                    </a:p>
                  </a:txBody>
                  <a:tcPr marT="45700" marB="45700"/>
                </a:tc>
                <a:tc>
                  <a:txBody>
                    <a:bodyPr/>
                    <a:lstStyle/>
                    <a:p>
                      <a:pPr algn="ctr"/>
                      <a:r>
                        <a:rPr lang="en-US" sz="1800" dirty="0"/>
                        <a:t>0</a:t>
                      </a:r>
                    </a:p>
                  </a:txBody>
                  <a:tcPr marT="45700" marB="45700"/>
                </a:tc>
                <a:tc>
                  <a:txBody>
                    <a:bodyPr/>
                    <a:lstStyle/>
                    <a:p>
                      <a:pPr algn="ctr"/>
                      <a:r>
                        <a:rPr lang="en-US" sz="1800" dirty="0"/>
                        <a:t>1</a:t>
                      </a:r>
                    </a:p>
                  </a:txBody>
                  <a:tcPr marT="45700" marB="45700"/>
                </a:tc>
                <a:tc>
                  <a:txBody>
                    <a:bodyPr/>
                    <a:lstStyle/>
                    <a:p>
                      <a:pPr algn="ctr"/>
                      <a:r>
                        <a:rPr lang="en-US" sz="1800" dirty="0"/>
                        <a:t>2</a:t>
                      </a:r>
                    </a:p>
                  </a:txBody>
                  <a:tcPr marT="45700" marB="45700"/>
                </a:tc>
                <a:tc>
                  <a:txBody>
                    <a:bodyPr/>
                    <a:lstStyle/>
                    <a:p>
                      <a:pPr algn="ctr"/>
                      <a:r>
                        <a:rPr lang="en-US" sz="1800" dirty="0"/>
                        <a:t>4</a:t>
                      </a:r>
                    </a:p>
                  </a:txBody>
                  <a:tcPr marT="45700" marB="45700"/>
                </a:tc>
                <a:extLst>
                  <a:ext uri="{0D108BD9-81ED-4DB2-BD59-A6C34878D82A}">
                    <a16:rowId xmlns:a16="http://schemas.microsoft.com/office/drawing/2014/main" val="10000"/>
                  </a:ext>
                </a:extLst>
              </a:tr>
              <a:tr h="370682">
                <a:tc>
                  <a:txBody>
                    <a:bodyPr/>
                    <a:lstStyle/>
                    <a:p>
                      <a:pPr algn="ctr"/>
                      <a:r>
                        <a:rPr lang="en-US" sz="1800" dirty="0" err="1"/>
                        <a:t>f</a:t>
                      </a:r>
                      <a:r>
                        <a:rPr lang="en-US" sz="1800" baseline="-25000" dirty="0" err="1"/>
                        <a:t>X</a:t>
                      </a:r>
                      <a:r>
                        <a:rPr lang="en-US" sz="1800" dirty="0"/>
                        <a:t>(x)</a:t>
                      </a:r>
                    </a:p>
                  </a:txBody>
                  <a:tcPr marT="45700" marB="45700"/>
                </a:tc>
                <a:tc>
                  <a:txBody>
                    <a:bodyPr/>
                    <a:lstStyle/>
                    <a:p>
                      <a:pPr algn="ctr"/>
                      <a:r>
                        <a:rPr lang="en-US" sz="1800" dirty="0"/>
                        <a:t>9/24</a:t>
                      </a:r>
                    </a:p>
                  </a:txBody>
                  <a:tcPr marT="45700" marB="45700"/>
                </a:tc>
                <a:tc>
                  <a:txBody>
                    <a:bodyPr/>
                    <a:lstStyle/>
                    <a:p>
                      <a:pPr algn="ctr"/>
                      <a:r>
                        <a:rPr lang="en-US" sz="1800" dirty="0"/>
                        <a:t>8/24</a:t>
                      </a:r>
                    </a:p>
                  </a:txBody>
                  <a:tcPr marT="45700" marB="45700"/>
                </a:tc>
                <a:tc>
                  <a:txBody>
                    <a:bodyPr/>
                    <a:lstStyle/>
                    <a:p>
                      <a:pPr algn="ctr"/>
                      <a:r>
                        <a:rPr lang="en-US" sz="1800" dirty="0"/>
                        <a:t>6/24</a:t>
                      </a:r>
                    </a:p>
                  </a:txBody>
                  <a:tcPr marT="45700" marB="45700"/>
                </a:tc>
                <a:tc>
                  <a:txBody>
                    <a:bodyPr/>
                    <a:lstStyle/>
                    <a:p>
                      <a:pPr algn="ctr"/>
                      <a:r>
                        <a:rPr lang="en-US" sz="1800" dirty="0"/>
                        <a:t>1/24</a:t>
                      </a:r>
                    </a:p>
                  </a:txBody>
                  <a:tcPr marT="45700" marB="45700"/>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E9CE5A3C-978E-454C-A06B-BC3687947B6C}"/>
              </a:ext>
            </a:extLst>
          </p:cNvPr>
          <p:cNvSpPr txBox="1">
            <a:spLocks noChangeArrowheads="1"/>
          </p:cNvSpPr>
          <p:nvPr/>
        </p:nvSpPr>
        <p:spPr bwMode="auto">
          <a:xfrm>
            <a:off x="8288338" y="3505200"/>
            <a:ext cx="855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Sum = 1</a:t>
            </a:r>
          </a:p>
        </p:txBody>
      </p:sp>
      <p:sp>
        <p:nvSpPr>
          <p:cNvPr id="10" name="TextBox 9">
            <a:extLst>
              <a:ext uri="{FF2B5EF4-FFF2-40B4-BE49-F238E27FC236}">
                <a16:creationId xmlns:a16="http://schemas.microsoft.com/office/drawing/2014/main" id="{83066018-AFAC-4D4E-BDFB-854A5606B984}"/>
              </a:ext>
            </a:extLst>
          </p:cNvPr>
          <p:cNvSpPr txBox="1">
            <a:spLocks noChangeArrowheads="1"/>
          </p:cNvSpPr>
          <p:nvPr/>
        </p:nvSpPr>
        <p:spPr bwMode="auto">
          <a:xfrm>
            <a:off x="152400" y="4495800"/>
            <a:ext cx="8802688"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In summary, a discrete probability mass function consists of two elements:</a:t>
            </a:r>
          </a:p>
          <a:p>
            <a:pPr eaLnBrk="1" hangingPunct="1"/>
            <a:endParaRPr lang="en-US" altLang="en-US"/>
          </a:p>
          <a:p>
            <a:pPr eaLnBrk="1" hangingPunct="1"/>
            <a:r>
              <a:rPr lang="en-US" altLang="en-US"/>
              <a:t>	1) some type of listing of all the possible values of the random variable, and</a:t>
            </a:r>
          </a:p>
          <a:p>
            <a:pPr eaLnBrk="1" hangingPunct="1"/>
            <a:endParaRPr lang="en-US" altLang="en-US"/>
          </a:p>
          <a:p>
            <a:pPr eaLnBrk="1" hangingPunct="1"/>
            <a:r>
              <a:rPr lang="en-US" altLang="en-US"/>
              <a:t>	2) the corresponding probabilities for each value.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10">
                                            <p:txEl>
                                              <p:pRg st="0" end="0"/>
                                            </p:txEl>
                                          </p:spTgt>
                                        </p:tgtEl>
                                        <p:attrNameLst>
                                          <p:attrName>style.visibility</p:attrName>
                                        </p:attrNameLst>
                                      </p:cBhvr>
                                      <p:to>
                                        <p:strVal val="visible"/>
                                      </p:to>
                                    </p:set>
                                    <p:anim calcmode="lin" valueType="num">
                                      <p:cBhvr additive="base">
                                        <p:cTn id="6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10">
                                            <p:txEl>
                                              <p:pRg st="2" end="2"/>
                                            </p:txEl>
                                          </p:spTgt>
                                        </p:tgtEl>
                                        <p:attrNameLst>
                                          <p:attrName>style.visibility</p:attrName>
                                        </p:attrNameLst>
                                      </p:cBhvr>
                                      <p:to>
                                        <p:strVal val="visible"/>
                                      </p:to>
                                    </p:set>
                                    <p:anim calcmode="lin" valueType="num">
                                      <p:cBhvr additive="base">
                                        <p:cTn id="6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10">
                                            <p:txEl>
                                              <p:pRg st="4" end="4"/>
                                            </p:txEl>
                                          </p:spTgt>
                                        </p:tgtEl>
                                        <p:attrNameLst>
                                          <p:attrName>style.visibility</p:attrName>
                                        </p:attrNameLst>
                                      </p:cBhvr>
                                      <p:to>
                                        <p:strVal val="visible"/>
                                      </p:to>
                                    </p:set>
                                    <p:anim calcmode="lin" valueType="num">
                                      <p:cBhvr additive="base">
                                        <p:cTn id="7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C4026-F404-40CC-91DE-1380CA1831A0}"/>
              </a:ext>
            </a:extLst>
          </p:cNvPr>
          <p:cNvSpPr txBox="1">
            <a:spLocks/>
          </p:cNvSpPr>
          <p:nvPr/>
        </p:nvSpPr>
        <p:spPr>
          <a:xfrm>
            <a:off x="457200" y="0"/>
            <a:ext cx="8229600" cy="990600"/>
          </a:xfrm>
          <a:prstGeom prst="rect">
            <a:avLst/>
          </a:prstGeom>
        </p:spPr>
        <p:txBody>
          <a:bodyPr/>
          <a:lstStyle/>
          <a:p>
            <a:pPr algn="ctr" eaLnBrk="0" hangingPunct="0">
              <a:defRPr/>
            </a:pPr>
            <a:r>
              <a:rPr lang="en-US" sz="3200" dirty="0">
                <a:latin typeface="+mj-lt"/>
                <a:ea typeface="+mj-ea"/>
                <a:cs typeface="+mj-cs"/>
              </a:rPr>
              <a:t>Discrete Random Variables</a:t>
            </a:r>
            <a:br>
              <a:rPr lang="en-US" sz="3200" dirty="0">
                <a:latin typeface="+mj-lt"/>
                <a:ea typeface="+mj-ea"/>
                <a:cs typeface="+mj-cs"/>
              </a:rPr>
            </a:br>
            <a:r>
              <a:rPr lang="en-US" sz="2400" dirty="0">
                <a:latin typeface="+mj-lt"/>
                <a:ea typeface="+mj-ea"/>
                <a:cs typeface="+mj-cs"/>
              </a:rPr>
              <a:t>Expected Value = Mean</a:t>
            </a:r>
            <a:endParaRPr lang="en-US" sz="3200" dirty="0">
              <a:latin typeface="+mj-lt"/>
              <a:ea typeface="+mj-ea"/>
              <a:cs typeface="+mj-cs"/>
            </a:endParaRPr>
          </a:p>
        </p:txBody>
      </p:sp>
      <p:sp>
        <p:nvSpPr>
          <p:cNvPr id="3" name="TextBox 2">
            <a:extLst>
              <a:ext uri="{FF2B5EF4-FFF2-40B4-BE49-F238E27FC236}">
                <a16:creationId xmlns:a16="http://schemas.microsoft.com/office/drawing/2014/main" id="{1231CE56-F85D-4C04-8E99-5BFB9C95A34C}"/>
              </a:ext>
            </a:extLst>
          </p:cNvPr>
          <p:cNvSpPr txBox="1">
            <a:spLocks noChangeArrowheads="1"/>
          </p:cNvSpPr>
          <p:nvPr/>
        </p:nvSpPr>
        <p:spPr bwMode="auto">
          <a:xfrm>
            <a:off x="457200" y="1143000"/>
            <a:ext cx="83835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The </a:t>
            </a:r>
            <a:r>
              <a:rPr lang="en-US" altLang="en-US" b="1"/>
              <a:t>EXPECTED VALUE </a:t>
            </a:r>
            <a:r>
              <a:rPr lang="en-US" altLang="en-US"/>
              <a:t>(or Mean) of a Discrete Random Variable X is given by:</a:t>
            </a:r>
          </a:p>
          <a:p>
            <a:pPr eaLnBrk="1" hangingPunct="1"/>
            <a:endParaRPr lang="en-US" altLang="en-US"/>
          </a:p>
          <a:p>
            <a:pPr eaLnBrk="1" hangingPunct="1"/>
            <a:r>
              <a:rPr lang="en-US" altLang="en-US"/>
              <a:t>		µ = E[X] = Sum</a:t>
            </a:r>
            <a:r>
              <a:rPr lang="en-US" altLang="en-US" baseline="-25000"/>
              <a:t>All values of x</a:t>
            </a:r>
            <a:r>
              <a:rPr lang="en-US" altLang="en-US"/>
              <a:t>{ x*f</a:t>
            </a:r>
            <a:r>
              <a:rPr lang="en-US" altLang="en-US" baseline="-25000"/>
              <a:t>X</a:t>
            </a:r>
            <a:r>
              <a:rPr lang="en-US" altLang="en-US"/>
              <a:t>(x) }</a:t>
            </a:r>
          </a:p>
        </p:txBody>
      </p:sp>
      <p:sp>
        <p:nvSpPr>
          <p:cNvPr id="4" name="TextBox 3">
            <a:extLst>
              <a:ext uri="{FF2B5EF4-FFF2-40B4-BE49-F238E27FC236}">
                <a16:creationId xmlns:a16="http://schemas.microsoft.com/office/drawing/2014/main" id="{ABB7AC7F-A4DC-4690-BD6C-73694631118C}"/>
              </a:ext>
            </a:extLst>
          </p:cNvPr>
          <p:cNvSpPr txBox="1">
            <a:spLocks noChangeArrowheads="1"/>
          </p:cNvSpPr>
          <p:nvPr/>
        </p:nvSpPr>
        <p:spPr bwMode="auto">
          <a:xfrm>
            <a:off x="304800" y="2286000"/>
            <a:ext cx="39421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Example: “Random 1,2,3,4” Matches</a:t>
            </a:r>
          </a:p>
        </p:txBody>
      </p:sp>
      <p:graphicFrame>
        <p:nvGraphicFramePr>
          <p:cNvPr id="5" name="Table 4">
            <a:extLst>
              <a:ext uri="{FF2B5EF4-FFF2-40B4-BE49-F238E27FC236}">
                <a16:creationId xmlns:a16="http://schemas.microsoft.com/office/drawing/2014/main" id="{88DDB3FB-2040-4EF4-B797-DBE14353812D}"/>
              </a:ext>
            </a:extLst>
          </p:cNvPr>
          <p:cNvGraphicFramePr>
            <a:graphicFrameLocks noGrp="1"/>
          </p:cNvGraphicFramePr>
          <p:nvPr/>
        </p:nvGraphicFramePr>
        <p:xfrm>
          <a:off x="304800" y="2743200"/>
          <a:ext cx="3733800" cy="1112838"/>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655320">
                  <a:extLst>
                    <a:ext uri="{9D8B030D-6E8A-4147-A177-3AD203B41FA5}">
                      <a16:colId xmlns:a16="http://schemas.microsoft.com/office/drawing/2014/main" val="20001"/>
                    </a:ext>
                  </a:extLst>
                </a:gridCol>
                <a:gridCol w="746760">
                  <a:extLst>
                    <a:ext uri="{9D8B030D-6E8A-4147-A177-3AD203B41FA5}">
                      <a16:colId xmlns:a16="http://schemas.microsoft.com/office/drawing/2014/main" val="20002"/>
                    </a:ext>
                  </a:extLst>
                </a:gridCol>
                <a:gridCol w="746760">
                  <a:extLst>
                    <a:ext uri="{9D8B030D-6E8A-4147-A177-3AD203B41FA5}">
                      <a16:colId xmlns:a16="http://schemas.microsoft.com/office/drawing/2014/main" val="20003"/>
                    </a:ext>
                  </a:extLst>
                </a:gridCol>
                <a:gridCol w="746760">
                  <a:extLst>
                    <a:ext uri="{9D8B030D-6E8A-4147-A177-3AD203B41FA5}">
                      <a16:colId xmlns:a16="http://schemas.microsoft.com/office/drawing/2014/main" val="20004"/>
                    </a:ext>
                  </a:extLst>
                </a:gridCol>
              </a:tblGrid>
              <a:tr h="370946">
                <a:tc>
                  <a:txBody>
                    <a:bodyPr/>
                    <a:lstStyle/>
                    <a:p>
                      <a:pPr algn="ctr"/>
                      <a:r>
                        <a:rPr lang="en-US" sz="1800" dirty="0"/>
                        <a:t>x</a:t>
                      </a:r>
                    </a:p>
                  </a:txBody>
                  <a:tcPr marT="45733" marB="45733"/>
                </a:tc>
                <a:tc>
                  <a:txBody>
                    <a:bodyPr/>
                    <a:lstStyle/>
                    <a:p>
                      <a:pPr algn="ctr"/>
                      <a:r>
                        <a:rPr lang="en-US" sz="1800" dirty="0"/>
                        <a:t>0</a:t>
                      </a:r>
                    </a:p>
                  </a:txBody>
                  <a:tcPr marT="45733" marB="45733"/>
                </a:tc>
                <a:tc>
                  <a:txBody>
                    <a:bodyPr/>
                    <a:lstStyle/>
                    <a:p>
                      <a:pPr algn="ctr"/>
                      <a:r>
                        <a:rPr lang="en-US" sz="1800" dirty="0"/>
                        <a:t>1</a:t>
                      </a:r>
                    </a:p>
                  </a:txBody>
                  <a:tcPr marT="45733" marB="45733"/>
                </a:tc>
                <a:tc>
                  <a:txBody>
                    <a:bodyPr/>
                    <a:lstStyle/>
                    <a:p>
                      <a:pPr algn="ctr"/>
                      <a:r>
                        <a:rPr lang="en-US" sz="1800" dirty="0"/>
                        <a:t>2</a:t>
                      </a:r>
                    </a:p>
                  </a:txBody>
                  <a:tcPr marT="45733" marB="45733"/>
                </a:tc>
                <a:tc>
                  <a:txBody>
                    <a:bodyPr/>
                    <a:lstStyle/>
                    <a:p>
                      <a:pPr algn="ctr"/>
                      <a:r>
                        <a:rPr lang="en-US" sz="1800" dirty="0"/>
                        <a:t>4</a:t>
                      </a:r>
                    </a:p>
                  </a:txBody>
                  <a:tcPr marT="45733" marB="45733"/>
                </a:tc>
                <a:extLst>
                  <a:ext uri="{0D108BD9-81ED-4DB2-BD59-A6C34878D82A}">
                    <a16:rowId xmlns:a16="http://schemas.microsoft.com/office/drawing/2014/main" val="10000"/>
                  </a:ext>
                </a:extLst>
              </a:tr>
              <a:tr h="370946">
                <a:tc>
                  <a:txBody>
                    <a:bodyPr/>
                    <a:lstStyle/>
                    <a:p>
                      <a:pPr algn="ctr"/>
                      <a:r>
                        <a:rPr lang="en-US" sz="1800" dirty="0" err="1"/>
                        <a:t>f</a:t>
                      </a:r>
                      <a:r>
                        <a:rPr lang="en-US" sz="1800" baseline="-25000" dirty="0" err="1"/>
                        <a:t>X</a:t>
                      </a:r>
                      <a:r>
                        <a:rPr lang="en-US" sz="1800" dirty="0"/>
                        <a:t>(x)</a:t>
                      </a:r>
                    </a:p>
                  </a:txBody>
                  <a:tcPr marT="45733" marB="45733"/>
                </a:tc>
                <a:tc>
                  <a:txBody>
                    <a:bodyPr/>
                    <a:lstStyle/>
                    <a:p>
                      <a:pPr algn="ctr"/>
                      <a:r>
                        <a:rPr lang="en-US" sz="1800" dirty="0"/>
                        <a:t>9/24</a:t>
                      </a:r>
                    </a:p>
                  </a:txBody>
                  <a:tcPr marT="45733" marB="45733"/>
                </a:tc>
                <a:tc>
                  <a:txBody>
                    <a:bodyPr/>
                    <a:lstStyle/>
                    <a:p>
                      <a:pPr algn="ctr"/>
                      <a:r>
                        <a:rPr lang="en-US" sz="1800" dirty="0"/>
                        <a:t>8/24</a:t>
                      </a:r>
                    </a:p>
                  </a:txBody>
                  <a:tcPr marT="45733" marB="45733"/>
                </a:tc>
                <a:tc>
                  <a:txBody>
                    <a:bodyPr/>
                    <a:lstStyle/>
                    <a:p>
                      <a:pPr algn="ctr"/>
                      <a:r>
                        <a:rPr lang="en-US" sz="1800" dirty="0"/>
                        <a:t>6/24</a:t>
                      </a:r>
                    </a:p>
                  </a:txBody>
                  <a:tcPr marT="45733" marB="45733"/>
                </a:tc>
                <a:tc>
                  <a:txBody>
                    <a:bodyPr/>
                    <a:lstStyle/>
                    <a:p>
                      <a:pPr algn="ctr"/>
                      <a:r>
                        <a:rPr lang="en-US" sz="1800" dirty="0"/>
                        <a:t>1/24</a:t>
                      </a:r>
                    </a:p>
                  </a:txBody>
                  <a:tcPr marT="45733" marB="45733"/>
                </a:tc>
                <a:extLst>
                  <a:ext uri="{0D108BD9-81ED-4DB2-BD59-A6C34878D82A}">
                    <a16:rowId xmlns:a16="http://schemas.microsoft.com/office/drawing/2014/main" val="10001"/>
                  </a:ext>
                </a:extLst>
              </a:tr>
              <a:tr h="370946">
                <a:tc>
                  <a:txBody>
                    <a:bodyPr/>
                    <a:lstStyle/>
                    <a:p>
                      <a:pPr algn="ctr"/>
                      <a:r>
                        <a:rPr lang="en-US" sz="1800" dirty="0"/>
                        <a:t>x*</a:t>
                      </a:r>
                      <a:r>
                        <a:rPr lang="en-US" sz="1800" dirty="0" err="1"/>
                        <a:t>f</a:t>
                      </a:r>
                      <a:r>
                        <a:rPr lang="en-US" sz="1800" baseline="-25000" dirty="0" err="1"/>
                        <a:t>X</a:t>
                      </a:r>
                      <a:r>
                        <a:rPr lang="en-US" sz="1800" dirty="0"/>
                        <a:t>(x)</a:t>
                      </a:r>
                    </a:p>
                  </a:txBody>
                  <a:tcPr marT="45733" marB="45733"/>
                </a:tc>
                <a:tc>
                  <a:txBody>
                    <a:bodyPr/>
                    <a:lstStyle/>
                    <a:p>
                      <a:pPr algn="ctr"/>
                      <a:r>
                        <a:rPr lang="en-US" sz="1800" dirty="0"/>
                        <a:t>0</a:t>
                      </a:r>
                    </a:p>
                  </a:txBody>
                  <a:tcPr marT="45733" marB="45733"/>
                </a:tc>
                <a:tc>
                  <a:txBody>
                    <a:bodyPr/>
                    <a:lstStyle/>
                    <a:p>
                      <a:pPr algn="ctr"/>
                      <a:r>
                        <a:rPr lang="en-US" sz="1800" dirty="0"/>
                        <a:t>8/24</a:t>
                      </a:r>
                    </a:p>
                  </a:txBody>
                  <a:tcPr marT="45733" marB="45733"/>
                </a:tc>
                <a:tc>
                  <a:txBody>
                    <a:bodyPr/>
                    <a:lstStyle/>
                    <a:p>
                      <a:pPr algn="ctr"/>
                      <a:r>
                        <a:rPr lang="en-US" sz="1800" dirty="0"/>
                        <a:t>12/24</a:t>
                      </a:r>
                    </a:p>
                  </a:txBody>
                  <a:tcPr marT="45733" marB="45733"/>
                </a:tc>
                <a:tc>
                  <a:txBody>
                    <a:bodyPr/>
                    <a:lstStyle/>
                    <a:p>
                      <a:pPr algn="ctr"/>
                      <a:r>
                        <a:rPr lang="en-US" sz="1800" dirty="0"/>
                        <a:t>4/24</a:t>
                      </a:r>
                    </a:p>
                  </a:txBody>
                  <a:tcPr marT="45733" marB="45733"/>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CDE17DC0-AEDD-44A2-AD09-6C2F42289FA2}"/>
              </a:ext>
            </a:extLst>
          </p:cNvPr>
          <p:cNvSpPr txBox="1">
            <a:spLocks noChangeArrowheads="1"/>
          </p:cNvSpPr>
          <p:nvPr/>
        </p:nvSpPr>
        <p:spPr bwMode="auto">
          <a:xfrm>
            <a:off x="838200" y="4038600"/>
            <a:ext cx="26320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µ = Sum of Bottom Row</a:t>
            </a:r>
          </a:p>
          <a:p>
            <a:pPr eaLnBrk="1" hangingPunct="1"/>
            <a:r>
              <a:rPr lang="en-US" altLang="en-US"/>
              <a:t>   = (8 + 12 + 4)/24</a:t>
            </a:r>
          </a:p>
          <a:p>
            <a:pPr eaLnBrk="1" hangingPunct="1"/>
            <a:r>
              <a:rPr lang="en-US" altLang="en-US"/>
              <a:t>   = 24/24</a:t>
            </a:r>
          </a:p>
          <a:p>
            <a:pPr eaLnBrk="1" hangingPunct="1"/>
            <a:r>
              <a:rPr lang="en-US" altLang="en-US"/>
              <a:t>   = 1 </a:t>
            </a:r>
          </a:p>
        </p:txBody>
      </p:sp>
      <p:sp>
        <p:nvSpPr>
          <p:cNvPr id="7" name="TextBox 6">
            <a:extLst>
              <a:ext uri="{FF2B5EF4-FFF2-40B4-BE49-F238E27FC236}">
                <a16:creationId xmlns:a16="http://schemas.microsoft.com/office/drawing/2014/main" id="{F17CD78A-37F8-4F4A-8242-296EF0ED31A1}"/>
              </a:ext>
            </a:extLst>
          </p:cNvPr>
          <p:cNvSpPr txBox="1">
            <a:spLocks noChangeArrowheads="1"/>
          </p:cNvSpPr>
          <p:nvPr/>
        </p:nvSpPr>
        <p:spPr bwMode="auto">
          <a:xfrm>
            <a:off x="4876800" y="2286000"/>
            <a:ext cx="3673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Example: Sum when Rolling 2 Die</a:t>
            </a:r>
          </a:p>
        </p:txBody>
      </p:sp>
      <p:pic>
        <p:nvPicPr>
          <p:cNvPr id="8" name="Picture 5">
            <a:extLst>
              <a:ext uri="{FF2B5EF4-FFF2-40B4-BE49-F238E27FC236}">
                <a16:creationId xmlns:a16="http://schemas.microsoft.com/office/drawing/2014/main" id="{142B21CC-91CB-4A44-9108-96A074BF55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667000"/>
            <a:ext cx="3124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4">
            <a:extLst>
              <a:ext uri="{FF2B5EF4-FFF2-40B4-BE49-F238E27FC236}">
                <a16:creationId xmlns:a16="http://schemas.microsoft.com/office/drawing/2014/main" id="{CB3C161B-5210-49E5-9C56-C943AD6726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2895600"/>
            <a:ext cx="1066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DB86FB4E-EB32-4C9F-BA6E-9D79BD4E5F83}"/>
              </a:ext>
            </a:extLst>
          </p:cNvPr>
          <p:cNvSpPr txBox="1">
            <a:spLocks noChangeArrowheads="1"/>
          </p:cNvSpPr>
          <p:nvPr/>
        </p:nvSpPr>
        <p:spPr bwMode="auto">
          <a:xfrm>
            <a:off x="5334000" y="5791200"/>
            <a:ext cx="26701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µ = Sum of Last Column</a:t>
            </a:r>
          </a:p>
          <a:p>
            <a:pPr eaLnBrk="1" hangingPunct="1"/>
            <a:r>
              <a:rPr lang="en-US" altLang="en-US"/>
              <a:t>   = 252/36</a:t>
            </a:r>
          </a:p>
          <a:p>
            <a:pPr eaLnBrk="1" hangingPunct="1"/>
            <a:r>
              <a:rPr lang="en-US" altLang="en-US"/>
              <a:t>   = 7</a:t>
            </a:r>
          </a:p>
        </p:txBody>
      </p:sp>
      <p:sp>
        <p:nvSpPr>
          <p:cNvPr id="13" name="TextBox 12">
            <a:extLst>
              <a:ext uri="{FF2B5EF4-FFF2-40B4-BE49-F238E27FC236}">
                <a16:creationId xmlns:a16="http://schemas.microsoft.com/office/drawing/2014/main" id="{C40D647F-4562-4651-BD80-3B84CA4A7C01}"/>
              </a:ext>
            </a:extLst>
          </p:cNvPr>
          <p:cNvSpPr txBox="1">
            <a:spLocks noChangeArrowheads="1"/>
          </p:cNvSpPr>
          <p:nvPr/>
        </p:nvSpPr>
        <p:spPr bwMode="auto">
          <a:xfrm>
            <a:off x="304800" y="5181600"/>
            <a:ext cx="35718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Expected Value = Mean is simply</a:t>
            </a:r>
          </a:p>
          <a:p>
            <a:pPr eaLnBrk="1" hangingPunct="1"/>
            <a:r>
              <a:rPr lang="en-US" altLang="en-US"/>
              <a:t>Sum of each of:</a:t>
            </a:r>
          </a:p>
          <a:p>
            <a:pPr eaLnBrk="1" hangingPunct="1"/>
            <a:r>
              <a:rPr lang="en-US" altLang="en-US"/>
              <a:t>        1) Outcome x (ie, “times”)</a:t>
            </a:r>
          </a:p>
          <a:p>
            <a:pPr eaLnBrk="1" hangingPunct="1"/>
            <a:r>
              <a:rPr lang="en-US" altLang="en-US"/>
              <a:t>        2) That Outcome’s</a:t>
            </a:r>
          </a:p>
          <a:p>
            <a:pPr eaLnBrk="1" hangingPunct="1"/>
            <a:r>
              <a:rPr lang="en-US" altLang="en-US"/>
              <a:t>             Probability of Occurring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2532"/>
                                        </p:tgtEl>
                                        <p:attrNameLst>
                                          <p:attrName>style.visibility</p:attrName>
                                        </p:attrNameLst>
                                      </p:cBhvr>
                                      <p:to>
                                        <p:strVal val="visible"/>
                                      </p:to>
                                    </p:set>
                                    <p:anim calcmode="lin" valueType="num">
                                      <p:cBhvr additive="base">
                                        <p:cTn id="43" dur="500" fill="hold"/>
                                        <p:tgtEl>
                                          <p:spTgt spid="22532"/>
                                        </p:tgtEl>
                                        <p:attrNameLst>
                                          <p:attrName>ppt_x</p:attrName>
                                        </p:attrNameLst>
                                      </p:cBhvr>
                                      <p:tavLst>
                                        <p:tav tm="0">
                                          <p:val>
                                            <p:strVal val="#ppt_x"/>
                                          </p:val>
                                        </p:tav>
                                        <p:tav tm="100000">
                                          <p:val>
                                            <p:strVal val="#ppt_x"/>
                                          </p:val>
                                        </p:tav>
                                      </p:tavLst>
                                    </p:anim>
                                    <p:anim calcmode="lin" valueType="num">
                                      <p:cBhvr additive="base">
                                        <p:cTn id="44"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023FB99-73A0-4F10-B9C0-9510355D2CC8}"/>
              </a:ext>
            </a:extLst>
          </p:cNvPr>
          <p:cNvPicPr>
            <a:picLocks noChangeAspect="1"/>
          </p:cNvPicPr>
          <p:nvPr/>
        </p:nvPicPr>
        <p:blipFill>
          <a:blip r:embed="rId3"/>
          <a:stretch>
            <a:fillRect/>
          </a:stretch>
        </p:blipFill>
        <p:spPr>
          <a:xfrm>
            <a:off x="208927" y="1524000"/>
            <a:ext cx="4068921" cy="2743200"/>
          </a:xfrm>
          <a:prstGeom prst="rect">
            <a:avLst/>
          </a:prstGeom>
        </p:spPr>
      </p:pic>
      <p:sp>
        <p:nvSpPr>
          <p:cNvPr id="2" name="Title 1">
            <a:extLst>
              <a:ext uri="{FF2B5EF4-FFF2-40B4-BE49-F238E27FC236}">
                <a16:creationId xmlns:a16="http://schemas.microsoft.com/office/drawing/2014/main" id="{34C3793C-29E3-440E-AB6D-5D76935BD784}"/>
              </a:ext>
            </a:extLst>
          </p:cNvPr>
          <p:cNvSpPr txBox="1">
            <a:spLocks/>
          </p:cNvSpPr>
          <p:nvPr/>
        </p:nvSpPr>
        <p:spPr>
          <a:xfrm>
            <a:off x="457200" y="0"/>
            <a:ext cx="8229600" cy="990600"/>
          </a:xfrm>
          <a:prstGeom prst="rect">
            <a:avLst/>
          </a:prstGeom>
        </p:spPr>
        <p:txBody>
          <a:bodyPr/>
          <a:lstStyle/>
          <a:p>
            <a:pPr algn="ctr" eaLnBrk="0" hangingPunct="0">
              <a:defRPr/>
            </a:pPr>
            <a:r>
              <a:rPr lang="en-US" sz="3200" dirty="0">
                <a:latin typeface="+mj-lt"/>
                <a:ea typeface="+mj-ea"/>
                <a:cs typeface="+mj-cs"/>
              </a:rPr>
              <a:t>Discrete Random Variables</a:t>
            </a:r>
            <a:br>
              <a:rPr lang="en-US" sz="3200" dirty="0">
                <a:latin typeface="+mj-lt"/>
                <a:ea typeface="+mj-ea"/>
                <a:cs typeface="+mj-cs"/>
              </a:rPr>
            </a:br>
            <a:r>
              <a:rPr lang="en-US" sz="2400" dirty="0">
                <a:latin typeface="+mj-lt"/>
                <a:ea typeface="+mj-ea"/>
                <a:cs typeface="+mj-cs"/>
              </a:rPr>
              <a:t>Expected Value = Center of Mass of Distribution</a:t>
            </a:r>
            <a:endParaRPr lang="en-US" sz="3200" dirty="0">
              <a:latin typeface="+mj-lt"/>
              <a:ea typeface="+mj-ea"/>
              <a:cs typeface="+mj-cs"/>
            </a:endParaRPr>
          </a:p>
        </p:txBody>
      </p:sp>
      <p:sp>
        <p:nvSpPr>
          <p:cNvPr id="3" name="TextBox 2">
            <a:extLst>
              <a:ext uri="{FF2B5EF4-FFF2-40B4-BE49-F238E27FC236}">
                <a16:creationId xmlns:a16="http://schemas.microsoft.com/office/drawing/2014/main" id="{ED49AD2E-56D1-44C0-98DD-EDB966FD1477}"/>
              </a:ext>
            </a:extLst>
          </p:cNvPr>
          <p:cNvSpPr txBox="1">
            <a:spLocks noChangeArrowheads="1"/>
          </p:cNvSpPr>
          <p:nvPr/>
        </p:nvSpPr>
        <p:spPr bwMode="auto">
          <a:xfrm>
            <a:off x="228600" y="1219200"/>
            <a:ext cx="39421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Example: “Random 1,2,3,4” Matches</a:t>
            </a:r>
          </a:p>
        </p:txBody>
      </p:sp>
      <p:sp>
        <p:nvSpPr>
          <p:cNvPr id="5" name="Isosceles Triangle 4">
            <a:extLst>
              <a:ext uri="{FF2B5EF4-FFF2-40B4-BE49-F238E27FC236}">
                <a16:creationId xmlns:a16="http://schemas.microsoft.com/office/drawing/2014/main" id="{B7D365C9-B8EC-4C30-B8DD-D39E13941351}"/>
              </a:ext>
            </a:extLst>
          </p:cNvPr>
          <p:cNvSpPr/>
          <p:nvPr/>
        </p:nvSpPr>
        <p:spPr>
          <a:xfrm>
            <a:off x="1352550" y="3684032"/>
            <a:ext cx="685800" cy="533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a:extLst>
              <a:ext uri="{FF2B5EF4-FFF2-40B4-BE49-F238E27FC236}">
                <a16:creationId xmlns:a16="http://schemas.microsoft.com/office/drawing/2014/main" id="{5DBE0EC7-CA26-4CAF-BD38-BB72C992D97F}"/>
              </a:ext>
            </a:extLst>
          </p:cNvPr>
          <p:cNvSpPr txBox="1">
            <a:spLocks noChangeArrowheads="1"/>
          </p:cNvSpPr>
          <p:nvPr/>
        </p:nvSpPr>
        <p:spPr bwMode="auto">
          <a:xfrm>
            <a:off x="304800" y="4495800"/>
            <a:ext cx="4083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The EXPECTED VALUE is the point</a:t>
            </a:r>
          </a:p>
          <a:p>
            <a:pPr eaLnBrk="1" hangingPunct="1"/>
            <a:r>
              <a:rPr lang="en-US" altLang="en-US"/>
              <a:t> at which the PMF would be expected</a:t>
            </a:r>
          </a:p>
          <a:p>
            <a:pPr eaLnBrk="1" hangingPunct="1"/>
            <a:r>
              <a:rPr lang="en-US" altLang="en-US"/>
              <a:t> to “balance” as if on a fulcrum.</a:t>
            </a:r>
          </a:p>
        </p:txBody>
      </p:sp>
      <p:sp>
        <p:nvSpPr>
          <p:cNvPr id="7" name="TextBox 6">
            <a:extLst>
              <a:ext uri="{FF2B5EF4-FFF2-40B4-BE49-F238E27FC236}">
                <a16:creationId xmlns:a16="http://schemas.microsoft.com/office/drawing/2014/main" id="{45C0DDDA-D375-4D2A-AC39-FE630F51A7C8}"/>
              </a:ext>
            </a:extLst>
          </p:cNvPr>
          <p:cNvSpPr txBox="1">
            <a:spLocks noChangeArrowheads="1"/>
          </p:cNvSpPr>
          <p:nvPr/>
        </p:nvSpPr>
        <p:spPr bwMode="auto">
          <a:xfrm>
            <a:off x="4876800" y="1219200"/>
            <a:ext cx="3749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Example: Sum when Rolling 2 Die</a:t>
            </a:r>
          </a:p>
        </p:txBody>
      </p:sp>
      <p:pic>
        <p:nvPicPr>
          <p:cNvPr id="8199" name="Picture 7">
            <a:extLst>
              <a:ext uri="{FF2B5EF4-FFF2-40B4-BE49-F238E27FC236}">
                <a16:creationId xmlns:a16="http://schemas.microsoft.com/office/drawing/2014/main" id="{50B407F7-B281-4ECE-87AD-A904F71D2D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524000"/>
            <a:ext cx="459105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Isosceles Triangle 9">
            <a:extLst>
              <a:ext uri="{FF2B5EF4-FFF2-40B4-BE49-F238E27FC236}">
                <a16:creationId xmlns:a16="http://schemas.microsoft.com/office/drawing/2014/main" id="{9952B5B5-89F1-482A-B305-EC409A1FC247}"/>
              </a:ext>
            </a:extLst>
          </p:cNvPr>
          <p:cNvSpPr/>
          <p:nvPr/>
        </p:nvSpPr>
        <p:spPr>
          <a:xfrm>
            <a:off x="6477000" y="3733800"/>
            <a:ext cx="685800" cy="533400"/>
          </a:xfrm>
          <a:prstGeom prst="triangl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a:extLst>
              <a:ext uri="{FF2B5EF4-FFF2-40B4-BE49-F238E27FC236}">
                <a16:creationId xmlns:a16="http://schemas.microsoft.com/office/drawing/2014/main" id="{9880BE3D-7AE3-47ED-98CA-D66952022595}"/>
              </a:ext>
            </a:extLst>
          </p:cNvPr>
          <p:cNvSpPr txBox="1">
            <a:spLocks noChangeArrowheads="1"/>
          </p:cNvSpPr>
          <p:nvPr/>
        </p:nvSpPr>
        <p:spPr bwMode="auto">
          <a:xfrm>
            <a:off x="4572000" y="4572000"/>
            <a:ext cx="403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The MEAN as the “balancing” point is more obvious for this example, but is the Mean sufficient to describe a probability distribution?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199"/>
                                        </p:tgtEl>
                                        <p:attrNameLst>
                                          <p:attrName>style.visibility</p:attrName>
                                        </p:attrNameLst>
                                      </p:cBhvr>
                                      <p:to>
                                        <p:strVal val="visible"/>
                                      </p:to>
                                    </p:set>
                                    <p:anim calcmode="lin" valueType="num">
                                      <p:cBhvr additive="base">
                                        <p:cTn id="37" dur="500" fill="hold"/>
                                        <p:tgtEl>
                                          <p:spTgt spid="8199"/>
                                        </p:tgtEl>
                                        <p:attrNameLst>
                                          <p:attrName>ppt_x</p:attrName>
                                        </p:attrNameLst>
                                      </p:cBhvr>
                                      <p:tavLst>
                                        <p:tav tm="0">
                                          <p:val>
                                            <p:strVal val="#ppt_x"/>
                                          </p:val>
                                        </p:tav>
                                        <p:tav tm="100000">
                                          <p:val>
                                            <p:strVal val="#ppt_x"/>
                                          </p:val>
                                        </p:tav>
                                      </p:tavLst>
                                    </p:anim>
                                    <p:anim calcmode="lin" valueType="num">
                                      <p:cBhvr additive="base">
                                        <p:cTn id="38" dur="500" fill="hold"/>
                                        <p:tgtEl>
                                          <p:spTgt spid="819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p:bldP spid="7" grpId="0"/>
      <p:bldP spid="10"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5D88E-383C-4575-8EAD-A3DD2DE32B57}"/>
              </a:ext>
            </a:extLst>
          </p:cNvPr>
          <p:cNvSpPr txBox="1">
            <a:spLocks/>
          </p:cNvSpPr>
          <p:nvPr/>
        </p:nvSpPr>
        <p:spPr>
          <a:xfrm>
            <a:off x="457200" y="0"/>
            <a:ext cx="8229600" cy="990600"/>
          </a:xfrm>
          <a:prstGeom prst="rect">
            <a:avLst/>
          </a:prstGeom>
        </p:spPr>
        <p:txBody>
          <a:bodyPr/>
          <a:lstStyle/>
          <a:p>
            <a:pPr algn="ctr" eaLnBrk="0" hangingPunct="0">
              <a:defRPr/>
            </a:pPr>
            <a:r>
              <a:rPr lang="en-US" sz="3200" dirty="0">
                <a:latin typeface="+mj-lt"/>
                <a:ea typeface="+mj-ea"/>
                <a:cs typeface="+mj-cs"/>
              </a:rPr>
              <a:t>Discrete Random Variables</a:t>
            </a:r>
            <a:br>
              <a:rPr lang="en-US" sz="3200" dirty="0">
                <a:latin typeface="+mj-lt"/>
                <a:ea typeface="+mj-ea"/>
                <a:cs typeface="+mj-cs"/>
              </a:rPr>
            </a:br>
            <a:r>
              <a:rPr lang="en-US" sz="2400" dirty="0">
                <a:latin typeface="+mj-lt"/>
                <a:ea typeface="+mj-ea"/>
                <a:cs typeface="+mj-cs"/>
              </a:rPr>
              <a:t>Measure of Spread = Variance</a:t>
            </a:r>
            <a:endParaRPr lang="en-US" sz="3200" dirty="0">
              <a:latin typeface="+mj-lt"/>
              <a:ea typeface="+mj-ea"/>
              <a:cs typeface="+mj-cs"/>
            </a:endParaRPr>
          </a:p>
        </p:txBody>
      </p:sp>
      <p:sp>
        <p:nvSpPr>
          <p:cNvPr id="3" name="TextBox 2">
            <a:extLst>
              <a:ext uri="{FF2B5EF4-FFF2-40B4-BE49-F238E27FC236}">
                <a16:creationId xmlns:a16="http://schemas.microsoft.com/office/drawing/2014/main" id="{70101363-97B3-4792-8306-7CAB69BCDA83}"/>
              </a:ext>
            </a:extLst>
          </p:cNvPr>
          <p:cNvSpPr txBox="1">
            <a:spLocks noChangeArrowheads="1"/>
          </p:cNvSpPr>
          <p:nvPr/>
        </p:nvSpPr>
        <p:spPr bwMode="auto">
          <a:xfrm>
            <a:off x="4495800" y="838200"/>
            <a:ext cx="39421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Example: “Random 1,2,3,4” Matches</a:t>
            </a:r>
          </a:p>
        </p:txBody>
      </p:sp>
      <p:graphicFrame>
        <p:nvGraphicFramePr>
          <p:cNvPr id="5" name="Table 4">
            <a:extLst>
              <a:ext uri="{FF2B5EF4-FFF2-40B4-BE49-F238E27FC236}">
                <a16:creationId xmlns:a16="http://schemas.microsoft.com/office/drawing/2014/main" id="{05046C51-4CDF-4B90-A5EC-8BE8D1A42CC2}"/>
              </a:ext>
            </a:extLst>
          </p:cNvPr>
          <p:cNvGraphicFramePr>
            <a:graphicFrameLocks noGrp="1"/>
          </p:cNvGraphicFramePr>
          <p:nvPr/>
        </p:nvGraphicFramePr>
        <p:xfrm>
          <a:off x="4495800" y="1219200"/>
          <a:ext cx="4308476" cy="3235345"/>
        </p:xfrm>
        <a:graphic>
          <a:graphicData uri="http://schemas.openxmlformats.org/drawingml/2006/table">
            <a:tbl>
              <a:tblPr firstRow="1" bandRow="1">
                <a:tableStyleId>{5C22544A-7EE6-4342-B048-85BDC9FD1C3A}</a:tableStyleId>
              </a:tblPr>
              <a:tblGrid>
                <a:gridCol w="1219092">
                  <a:extLst>
                    <a:ext uri="{9D8B030D-6E8A-4147-A177-3AD203B41FA5}">
                      <a16:colId xmlns:a16="http://schemas.microsoft.com/office/drawing/2014/main" val="20000"/>
                    </a:ext>
                  </a:extLst>
                </a:gridCol>
                <a:gridCol w="761933">
                  <a:extLst>
                    <a:ext uri="{9D8B030D-6E8A-4147-A177-3AD203B41FA5}">
                      <a16:colId xmlns:a16="http://schemas.microsoft.com/office/drawing/2014/main" val="20001"/>
                    </a:ext>
                  </a:extLst>
                </a:gridCol>
                <a:gridCol w="761933">
                  <a:extLst>
                    <a:ext uri="{9D8B030D-6E8A-4147-A177-3AD203B41FA5}">
                      <a16:colId xmlns:a16="http://schemas.microsoft.com/office/drawing/2014/main" val="20002"/>
                    </a:ext>
                  </a:extLst>
                </a:gridCol>
                <a:gridCol w="838126">
                  <a:extLst>
                    <a:ext uri="{9D8B030D-6E8A-4147-A177-3AD203B41FA5}">
                      <a16:colId xmlns:a16="http://schemas.microsoft.com/office/drawing/2014/main" val="20003"/>
                    </a:ext>
                  </a:extLst>
                </a:gridCol>
                <a:gridCol w="727392">
                  <a:extLst>
                    <a:ext uri="{9D8B030D-6E8A-4147-A177-3AD203B41FA5}">
                      <a16:colId xmlns:a16="http://schemas.microsoft.com/office/drawing/2014/main" val="20004"/>
                    </a:ext>
                  </a:extLst>
                </a:gridCol>
              </a:tblGrid>
              <a:tr h="370755">
                <a:tc>
                  <a:txBody>
                    <a:bodyPr/>
                    <a:lstStyle/>
                    <a:p>
                      <a:pPr algn="ctr"/>
                      <a:r>
                        <a:rPr lang="en-US" sz="1800" dirty="0"/>
                        <a:t>x</a:t>
                      </a:r>
                    </a:p>
                  </a:txBody>
                  <a:tcPr marL="91432" marR="91432" marT="45710" marB="45710"/>
                </a:tc>
                <a:tc>
                  <a:txBody>
                    <a:bodyPr/>
                    <a:lstStyle/>
                    <a:p>
                      <a:pPr algn="ctr"/>
                      <a:r>
                        <a:rPr lang="en-US" sz="1800" dirty="0"/>
                        <a:t>0</a:t>
                      </a:r>
                    </a:p>
                  </a:txBody>
                  <a:tcPr marL="91432" marR="91432" marT="45710" marB="45710"/>
                </a:tc>
                <a:tc>
                  <a:txBody>
                    <a:bodyPr/>
                    <a:lstStyle/>
                    <a:p>
                      <a:pPr algn="ctr"/>
                      <a:r>
                        <a:rPr lang="en-US" sz="1800" dirty="0"/>
                        <a:t>1</a:t>
                      </a:r>
                    </a:p>
                  </a:txBody>
                  <a:tcPr marL="91432" marR="91432" marT="45710" marB="45710"/>
                </a:tc>
                <a:tc>
                  <a:txBody>
                    <a:bodyPr/>
                    <a:lstStyle/>
                    <a:p>
                      <a:pPr algn="ctr"/>
                      <a:r>
                        <a:rPr lang="en-US" sz="1800" dirty="0"/>
                        <a:t>2</a:t>
                      </a:r>
                    </a:p>
                  </a:txBody>
                  <a:tcPr marL="91432" marR="91432" marT="45710" marB="45710"/>
                </a:tc>
                <a:tc>
                  <a:txBody>
                    <a:bodyPr/>
                    <a:lstStyle/>
                    <a:p>
                      <a:pPr algn="ctr"/>
                      <a:r>
                        <a:rPr lang="en-US" sz="1800" dirty="0"/>
                        <a:t>4</a:t>
                      </a:r>
                    </a:p>
                  </a:txBody>
                  <a:tcPr marL="91432" marR="91432" marT="45710" marB="45710"/>
                </a:tc>
                <a:extLst>
                  <a:ext uri="{0D108BD9-81ED-4DB2-BD59-A6C34878D82A}">
                    <a16:rowId xmlns:a16="http://schemas.microsoft.com/office/drawing/2014/main" val="10000"/>
                  </a:ext>
                </a:extLst>
              </a:tr>
              <a:tr h="370755">
                <a:tc>
                  <a:txBody>
                    <a:bodyPr/>
                    <a:lstStyle/>
                    <a:p>
                      <a:pPr algn="ctr"/>
                      <a:r>
                        <a:rPr lang="en-US" sz="1800" dirty="0" err="1"/>
                        <a:t>f</a:t>
                      </a:r>
                      <a:r>
                        <a:rPr lang="en-US" sz="1800" baseline="-25000" dirty="0" err="1"/>
                        <a:t>X</a:t>
                      </a:r>
                      <a:r>
                        <a:rPr lang="en-US" sz="1800" dirty="0"/>
                        <a:t>(x)</a:t>
                      </a:r>
                    </a:p>
                  </a:txBody>
                  <a:tcPr marL="91432" marR="91432" marT="45710" marB="45710"/>
                </a:tc>
                <a:tc>
                  <a:txBody>
                    <a:bodyPr/>
                    <a:lstStyle/>
                    <a:p>
                      <a:pPr algn="ctr"/>
                      <a:r>
                        <a:rPr lang="en-US" sz="1800" dirty="0"/>
                        <a:t>9/24</a:t>
                      </a:r>
                    </a:p>
                  </a:txBody>
                  <a:tcPr marL="91432" marR="91432" marT="45710" marB="45710"/>
                </a:tc>
                <a:tc>
                  <a:txBody>
                    <a:bodyPr/>
                    <a:lstStyle/>
                    <a:p>
                      <a:pPr algn="ctr"/>
                      <a:r>
                        <a:rPr lang="en-US" sz="1800" dirty="0"/>
                        <a:t>8/24</a:t>
                      </a:r>
                    </a:p>
                  </a:txBody>
                  <a:tcPr marL="91432" marR="91432" marT="45710" marB="45710"/>
                </a:tc>
                <a:tc>
                  <a:txBody>
                    <a:bodyPr/>
                    <a:lstStyle/>
                    <a:p>
                      <a:pPr algn="ctr"/>
                      <a:r>
                        <a:rPr lang="en-US" sz="1800" dirty="0"/>
                        <a:t>6/24</a:t>
                      </a:r>
                    </a:p>
                  </a:txBody>
                  <a:tcPr marL="91432" marR="91432" marT="45710" marB="45710"/>
                </a:tc>
                <a:tc>
                  <a:txBody>
                    <a:bodyPr/>
                    <a:lstStyle/>
                    <a:p>
                      <a:pPr algn="ctr"/>
                      <a:r>
                        <a:rPr lang="en-US" sz="1800" dirty="0"/>
                        <a:t>1/24</a:t>
                      </a:r>
                    </a:p>
                  </a:txBody>
                  <a:tcPr marL="91432" marR="91432" marT="45710" marB="45710"/>
                </a:tc>
                <a:extLst>
                  <a:ext uri="{0D108BD9-81ED-4DB2-BD59-A6C34878D82A}">
                    <a16:rowId xmlns:a16="http://schemas.microsoft.com/office/drawing/2014/main" val="10001"/>
                  </a:ext>
                </a:extLst>
              </a:tr>
              <a:tr h="370755">
                <a:tc>
                  <a:txBody>
                    <a:bodyPr/>
                    <a:lstStyle/>
                    <a:p>
                      <a:pPr algn="ctr"/>
                      <a:r>
                        <a:rPr lang="en-US" sz="1800" dirty="0"/>
                        <a:t>x*</a:t>
                      </a:r>
                      <a:r>
                        <a:rPr lang="en-US" sz="1800" dirty="0" err="1"/>
                        <a:t>f</a:t>
                      </a:r>
                      <a:r>
                        <a:rPr lang="en-US" sz="1800" baseline="-25000" dirty="0" err="1"/>
                        <a:t>X</a:t>
                      </a:r>
                      <a:r>
                        <a:rPr lang="en-US" sz="1800" dirty="0"/>
                        <a:t>(x)</a:t>
                      </a:r>
                    </a:p>
                  </a:txBody>
                  <a:tcPr marL="91432" marR="91432" marT="45710" marB="45710"/>
                </a:tc>
                <a:tc>
                  <a:txBody>
                    <a:bodyPr/>
                    <a:lstStyle/>
                    <a:p>
                      <a:pPr algn="ctr"/>
                      <a:r>
                        <a:rPr lang="en-US" sz="1800" dirty="0"/>
                        <a:t>0</a:t>
                      </a:r>
                    </a:p>
                  </a:txBody>
                  <a:tcPr marL="91432" marR="91432" marT="45710" marB="45710"/>
                </a:tc>
                <a:tc>
                  <a:txBody>
                    <a:bodyPr/>
                    <a:lstStyle/>
                    <a:p>
                      <a:pPr algn="ctr"/>
                      <a:r>
                        <a:rPr lang="en-US" sz="1800" dirty="0"/>
                        <a:t>8/24</a:t>
                      </a:r>
                    </a:p>
                  </a:txBody>
                  <a:tcPr marL="91432" marR="91432" marT="45710" marB="45710"/>
                </a:tc>
                <a:tc>
                  <a:txBody>
                    <a:bodyPr/>
                    <a:lstStyle/>
                    <a:p>
                      <a:pPr algn="ctr"/>
                      <a:r>
                        <a:rPr lang="en-US" sz="1800" dirty="0"/>
                        <a:t>12/24</a:t>
                      </a:r>
                    </a:p>
                  </a:txBody>
                  <a:tcPr marL="91432" marR="91432" marT="45710" marB="45710"/>
                </a:tc>
                <a:tc>
                  <a:txBody>
                    <a:bodyPr/>
                    <a:lstStyle/>
                    <a:p>
                      <a:pPr algn="ctr"/>
                      <a:r>
                        <a:rPr lang="en-US" sz="1800" dirty="0"/>
                        <a:t>4/24</a:t>
                      </a:r>
                    </a:p>
                  </a:txBody>
                  <a:tcPr marL="91432" marR="91432" marT="45710" marB="45710"/>
                </a:tc>
                <a:extLst>
                  <a:ext uri="{0D108BD9-81ED-4DB2-BD59-A6C34878D82A}">
                    <a16:rowId xmlns:a16="http://schemas.microsoft.com/office/drawing/2014/main" val="10002"/>
                  </a:ext>
                </a:extLst>
              </a:tr>
              <a:tr h="370755">
                <a:tc gridSpan="5">
                  <a:txBody>
                    <a:bodyPr/>
                    <a:lstStyle/>
                    <a:p>
                      <a:pPr algn="ctr"/>
                      <a:r>
                        <a:rPr lang="en-US" sz="1800" dirty="0"/>
                        <a:t>Expected Value = E[X]</a:t>
                      </a:r>
                      <a:r>
                        <a:rPr lang="en-US" sz="1800" baseline="0" dirty="0"/>
                        <a:t> = </a:t>
                      </a:r>
                      <a:r>
                        <a:rPr lang="en-US" sz="1800" dirty="0"/>
                        <a:t>µ = 1</a:t>
                      </a:r>
                    </a:p>
                  </a:txBody>
                  <a:tcPr marL="91432" marR="91432" marT="45710" marB="45710"/>
                </a:tc>
                <a:tc hMerge="1">
                  <a:txBody>
                    <a:bodyPr/>
                    <a:lstStyle/>
                    <a:p>
                      <a:pPr algn="ct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70755">
                <a:tc>
                  <a:txBody>
                    <a:bodyPr/>
                    <a:lstStyle/>
                    <a:p>
                      <a:pPr algn="ctr"/>
                      <a:r>
                        <a:rPr lang="en-US" sz="1800" dirty="0"/>
                        <a:t>(x-µ)</a:t>
                      </a:r>
                    </a:p>
                  </a:txBody>
                  <a:tcPr marL="91432" marR="91432" marT="45710" marB="45710"/>
                </a:tc>
                <a:tc>
                  <a:txBody>
                    <a:bodyPr/>
                    <a:lstStyle/>
                    <a:p>
                      <a:pPr algn="ctr"/>
                      <a:r>
                        <a:rPr lang="en-US" sz="1800" dirty="0"/>
                        <a:t>-1</a:t>
                      </a:r>
                    </a:p>
                  </a:txBody>
                  <a:tcPr marL="91432" marR="91432" marT="45710" marB="45710"/>
                </a:tc>
                <a:tc>
                  <a:txBody>
                    <a:bodyPr/>
                    <a:lstStyle/>
                    <a:p>
                      <a:pPr algn="ctr"/>
                      <a:r>
                        <a:rPr lang="en-US" sz="1800" dirty="0"/>
                        <a:t>0</a:t>
                      </a:r>
                    </a:p>
                  </a:txBody>
                  <a:tcPr marL="91432" marR="91432" marT="45710" marB="45710"/>
                </a:tc>
                <a:tc>
                  <a:txBody>
                    <a:bodyPr/>
                    <a:lstStyle/>
                    <a:p>
                      <a:pPr algn="ctr"/>
                      <a:r>
                        <a:rPr lang="en-US" sz="1800" dirty="0"/>
                        <a:t>1</a:t>
                      </a:r>
                    </a:p>
                  </a:txBody>
                  <a:tcPr marL="91432" marR="91432" marT="45710" marB="45710"/>
                </a:tc>
                <a:tc>
                  <a:txBody>
                    <a:bodyPr/>
                    <a:lstStyle/>
                    <a:p>
                      <a:pPr algn="ctr"/>
                      <a:r>
                        <a:rPr lang="en-US" sz="1800" dirty="0"/>
                        <a:t>3</a:t>
                      </a:r>
                    </a:p>
                  </a:txBody>
                  <a:tcPr marL="91432" marR="91432" marT="45710" marB="45710"/>
                </a:tc>
                <a:extLst>
                  <a:ext uri="{0D108BD9-81ED-4DB2-BD59-A6C34878D82A}">
                    <a16:rowId xmlns:a16="http://schemas.microsoft.com/office/drawing/2014/main" val="10004"/>
                  </a:ext>
                </a:extLst>
              </a:tr>
              <a:tr h="370755">
                <a:tc>
                  <a:txBody>
                    <a:bodyPr/>
                    <a:lstStyle/>
                    <a:p>
                      <a:pPr algn="ctr"/>
                      <a:r>
                        <a:rPr lang="en-US" sz="1800" dirty="0"/>
                        <a:t>(x-µ)</a:t>
                      </a:r>
                      <a:r>
                        <a:rPr lang="en-US" sz="1800" baseline="30000" dirty="0"/>
                        <a:t>2</a:t>
                      </a:r>
                    </a:p>
                  </a:txBody>
                  <a:tcPr marL="91432" marR="91432" marT="45710" marB="45710"/>
                </a:tc>
                <a:tc>
                  <a:txBody>
                    <a:bodyPr/>
                    <a:lstStyle/>
                    <a:p>
                      <a:pPr algn="ctr"/>
                      <a:r>
                        <a:rPr lang="en-US" sz="1800" dirty="0"/>
                        <a:t>1</a:t>
                      </a:r>
                    </a:p>
                  </a:txBody>
                  <a:tcPr marL="91432" marR="91432" marT="45710" marB="45710"/>
                </a:tc>
                <a:tc>
                  <a:txBody>
                    <a:bodyPr/>
                    <a:lstStyle/>
                    <a:p>
                      <a:pPr algn="ctr"/>
                      <a:r>
                        <a:rPr lang="en-US" sz="1800" dirty="0"/>
                        <a:t>0</a:t>
                      </a:r>
                    </a:p>
                  </a:txBody>
                  <a:tcPr marL="91432" marR="91432" marT="45710" marB="45710"/>
                </a:tc>
                <a:tc>
                  <a:txBody>
                    <a:bodyPr/>
                    <a:lstStyle/>
                    <a:p>
                      <a:pPr algn="ctr"/>
                      <a:r>
                        <a:rPr lang="en-US" sz="1800" dirty="0"/>
                        <a:t>1</a:t>
                      </a:r>
                    </a:p>
                  </a:txBody>
                  <a:tcPr marL="91432" marR="91432" marT="45710" marB="45710"/>
                </a:tc>
                <a:tc>
                  <a:txBody>
                    <a:bodyPr/>
                    <a:lstStyle/>
                    <a:p>
                      <a:pPr algn="ctr"/>
                      <a:r>
                        <a:rPr lang="en-US" sz="1800" dirty="0"/>
                        <a:t>9</a:t>
                      </a:r>
                    </a:p>
                  </a:txBody>
                  <a:tcPr marL="91432" marR="91432" marT="45710" marB="45710"/>
                </a:tc>
                <a:extLst>
                  <a:ext uri="{0D108BD9-81ED-4DB2-BD59-A6C34878D82A}">
                    <a16:rowId xmlns:a16="http://schemas.microsoft.com/office/drawing/2014/main" val="10005"/>
                  </a:ext>
                </a:extLst>
              </a:tr>
              <a:tr h="370755">
                <a:tc>
                  <a:txBody>
                    <a:bodyPr/>
                    <a:lstStyle/>
                    <a:p>
                      <a:pPr algn="ctr"/>
                      <a:r>
                        <a:rPr lang="en-US" sz="1800" dirty="0"/>
                        <a:t>(x-µ)</a:t>
                      </a:r>
                      <a:r>
                        <a:rPr lang="en-US" sz="1800" baseline="30000" dirty="0"/>
                        <a:t>2</a:t>
                      </a:r>
                      <a:r>
                        <a:rPr lang="en-US" sz="1800" dirty="0"/>
                        <a:t>f</a:t>
                      </a:r>
                      <a:r>
                        <a:rPr lang="en-US" sz="1800" baseline="-25000" dirty="0"/>
                        <a:t>X</a:t>
                      </a:r>
                      <a:r>
                        <a:rPr lang="en-US" sz="1800" dirty="0"/>
                        <a:t>(x)</a:t>
                      </a:r>
                    </a:p>
                  </a:txBody>
                  <a:tcPr marL="91432" marR="91432" marT="45710" marB="45710"/>
                </a:tc>
                <a:tc>
                  <a:txBody>
                    <a:bodyPr/>
                    <a:lstStyle/>
                    <a:p>
                      <a:pPr algn="ctr"/>
                      <a:r>
                        <a:rPr lang="en-US" sz="1800" dirty="0"/>
                        <a:t>9/24</a:t>
                      </a:r>
                    </a:p>
                  </a:txBody>
                  <a:tcPr marL="91432" marR="91432" marT="45710" marB="45710"/>
                </a:tc>
                <a:tc>
                  <a:txBody>
                    <a:bodyPr/>
                    <a:lstStyle/>
                    <a:p>
                      <a:pPr algn="ctr"/>
                      <a:r>
                        <a:rPr lang="en-US" sz="1800" dirty="0"/>
                        <a:t>0</a:t>
                      </a:r>
                    </a:p>
                  </a:txBody>
                  <a:tcPr marL="91432" marR="91432" marT="45710" marB="45710"/>
                </a:tc>
                <a:tc>
                  <a:txBody>
                    <a:bodyPr/>
                    <a:lstStyle/>
                    <a:p>
                      <a:pPr algn="ctr"/>
                      <a:r>
                        <a:rPr lang="en-US" sz="1800" dirty="0"/>
                        <a:t>6/24</a:t>
                      </a:r>
                    </a:p>
                  </a:txBody>
                  <a:tcPr marL="91432" marR="91432" marT="45710" marB="45710"/>
                </a:tc>
                <a:tc>
                  <a:txBody>
                    <a:bodyPr/>
                    <a:lstStyle/>
                    <a:p>
                      <a:pPr algn="ctr"/>
                      <a:r>
                        <a:rPr lang="en-US" sz="1800" dirty="0"/>
                        <a:t>9/24</a:t>
                      </a:r>
                    </a:p>
                  </a:txBody>
                  <a:tcPr marL="91432" marR="91432" marT="45710" marB="45710"/>
                </a:tc>
                <a:extLst>
                  <a:ext uri="{0D108BD9-81ED-4DB2-BD59-A6C34878D82A}">
                    <a16:rowId xmlns:a16="http://schemas.microsoft.com/office/drawing/2014/main" val="10006"/>
                  </a:ext>
                </a:extLst>
              </a:tr>
              <a:tr h="640041">
                <a:tc gridSpan="5">
                  <a:txBody>
                    <a:bodyPr/>
                    <a:lstStyle/>
                    <a:p>
                      <a:pPr algn="ctr"/>
                      <a:r>
                        <a:rPr lang="en-US" sz="1800" dirty="0"/>
                        <a:t>Variance = </a:t>
                      </a:r>
                      <a:r>
                        <a:rPr lang="en-US" sz="1800" dirty="0" err="1"/>
                        <a:t>Var</a:t>
                      </a:r>
                      <a:r>
                        <a:rPr lang="en-US" sz="1800" dirty="0"/>
                        <a:t>(X)</a:t>
                      </a:r>
                      <a:r>
                        <a:rPr lang="en-US" sz="1800" baseline="0" dirty="0"/>
                        <a:t> = 9/24 + 6/24 + 9/24 = 1</a:t>
                      </a:r>
                    </a:p>
                    <a:p>
                      <a:pPr algn="ctr"/>
                      <a:r>
                        <a:rPr lang="en-US" sz="1800" baseline="0" dirty="0"/>
                        <a:t>Standard Deviation = </a:t>
                      </a:r>
                      <a:r>
                        <a:rPr lang="en-US" sz="1800" baseline="0" dirty="0" err="1"/>
                        <a:t>Sqrt</a:t>
                      </a:r>
                      <a:r>
                        <a:rPr lang="en-US" sz="1800" baseline="0" dirty="0"/>
                        <a:t>[</a:t>
                      </a:r>
                      <a:r>
                        <a:rPr lang="en-US" sz="1800" baseline="0" dirty="0" err="1"/>
                        <a:t>Var</a:t>
                      </a:r>
                      <a:r>
                        <a:rPr lang="en-US" sz="1800" baseline="0" dirty="0"/>
                        <a:t>(X)] = 1</a:t>
                      </a:r>
                      <a:endParaRPr lang="en-US" sz="1800" dirty="0"/>
                    </a:p>
                  </a:txBody>
                  <a:tcPr marL="91432" marR="91432" marT="45710" marB="45710"/>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AF166871-640D-479E-A733-9F5B7EDD41D9}"/>
              </a:ext>
            </a:extLst>
          </p:cNvPr>
          <p:cNvGraphicFramePr>
            <a:graphicFrameLocks noGrp="1"/>
          </p:cNvGraphicFramePr>
          <p:nvPr/>
        </p:nvGraphicFramePr>
        <p:xfrm>
          <a:off x="4495800" y="4648200"/>
          <a:ext cx="4267200" cy="2124075"/>
        </p:xfrm>
        <a:graphic>
          <a:graphicData uri="http://schemas.openxmlformats.org/drawingml/2006/table">
            <a:tbl>
              <a:tblPr firstRow="1" bandRow="1">
                <a:tableStyleId>{5C22544A-7EE6-4342-B048-85BDC9FD1C3A}</a:tableStyleId>
              </a:tblPr>
              <a:tblGrid>
                <a:gridCol w="957943">
                  <a:extLst>
                    <a:ext uri="{9D8B030D-6E8A-4147-A177-3AD203B41FA5}">
                      <a16:colId xmlns:a16="http://schemas.microsoft.com/office/drawing/2014/main" val="20000"/>
                    </a:ext>
                  </a:extLst>
                </a:gridCol>
                <a:gridCol w="748937">
                  <a:extLst>
                    <a:ext uri="{9D8B030D-6E8A-4147-A177-3AD203B41FA5}">
                      <a16:colId xmlns:a16="http://schemas.microsoft.com/office/drawing/2014/main" val="20001"/>
                    </a:ext>
                  </a:extLst>
                </a:gridCol>
                <a:gridCol w="853440">
                  <a:extLst>
                    <a:ext uri="{9D8B030D-6E8A-4147-A177-3AD203B41FA5}">
                      <a16:colId xmlns:a16="http://schemas.microsoft.com/office/drawing/2014/main" val="20002"/>
                    </a:ext>
                  </a:extLst>
                </a:gridCol>
                <a:gridCol w="853440">
                  <a:extLst>
                    <a:ext uri="{9D8B030D-6E8A-4147-A177-3AD203B41FA5}">
                      <a16:colId xmlns:a16="http://schemas.microsoft.com/office/drawing/2014/main" val="20003"/>
                    </a:ext>
                  </a:extLst>
                </a:gridCol>
                <a:gridCol w="853440">
                  <a:extLst>
                    <a:ext uri="{9D8B030D-6E8A-4147-A177-3AD203B41FA5}">
                      <a16:colId xmlns:a16="http://schemas.microsoft.com/office/drawing/2014/main" val="20004"/>
                    </a:ext>
                  </a:extLst>
                </a:gridCol>
              </a:tblGrid>
              <a:tr h="370951">
                <a:tc>
                  <a:txBody>
                    <a:bodyPr/>
                    <a:lstStyle/>
                    <a:p>
                      <a:pPr algn="ctr"/>
                      <a:r>
                        <a:rPr lang="en-US" sz="1800" dirty="0"/>
                        <a:t>x</a:t>
                      </a:r>
                    </a:p>
                  </a:txBody>
                  <a:tcPr marT="45734" marB="45734"/>
                </a:tc>
                <a:tc>
                  <a:txBody>
                    <a:bodyPr/>
                    <a:lstStyle/>
                    <a:p>
                      <a:pPr algn="ctr"/>
                      <a:r>
                        <a:rPr lang="en-US" sz="1800" dirty="0"/>
                        <a:t>0</a:t>
                      </a:r>
                    </a:p>
                  </a:txBody>
                  <a:tcPr marT="45734" marB="45734"/>
                </a:tc>
                <a:tc>
                  <a:txBody>
                    <a:bodyPr/>
                    <a:lstStyle/>
                    <a:p>
                      <a:pPr algn="ctr"/>
                      <a:r>
                        <a:rPr lang="en-US" sz="1800" dirty="0"/>
                        <a:t>1</a:t>
                      </a:r>
                    </a:p>
                  </a:txBody>
                  <a:tcPr marT="45734" marB="45734"/>
                </a:tc>
                <a:tc>
                  <a:txBody>
                    <a:bodyPr/>
                    <a:lstStyle/>
                    <a:p>
                      <a:pPr algn="ctr"/>
                      <a:r>
                        <a:rPr lang="en-US" sz="1800" dirty="0"/>
                        <a:t>2</a:t>
                      </a:r>
                    </a:p>
                  </a:txBody>
                  <a:tcPr marT="45734" marB="45734"/>
                </a:tc>
                <a:tc>
                  <a:txBody>
                    <a:bodyPr/>
                    <a:lstStyle/>
                    <a:p>
                      <a:pPr algn="ctr"/>
                      <a:r>
                        <a:rPr lang="en-US" sz="1800" dirty="0"/>
                        <a:t>4</a:t>
                      </a:r>
                    </a:p>
                  </a:txBody>
                  <a:tcPr marT="45734" marB="45734"/>
                </a:tc>
                <a:extLst>
                  <a:ext uri="{0D108BD9-81ED-4DB2-BD59-A6C34878D82A}">
                    <a16:rowId xmlns:a16="http://schemas.microsoft.com/office/drawing/2014/main" val="10000"/>
                  </a:ext>
                </a:extLst>
              </a:tr>
              <a:tr h="370951">
                <a:tc>
                  <a:txBody>
                    <a:bodyPr/>
                    <a:lstStyle/>
                    <a:p>
                      <a:pPr algn="ctr"/>
                      <a:r>
                        <a:rPr lang="en-US" sz="1800" dirty="0" err="1"/>
                        <a:t>f</a:t>
                      </a:r>
                      <a:r>
                        <a:rPr lang="en-US" sz="1800" baseline="-25000" dirty="0" err="1"/>
                        <a:t>X</a:t>
                      </a:r>
                      <a:r>
                        <a:rPr lang="en-US" sz="1800" dirty="0"/>
                        <a:t>(x)</a:t>
                      </a:r>
                    </a:p>
                  </a:txBody>
                  <a:tcPr marT="45734" marB="45734"/>
                </a:tc>
                <a:tc>
                  <a:txBody>
                    <a:bodyPr/>
                    <a:lstStyle/>
                    <a:p>
                      <a:pPr algn="ctr"/>
                      <a:r>
                        <a:rPr lang="en-US" sz="1800" dirty="0"/>
                        <a:t>9/24</a:t>
                      </a:r>
                    </a:p>
                  </a:txBody>
                  <a:tcPr marT="45734" marB="45734"/>
                </a:tc>
                <a:tc>
                  <a:txBody>
                    <a:bodyPr/>
                    <a:lstStyle/>
                    <a:p>
                      <a:pPr algn="ctr"/>
                      <a:r>
                        <a:rPr lang="en-US" sz="1800" dirty="0"/>
                        <a:t>8/24</a:t>
                      </a:r>
                    </a:p>
                  </a:txBody>
                  <a:tcPr marT="45734" marB="45734"/>
                </a:tc>
                <a:tc>
                  <a:txBody>
                    <a:bodyPr/>
                    <a:lstStyle/>
                    <a:p>
                      <a:pPr algn="ctr"/>
                      <a:r>
                        <a:rPr lang="en-US" sz="1800" dirty="0"/>
                        <a:t>6/24</a:t>
                      </a:r>
                    </a:p>
                  </a:txBody>
                  <a:tcPr marT="45734" marB="45734"/>
                </a:tc>
                <a:tc>
                  <a:txBody>
                    <a:bodyPr/>
                    <a:lstStyle/>
                    <a:p>
                      <a:pPr algn="ctr"/>
                      <a:r>
                        <a:rPr lang="en-US" sz="1800" dirty="0"/>
                        <a:t>1/24</a:t>
                      </a:r>
                    </a:p>
                  </a:txBody>
                  <a:tcPr marT="45734" marB="45734"/>
                </a:tc>
                <a:extLst>
                  <a:ext uri="{0D108BD9-81ED-4DB2-BD59-A6C34878D82A}">
                    <a16:rowId xmlns:a16="http://schemas.microsoft.com/office/drawing/2014/main" val="10001"/>
                  </a:ext>
                </a:extLst>
              </a:tr>
              <a:tr h="370951">
                <a:tc>
                  <a:txBody>
                    <a:bodyPr/>
                    <a:lstStyle/>
                    <a:p>
                      <a:pPr algn="ctr"/>
                      <a:r>
                        <a:rPr lang="en-US" sz="1800" dirty="0"/>
                        <a:t>x</a:t>
                      </a:r>
                      <a:r>
                        <a:rPr lang="en-US" sz="1800" baseline="30000" dirty="0"/>
                        <a:t>2</a:t>
                      </a:r>
                      <a:endParaRPr lang="en-US" sz="1800" dirty="0"/>
                    </a:p>
                  </a:txBody>
                  <a:tcPr marT="45734" marB="45734"/>
                </a:tc>
                <a:tc>
                  <a:txBody>
                    <a:bodyPr/>
                    <a:lstStyle/>
                    <a:p>
                      <a:pPr algn="ctr"/>
                      <a:r>
                        <a:rPr lang="en-US" sz="1800" dirty="0"/>
                        <a:t>0</a:t>
                      </a:r>
                    </a:p>
                  </a:txBody>
                  <a:tcPr marT="45734" marB="45734"/>
                </a:tc>
                <a:tc>
                  <a:txBody>
                    <a:bodyPr/>
                    <a:lstStyle/>
                    <a:p>
                      <a:pPr algn="ctr"/>
                      <a:r>
                        <a:rPr lang="en-US" sz="1800" dirty="0"/>
                        <a:t>1</a:t>
                      </a:r>
                    </a:p>
                  </a:txBody>
                  <a:tcPr marT="45734" marB="45734"/>
                </a:tc>
                <a:tc>
                  <a:txBody>
                    <a:bodyPr/>
                    <a:lstStyle/>
                    <a:p>
                      <a:pPr algn="ctr"/>
                      <a:r>
                        <a:rPr lang="en-US" sz="1800" dirty="0"/>
                        <a:t>4</a:t>
                      </a:r>
                    </a:p>
                  </a:txBody>
                  <a:tcPr marT="45734" marB="45734"/>
                </a:tc>
                <a:tc>
                  <a:txBody>
                    <a:bodyPr/>
                    <a:lstStyle/>
                    <a:p>
                      <a:pPr algn="ctr"/>
                      <a:r>
                        <a:rPr lang="en-US" sz="1800" dirty="0"/>
                        <a:t>16</a:t>
                      </a:r>
                    </a:p>
                  </a:txBody>
                  <a:tcPr marT="45734" marB="45734"/>
                </a:tc>
                <a:extLst>
                  <a:ext uri="{0D108BD9-81ED-4DB2-BD59-A6C34878D82A}">
                    <a16:rowId xmlns:a16="http://schemas.microsoft.com/office/drawing/2014/main" val="10002"/>
                  </a:ext>
                </a:extLst>
              </a:tr>
              <a:tr h="370951">
                <a:tc>
                  <a:txBody>
                    <a:bodyPr/>
                    <a:lstStyle/>
                    <a:p>
                      <a:pPr algn="ctr"/>
                      <a:r>
                        <a:rPr lang="en-US" sz="1800" dirty="0"/>
                        <a:t>x</a:t>
                      </a:r>
                      <a:r>
                        <a:rPr lang="en-US" sz="1800" baseline="30000" dirty="0"/>
                        <a:t>2</a:t>
                      </a:r>
                      <a:r>
                        <a:rPr lang="en-US" sz="1800" dirty="0"/>
                        <a:t>*</a:t>
                      </a:r>
                      <a:r>
                        <a:rPr lang="en-US" sz="1800" dirty="0" err="1"/>
                        <a:t>f</a:t>
                      </a:r>
                      <a:r>
                        <a:rPr lang="en-US" sz="1800" baseline="-25000" dirty="0" err="1"/>
                        <a:t>X</a:t>
                      </a:r>
                      <a:r>
                        <a:rPr lang="en-US" sz="1800" dirty="0"/>
                        <a:t>(x)</a:t>
                      </a:r>
                    </a:p>
                  </a:txBody>
                  <a:tcPr marT="45734" marB="45734"/>
                </a:tc>
                <a:tc>
                  <a:txBody>
                    <a:bodyPr/>
                    <a:lstStyle/>
                    <a:p>
                      <a:pPr algn="ctr"/>
                      <a:r>
                        <a:rPr lang="en-US" sz="1800" dirty="0"/>
                        <a:t>0</a:t>
                      </a:r>
                    </a:p>
                  </a:txBody>
                  <a:tcPr marT="45734" marB="45734"/>
                </a:tc>
                <a:tc>
                  <a:txBody>
                    <a:bodyPr/>
                    <a:lstStyle/>
                    <a:p>
                      <a:pPr algn="ctr"/>
                      <a:r>
                        <a:rPr lang="en-US" sz="1800" dirty="0"/>
                        <a:t>8/24</a:t>
                      </a:r>
                    </a:p>
                  </a:txBody>
                  <a:tcPr marT="45734" marB="45734"/>
                </a:tc>
                <a:tc>
                  <a:txBody>
                    <a:bodyPr/>
                    <a:lstStyle/>
                    <a:p>
                      <a:pPr algn="ctr"/>
                      <a:r>
                        <a:rPr lang="en-US" sz="1800" dirty="0"/>
                        <a:t>24/24</a:t>
                      </a:r>
                    </a:p>
                  </a:txBody>
                  <a:tcPr marT="45734" marB="45734"/>
                </a:tc>
                <a:tc>
                  <a:txBody>
                    <a:bodyPr/>
                    <a:lstStyle/>
                    <a:p>
                      <a:pPr algn="ctr"/>
                      <a:r>
                        <a:rPr lang="en-US" sz="1800" dirty="0"/>
                        <a:t>16/24</a:t>
                      </a:r>
                    </a:p>
                  </a:txBody>
                  <a:tcPr marT="45734" marB="45734"/>
                </a:tc>
                <a:extLst>
                  <a:ext uri="{0D108BD9-81ED-4DB2-BD59-A6C34878D82A}">
                    <a16:rowId xmlns:a16="http://schemas.microsoft.com/office/drawing/2014/main" val="10003"/>
                  </a:ext>
                </a:extLst>
              </a:tr>
              <a:tr h="640271">
                <a:tc gridSpan="5">
                  <a:txBody>
                    <a:bodyPr/>
                    <a:lstStyle/>
                    <a:p>
                      <a:pPr algn="ctr"/>
                      <a:r>
                        <a:rPr lang="en-US" sz="1800" dirty="0"/>
                        <a:t>Variance = 8/24 + 24/24 + 16/24 – (1)</a:t>
                      </a:r>
                      <a:r>
                        <a:rPr lang="en-US" sz="1800" baseline="30000" dirty="0"/>
                        <a:t>2</a:t>
                      </a:r>
                      <a:r>
                        <a:rPr lang="en-US" sz="1800" dirty="0"/>
                        <a:t> </a:t>
                      </a:r>
                    </a:p>
                    <a:p>
                      <a:pPr algn="ctr"/>
                      <a:r>
                        <a:rPr lang="en-US" sz="1800" dirty="0" err="1"/>
                        <a:t>Var</a:t>
                      </a:r>
                      <a:r>
                        <a:rPr lang="en-US" sz="1800" dirty="0"/>
                        <a:t>(X)</a:t>
                      </a:r>
                      <a:r>
                        <a:rPr lang="en-US" sz="1800" baseline="0" dirty="0"/>
                        <a:t> = 48/24 – 1 = 2 – 1 = 1 </a:t>
                      </a:r>
                      <a:r>
                        <a:rPr lang="en-US" sz="1400" baseline="0" dirty="0"/>
                        <a:t>(same as above)</a:t>
                      </a:r>
                      <a:endParaRPr lang="en-US" sz="1400" dirty="0"/>
                    </a:p>
                  </a:txBody>
                  <a:tcPr marT="45734" marB="45734"/>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7" name="TextBox 6">
            <a:extLst>
              <a:ext uri="{FF2B5EF4-FFF2-40B4-BE49-F238E27FC236}">
                <a16:creationId xmlns:a16="http://schemas.microsoft.com/office/drawing/2014/main" id="{362A9572-F33D-4DA7-B6F2-EEFD6E9786C5}"/>
              </a:ext>
            </a:extLst>
          </p:cNvPr>
          <p:cNvSpPr txBox="1">
            <a:spLocks noChangeArrowheads="1"/>
          </p:cNvSpPr>
          <p:nvPr/>
        </p:nvSpPr>
        <p:spPr bwMode="auto">
          <a:xfrm>
            <a:off x="381000" y="5334000"/>
            <a:ext cx="3557588"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Alternative formula for Variance:</a:t>
            </a:r>
            <a:r>
              <a:rPr lang="el-GR" altLang="en-US"/>
              <a:t> </a:t>
            </a:r>
            <a:endParaRPr lang="en-US" altLang="en-US"/>
          </a:p>
          <a:p>
            <a:pPr eaLnBrk="1" hangingPunct="1"/>
            <a:endParaRPr lang="en-US" altLang="en-US" sz="800"/>
          </a:p>
          <a:p>
            <a:pPr eaLnBrk="1" hangingPunct="1"/>
            <a:r>
              <a:rPr lang="el-GR" altLang="en-US"/>
              <a:t>σ</a:t>
            </a:r>
            <a:r>
              <a:rPr lang="en-US" altLang="en-US" baseline="30000"/>
              <a:t>2</a:t>
            </a:r>
            <a:r>
              <a:rPr lang="en-US" altLang="en-US"/>
              <a:t> = Var(X) </a:t>
            </a:r>
          </a:p>
          <a:p>
            <a:pPr eaLnBrk="1" hangingPunct="1"/>
            <a:r>
              <a:rPr lang="en-US" altLang="en-US"/>
              <a:t>    =  Sum</a:t>
            </a:r>
            <a:r>
              <a:rPr lang="en-US" altLang="en-US" baseline="-25000"/>
              <a:t>All values of x</a:t>
            </a:r>
            <a:r>
              <a:rPr lang="en-US" altLang="en-US"/>
              <a:t>{ x</a:t>
            </a:r>
            <a:r>
              <a:rPr lang="en-US" altLang="en-US" baseline="30000"/>
              <a:t>2</a:t>
            </a:r>
            <a:r>
              <a:rPr lang="en-US" altLang="en-US"/>
              <a:t>*f</a:t>
            </a:r>
            <a:r>
              <a:rPr lang="en-US" altLang="en-US" baseline="-25000"/>
              <a:t>X</a:t>
            </a:r>
            <a:r>
              <a:rPr lang="en-US" altLang="en-US"/>
              <a:t>(x) } - µ</a:t>
            </a:r>
            <a:r>
              <a:rPr lang="en-US" altLang="en-US" baseline="30000"/>
              <a:t>2</a:t>
            </a:r>
          </a:p>
        </p:txBody>
      </p:sp>
      <p:sp>
        <p:nvSpPr>
          <p:cNvPr id="8" name="TextBox 7">
            <a:extLst>
              <a:ext uri="{FF2B5EF4-FFF2-40B4-BE49-F238E27FC236}">
                <a16:creationId xmlns:a16="http://schemas.microsoft.com/office/drawing/2014/main" id="{CEE2FC7F-49EB-4A84-A21C-6B82010F6920}"/>
              </a:ext>
            </a:extLst>
          </p:cNvPr>
          <p:cNvSpPr txBox="1">
            <a:spLocks noChangeArrowheads="1"/>
          </p:cNvSpPr>
          <p:nvPr/>
        </p:nvSpPr>
        <p:spPr bwMode="auto">
          <a:xfrm>
            <a:off x="0" y="914400"/>
            <a:ext cx="4495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The</a:t>
            </a:r>
            <a:r>
              <a:rPr lang="en-US" altLang="en-US" b="1"/>
              <a:t> VARIANCE</a:t>
            </a:r>
            <a:r>
              <a:rPr lang="en-US" altLang="en-US"/>
              <a:t> of a Discrete Random Variable X is given by:</a:t>
            </a:r>
          </a:p>
          <a:p>
            <a:pPr eaLnBrk="1" hangingPunct="1"/>
            <a:endParaRPr lang="en-US" altLang="en-US" sz="800"/>
          </a:p>
          <a:p>
            <a:pPr eaLnBrk="1" hangingPunct="1"/>
            <a:r>
              <a:rPr lang="en-US" altLang="en-US"/>
              <a:t>	</a:t>
            </a:r>
            <a:r>
              <a:rPr lang="el-GR" altLang="en-US"/>
              <a:t>σ</a:t>
            </a:r>
            <a:r>
              <a:rPr lang="en-US" altLang="en-US" baseline="30000"/>
              <a:t>2</a:t>
            </a:r>
            <a:r>
              <a:rPr lang="en-US" altLang="en-US"/>
              <a:t> = Var(X) = E[(x-µ)</a:t>
            </a:r>
            <a:r>
              <a:rPr lang="en-US" altLang="en-US" baseline="30000"/>
              <a:t>2</a:t>
            </a:r>
            <a:r>
              <a:rPr lang="en-US" altLang="en-US"/>
              <a:t>] </a:t>
            </a:r>
          </a:p>
          <a:p>
            <a:pPr eaLnBrk="1" hangingPunct="1"/>
            <a:r>
              <a:rPr lang="en-US" altLang="en-US"/>
              <a:t>                   = Sum</a:t>
            </a:r>
            <a:r>
              <a:rPr lang="en-US" altLang="en-US" baseline="-25000"/>
              <a:t>All values of x</a:t>
            </a:r>
            <a:r>
              <a:rPr lang="en-US" altLang="en-US"/>
              <a:t>{ (x-µ)</a:t>
            </a:r>
            <a:r>
              <a:rPr lang="en-US" altLang="en-US" baseline="30000"/>
              <a:t>2</a:t>
            </a:r>
            <a:r>
              <a:rPr lang="en-US" altLang="en-US"/>
              <a:t>*f</a:t>
            </a:r>
            <a:r>
              <a:rPr lang="en-US" altLang="en-US" baseline="-25000"/>
              <a:t>X</a:t>
            </a:r>
            <a:r>
              <a:rPr lang="en-US" altLang="en-US"/>
              <a:t>(x) }</a:t>
            </a:r>
          </a:p>
        </p:txBody>
      </p:sp>
      <p:pic>
        <p:nvPicPr>
          <p:cNvPr id="9" name="Picture 8">
            <a:extLst>
              <a:ext uri="{FF2B5EF4-FFF2-40B4-BE49-F238E27FC236}">
                <a16:creationId xmlns:a16="http://schemas.microsoft.com/office/drawing/2014/main" id="{E545DAB8-470C-4480-B34C-8D454DC5AAB6}"/>
              </a:ext>
            </a:extLst>
          </p:cNvPr>
          <p:cNvPicPr>
            <a:picLocks noChangeAspect="1"/>
          </p:cNvPicPr>
          <p:nvPr/>
        </p:nvPicPr>
        <p:blipFill>
          <a:blip r:embed="rId3"/>
          <a:stretch>
            <a:fillRect/>
          </a:stretch>
        </p:blipFill>
        <p:spPr>
          <a:xfrm>
            <a:off x="228600" y="2613014"/>
            <a:ext cx="4053124" cy="24352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C7488-EE9F-449C-8A76-E3A2BB4EB0D1}"/>
              </a:ext>
            </a:extLst>
          </p:cNvPr>
          <p:cNvSpPr txBox="1">
            <a:spLocks/>
          </p:cNvSpPr>
          <p:nvPr/>
        </p:nvSpPr>
        <p:spPr>
          <a:xfrm>
            <a:off x="457200" y="0"/>
            <a:ext cx="8229600" cy="990600"/>
          </a:xfrm>
          <a:prstGeom prst="rect">
            <a:avLst/>
          </a:prstGeom>
        </p:spPr>
        <p:txBody>
          <a:bodyPr/>
          <a:lstStyle/>
          <a:p>
            <a:pPr algn="ctr" eaLnBrk="0" hangingPunct="0">
              <a:defRPr/>
            </a:pPr>
            <a:r>
              <a:rPr lang="en-US" sz="3200" dirty="0">
                <a:latin typeface="+mj-lt"/>
                <a:ea typeface="+mj-ea"/>
                <a:cs typeface="+mj-cs"/>
              </a:rPr>
              <a:t>Discrete Random Variables</a:t>
            </a:r>
            <a:br>
              <a:rPr lang="en-US" sz="3200" dirty="0">
                <a:latin typeface="+mj-lt"/>
                <a:ea typeface="+mj-ea"/>
                <a:cs typeface="+mj-cs"/>
              </a:rPr>
            </a:br>
            <a:r>
              <a:rPr lang="en-US" sz="2400" dirty="0">
                <a:latin typeface="+mj-lt"/>
                <a:ea typeface="+mj-ea"/>
                <a:cs typeface="+mj-cs"/>
              </a:rPr>
              <a:t>Measure of Spread = Variance</a:t>
            </a:r>
            <a:endParaRPr lang="en-US" sz="3200" dirty="0">
              <a:latin typeface="+mj-lt"/>
              <a:ea typeface="+mj-ea"/>
              <a:cs typeface="+mj-cs"/>
            </a:endParaRPr>
          </a:p>
        </p:txBody>
      </p:sp>
      <p:sp>
        <p:nvSpPr>
          <p:cNvPr id="3" name="TextBox 2">
            <a:extLst>
              <a:ext uri="{FF2B5EF4-FFF2-40B4-BE49-F238E27FC236}">
                <a16:creationId xmlns:a16="http://schemas.microsoft.com/office/drawing/2014/main" id="{4C59C9DC-D2E5-47DC-A619-6AD4D63D5160}"/>
              </a:ext>
            </a:extLst>
          </p:cNvPr>
          <p:cNvSpPr txBox="1">
            <a:spLocks noChangeArrowheads="1"/>
          </p:cNvSpPr>
          <p:nvPr/>
        </p:nvSpPr>
        <p:spPr bwMode="auto">
          <a:xfrm>
            <a:off x="228600" y="990600"/>
            <a:ext cx="3749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Example: Sum when Rolling 2 Die</a:t>
            </a:r>
          </a:p>
        </p:txBody>
      </p:sp>
      <p:pic>
        <p:nvPicPr>
          <p:cNvPr id="4" name="Picture 7">
            <a:extLst>
              <a:ext uri="{FF2B5EF4-FFF2-40B4-BE49-F238E27FC236}">
                <a16:creationId xmlns:a16="http://schemas.microsoft.com/office/drawing/2014/main" id="{C3FC41B7-EA31-4FBA-B1E0-C6F9E117B2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35814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8" name="Picture 2">
            <a:extLst>
              <a:ext uri="{FF2B5EF4-FFF2-40B4-BE49-F238E27FC236}">
                <a16:creationId xmlns:a16="http://schemas.microsoft.com/office/drawing/2014/main" id="{171F1F1B-DEEA-4585-9FC4-8616C91E66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990600"/>
            <a:ext cx="4800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C0B0DB2E-7D0B-4A52-9133-E3227B828F90}"/>
              </a:ext>
            </a:extLst>
          </p:cNvPr>
          <p:cNvSpPr txBox="1">
            <a:spLocks noChangeArrowheads="1"/>
          </p:cNvSpPr>
          <p:nvPr/>
        </p:nvSpPr>
        <p:spPr bwMode="auto">
          <a:xfrm>
            <a:off x="1524000" y="4572000"/>
            <a:ext cx="586581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Expected Value = µ = 252/36 = 7</a:t>
            </a:r>
          </a:p>
          <a:p>
            <a:pPr eaLnBrk="1" hangingPunct="1"/>
            <a:endParaRPr lang="en-US" altLang="en-US"/>
          </a:p>
          <a:p>
            <a:pPr eaLnBrk="1" hangingPunct="1"/>
            <a:r>
              <a:rPr lang="en-US" altLang="en-US"/>
              <a:t>Variance = </a:t>
            </a:r>
            <a:r>
              <a:rPr lang="el-GR" altLang="en-US"/>
              <a:t>σ</a:t>
            </a:r>
            <a:r>
              <a:rPr lang="en-US" altLang="en-US" baseline="30000"/>
              <a:t>2</a:t>
            </a:r>
            <a:r>
              <a:rPr lang="en-US" altLang="en-US"/>
              <a:t> = 1974/36 – (7)</a:t>
            </a:r>
            <a:r>
              <a:rPr lang="en-US" altLang="en-US" baseline="30000"/>
              <a:t>2</a:t>
            </a:r>
            <a:r>
              <a:rPr lang="en-US" altLang="en-US"/>
              <a:t> = 54.8333 – 49 = 5.8333</a:t>
            </a:r>
          </a:p>
          <a:p>
            <a:pPr eaLnBrk="1" hangingPunct="1"/>
            <a:endParaRPr lang="en-US" altLang="en-US"/>
          </a:p>
          <a:p>
            <a:pPr eaLnBrk="1" hangingPunct="1"/>
            <a:r>
              <a:rPr lang="en-US" altLang="en-US"/>
              <a:t>Standard Deviation = </a:t>
            </a:r>
            <a:r>
              <a:rPr lang="el-GR" altLang="en-US"/>
              <a:t>σ</a:t>
            </a:r>
            <a:r>
              <a:rPr lang="en-US" altLang="en-US"/>
              <a:t> = Sqrt(5.8333) = 2.4152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9698"/>
                                        </p:tgtEl>
                                        <p:attrNameLst>
                                          <p:attrName>style.visibility</p:attrName>
                                        </p:attrNameLst>
                                      </p:cBhvr>
                                      <p:to>
                                        <p:strVal val="visible"/>
                                      </p:to>
                                    </p:set>
                                    <p:anim calcmode="lin" valueType="num">
                                      <p:cBhvr additive="base">
                                        <p:cTn id="19" dur="500" fill="hold"/>
                                        <p:tgtEl>
                                          <p:spTgt spid="29698"/>
                                        </p:tgtEl>
                                        <p:attrNameLst>
                                          <p:attrName>ppt_x</p:attrName>
                                        </p:attrNameLst>
                                      </p:cBhvr>
                                      <p:tavLst>
                                        <p:tav tm="0">
                                          <p:val>
                                            <p:strVal val="#ppt_x"/>
                                          </p:val>
                                        </p:tav>
                                        <p:tav tm="100000">
                                          <p:val>
                                            <p:strVal val="#ppt_x"/>
                                          </p:val>
                                        </p:tav>
                                      </p:tavLst>
                                    </p:anim>
                                    <p:anim calcmode="lin" valueType="num">
                                      <p:cBhvr additive="base">
                                        <p:cTn id="20" dur="500" fill="hold"/>
                                        <p:tgtEl>
                                          <p:spTgt spid="2969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3644</TotalTime>
  <Words>5276</Words>
  <Application>Microsoft Office PowerPoint</Application>
  <PresentationFormat>On-screen Show (4:3)</PresentationFormat>
  <Paragraphs>566</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Cambria Math</vt:lpstr>
      <vt:lpstr>Office Theme</vt:lpstr>
      <vt:lpstr>Statistical Analysis I</vt:lpstr>
      <vt:lpstr>Terminology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MTH 1330 Finite Mathematics</dc:title>
  <dc:creator>rkhenderson</dc:creator>
  <cp:lastModifiedBy>Robert Henderson</cp:lastModifiedBy>
  <cp:revision>328</cp:revision>
  <dcterms:created xsi:type="dcterms:W3CDTF">2009-06-15T13:59:47Z</dcterms:created>
  <dcterms:modified xsi:type="dcterms:W3CDTF">2023-09-25T21:39:41Z</dcterms:modified>
</cp:coreProperties>
</file>