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0" r:id="rId4"/>
    <p:sldId id="287" r:id="rId5"/>
    <p:sldId id="259" r:id="rId6"/>
    <p:sldId id="271" r:id="rId7"/>
    <p:sldId id="260" r:id="rId8"/>
    <p:sldId id="272" r:id="rId9"/>
    <p:sldId id="263" r:id="rId10"/>
    <p:sldId id="266" r:id="rId11"/>
    <p:sldId id="274" r:id="rId12"/>
    <p:sldId id="273" r:id="rId13"/>
    <p:sldId id="269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9" autoAdjust="0"/>
    <p:restoredTop sz="94660"/>
  </p:normalViewPr>
  <p:slideViewPr>
    <p:cSldViewPr>
      <p:cViewPr varScale="1">
        <p:scale>
          <a:sx n="101" d="100"/>
          <a:sy n="101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E21771-F8AC-40BF-BB4E-DC1A1EB47E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1E3646-BD89-47E0-B6E4-49958BC9215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5195990-6814-45F9-917E-3E03D7E1018A}" type="datetimeFigureOut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E044EAA-A18E-4B2D-A0F3-C26958F0D1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389766C-727B-406D-9D0C-011E5D22A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B3E6E-5591-4E85-A884-2B4BD6F439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0A315-76DF-46CE-9417-8F528D988F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D5FB0C-62BA-439F-8A0E-A069FC37ADD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01778835-61D7-4BC8-81E3-00C4127A44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363F2670-9726-4DAF-AFEE-2C248A1968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19D2E6EE-1726-4E77-9892-0D0AF3B005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DACC6B-90DA-4024-8A28-6515E21BF48B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F0DDFFF0-AAA6-454B-A1B6-79145C5B5B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2365282C-41B2-4A06-9FE5-8901A1A805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ABE3E04F-2EB4-440C-AA16-9F0121B6C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CF61B9C-3074-4EBB-A5F7-8946896B0CEA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59FEC0C5-345F-46BA-B092-B55D0840B3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E69BA724-E6EA-4BC7-9801-F0539A2551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878581C7-CFEA-4ED0-8260-584CCFF6C6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24D4A1-CC5A-4618-A304-87BDFDD8CD51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52FAA2D9-9B18-4ADA-8CDD-50366150E8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6E994C64-0E1A-4F73-9DD0-FE89DFAB9A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1B4A7A15-9552-45F3-AD75-B120C262BE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72F5AB-29D1-4898-9917-5FF5BD57E304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95A78B36-247E-488F-9862-272636EB07C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00A6F3D0-A152-42BA-A24A-E74A2D10DD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0AB1178A-C148-4184-A17B-780BBAC26D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B313AA-84BB-48E5-92D8-D59199A426BF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61EEDD20-067F-4C11-8981-AA5AEA7CCD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04B2C37A-0ED1-4294-A51B-90E6109D22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0578DCC4-442B-483D-8359-1F5128AE63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FA0E0DD-92CC-4138-978E-A5F6A71E0489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5A1147A5-0F61-4706-B5B7-E4AB8E69C0B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DC2FD21E-99B1-4B11-B0A2-832DBADC23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E7648D98-D6F2-4AFB-98C5-7B6083C3D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BD2C529-8255-46CD-BFC2-4F619DD1B54D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61601328-6C8A-4597-BE56-581A33E1B6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5936CCAC-DD68-4EAF-9F41-3A8018715F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87FC26A1-B417-4318-9189-60D7C8CBE9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4F05CE-0B6C-4CAF-B66B-E3062612C818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65C8A1F2-08F4-4F60-94B3-2E279F8F3C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83141596-9240-4714-A843-5041DD24AB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607E5FE1-5C95-4E49-A6B4-89AA8FB46D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ABA5E3C-D61D-46D2-8EF7-CC77542BE7D0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DB1C23FD-B8A9-4ACB-8BCE-9477050595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6C4ECF54-0118-4900-938C-2242A1C5F2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DBA93D99-D5E3-40CD-9D90-1CAC0599C0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99CB5D4-C908-45E8-A64D-FF3FD2CE2511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BC2AAC6F-4BDF-409C-9BE8-8785CE484A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5B426799-F80E-4D76-9B25-3C54541768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0570F63C-E63A-45C5-9A3E-A2C5F648C6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4C6C1AE-ED88-4CC7-9FAC-1B7090F4D41D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AB05DDA1-B0A8-4B0D-BDA5-A248F3D294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23C4481D-B444-4372-9489-AF397DCE45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1498F812-FE99-494D-9CC2-13C642A104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C823A3-4DE7-404F-AFCE-63CF08216B7E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B6EE2149-B2FC-4373-95E5-C649BFF5F9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62E04962-430F-4318-93B4-DB26955C8C0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47B80602-1675-4C20-B1E8-01001978ED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E126284-1611-4158-B966-A13F484778C0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12915BEB-E0FA-464A-90F1-C4089DECB6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10E50208-5E10-4A96-8B7B-A5D5015A433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A6F164F7-A9B4-446B-BD06-E9BFC29592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C01CB00-ACCF-476E-8C2B-D7492CCACB29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47781910-D2DF-4FF9-A31F-CA9B050B70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BC700B38-E38F-40DF-BBE4-ABA3F808E8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360E1180-AD26-42B6-AF01-36F350607B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BA63788-2551-4FAC-BBCD-3350B3B5C2C0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604F181A-361E-4E97-B376-658AE804D3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29A1E2FA-6112-4B01-99C4-D6BB9CB225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6C442F67-0525-4F83-A797-504F0025A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89DC005-EDC5-4185-B7A4-E9CD94B79BD4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1AE91D1D-9BEA-46E8-B7B0-022E21798C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6A215AD8-F5D8-49AA-AAB9-BB8FCA73AD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5CC19144-7A86-4CAD-95AA-B4E1A4EC36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503083B-77A6-4B4B-8566-A076F008D52E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9D78FE9F-C21B-43FC-BD0D-177EF1DBF8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1B95A1A1-7D65-4048-AF15-9A48F01BE5B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8D899116-D253-4955-941E-9E96470F5A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43ACE4-50ED-433D-871F-AAC786A750C7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0A127D9E-A7BB-429F-81F7-99EDCA75EC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9C66765B-A771-4297-BB1E-FA961D947A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66AA8EA8-0373-4D94-86F9-D6EC0B9C6D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19CDF8-07D2-4318-B46A-30BE473C64B6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68522FA4-F6F2-4F3E-AF58-1C878AAB64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104871DD-4C65-4FCC-A9F8-75BEF88E1C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4C982649-E064-4947-9EEB-2AE8349C53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F51DB4-1D6E-45B9-BC83-401FC738788E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55C21107-BCEE-40A8-82E2-9439BA71FE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7A0E5289-1975-439A-91B8-A260532C0E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9E0BF103-477A-40A9-8D9D-473E2D36D3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9101CFA-932B-4618-87BE-B88DACE881A3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0DDC8B7B-987B-44BC-A212-5445585173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737DE2C1-73A0-46F7-91C3-B4C595D6A5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D4DA7EC2-4F01-4D72-9982-503E9A52FC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711F2FA-1292-45BA-8C05-ED22AC6ECF98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62C3692C-379D-479C-80D9-A6C3C107E4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32D2AD81-B4C8-4872-A713-343E914DCA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AF956E1E-215C-4E61-91D7-03C3F08528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45D0A8-5371-4E36-85A1-0675A34DF874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01C46389-16CF-4B8F-AC70-4F0353D470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8060C5C6-5E90-4230-879C-33F8814F55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FA08EBB7-16A9-47EC-A663-8A156C60A4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CF9151D-0950-4DE2-9139-CF4D76210DE8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8BAE5-B2CC-43B2-91C8-8C77D0D59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BC78B-7FA9-4AC7-ACC8-382D89604132}" type="datetimeFigureOut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C4B01-25A7-4136-9C72-A6CD8133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6378A-C181-4ACA-BDFA-BEE44E50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C78505-108A-46A8-99B1-FE518A5324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036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EE027-336B-4B73-9361-D72C19524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3F637-94E7-4A0B-A1A7-3A3F12E4102D}" type="datetimeFigureOut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D74E5-CD76-43F2-9291-5C0B9256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FE22D-FCC3-4BD4-8902-7D0B10AB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85958A-788B-466C-A93B-00281D758B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994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D6744-5E69-404F-8303-AD5EC37F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D51D5-D873-4FEE-8C32-A055033D57B9}" type="datetimeFigureOut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45B88-9CFF-4ACF-894B-CE687E6C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4DE48-6E32-444F-937D-ED819B8F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376BF9-02D8-4850-A572-EBBBE0F6BE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9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1B119-A657-4997-81C2-7A5AC8FF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8DA89-69C5-4B52-ADBF-820360B8DE9B}" type="datetimeFigureOut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2AB8A-2254-40E3-A7B0-1D81BC0D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BB3D9-0147-4DD3-BF70-72299984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1E83C-6B79-43D8-9198-52CF8D2A8E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21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A3DBB-9978-46B0-B33F-C924814A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99C26-EDB6-44EA-BCDE-B3DAAC9E05F9}" type="datetimeFigureOut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309CF-54D6-4EA9-923A-337A3674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1A4BE-40FC-4D5D-8FCD-9FC73E0E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22AEFF-CDDE-4872-B53D-6625211BBF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04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DB84249-5EE4-4B21-9BB4-5C64DBC2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B6337-FFD6-4CFB-93F3-EA0410A02BA1}" type="datetimeFigureOut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BA3E1EB-88C9-4A54-85ED-FFBB5EB0E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E49652-8BF2-4E5A-9D1E-77B1F47D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16D614-24A0-46BB-8AB3-BC8C1AA45B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743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6F292B7-CE05-4668-B6E2-33327C948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869D7-BD57-4E6F-A03D-23546D31DF5D}" type="datetimeFigureOut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C79D6E3-5006-4863-A1F5-C2B0C615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E7BF36A-1B7B-4007-8461-68001F71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CB8715-98A7-4AA5-B2E3-05937426CA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596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6257F7C-A6DD-4EBA-8EE3-FAEA95DF0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9865B-8050-4175-B8C6-283FA322520F}" type="datetimeFigureOut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1EC294F-4A5F-4C7A-BE1B-CC7EBCEA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F97596B-205C-4E9E-B93D-28E9436D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AA1F64-79DC-475C-9B1F-C08FE4468C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425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A791998-2A6E-4A73-8EC0-F7D9CD3C0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7E8CB-1779-4EAD-A798-17CE38AF7903}" type="datetimeFigureOut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C8BC1E9-0081-4C4F-BC60-C9A92B0D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4874F2C-0D59-49FB-B6DB-8B218825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7B67C-408F-492C-9CC0-D1036409BA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630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AF7CCAE-5A05-4CA9-AAC6-7CF9B9409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F64E6-281C-497C-BAC1-6B12AF313570}" type="datetimeFigureOut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918FBAA-EBD6-448E-A547-C1563E9D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5B5D52-6A5D-4F32-9060-5B626B92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49716-3DA1-4D0C-B37E-6219A158BF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656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6665FB-2B09-472C-A4F9-B013605A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52D1-3401-4CBF-B615-007CA6B5B9AA}" type="datetimeFigureOut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7844679-6B99-4830-8E98-423AEAA7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AB3E6CA-84BF-43E1-B979-5B77022B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21706-CC05-4F51-BBB0-12061CB570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50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60B2D01-7172-4378-A28D-0CBC99F78E5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A0552B9-1396-4E51-AB9B-A5991DF7529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A4268-85AE-48A4-87FD-D3FB82174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45CA71-D0AB-4043-BD4D-E845D4B423F4}" type="datetimeFigureOut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3242E-F362-4FA2-A9D0-796B2C178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27670-771E-4E9A-A476-0CCC83913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2FD83D4-1B5C-4048-BF49-84033A7ED2E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Relationship Id="rId9" Type="http://schemas.openxmlformats.org/officeDocument/2006/relationships/image" Target="../media/image3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emf"/><Relationship Id="rId5" Type="http://schemas.openxmlformats.org/officeDocument/2006/relationships/image" Target="../media/image58.png"/><Relationship Id="rId10" Type="http://schemas.openxmlformats.org/officeDocument/2006/relationships/image" Target="../media/image63.emf"/><Relationship Id="rId4" Type="http://schemas.openxmlformats.org/officeDocument/2006/relationships/image" Target="../media/image57.emf"/><Relationship Id="rId9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1EE08227-DF89-4C72-A33A-14C98E84B5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STAT 5340</a:t>
            </a:r>
            <a:br>
              <a:rPr lang="en-US" altLang="en-US" sz="3600" dirty="0"/>
            </a:br>
            <a:r>
              <a:rPr lang="en-US" altLang="en-US" sz="3600" dirty="0"/>
              <a:t>Statistical Analysis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83B94-F152-414A-B69E-982B5F8DD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066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Graphical &amp; Numerical Summaries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Of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ABFAA0E3-E6B3-4F52-B4E8-A85F1285D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Measures of Dispersion</a:t>
            </a:r>
          </a:p>
        </p:txBody>
      </p:sp>
      <p:pic>
        <p:nvPicPr>
          <p:cNvPr id="12318" name="Picture 2">
            <a:extLst>
              <a:ext uri="{FF2B5EF4-FFF2-40B4-BE49-F238E27FC236}">
                <a16:creationId xmlns:a16="http://schemas.microsoft.com/office/drawing/2014/main" id="{AE9C992E-DD6A-4C14-AB3D-9E202623B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2" r="30290"/>
          <a:stretch>
            <a:fillRect/>
          </a:stretch>
        </p:blipFill>
        <p:spPr bwMode="auto">
          <a:xfrm>
            <a:off x="304800" y="3581400"/>
            <a:ext cx="3200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19" name="TextBox 4">
            <a:extLst>
              <a:ext uri="{FF2B5EF4-FFF2-40B4-BE49-F238E27FC236}">
                <a16:creationId xmlns:a16="http://schemas.microsoft.com/office/drawing/2014/main" id="{A6B383D5-0276-4D2C-9C88-9F620213B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838200"/>
            <a:ext cx="45974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Range = Largest – Smallest Data Value</a:t>
            </a:r>
            <a:endParaRPr lang="en-US" altLang="en-US" sz="140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  - Range = 51 -43 = 8</a:t>
            </a:r>
          </a:p>
          <a:p>
            <a:pPr eaLnBrk="1" hangingPunct="1"/>
            <a:endParaRPr lang="en-US" altLang="en-US" sz="160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Mean Absolute Deviation from the Mean</a:t>
            </a:r>
            <a:endParaRPr lang="en-US" altLang="en-US" sz="140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  - Subtract the Mean from each data value, and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  - Take Absolute Value of result (make positive)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        .25,.25,.75,.75,.75,.75,.75,1.25,1.25,2.25,3.25,4.75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  - Find Mean of resultant data values (1.4167)</a:t>
            </a:r>
          </a:p>
          <a:p>
            <a:pPr eaLnBrk="1" hangingPunct="1"/>
            <a:endParaRPr lang="en-US" altLang="en-US" sz="160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Median Absolute Deviation from the Median (MAD)</a:t>
            </a:r>
            <a:endParaRPr lang="en-US" altLang="en-US" sz="140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  - Subtract the Median from each data value, and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  - Take Absolute Value of result (make positive)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        .5,.5,.5,.5,.5,.5,.5,1.5,1.5,2.5,3.5,4.5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   - Find Median of result (0.5)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   - Divide by 0.6745, scalar to ~1 standard deviation (0.7143)</a:t>
            </a:r>
          </a:p>
          <a:p>
            <a:pPr eaLnBrk="1" hangingPunct="1"/>
            <a:endParaRPr lang="en-US" altLang="en-US" sz="160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Variance</a:t>
            </a:r>
            <a:endParaRPr lang="en-US" altLang="en-US" sz="140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  - Sum Squared Deviations from the Mean = 44.25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  - Divide by Number of data values – 1 = 12 -1 = 11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  - Variance = 44.25/11 = 4.022727 </a:t>
            </a:r>
          </a:p>
          <a:p>
            <a:pPr eaLnBrk="1" hangingPunct="1"/>
            <a:endParaRPr lang="en-US" altLang="en-US" sz="160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Standard Deviation = Square Root of the Variance</a:t>
            </a:r>
            <a:endParaRPr lang="en-US" altLang="en-US" sz="140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  - Sqrt(Variance) = Sqrt(4.022727) = 2.005674</a:t>
            </a:r>
          </a:p>
        </p:txBody>
      </p:sp>
      <p:sp>
        <p:nvSpPr>
          <p:cNvPr id="12320" name="TextBox 8">
            <a:extLst>
              <a:ext uri="{FF2B5EF4-FFF2-40B4-BE49-F238E27FC236}">
                <a16:creationId xmlns:a16="http://schemas.microsoft.com/office/drawing/2014/main" id="{F04FE355-8C23-47EE-A709-7600F2727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825" y="6096000"/>
            <a:ext cx="6988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Standard Deviation (S) is Most Commonly Used, Range also Common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Statisticians Like Variances (S</a:t>
            </a:r>
            <a:r>
              <a:rPr lang="en-US" altLang="en-US" baseline="30000">
                <a:latin typeface="Calibri" panose="020F0502020204030204" pitchFamily="34" charset="0"/>
              </a:rPr>
              <a:t>2</a:t>
            </a:r>
            <a:r>
              <a:rPr lang="en-US" altLang="en-US">
                <a:latin typeface="Calibri" panose="020F0502020204030204" pitchFamily="34" charset="0"/>
              </a:rPr>
              <a:t>) because they are additive, S is not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A29B1-57EE-4F5A-BD80-1F964A7D7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572000"/>
            <a:ext cx="1290638" cy="8620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NOTE: Can also be</a:t>
            </a:r>
          </a:p>
          <a:p>
            <a:pPr eaLnBrk="1" hangingPunct="1"/>
            <a:r>
              <a:rPr lang="en-US" altLang="en-US" sz="1000"/>
              <a:t> expressed as:</a:t>
            </a:r>
          </a:p>
          <a:p>
            <a:pPr eaLnBrk="1" hangingPunct="1"/>
            <a:endParaRPr lang="en-US" altLang="en-US" sz="1000"/>
          </a:p>
          <a:p>
            <a:pPr eaLnBrk="1" hangingPunct="1"/>
            <a:r>
              <a:rPr lang="en-US" altLang="en-US" sz="1000"/>
              <a:t>{Sum of Squares –</a:t>
            </a:r>
          </a:p>
          <a:p>
            <a:pPr eaLnBrk="1" hangingPunct="1"/>
            <a:r>
              <a:rPr lang="en-US" altLang="en-US" sz="1000"/>
              <a:t>  n(Mean)</a:t>
            </a:r>
            <a:r>
              <a:rPr lang="en-US" altLang="en-US" sz="1000" baseline="30000"/>
              <a:t>2</a:t>
            </a:r>
            <a:r>
              <a:rPr lang="en-US" altLang="en-US" sz="1000"/>
              <a:t>}/(n-1)</a:t>
            </a:r>
          </a:p>
        </p:txBody>
      </p:sp>
      <p:pic>
        <p:nvPicPr>
          <p:cNvPr id="12321" name="Picture 33">
            <a:extLst>
              <a:ext uri="{FF2B5EF4-FFF2-40B4-BE49-F238E27FC236}">
                <a16:creationId xmlns:a16="http://schemas.microsoft.com/office/drawing/2014/main" id="{2F3E3555-3009-4748-9880-6F6F1BA48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26860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3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3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3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3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3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3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3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3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3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3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3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3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3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3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3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3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3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3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3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3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3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3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3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3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3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3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31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31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31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231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2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2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0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>
            <a:extLst>
              <a:ext uri="{FF2B5EF4-FFF2-40B4-BE49-F238E27FC236}">
                <a16:creationId xmlns:a16="http://schemas.microsoft.com/office/drawing/2014/main" id="{B83CCA1F-CDBF-4C22-92AE-8740662EE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62000"/>
            <a:ext cx="419100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>
            <a:extLst>
              <a:ext uri="{FF2B5EF4-FFF2-40B4-BE49-F238E27FC236}">
                <a16:creationId xmlns:a16="http://schemas.microsoft.com/office/drawing/2014/main" id="{91642AFB-4B4C-4310-9C33-C129D8DD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3200"/>
              <a:t>Measures of Position</a:t>
            </a:r>
          </a:p>
        </p:txBody>
      </p:sp>
      <p:pic>
        <p:nvPicPr>
          <p:cNvPr id="9246" name="Picture 2">
            <a:extLst>
              <a:ext uri="{FF2B5EF4-FFF2-40B4-BE49-F238E27FC236}">
                <a16:creationId xmlns:a16="http://schemas.microsoft.com/office/drawing/2014/main" id="{06FD9D30-5EBC-42D8-B5F8-229BA45B3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429000"/>
            <a:ext cx="2667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47" name="TextBox 8">
            <a:extLst>
              <a:ext uri="{FF2B5EF4-FFF2-40B4-BE49-F238E27FC236}">
                <a16:creationId xmlns:a16="http://schemas.microsoft.com/office/drawing/2014/main" id="{11C98F92-A250-4ED5-B24D-ED64D9916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6963" y="609600"/>
            <a:ext cx="2967037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Quartiles-</a:t>
            </a:r>
            <a:endParaRPr lang="en-US" altLang="en-US" sz="160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 - 1</a:t>
            </a:r>
            <a:r>
              <a:rPr lang="en-US" altLang="en-US" sz="1600" baseline="30000">
                <a:latin typeface="Calibri" panose="020F0502020204030204" pitchFamily="34" charset="0"/>
              </a:rPr>
              <a:t>st</a:t>
            </a:r>
            <a:r>
              <a:rPr lang="en-US" altLang="en-US" sz="1600">
                <a:latin typeface="Calibri" panose="020F0502020204030204" pitchFamily="34" charset="0"/>
              </a:rPr>
              <a:t> Quartile (Q1)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     - Value with 25% of the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       Data below it &amp; 75% above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 </a:t>
            </a:r>
            <a:r>
              <a:rPr lang="en-US" altLang="en-US" sz="1600">
                <a:latin typeface="Calibri" panose="020F0502020204030204" pitchFamily="34" charset="0"/>
              </a:rPr>
              <a:t>- 2</a:t>
            </a:r>
            <a:r>
              <a:rPr lang="en-US" altLang="en-US" sz="1600" baseline="30000">
                <a:latin typeface="Calibri" panose="020F0502020204030204" pitchFamily="34" charset="0"/>
              </a:rPr>
              <a:t>nd</a:t>
            </a:r>
            <a:r>
              <a:rPr lang="en-US" altLang="en-US" sz="1600">
                <a:latin typeface="Calibri" panose="020F0502020204030204" pitchFamily="34" charset="0"/>
              </a:rPr>
              <a:t> Quartile (Q2) = Median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     - Half data below &amp; half above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 - 3</a:t>
            </a:r>
            <a:r>
              <a:rPr lang="en-US" altLang="en-US" sz="1600" baseline="30000">
                <a:latin typeface="Calibri" panose="020F0502020204030204" pitchFamily="34" charset="0"/>
              </a:rPr>
              <a:t>rd</a:t>
            </a:r>
            <a:r>
              <a:rPr lang="en-US" altLang="en-US" sz="1600">
                <a:latin typeface="Calibri" panose="020F0502020204030204" pitchFamily="34" charset="0"/>
              </a:rPr>
              <a:t> Quartile (Q3)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     - Value with 75% of the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        Data below it &amp; 25% above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 </a:t>
            </a:r>
            <a:r>
              <a:rPr lang="en-US" altLang="en-US" sz="1600">
                <a:latin typeface="Calibri" panose="020F0502020204030204" pitchFamily="34" charset="0"/>
              </a:rPr>
              <a:t>- Inter-Quartile Range (IQR)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     - Q3-Q1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     - Includes middle 50% of Data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     - Can be divided by 1.35 to 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        approximate 1 standard deviation</a:t>
            </a:r>
          </a:p>
        </p:txBody>
      </p:sp>
      <p:sp>
        <p:nvSpPr>
          <p:cNvPr id="9248" name="TextBox 9">
            <a:extLst>
              <a:ext uri="{FF2B5EF4-FFF2-40B4-BE49-F238E27FC236}">
                <a16:creationId xmlns:a16="http://schemas.microsoft.com/office/drawing/2014/main" id="{D3A4253A-5AF9-4967-A4F0-3FFBB456A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86200"/>
            <a:ext cx="26670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Percentiles-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 </a:t>
            </a:r>
            <a:r>
              <a:rPr lang="en-US" altLang="en-US" sz="1600">
                <a:latin typeface="Calibri" panose="020F0502020204030204" pitchFamily="34" charset="0"/>
              </a:rPr>
              <a:t>- Analogous to Quartiles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 - k</a:t>
            </a:r>
            <a:r>
              <a:rPr lang="en-US" altLang="en-US" sz="1600" baseline="30000">
                <a:latin typeface="Calibri" panose="020F0502020204030204" pitchFamily="34" charset="0"/>
              </a:rPr>
              <a:t>th</a:t>
            </a:r>
            <a:r>
              <a:rPr lang="en-US" altLang="en-US" sz="1600">
                <a:latin typeface="Calibri" panose="020F0502020204030204" pitchFamily="34" charset="0"/>
              </a:rPr>
              <a:t> Percentile (P</a:t>
            </a:r>
            <a:r>
              <a:rPr lang="en-US" altLang="en-US" sz="1600" baseline="-25000">
                <a:latin typeface="Calibri" panose="020F0502020204030204" pitchFamily="34" charset="0"/>
              </a:rPr>
              <a:t>k</a:t>
            </a:r>
            <a:r>
              <a:rPr lang="en-US" altLang="en-US" sz="1600">
                <a:latin typeface="Calibri" panose="020F0502020204030204" pitchFamily="34" charset="0"/>
              </a:rPr>
              <a:t>)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    - Value with k% of the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       Data below it &amp; (1-k)% above</a:t>
            </a:r>
          </a:p>
        </p:txBody>
      </p:sp>
      <p:sp>
        <p:nvSpPr>
          <p:cNvPr id="9273" name="TextBox 13">
            <a:extLst>
              <a:ext uri="{FF2B5EF4-FFF2-40B4-BE49-F238E27FC236}">
                <a16:creationId xmlns:a16="http://schemas.microsoft.com/office/drawing/2014/main" id="{2C039484-02CF-4854-9F0D-532A89774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257800"/>
            <a:ext cx="2225675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Z-Scores-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 </a:t>
            </a:r>
            <a:r>
              <a:rPr lang="en-US" altLang="en-US" sz="1600">
                <a:latin typeface="Calibri" panose="020F0502020204030204" pitchFamily="34" charset="0"/>
              </a:rPr>
              <a:t>- Number of Standard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    Deviations from Mean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    </a:t>
            </a:r>
            <a:r>
              <a:rPr lang="en-US" altLang="en-US" sz="1400">
                <a:latin typeface="Calibri" panose="020F0502020204030204" pitchFamily="34" charset="0"/>
              </a:rPr>
              <a:t>- (Value – X-bar)/S</a:t>
            </a:r>
          </a:p>
        </p:txBody>
      </p:sp>
      <p:pic>
        <p:nvPicPr>
          <p:cNvPr id="9303" name="Picture 87">
            <a:extLst>
              <a:ext uri="{FF2B5EF4-FFF2-40B4-BE49-F238E27FC236}">
                <a16:creationId xmlns:a16="http://schemas.microsoft.com/office/drawing/2014/main" id="{62D34B39-E454-4ED6-B892-357F41B15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429000"/>
            <a:ext cx="169545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9">
            <a:extLst>
              <a:ext uri="{FF2B5EF4-FFF2-40B4-BE49-F238E27FC236}">
                <a16:creationId xmlns:a16="http://schemas.microsoft.com/office/drawing/2014/main" id="{C1B7E1FD-261E-4CD8-8A18-EC82BFB4BAFE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742950"/>
            <a:ext cx="1208088" cy="4676775"/>
            <a:chOff x="152400" y="742950"/>
            <a:chExt cx="1208088" cy="4676775"/>
          </a:xfrm>
        </p:grpSpPr>
        <p:sp>
          <p:nvSpPr>
            <p:cNvPr id="12302" name="TextBox 3">
              <a:extLst>
                <a:ext uri="{FF2B5EF4-FFF2-40B4-BE49-F238E27FC236}">
                  <a16:creationId xmlns:a16="http://schemas.microsoft.com/office/drawing/2014/main" id="{8B1EDE29-EB42-4FBD-AE3C-0B5D26145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1004094" y="3263106"/>
              <a:ext cx="3429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alibri" panose="020F0502020204030204" pitchFamily="34" charset="0"/>
                </a:rPr>
                <a:t>…</a:t>
              </a:r>
            </a:p>
          </p:txBody>
        </p:sp>
        <p:pic>
          <p:nvPicPr>
            <p:cNvPr id="12303" name="Picture 88">
              <a:extLst>
                <a:ext uri="{FF2B5EF4-FFF2-40B4-BE49-F238E27FC236}">
                  <a16:creationId xmlns:a16="http://schemas.microsoft.com/office/drawing/2014/main" id="{38BD2158-D4ED-4B63-92E9-3D356B50C9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25" y="742950"/>
              <a:ext cx="1057275" cy="260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4" name="Picture 89">
              <a:extLst>
                <a:ext uri="{FF2B5EF4-FFF2-40B4-BE49-F238E27FC236}">
                  <a16:creationId xmlns:a16="http://schemas.microsoft.com/office/drawing/2014/main" id="{15B44C9D-CA8A-4DC5-8738-12BAD6559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3581400"/>
              <a:ext cx="1085850" cy="183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id="{3A5D4318-9AAA-4569-B91C-DEB702E47A38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352550"/>
            <a:ext cx="838200" cy="4067175"/>
            <a:chOff x="1066800" y="1352550"/>
            <a:chExt cx="838200" cy="4067175"/>
          </a:xfrm>
        </p:grpSpPr>
        <p:sp>
          <p:nvSpPr>
            <p:cNvPr id="12299" name="TextBox 11">
              <a:extLst>
                <a:ext uri="{FF2B5EF4-FFF2-40B4-BE49-F238E27FC236}">
                  <a16:creationId xmlns:a16="http://schemas.microsoft.com/office/drawing/2014/main" id="{80318A7A-2481-401A-8473-813B7ECF0D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1461294" y="3263106"/>
              <a:ext cx="3429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alibri" panose="020F0502020204030204" pitchFamily="34" charset="0"/>
                </a:rPr>
                <a:t>…</a:t>
              </a:r>
            </a:p>
          </p:txBody>
        </p:sp>
        <p:pic>
          <p:nvPicPr>
            <p:cNvPr id="12300" name="Picture 90">
              <a:extLst>
                <a:ext uri="{FF2B5EF4-FFF2-40B4-BE49-F238E27FC236}">
                  <a16:creationId xmlns:a16="http://schemas.microsoft.com/office/drawing/2014/main" id="{551FB07E-EE6C-41CD-BF3A-76C5E7B760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850" y="1352550"/>
              <a:ext cx="819150" cy="200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1" name="Picture 91">
              <a:extLst>
                <a:ext uri="{FF2B5EF4-FFF2-40B4-BE49-F238E27FC236}">
                  <a16:creationId xmlns:a16="http://schemas.microsoft.com/office/drawing/2014/main" id="{C879517A-EE0C-475A-8E86-8539FD89D9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3581400"/>
              <a:ext cx="819150" cy="183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2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2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2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2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2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2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2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2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2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2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2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2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2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2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8" grpId="0"/>
      <p:bldP spid="92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84C42E8-95A5-4A01-9FDD-F42859B05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Measures of Position</a:t>
            </a:r>
            <a:br>
              <a:rPr lang="en-US" altLang="en-US" sz="2400"/>
            </a:br>
            <a:r>
              <a:rPr lang="en-US" altLang="en-US" sz="2400"/>
              <a:t>5-Value Summary – Box Plots</a:t>
            </a:r>
          </a:p>
        </p:txBody>
      </p:sp>
      <p:sp>
        <p:nvSpPr>
          <p:cNvPr id="10243" name="TextBox 5">
            <a:extLst>
              <a:ext uri="{FF2B5EF4-FFF2-40B4-BE49-F238E27FC236}">
                <a16:creationId xmlns:a16="http://schemas.microsoft.com/office/drawing/2014/main" id="{F9F28AB1-738D-4174-8D7F-8B5370422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295400"/>
            <a:ext cx="3776663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Box (&amp; Whisker) Plots formed using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5 values from the sample data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 - Box – top = Q3, bottom = Q1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 - Cross-bar in Box = Median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 - Whiskers – top = Max, bottom = Min</a:t>
            </a:r>
          </a:p>
        </p:txBody>
      </p:sp>
      <p:sp>
        <p:nvSpPr>
          <p:cNvPr id="10251" name="TextBox 13">
            <a:extLst>
              <a:ext uri="{FF2B5EF4-FFF2-40B4-BE49-F238E27FC236}">
                <a16:creationId xmlns:a16="http://schemas.microsoft.com/office/drawing/2014/main" id="{166CAD1F-9AA1-415C-9FDC-0811210AA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7200"/>
            <a:ext cx="2646363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Box Plots do not suffer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From same subjectivity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As Histograms, Can be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Plotted with fewer Data 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Values, and Many Can be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Plotted on the same Chart</a:t>
            </a:r>
          </a:p>
        </p:txBody>
      </p:sp>
      <p:pic>
        <p:nvPicPr>
          <p:cNvPr id="10252" name="Picture 12">
            <a:extLst>
              <a:ext uri="{FF2B5EF4-FFF2-40B4-BE49-F238E27FC236}">
                <a16:creationId xmlns:a16="http://schemas.microsoft.com/office/drawing/2014/main" id="{8EB3AB89-9708-42A5-B97F-2716A0793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962400"/>
            <a:ext cx="56483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3" name="Picture 13">
            <a:extLst>
              <a:ext uri="{FF2B5EF4-FFF2-40B4-BE49-F238E27FC236}">
                <a16:creationId xmlns:a16="http://schemas.microsoft.com/office/drawing/2014/main" id="{1224AE91-D389-49C6-B81A-DA92977E4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45815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9474EBA-4520-42B2-9A21-C1977ACD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Using Measures of Position to</a:t>
            </a:r>
            <a:br>
              <a:rPr lang="en-US" altLang="en-US" sz="3200"/>
            </a:br>
            <a:r>
              <a:rPr lang="en-US" altLang="en-US" sz="3200"/>
              <a:t>Identify Outliers</a:t>
            </a:r>
          </a:p>
        </p:txBody>
      </p:sp>
      <p:sp>
        <p:nvSpPr>
          <p:cNvPr id="13315" name="TextBox 2">
            <a:extLst>
              <a:ext uri="{FF2B5EF4-FFF2-40B4-BE49-F238E27FC236}">
                <a16:creationId xmlns:a16="http://schemas.microsoft.com/office/drawing/2014/main" id="{2E995783-2F58-4A72-AFB1-06F9C80FE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76400"/>
            <a:ext cx="8229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Outliers = Fliers tend to show up in most data sets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   - Do not want them to overly influence the summary and conclusions for the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     majority of the results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   - May carry important information, so source for unusual results should be 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      investigated</a:t>
            </a:r>
          </a:p>
        </p:txBody>
      </p:sp>
      <p:sp>
        <p:nvSpPr>
          <p:cNvPr id="13316" name="TextBox 3">
            <a:extLst>
              <a:ext uri="{FF2B5EF4-FFF2-40B4-BE49-F238E27FC236}">
                <a16:creationId xmlns:a16="http://schemas.microsoft.com/office/drawing/2014/main" id="{576BA41C-4DDA-46A3-AEE0-92E0B9A7B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657600"/>
            <a:ext cx="841533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Often, flier limits are established using multiples of the Inter-Quartile Range (IQR)</a:t>
            </a:r>
          </a:p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One common set of flier limits is given by: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    - UFL = Q3 + 2*IQR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    - LFL = Q1 – 2*IQR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Should erroneously throw out a valid result only about 7 in 10,000 data results (~0.07%)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If outside these limits, then value is likely to be different than the majority of the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E57E72B1-E189-41F2-B5CD-F5E5747F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Bivariate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39895-CD9F-4722-A028-64F199678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66800"/>
            <a:ext cx="83439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libri" panose="020F0502020204030204" pitchFamily="34" charset="0"/>
              </a:rPr>
              <a:t>Bivariate Data is comprised of two results where there is some common bond or link between the results, eg:</a:t>
            </a:r>
          </a:p>
          <a:p>
            <a:pPr eaLnBrk="1" hangingPunct="1"/>
            <a:endParaRPr lang="en-US" altLang="en-US" sz="2400">
              <a:latin typeface="Calibri" panose="020F0502020204030204" pitchFamily="34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Calibri" panose="020F0502020204030204" pitchFamily="34" charset="0"/>
              </a:rPr>
              <a:t> HDL and LDL cholesterol from the same individual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Calibri" panose="020F0502020204030204" pitchFamily="34" charset="0"/>
              </a:rPr>
              <a:t> Revenue and Earnings per Share for the same company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Calibri" panose="020F0502020204030204" pitchFamily="34" charset="0"/>
              </a:rPr>
              <a:t> Tumor size before and after a specific treatment protocol for a specific patient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Calibri" panose="020F0502020204030204" pitchFamily="34" charset="0"/>
              </a:rPr>
              <a:t> Throughput and Yield for a specific manufacturing line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Calibri" panose="020F0502020204030204" pitchFamily="34" charset="0"/>
              </a:rPr>
              <a:t> Soil acidity and moisture levels for a specific plot of land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Calibri" panose="020F0502020204030204" pitchFamily="34" charset="0"/>
              </a:rPr>
              <a:t> Strikeouts and Earned Run Average for a specific pitcher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Calibri" panose="020F0502020204030204" pitchFamily="34" charset="0"/>
              </a:rPr>
              <a:t> Many others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1CA83-182D-4A1D-BFC9-9AF3B78E5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334000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libri" panose="020F0502020204030204" pitchFamily="34" charset="0"/>
              </a:rPr>
              <a:t>Generally interested in the relationship between the two variables comprising a bivariate data 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19C74C03-AF1B-4961-88D4-8FEBCD5D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Summaries by Types of Variables</a:t>
            </a:r>
            <a:br>
              <a:rPr lang="en-US" altLang="en-US" sz="3200"/>
            </a:br>
            <a:r>
              <a:rPr lang="en-US" altLang="en-US" sz="2800"/>
              <a:t>Two Qualitative Variables</a:t>
            </a:r>
          </a:p>
        </p:txBody>
      </p:sp>
      <p:sp>
        <p:nvSpPr>
          <p:cNvPr id="3075" name="TextBox 4">
            <a:extLst>
              <a:ext uri="{FF2B5EF4-FFF2-40B4-BE49-F238E27FC236}">
                <a16:creationId xmlns:a16="http://schemas.microsoft.com/office/drawing/2014/main" id="{FC018970-8B17-4DFE-B9B7-5E8CE4A3B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2919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Cross-Tabulation Tables</a:t>
            </a:r>
          </a:p>
        </p:txBody>
      </p:sp>
      <p:pic>
        <p:nvPicPr>
          <p:cNvPr id="3076" name="Picture 5">
            <a:extLst>
              <a:ext uri="{FF2B5EF4-FFF2-40B4-BE49-F238E27FC236}">
                <a16:creationId xmlns:a16="http://schemas.microsoft.com/office/drawing/2014/main" id="{8D32DF4C-517B-465D-98F2-1259DA09A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27463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Box 9">
            <a:extLst>
              <a:ext uri="{FF2B5EF4-FFF2-40B4-BE49-F238E27FC236}">
                <a16:creationId xmlns:a16="http://schemas.microsoft.com/office/drawing/2014/main" id="{27E2463A-E655-4DAB-B219-7FACB492F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505200"/>
            <a:ext cx="9223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By Count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6C6AFEC1-AC95-452F-9693-6E4B42239B89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191000"/>
            <a:ext cx="2746375" cy="1984375"/>
            <a:chOff x="533400" y="4191000"/>
            <a:chExt cx="2746375" cy="1984375"/>
          </a:xfrm>
        </p:grpSpPr>
        <p:pic>
          <p:nvPicPr>
            <p:cNvPr id="16394" name="Picture 6">
              <a:extLst>
                <a:ext uri="{FF2B5EF4-FFF2-40B4-BE49-F238E27FC236}">
                  <a16:creationId xmlns:a16="http://schemas.microsoft.com/office/drawing/2014/main" id="{4A665ECB-52F3-492B-AFF5-91642C5CC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4191000"/>
              <a:ext cx="2746375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5" name="TextBox 11">
              <a:extLst>
                <a:ext uri="{FF2B5EF4-FFF2-40B4-BE49-F238E27FC236}">
                  <a16:creationId xmlns:a16="http://schemas.microsoft.com/office/drawing/2014/main" id="{93F7DC74-6F88-436B-96B5-B7571B2F8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5867400"/>
              <a:ext cx="13589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By Percentage</a:t>
              </a:r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C54EAA5F-0EAB-4434-B080-68EF14810FAA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828800"/>
            <a:ext cx="4591050" cy="3279775"/>
            <a:chOff x="3810000" y="1828800"/>
            <a:chExt cx="4591050" cy="3279775"/>
          </a:xfrm>
        </p:grpSpPr>
        <p:pic>
          <p:nvPicPr>
            <p:cNvPr id="16392" name="Picture 7">
              <a:extLst>
                <a:ext uri="{FF2B5EF4-FFF2-40B4-BE49-F238E27FC236}">
                  <a16:creationId xmlns:a16="http://schemas.microsoft.com/office/drawing/2014/main" id="{AA82F4E1-9EBB-4DE3-8114-A43547FA95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828800"/>
              <a:ext cx="4591050" cy="283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3" name="TextBox 13">
              <a:extLst>
                <a:ext uri="{FF2B5EF4-FFF2-40B4-BE49-F238E27FC236}">
                  <a16:creationId xmlns:a16="http://schemas.microsoft.com/office/drawing/2014/main" id="{FF8B576F-EEF0-4975-ACEA-AFD65C49FF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4800600"/>
              <a:ext cx="16986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Bivariate Bar Chart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7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FDF5D8F-D112-4867-852C-FE2ADA53E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Summaries by Types of Variables</a:t>
            </a:r>
            <a:br>
              <a:rPr lang="en-US" altLang="en-US" sz="3200"/>
            </a:br>
            <a:r>
              <a:rPr lang="en-US" altLang="en-US" sz="2800"/>
              <a:t>One Qualitative &amp; One Quantitative Variable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6E4178DD-65BE-49A5-A0CC-5A28956AA23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828800"/>
            <a:ext cx="5638800" cy="4191000"/>
            <a:chOff x="533400" y="1828800"/>
            <a:chExt cx="5638800" cy="4191000"/>
          </a:xfrm>
        </p:grpSpPr>
        <p:pic>
          <p:nvPicPr>
            <p:cNvPr id="17414" name="Picture 2">
              <a:extLst>
                <a:ext uri="{FF2B5EF4-FFF2-40B4-BE49-F238E27FC236}">
                  <a16:creationId xmlns:a16="http://schemas.microsoft.com/office/drawing/2014/main" id="{1DA14BBC-7E11-4404-848D-1E8CE09FF3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828800"/>
              <a:ext cx="5638800" cy="419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5" name="Picture 3">
              <a:extLst>
                <a:ext uri="{FF2B5EF4-FFF2-40B4-BE49-F238E27FC236}">
                  <a16:creationId xmlns:a16="http://schemas.microsoft.com/office/drawing/2014/main" id="{CAFED7AA-4ABC-47A0-98A3-4EAB6A8CDF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2514600"/>
              <a:ext cx="2333625" cy="289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1" name="TextBox 5">
            <a:extLst>
              <a:ext uri="{FF2B5EF4-FFF2-40B4-BE49-F238E27FC236}">
                <a16:creationId xmlns:a16="http://schemas.microsoft.com/office/drawing/2014/main" id="{F5FE1094-D602-44E5-9326-061B87D63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2808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Side-by-Side Box Plots</a:t>
            </a:r>
          </a:p>
        </p:txBody>
      </p:sp>
      <p:sp>
        <p:nvSpPr>
          <p:cNvPr id="4102" name="TextBox 6">
            <a:extLst>
              <a:ext uri="{FF2B5EF4-FFF2-40B4-BE49-F238E27FC236}">
                <a16:creationId xmlns:a16="http://schemas.microsoft.com/office/drawing/2014/main" id="{0F1E1AED-D30E-45CB-AB7D-58BC9C8C0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209800"/>
            <a:ext cx="2236788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Example</a:t>
            </a:r>
          </a:p>
          <a:p>
            <a:pPr eaLnBrk="1" hangingPunct="1"/>
            <a:r>
              <a:rPr lang="en-US" altLang="en-US"/>
              <a:t> </a:t>
            </a:r>
            <a:r>
              <a:rPr lang="en-US" altLang="en-US" sz="1000"/>
              <a:t>o </a:t>
            </a:r>
            <a:r>
              <a:rPr lang="en-US" altLang="en-US" sz="1600"/>
              <a:t>4 Different Tools</a:t>
            </a:r>
          </a:p>
          <a:p>
            <a:pPr eaLnBrk="1" hangingPunct="1"/>
            <a:r>
              <a:rPr lang="en-US" altLang="en-US" sz="1600"/>
              <a:t>   Producing Same</a:t>
            </a:r>
          </a:p>
          <a:p>
            <a:pPr eaLnBrk="1" hangingPunct="1"/>
            <a:r>
              <a:rPr lang="en-US" altLang="en-US" sz="1600"/>
              <a:t>   Product</a:t>
            </a:r>
          </a:p>
          <a:p>
            <a:pPr eaLnBrk="1" hangingPunct="1"/>
            <a:r>
              <a:rPr lang="en-US" altLang="en-US" sz="1600"/>
              <a:t>  (Qualitative)</a:t>
            </a:r>
          </a:p>
          <a:p>
            <a:pPr eaLnBrk="1" hangingPunct="1"/>
            <a:r>
              <a:rPr lang="en-US" altLang="en-US" sz="1600"/>
              <a:t> </a:t>
            </a:r>
            <a:r>
              <a:rPr lang="en-US" altLang="en-US" sz="1000"/>
              <a:t>o</a:t>
            </a:r>
            <a:r>
              <a:rPr lang="en-US" altLang="en-US" sz="1600"/>
              <a:t> Measurements</a:t>
            </a:r>
          </a:p>
          <a:p>
            <a:pPr eaLnBrk="1" hangingPunct="1"/>
            <a:r>
              <a:rPr lang="en-US" altLang="en-US" sz="1600"/>
              <a:t>   of Critical Dimension</a:t>
            </a:r>
          </a:p>
          <a:p>
            <a:pPr eaLnBrk="1" hangingPunct="1"/>
            <a:r>
              <a:rPr lang="en-US" altLang="en-US" sz="1600"/>
              <a:t>   on Product</a:t>
            </a:r>
          </a:p>
          <a:p>
            <a:pPr eaLnBrk="1" hangingPunct="1"/>
            <a:r>
              <a:rPr lang="en-US" altLang="en-US" sz="1600"/>
              <a:t>   (Quantitative)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  <p:bldP spid="410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B262-C5A9-4828-8448-C2C33F526CD7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dirty="0">
                <a:latin typeface="+mj-lt"/>
                <a:ea typeface="+mj-ea"/>
                <a:cs typeface="+mj-cs"/>
              </a:rPr>
              <a:t>Summaries by Types of Variables</a:t>
            </a:r>
            <a:br>
              <a:rPr lang="en-US" sz="3200" dirty="0">
                <a:latin typeface="+mj-lt"/>
                <a:ea typeface="+mj-ea"/>
                <a:cs typeface="+mj-cs"/>
              </a:rPr>
            </a:br>
            <a:r>
              <a:rPr lang="en-US" sz="2800" dirty="0">
                <a:latin typeface="+mj-lt"/>
                <a:ea typeface="+mj-ea"/>
                <a:cs typeface="+mj-cs"/>
              </a:rPr>
              <a:t>Two Quantitative Variables</a:t>
            </a:r>
          </a:p>
        </p:txBody>
      </p:sp>
      <p:sp>
        <p:nvSpPr>
          <p:cNvPr id="5124" name="TextBox 3">
            <a:extLst>
              <a:ext uri="{FF2B5EF4-FFF2-40B4-BE49-F238E27FC236}">
                <a16:creationId xmlns:a16="http://schemas.microsoft.com/office/drawing/2014/main" id="{512735CC-9063-4B8B-815F-42D76AD51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143000"/>
            <a:ext cx="196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Scatter Diagrams</a:t>
            </a:r>
          </a:p>
        </p:txBody>
      </p:sp>
      <p:pic>
        <p:nvPicPr>
          <p:cNvPr id="18436" name="Picture 2">
            <a:extLst>
              <a:ext uri="{FF2B5EF4-FFF2-40B4-BE49-F238E27FC236}">
                <a16:creationId xmlns:a16="http://schemas.microsoft.com/office/drawing/2014/main" id="{5FB5F5F7-5516-46A2-92EB-C8DF32247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534511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>
            <a:extLst>
              <a:ext uri="{FF2B5EF4-FFF2-40B4-BE49-F238E27FC236}">
                <a16:creationId xmlns:a16="http://schemas.microsoft.com/office/drawing/2014/main" id="{A1903167-DAD5-41BE-9C4E-4FBC159F8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57400"/>
            <a:ext cx="21907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C953660-BF46-4C05-BF99-6815CEA3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Plot the Data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D9A78C-5575-4366-B8A6-E8B45D70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122872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B60E2C38-AB7B-4758-8E50-F3A070D0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90600"/>
            <a:ext cx="45910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E2F87D-363D-417D-AF3D-8852AF6BC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10000"/>
            <a:ext cx="49672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Scatter plots provide a picture of the data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“A picture is worth a thousand words.” - Confucius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A2AB26-B08E-4C73-89F6-333809CF1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495800"/>
            <a:ext cx="5324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Here we see the variables are generally linearly related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 with Y increasing as X increases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7FC585-4AAB-47DE-A322-BF492DF9E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181600"/>
            <a:ext cx="6303963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There are also some statistics that can be generated to assess the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 nature of the relationship between two variables:</a:t>
            </a:r>
          </a:p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	- Sample Covariance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	- Sample Correlation Coefficient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F6C8C196-EFE9-424A-B38A-C94D385A7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pPr eaLnBrk="1" hangingPunct="1"/>
            <a:r>
              <a:rPr lang="en-US" altLang="en-US" sz="3200"/>
              <a:t>Sample Covariance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286829-9809-4766-81B5-B0EAEED9F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09600"/>
            <a:ext cx="68421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Sample Covariance is given as </a:t>
            </a:r>
          </a:p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	s</a:t>
            </a:r>
            <a:r>
              <a:rPr lang="en-US" altLang="en-US" baseline="-25000">
                <a:latin typeface="Calibri" panose="020F0502020204030204" pitchFamily="34" charset="0"/>
              </a:rPr>
              <a:t>xy</a:t>
            </a:r>
            <a:r>
              <a:rPr lang="en-US" altLang="en-US">
                <a:latin typeface="Calibri" panose="020F0502020204030204" pitchFamily="34" charset="0"/>
              </a:rPr>
              <a:t> = Sum{(x</a:t>
            </a:r>
            <a:r>
              <a:rPr lang="en-US" altLang="en-US" baseline="-25000">
                <a:latin typeface="Calibri" panose="020F0502020204030204" pitchFamily="34" charset="0"/>
              </a:rPr>
              <a:t>i</a:t>
            </a:r>
            <a:r>
              <a:rPr lang="en-US" altLang="en-US">
                <a:latin typeface="Calibri" panose="020F0502020204030204" pitchFamily="34" charset="0"/>
              </a:rPr>
              <a:t>-x</a:t>
            </a:r>
            <a:r>
              <a:rPr lang="en-US" altLang="en-US" baseline="-25000">
                <a:latin typeface="Calibri" panose="020F0502020204030204" pitchFamily="34" charset="0"/>
              </a:rPr>
              <a:t>Avg</a:t>
            </a:r>
            <a:r>
              <a:rPr lang="en-US" altLang="en-US">
                <a:latin typeface="Calibri" panose="020F0502020204030204" pitchFamily="34" charset="0"/>
              </a:rPr>
              <a:t>)*(y</a:t>
            </a:r>
            <a:r>
              <a:rPr lang="en-US" altLang="en-US" baseline="-25000">
                <a:latin typeface="Calibri" panose="020F0502020204030204" pitchFamily="34" charset="0"/>
              </a:rPr>
              <a:t>i</a:t>
            </a:r>
            <a:r>
              <a:rPr lang="en-US" altLang="en-US">
                <a:latin typeface="Calibri" panose="020F0502020204030204" pitchFamily="34" charset="0"/>
              </a:rPr>
              <a:t>-y</a:t>
            </a:r>
            <a:r>
              <a:rPr lang="en-US" altLang="en-US" baseline="-25000">
                <a:latin typeface="Calibri" panose="020F0502020204030204" pitchFamily="34" charset="0"/>
              </a:rPr>
              <a:t>Avg</a:t>
            </a:r>
            <a:r>
              <a:rPr lang="en-US" altLang="en-US">
                <a:latin typeface="Calibri" panose="020F0502020204030204" pitchFamily="34" charset="0"/>
              </a:rPr>
              <a:t>)}/(n-1), </a:t>
            </a:r>
          </a:p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where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 (x</a:t>
            </a:r>
            <a:r>
              <a:rPr lang="en-US" altLang="en-US" baseline="-25000">
                <a:latin typeface="Calibri" panose="020F0502020204030204" pitchFamily="34" charset="0"/>
              </a:rPr>
              <a:t>i</a:t>
            </a:r>
            <a:r>
              <a:rPr lang="en-US" altLang="en-US">
                <a:latin typeface="Calibri" panose="020F0502020204030204" pitchFamily="34" charset="0"/>
              </a:rPr>
              <a:t>, y</a:t>
            </a:r>
            <a:r>
              <a:rPr lang="en-US" altLang="en-US" baseline="-25000">
                <a:latin typeface="Calibri" panose="020F0502020204030204" pitchFamily="34" charset="0"/>
              </a:rPr>
              <a:t>i</a:t>
            </a:r>
            <a:r>
              <a:rPr lang="en-US" altLang="en-US">
                <a:latin typeface="Calibri" panose="020F0502020204030204" pitchFamily="34" charset="0"/>
              </a:rPr>
              <a:t>), i = 1, …, n form a bivariate data set with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  x</a:t>
            </a:r>
            <a:r>
              <a:rPr lang="en-US" altLang="en-US" baseline="-25000">
                <a:latin typeface="Calibri" panose="020F0502020204030204" pitchFamily="34" charset="0"/>
              </a:rPr>
              <a:t>Avg</a:t>
            </a:r>
            <a:r>
              <a:rPr lang="en-US" altLang="en-US">
                <a:latin typeface="Calibri" panose="020F0502020204030204" pitchFamily="34" charset="0"/>
              </a:rPr>
              <a:t> = Sum(x</a:t>
            </a:r>
            <a:r>
              <a:rPr lang="en-US" altLang="en-US" baseline="-25000">
                <a:latin typeface="Calibri" panose="020F0502020204030204" pitchFamily="34" charset="0"/>
              </a:rPr>
              <a:t>i</a:t>
            </a:r>
            <a:r>
              <a:rPr lang="en-US" altLang="en-US">
                <a:latin typeface="Calibri" panose="020F0502020204030204" pitchFamily="34" charset="0"/>
              </a:rPr>
              <a:t>)/n &amp; y</a:t>
            </a:r>
            <a:r>
              <a:rPr lang="en-US" altLang="en-US" baseline="-25000">
                <a:latin typeface="Calibri" panose="020F0502020204030204" pitchFamily="34" charset="0"/>
              </a:rPr>
              <a:t>Avg</a:t>
            </a:r>
            <a:r>
              <a:rPr lang="en-US" altLang="en-US">
                <a:latin typeface="Calibri" panose="020F0502020204030204" pitchFamily="34" charset="0"/>
              </a:rPr>
              <a:t> = Sum(y</a:t>
            </a:r>
            <a:r>
              <a:rPr lang="en-US" altLang="en-US" baseline="-25000">
                <a:latin typeface="Calibri" panose="020F0502020204030204" pitchFamily="34" charset="0"/>
              </a:rPr>
              <a:t>i</a:t>
            </a:r>
            <a:r>
              <a:rPr lang="en-US" altLang="en-US">
                <a:latin typeface="Calibri" panose="020F0502020204030204" pitchFamily="34" charset="0"/>
              </a:rPr>
              <a:t>)/n, and all Summations from i = 1 to n.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0D34F7F-8159-4C1A-BFC8-751705AD2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30575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1044BF-66D4-4576-A9D6-A193D4E6B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667000"/>
            <a:ext cx="36068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</a:t>
            </a:r>
            <a:r>
              <a:rPr lang="en-US" altLang="en-US" baseline="-25000">
                <a:latin typeface="Calibri" panose="020F0502020204030204" pitchFamily="34" charset="0"/>
              </a:rPr>
              <a:t>xy</a:t>
            </a:r>
            <a:r>
              <a:rPr lang="en-US" altLang="en-US">
                <a:latin typeface="Calibri" panose="020F0502020204030204" pitchFamily="34" charset="0"/>
              </a:rPr>
              <a:t> &gt; 0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	Positively Related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	As x increases, y increases</a:t>
            </a:r>
          </a:p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</a:t>
            </a:r>
            <a:r>
              <a:rPr lang="en-US" altLang="en-US" baseline="-25000">
                <a:latin typeface="Calibri" panose="020F0502020204030204" pitchFamily="34" charset="0"/>
              </a:rPr>
              <a:t>xy</a:t>
            </a:r>
            <a:r>
              <a:rPr lang="en-US" altLang="en-US">
                <a:latin typeface="Calibri" panose="020F0502020204030204" pitchFamily="34" charset="0"/>
              </a:rPr>
              <a:t> &lt; 0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	Negatively Related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	As x increases, y decreases</a:t>
            </a:r>
          </a:p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Range for s</a:t>
            </a:r>
            <a:r>
              <a:rPr lang="en-US" altLang="en-US" baseline="-25000">
                <a:latin typeface="Calibri" panose="020F0502020204030204" pitchFamily="34" charset="0"/>
              </a:rPr>
              <a:t>xy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	-∞ to +∞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577FE1-9AD9-4AE6-A7CD-69D905465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486400"/>
            <a:ext cx="50593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So what can the sample covariance tell us about the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 relationship between X and 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876437-32C6-4C24-8AFF-00D3B2B13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096000"/>
            <a:ext cx="51577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What does the sample covariance fail to tell us about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 the relationship between X and 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F8C3A23B-9B75-47DC-AFE9-6FD58C6B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Plot/Graph Your Data!</a:t>
            </a:r>
          </a:p>
        </p:txBody>
      </p:sp>
      <p:sp>
        <p:nvSpPr>
          <p:cNvPr id="3075" name="TextBox 2">
            <a:extLst>
              <a:ext uri="{FF2B5EF4-FFF2-40B4-BE49-F238E27FC236}">
                <a16:creationId xmlns:a16="http://schemas.microsoft.com/office/drawing/2014/main" id="{AD94CB6C-46B7-4960-A721-794AA2630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335088"/>
            <a:ext cx="52943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The Human Eye-Brain Combination is perhaps the best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Pattern Recognition Processor in the known Universe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32D2B2-1E88-48A1-8B1B-680AE0174082}"/>
              </a:ext>
            </a:extLst>
          </p:cNvPr>
          <p:cNvGraphicFramePr>
            <a:graphicFrameLocks noGrp="1"/>
          </p:cNvGraphicFramePr>
          <p:nvPr/>
        </p:nvGraphicFramePr>
        <p:xfrm>
          <a:off x="1371600" y="3124200"/>
          <a:ext cx="2463800" cy="2257425"/>
        </p:xfrm>
        <a:graphic>
          <a:graphicData uri="http://schemas.openxmlformats.org/drawingml/2006/table">
            <a:tbl>
              <a:tblPr/>
              <a:tblGrid>
                <a:gridCol w="1598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Region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Hours Worked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Arial"/>
                        </a:rPr>
                        <a:t>U.S.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Northeast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Mid-Atlantic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South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Midwest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Central Mt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California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Pacific NW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Canada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Europe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Asia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South America and Africa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103" name="TextBox 4">
            <a:extLst>
              <a:ext uri="{FF2B5EF4-FFF2-40B4-BE49-F238E27FC236}">
                <a16:creationId xmlns:a16="http://schemas.microsoft.com/office/drawing/2014/main" id="{C97CD43F-13AF-4DF9-A2EE-916B7FB5E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3600"/>
            <a:ext cx="22574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Consider the example of 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Hours Worked by Java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Developers by Location</a:t>
            </a:r>
          </a:p>
        </p:txBody>
      </p:sp>
      <p:sp>
        <p:nvSpPr>
          <p:cNvPr id="3104" name="TextBox 5">
            <a:extLst>
              <a:ext uri="{FF2B5EF4-FFF2-40B4-BE49-F238E27FC236}">
                <a16:creationId xmlns:a16="http://schemas.microsoft.com/office/drawing/2014/main" id="{C6CD11AB-D860-4481-887F-23002BE7C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105400"/>
            <a:ext cx="33353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The low value for Canada is not as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Obvious in the Table as it is in the Plot</a:t>
            </a:r>
          </a:p>
        </p:txBody>
      </p:sp>
      <p:sp>
        <p:nvSpPr>
          <p:cNvPr id="3105" name="TextBox 7">
            <a:extLst>
              <a:ext uri="{FF2B5EF4-FFF2-40B4-BE49-F238E27FC236}">
                <a16:creationId xmlns:a16="http://schemas.microsoft.com/office/drawing/2014/main" id="{501E024E-7E54-4B92-A91B-57458CCFE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019800"/>
            <a:ext cx="6281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Plots &amp; Graphs are generally of more value as data sets get larger</a:t>
            </a:r>
          </a:p>
        </p:txBody>
      </p:sp>
      <p:pic>
        <p:nvPicPr>
          <p:cNvPr id="3106" name="Picture 2">
            <a:extLst>
              <a:ext uri="{FF2B5EF4-FFF2-40B4-BE49-F238E27FC236}">
                <a16:creationId xmlns:a16="http://schemas.microsoft.com/office/drawing/2014/main" id="{6C45AED3-D474-4854-B2C7-D67E48A6E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286000"/>
            <a:ext cx="45910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103" grpId="0"/>
      <p:bldP spid="3104" grpId="0"/>
      <p:bldP spid="310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8D99580B-5883-4198-9771-14AFC764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Linear Correlation Coefficient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F100E9-A1B3-4DF5-8384-8E2A3FDD8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90600"/>
            <a:ext cx="7686675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If we normalize the Sample Covariance through division by the respective</a:t>
            </a:r>
          </a:p>
          <a:p>
            <a:pPr eaLnBrk="1" hangingPunct="1"/>
            <a:r>
              <a:rPr lang="en-US" altLang="en-US"/>
              <a:t> sample standard deviations of the variables X and Y, we obtain the</a:t>
            </a:r>
          </a:p>
          <a:p>
            <a:pPr eaLnBrk="1" hangingPunct="1"/>
            <a:r>
              <a:rPr lang="en-US" altLang="en-US"/>
              <a:t> Linear Correlation Coefficient, given as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	r</a:t>
            </a:r>
            <a:r>
              <a:rPr lang="en-US" altLang="en-US" baseline="-25000"/>
              <a:t>xy</a:t>
            </a:r>
            <a:r>
              <a:rPr lang="en-US" altLang="en-US"/>
              <a:t> = s</a:t>
            </a:r>
            <a:r>
              <a:rPr lang="en-US" altLang="en-US" baseline="-25000"/>
              <a:t>xy</a:t>
            </a:r>
            <a:r>
              <a:rPr lang="en-US" altLang="en-US"/>
              <a:t>/(s</a:t>
            </a:r>
            <a:r>
              <a:rPr lang="en-US" altLang="en-US" baseline="-25000"/>
              <a:t>x</a:t>
            </a:r>
            <a:r>
              <a:rPr lang="en-US" altLang="en-US"/>
              <a:t> * s</a:t>
            </a:r>
            <a:r>
              <a:rPr lang="en-US" altLang="en-US" baseline="-25000"/>
              <a:t>y</a:t>
            </a:r>
            <a:r>
              <a:rPr lang="en-US" altLang="en-US"/>
              <a:t>),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where s</a:t>
            </a:r>
            <a:r>
              <a:rPr lang="en-US" altLang="en-US" baseline="-25000"/>
              <a:t>x</a:t>
            </a:r>
            <a:r>
              <a:rPr lang="en-US" altLang="en-US" baseline="30000"/>
              <a:t>2</a:t>
            </a:r>
            <a:r>
              <a:rPr lang="en-US" altLang="en-US"/>
              <a:t> </a:t>
            </a:r>
            <a:r>
              <a:rPr lang="en-US" altLang="en-US">
                <a:latin typeface="Calibri" panose="020F0502020204030204" pitchFamily="34" charset="0"/>
              </a:rPr>
              <a:t>= Sum{(x</a:t>
            </a:r>
            <a:r>
              <a:rPr lang="en-US" altLang="en-US" baseline="-25000">
                <a:latin typeface="Calibri" panose="020F0502020204030204" pitchFamily="34" charset="0"/>
              </a:rPr>
              <a:t>i</a:t>
            </a:r>
            <a:r>
              <a:rPr lang="en-US" altLang="en-US">
                <a:latin typeface="Calibri" panose="020F0502020204030204" pitchFamily="34" charset="0"/>
              </a:rPr>
              <a:t>-x</a:t>
            </a:r>
            <a:r>
              <a:rPr lang="en-US" altLang="en-US" baseline="-25000">
                <a:latin typeface="Calibri" panose="020F0502020204030204" pitchFamily="34" charset="0"/>
              </a:rPr>
              <a:t>Avg</a:t>
            </a:r>
            <a:r>
              <a:rPr lang="en-US" altLang="en-US">
                <a:latin typeface="Calibri" panose="020F0502020204030204" pitchFamily="34" charset="0"/>
              </a:rPr>
              <a:t>)</a:t>
            </a:r>
            <a:r>
              <a:rPr lang="en-US" altLang="en-US" baseline="30000">
                <a:latin typeface="Calibri" panose="020F0502020204030204" pitchFamily="34" charset="0"/>
              </a:rPr>
              <a:t>2</a:t>
            </a:r>
            <a:r>
              <a:rPr lang="en-US" altLang="en-US">
                <a:latin typeface="Calibri" panose="020F0502020204030204" pitchFamily="34" charset="0"/>
              </a:rPr>
              <a:t>}/(n-1), </a:t>
            </a:r>
            <a:r>
              <a:rPr lang="en-US" altLang="en-US"/>
              <a:t>s</a:t>
            </a:r>
            <a:r>
              <a:rPr lang="en-US" altLang="en-US" baseline="-25000"/>
              <a:t>y</a:t>
            </a:r>
            <a:r>
              <a:rPr lang="en-US" altLang="en-US" baseline="30000"/>
              <a:t>2</a:t>
            </a:r>
            <a:r>
              <a:rPr lang="en-US" altLang="en-US"/>
              <a:t> </a:t>
            </a:r>
            <a:r>
              <a:rPr lang="en-US" altLang="en-US">
                <a:latin typeface="Calibri" panose="020F0502020204030204" pitchFamily="34" charset="0"/>
              </a:rPr>
              <a:t>= Sum{(y</a:t>
            </a:r>
            <a:r>
              <a:rPr lang="en-US" altLang="en-US" baseline="-25000">
                <a:latin typeface="Calibri" panose="020F0502020204030204" pitchFamily="34" charset="0"/>
              </a:rPr>
              <a:t>i</a:t>
            </a:r>
            <a:r>
              <a:rPr lang="en-US" altLang="en-US">
                <a:latin typeface="Calibri" panose="020F0502020204030204" pitchFamily="34" charset="0"/>
              </a:rPr>
              <a:t>-y</a:t>
            </a:r>
            <a:r>
              <a:rPr lang="en-US" altLang="en-US" baseline="-25000">
                <a:latin typeface="Calibri" panose="020F0502020204030204" pitchFamily="34" charset="0"/>
              </a:rPr>
              <a:t>Avg</a:t>
            </a:r>
            <a:r>
              <a:rPr lang="en-US" altLang="en-US">
                <a:latin typeface="Calibri" panose="020F0502020204030204" pitchFamily="34" charset="0"/>
              </a:rPr>
              <a:t>)</a:t>
            </a:r>
            <a:r>
              <a:rPr lang="en-US" altLang="en-US" baseline="30000">
                <a:latin typeface="Calibri" panose="020F0502020204030204" pitchFamily="34" charset="0"/>
              </a:rPr>
              <a:t>2</a:t>
            </a:r>
            <a:r>
              <a:rPr lang="en-US" altLang="en-US">
                <a:latin typeface="Calibri" panose="020F0502020204030204" pitchFamily="34" charset="0"/>
              </a:rPr>
              <a:t>}/(n-1), 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 with (x</a:t>
            </a:r>
            <a:r>
              <a:rPr lang="en-US" altLang="en-US" baseline="-25000">
                <a:latin typeface="Calibri" panose="020F0502020204030204" pitchFamily="34" charset="0"/>
              </a:rPr>
              <a:t>i</a:t>
            </a:r>
            <a:r>
              <a:rPr lang="en-US" altLang="en-US">
                <a:latin typeface="Calibri" panose="020F0502020204030204" pitchFamily="34" charset="0"/>
              </a:rPr>
              <a:t>, y</a:t>
            </a:r>
            <a:r>
              <a:rPr lang="en-US" altLang="en-US" baseline="-25000">
                <a:latin typeface="Calibri" panose="020F0502020204030204" pitchFamily="34" charset="0"/>
              </a:rPr>
              <a:t>i</a:t>
            </a:r>
            <a:r>
              <a:rPr lang="en-US" altLang="en-US">
                <a:latin typeface="Calibri" panose="020F0502020204030204" pitchFamily="34" charset="0"/>
              </a:rPr>
              <a:t>), i = 1, …, n form a bivariate data set,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 x</a:t>
            </a:r>
            <a:r>
              <a:rPr lang="en-US" altLang="en-US" baseline="-25000">
                <a:latin typeface="Calibri" panose="020F0502020204030204" pitchFamily="34" charset="0"/>
              </a:rPr>
              <a:t>Avg</a:t>
            </a:r>
            <a:r>
              <a:rPr lang="en-US" altLang="en-US">
                <a:latin typeface="Calibri" panose="020F0502020204030204" pitchFamily="34" charset="0"/>
              </a:rPr>
              <a:t> = Sum(x</a:t>
            </a:r>
            <a:r>
              <a:rPr lang="en-US" altLang="en-US" baseline="-25000">
                <a:latin typeface="Calibri" panose="020F0502020204030204" pitchFamily="34" charset="0"/>
              </a:rPr>
              <a:t>i</a:t>
            </a:r>
            <a:r>
              <a:rPr lang="en-US" altLang="en-US">
                <a:latin typeface="Calibri" panose="020F0502020204030204" pitchFamily="34" charset="0"/>
              </a:rPr>
              <a:t>)/n &amp; y</a:t>
            </a:r>
            <a:r>
              <a:rPr lang="en-US" altLang="en-US" baseline="-25000">
                <a:latin typeface="Calibri" panose="020F0502020204030204" pitchFamily="34" charset="0"/>
              </a:rPr>
              <a:t>Avg</a:t>
            </a:r>
            <a:r>
              <a:rPr lang="en-US" altLang="en-US">
                <a:latin typeface="Calibri" panose="020F0502020204030204" pitchFamily="34" charset="0"/>
              </a:rPr>
              <a:t> = Sum(y</a:t>
            </a:r>
            <a:r>
              <a:rPr lang="en-US" altLang="en-US" baseline="-25000">
                <a:latin typeface="Calibri" panose="020F0502020204030204" pitchFamily="34" charset="0"/>
              </a:rPr>
              <a:t>i</a:t>
            </a:r>
            <a:r>
              <a:rPr lang="en-US" altLang="en-US">
                <a:latin typeface="Calibri" panose="020F0502020204030204" pitchFamily="34" charset="0"/>
              </a:rPr>
              <a:t>)/n, and all Summations from i = 1 to n. </a:t>
            </a:r>
            <a:endParaRPr lang="en-US" altLang="en-US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B95D493B-324F-4F81-A70D-FE788222C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86200"/>
            <a:ext cx="45910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66F427-070E-4A62-A543-6918045C6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886200"/>
            <a:ext cx="32496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Range for r</a:t>
            </a:r>
            <a:r>
              <a:rPr lang="en-US" altLang="en-US" baseline="-25000"/>
              <a:t>xy</a:t>
            </a:r>
            <a:r>
              <a:rPr lang="en-US" altLang="en-US"/>
              <a:t>: -1 to 1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Same interpretation of sign as</a:t>
            </a:r>
          </a:p>
          <a:p>
            <a:pPr eaLnBrk="1" hangingPunct="1"/>
            <a:r>
              <a:rPr lang="en-US" altLang="en-US"/>
              <a:t> for Covariance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53D51-74DA-4D24-81C1-22C75E8AC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410200"/>
            <a:ext cx="39163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Advantage for Linear Correlation</a:t>
            </a:r>
          </a:p>
          <a:p>
            <a:pPr eaLnBrk="1" hangingPunct="1"/>
            <a:r>
              <a:rPr lang="en-US" altLang="en-US"/>
              <a:t> Coefficient over Covariance:</a:t>
            </a:r>
          </a:p>
          <a:p>
            <a:pPr eaLnBrk="1" hangingPunct="1"/>
            <a:r>
              <a:rPr lang="en-US" altLang="en-US"/>
              <a:t>Can also measure relative “strength”</a:t>
            </a:r>
          </a:p>
          <a:p>
            <a:pPr eaLnBrk="1" hangingPunct="1"/>
            <a:r>
              <a:rPr lang="en-US" altLang="en-US"/>
              <a:t> of linear relationship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DF5055F2-7368-4A55-B96C-53D6DE31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Linear Correlation</a:t>
            </a:r>
            <a:br>
              <a:rPr lang="en-US" altLang="en-US" sz="3200"/>
            </a:br>
            <a:r>
              <a:rPr lang="en-US" altLang="en-US" sz="2400"/>
              <a:t>Measures LINEARITY of Relationship</a:t>
            </a:r>
            <a:endParaRPr lang="en-US" altLang="en-US" sz="3200"/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B647E1EE-71A6-4013-B800-2FDA3CABCCC8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1143000"/>
            <a:ext cx="2971800" cy="2455863"/>
            <a:chOff x="3124200" y="1143000"/>
            <a:chExt cx="2971800" cy="2455863"/>
          </a:xfrm>
        </p:grpSpPr>
        <p:pic>
          <p:nvPicPr>
            <p:cNvPr id="22548" name="Picture 3">
              <a:extLst>
                <a:ext uri="{FF2B5EF4-FFF2-40B4-BE49-F238E27FC236}">
                  <a16:creationId xmlns:a16="http://schemas.microsoft.com/office/drawing/2014/main" id="{05CF05FD-4EA9-4177-A804-DD3E3CBDD3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1524000"/>
              <a:ext cx="2971800" cy="2074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9" name="TextBox 6">
              <a:extLst>
                <a:ext uri="{FF2B5EF4-FFF2-40B4-BE49-F238E27FC236}">
                  <a16:creationId xmlns:a16="http://schemas.microsoft.com/office/drawing/2014/main" id="{F11A25CC-DFEA-4A10-AC2B-7679C289F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1143000"/>
              <a:ext cx="2032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Negative Linearity</a:t>
              </a:r>
            </a:p>
          </p:txBody>
        </p:sp>
      </p:grpSp>
      <p:grpSp>
        <p:nvGrpSpPr>
          <p:cNvPr id="3" name="Group 16">
            <a:extLst>
              <a:ext uri="{FF2B5EF4-FFF2-40B4-BE49-F238E27FC236}">
                <a16:creationId xmlns:a16="http://schemas.microsoft.com/office/drawing/2014/main" id="{340F429D-2C4E-4504-90D7-BB5B78EE23E8}"/>
              </a:ext>
            </a:extLst>
          </p:cNvPr>
          <p:cNvGrpSpPr>
            <a:grpSpLocks/>
          </p:cNvGrpSpPr>
          <p:nvPr/>
        </p:nvGrpSpPr>
        <p:grpSpPr bwMode="auto">
          <a:xfrm>
            <a:off x="6170613" y="1143000"/>
            <a:ext cx="2973387" cy="2444750"/>
            <a:chOff x="6170613" y="1143000"/>
            <a:chExt cx="2973387" cy="2444750"/>
          </a:xfrm>
        </p:grpSpPr>
        <p:pic>
          <p:nvPicPr>
            <p:cNvPr id="22546" name="Picture 2">
              <a:extLst>
                <a:ext uri="{FF2B5EF4-FFF2-40B4-BE49-F238E27FC236}">
                  <a16:creationId xmlns:a16="http://schemas.microsoft.com/office/drawing/2014/main" id="{FCC86334-99D2-42B1-BAFD-32A8846E23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0613" y="1524000"/>
              <a:ext cx="2973387" cy="206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7" name="TextBox 7">
              <a:extLst>
                <a:ext uri="{FF2B5EF4-FFF2-40B4-BE49-F238E27FC236}">
                  <a16:creationId xmlns:a16="http://schemas.microsoft.com/office/drawing/2014/main" id="{5D2E9AB6-137A-4E39-9078-BE4EF9DF4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1143000"/>
              <a:ext cx="14160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No Linearity</a:t>
              </a:r>
            </a:p>
          </p:txBody>
        </p:sp>
      </p:grpSp>
      <p:pic>
        <p:nvPicPr>
          <p:cNvPr id="7177" name="Picture 5">
            <a:extLst>
              <a:ext uri="{FF2B5EF4-FFF2-40B4-BE49-F238E27FC236}">
                <a16:creationId xmlns:a16="http://schemas.microsoft.com/office/drawing/2014/main" id="{03C3C4E4-EEF9-4AD9-81E0-F34CD2847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038600"/>
            <a:ext cx="2209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6">
            <a:extLst>
              <a:ext uri="{FF2B5EF4-FFF2-40B4-BE49-F238E27FC236}">
                <a16:creationId xmlns:a16="http://schemas.microsoft.com/office/drawing/2014/main" id="{77431A5E-201D-4A79-B32E-A2B1CB84A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038600"/>
            <a:ext cx="22098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7">
            <a:extLst>
              <a:ext uri="{FF2B5EF4-FFF2-40B4-BE49-F238E27FC236}">
                <a16:creationId xmlns:a16="http://schemas.microsoft.com/office/drawing/2014/main" id="{33C1A5F9-C012-4579-8C88-DA58C1423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038600"/>
            <a:ext cx="22098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11">
            <a:extLst>
              <a:ext uri="{FF2B5EF4-FFF2-40B4-BE49-F238E27FC236}">
                <a16:creationId xmlns:a16="http://schemas.microsoft.com/office/drawing/2014/main" id="{9E0BCFA6-B500-4618-8812-CFC46CA4F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495800"/>
            <a:ext cx="17494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Plot Your Data!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Do Not Rely on</a:t>
            </a:r>
          </a:p>
          <a:p>
            <a:pPr eaLnBrk="1" hangingPunct="1"/>
            <a:r>
              <a:rPr lang="en-US" altLang="en-US"/>
              <a:t>r Values Alone</a:t>
            </a:r>
          </a:p>
          <a:p>
            <a:pPr eaLnBrk="1" hangingPunct="1"/>
            <a:r>
              <a:rPr lang="en-US" altLang="en-US"/>
              <a:t>To Assess the</a:t>
            </a:r>
          </a:p>
          <a:p>
            <a:pPr eaLnBrk="1" hangingPunct="1"/>
            <a:r>
              <a:rPr lang="en-US" altLang="en-US"/>
              <a:t>Relationship</a:t>
            </a:r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BC4CDF36-EA03-48E5-9F53-D55B2168CB48}"/>
              </a:ext>
            </a:extLst>
          </p:cNvPr>
          <p:cNvGrpSpPr>
            <a:grpSpLocks/>
          </p:cNvGrpSpPr>
          <p:nvPr/>
        </p:nvGrpSpPr>
        <p:grpSpPr bwMode="auto">
          <a:xfrm>
            <a:off x="0" y="1143000"/>
            <a:ext cx="2971800" cy="2455863"/>
            <a:chOff x="0" y="1143000"/>
            <a:chExt cx="2971800" cy="2455863"/>
          </a:xfrm>
        </p:grpSpPr>
        <p:pic>
          <p:nvPicPr>
            <p:cNvPr id="22544" name="Picture 4">
              <a:extLst>
                <a:ext uri="{FF2B5EF4-FFF2-40B4-BE49-F238E27FC236}">
                  <a16:creationId xmlns:a16="http://schemas.microsoft.com/office/drawing/2014/main" id="{2110C72A-88A0-46E0-AA2B-F37081BFBF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24000"/>
              <a:ext cx="2971800" cy="2074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5" name="TextBox 5">
              <a:extLst>
                <a:ext uri="{FF2B5EF4-FFF2-40B4-BE49-F238E27FC236}">
                  <a16:creationId xmlns:a16="http://schemas.microsoft.com/office/drawing/2014/main" id="{DE345827-504B-4969-AED6-13C26BE74E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1143000"/>
              <a:ext cx="19288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Positive Linearity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9F15960-06BF-4437-9A21-EA831033158A}"/>
              </a:ext>
            </a:extLst>
          </p:cNvPr>
          <p:cNvSpPr/>
          <p:nvPr/>
        </p:nvSpPr>
        <p:spPr>
          <a:xfrm>
            <a:off x="1676400" y="1600200"/>
            <a:ext cx="533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1C81B0-E722-4A38-B238-B85FD2F9E01F}"/>
              </a:ext>
            </a:extLst>
          </p:cNvPr>
          <p:cNvSpPr/>
          <p:nvPr/>
        </p:nvSpPr>
        <p:spPr>
          <a:xfrm>
            <a:off x="4800600" y="1600200"/>
            <a:ext cx="533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FDF9EC-1563-4B3E-8F47-567E977DEC33}"/>
              </a:ext>
            </a:extLst>
          </p:cNvPr>
          <p:cNvSpPr/>
          <p:nvPr/>
        </p:nvSpPr>
        <p:spPr>
          <a:xfrm>
            <a:off x="7848600" y="1600200"/>
            <a:ext cx="533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ED39AE-66BD-4659-A8D1-5D6FCF75EE8C}"/>
              </a:ext>
            </a:extLst>
          </p:cNvPr>
          <p:cNvSpPr/>
          <p:nvPr/>
        </p:nvSpPr>
        <p:spPr>
          <a:xfrm>
            <a:off x="1447800" y="4114800"/>
            <a:ext cx="533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CC963E-71BE-4561-9192-85DB67872473}"/>
              </a:ext>
            </a:extLst>
          </p:cNvPr>
          <p:cNvSpPr/>
          <p:nvPr/>
        </p:nvSpPr>
        <p:spPr>
          <a:xfrm>
            <a:off x="3733800" y="4114800"/>
            <a:ext cx="533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876CB0-282E-4400-B526-FD36B5D11945}"/>
              </a:ext>
            </a:extLst>
          </p:cNvPr>
          <p:cNvSpPr/>
          <p:nvPr/>
        </p:nvSpPr>
        <p:spPr>
          <a:xfrm>
            <a:off x="6019800" y="4114800"/>
            <a:ext cx="533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0" grpId="0"/>
      <p:bldP spid="15" grpId="0" animBg="1"/>
      <p:bldP spid="16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868FC790-7D15-46D3-9688-795FCC21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en-US" sz="3200"/>
              <a:t>Linear Correlation</a:t>
            </a:r>
          </a:p>
        </p:txBody>
      </p:sp>
      <p:pic>
        <p:nvPicPr>
          <p:cNvPr id="23555" name="Picture 2" descr="Image:Anscombe.svg">
            <a:extLst>
              <a:ext uri="{FF2B5EF4-FFF2-40B4-BE49-F238E27FC236}">
                <a16:creationId xmlns:a16="http://schemas.microsoft.com/office/drawing/2014/main" id="{96B75342-AA48-41FF-BA3F-7F796E7C6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53721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3">
            <a:extLst>
              <a:ext uri="{FF2B5EF4-FFF2-40B4-BE49-F238E27FC236}">
                <a16:creationId xmlns:a16="http://schemas.microsoft.com/office/drawing/2014/main" id="{6EAEF352-63EE-4489-9B02-4B99D4753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410200"/>
            <a:ext cx="350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All correlation coefficients = 0.81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CAE104-F8C1-49B7-9734-A83D350B4FA8}"/>
              </a:ext>
            </a:extLst>
          </p:cNvPr>
          <p:cNvSpPr/>
          <p:nvPr/>
        </p:nvSpPr>
        <p:spPr>
          <a:xfrm>
            <a:off x="4495800" y="1066800"/>
            <a:ext cx="27432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00F4A6-832E-4B0E-8278-8A5051A7B77A}"/>
              </a:ext>
            </a:extLst>
          </p:cNvPr>
          <p:cNvSpPr/>
          <p:nvPr/>
        </p:nvSpPr>
        <p:spPr>
          <a:xfrm>
            <a:off x="1600200" y="2971800"/>
            <a:ext cx="27432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515D21-836C-4980-BA99-771A7273F2A2}"/>
              </a:ext>
            </a:extLst>
          </p:cNvPr>
          <p:cNvSpPr/>
          <p:nvPr/>
        </p:nvSpPr>
        <p:spPr>
          <a:xfrm>
            <a:off x="4343400" y="3048000"/>
            <a:ext cx="27432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2D4FD-3E01-4E65-951B-54259101A8BB}"/>
              </a:ext>
            </a:extLst>
          </p:cNvPr>
          <p:cNvSpPr/>
          <p:nvPr/>
        </p:nvSpPr>
        <p:spPr>
          <a:xfrm>
            <a:off x="2819400" y="5334000"/>
            <a:ext cx="3657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03EA95BB-C9D0-44E7-A7B9-002D64F3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Linear Correlation</a:t>
            </a:r>
            <a:br>
              <a:rPr lang="en-US" altLang="en-US" sz="3200"/>
            </a:br>
            <a:r>
              <a:rPr lang="en-US" altLang="en-US" sz="2400"/>
              <a:t>Does Not Necessarily Imply CAUSATION</a:t>
            </a:r>
            <a:endParaRPr lang="en-US" altLang="en-US" sz="3200"/>
          </a:p>
        </p:txBody>
      </p:sp>
      <p:sp>
        <p:nvSpPr>
          <p:cNvPr id="8196" name="TextBox 3">
            <a:extLst>
              <a:ext uri="{FF2B5EF4-FFF2-40B4-BE49-F238E27FC236}">
                <a16:creationId xmlns:a16="http://schemas.microsoft.com/office/drawing/2014/main" id="{6F4FA808-1A17-49FE-8374-72E004F75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00600"/>
            <a:ext cx="610711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Positive Correlation between Life Expectancy, TVs/1000</a:t>
            </a:r>
          </a:p>
          <a:p>
            <a:pPr eaLnBrk="1" hangingPunct="1"/>
            <a:r>
              <a:rPr lang="en-US" altLang="en-US" sz="1600"/>
              <a:t>Would sending more TVs to Countries Increase Life Expectancy?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1600"/>
              <a:t>Both Driven More by Wealth or Income per Capita</a:t>
            </a:r>
          </a:p>
        </p:txBody>
      </p:sp>
      <p:sp>
        <p:nvSpPr>
          <p:cNvPr id="8197" name="TextBox 4">
            <a:extLst>
              <a:ext uri="{FF2B5EF4-FFF2-40B4-BE49-F238E27FC236}">
                <a16:creationId xmlns:a16="http://schemas.microsoft.com/office/drawing/2014/main" id="{5F1E0855-755A-47A6-A47C-E616D8B42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943600"/>
            <a:ext cx="6289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Strong Correlation Does NOT Imply Causation; however,</a:t>
            </a:r>
          </a:p>
          <a:p>
            <a:pPr eaLnBrk="1" hangingPunct="1"/>
            <a:r>
              <a:rPr lang="en-US" altLang="en-US"/>
              <a:t>Causation Generally Results in Some Degree of Correlation</a:t>
            </a: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9C961B6D-691A-45F6-AC86-63E173D03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225742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>
            <a:extLst>
              <a:ext uri="{FF2B5EF4-FFF2-40B4-BE49-F238E27FC236}">
                <a16:creationId xmlns:a16="http://schemas.microsoft.com/office/drawing/2014/main" id="{F50C433D-1C02-40C6-943D-D58682632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066800"/>
            <a:ext cx="4724400" cy="364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0722BE-1E6C-442B-BEEA-4B216532B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514600"/>
            <a:ext cx="973138" cy="3698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 = 0.74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5163-849C-4BCB-8434-7A9C08EB0754}"/>
              </a:ext>
            </a:extLst>
          </p:cNvPr>
          <p:cNvSpPr txBox="1">
            <a:spLocks/>
          </p:cNvSpPr>
          <p:nvPr/>
        </p:nvSpPr>
        <p:spPr>
          <a:xfrm>
            <a:off x="457200" y="76200"/>
            <a:ext cx="8229600" cy="639763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3200" dirty="0">
                <a:latin typeface="+mj-lt"/>
                <a:ea typeface="+mj-ea"/>
                <a:cs typeface="+mj-cs"/>
              </a:rPr>
              <a:t>Sequence Plots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6A88E8-027B-4C52-AC89-F978DA49F2DE}"/>
              </a:ext>
            </a:extLst>
          </p:cNvPr>
          <p:cNvSpPr txBox="1"/>
          <p:nvPr/>
        </p:nvSpPr>
        <p:spPr>
          <a:xfrm>
            <a:off x="228600" y="609600"/>
            <a:ext cx="64008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 err="1">
                <a:latin typeface="+mn-lt"/>
                <a:cs typeface="Arial" charset="0"/>
              </a:rPr>
              <a:t>Univariate</a:t>
            </a:r>
            <a:r>
              <a:rPr lang="en-US" sz="1600" dirty="0">
                <a:latin typeface="+mn-lt"/>
                <a:cs typeface="Arial" charset="0"/>
              </a:rPr>
              <a:t> data that is collected in sequence (usually, time) is essentially </a:t>
            </a:r>
            <a:r>
              <a:rPr lang="en-US" sz="1600" dirty="0" err="1">
                <a:latin typeface="+mn-lt"/>
                <a:cs typeface="Arial" charset="0"/>
              </a:rPr>
              <a:t>bivariate</a:t>
            </a:r>
            <a:r>
              <a:rPr lang="en-US" sz="1600" dirty="0">
                <a:latin typeface="+mn-lt"/>
                <a:cs typeface="Arial" charset="0"/>
              </a:rPr>
              <a:t> data with the sequence as the second variable.</a:t>
            </a:r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22B506FD-F25E-469E-844D-7B62E297D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28600"/>
            <a:ext cx="8382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3">
            <a:extLst>
              <a:ext uri="{FF2B5EF4-FFF2-40B4-BE49-F238E27FC236}">
                <a16:creationId xmlns:a16="http://schemas.microsoft.com/office/drawing/2014/main" id="{641CC0E0-CFA6-4E2B-8389-3B2EE9CFC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3200400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4">
            <a:extLst>
              <a:ext uri="{FF2B5EF4-FFF2-40B4-BE49-F238E27FC236}">
                <a16:creationId xmlns:a16="http://schemas.microsoft.com/office/drawing/2014/main" id="{6B810947-F535-417A-B4B5-921A81DEA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28600"/>
            <a:ext cx="4572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5">
            <a:extLst>
              <a:ext uri="{FF2B5EF4-FFF2-40B4-BE49-F238E27FC236}">
                <a16:creationId xmlns:a16="http://schemas.microsoft.com/office/drawing/2014/main" id="{47242555-0003-4B7C-8887-1DDE2F596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19200"/>
            <a:ext cx="3200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6">
            <a:extLst>
              <a:ext uri="{FF2B5EF4-FFF2-40B4-BE49-F238E27FC236}">
                <a16:creationId xmlns:a16="http://schemas.microsoft.com/office/drawing/2014/main" id="{B50434EB-BF57-4444-B4FC-8E27D1362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28600"/>
            <a:ext cx="4572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7">
            <a:extLst>
              <a:ext uri="{FF2B5EF4-FFF2-40B4-BE49-F238E27FC236}">
                <a16:creationId xmlns:a16="http://schemas.microsoft.com/office/drawing/2014/main" id="{463F445C-9679-47EE-A72A-3C95285C7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57600"/>
            <a:ext cx="3200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8">
            <a:extLst>
              <a:ext uri="{FF2B5EF4-FFF2-40B4-BE49-F238E27FC236}">
                <a16:creationId xmlns:a16="http://schemas.microsoft.com/office/drawing/2014/main" id="{A764761F-5E3D-4F3E-A54A-31AEF6343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28600"/>
            <a:ext cx="4572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9" name="Picture 9">
            <a:extLst>
              <a:ext uri="{FF2B5EF4-FFF2-40B4-BE49-F238E27FC236}">
                <a16:creationId xmlns:a16="http://schemas.microsoft.com/office/drawing/2014/main" id="{BF514273-7E1A-49FA-B599-F53B529AF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657600"/>
            <a:ext cx="32162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13FD18-E337-40CA-BE5B-6E73AE58B08E}"/>
              </a:ext>
            </a:extLst>
          </p:cNvPr>
          <p:cNvSpPr txBox="1"/>
          <p:nvPr/>
        </p:nvSpPr>
        <p:spPr>
          <a:xfrm>
            <a:off x="228600" y="6172200"/>
            <a:ext cx="63246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cs typeface="Arial" charset="0"/>
              </a:rPr>
              <a:t>All these time series show different behavior, and while plots are always of value, there is an entire course dedicated to time series modeling.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5E4D5A4-9265-4DFB-AF5D-1E8B6ECE7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45815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C2247F20-5DDE-465E-8F17-D4186C282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1295400"/>
            <a:ext cx="45815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6413F63-B8ED-4BD0-96F3-969C6AEA1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6200"/>
            <a:ext cx="45815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63737682-C8F4-4AAA-B394-6B9ED7E10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3886200"/>
            <a:ext cx="45815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3430D2B0-936C-4527-AF6D-8FBB5A6B1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85800"/>
            <a:ext cx="67802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Graphs/Plots for Qualitative Data are generally more limited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Recall Qualitative Data carries Less Information than Quantitative Data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191529-F47E-493D-B119-D8CD78BFE9F4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>
                <a:latin typeface="+mj-lt"/>
                <a:ea typeface="+mj-ea"/>
                <a:cs typeface="+mj-cs"/>
              </a:rPr>
              <a:t>Graphs for Qualitative Data</a:t>
            </a:r>
            <a:endParaRPr lang="en-US" sz="32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3105-AA0C-4FAB-A5D4-02C78989404F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6858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>
                <a:latin typeface="+mj-lt"/>
                <a:ea typeface="+mj-ea"/>
                <a:cs typeface="+mj-cs"/>
              </a:rPr>
              <a:t>Graphs for Quantitative Data</a:t>
            </a:r>
            <a:endParaRPr lang="en-US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5123" name="TextBox 2">
            <a:extLst>
              <a:ext uri="{FF2B5EF4-FFF2-40B4-BE49-F238E27FC236}">
                <a16:creationId xmlns:a16="http://schemas.microsoft.com/office/drawing/2014/main" id="{41155076-FD93-4435-8060-C965D110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14400"/>
            <a:ext cx="3371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Smaller Data Sets (say N &lt; 40)</a:t>
            </a:r>
          </a:p>
        </p:txBody>
      </p:sp>
      <p:sp>
        <p:nvSpPr>
          <p:cNvPr id="5124" name="TextBox 3">
            <a:extLst>
              <a:ext uri="{FF2B5EF4-FFF2-40B4-BE49-F238E27FC236}">
                <a16:creationId xmlns:a16="http://schemas.microsoft.com/office/drawing/2014/main" id="{F51BF078-E225-4228-948B-E4816F9E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337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Dot Plots – Display All the Data</a:t>
            </a:r>
          </a:p>
        </p:txBody>
      </p:sp>
      <p:sp>
        <p:nvSpPr>
          <p:cNvPr id="5125" name="TextBox 4">
            <a:extLst>
              <a:ext uri="{FF2B5EF4-FFF2-40B4-BE49-F238E27FC236}">
                <a16:creationId xmlns:a16="http://schemas.microsoft.com/office/drawing/2014/main" id="{94A4EC29-A818-4588-8351-2B487C18E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0738" y="1295400"/>
            <a:ext cx="38274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Stem &amp; Leaf Diagrams – Display All</a:t>
            </a:r>
          </a:p>
          <a:p>
            <a:pPr eaLnBrk="1" hangingPunct="1"/>
            <a:r>
              <a:rPr lang="en-US" altLang="en-US"/>
              <a:t> the Data Both Graphically and</a:t>
            </a:r>
          </a:p>
          <a:p>
            <a:pPr eaLnBrk="1" hangingPunct="1"/>
            <a:r>
              <a:rPr lang="en-US" altLang="en-US"/>
              <a:t> Numerically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7B8F312E-7A09-4E77-B182-1C137933D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90800"/>
            <a:ext cx="3962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98326F-CA3F-4672-974B-8844446D2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286000"/>
            <a:ext cx="38862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Stem-and-Leaf Display: Hours </a:t>
            </a:r>
          </a:p>
          <a:p>
            <a:pPr eaLnBrk="1" hangingPunct="1"/>
            <a:endParaRPr lang="en-US" altLang="en-US" sz="1200" b="1"/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Stem-and-leaf of Hours 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N  = 12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Leaf Unit = 0.10</a:t>
            </a:r>
          </a:p>
          <a:p>
            <a:pPr eaLnBrk="1" hangingPunct="1"/>
            <a:endParaRPr lang="en-US" altLang="en-US" sz="12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 1  43  0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 1  44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 1  45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 1  46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 6  47  00000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 6  48  00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 4  49  00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 2  50  0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 1  51  0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2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5BB2F0F-C82E-4675-87A4-49515BF4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3"/>
          </a:xfrm>
        </p:spPr>
        <p:txBody>
          <a:bodyPr/>
          <a:lstStyle/>
          <a:p>
            <a:pPr eaLnBrk="1" hangingPunct="1"/>
            <a:r>
              <a:rPr lang="en-US" altLang="en-US" sz="3200"/>
              <a:t>Graphs for Quantitative Data</a:t>
            </a:r>
          </a:p>
        </p:txBody>
      </p:sp>
      <p:sp>
        <p:nvSpPr>
          <p:cNvPr id="5123" name="TextBox 2">
            <a:extLst>
              <a:ext uri="{FF2B5EF4-FFF2-40B4-BE49-F238E27FC236}">
                <a16:creationId xmlns:a16="http://schemas.microsoft.com/office/drawing/2014/main" id="{3B0F8E35-5FCD-419D-B227-5AD380677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810000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For Small Data Sets (say N&lt;40)</a:t>
            </a:r>
            <a:endParaRPr lang="en-US" altLang="en-US" sz="160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 - Dot Plots</a:t>
            </a:r>
            <a:r>
              <a:rPr lang="en-US" altLang="en-US">
                <a:latin typeface="Calibri" panose="020F0502020204030204" pitchFamily="34" charset="0"/>
              </a:rPr>
              <a:t> – </a:t>
            </a:r>
            <a:r>
              <a:rPr lang="en-US" altLang="en-US" sz="1400">
                <a:latin typeface="Calibri" panose="020F0502020204030204" pitchFamily="34" charset="0"/>
              </a:rPr>
              <a:t>display all data values</a:t>
            </a:r>
            <a:endParaRPr lang="en-US" altLang="en-US" sz="160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 - Stem-and-Leaf Displays</a:t>
            </a:r>
            <a:r>
              <a:rPr lang="en-US" altLang="en-US">
                <a:latin typeface="Calibri" panose="020F0502020204030204" pitchFamily="34" charset="0"/>
              </a:rPr>
              <a:t> – </a:t>
            </a:r>
            <a:r>
              <a:rPr lang="en-US" altLang="en-US" sz="1400">
                <a:latin typeface="Calibri" panose="020F0502020204030204" pitchFamily="34" charset="0"/>
              </a:rPr>
              <a:t>display all data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      values graphically and numerically</a:t>
            </a:r>
            <a:endParaRPr lang="en-US" altLang="en-US" sz="160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 - Special Cases of Histograms</a:t>
            </a:r>
          </a:p>
        </p:txBody>
      </p:sp>
      <p:sp>
        <p:nvSpPr>
          <p:cNvPr id="5124" name="TextBox 3">
            <a:extLst>
              <a:ext uri="{FF2B5EF4-FFF2-40B4-BE49-F238E27FC236}">
                <a16:creationId xmlns:a16="http://schemas.microsoft.com/office/drawing/2014/main" id="{7A4C452A-CEA6-43B0-9F6F-B9F329FD6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133600"/>
            <a:ext cx="3810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For Larger Data Sets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 - Histograms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 - Cumulative Frequency Plots (Ogives)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A3596-63D1-4AFC-8D53-2308EC61A550}"/>
              </a:ext>
            </a:extLst>
          </p:cNvPr>
          <p:cNvSpPr txBox="1"/>
          <p:nvPr/>
        </p:nvSpPr>
        <p:spPr>
          <a:xfrm>
            <a:off x="381000" y="3048000"/>
            <a:ext cx="2935288" cy="22463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Constructing Histograms</a:t>
            </a:r>
            <a:endParaRPr lang="en-US" sz="1600" dirty="0">
              <a:latin typeface="+mn-lt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sz="1600" dirty="0">
                <a:latin typeface="+mn-lt"/>
                <a:cs typeface="+mn-cs"/>
              </a:rPr>
              <a:t>Find N, Max, Min, Range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sz="1600" dirty="0">
                <a:latin typeface="+mn-lt"/>
                <a:cs typeface="+mn-cs"/>
              </a:rPr>
              <a:t>Choose</a:t>
            </a:r>
            <a:endParaRPr lang="en-US" sz="1400" dirty="0">
              <a:latin typeface="+mn-lt"/>
              <a:cs typeface="+mn-cs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sz="1400" dirty="0">
                <a:latin typeface="+mn-lt"/>
                <a:cs typeface="+mn-cs"/>
              </a:rPr>
              <a:t>Number of Classes (m)</a:t>
            </a:r>
            <a:endParaRPr lang="en-US" sz="1200" dirty="0">
              <a:latin typeface="+mn-lt"/>
              <a:cs typeface="+mn-cs"/>
            </a:endParaRPr>
          </a:p>
          <a:p>
            <a:pPr marL="1257300" lvl="2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sz="1200" dirty="0">
                <a:latin typeface="+mn-lt"/>
                <a:cs typeface="+mn-cs"/>
              </a:rPr>
              <a:t>m~ </a:t>
            </a:r>
            <a:r>
              <a:rPr lang="en-US" sz="1200" dirty="0" err="1">
                <a:latin typeface="+mn-lt"/>
                <a:cs typeface="+mn-cs"/>
              </a:rPr>
              <a:t>Sqrt</a:t>
            </a:r>
            <a:r>
              <a:rPr lang="en-US" sz="1200" dirty="0">
                <a:latin typeface="+mn-lt"/>
                <a:cs typeface="+mn-cs"/>
              </a:rPr>
              <a:t>(N)</a:t>
            </a:r>
          </a:p>
          <a:p>
            <a:pPr marL="1257300" lvl="2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sz="1200" dirty="0">
                <a:latin typeface="+mn-lt"/>
                <a:cs typeface="+mn-cs"/>
              </a:rPr>
              <a:t>Usually &lt;=20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sz="1400" dirty="0">
                <a:latin typeface="+mn-lt"/>
                <a:cs typeface="+mn-cs"/>
              </a:rPr>
              <a:t>Class Width (c)</a:t>
            </a:r>
            <a:endParaRPr lang="en-US" sz="1200" dirty="0">
              <a:latin typeface="+mn-lt"/>
              <a:cs typeface="+mn-cs"/>
            </a:endParaRPr>
          </a:p>
          <a:p>
            <a:pPr marL="1257300" lvl="2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sz="1200" dirty="0">
                <a:latin typeface="+mn-lt"/>
                <a:cs typeface="+mn-cs"/>
              </a:rPr>
              <a:t>m*c &gt; Range</a:t>
            </a:r>
          </a:p>
          <a:p>
            <a:pPr marL="1257300" lvl="2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sz="1200" dirty="0">
                <a:latin typeface="+mn-lt"/>
                <a:cs typeface="+mn-cs"/>
              </a:rPr>
              <a:t>“Even” width if possible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sz="1400" dirty="0">
                <a:latin typeface="+mn-lt"/>
                <a:cs typeface="+mn-cs"/>
              </a:rPr>
              <a:t>Start Point (&lt; Min)</a:t>
            </a:r>
          </a:p>
        </p:txBody>
      </p:sp>
      <p:pic>
        <p:nvPicPr>
          <p:cNvPr id="5126" name="Picture 8" descr="Histogram1.png">
            <a:extLst>
              <a:ext uri="{FF2B5EF4-FFF2-40B4-BE49-F238E27FC236}">
                <a16:creationId xmlns:a16="http://schemas.microsoft.com/office/drawing/2014/main" id="{4002E8D1-53FC-4A36-850F-54A0E4555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64"/>
          <a:stretch>
            <a:fillRect/>
          </a:stretch>
        </p:blipFill>
        <p:spPr bwMode="auto">
          <a:xfrm>
            <a:off x="4191000" y="533400"/>
            <a:ext cx="45783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10" descr="Histogram2.png">
            <a:extLst>
              <a:ext uri="{FF2B5EF4-FFF2-40B4-BE49-F238E27FC236}">
                <a16:creationId xmlns:a16="http://schemas.microsoft.com/office/drawing/2014/main" id="{AD945D45-404F-4454-B83A-0B720AD78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07" b="14899"/>
          <a:stretch>
            <a:fillRect/>
          </a:stretch>
        </p:blipFill>
        <p:spPr bwMode="auto">
          <a:xfrm>
            <a:off x="4191000" y="2667000"/>
            <a:ext cx="458311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12" descr="Histogram3.png">
            <a:extLst>
              <a:ext uri="{FF2B5EF4-FFF2-40B4-BE49-F238E27FC236}">
                <a16:creationId xmlns:a16="http://schemas.microsoft.com/office/drawing/2014/main" id="{042BDE42-DC45-4B53-ABFD-7EEB3FE66B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8"/>
          <a:stretch>
            <a:fillRect/>
          </a:stretch>
        </p:blipFill>
        <p:spPr bwMode="auto">
          <a:xfrm>
            <a:off x="4267200" y="4419600"/>
            <a:ext cx="4583113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68B831-E651-44EF-90B6-8278463DD394}"/>
              </a:ext>
            </a:extLst>
          </p:cNvPr>
          <p:cNvSpPr txBox="1"/>
          <p:nvPr/>
        </p:nvSpPr>
        <p:spPr>
          <a:xfrm>
            <a:off x="304800" y="5380038"/>
            <a:ext cx="3387725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+mn-lt"/>
                <a:cs typeface="+mn-cs"/>
              </a:rPr>
              <a:t>Guidelines</a:t>
            </a:r>
            <a:endParaRPr lang="en-US" sz="160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Classes all same width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No Overlap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Data Values Belong to Only 1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790FE5A-13A3-471C-A7ED-FD78194AC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35147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04D1958D-4A70-48AF-A12E-F298AF148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295400"/>
            <a:ext cx="25241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30EB1C1-5BD4-4736-B30D-F1D4A34D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1295400"/>
            <a:ext cx="30575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D619DAD4-F3DC-43EE-9026-364B53D3A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105275"/>
            <a:ext cx="35147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752CBA9-420C-4079-A85A-F2F81C6B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105275"/>
            <a:ext cx="30575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8A75E6AC-C26E-46A1-9E9A-FDA7CA009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5" y="4105275"/>
            <a:ext cx="34385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BF8C554-1585-4063-8919-FA158837D944}"/>
              </a:ext>
            </a:extLst>
          </p:cNvPr>
          <p:cNvSpPr txBox="1">
            <a:spLocks/>
          </p:cNvSpPr>
          <p:nvPr/>
        </p:nvSpPr>
        <p:spPr>
          <a:xfrm>
            <a:off x="533400" y="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>
                <a:latin typeface="+mj-lt"/>
                <a:ea typeface="+mj-ea"/>
                <a:cs typeface="+mj-cs"/>
              </a:rPr>
              <a:t>Histograms Suggest Population Distributions</a:t>
            </a:r>
            <a:endParaRPr lang="en-US" sz="32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CD202CE-BC50-4D5B-AC4D-BFE7D2B9D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Histograms &amp; Ogives</a:t>
            </a:r>
          </a:p>
        </p:txBody>
      </p:sp>
      <p:pic>
        <p:nvPicPr>
          <p:cNvPr id="7248" name="Picture 3" descr="Histogram1.png">
            <a:extLst>
              <a:ext uri="{FF2B5EF4-FFF2-40B4-BE49-F238E27FC236}">
                <a16:creationId xmlns:a16="http://schemas.microsoft.com/office/drawing/2014/main" id="{7B11E4F7-DE1F-4D64-B796-02300F47D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43000"/>
            <a:ext cx="4578350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50" name="TextBox 5">
            <a:extLst>
              <a:ext uri="{FF2B5EF4-FFF2-40B4-BE49-F238E27FC236}">
                <a16:creationId xmlns:a16="http://schemas.microsoft.com/office/drawing/2014/main" id="{D6BA4E84-EC8F-423B-B799-D83BB151A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724400"/>
            <a:ext cx="35004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An Ogive is more commonly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Called a Cumulative Frequency or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Cumulative Relative Frequency Plot</a:t>
            </a:r>
          </a:p>
        </p:txBody>
      </p:sp>
      <p:pic>
        <p:nvPicPr>
          <p:cNvPr id="7251" name="Picture 83">
            <a:extLst>
              <a:ext uri="{FF2B5EF4-FFF2-40B4-BE49-F238E27FC236}">
                <a16:creationId xmlns:a16="http://schemas.microsoft.com/office/drawing/2014/main" id="{9C611969-F854-4718-9E32-309C181DE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36576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52" name="Picture 84">
            <a:extLst>
              <a:ext uri="{FF2B5EF4-FFF2-40B4-BE49-F238E27FC236}">
                <a16:creationId xmlns:a16="http://schemas.microsoft.com/office/drawing/2014/main" id="{BBF2FBF3-D7F5-4D4B-BC82-998AA2F7F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657600"/>
            <a:ext cx="45815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F261E48-AF5F-42A4-A97A-AE8EF2E1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19907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48155DAE-2423-4A14-9063-F091943C7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14400"/>
            <a:ext cx="20764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783DD16-CA09-4EF6-BE1F-E6F7E6637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206692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6F9ED566-F7ED-48D1-8D6F-6F216D32D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43200"/>
            <a:ext cx="214312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9F00DDB-E646-4C07-8A4C-60F971497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9600"/>
            <a:ext cx="22669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9CD243AF-E600-4AD1-8CFE-157D113C8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95800"/>
            <a:ext cx="206692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AE4A05F-7D30-4AB4-968B-8D84D3B4E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733800"/>
            <a:ext cx="45815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5">
            <a:extLst>
              <a:ext uri="{FF2B5EF4-FFF2-40B4-BE49-F238E27FC236}">
                <a16:creationId xmlns:a16="http://schemas.microsoft.com/office/drawing/2014/main" id="{65E340BA-09D4-4D0A-AB82-7CCD315EF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990600"/>
            <a:ext cx="23479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Normal – S-shaped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Uniform – Straight Line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Skewed – Curved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59446357-004F-477A-A81F-71FFBD24E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362200"/>
            <a:ext cx="3635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Multiple Distributions can be plotted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on a single chart for Comparison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EC35BD5-059E-4BDD-8CAA-678550FB1CDD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>
                <a:latin typeface="+mj-lt"/>
                <a:ea typeface="+mj-ea"/>
                <a:cs typeface="+mj-cs"/>
              </a:rPr>
              <a:t>Cumulative Relative Frequency Plots</a:t>
            </a:r>
            <a:endParaRPr lang="en-US" sz="32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107DD6C6-AC1C-4A4C-B84D-4490A9534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Measures of Central Tendency</a:t>
            </a:r>
          </a:p>
        </p:txBody>
      </p:sp>
      <p:pic>
        <p:nvPicPr>
          <p:cNvPr id="11294" name="Picture 2">
            <a:extLst>
              <a:ext uri="{FF2B5EF4-FFF2-40B4-BE49-F238E27FC236}">
                <a16:creationId xmlns:a16="http://schemas.microsoft.com/office/drawing/2014/main" id="{4997844F-F36E-41FE-B0C6-131F374C3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2" r="30290"/>
          <a:stretch>
            <a:fillRect/>
          </a:stretch>
        </p:blipFill>
        <p:spPr bwMode="auto">
          <a:xfrm>
            <a:off x="304800" y="3581400"/>
            <a:ext cx="3200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5" name="TextBox 4">
            <a:extLst>
              <a:ext uri="{FF2B5EF4-FFF2-40B4-BE49-F238E27FC236}">
                <a16:creationId xmlns:a16="http://schemas.microsoft.com/office/drawing/2014/main" id="{A89E25FC-929A-4530-AEBB-33FBE4373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066800"/>
            <a:ext cx="4541838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Mean = Average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  - Add all the values = 573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  - Divide by the number of values = 12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  - Average = 573/12 = 47.75</a:t>
            </a:r>
          </a:p>
          <a:p>
            <a:pPr eaLnBrk="1" hangingPunct="1"/>
            <a:endParaRPr lang="en-US" altLang="en-US" sz="160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Median = Middle Value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  - Order the data lowest to highest 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        43,47,47,47,47,47,48,48,49,49,50,51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  - Odd number of data points – choose middle value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  - Even number of data points – average middle two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         12 data points so average 6</a:t>
            </a:r>
            <a:r>
              <a:rPr lang="en-US" altLang="en-US" sz="1600" baseline="30000">
                <a:latin typeface="Calibri" panose="020F0502020204030204" pitchFamily="34" charset="0"/>
              </a:rPr>
              <a:t>th</a:t>
            </a:r>
            <a:r>
              <a:rPr lang="en-US" altLang="en-US" sz="1600">
                <a:latin typeface="Calibri" panose="020F0502020204030204" pitchFamily="34" charset="0"/>
              </a:rPr>
              <a:t> &amp; 7</a:t>
            </a:r>
            <a:r>
              <a:rPr lang="en-US" altLang="en-US" sz="1600" baseline="30000">
                <a:latin typeface="Calibri" panose="020F0502020204030204" pitchFamily="34" charset="0"/>
              </a:rPr>
              <a:t>th</a:t>
            </a:r>
            <a:r>
              <a:rPr lang="en-US" altLang="en-US" sz="1600">
                <a:latin typeface="Calibri" panose="020F0502020204030204" pitchFamily="34" charset="0"/>
              </a:rPr>
              <a:t> value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          (47+48)/2 = 47.5</a:t>
            </a:r>
          </a:p>
          <a:p>
            <a:pPr eaLnBrk="1" hangingPunct="1"/>
            <a:endParaRPr lang="en-US" altLang="en-US" sz="160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Mode = Most Frequently Occurring Value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  - Self-explanatory, there are 5 47’s, so 47</a:t>
            </a:r>
          </a:p>
          <a:p>
            <a:pPr eaLnBrk="1" hangingPunct="1"/>
            <a:endParaRPr lang="en-US" altLang="en-US" sz="160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Mid-Range = Midpoint of the Extremes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  - Average of smallest and largest data values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          (43 + 51)/2 = 47</a:t>
            </a:r>
          </a:p>
        </p:txBody>
      </p:sp>
      <p:sp>
        <p:nvSpPr>
          <p:cNvPr id="11297" name="TextBox 8">
            <a:extLst>
              <a:ext uri="{FF2B5EF4-FFF2-40B4-BE49-F238E27FC236}">
                <a16:creationId xmlns:a16="http://schemas.microsoft.com/office/drawing/2014/main" id="{63CBEFA1-A45B-4BB9-BC1A-9D7249319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248400"/>
            <a:ext cx="6683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Mean ( X-bar) is most commonly used, Median is next most common</a:t>
            </a:r>
          </a:p>
        </p:txBody>
      </p:sp>
      <p:pic>
        <p:nvPicPr>
          <p:cNvPr id="11300" name="Picture 36">
            <a:extLst>
              <a:ext uri="{FF2B5EF4-FFF2-40B4-BE49-F238E27FC236}">
                <a16:creationId xmlns:a16="http://schemas.microsoft.com/office/drawing/2014/main" id="{E413DAE8-3508-4B29-BF98-E68FF63E0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26860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2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2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2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2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2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2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2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2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2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2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2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2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2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2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2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2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3653</TotalTime>
  <Words>1823</Words>
  <Application>Microsoft Office PowerPoint</Application>
  <PresentationFormat>On-screen Show (4:3)</PresentationFormat>
  <Paragraphs>325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 New</vt:lpstr>
      <vt:lpstr>Office Theme</vt:lpstr>
      <vt:lpstr>STAT 5340 Statistical Analysis I</vt:lpstr>
      <vt:lpstr>Plot/Graph Your Data!</vt:lpstr>
      <vt:lpstr>PowerPoint Presentation</vt:lpstr>
      <vt:lpstr>PowerPoint Presentation</vt:lpstr>
      <vt:lpstr>Graphs for Quantitative Data</vt:lpstr>
      <vt:lpstr>PowerPoint Presentation</vt:lpstr>
      <vt:lpstr>Histograms &amp; Ogives</vt:lpstr>
      <vt:lpstr>PowerPoint Presentation</vt:lpstr>
      <vt:lpstr>Measures of Central Tendency</vt:lpstr>
      <vt:lpstr>Measures of Dispersion</vt:lpstr>
      <vt:lpstr>Measures of Position</vt:lpstr>
      <vt:lpstr>Measures of Position 5-Value Summary – Box Plots</vt:lpstr>
      <vt:lpstr>Using Measures of Position to Identify Outliers</vt:lpstr>
      <vt:lpstr>Bivariate Data</vt:lpstr>
      <vt:lpstr>Summaries by Types of Variables Two Qualitative Variables</vt:lpstr>
      <vt:lpstr>Summaries by Types of Variables One Qualitative &amp; One Quantitative Variable</vt:lpstr>
      <vt:lpstr>PowerPoint Presentation</vt:lpstr>
      <vt:lpstr>Plot the Data</vt:lpstr>
      <vt:lpstr>Sample Covariance</vt:lpstr>
      <vt:lpstr>Linear Correlation Coefficient</vt:lpstr>
      <vt:lpstr>Linear Correlation Measures LINEARITY of Relationship</vt:lpstr>
      <vt:lpstr>Linear Correlation</vt:lpstr>
      <vt:lpstr>Linear Correlation Does Not Necessarily Imply CAUSATION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MTH 2301 Introduction to Statistics</dc:title>
  <dc:creator>rkhenderson</dc:creator>
  <cp:lastModifiedBy>Robert Henderson</cp:lastModifiedBy>
  <cp:revision>198</cp:revision>
  <dcterms:created xsi:type="dcterms:W3CDTF">2009-02-25T21:50:16Z</dcterms:created>
  <dcterms:modified xsi:type="dcterms:W3CDTF">2023-08-23T21:51:35Z</dcterms:modified>
</cp:coreProperties>
</file>