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3" r:id="rId3"/>
    <p:sldId id="257" r:id="rId4"/>
    <p:sldId id="264" r:id="rId5"/>
    <p:sldId id="265" r:id="rId6"/>
    <p:sldId id="266" r:id="rId7"/>
    <p:sldId id="267" r:id="rId8"/>
    <p:sldId id="268" r:id="rId9"/>
    <p:sldId id="269" r:id="rId10"/>
    <p:sldId id="290" r:id="rId11"/>
    <p:sldId id="291" r:id="rId12"/>
    <p:sldId id="292" r:id="rId13"/>
    <p:sldId id="293" r:id="rId14"/>
    <p:sldId id="294" r:id="rId15"/>
    <p:sldId id="295" r:id="rId16"/>
    <p:sldId id="301" r:id="rId17"/>
    <p:sldId id="296" r:id="rId18"/>
    <p:sldId id="297" r:id="rId19"/>
    <p:sldId id="298" r:id="rId20"/>
    <p:sldId id="299" r:id="rId21"/>
    <p:sldId id="300" r:id="rId22"/>
    <p:sldId id="270" r:id="rId23"/>
    <p:sldId id="271" r:id="rId24"/>
    <p:sldId id="272" r:id="rId25"/>
    <p:sldId id="273" r:id="rId26"/>
    <p:sldId id="274" r:id="rId27"/>
    <p:sldId id="302" r:id="rId28"/>
    <p:sldId id="303" r:id="rId29"/>
    <p:sldId id="304" r:id="rId30"/>
    <p:sldId id="278" r:id="rId31"/>
    <p:sldId id="279" r:id="rId32"/>
    <p:sldId id="280" r:id="rId33"/>
    <p:sldId id="281" r:id="rId34"/>
    <p:sldId id="282" r:id="rId35"/>
    <p:sldId id="284" r:id="rId36"/>
    <p:sldId id="287" r:id="rId37"/>
    <p:sldId id="288" r:id="rId38"/>
    <p:sldId id="289" r:id="rId39"/>
    <p:sldId id="305" r:id="rId40"/>
    <p:sldId id="306" r:id="rId41"/>
    <p:sldId id="307" r:id="rId42"/>
    <p:sldId id="308" r:id="rId43"/>
    <p:sldId id="309" r:id="rId44"/>
    <p:sldId id="310" r:id="rId45"/>
    <p:sldId id="311" r:id="rId46"/>
    <p:sldId id="312" r:id="rId47"/>
    <p:sldId id="313" r:id="rId48"/>
    <p:sldId id="314" r:id="rId49"/>
    <p:sldId id="315"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9" autoAdjust="0"/>
    <p:restoredTop sz="94660"/>
  </p:normalViewPr>
  <p:slideViewPr>
    <p:cSldViewPr>
      <p:cViewPr varScale="1">
        <p:scale>
          <a:sx n="101" d="100"/>
          <a:sy n="101"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B212AF-6BF2-4C0A-9835-E55CED04D5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19B18B4B-C1B3-4B6E-B931-DDEA96CFE18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1CEF7AAF-CDA7-479E-AC54-BFC6002EDFDD}" type="datetimeFigureOut">
              <a:rPr lang="en-US"/>
              <a:pPr>
                <a:defRPr/>
              </a:pPr>
              <a:t>10/24/2023</a:t>
            </a:fld>
            <a:endParaRPr lang="en-US"/>
          </a:p>
        </p:txBody>
      </p:sp>
      <p:sp>
        <p:nvSpPr>
          <p:cNvPr id="4" name="Slide Image Placeholder 3">
            <a:extLst>
              <a:ext uri="{FF2B5EF4-FFF2-40B4-BE49-F238E27FC236}">
                <a16:creationId xmlns:a16="http://schemas.microsoft.com/office/drawing/2014/main" id="{89FDB1C2-56F7-42D2-8E97-7F2D81361DF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21D8FB4-8B81-4A01-92FD-AEB06228A51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FD8A9C6-A190-45BB-ADD1-73EFD680790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80FB0779-C934-4ADA-B5F8-6B0A4C8EF46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C3215FC-2EDE-4292-82E3-AC6529D7AF7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6E896321-CB08-4B5C-A39F-25D2BF7F3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5FEF5A71-9300-4670-B3C2-7F9794642B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a:extLst>
              <a:ext uri="{FF2B5EF4-FFF2-40B4-BE49-F238E27FC236}">
                <a16:creationId xmlns:a16="http://schemas.microsoft.com/office/drawing/2014/main" id="{D3A85A39-DB35-4F30-A7DC-7A0EB59BF5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3A6CD6-9435-40FD-8CC3-7AABB35CC942}" type="slidenum">
              <a:rPr lang="en-US" altLang="en-US"/>
              <a:pPr eaLnBrk="1" hangingPunct="1"/>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3F1C6394-1AF3-4060-ACDB-8099CF3585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E819B705-617E-4EEA-917B-FD652EEC1D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468" name="Slide Number Placeholder 3">
            <a:extLst>
              <a:ext uri="{FF2B5EF4-FFF2-40B4-BE49-F238E27FC236}">
                <a16:creationId xmlns:a16="http://schemas.microsoft.com/office/drawing/2014/main" id="{31F1CF36-C0E4-4F01-A4F5-FBDE53A50E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EB4B75-DFFC-41A6-BDCD-EB91CFFF935C}" type="slidenum">
              <a:rPr lang="en-US" altLang="en-US"/>
              <a:pPr eaLnBrk="1" hangingPunct="1"/>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EA141B9C-8E20-4652-9C1E-EF1F9FD88D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EC1DC17F-DB63-462B-AFEC-4DD77F51EC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4B9DB17E-B26D-4248-BE23-262E8714D8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EAC186-6D0F-4693-95D5-FF578CBC5A4F}" type="slidenum">
              <a:rPr lang="en-US" altLang="en-US"/>
              <a:pPr eaLnBrk="1" hangingPunct="1"/>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61C264C4-7137-4C2B-8EC8-F23FDD2348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1BB0F8E4-21D1-4BBE-8527-7D8B8070AC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516" name="Slide Number Placeholder 3">
            <a:extLst>
              <a:ext uri="{FF2B5EF4-FFF2-40B4-BE49-F238E27FC236}">
                <a16:creationId xmlns:a16="http://schemas.microsoft.com/office/drawing/2014/main" id="{06A091D5-B027-4F25-A263-08DA43D77D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5F5CB2-F730-4EB0-B132-E6A982552F7B}" type="slidenum">
              <a:rPr lang="en-US" altLang="en-US"/>
              <a:pPr eaLnBrk="1" hangingPunct="1"/>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D980366C-62C9-4708-9B7D-6853A215DA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4BF72C10-5B16-42EB-8B1B-0EA70EE671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65540" name="Slide Number Placeholder 3">
            <a:extLst>
              <a:ext uri="{FF2B5EF4-FFF2-40B4-BE49-F238E27FC236}">
                <a16:creationId xmlns:a16="http://schemas.microsoft.com/office/drawing/2014/main" id="{B233BA0F-5AAE-4DA9-A819-12CEEACF88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B4FBA9-1644-4B93-A4E1-D781EB09AED7}" type="slidenum">
              <a:rPr lang="en-US" altLang="en-US"/>
              <a:pPr eaLnBrk="1" hangingPunct="1"/>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F8AC9487-615D-4FF6-942F-9635CF0480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232643CA-28F4-4F37-8901-3E4A2A509A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564" name="Slide Number Placeholder 3">
            <a:extLst>
              <a:ext uri="{FF2B5EF4-FFF2-40B4-BE49-F238E27FC236}">
                <a16:creationId xmlns:a16="http://schemas.microsoft.com/office/drawing/2014/main" id="{C5D179A1-3978-4E3F-9100-F3B1865F4C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1593EB-0FBE-469E-B7FA-071D1CD559A2}" type="slidenum">
              <a:rPr lang="en-US" altLang="en-US"/>
              <a:pPr eaLnBrk="1" hangingPunct="1"/>
              <a:t>15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893050A9-DCA2-4A23-B9EA-8CD4148628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3A142FC9-270B-4829-B1C9-2B1FD89863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7588" name="Slide Number Placeholder 3">
            <a:extLst>
              <a:ext uri="{FF2B5EF4-FFF2-40B4-BE49-F238E27FC236}">
                <a16:creationId xmlns:a16="http://schemas.microsoft.com/office/drawing/2014/main" id="{32C2ED1D-C756-4EC1-B5C9-29814AD3A9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4CB855-D67E-4B55-A35E-B96F77BFB25E}" type="slidenum">
              <a:rPr lang="en-US" altLang="en-US"/>
              <a:pPr eaLnBrk="1" hangingPunct="1"/>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AFAF694C-C91D-4A36-B175-2FBF7DB12E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C4F7F53E-C85B-45AB-AD3C-B94A4C98B8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612" name="Slide Number Placeholder 3">
            <a:extLst>
              <a:ext uri="{FF2B5EF4-FFF2-40B4-BE49-F238E27FC236}">
                <a16:creationId xmlns:a16="http://schemas.microsoft.com/office/drawing/2014/main" id="{0B0AA3F7-20C5-420A-BBDC-C38DAAB6A1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2EB0B1-EEBD-4AE3-976A-12BE9F2E883E}" type="slidenum">
              <a:rPr lang="en-US" altLang="en-US"/>
              <a:pPr eaLnBrk="1" hangingPunct="1"/>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77D32047-02A3-47AF-A036-CF52028B87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E7A8C184-5B4C-41B6-B329-3AE0C28EB9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9636" name="Slide Number Placeholder 3">
            <a:extLst>
              <a:ext uri="{FF2B5EF4-FFF2-40B4-BE49-F238E27FC236}">
                <a16:creationId xmlns:a16="http://schemas.microsoft.com/office/drawing/2014/main" id="{3530B3B6-510C-4E82-A041-B83A312ADB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49F7CF-8085-4757-972F-EFCD51795A2D}" type="slidenum">
              <a:rPr lang="en-US" altLang="en-US"/>
              <a:pPr eaLnBrk="1" hangingPunct="1"/>
              <a:t>18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6CA5E8DC-D119-47AD-AB65-C909422266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17535DA8-08CB-4D6E-891B-251F346F40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a:extLst>
              <a:ext uri="{FF2B5EF4-FFF2-40B4-BE49-F238E27FC236}">
                <a16:creationId xmlns:a16="http://schemas.microsoft.com/office/drawing/2014/main" id="{8E89551B-B8D9-4D39-ABF2-83124C48EF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B30AEF-5E8C-4DF3-9235-9A9D4570E077}" type="slidenum">
              <a:rPr lang="en-US" altLang="en-US"/>
              <a:pPr eaLnBrk="1" hangingPunct="1"/>
              <a:t>19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DD4766C6-1822-47AC-B660-F1A28844BB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4E4A4096-D121-4D87-A2B4-A77CB800B4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684" name="Slide Number Placeholder 3">
            <a:extLst>
              <a:ext uri="{FF2B5EF4-FFF2-40B4-BE49-F238E27FC236}">
                <a16:creationId xmlns:a16="http://schemas.microsoft.com/office/drawing/2014/main" id="{32B1DEF9-5EF8-4AB2-8FC1-F5A73CB590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B5CB57-39DF-4946-9BEB-C84D97B1D759}" type="slidenum">
              <a:rPr lang="en-US" altLang="en-US"/>
              <a:pPr eaLnBrk="1" hangingPunct="1"/>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D7D1D10A-5066-4E7C-BD9D-A39DD2F1A0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D557BA51-A866-4359-A1C8-43CAB67A92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276" name="Slide Number Placeholder 3">
            <a:extLst>
              <a:ext uri="{FF2B5EF4-FFF2-40B4-BE49-F238E27FC236}">
                <a16:creationId xmlns:a16="http://schemas.microsoft.com/office/drawing/2014/main" id="{BE4A7303-6D92-4B29-84BD-773F5C3EE5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34FDCF-F67F-4763-8A8E-E2C3FF548DBC}" type="slidenum">
              <a:rPr lang="en-US" altLang="en-US"/>
              <a:pPr eaLnBrk="1" hangingPunct="1"/>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B9B21FA7-7E19-4DA2-8F15-FA329C9993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68706719-C690-4977-A4BB-9DBA968A4F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708" name="Slide Number Placeholder 3">
            <a:extLst>
              <a:ext uri="{FF2B5EF4-FFF2-40B4-BE49-F238E27FC236}">
                <a16:creationId xmlns:a16="http://schemas.microsoft.com/office/drawing/2014/main" id="{2E723336-A589-48F3-89E9-B5A2E61887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8255B7-43D6-4F77-B584-6F02F526FB60}" type="slidenum">
              <a:rPr lang="en-US" altLang="en-US"/>
              <a:pPr eaLnBrk="1" hangingPunct="1"/>
              <a:t>21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24A15649-1C87-4918-AFE8-C665872D61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EADCF222-61AD-45CC-A32D-E4F810AB27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732" name="Slide Number Placeholder 3">
            <a:extLst>
              <a:ext uri="{FF2B5EF4-FFF2-40B4-BE49-F238E27FC236}">
                <a16:creationId xmlns:a16="http://schemas.microsoft.com/office/drawing/2014/main" id="{45CCC891-E3B4-40D9-9652-5D6825B9E7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CBF543-D4CD-4FFB-B9A5-A00C496326D7}" type="slidenum">
              <a:rPr lang="en-US" altLang="en-US"/>
              <a:pPr eaLnBrk="1" hangingPunct="1"/>
              <a:t>22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9D14E273-B4DA-4A80-9D96-6CA1BE5516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64D0A9D4-B3FE-4919-8EB7-1A34E8B6C5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6" name="Slide Number Placeholder 3">
            <a:extLst>
              <a:ext uri="{FF2B5EF4-FFF2-40B4-BE49-F238E27FC236}">
                <a16:creationId xmlns:a16="http://schemas.microsoft.com/office/drawing/2014/main" id="{7997A28F-F4BF-4AF7-AEFA-D811D7ADDA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5AACD8-253D-411B-AAC5-185B1E9EF84B}" type="slidenum">
              <a:rPr lang="en-US" altLang="en-US"/>
              <a:pPr eaLnBrk="1" hangingPunct="1"/>
              <a:t>23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72BC0018-57F7-4B8F-80AA-39E1ED949E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1E724842-35AD-44E5-BBAA-B062142F27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780" name="Slide Number Placeholder 3">
            <a:extLst>
              <a:ext uri="{FF2B5EF4-FFF2-40B4-BE49-F238E27FC236}">
                <a16:creationId xmlns:a16="http://schemas.microsoft.com/office/drawing/2014/main" id="{8CE589C5-6122-4F11-8316-21E3CB7B53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03B6FD-6066-4E6A-81DF-C0AE2910CACA}" type="slidenum">
              <a:rPr lang="en-US" altLang="en-US"/>
              <a:pPr eaLnBrk="1" hangingPunct="1"/>
              <a:t>24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821C12A0-EA49-4124-B2CD-7E69A4BEF4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D9908E37-0B0D-4FB8-9594-F6BBF7EAE8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804" name="Slide Number Placeholder 3">
            <a:extLst>
              <a:ext uri="{FF2B5EF4-FFF2-40B4-BE49-F238E27FC236}">
                <a16:creationId xmlns:a16="http://schemas.microsoft.com/office/drawing/2014/main" id="{1C8D3790-C353-4FB0-B54E-1F104DB55A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A7B778-BC73-4E74-8A23-12FB28C8BAF0}" type="slidenum">
              <a:rPr lang="en-US" altLang="en-US"/>
              <a:pPr eaLnBrk="1" hangingPunct="1"/>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3AC09F5F-419A-4136-918D-1003288945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9950A0C5-2256-4E8D-B9B2-7A836E8F4F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7828" name="Slide Number Placeholder 3">
            <a:extLst>
              <a:ext uri="{FF2B5EF4-FFF2-40B4-BE49-F238E27FC236}">
                <a16:creationId xmlns:a16="http://schemas.microsoft.com/office/drawing/2014/main" id="{DF713D79-5F72-4AA0-AD3E-6A9558ECD8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17F08E-C8BC-4C4B-B333-04D8A74AA45F}" type="slidenum">
              <a:rPr lang="en-US" altLang="en-US"/>
              <a:pPr eaLnBrk="1" hangingPunct="1"/>
              <a:t>26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C901409D-0BF6-43FF-8947-0D4002A046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272DF0F4-B7EC-4B42-9A60-CCABE91266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78852" name="Slide Number Placeholder 3">
            <a:extLst>
              <a:ext uri="{FF2B5EF4-FFF2-40B4-BE49-F238E27FC236}">
                <a16:creationId xmlns:a16="http://schemas.microsoft.com/office/drawing/2014/main" id="{30545FA0-94D8-43F9-BA78-41C5F5BED2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DF6D3E-3700-4097-9D24-5157B3B45841}" type="slidenum">
              <a:rPr lang="en-US" altLang="en-US"/>
              <a:pPr eaLnBrk="1" hangingPunct="1"/>
              <a:t>27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D1E769A9-D36E-4138-992E-2224FF7A5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26193FDF-A117-471E-8135-2B87A8240D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9876" name="Slide Number Placeholder 3">
            <a:extLst>
              <a:ext uri="{FF2B5EF4-FFF2-40B4-BE49-F238E27FC236}">
                <a16:creationId xmlns:a16="http://schemas.microsoft.com/office/drawing/2014/main" id="{9F006122-D24A-4FD6-BF37-E28FF48523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044C8D-ED1A-4181-8214-FD5981F6EDE9}" type="slidenum">
              <a:rPr lang="en-US" altLang="en-US"/>
              <a:pPr eaLnBrk="1" hangingPunct="1"/>
              <a:t>28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F5650FCE-5D78-4973-B6DE-07FCCF875C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10EFE7AB-BD02-497E-A2F0-938467165D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900" name="Slide Number Placeholder 3">
            <a:extLst>
              <a:ext uri="{FF2B5EF4-FFF2-40B4-BE49-F238E27FC236}">
                <a16:creationId xmlns:a16="http://schemas.microsoft.com/office/drawing/2014/main" id="{4E2F0353-EF01-4038-8D12-9D37BB0BE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CC9E10-CCE6-454E-A494-3A386931BA49}" type="slidenum">
              <a:rPr lang="en-US" altLang="en-US"/>
              <a:pPr eaLnBrk="1" hangingPunct="1"/>
              <a:t>29</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375B57E0-4C59-45A8-AE4F-D1DB24E31C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4BB4AE53-474F-4128-BDCB-3AC174CE80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24" name="Slide Number Placeholder 3">
            <a:extLst>
              <a:ext uri="{FF2B5EF4-FFF2-40B4-BE49-F238E27FC236}">
                <a16:creationId xmlns:a16="http://schemas.microsoft.com/office/drawing/2014/main" id="{EDB743C5-6AF7-44E8-86FC-D573043C21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14D17F-FE52-479A-B50F-86DACFCA5369}" type="slidenum">
              <a:rPr lang="en-US" altLang="en-US"/>
              <a:pPr eaLnBrk="1" hangingPunct="1"/>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74729EF8-ED8E-48DE-87C1-BFA002E6B7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9AE5B5BC-629A-413F-BCAA-B842C6E7A9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a:extLst>
              <a:ext uri="{FF2B5EF4-FFF2-40B4-BE49-F238E27FC236}">
                <a16:creationId xmlns:a16="http://schemas.microsoft.com/office/drawing/2014/main" id="{726D5248-F021-41BC-9DBF-A72E0F9A62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7BD5E3-745C-4640-9E18-2B058E2CF509}" type="slidenum">
              <a:rPr lang="en-US" altLang="en-US"/>
              <a:pPr eaLnBrk="1" hangingPunct="1"/>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AC7DFE52-AA6D-4D2C-9D3E-9021546D48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2DA49F1F-8914-4176-89D6-3FCF26CFBE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2948" name="Slide Number Placeholder 3">
            <a:extLst>
              <a:ext uri="{FF2B5EF4-FFF2-40B4-BE49-F238E27FC236}">
                <a16:creationId xmlns:a16="http://schemas.microsoft.com/office/drawing/2014/main" id="{810661CE-D40E-4877-AF99-2DFFF8C705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CCD1BF-D412-47AD-9C67-C9A95A5AC2FE}" type="slidenum">
              <a:rPr lang="en-US" altLang="en-US"/>
              <a:pPr eaLnBrk="1" hangingPunct="1"/>
              <a:t>31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4617F03B-ED7B-4A5A-993B-EE3BAC1F5D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94BD3513-2CFD-411D-9459-EAB8DA299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3972" name="Slide Number Placeholder 3">
            <a:extLst>
              <a:ext uri="{FF2B5EF4-FFF2-40B4-BE49-F238E27FC236}">
                <a16:creationId xmlns:a16="http://schemas.microsoft.com/office/drawing/2014/main" id="{3BC75A16-5E92-4EC9-BC33-791A333989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172733-C5BA-496E-98FB-7D1B53A5C53B}" type="slidenum">
              <a:rPr lang="en-US" altLang="en-US"/>
              <a:pPr eaLnBrk="1" hangingPunct="1"/>
              <a:t>32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06DB4BF2-C04A-423D-BC49-554F5F4B06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5294BCB3-812F-445D-BA1A-8A9B8DF194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4996" name="Slide Number Placeholder 3">
            <a:extLst>
              <a:ext uri="{FF2B5EF4-FFF2-40B4-BE49-F238E27FC236}">
                <a16:creationId xmlns:a16="http://schemas.microsoft.com/office/drawing/2014/main" id="{F540CFBE-FB39-4365-AFB4-24F1730076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F8E725-690F-4CF3-BC97-96F05B656AA0}" type="slidenum">
              <a:rPr lang="en-US" altLang="en-US"/>
              <a:pPr eaLnBrk="1" hangingPunct="1"/>
              <a:t>33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79D1155D-3DBA-4CC4-ACD4-C9A8947D43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19199550-C475-43DC-B693-7AAF163630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6020" name="Slide Number Placeholder 3">
            <a:extLst>
              <a:ext uri="{FF2B5EF4-FFF2-40B4-BE49-F238E27FC236}">
                <a16:creationId xmlns:a16="http://schemas.microsoft.com/office/drawing/2014/main" id="{9DB5FA22-6A2B-4D2D-80F2-014185A078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185392-54DD-49F0-86D3-1E885452938E}" type="slidenum">
              <a:rPr lang="en-US" altLang="en-US"/>
              <a:pPr eaLnBrk="1" hangingPunct="1"/>
              <a:t>34</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95BB8CDF-08F4-4636-B89B-FA03ECBACB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023BC2C0-23DF-4800-B35E-E0E09089D6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7044" name="Slide Number Placeholder 3">
            <a:extLst>
              <a:ext uri="{FF2B5EF4-FFF2-40B4-BE49-F238E27FC236}">
                <a16:creationId xmlns:a16="http://schemas.microsoft.com/office/drawing/2014/main" id="{8DF63B1D-220F-42DA-A935-6420E81123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7FFE4E-46B5-4363-9609-C9E1631C71DC}" type="slidenum">
              <a:rPr lang="en-US" altLang="en-US"/>
              <a:pPr eaLnBrk="1" hangingPunct="1"/>
              <a:t>39</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946AF713-7E8F-4D28-91B1-023793BBE8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257CABDF-75A1-4423-95CE-EDFBFF494A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8068" name="Slide Number Placeholder 3">
            <a:extLst>
              <a:ext uri="{FF2B5EF4-FFF2-40B4-BE49-F238E27FC236}">
                <a16:creationId xmlns:a16="http://schemas.microsoft.com/office/drawing/2014/main" id="{EEE9146E-7388-4DC0-8AB7-B4DAD05256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55181-E1F9-4C7C-98B0-1CEC0D87E367}" type="slidenum">
              <a:rPr lang="en-US" altLang="en-US"/>
              <a:pPr eaLnBrk="1" hangingPunct="1"/>
              <a:t>40</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F279FE9E-7ACC-416C-98D2-C86B77A76C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39E3FEBD-3C81-4B7A-9411-D526756716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9092" name="Slide Number Placeholder 3">
            <a:extLst>
              <a:ext uri="{FF2B5EF4-FFF2-40B4-BE49-F238E27FC236}">
                <a16:creationId xmlns:a16="http://schemas.microsoft.com/office/drawing/2014/main" id="{EECA1B53-E139-4DE3-8A86-8D11FB73E2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DE11AD-52A1-44C5-AEBF-6C45291A6861}" type="slidenum">
              <a:rPr lang="en-US" altLang="en-US"/>
              <a:pPr eaLnBrk="1" hangingPunct="1"/>
              <a:t>41</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3A9BEC88-36E6-4DBF-BE7C-6AE618CAF9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8D8A80DE-2B76-4640-A21D-92D9ADD9F3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0116" name="Slide Number Placeholder 3">
            <a:extLst>
              <a:ext uri="{FF2B5EF4-FFF2-40B4-BE49-F238E27FC236}">
                <a16:creationId xmlns:a16="http://schemas.microsoft.com/office/drawing/2014/main" id="{D599B326-7DC2-45CB-AC4A-9E8FAF1A5D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A8C8CE-A7A9-459E-A1C4-837542F42ADA}" type="slidenum">
              <a:rPr lang="en-US" altLang="en-US"/>
              <a:pPr eaLnBrk="1" hangingPunct="1"/>
              <a:t>42</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FD49C286-EB2F-4F31-8417-993C71ECCC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2E060672-7E2E-40C0-ACFC-C998F2BC9D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1140" name="Slide Number Placeholder 3">
            <a:extLst>
              <a:ext uri="{FF2B5EF4-FFF2-40B4-BE49-F238E27FC236}">
                <a16:creationId xmlns:a16="http://schemas.microsoft.com/office/drawing/2014/main" id="{0B5E39EE-451A-4455-9B49-A304368FCE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3A7B56-A16D-43E9-B50E-9C3305E2BBFF}" type="slidenum">
              <a:rPr lang="en-US" altLang="en-US"/>
              <a:pPr eaLnBrk="1" hangingPunct="1"/>
              <a:t>43</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3954DF4-2951-438B-8B38-C2780E7B70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2C67DF20-CC0D-4FEC-A8C8-CD5EFCB63B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2164" name="Slide Number Placeholder 3">
            <a:extLst>
              <a:ext uri="{FF2B5EF4-FFF2-40B4-BE49-F238E27FC236}">
                <a16:creationId xmlns:a16="http://schemas.microsoft.com/office/drawing/2014/main" id="{2441813C-DA17-4475-9B8E-0BE8B12085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71FCE9-B1B9-43B9-A9AB-A913D2806727}" type="slidenum">
              <a:rPr lang="en-US" altLang="en-US"/>
              <a:pPr eaLnBrk="1" hangingPunct="1"/>
              <a:t>44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B4EF55FB-574C-4B1B-BD8A-5B26968EB8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063EAC61-3AE3-4F39-94C2-84255A8106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324" name="Slide Number Placeholder 3">
            <a:extLst>
              <a:ext uri="{FF2B5EF4-FFF2-40B4-BE49-F238E27FC236}">
                <a16:creationId xmlns:a16="http://schemas.microsoft.com/office/drawing/2014/main" id="{3A7CF27F-2098-4624-8CFB-25846A5E3C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C7AEAE-DE9F-4A61-99DD-039CF02CC769}" type="slidenum">
              <a:rPr lang="en-US" altLang="en-US"/>
              <a:pPr eaLnBrk="1" hangingPunct="1"/>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C07BA494-2408-40EC-86D6-EDBA2189C8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B0E02728-2E9C-4640-AC58-54FD605FE1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3188" name="Slide Number Placeholder 3">
            <a:extLst>
              <a:ext uri="{FF2B5EF4-FFF2-40B4-BE49-F238E27FC236}">
                <a16:creationId xmlns:a16="http://schemas.microsoft.com/office/drawing/2014/main" id="{211FF6ED-CFC2-402E-9CC1-5F70125759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003BBF-A183-43E2-B121-E61C87346A7B}" type="slidenum">
              <a:rPr lang="en-US" altLang="en-US"/>
              <a:pPr eaLnBrk="1" hangingPunct="1"/>
              <a:t>45</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EF2783D2-D131-4965-859B-6CB835A536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9189891E-FF3A-4F4D-8C7C-0D14182DF1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4212" name="Slide Number Placeholder 3">
            <a:extLst>
              <a:ext uri="{FF2B5EF4-FFF2-40B4-BE49-F238E27FC236}">
                <a16:creationId xmlns:a16="http://schemas.microsoft.com/office/drawing/2014/main" id="{870CB6A2-B4D2-471E-B53E-9D652F8801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FB9A34-2E66-4A32-B351-6B09E4979196}" type="slidenum">
              <a:rPr lang="en-US" altLang="en-US"/>
              <a:pPr eaLnBrk="1" hangingPunct="1"/>
              <a:t>46</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AD2A996-A285-485E-9C6D-954D9AE7F2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B0298A2F-36E9-4E2F-B0B4-5ABDD6FF48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5236" name="Slide Number Placeholder 3">
            <a:extLst>
              <a:ext uri="{FF2B5EF4-FFF2-40B4-BE49-F238E27FC236}">
                <a16:creationId xmlns:a16="http://schemas.microsoft.com/office/drawing/2014/main" id="{AB51D26B-ECF0-4802-A43B-3B760EC61F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01D6E5-A365-4D7B-A5C1-38753FA9E5B5}" type="slidenum">
              <a:rPr lang="en-US" altLang="en-US"/>
              <a:pPr eaLnBrk="1" hangingPunct="1"/>
              <a:t>47</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84A2991A-CCFC-4D3E-BE91-0C94CA3815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C5E2A928-C393-4BC9-8EAB-3747CF4B36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6260" name="Slide Number Placeholder 3">
            <a:extLst>
              <a:ext uri="{FF2B5EF4-FFF2-40B4-BE49-F238E27FC236}">
                <a16:creationId xmlns:a16="http://schemas.microsoft.com/office/drawing/2014/main" id="{1AA0A0DE-273F-4FD2-8C2E-C612412A48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3BDE47-2F7B-4EB0-B62A-C862F4E82D30}" type="slidenum">
              <a:rPr lang="en-US" altLang="en-US"/>
              <a:pPr eaLnBrk="1" hangingPunct="1"/>
              <a:t>48</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CF1CA67F-61B4-4524-9164-85B9E98057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FA9A7518-001F-45C6-9DE2-6103728745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7284" name="Slide Number Placeholder 3">
            <a:extLst>
              <a:ext uri="{FF2B5EF4-FFF2-40B4-BE49-F238E27FC236}">
                <a16:creationId xmlns:a16="http://schemas.microsoft.com/office/drawing/2014/main" id="{213216FC-D4EF-44D9-B35F-5DD395FA58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6E2A44-7101-4CE5-A9F0-82445AAC56A1}" type="slidenum">
              <a:rPr lang="en-US" altLang="en-US"/>
              <a:pPr eaLnBrk="1" hangingPunct="1"/>
              <a:t>49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11CF1A84-E204-4FB2-8842-43E7B3BD34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AC51A815-DA7E-44AE-BA2D-5563B6A29F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412E4D75-52AC-4441-A142-873DD5D5B1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75FFD4-422C-4086-A7C2-92ACF48C28D5}" type="slidenum">
              <a:rPr lang="en-US" altLang="en-US"/>
              <a:pPr eaLnBrk="1" hangingPunct="1"/>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11344390-A18C-4040-8726-8C7AF9B925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77A07B20-DF2B-40F0-B9DC-A8296182D9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372" name="Slide Number Placeholder 3">
            <a:extLst>
              <a:ext uri="{FF2B5EF4-FFF2-40B4-BE49-F238E27FC236}">
                <a16:creationId xmlns:a16="http://schemas.microsoft.com/office/drawing/2014/main" id="{62FD81DA-7ED9-4DF8-8705-55603B997B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3A9A1C-7674-42ED-8F53-0CB0941AB291}" type="slidenum">
              <a:rPr lang="en-US" altLang="en-US"/>
              <a:pPr eaLnBrk="1" hangingPunct="1"/>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4EAF96DA-A183-4908-B340-CFF01D0525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8D0283F4-2644-4B5F-863A-D9C0E68473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396" name="Slide Number Placeholder 3">
            <a:extLst>
              <a:ext uri="{FF2B5EF4-FFF2-40B4-BE49-F238E27FC236}">
                <a16:creationId xmlns:a16="http://schemas.microsoft.com/office/drawing/2014/main" id="{0A5AD72B-3C4C-44B9-B9EC-EC4DBBB025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781398-39EC-4663-97E5-CFBFB063322F}" type="slidenum">
              <a:rPr lang="en-US" altLang="en-US"/>
              <a:pPr eaLnBrk="1" hangingPunct="1"/>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DEC03E46-2D81-417A-8B79-7EF7062F5F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D6329B08-6FD0-4DAC-8BCB-D57C8AFC76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420" name="Slide Number Placeholder 3">
            <a:extLst>
              <a:ext uri="{FF2B5EF4-FFF2-40B4-BE49-F238E27FC236}">
                <a16:creationId xmlns:a16="http://schemas.microsoft.com/office/drawing/2014/main" id="{82F454D5-D3AD-427A-8057-17477C8EF0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B3AF2F-74A6-4309-B960-F53AD7AA0EFA}" type="slidenum">
              <a:rPr lang="en-US" altLang="en-US"/>
              <a:pPr eaLnBrk="1" hangingPunct="1"/>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A93A3104-5D8A-425D-A3CE-0D0C8AA873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7BBA3A40-FD0E-4477-B044-8FF7C7A72F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E03C5E11-576F-47D5-8A0D-016F32E4FE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0FA3CE-9239-4A39-A56B-474E3FDBF7EA}" type="slidenum">
              <a:rPr lang="en-US" altLang="en-US"/>
              <a:pPr eaLnBrk="1" hangingPunct="1"/>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2F2B2F0-2738-4E69-B4D7-8734ADBA5203}"/>
              </a:ext>
            </a:extLst>
          </p:cNvPr>
          <p:cNvSpPr>
            <a:spLocks noGrp="1"/>
          </p:cNvSpPr>
          <p:nvPr>
            <p:ph type="dt" sz="half" idx="10"/>
          </p:nvPr>
        </p:nvSpPr>
        <p:spPr/>
        <p:txBody>
          <a:bodyPr/>
          <a:lstStyle>
            <a:lvl1pPr>
              <a:defRPr/>
            </a:lvl1pPr>
          </a:lstStyle>
          <a:p>
            <a:pPr>
              <a:defRPr/>
            </a:pPr>
            <a:fld id="{30F6D420-886F-4608-9FAE-1086884D2BAF}" type="datetimeFigureOut">
              <a:rPr lang="en-US"/>
              <a:pPr>
                <a:defRPr/>
              </a:pPr>
              <a:t>10/24/2023</a:t>
            </a:fld>
            <a:endParaRPr lang="en-US"/>
          </a:p>
        </p:txBody>
      </p:sp>
      <p:sp>
        <p:nvSpPr>
          <p:cNvPr id="5" name="Footer Placeholder 4">
            <a:extLst>
              <a:ext uri="{FF2B5EF4-FFF2-40B4-BE49-F238E27FC236}">
                <a16:creationId xmlns:a16="http://schemas.microsoft.com/office/drawing/2014/main" id="{31E98840-0DB0-4977-B991-FB76743A679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A0FF355-E881-4FDC-A168-13BB6A409B21}"/>
              </a:ext>
            </a:extLst>
          </p:cNvPr>
          <p:cNvSpPr>
            <a:spLocks noGrp="1"/>
          </p:cNvSpPr>
          <p:nvPr>
            <p:ph type="sldNum" sz="quarter" idx="12"/>
          </p:nvPr>
        </p:nvSpPr>
        <p:spPr/>
        <p:txBody>
          <a:bodyPr/>
          <a:lstStyle>
            <a:lvl1pPr>
              <a:defRPr/>
            </a:lvl1pPr>
          </a:lstStyle>
          <a:p>
            <a:fld id="{87A0CD73-BD15-4A40-8463-B631455EEB03}" type="slidenum">
              <a:rPr lang="en-US" altLang="en-US"/>
              <a:pPr/>
              <a:t>‹#›</a:t>
            </a:fld>
            <a:endParaRPr lang="en-US" altLang="en-US"/>
          </a:p>
        </p:txBody>
      </p:sp>
    </p:spTree>
    <p:extLst>
      <p:ext uri="{BB962C8B-B14F-4D97-AF65-F5344CB8AC3E}">
        <p14:creationId xmlns:p14="http://schemas.microsoft.com/office/powerpoint/2010/main" val="277392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3E7A5-6A4F-4105-8069-E26E24D11E4A}"/>
              </a:ext>
            </a:extLst>
          </p:cNvPr>
          <p:cNvSpPr>
            <a:spLocks noGrp="1"/>
          </p:cNvSpPr>
          <p:nvPr>
            <p:ph type="dt" sz="half" idx="10"/>
          </p:nvPr>
        </p:nvSpPr>
        <p:spPr/>
        <p:txBody>
          <a:bodyPr/>
          <a:lstStyle>
            <a:lvl1pPr>
              <a:defRPr/>
            </a:lvl1pPr>
          </a:lstStyle>
          <a:p>
            <a:pPr>
              <a:defRPr/>
            </a:pPr>
            <a:fld id="{2E46EE52-9B80-49B4-83F4-BC5CD1304D69}" type="datetimeFigureOut">
              <a:rPr lang="en-US"/>
              <a:pPr>
                <a:defRPr/>
              </a:pPr>
              <a:t>10/24/2023</a:t>
            </a:fld>
            <a:endParaRPr lang="en-US"/>
          </a:p>
        </p:txBody>
      </p:sp>
      <p:sp>
        <p:nvSpPr>
          <p:cNvPr id="5" name="Footer Placeholder 4">
            <a:extLst>
              <a:ext uri="{FF2B5EF4-FFF2-40B4-BE49-F238E27FC236}">
                <a16:creationId xmlns:a16="http://schemas.microsoft.com/office/drawing/2014/main" id="{284748DB-A464-49C5-AC1D-D48A1B4E00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7CBCB0-F68D-4E97-B777-A15723E4A0F1}"/>
              </a:ext>
            </a:extLst>
          </p:cNvPr>
          <p:cNvSpPr>
            <a:spLocks noGrp="1"/>
          </p:cNvSpPr>
          <p:nvPr>
            <p:ph type="sldNum" sz="quarter" idx="12"/>
          </p:nvPr>
        </p:nvSpPr>
        <p:spPr/>
        <p:txBody>
          <a:bodyPr/>
          <a:lstStyle>
            <a:lvl1pPr>
              <a:defRPr/>
            </a:lvl1pPr>
          </a:lstStyle>
          <a:p>
            <a:fld id="{20694CE6-0D69-4403-88C9-BCDF4173B102}" type="slidenum">
              <a:rPr lang="en-US" altLang="en-US"/>
              <a:pPr/>
              <a:t>‹#›</a:t>
            </a:fld>
            <a:endParaRPr lang="en-US" altLang="en-US"/>
          </a:p>
        </p:txBody>
      </p:sp>
    </p:spTree>
    <p:extLst>
      <p:ext uri="{BB962C8B-B14F-4D97-AF65-F5344CB8AC3E}">
        <p14:creationId xmlns:p14="http://schemas.microsoft.com/office/powerpoint/2010/main" val="62527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6C7F7-AD02-44D7-AC42-6EB218571E3C}"/>
              </a:ext>
            </a:extLst>
          </p:cNvPr>
          <p:cNvSpPr>
            <a:spLocks noGrp="1"/>
          </p:cNvSpPr>
          <p:nvPr>
            <p:ph type="dt" sz="half" idx="10"/>
          </p:nvPr>
        </p:nvSpPr>
        <p:spPr/>
        <p:txBody>
          <a:bodyPr/>
          <a:lstStyle>
            <a:lvl1pPr>
              <a:defRPr/>
            </a:lvl1pPr>
          </a:lstStyle>
          <a:p>
            <a:pPr>
              <a:defRPr/>
            </a:pPr>
            <a:fld id="{3D086A63-2A9C-45EF-9CFD-92B8458872F9}" type="datetimeFigureOut">
              <a:rPr lang="en-US"/>
              <a:pPr>
                <a:defRPr/>
              </a:pPr>
              <a:t>10/24/2023</a:t>
            </a:fld>
            <a:endParaRPr lang="en-US"/>
          </a:p>
        </p:txBody>
      </p:sp>
      <p:sp>
        <p:nvSpPr>
          <p:cNvPr id="5" name="Footer Placeholder 4">
            <a:extLst>
              <a:ext uri="{FF2B5EF4-FFF2-40B4-BE49-F238E27FC236}">
                <a16:creationId xmlns:a16="http://schemas.microsoft.com/office/drawing/2014/main" id="{E4F6AD49-A424-4195-829A-D5D5489CF54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7F791ED-7258-4EF4-9856-45EA388D2E8A}"/>
              </a:ext>
            </a:extLst>
          </p:cNvPr>
          <p:cNvSpPr>
            <a:spLocks noGrp="1"/>
          </p:cNvSpPr>
          <p:nvPr>
            <p:ph type="sldNum" sz="quarter" idx="12"/>
          </p:nvPr>
        </p:nvSpPr>
        <p:spPr/>
        <p:txBody>
          <a:bodyPr/>
          <a:lstStyle>
            <a:lvl1pPr>
              <a:defRPr/>
            </a:lvl1pPr>
          </a:lstStyle>
          <a:p>
            <a:fld id="{FFBD4C67-AFFB-4148-9967-E537691BA1E4}" type="slidenum">
              <a:rPr lang="en-US" altLang="en-US"/>
              <a:pPr/>
              <a:t>‹#›</a:t>
            </a:fld>
            <a:endParaRPr lang="en-US" altLang="en-US"/>
          </a:p>
        </p:txBody>
      </p:sp>
    </p:spTree>
    <p:extLst>
      <p:ext uri="{BB962C8B-B14F-4D97-AF65-F5344CB8AC3E}">
        <p14:creationId xmlns:p14="http://schemas.microsoft.com/office/powerpoint/2010/main" val="45032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DEE0E-9DC7-447A-825D-FA4AE70FBACA}"/>
              </a:ext>
            </a:extLst>
          </p:cNvPr>
          <p:cNvSpPr>
            <a:spLocks noGrp="1"/>
          </p:cNvSpPr>
          <p:nvPr>
            <p:ph type="dt" sz="half" idx="10"/>
          </p:nvPr>
        </p:nvSpPr>
        <p:spPr/>
        <p:txBody>
          <a:bodyPr/>
          <a:lstStyle>
            <a:lvl1pPr>
              <a:defRPr/>
            </a:lvl1pPr>
          </a:lstStyle>
          <a:p>
            <a:pPr>
              <a:defRPr/>
            </a:pPr>
            <a:fld id="{B0597ABF-16BA-4242-B05F-729636E13DA0}" type="datetimeFigureOut">
              <a:rPr lang="en-US"/>
              <a:pPr>
                <a:defRPr/>
              </a:pPr>
              <a:t>10/24/2023</a:t>
            </a:fld>
            <a:endParaRPr lang="en-US"/>
          </a:p>
        </p:txBody>
      </p:sp>
      <p:sp>
        <p:nvSpPr>
          <p:cNvPr id="5" name="Footer Placeholder 4">
            <a:extLst>
              <a:ext uri="{FF2B5EF4-FFF2-40B4-BE49-F238E27FC236}">
                <a16:creationId xmlns:a16="http://schemas.microsoft.com/office/drawing/2014/main" id="{C84A195C-7B61-4698-8E65-260A8AA229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772D81B-8BA3-48CE-9B5A-E00E17BAD674}"/>
              </a:ext>
            </a:extLst>
          </p:cNvPr>
          <p:cNvSpPr>
            <a:spLocks noGrp="1"/>
          </p:cNvSpPr>
          <p:nvPr>
            <p:ph type="sldNum" sz="quarter" idx="12"/>
          </p:nvPr>
        </p:nvSpPr>
        <p:spPr/>
        <p:txBody>
          <a:bodyPr/>
          <a:lstStyle>
            <a:lvl1pPr>
              <a:defRPr/>
            </a:lvl1pPr>
          </a:lstStyle>
          <a:p>
            <a:fld id="{2261992B-4386-4273-AF2A-3CC15F7F5188}" type="slidenum">
              <a:rPr lang="en-US" altLang="en-US"/>
              <a:pPr/>
              <a:t>‹#›</a:t>
            </a:fld>
            <a:endParaRPr lang="en-US" altLang="en-US"/>
          </a:p>
        </p:txBody>
      </p:sp>
    </p:spTree>
    <p:extLst>
      <p:ext uri="{BB962C8B-B14F-4D97-AF65-F5344CB8AC3E}">
        <p14:creationId xmlns:p14="http://schemas.microsoft.com/office/powerpoint/2010/main" val="320108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33C406-61EF-4A84-9AB0-CA066F7F46D4}"/>
              </a:ext>
            </a:extLst>
          </p:cNvPr>
          <p:cNvSpPr>
            <a:spLocks noGrp="1"/>
          </p:cNvSpPr>
          <p:nvPr>
            <p:ph type="dt" sz="half" idx="10"/>
          </p:nvPr>
        </p:nvSpPr>
        <p:spPr/>
        <p:txBody>
          <a:bodyPr/>
          <a:lstStyle>
            <a:lvl1pPr>
              <a:defRPr/>
            </a:lvl1pPr>
          </a:lstStyle>
          <a:p>
            <a:pPr>
              <a:defRPr/>
            </a:pPr>
            <a:fld id="{1012CD58-7727-44E2-9B03-F202A866B783}" type="datetimeFigureOut">
              <a:rPr lang="en-US"/>
              <a:pPr>
                <a:defRPr/>
              </a:pPr>
              <a:t>10/24/2023</a:t>
            </a:fld>
            <a:endParaRPr lang="en-US"/>
          </a:p>
        </p:txBody>
      </p:sp>
      <p:sp>
        <p:nvSpPr>
          <p:cNvPr id="5" name="Footer Placeholder 4">
            <a:extLst>
              <a:ext uri="{FF2B5EF4-FFF2-40B4-BE49-F238E27FC236}">
                <a16:creationId xmlns:a16="http://schemas.microsoft.com/office/drawing/2014/main" id="{016F233E-D692-4ACB-B48A-2D759C987A5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A141BFF-3AE8-4BA6-8A85-E941B6CF5E99}"/>
              </a:ext>
            </a:extLst>
          </p:cNvPr>
          <p:cNvSpPr>
            <a:spLocks noGrp="1"/>
          </p:cNvSpPr>
          <p:nvPr>
            <p:ph type="sldNum" sz="quarter" idx="12"/>
          </p:nvPr>
        </p:nvSpPr>
        <p:spPr/>
        <p:txBody>
          <a:bodyPr/>
          <a:lstStyle>
            <a:lvl1pPr>
              <a:defRPr/>
            </a:lvl1pPr>
          </a:lstStyle>
          <a:p>
            <a:fld id="{0025D561-48CE-4BD3-A19B-4632AE3FD71C}" type="slidenum">
              <a:rPr lang="en-US" altLang="en-US"/>
              <a:pPr/>
              <a:t>‹#›</a:t>
            </a:fld>
            <a:endParaRPr lang="en-US" altLang="en-US"/>
          </a:p>
        </p:txBody>
      </p:sp>
    </p:spTree>
    <p:extLst>
      <p:ext uri="{BB962C8B-B14F-4D97-AF65-F5344CB8AC3E}">
        <p14:creationId xmlns:p14="http://schemas.microsoft.com/office/powerpoint/2010/main" val="18510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85A14B3-1E11-4630-99C3-AAFC5447CF75}"/>
              </a:ext>
            </a:extLst>
          </p:cNvPr>
          <p:cNvSpPr>
            <a:spLocks noGrp="1"/>
          </p:cNvSpPr>
          <p:nvPr>
            <p:ph type="dt" sz="half" idx="10"/>
          </p:nvPr>
        </p:nvSpPr>
        <p:spPr/>
        <p:txBody>
          <a:bodyPr/>
          <a:lstStyle>
            <a:lvl1pPr>
              <a:defRPr/>
            </a:lvl1pPr>
          </a:lstStyle>
          <a:p>
            <a:pPr>
              <a:defRPr/>
            </a:pPr>
            <a:fld id="{D4B7A864-CCD2-4502-9866-BBDF97D9FA80}" type="datetimeFigureOut">
              <a:rPr lang="en-US"/>
              <a:pPr>
                <a:defRPr/>
              </a:pPr>
              <a:t>10/24/2023</a:t>
            </a:fld>
            <a:endParaRPr lang="en-US"/>
          </a:p>
        </p:txBody>
      </p:sp>
      <p:sp>
        <p:nvSpPr>
          <p:cNvPr id="6" name="Footer Placeholder 4">
            <a:extLst>
              <a:ext uri="{FF2B5EF4-FFF2-40B4-BE49-F238E27FC236}">
                <a16:creationId xmlns:a16="http://schemas.microsoft.com/office/drawing/2014/main" id="{B30C75FD-6C7C-4C5D-909E-54F70B41BF8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EEC6464-B278-4C18-8E3F-E55D2F217685}"/>
              </a:ext>
            </a:extLst>
          </p:cNvPr>
          <p:cNvSpPr>
            <a:spLocks noGrp="1"/>
          </p:cNvSpPr>
          <p:nvPr>
            <p:ph type="sldNum" sz="quarter" idx="12"/>
          </p:nvPr>
        </p:nvSpPr>
        <p:spPr/>
        <p:txBody>
          <a:bodyPr/>
          <a:lstStyle>
            <a:lvl1pPr>
              <a:defRPr/>
            </a:lvl1pPr>
          </a:lstStyle>
          <a:p>
            <a:fld id="{58EF4C54-E543-476E-B517-88D2DE35E477}" type="slidenum">
              <a:rPr lang="en-US" altLang="en-US"/>
              <a:pPr/>
              <a:t>‹#›</a:t>
            </a:fld>
            <a:endParaRPr lang="en-US" altLang="en-US"/>
          </a:p>
        </p:txBody>
      </p:sp>
    </p:spTree>
    <p:extLst>
      <p:ext uri="{BB962C8B-B14F-4D97-AF65-F5344CB8AC3E}">
        <p14:creationId xmlns:p14="http://schemas.microsoft.com/office/powerpoint/2010/main" val="217760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99739E8-7717-4947-B72D-04F2959A6FBB}"/>
              </a:ext>
            </a:extLst>
          </p:cNvPr>
          <p:cNvSpPr>
            <a:spLocks noGrp="1"/>
          </p:cNvSpPr>
          <p:nvPr>
            <p:ph type="dt" sz="half" idx="10"/>
          </p:nvPr>
        </p:nvSpPr>
        <p:spPr/>
        <p:txBody>
          <a:bodyPr/>
          <a:lstStyle>
            <a:lvl1pPr>
              <a:defRPr/>
            </a:lvl1pPr>
          </a:lstStyle>
          <a:p>
            <a:pPr>
              <a:defRPr/>
            </a:pPr>
            <a:fld id="{695140C0-0445-4912-8BED-220BB569D449}" type="datetimeFigureOut">
              <a:rPr lang="en-US"/>
              <a:pPr>
                <a:defRPr/>
              </a:pPr>
              <a:t>10/24/2023</a:t>
            </a:fld>
            <a:endParaRPr lang="en-US"/>
          </a:p>
        </p:txBody>
      </p:sp>
      <p:sp>
        <p:nvSpPr>
          <p:cNvPr id="8" name="Footer Placeholder 4">
            <a:extLst>
              <a:ext uri="{FF2B5EF4-FFF2-40B4-BE49-F238E27FC236}">
                <a16:creationId xmlns:a16="http://schemas.microsoft.com/office/drawing/2014/main" id="{C86161F8-AF75-4F4A-8CD8-A0EAD4CFA5F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758A581-1CCC-40A2-9A82-32337744CDFA}"/>
              </a:ext>
            </a:extLst>
          </p:cNvPr>
          <p:cNvSpPr>
            <a:spLocks noGrp="1"/>
          </p:cNvSpPr>
          <p:nvPr>
            <p:ph type="sldNum" sz="quarter" idx="12"/>
          </p:nvPr>
        </p:nvSpPr>
        <p:spPr/>
        <p:txBody>
          <a:bodyPr/>
          <a:lstStyle>
            <a:lvl1pPr>
              <a:defRPr/>
            </a:lvl1pPr>
          </a:lstStyle>
          <a:p>
            <a:fld id="{C4B9FF80-0D47-48A1-A99D-AA179184D297}" type="slidenum">
              <a:rPr lang="en-US" altLang="en-US"/>
              <a:pPr/>
              <a:t>‹#›</a:t>
            </a:fld>
            <a:endParaRPr lang="en-US" altLang="en-US"/>
          </a:p>
        </p:txBody>
      </p:sp>
    </p:spTree>
    <p:extLst>
      <p:ext uri="{BB962C8B-B14F-4D97-AF65-F5344CB8AC3E}">
        <p14:creationId xmlns:p14="http://schemas.microsoft.com/office/powerpoint/2010/main" val="364418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FEBDF76-8169-4805-A57C-C485431AE4B0}"/>
              </a:ext>
            </a:extLst>
          </p:cNvPr>
          <p:cNvSpPr>
            <a:spLocks noGrp="1"/>
          </p:cNvSpPr>
          <p:nvPr>
            <p:ph type="dt" sz="half" idx="10"/>
          </p:nvPr>
        </p:nvSpPr>
        <p:spPr/>
        <p:txBody>
          <a:bodyPr/>
          <a:lstStyle>
            <a:lvl1pPr>
              <a:defRPr/>
            </a:lvl1pPr>
          </a:lstStyle>
          <a:p>
            <a:pPr>
              <a:defRPr/>
            </a:pPr>
            <a:fld id="{31FD3EE3-3B92-4D14-BA74-EA2CCF923D30}" type="datetimeFigureOut">
              <a:rPr lang="en-US"/>
              <a:pPr>
                <a:defRPr/>
              </a:pPr>
              <a:t>10/24/2023</a:t>
            </a:fld>
            <a:endParaRPr lang="en-US"/>
          </a:p>
        </p:txBody>
      </p:sp>
      <p:sp>
        <p:nvSpPr>
          <p:cNvPr id="4" name="Footer Placeholder 4">
            <a:extLst>
              <a:ext uri="{FF2B5EF4-FFF2-40B4-BE49-F238E27FC236}">
                <a16:creationId xmlns:a16="http://schemas.microsoft.com/office/drawing/2014/main" id="{6F655363-33A9-4BFC-B4EC-9CB1F140925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7365544-373E-42BE-AC81-436EFD5ECACD}"/>
              </a:ext>
            </a:extLst>
          </p:cNvPr>
          <p:cNvSpPr>
            <a:spLocks noGrp="1"/>
          </p:cNvSpPr>
          <p:nvPr>
            <p:ph type="sldNum" sz="quarter" idx="12"/>
          </p:nvPr>
        </p:nvSpPr>
        <p:spPr/>
        <p:txBody>
          <a:bodyPr/>
          <a:lstStyle>
            <a:lvl1pPr>
              <a:defRPr/>
            </a:lvl1pPr>
          </a:lstStyle>
          <a:p>
            <a:fld id="{CE36B5E4-570D-4BA7-AD63-78A56AF16CE6}" type="slidenum">
              <a:rPr lang="en-US" altLang="en-US"/>
              <a:pPr/>
              <a:t>‹#›</a:t>
            </a:fld>
            <a:endParaRPr lang="en-US" altLang="en-US"/>
          </a:p>
        </p:txBody>
      </p:sp>
    </p:spTree>
    <p:extLst>
      <p:ext uri="{BB962C8B-B14F-4D97-AF65-F5344CB8AC3E}">
        <p14:creationId xmlns:p14="http://schemas.microsoft.com/office/powerpoint/2010/main" val="292166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7000274-D347-4B24-91D0-8AF2D19D0F70}"/>
              </a:ext>
            </a:extLst>
          </p:cNvPr>
          <p:cNvSpPr>
            <a:spLocks noGrp="1"/>
          </p:cNvSpPr>
          <p:nvPr>
            <p:ph type="dt" sz="half" idx="10"/>
          </p:nvPr>
        </p:nvSpPr>
        <p:spPr/>
        <p:txBody>
          <a:bodyPr/>
          <a:lstStyle>
            <a:lvl1pPr>
              <a:defRPr/>
            </a:lvl1pPr>
          </a:lstStyle>
          <a:p>
            <a:pPr>
              <a:defRPr/>
            </a:pPr>
            <a:fld id="{87884390-EB00-4931-BE15-053B43C4644E}" type="datetimeFigureOut">
              <a:rPr lang="en-US"/>
              <a:pPr>
                <a:defRPr/>
              </a:pPr>
              <a:t>10/24/2023</a:t>
            </a:fld>
            <a:endParaRPr lang="en-US"/>
          </a:p>
        </p:txBody>
      </p:sp>
      <p:sp>
        <p:nvSpPr>
          <p:cNvPr id="3" name="Footer Placeholder 4">
            <a:extLst>
              <a:ext uri="{FF2B5EF4-FFF2-40B4-BE49-F238E27FC236}">
                <a16:creationId xmlns:a16="http://schemas.microsoft.com/office/drawing/2014/main" id="{D33006AC-99A0-4F81-9148-DBFC7923AE9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D5AACCD-15EC-4480-82EF-3FCE14E0D214}"/>
              </a:ext>
            </a:extLst>
          </p:cNvPr>
          <p:cNvSpPr>
            <a:spLocks noGrp="1"/>
          </p:cNvSpPr>
          <p:nvPr>
            <p:ph type="sldNum" sz="quarter" idx="12"/>
          </p:nvPr>
        </p:nvSpPr>
        <p:spPr/>
        <p:txBody>
          <a:bodyPr/>
          <a:lstStyle>
            <a:lvl1pPr>
              <a:defRPr/>
            </a:lvl1pPr>
          </a:lstStyle>
          <a:p>
            <a:fld id="{E2AAF93D-031D-4686-9773-F74FFD334641}" type="slidenum">
              <a:rPr lang="en-US" altLang="en-US"/>
              <a:pPr/>
              <a:t>‹#›</a:t>
            </a:fld>
            <a:endParaRPr lang="en-US" altLang="en-US"/>
          </a:p>
        </p:txBody>
      </p:sp>
    </p:spTree>
    <p:extLst>
      <p:ext uri="{BB962C8B-B14F-4D97-AF65-F5344CB8AC3E}">
        <p14:creationId xmlns:p14="http://schemas.microsoft.com/office/powerpoint/2010/main" val="267873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8C3F79F-16C7-4FB5-910D-A504A027A956}"/>
              </a:ext>
            </a:extLst>
          </p:cNvPr>
          <p:cNvSpPr>
            <a:spLocks noGrp="1"/>
          </p:cNvSpPr>
          <p:nvPr>
            <p:ph type="dt" sz="half" idx="10"/>
          </p:nvPr>
        </p:nvSpPr>
        <p:spPr/>
        <p:txBody>
          <a:bodyPr/>
          <a:lstStyle>
            <a:lvl1pPr>
              <a:defRPr/>
            </a:lvl1pPr>
          </a:lstStyle>
          <a:p>
            <a:pPr>
              <a:defRPr/>
            </a:pPr>
            <a:fld id="{A478883E-A1FE-4091-964C-D2B68AFCBE96}" type="datetimeFigureOut">
              <a:rPr lang="en-US"/>
              <a:pPr>
                <a:defRPr/>
              </a:pPr>
              <a:t>10/24/2023</a:t>
            </a:fld>
            <a:endParaRPr lang="en-US"/>
          </a:p>
        </p:txBody>
      </p:sp>
      <p:sp>
        <p:nvSpPr>
          <p:cNvPr id="6" name="Footer Placeholder 4">
            <a:extLst>
              <a:ext uri="{FF2B5EF4-FFF2-40B4-BE49-F238E27FC236}">
                <a16:creationId xmlns:a16="http://schemas.microsoft.com/office/drawing/2014/main" id="{A1E5CD42-89DA-4F16-921A-21B3950B807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8FBC6B-A136-46B6-A345-371CF62E417D}"/>
              </a:ext>
            </a:extLst>
          </p:cNvPr>
          <p:cNvSpPr>
            <a:spLocks noGrp="1"/>
          </p:cNvSpPr>
          <p:nvPr>
            <p:ph type="sldNum" sz="quarter" idx="12"/>
          </p:nvPr>
        </p:nvSpPr>
        <p:spPr/>
        <p:txBody>
          <a:bodyPr/>
          <a:lstStyle>
            <a:lvl1pPr>
              <a:defRPr/>
            </a:lvl1pPr>
          </a:lstStyle>
          <a:p>
            <a:fld id="{3A042C73-A68E-41D0-9969-F7822623D56C}" type="slidenum">
              <a:rPr lang="en-US" altLang="en-US"/>
              <a:pPr/>
              <a:t>‹#›</a:t>
            </a:fld>
            <a:endParaRPr lang="en-US" altLang="en-US"/>
          </a:p>
        </p:txBody>
      </p:sp>
    </p:spTree>
    <p:extLst>
      <p:ext uri="{BB962C8B-B14F-4D97-AF65-F5344CB8AC3E}">
        <p14:creationId xmlns:p14="http://schemas.microsoft.com/office/powerpoint/2010/main" val="85523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C9B91D8-D712-4397-8BB9-E8B3CA1475FC}"/>
              </a:ext>
            </a:extLst>
          </p:cNvPr>
          <p:cNvSpPr>
            <a:spLocks noGrp="1"/>
          </p:cNvSpPr>
          <p:nvPr>
            <p:ph type="dt" sz="half" idx="10"/>
          </p:nvPr>
        </p:nvSpPr>
        <p:spPr/>
        <p:txBody>
          <a:bodyPr/>
          <a:lstStyle>
            <a:lvl1pPr>
              <a:defRPr/>
            </a:lvl1pPr>
          </a:lstStyle>
          <a:p>
            <a:pPr>
              <a:defRPr/>
            </a:pPr>
            <a:fld id="{793A2EBC-92E0-45BA-9263-14BFE0624E25}" type="datetimeFigureOut">
              <a:rPr lang="en-US"/>
              <a:pPr>
                <a:defRPr/>
              </a:pPr>
              <a:t>10/24/2023</a:t>
            </a:fld>
            <a:endParaRPr lang="en-US"/>
          </a:p>
        </p:txBody>
      </p:sp>
      <p:sp>
        <p:nvSpPr>
          <p:cNvPr id="6" name="Footer Placeholder 4">
            <a:extLst>
              <a:ext uri="{FF2B5EF4-FFF2-40B4-BE49-F238E27FC236}">
                <a16:creationId xmlns:a16="http://schemas.microsoft.com/office/drawing/2014/main" id="{3762C17B-1CA0-4516-8B13-3EC53C5967F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AE10C9C-AE75-4AC3-B9EE-3D9603E47C08}"/>
              </a:ext>
            </a:extLst>
          </p:cNvPr>
          <p:cNvSpPr>
            <a:spLocks noGrp="1"/>
          </p:cNvSpPr>
          <p:nvPr>
            <p:ph type="sldNum" sz="quarter" idx="12"/>
          </p:nvPr>
        </p:nvSpPr>
        <p:spPr/>
        <p:txBody>
          <a:bodyPr/>
          <a:lstStyle>
            <a:lvl1pPr>
              <a:defRPr/>
            </a:lvl1pPr>
          </a:lstStyle>
          <a:p>
            <a:fld id="{AD74B472-1679-4B3D-A437-2AD666D9873B}" type="slidenum">
              <a:rPr lang="en-US" altLang="en-US"/>
              <a:pPr/>
              <a:t>‹#›</a:t>
            </a:fld>
            <a:endParaRPr lang="en-US" altLang="en-US"/>
          </a:p>
        </p:txBody>
      </p:sp>
    </p:spTree>
    <p:extLst>
      <p:ext uri="{BB962C8B-B14F-4D97-AF65-F5344CB8AC3E}">
        <p14:creationId xmlns:p14="http://schemas.microsoft.com/office/powerpoint/2010/main" val="244042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13488CF-C38F-4724-B987-DD21ED84830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9BE652B-FC92-426A-8FAD-E607C3F538E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CCEEB58-7BAA-4B76-BB26-EC7ED0C658F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DC4BBDC-192C-4340-B6A7-36BA8AC91607}" type="datetimeFigureOut">
              <a:rPr lang="en-US"/>
              <a:pPr>
                <a:defRPr/>
              </a:pPr>
              <a:t>10/24/2023</a:t>
            </a:fld>
            <a:endParaRPr lang="en-US"/>
          </a:p>
        </p:txBody>
      </p:sp>
      <p:sp>
        <p:nvSpPr>
          <p:cNvPr id="5" name="Footer Placeholder 4">
            <a:extLst>
              <a:ext uri="{FF2B5EF4-FFF2-40B4-BE49-F238E27FC236}">
                <a16:creationId xmlns:a16="http://schemas.microsoft.com/office/drawing/2014/main" id="{5E23A4D8-E510-4681-AE31-3870E02C07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516A8E1D-0639-4B7C-BC2C-64B91EBD621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4299670-7CAA-4E39-9B2C-9FFD79BDFD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4.emf"/><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4.emf"/></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5.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7.xml"/><Relationship Id="rId4" Type="http://schemas.openxmlformats.org/officeDocument/2006/relationships/image" Target="../media/image5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emf"/><Relationship Id="rId1" Type="http://schemas.openxmlformats.org/officeDocument/2006/relationships/slideLayout" Target="../slideLayouts/slideLayout7.xml"/><Relationship Id="rId4" Type="http://schemas.openxmlformats.org/officeDocument/2006/relationships/image" Target="../media/image59.emf"/></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65.emf"/></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68.emf"/><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71.emf"/></Relationships>
</file>

<file path=ppt/slides/_rels/slide4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F7EC0718-7E5E-49F9-BC13-3C775FC9E9E7}"/>
              </a:ext>
            </a:extLst>
          </p:cNvPr>
          <p:cNvSpPr>
            <a:spLocks noGrp="1"/>
          </p:cNvSpPr>
          <p:nvPr>
            <p:ph type="ctrTitle"/>
          </p:nvPr>
        </p:nvSpPr>
        <p:spPr>
          <a:xfrm>
            <a:off x="685800" y="2133600"/>
            <a:ext cx="7772400" cy="1470025"/>
          </a:xfrm>
        </p:spPr>
        <p:txBody>
          <a:bodyPr/>
          <a:lstStyle/>
          <a:p>
            <a:pPr eaLnBrk="1" hangingPunct="1"/>
            <a:r>
              <a:rPr lang="en-US" altLang="en-US" sz="3600" dirty="0"/>
              <a:t>STAT 5340</a:t>
            </a:r>
            <a:br>
              <a:rPr lang="en-US" altLang="en-US" sz="3600" dirty="0"/>
            </a:br>
            <a:r>
              <a:rPr lang="en-US" altLang="en-US" sz="3600" dirty="0"/>
              <a:t>Statistical Analysis I</a:t>
            </a:r>
          </a:p>
        </p:txBody>
      </p:sp>
      <p:sp>
        <p:nvSpPr>
          <p:cNvPr id="3" name="Subtitle 2">
            <a:extLst>
              <a:ext uri="{FF2B5EF4-FFF2-40B4-BE49-F238E27FC236}">
                <a16:creationId xmlns:a16="http://schemas.microsoft.com/office/drawing/2014/main" id="{CF578361-1B4E-42D0-BF31-C85D02AFE6E1}"/>
              </a:ext>
            </a:extLst>
          </p:cNvPr>
          <p:cNvSpPr>
            <a:spLocks noGrp="1"/>
          </p:cNvSpPr>
          <p:nvPr>
            <p:ph type="subTitle" idx="1"/>
          </p:nvPr>
        </p:nvSpPr>
        <p:spPr>
          <a:xfrm>
            <a:off x="1371600" y="4495800"/>
            <a:ext cx="6400800" cy="533400"/>
          </a:xfrm>
        </p:spPr>
        <p:txBody>
          <a:bodyPr rtlCol="0">
            <a:normAutofit/>
          </a:bodyPr>
          <a:lstStyle/>
          <a:p>
            <a:pPr eaLnBrk="1" fontAlgn="auto" hangingPunct="1">
              <a:spcAft>
                <a:spcPts val="0"/>
              </a:spcAft>
              <a:defRPr/>
            </a:pPr>
            <a:r>
              <a:rPr lang="en-US" sz="2400" dirty="0"/>
              <a:t>Inference for Multiple Samples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BD0C-EE46-4F1A-A79F-3AAC74808944}"/>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Means</a:t>
            </a:r>
          </a:p>
        </p:txBody>
      </p:sp>
      <p:sp>
        <p:nvSpPr>
          <p:cNvPr id="3" name="TextBox 2">
            <a:extLst>
              <a:ext uri="{FF2B5EF4-FFF2-40B4-BE49-F238E27FC236}">
                <a16:creationId xmlns:a16="http://schemas.microsoft.com/office/drawing/2014/main" id="{58839271-2962-442F-9A3C-11B41EC992FC}"/>
              </a:ext>
            </a:extLst>
          </p:cNvPr>
          <p:cNvSpPr txBox="1"/>
          <p:nvPr/>
        </p:nvSpPr>
        <p:spPr>
          <a:xfrm>
            <a:off x="304800" y="685800"/>
            <a:ext cx="7162800" cy="2554288"/>
          </a:xfrm>
          <a:prstGeom prst="rect">
            <a:avLst/>
          </a:prstGeom>
          <a:noFill/>
        </p:spPr>
        <p:txBody>
          <a:bodyPr>
            <a:spAutoFit/>
          </a:bodyPr>
          <a:lstStyle/>
          <a:p>
            <a:pPr>
              <a:defRPr/>
            </a:pPr>
            <a:r>
              <a:rPr lang="en-US" sz="1600" dirty="0">
                <a:latin typeface="+mn-lt"/>
                <a:cs typeface="Arial" charset="0"/>
              </a:rPr>
              <a:t>Consider a company that annually distributes bonuses to its employees, but uses a rather involved method to determine the size of the bonus (as a percentage of each employee’s regular salary) for each individual.</a:t>
            </a:r>
          </a:p>
          <a:p>
            <a:pPr>
              <a:defRPr/>
            </a:pPr>
            <a:endParaRPr lang="en-US" sz="800" dirty="0">
              <a:latin typeface="+mn-lt"/>
              <a:cs typeface="Arial" charset="0"/>
            </a:endParaRPr>
          </a:p>
          <a:p>
            <a:pPr>
              <a:defRPr/>
            </a:pPr>
            <a:r>
              <a:rPr lang="en-US" sz="1600" dirty="0">
                <a:latin typeface="+mn-lt"/>
                <a:cs typeface="Arial" charset="0"/>
              </a:rPr>
              <a:t>The primary factor in the method is the evaluation of the employee’s direct supervisor, and the Human Resources department is concerned that male employees are being routinely rated higher than female employees with a resultant difference in annual bonus pay.</a:t>
            </a:r>
          </a:p>
          <a:p>
            <a:pPr>
              <a:defRPr/>
            </a:pPr>
            <a:endParaRPr lang="en-US" sz="800" dirty="0">
              <a:latin typeface="+mn-lt"/>
              <a:cs typeface="Arial" charset="0"/>
            </a:endParaRPr>
          </a:p>
          <a:p>
            <a:pPr>
              <a:defRPr/>
            </a:pPr>
            <a:r>
              <a:rPr lang="en-US" sz="1600" dirty="0">
                <a:latin typeface="+mn-lt"/>
                <a:cs typeface="Arial" charset="0"/>
              </a:rPr>
              <a:t>To assess this concern, the HR group randomly sampled some recent bonus pay percentages for a number of employees of each gender.</a:t>
            </a:r>
          </a:p>
        </p:txBody>
      </p:sp>
      <p:pic>
        <p:nvPicPr>
          <p:cNvPr id="47106" name="Picture 2">
            <a:extLst>
              <a:ext uri="{FF2B5EF4-FFF2-40B4-BE49-F238E27FC236}">
                <a16:creationId xmlns:a16="http://schemas.microsoft.com/office/drawing/2014/main" id="{D8C0B0AD-680B-49AD-BD66-00AB30EB7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457200"/>
            <a:ext cx="122872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DD72C0A-E5FC-467A-8098-65ED6BC90A95}"/>
              </a:ext>
            </a:extLst>
          </p:cNvPr>
          <p:cNvSpPr txBox="1"/>
          <p:nvPr/>
        </p:nvSpPr>
        <p:spPr>
          <a:xfrm>
            <a:off x="381000" y="3276600"/>
            <a:ext cx="3400425" cy="338138"/>
          </a:xfrm>
          <a:prstGeom prst="rect">
            <a:avLst/>
          </a:prstGeom>
          <a:noFill/>
        </p:spPr>
        <p:txBody>
          <a:bodyPr wrap="none">
            <a:spAutoFit/>
          </a:bodyPr>
          <a:lstStyle/>
          <a:p>
            <a:pPr>
              <a:defRPr/>
            </a:pPr>
            <a:r>
              <a:rPr lang="en-US" sz="1600" dirty="0">
                <a:latin typeface="+mn-lt"/>
                <a:cs typeface="Arial" charset="0"/>
              </a:rPr>
              <a:t>What might be a reasonable first step?</a:t>
            </a:r>
          </a:p>
        </p:txBody>
      </p:sp>
      <p:pic>
        <p:nvPicPr>
          <p:cNvPr id="11270" name="Picture 3">
            <a:extLst>
              <a:ext uri="{FF2B5EF4-FFF2-40B4-BE49-F238E27FC236}">
                <a16:creationId xmlns:a16="http://schemas.microsoft.com/office/drawing/2014/main" id="{A717C491-AC10-4AB1-9A9B-E05B17138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733800"/>
            <a:ext cx="3505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4">
            <a:extLst>
              <a:ext uri="{FF2B5EF4-FFF2-40B4-BE49-F238E27FC236}">
                <a16:creationId xmlns:a16="http://schemas.microsoft.com/office/drawing/2014/main" id="{7543F79F-6E4E-4C64-A20C-3F97488EFB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733800"/>
            <a:ext cx="3505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436E8AF-50ED-4B9B-8B55-AF461C29B4C1}"/>
              </a:ext>
            </a:extLst>
          </p:cNvPr>
          <p:cNvSpPr txBox="1"/>
          <p:nvPr/>
        </p:nvSpPr>
        <p:spPr>
          <a:xfrm>
            <a:off x="228600" y="6248400"/>
            <a:ext cx="6673850" cy="338138"/>
          </a:xfrm>
          <a:prstGeom prst="rect">
            <a:avLst/>
          </a:prstGeom>
          <a:noFill/>
        </p:spPr>
        <p:txBody>
          <a:bodyPr wrap="none">
            <a:spAutoFit/>
          </a:bodyPr>
          <a:lstStyle/>
          <a:p>
            <a:pPr>
              <a:defRPr/>
            </a:pPr>
            <a:r>
              <a:rPr lang="en-US" sz="1600" dirty="0">
                <a:latin typeface="+mn-lt"/>
                <a:cs typeface="Arial" charset="0"/>
              </a:rPr>
              <a:t>So, the graphs alone suggest that % Bonus Pay is higher for male employees …</a:t>
            </a:r>
          </a:p>
        </p:txBody>
      </p:sp>
      <p:sp>
        <p:nvSpPr>
          <p:cNvPr id="10" name="Rectangle 9">
            <a:extLst>
              <a:ext uri="{FF2B5EF4-FFF2-40B4-BE49-F238E27FC236}">
                <a16:creationId xmlns:a16="http://schemas.microsoft.com/office/drawing/2014/main" id="{A2F0901D-8DFC-4E06-BA01-57A67A7AC081}"/>
              </a:ext>
            </a:extLst>
          </p:cNvPr>
          <p:cNvSpPr/>
          <p:nvPr/>
        </p:nvSpPr>
        <p:spPr>
          <a:xfrm>
            <a:off x="76200" y="3657600"/>
            <a:ext cx="3657600" cy="251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a:extLst>
              <a:ext uri="{FF2B5EF4-FFF2-40B4-BE49-F238E27FC236}">
                <a16:creationId xmlns:a16="http://schemas.microsoft.com/office/drawing/2014/main" id="{5F4E2F40-9CEB-416D-974E-65C3E3DCAB65}"/>
              </a:ext>
            </a:extLst>
          </p:cNvPr>
          <p:cNvSpPr/>
          <p:nvPr/>
        </p:nvSpPr>
        <p:spPr>
          <a:xfrm>
            <a:off x="3733800" y="3657600"/>
            <a:ext cx="3657600" cy="251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a:extLst>
              <a:ext uri="{FF2B5EF4-FFF2-40B4-BE49-F238E27FC236}">
                <a16:creationId xmlns:a16="http://schemas.microsoft.com/office/drawing/2014/main" id="{01EB898E-65F0-4B39-86D5-EF05E771079B}"/>
              </a:ext>
            </a:extLst>
          </p:cNvPr>
          <p:cNvSpPr/>
          <p:nvPr/>
        </p:nvSpPr>
        <p:spPr>
          <a:xfrm>
            <a:off x="152400" y="6248400"/>
            <a:ext cx="7315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106"/>
                                        </p:tgtEl>
                                        <p:attrNameLst>
                                          <p:attrName>style.visibility</p:attrName>
                                        </p:attrNameLst>
                                      </p:cBhvr>
                                      <p:to>
                                        <p:strVal val="visible"/>
                                      </p:to>
                                    </p:set>
                                    <p:anim calcmode="lin" valueType="num">
                                      <p:cBhvr additive="base">
                                        <p:cTn id="23" dur="500" fill="hold"/>
                                        <p:tgtEl>
                                          <p:spTgt spid="47106"/>
                                        </p:tgtEl>
                                        <p:attrNameLst>
                                          <p:attrName>ppt_x</p:attrName>
                                        </p:attrNameLst>
                                      </p:cBhvr>
                                      <p:tavLst>
                                        <p:tav tm="0">
                                          <p:val>
                                            <p:strVal val="#ppt_x"/>
                                          </p:val>
                                        </p:tav>
                                        <p:tav tm="100000">
                                          <p:val>
                                            <p:strVal val="#ppt_x"/>
                                          </p:val>
                                        </p:tav>
                                      </p:tavLst>
                                    </p:anim>
                                    <p:anim calcmode="lin" valueType="num">
                                      <p:cBhvr additive="base">
                                        <p:cTn id="24" dur="500" fill="hold"/>
                                        <p:tgtEl>
                                          <p:spTgt spid="4710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xit" presetSubtype="4" fill="hold" grpId="0" nodeType="click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xit" presetSubtype="4" fill="hold" grpId="0" nodeType="clickEffect">
                                  <p:stCondLst>
                                    <p:cond delay="0"/>
                                  </p:stCondLst>
                                  <p:childTnLst>
                                    <p:anim calcmode="lin" valueType="num">
                                      <p:cBhvr additive="base">
                                        <p:cTn id="40" dur="500"/>
                                        <p:tgtEl>
                                          <p:spTgt spid="11"/>
                                        </p:tgtEl>
                                        <p:attrNameLst>
                                          <p:attrName>ppt_x</p:attrName>
                                        </p:attrNameLst>
                                      </p:cBhvr>
                                      <p:tavLst>
                                        <p:tav tm="0">
                                          <p:val>
                                            <p:strVal val="ppt_x"/>
                                          </p:val>
                                        </p:tav>
                                        <p:tav tm="100000">
                                          <p:val>
                                            <p:strVal val="ppt_x"/>
                                          </p:val>
                                        </p:tav>
                                      </p:tavLst>
                                    </p:anim>
                                    <p:anim calcmode="lin" valueType="num">
                                      <p:cBhvr additive="base">
                                        <p:cTn id="41" dur="500"/>
                                        <p:tgtEl>
                                          <p:spTgt spid="11"/>
                                        </p:tgtEl>
                                        <p:attrNameLst>
                                          <p:attrName>ppt_y</p:attrName>
                                        </p:attrNameLst>
                                      </p:cBhvr>
                                      <p:tavLst>
                                        <p:tav tm="0">
                                          <p:val>
                                            <p:strVal val="ppt_y"/>
                                          </p:val>
                                        </p:tav>
                                        <p:tav tm="100000">
                                          <p:val>
                                            <p:strVal val="1+ppt_h/2"/>
                                          </p:val>
                                        </p:tav>
                                      </p:tavLst>
                                    </p:anim>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xit" presetSubtype="4" fill="hold" grpId="0" nodeType="clickEffect">
                                  <p:stCondLst>
                                    <p:cond delay="0"/>
                                  </p:stCondLst>
                                  <p:childTnLst>
                                    <p:anim calcmode="lin" valueType="num">
                                      <p:cBhvr additive="base">
                                        <p:cTn id="46" dur="500"/>
                                        <p:tgtEl>
                                          <p:spTgt spid="12"/>
                                        </p:tgtEl>
                                        <p:attrNameLst>
                                          <p:attrName>ppt_x</p:attrName>
                                        </p:attrNameLst>
                                      </p:cBhvr>
                                      <p:tavLst>
                                        <p:tav tm="0">
                                          <p:val>
                                            <p:strVal val="ppt_x"/>
                                          </p:val>
                                        </p:tav>
                                        <p:tav tm="100000">
                                          <p:val>
                                            <p:strVal val="ppt_x"/>
                                          </p:val>
                                        </p:tav>
                                      </p:tavLst>
                                    </p:anim>
                                    <p:anim calcmode="lin" valueType="num">
                                      <p:cBhvr additive="base">
                                        <p:cTn id="47" dur="500"/>
                                        <p:tgtEl>
                                          <p:spTgt spid="12"/>
                                        </p:tgtEl>
                                        <p:attrNameLst>
                                          <p:attrName>ppt_y</p:attrName>
                                        </p:attrNameLst>
                                      </p:cBhvr>
                                      <p:tavLst>
                                        <p:tav tm="0">
                                          <p:val>
                                            <p:strVal val="ppt_y"/>
                                          </p:val>
                                        </p:tav>
                                        <p:tav tm="100000">
                                          <p:val>
                                            <p:strVal val="1+ppt_h/2"/>
                                          </p:val>
                                        </p:tav>
                                      </p:tavLst>
                                    </p:anim>
                                    <p:set>
                                      <p:cBhvr>
                                        <p:cTn id="4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71AD766-4A66-4FC7-A6C2-600E14ABD859}"/>
                  </a:ext>
                </a:extLst>
              </p:cNvPr>
              <p:cNvSpPr txBox="1"/>
              <p:nvPr/>
            </p:nvSpPr>
            <p:spPr>
              <a:xfrm>
                <a:off x="152400" y="685800"/>
                <a:ext cx="5181600" cy="5438027"/>
              </a:xfrm>
              <a:prstGeom prst="rect">
                <a:avLst/>
              </a:prstGeom>
              <a:noFill/>
            </p:spPr>
            <p:txBody>
              <a:bodyPr>
                <a:spAutoFit/>
              </a:bodyPr>
              <a:lstStyle/>
              <a:p>
                <a:pPr>
                  <a:defRPr/>
                </a:pPr>
                <a:r>
                  <a:rPr lang="en-US" sz="1600" dirty="0">
                    <a:latin typeface="+mn-lt"/>
                    <a:cs typeface="Arial" charset="0"/>
                  </a:rPr>
                  <a:t>A more formal analysis might include a hypothesis test:</a:t>
                </a:r>
              </a:p>
              <a:p>
                <a:pPr>
                  <a:defRPr/>
                </a:pPr>
                <a:endParaRPr lang="en-US" sz="800" dirty="0">
                  <a:latin typeface="+mn-lt"/>
                  <a:cs typeface="Arial" charset="0"/>
                </a:endParaRPr>
              </a:p>
              <a:p>
                <a:pPr marL="342900" indent="-342900">
                  <a:buFontTx/>
                  <a:buAutoNum type="arabicParenR"/>
                  <a:defRPr/>
                </a:pPr>
                <a:r>
                  <a:rPr lang="en-US" sz="1600" dirty="0">
                    <a:latin typeface="+mn-lt"/>
                    <a:cs typeface="Arial" charset="0"/>
                  </a:rPr>
                  <a:t>Research Hypothesis:  H</a:t>
                </a:r>
                <a:r>
                  <a:rPr lang="en-US" sz="1600" baseline="-25000" dirty="0">
                    <a:latin typeface="+mn-lt"/>
                    <a:cs typeface="Arial" charset="0"/>
                  </a:rPr>
                  <a:t>1</a:t>
                </a:r>
                <a:r>
                  <a:rPr lang="en-US" sz="1600" dirty="0">
                    <a:latin typeface="+mn-lt"/>
                    <a:cs typeface="Arial" charset="0"/>
                  </a:rPr>
                  <a:t>: </a:t>
                </a:r>
                <a:r>
                  <a:rPr lang="el-GR" sz="1600" dirty="0">
                    <a:latin typeface="Calibri"/>
                    <a:cs typeface="Arial" charset="0"/>
                  </a:rPr>
                  <a:t>μ</a:t>
                </a:r>
                <a:r>
                  <a:rPr lang="en-US" sz="1600" baseline="-25000" dirty="0">
                    <a:latin typeface="Calibri"/>
                    <a:cs typeface="Arial" charset="0"/>
                  </a:rPr>
                  <a:t>M</a:t>
                </a:r>
                <a:r>
                  <a:rPr lang="en-US" sz="1600" dirty="0">
                    <a:latin typeface="Calibri"/>
                    <a:cs typeface="Arial" charset="0"/>
                  </a:rPr>
                  <a:t> &gt; </a:t>
                </a:r>
                <a:r>
                  <a:rPr lang="el-GR" sz="1600" dirty="0">
                    <a:latin typeface="Calibri"/>
                    <a:cs typeface="Arial" charset="0"/>
                  </a:rPr>
                  <a:t>μ</a:t>
                </a:r>
                <a:r>
                  <a:rPr lang="en-US" sz="1600" baseline="-25000" dirty="0">
                    <a:latin typeface="Calibri"/>
                    <a:cs typeface="Arial" charset="0"/>
                  </a:rPr>
                  <a:t>F</a:t>
                </a:r>
                <a:r>
                  <a:rPr lang="en-US" sz="1600" dirty="0">
                    <a:latin typeface="Calibri"/>
                    <a:cs typeface="Arial" charset="0"/>
                  </a:rPr>
                  <a:t>, or </a:t>
                </a:r>
                <a:r>
                  <a:rPr lang="el-GR" sz="1600" dirty="0">
                    <a:latin typeface="Calibri"/>
                    <a:cs typeface="Arial" charset="0"/>
                  </a:rPr>
                  <a:t>μ</a:t>
                </a:r>
                <a:r>
                  <a:rPr lang="en-US" sz="1600" baseline="-25000" dirty="0">
                    <a:latin typeface="Calibri"/>
                    <a:cs typeface="Arial" charset="0"/>
                  </a:rPr>
                  <a:t>M</a:t>
                </a:r>
                <a:r>
                  <a:rPr lang="en-US" sz="1600" dirty="0">
                    <a:latin typeface="Calibri"/>
                    <a:cs typeface="Arial" charset="0"/>
                  </a:rPr>
                  <a:t> – </a:t>
                </a:r>
                <a:r>
                  <a:rPr lang="el-GR" sz="1600" dirty="0">
                    <a:latin typeface="Calibri"/>
                    <a:cs typeface="Arial" charset="0"/>
                  </a:rPr>
                  <a:t>μ</a:t>
                </a:r>
                <a:r>
                  <a:rPr lang="en-US" sz="1600" baseline="-25000" dirty="0">
                    <a:latin typeface="Calibri"/>
                    <a:cs typeface="Arial" charset="0"/>
                  </a:rPr>
                  <a:t>F</a:t>
                </a:r>
                <a:r>
                  <a:rPr lang="en-US" sz="1600" dirty="0">
                    <a:latin typeface="Calibri"/>
                    <a:cs typeface="Arial" charset="0"/>
                  </a:rPr>
                  <a:t> &gt; 0</a:t>
                </a:r>
              </a:p>
              <a:p>
                <a:pPr marL="342900" indent="-342900">
                  <a:buFontTx/>
                  <a:buAutoNum type="arabicParenR"/>
                  <a:defRPr/>
                </a:pPr>
                <a:r>
                  <a:rPr lang="en-US" sz="1600" dirty="0">
                    <a:latin typeface="Calibri"/>
                    <a:cs typeface="Arial" charset="0"/>
                  </a:rPr>
                  <a:t>Null Hypothesis:  H</a:t>
                </a:r>
                <a:r>
                  <a:rPr lang="en-US" sz="1600" baseline="-25000" dirty="0">
                    <a:latin typeface="Calibri"/>
                    <a:cs typeface="Arial" charset="0"/>
                  </a:rPr>
                  <a:t>0</a:t>
                </a:r>
                <a:r>
                  <a:rPr lang="en-US" sz="1600" dirty="0">
                    <a:latin typeface="Calibri"/>
                    <a:cs typeface="Arial" charset="0"/>
                  </a:rPr>
                  <a:t>: </a:t>
                </a:r>
                <a:r>
                  <a:rPr lang="el-GR" sz="1600" dirty="0">
                    <a:latin typeface="Calibri"/>
                    <a:cs typeface="Arial" charset="0"/>
                  </a:rPr>
                  <a:t>μ</a:t>
                </a:r>
                <a:r>
                  <a:rPr lang="en-US" sz="1600" baseline="-25000" dirty="0">
                    <a:latin typeface="Calibri"/>
                    <a:cs typeface="Arial" charset="0"/>
                  </a:rPr>
                  <a:t>M</a:t>
                </a:r>
                <a:r>
                  <a:rPr lang="en-US" sz="1600" dirty="0">
                    <a:latin typeface="Calibri"/>
                    <a:cs typeface="Arial" charset="0"/>
                  </a:rPr>
                  <a:t> = </a:t>
                </a:r>
                <a:r>
                  <a:rPr lang="el-GR" sz="1600" dirty="0">
                    <a:latin typeface="Calibri"/>
                    <a:cs typeface="Arial" charset="0"/>
                  </a:rPr>
                  <a:t>μ</a:t>
                </a:r>
                <a:r>
                  <a:rPr lang="en-US" sz="1600" baseline="-25000" dirty="0">
                    <a:latin typeface="Calibri"/>
                    <a:cs typeface="Arial" charset="0"/>
                  </a:rPr>
                  <a:t>F</a:t>
                </a:r>
                <a:r>
                  <a:rPr lang="en-US" sz="1600" dirty="0">
                    <a:latin typeface="Calibri"/>
                    <a:cs typeface="Arial" charset="0"/>
                  </a:rPr>
                  <a:t>, or </a:t>
                </a:r>
                <a:r>
                  <a:rPr lang="el-GR" sz="1600" dirty="0">
                    <a:latin typeface="Calibri"/>
                    <a:cs typeface="Arial" charset="0"/>
                  </a:rPr>
                  <a:t>μ</a:t>
                </a:r>
                <a:r>
                  <a:rPr lang="en-US" sz="1600" baseline="-25000" dirty="0">
                    <a:latin typeface="Calibri"/>
                    <a:cs typeface="Arial" charset="0"/>
                  </a:rPr>
                  <a:t>M</a:t>
                </a:r>
                <a:r>
                  <a:rPr lang="en-US" sz="1600" dirty="0">
                    <a:latin typeface="Calibri"/>
                    <a:cs typeface="Arial" charset="0"/>
                  </a:rPr>
                  <a:t> – </a:t>
                </a:r>
                <a:r>
                  <a:rPr lang="el-GR" sz="1600" dirty="0">
                    <a:latin typeface="Calibri"/>
                    <a:cs typeface="Arial" charset="0"/>
                  </a:rPr>
                  <a:t>μ</a:t>
                </a:r>
                <a:r>
                  <a:rPr lang="en-US" sz="1600" baseline="-25000" dirty="0">
                    <a:latin typeface="Calibri"/>
                    <a:cs typeface="Arial" charset="0"/>
                  </a:rPr>
                  <a:t>F</a:t>
                </a:r>
                <a:r>
                  <a:rPr lang="en-US" sz="1600" dirty="0">
                    <a:latin typeface="Calibri"/>
                    <a:cs typeface="Arial" charset="0"/>
                  </a:rPr>
                  <a:t> = 0</a:t>
                </a:r>
              </a:p>
              <a:p>
                <a:pPr marL="342900" indent="-342900">
                  <a:buFontTx/>
                  <a:buAutoNum type="arabicParenR"/>
                  <a:defRPr/>
                </a:pPr>
                <a:r>
                  <a:rPr lang="en-US" sz="1600" dirty="0">
                    <a:latin typeface="Calibri"/>
                    <a:cs typeface="Arial" charset="0"/>
                  </a:rPr>
                  <a:t>Test Statistic:</a:t>
                </a:r>
              </a:p>
              <a:p>
                <a:pPr marL="800100" lvl="1" indent="-342900">
                  <a:buFontTx/>
                  <a:buAutoNum type="arabicParenR"/>
                  <a:defRPr/>
                </a:pPr>
                <a:r>
                  <a:rPr lang="en-US" sz="1600" dirty="0">
                    <a:latin typeface="Calibri"/>
                    <a:cs typeface="Arial" charset="0"/>
                  </a:rPr>
                  <a:t>T = (</a:t>
                </a:r>
                <a14:m>
                  <m:oMath xmlns:m="http://schemas.openxmlformats.org/officeDocument/2006/math">
                    <m:acc>
                      <m:accPr>
                        <m:chr m:val="̅"/>
                        <m:ctrlPr>
                          <a:rPr lang="en-US" sz="1600" i="1" smtClean="0">
                            <a:latin typeface="Cambria Math" panose="02040503050406030204" pitchFamily="18" charset="0"/>
                            <a:cs typeface="Arial" charset="0"/>
                          </a:rPr>
                        </m:ctrlPr>
                      </m:accPr>
                      <m:e>
                        <m:r>
                          <a:rPr lang="en-US" sz="1600" b="0" i="1" smtClean="0">
                            <a:latin typeface="Cambria Math" panose="02040503050406030204" pitchFamily="18" charset="0"/>
                            <a:cs typeface="Arial" charset="0"/>
                          </a:rPr>
                          <m:t>𝑋</m:t>
                        </m:r>
                      </m:e>
                    </m:acc>
                  </m:oMath>
                </a14:m>
                <a:r>
                  <a:rPr lang="en-US" sz="1600" baseline="-25000" dirty="0">
                    <a:latin typeface="Calibri"/>
                    <a:cs typeface="Arial" charset="0"/>
                  </a:rPr>
                  <a:t>M</a:t>
                </a:r>
                <a:r>
                  <a:rPr lang="en-US" sz="1600" dirty="0">
                    <a:latin typeface="Calibri"/>
                    <a:cs typeface="Arial" charset="0"/>
                  </a:rPr>
                  <a:t> – </a:t>
                </a:r>
                <a14:m>
                  <m:oMath xmlns:m="http://schemas.openxmlformats.org/officeDocument/2006/math">
                    <m:acc>
                      <m:accPr>
                        <m:chr m:val="̅"/>
                        <m:ctrlPr>
                          <a:rPr lang="en-US" sz="1600" i="1" smtClean="0">
                            <a:latin typeface="Cambria Math" panose="02040503050406030204" pitchFamily="18" charset="0"/>
                            <a:cs typeface="Arial" charset="0"/>
                          </a:rPr>
                        </m:ctrlPr>
                      </m:accPr>
                      <m:e>
                        <m:r>
                          <a:rPr lang="en-US" sz="1600" b="0" i="1" smtClean="0">
                            <a:latin typeface="Cambria Math" panose="02040503050406030204" pitchFamily="18" charset="0"/>
                            <a:cs typeface="Arial" charset="0"/>
                          </a:rPr>
                          <m:t>𝑋</m:t>
                        </m:r>
                      </m:e>
                    </m:acc>
                  </m:oMath>
                </a14:m>
                <a:r>
                  <a:rPr lang="en-US" sz="1600" baseline="-25000" dirty="0">
                    <a:latin typeface="Calibri"/>
                    <a:cs typeface="Arial" charset="0"/>
                  </a:rPr>
                  <a:t>F</a:t>
                </a:r>
                <a:r>
                  <a:rPr lang="en-US" sz="1600" dirty="0">
                    <a:latin typeface="Calibri"/>
                    <a:cs typeface="Arial" charset="0"/>
                  </a:rPr>
                  <a:t>)/</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n-US" sz="1600" dirty="0">
                            <a:latin typeface="Calibri"/>
                            <a:cs typeface="Arial" charset="0"/>
                          </a:rPr>
                          <m:t>S</m:t>
                        </m:r>
                        <m:r>
                          <m:rPr>
                            <m:nor/>
                          </m:rPr>
                          <a:rPr lang="en-US" sz="1600" baseline="-25000" dirty="0">
                            <a:latin typeface="Calibri"/>
                            <a:cs typeface="Arial" charset="0"/>
                          </a:rPr>
                          <m:t>Pooled</m:t>
                        </m:r>
                        <m:r>
                          <m:rPr>
                            <m:nor/>
                          </m:rPr>
                          <a:rPr lang="en-US" sz="1600" baseline="30000" dirty="0">
                            <a:latin typeface="Calibri"/>
                            <a:cs typeface="Arial" charset="0"/>
                          </a:rPr>
                          <m:t>2</m:t>
                        </m:r>
                        <m:r>
                          <m:rPr>
                            <m:nor/>
                          </m:rPr>
                          <a:rPr lang="en-US" sz="1600" dirty="0">
                            <a:latin typeface="Calibri"/>
                            <a:cs typeface="Arial" charset="0"/>
                          </a:rPr>
                          <m:t>(1/</m:t>
                        </m:r>
                        <m:sSub>
                          <m:sSubPr>
                            <m:ctrlPr>
                              <a:rPr lang="en-US" sz="1600" i="1" dirty="0" smtClean="0">
                                <a:latin typeface="Cambria Math" panose="02040503050406030204" pitchFamily="18" charset="0"/>
                                <a:cs typeface="Arial" charset="0"/>
                              </a:rPr>
                            </m:ctrlPr>
                          </m:sSubPr>
                          <m:e>
                            <m:r>
                              <a:rPr lang="en-US" sz="1600" b="0" i="1" dirty="0" smtClean="0">
                                <a:latin typeface="Cambria Math" panose="02040503050406030204" pitchFamily="18" charset="0"/>
                                <a:cs typeface="Arial" charset="0"/>
                              </a:rPr>
                              <m:t>𝑛</m:t>
                            </m:r>
                          </m:e>
                          <m:sub>
                            <m:r>
                              <a:rPr lang="en-US" sz="1600" b="0" i="1" dirty="0" smtClean="0">
                                <a:latin typeface="Cambria Math" panose="02040503050406030204" pitchFamily="18" charset="0"/>
                                <a:cs typeface="Arial" charset="0"/>
                              </a:rPr>
                              <m:t>𝑀</m:t>
                            </m:r>
                          </m:sub>
                        </m:sSub>
                        <m:r>
                          <m:rPr>
                            <m:nor/>
                          </m:rPr>
                          <a:rPr lang="en-US" sz="1600" dirty="0">
                            <a:latin typeface="Calibri"/>
                            <a:cs typeface="Arial" charset="0"/>
                          </a:rPr>
                          <m:t> + 1/</m:t>
                        </m:r>
                        <m:sSub>
                          <m:sSubPr>
                            <m:ctrlPr>
                              <a:rPr lang="en-US" sz="1600" i="1" dirty="0" smtClean="0">
                                <a:latin typeface="Cambria Math" panose="02040503050406030204" pitchFamily="18" charset="0"/>
                                <a:cs typeface="Arial" charset="0"/>
                              </a:rPr>
                            </m:ctrlPr>
                          </m:sSubPr>
                          <m:e>
                            <m:r>
                              <a:rPr lang="en-US" sz="1600" b="0" i="1" dirty="0" smtClean="0">
                                <a:latin typeface="Cambria Math" panose="02040503050406030204" pitchFamily="18" charset="0"/>
                                <a:cs typeface="Arial" charset="0"/>
                              </a:rPr>
                              <m:t>𝑛</m:t>
                            </m:r>
                          </m:e>
                          <m:sub>
                            <m:r>
                              <a:rPr lang="en-US" sz="1600" b="0" i="1" dirty="0" smtClean="0">
                                <a:latin typeface="Cambria Math" panose="02040503050406030204" pitchFamily="18" charset="0"/>
                                <a:cs typeface="Arial" charset="0"/>
                              </a:rPr>
                              <m:t>𝐹</m:t>
                            </m:r>
                          </m:sub>
                        </m:sSub>
                        <m:r>
                          <m:rPr>
                            <m:nor/>
                          </m:rPr>
                          <a:rPr lang="en-US" sz="1600" dirty="0">
                            <a:latin typeface="Calibri"/>
                            <a:cs typeface="Arial" charset="0"/>
                          </a:rPr>
                          <m:t>)</m:t>
                        </m:r>
                      </m:e>
                    </m:rad>
                  </m:oMath>
                </a14:m>
                <a:endParaRPr lang="en-US" sz="1600" dirty="0">
                  <a:latin typeface="Calibri"/>
                  <a:cs typeface="Arial" charset="0"/>
                </a:endParaRPr>
              </a:p>
              <a:p>
                <a:pPr marL="800100" lvl="1" indent="-342900">
                  <a:buFontTx/>
                  <a:buAutoNum type="arabicParenR"/>
                  <a:defRPr/>
                </a:pPr>
                <a:r>
                  <a:rPr lang="en-US" sz="1600" dirty="0">
                    <a:latin typeface="Calibri"/>
                    <a:cs typeface="Arial" charset="0"/>
                  </a:rPr>
                  <a:t>with S</a:t>
                </a:r>
                <a:r>
                  <a:rPr lang="en-US" sz="1600" baseline="-25000" dirty="0">
                    <a:latin typeface="Calibri"/>
                    <a:cs typeface="Arial" charset="0"/>
                  </a:rPr>
                  <a:t>Pooled</a:t>
                </a:r>
                <a:r>
                  <a:rPr lang="en-US" sz="1600" baseline="30000" dirty="0">
                    <a:latin typeface="Calibri"/>
                    <a:cs typeface="Arial" charset="0"/>
                  </a:rPr>
                  <a:t>2</a:t>
                </a:r>
                <a:r>
                  <a:rPr lang="en-US" sz="1600" dirty="0">
                    <a:latin typeface="Calibri"/>
                    <a:cs typeface="Arial" charset="0"/>
                  </a:rPr>
                  <a:t> = [(n</a:t>
                </a:r>
                <a:r>
                  <a:rPr lang="en-US" sz="1600" baseline="-25000" dirty="0">
                    <a:latin typeface="Calibri"/>
                    <a:cs typeface="Arial" charset="0"/>
                  </a:rPr>
                  <a:t>M</a:t>
                </a:r>
                <a:r>
                  <a:rPr lang="en-US" sz="1600" dirty="0">
                    <a:latin typeface="Calibri"/>
                    <a:cs typeface="Arial" charset="0"/>
                  </a:rPr>
                  <a:t>-1)S</a:t>
                </a:r>
                <a:r>
                  <a:rPr lang="en-US" sz="1600" baseline="-25000" dirty="0">
                    <a:latin typeface="Calibri"/>
                    <a:cs typeface="Arial" charset="0"/>
                  </a:rPr>
                  <a:t>M</a:t>
                </a:r>
                <a:r>
                  <a:rPr lang="en-US" sz="1600" baseline="30000" dirty="0">
                    <a:latin typeface="Calibri"/>
                    <a:cs typeface="Arial" charset="0"/>
                  </a:rPr>
                  <a:t>2</a:t>
                </a:r>
                <a:r>
                  <a:rPr lang="en-US" sz="1600" dirty="0">
                    <a:latin typeface="Calibri"/>
                    <a:cs typeface="Arial" charset="0"/>
                  </a:rPr>
                  <a:t> + (n</a:t>
                </a:r>
                <a:r>
                  <a:rPr lang="en-US" sz="1600" baseline="-25000" dirty="0">
                    <a:latin typeface="Calibri"/>
                    <a:cs typeface="Arial" charset="0"/>
                  </a:rPr>
                  <a:t>F</a:t>
                </a:r>
                <a:r>
                  <a:rPr lang="en-US" sz="1600" dirty="0">
                    <a:latin typeface="Calibri"/>
                    <a:cs typeface="Arial" charset="0"/>
                  </a:rPr>
                  <a:t>-1)S</a:t>
                </a:r>
                <a:r>
                  <a:rPr lang="en-US" sz="1600" baseline="-25000" dirty="0">
                    <a:latin typeface="Calibri"/>
                    <a:cs typeface="Arial" charset="0"/>
                  </a:rPr>
                  <a:t>F</a:t>
                </a:r>
                <a:r>
                  <a:rPr lang="en-US" sz="1600" baseline="30000" dirty="0">
                    <a:latin typeface="Calibri"/>
                    <a:cs typeface="Arial" charset="0"/>
                  </a:rPr>
                  <a:t>2</a:t>
                </a:r>
                <a:r>
                  <a:rPr lang="en-US" sz="1600" dirty="0">
                    <a:latin typeface="Calibri"/>
                    <a:cs typeface="Arial" charset="0"/>
                  </a:rPr>
                  <a:t>]/(n</a:t>
                </a:r>
                <a:r>
                  <a:rPr lang="en-US" sz="1600" baseline="-25000" dirty="0">
                    <a:latin typeface="Calibri"/>
                    <a:cs typeface="Arial" charset="0"/>
                  </a:rPr>
                  <a:t>M</a:t>
                </a:r>
                <a:r>
                  <a:rPr lang="en-US" sz="1600" dirty="0">
                    <a:latin typeface="Calibri"/>
                    <a:cs typeface="Arial" charset="0"/>
                  </a:rPr>
                  <a:t>+n</a:t>
                </a:r>
                <a:r>
                  <a:rPr lang="en-US" sz="1600" baseline="-25000" dirty="0">
                    <a:latin typeface="Calibri"/>
                    <a:cs typeface="Arial" charset="0"/>
                  </a:rPr>
                  <a:t>F</a:t>
                </a:r>
                <a:r>
                  <a:rPr lang="en-US" sz="1600" dirty="0">
                    <a:latin typeface="Calibri"/>
                    <a:cs typeface="Arial" charset="0"/>
                  </a:rPr>
                  <a:t>-2)</a:t>
                </a:r>
              </a:p>
              <a:p>
                <a:pPr marL="342900" indent="-342900">
                  <a:buFontTx/>
                  <a:buAutoNum type="arabicParenR"/>
                  <a:defRPr/>
                </a:pPr>
                <a:r>
                  <a:rPr lang="en-US" sz="1600" dirty="0">
                    <a:latin typeface="Calibri"/>
                    <a:cs typeface="Arial" charset="0"/>
                  </a:rPr>
                  <a:t>Null Distribution:  t</a:t>
                </a:r>
                <a:r>
                  <a:rPr lang="en-US" sz="1600" baseline="-12000" dirty="0">
                    <a:latin typeface="Calibri"/>
                    <a:cs typeface="Arial" charset="0"/>
                  </a:rPr>
                  <a:t>(n</a:t>
                </a:r>
                <a:r>
                  <a:rPr lang="en-US" sz="1600" baseline="-25000" dirty="0">
                    <a:latin typeface="Calibri"/>
                    <a:cs typeface="Arial" charset="0"/>
                  </a:rPr>
                  <a:t>M</a:t>
                </a:r>
                <a:r>
                  <a:rPr lang="en-US" sz="1600" baseline="-12000" dirty="0">
                    <a:latin typeface="Calibri"/>
                    <a:cs typeface="Arial" charset="0"/>
                  </a:rPr>
                  <a:t>+n</a:t>
                </a:r>
                <a:r>
                  <a:rPr lang="en-US" sz="1600" baseline="-25000" dirty="0">
                    <a:latin typeface="Calibri"/>
                    <a:cs typeface="Arial" charset="0"/>
                  </a:rPr>
                  <a:t>F</a:t>
                </a:r>
                <a:r>
                  <a:rPr lang="en-US" sz="1600" baseline="-12000" dirty="0">
                    <a:latin typeface="Calibri"/>
                    <a:cs typeface="Arial" charset="0"/>
                  </a:rPr>
                  <a:t>-2)</a:t>
                </a:r>
              </a:p>
              <a:p>
                <a:pPr marL="342900" indent="-342900">
                  <a:buFontTx/>
                  <a:buAutoNum type="arabicParenR"/>
                  <a:defRPr/>
                </a:pPr>
                <a:r>
                  <a:rPr lang="en-US" sz="1600" dirty="0">
                    <a:latin typeface="Calibri"/>
                    <a:cs typeface="Arial" charset="0"/>
                  </a:rPr>
                  <a:t>Decision Rule:</a:t>
                </a:r>
              </a:p>
              <a:p>
                <a:pPr marL="800100" lvl="1" indent="-342900">
                  <a:buFontTx/>
                  <a:buAutoNum type="arabicParenR"/>
                  <a:defRPr/>
                </a:pPr>
                <a:r>
                  <a:rPr lang="en-US" sz="1600" dirty="0">
                    <a:latin typeface="Calibri"/>
                    <a:cs typeface="Arial" charset="0"/>
                  </a:rPr>
                  <a:t>Type I Error: Conclude higher bonus % for Males when really no difference – Adjust unnecessarily creating higher bonus % for Females</a:t>
                </a:r>
              </a:p>
              <a:p>
                <a:pPr marL="800100" lvl="1" indent="-342900">
                  <a:buFontTx/>
                  <a:buAutoNum type="arabicParenR"/>
                  <a:defRPr/>
                </a:pPr>
                <a:r>
                  <a:rPr lang="en-US" sz="1600" dirty="0">
                    <a:latin typeface="Calibri"/>
                    <a:cs typeface="Arial" charset="0"/>
                  </a:rPr>
                  <a:t>Type II Error: Fail to realize higher bonus % for Males – Potential Class Action Suit</a:t>
                </a:r>
              </a:p>
              <a:p>
                <a:pPr marL="800100" lvl="1" indent="-342900">
                  <a:buFontTx/>
                  <a:buAutoNum type="arabicParenR"/>
                  <a:defRPr/>
                </a:pPr>
                <a:r>
                  <a:rPr lang="en-US" sz="1600" dirty="0">
                    <a:latin typeface="Calibri"/>
                    <a:cs typeface="Arial" charset="0"/>
                  </a:rPr>
                  <a:t>Set </a:t>
                </a:r>
                <a:r>
                  <a:rPr lang="el-GR" sz="1600" dirty="0">
                    <a:latin typeface="Calibri"/>
                    <a:cs typeface="Arial" charset="0"/>
                  </a:rPr>
                  <a:t>α</a:t>
                </a:r>
                <a:r>
                  <a:rPr lang="en-US" sz="1600" dirty="0">
                    <a:latin typeface="Calibri"/>
                    <a:cs typeface="Arial" charset="0"/>
                  </a:rPr>
                  <a:t> = 0.10, Reject H</a:t>
                </a:r>
                <a:r>
                  <a:rPr lang="en-US" sz="1600" baseline="-25000" dirty="0">
                    <a:latin typeface="Calibri"/>
                    <a:cs typeface="Arial" charset="0"/>
                  </a:rPr>
                  <a:t>0</a:t>
                </a:r>
                <a:r>
                  <a:rPr lang="en-US" sz="1600" dirty="0">
                    <a:latin typeface="Calibri"/>
                    <a:cs typeface="Arial" charset="0"/>
                  </a:rPr>
                  <a:t> if T &gt; t</a:t>
                </a:r>
                <a:r>
                  <a:rPr lang="en-US" sz="1600" baseline="-12000" dirty="0">
                    <a:latin typeface="Calibri"/>
                    <a:cs typeface="Arial" charset="0"/>
                  </a:rPr>
                  <a:t>(n</a:t>
                </a:r>
                <a:r>
                  <a:rPr lang="en-US" sz="1600" baseline="-25000" dirty="0">
                    <a:latin typeface="Calibri"/>
                    <a:cs typeface="Arial" charset="0"/>
                  </a:rPr>
                  <a:t>M</a:t>
                </a:r>
                <a:r>
                  <a:rPr lang="en-US" sz="1600" baseline="-12000" dirty="0">
                    <a:latin typeface="Calibri"/>
                    <a:cs typeface="Arial" charset="0"/>
                  </a:rPr>
                  <a:t>+n</a:t>
                </a:r>
                <a:r>
                  <a:rPr lang="en-US" sz="1600" baseline="-25000" dirty="0">
                    <a:latin typeface="Calibri"/>
                    <a:cs typeface="Arial" charset="0"/>
                  </a:rPr>
                  <a:t>F</a:t>
                </a:r>
                <a:r>
                  <a:rPr lang="en-US" sz="1600" baseline="-12000" dirty="0">
                    <a:latin typeface="Calibri"/>
                    <a:cs typeface="Arial" charset="0"/>
                  </a:rPr>
                  <a:t>-2, 0.90) </a:t>
                </a:r>
                <a:r>
                  <a:rPr lang="en-US" sz="1600" dirty="0">
                    <a:latin typeface="Calibri"/>
                    <a:cs typeface="Arial" charset="0"/>
                  </a:rPr>
                  <a:t>= 1.296</a:t>
                </a:r>
              </a:p>
              <a:p>
                <a:pPr marL="342900" indent="-342900">
                  <a:buFontTx/>
                  <a:buAutoNum type="arabicParenR"/>
                  <a:defRPr/>
                </a:pPr>
                <a:r>
                  <a:rPr lang="en-US" sz="1600" dirty="0">
                    <a:latin typeface="Calibri"/>
                    <a:cs typeface="Arial" charset="0"/>
                  </a:rPr>
                  <a:t>Decision:</a:t>
                </a:r>
              </a:p>
              <a:p>
                <a:pPr marL="800100" lvl="1" indent="-342900">
                  <a:buFontTx/>
                  <a:buAutoNum type="arabicParenR"/>
                  <a:defRPr/>
                </a:pPr>
                <a:r>
                  <a:rPr lang="en-US" sz="1600" dirty="0" err="1">
                    <a:latin typeface="Calibri"/>
                    <a:cs typeface="Arial" charset="0"/>
                  </a:rPr>
                  <a:t>n</a:t>
                </a:r>
                <a:r>
                  <a:rPr lang="en-US" sz="1600" baseline="-25000" dirty="0" err="1">
                    <a:latin typeface="Calibri"/>
                    <a:cs typeface="Arial" charset="0"/>
                  </a:rPr>
                  <a:t>M</a:t>
                </a:r>
                <a:r>
                  <a:rPr lang="en-US" sz="1600" dirty="0">
                    <a:latin typeface="Calibri"/>
                    <a:cs typeface="Arial" charset="0"/>
                  </a:rPr>
                  <a:t> = 36, </a:t>
                </a:r>
                <a:r>
                  <a:rPr lang="en-US" sz="1600" dirty="0" err="1">
                    <a:latin typeface="Calibri"/>
                    <a:cs typeface="Arial" charset="0"/>
                  </a:rPr>
                  <a:t>n</a:t>
                </a:r>
                <a:r>
                  <a:rPr lang="en-US" sz="1600" baseline="-25000" dirty="0" err="1">
                    <a:latin typeface="Calibri"/>
                    <a:cs typeface="Arial" charset="0"/>
                  </a:rPr>
                  <a:t>F</a:t>
                </a:r>
                <a:r>
                  <a:rPr lang="en-US" sz="1600" dirty="0">
                    <a:latin typeface="Calibri"/>
                    <a:cs typeface="Arial" charset="0"/>
                  </a:rPr>
                  <a:t> = 24, </a:t>
                </a:r>
                <a14:m>
                  <m:oMath xmlns:m="http://schemas.openxmlformats.org/officeDocument/2006/math">
                    <m:acc>
                      <m:accPr>
                        <m:chr m:val="̅"/>
                        <m:ctrlPr>
                          <a:rPr lang="en-US" sz="1600" i="1" smtClean="0">
                            <a:latin typeface="Cambria Math" panose="02040503050406030204" pitchFamily="18" charset="0"/>
                            <a:cs typeface="Arial" charset="0"/>
                          </a:rPr>
                        </m:ctrlPr>
                      </m:accPr>
                      <m:e>
                        <m:r>
                          <a:rPr lang="en-US" sz="1600" b="0" i="1" smtClean="0">
                            <a:latin typeface="Cambria Math" panose="02040503050406030204" pitchFamily="18" charset="0"/>
                            <a:cs typeface="Arial" charset="0"/>
                          </a:rPr>
                          <m:t>𝑋</m:t>
                        </m:r>
                      </m:e>
                    </m:acc>
                  </m:oMath>
                </a14:m>
                <a:r>
                  <a:rPr lang="en-US" sz="1600" baseline="-25000" dirty="0">
                    <a:latin typeface="Calibri"/>
                    <a:cs typeface="Arial" charset="0"/>
                  </a:rPr>
                  <a:t>M</a:t>
                </a:r>
                <a:r>
                  <a:rPr lang="en-US" sz="1600" dirty="0">
                    <a:latin typeface="Calibri"/>
                    <a:cs typeface="Arial" charset="0"/>
                  </a:rPr>
                  <a:t> = 9.68, </a:t>
                </a:r>
                <a14:m>
                  <m:oMath xmlns:m="http://schemas.openxmlformats.org/officeDocument/2006/math">
                    <m:acc>
                      <m:accPr>
                        <m:chr m:val="̅"/>
                        <m:ctrlPr>
                          <a:rPr lang="en-US" sz="1600" i="1" smtClean="0">
                            <a:latin typeface="Cambria Math" panose="02040503050406030204" pitchFamily="18" charset="0"/>
                            <a:cs typeface="Arial" charset="0"/>
                          </a:rPr>
                        </m:ctrlPr>
                      </m:accPr>
                      <m:e>
                        <m:r>
                          <a:rPr lang="en-US" sz="1600" b="0" i="1" smtClean="0">
                            <a:latin typeface="Cambria Math" panose="02040503050406030204" pitchFamily="18" charset="0"/>
                            <a:cs typeface="Arial" charset="0"/>
                          </a:rPr>
                          <m:t>𝑋</m:t>
                        </m:r>
                      </m:e>
                    </m:acc>
                  </m:oMath>
                </a14:m>
                <a:r>
                  <a:rPr lang="en-US" sz="1600" baseline="-25000" dirty="0">
                    <a:latin typeface="Calibri"/>
                    <a:cs typeface="Arial" charset="0"/>
                  </a:rPr>
                  <a:t>F</a:t>
                </a:r>
                <a:r>
                  <a:rPr lang="en-US" sz="1600" dirty="0">
                    <a:latin typeface="Calibri"/>
                    <a:cs typeface="Arial" charset="0"/>
                  </a:rPr>
                  <a:t> = 8.53,               </a:t>
                </a:r>
                <a:r>
                  <a:rPr lang="en-US" sz="1600" dirty="0" err="1">
                    <a:latin typeface="Calibri"/>
                    <a:cs typeface="Arial" charset="0"/>
                  </a:rPr>
                  <a:t>S</a:t>
                </a:r>
                <a:r>
                  <a:rPr lang="en-US" sz="1600" baseline="-25000" dirty="0" err="1">
                    <a:latin typeface="Calibri"/>
                    <a:cs typeface="Arial" charset="0"/>
                  </a:rPr>
                  <a:t>Pooled</a:t>
                </a:r>
                <a:r>
                  <a:rPr lang="en-US" sz="1600" dirty="0">
                    <a:latin typeface="Calibri"/>
                    <a:cs typeface="Arial" charset="0"/>
                  </a:rPr>
                  <a:t> = 1.081, so</a:t>
                </a:r>
              </a:p>
              <a:p>
                <a:pPr marL="800100" lvl="1" indent="-342900">
                  <a:buFontTx/>
                  <a:buAutoNum type="arabicParenR"/>
                  <a:defRPr/>
                </a:pPr>
                <a:r>
                  <a:rPr lang="en-US" sz="1600" dirty="0">
                    <a:latin typeface="Calibri"/>
                    <a:cs typeface="Arial" charset="0"/>
                  </a:rPr>
                  <a:t>T = 4.037 &gt; 1.296; hence, Reject H</a:t>
                </a:r>
                <a:r>
                  <a:rPr lang="en-US" sz="1600" baseline="-25000" dirty="0">
                    <a:latin typeface="Calibri"/>
                    <a:cs typeface="Arial" charset="0"/>
                  </a:rPr>
                  <a:t>0</a:t>
                </a:r>
              </a:p>
              <a:p>
                <a:pPr marL="342900" indent="-342900">
                  <a:buFontTx/>
                  <a:buAutoNum type="arabicParenR"/>
                  <a:defRPr/>
                </a:pPr>
                <a:r>
                  <a:rPr lang="en-US" sz="1600" dirty="0">
                    <a:latin typeface="Calibri"/>
                    <a:cs typeface="Arial" charset="0"/>
                  </a:rPr>
                  <a:t>Conclusion:  Males at the company receive a higher bonus percentage, on average, than the female employees (p-Value ≈ 0.0001).</a:t>
                </a:r>
                <a:endParaRPr lang="en-US" sz="1600" dirty="0">
                  <a:latin typeface="+mn-lt"/>
                  <a:cs typeface="Arial" charset="0"/>
                </a:endParaRPr>
              </a:p>
            </p:txBody>
          </p:sp>
        </mc:Choice>
        <mc:Fallback>
          <p:sp>
            <p:nvSpPr>
              <p:cNvPr id="2" name="TextBox 1">
                <a:extLst>
                  <a:ext uri="{FF2B5EF4-FFF2-40B4-BE49-F238E27FC236}">
                    <a16:creationId xmlns:a16="http://schemas.microsoft.com/office/drawing/2014/main" id="{371AD766-4A66-4FC7-A6C2-600E14ABD859}"/>
                  </a:ext>
                </a:extLst>
              </p:cNvPr>
              <p:cNvSpPr txBox="1">
                <a:spLocks noRot="1" noChangeAspect="1" noMove="1" noResize="1" noEditPoints="1" noAdjustHandles="1" noChangeArrowheads="1" noChangeShapeType="1" noTextEdit="1"/>
              </p:cNvSpPr>
              <p:nvPr/>
            </p:nvSpPr>
            <p:spPr>
              <a:xfrm>
                <a:off x="152400" y="685800"/>
                <a:ext cx="5181600" cy="5438027"/>
              </a:xfrm>
              <a:prstGeom prst="rect">
                <a:avLst/>
              </a:prstGeom>
              <a:blipFill>
                <a:blip r:embed="rId3"/>
                <a:stretch>
                  <a:fillRect l="-588" t="-336" b="-448"/>
                </a:stretch>
              </a:blipFill>
            </p:spPr>
            <p:txBody>
              <a:bodyPr/>
              <a:lstStyle/>
              <a:p>
                <a:r>
                  <a:rPr lang="en-US">
                    <a:noFill/>
                  </a:rPr>
                  <a:t> </a:t>
                </a:r>
              </a:p>
            </p:txBody>
          </p:sp>
        </mc:Fallback>
      </mc:AlternateContent>
      <p:sp>
        <p:nvSpPr>
          <p:cNvPr id="3" name="Title 1">
            <a:extLst>
              <a:ext uri="{FF2B5EF4-FFF2-40B4-BE49-F238E27FC236}">
                <a16:creationId xmlns:a16="http://schemas.microsoft.com/office/drawing/2014/main" id="{77EFD658-1400-4C10-A98D-DB1592C4B9D2}"/>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Means</a:t>
            </a:r>
          </a:p>
        </p:txBody>
      </p:sp>
      <p:grpSp>
        <p:nvGrpSpPr>
          <p:cNvPr id="4" name="Group 7">
            <a:extLst>
              <a:ext uri="{FF2B5EF4-FFF2-40B4-BE49-F238E27FC236}">
                <a16:creationId xmlns:a16="http://schemas.microsoft.com/office/drawing/2014/main" id="{3843312A-CAD5-42C3-A5C0-C86733F8A7B1}"/>
              </a:ext>
            </a:extLst>
          </p:cNvPr>
          <p:cNvGrpSpPr>
            <a:grpSpLocks/>
          </p:cNvGrpSpPr>
          <p:nvPr/>
        </p:nvGrpSpPr>
        <p:grpSpPr bwMode="auto">
          <a:xfrm>
            <a:off x="5257800" y="1447800"/>
            <a:ext cx="3657600" cy="2536825"/>
            <a:chOff x="5334000" y="2586038"/>
            <a:chExt cx="3657600" cy="2536825"/>
          </a:xfrm>
        </p:grpSpPr>
        <p:pic>
          <p:nvPicPr>
            <p:cNvPr id="12298" name="Picture 4">
              <a:extLst>
                <a:ext uri="{FF2B5EF4-FFF2-40B4-BE49-F238E27FC236}">
                  <a16:creationId xmlns:a16="http://schemas.microsoft.com/office/drawing/2014/main" id="{E5E31C03-8DD7-4338-9C6F-3A800AE95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86038"/>
              <a:ext cx="3657600"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834F087-FF92-4A4E-A8EE-440EB8D3549E}"/>
                </a:ext>
              </a:extLst>
            </p:cNvPr>
            <p:cNvSpPr txBox="1"/>
            <p:nvPr/>
          </p:nvSpPr>
          <p:spPr>
            <a:xfrm>
              <a:off x="7543800" y="3124201"/>
              <a:ext cx="1293813" cy="400050"/>
            </a:xfrm>
            <a:prstGeom prst="rect">
              <a:avLst/>
            </a:prstGeom>
            <a:solidFill>
              <a:srgbClr val="FFFF00"/>
            </a:solidFill>
            <a:ln>
              <a:solidFill>
                <a:schemeClr val="accent1"/>
              </a:solidFill>
            </a:ln>
          </p:spPr>
          <p:txBody>
            <a:bodyPr wrap="none">
              <a:spAutoFit/>
            </a:bodyPr>
            <a:lstStyle/>
            <a:p>
              <a:pPr>
                <a:defRPr/>
              </a:pPr>
              <a:r>
                <a:rPr lang="en-US" sz="1000" b="1" dirty="0">
                  <a:solidFill>
                    <a:schemeClr val="accent1"/>
                  </a:solidFill>
                  <a:latin typeface="+mn-lt"/>
                  <a:cs typeface="Arial" charset="0"/>
                </a:rPr>
                <a:t>Rejection Region</a:t>
              </a:r>
            </a:p>
            <a:p>
              <a:pPr>
                <a:defRPr/>
              </a:pPr>
              <a:r>
                <a:rPr lang="en-US" sz="1000" b="1" dirty="0">
                  <a:solidFill>
                    <a:schemeClr val="accent1"/>
                  </a:solidFill>
                  <a:latin typeface="+mn-lt"/>
                  <a:cs typeface="Arial" charset="0"/>
                </a:rPr>
                <a:t>P[t</a:t>
              </a:r>
              <a:r>
                <a:rPr lang="en-US" sz="1000" b="1" baseline="-25000" dirty="0">
                  <a:solidFill>
                    <a:schemeClr val="accent1"/>
                  </a:solidFill>
                  <a:latin typeface="+mn-lt"/>
                  <a:cs typeface="Arial" charset="0"/>
                </a:rPr>
                <a:t>(59)</a:t>
              </a:r>
              <a:r>
                <a:rPr lang="en-US" sz="1000" b="1" dirty="0">
                  <a:solidFill>
                    <a:schemeClr val="accent1"/>
                  </a:solidFill>
                  <a:latin typeface="+mn-lt"/>
                  <a:cs typeface="Arial" charset="0"/>
                </a:rPr>
                <a:t> &gt; 1.296] = 0.10</a:t>
              </a:r>
            </a:p>
          </p:txBody>
        </p:sp>
        <p:cxnSp>
          <p:nvCxnSpPr>
            <p:cNvPr id="7" name="Straight Arrow Connector 6">
              <a:extLst>
                <a:ext uri="{FF2B5EF4-FFF2-40B4-BE49-F238E27FC236}">
                  <a16:creationId xmlns:a16="http://schemas.microsoft.com/office/drawing/2014/main" id="{D3D6A17A-240C-4860-8EA9-3B4163153BD9}"/>
                </a:ext>
              </a:extLst>
            </p:cNvPr>
            <p:cNvCxnSpPr>
              <a:stCxn id="5" idx="2"/>
            </p:cNvCxnSpPr>
            <p:nvPr/>
          </p:nvCxnSpPr>
          <p:spPr>
            <a:xfrm rot="5400000">
              <a:off x="7458075" y="3762376"/>
              <a:ext cx="97155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8234D743-AB49-4BA9-AB67-22DD69489EFB}"/>
              </a:ext>
            </a:extLst>
          </p:cNvPr>
          <p:cNvSpPr txBox="1"/>
          <p:nvPr/>
        </p:nvSpPr>
        <p:spPr>
          <a:xfrm>
            <a:off x="228600" y="6096000"/>
            <a:ext cx="4648200" cy="584200"/>
          </a:xfrm>
          <a:prstGeom prst="rect">
            <a:avLst/>
          </a:prstGeom>
          <a:noFill/>
        </p:spPr>
        <p:txBody>
          <a:bodyPr>
            <a:spAutoFit/>
          </a:bodyPr>
          <a:lstStyle/>
          <a:p>
            <a:pPr>
              <a:defRPr/>
            </a:pPr>
            <a:r>
              <a:rPr lang="en-US" sz="1600" dirty="0">
                <a:latin typeface="+mn-lt"/>
                <a:cs typeface="Arial" charset="0"/>
              </a:rPr>
              <a:t>Clearly, this result is unsatisfactory, we would want to know how much higher.</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F3D90BC-CCA8-4ACB-AC3B-A61735505716}"/>
                  </a:ext>
                </a:extLst>
              </p:cNvPr>
              <p:cNvSpPr txBox="1"/>
              <p:nvPr/>
            </p:nvSpPr>
            <p:spPr>
              <a:xfrm>
                <a:off x="5181600" y="4267200"/>
                <a:ext cx="3811588" cy="2334293"/>
              </a:xfrm>
              <a:prstGeom prst="rect">
                <a:avLst/>
              </a:prstGeom>
              <a:noFill/>
            </p:spPr>
            <p:txBody>
              <a:bodyPr>
                <a:spAutoFit/>
              </a:bodyPr>
              <a:lstStyle/>
              <a:p>
                <a:pPr>
                  <a:defRPr/>
                </a:pPr>
                <a:r>
                  <a:rPr lang="en-US" sz="1200" dirty="0">
                    <a:latin typeface="+mn-lt"/>
                    <a:cs typeface="Arial" charset="0"/>
                  </a:rPr>
                  <a:t>A 90% Confidence Interval for the Difference is obtained as</a:t>
                </a:r>
              </a:p>
              <a:p>
                <a:pPr>
                  <a:defRPr/>
                </a:pPr>
                <a:r>
                  <a:rPr lang="en-US" sz="1200" dirty="0">
                    <a:latin typeface="+mn-lt"/>
                    <a:cs typeface="Arial" charset="0"/>
                  </a:rPr>
                  <a:t>        </a:t>
                </a:r>
                <a14:m>
                  <m:oMath xmlns:m="http://schemas.openxmlformats.org/officeDocument/2006/math">
                    <m:acc>
                      <m:accPr>
                        <m:chr m:val="̅"/>
                        <m:ctrlPr>
                          <a:rPr lang="en-US" sz="1200" i="1" smtClean="0">
                            <a:latin typeface="Cambria Math" panose="02040503050406030204" pitchFamily="18" charset="0"/>
                            <a:cs typeface="Arial" charset="0"/>
                          </a:rPr>
                        </m:ctrlPr>
                      </m:accPr>
                      <m:e>
                        <m:r>
                          <a:rPr lang="en-US" sz="1200" b="0" i="1" smtClean="0">
                            <a:latin typeface="Cambria Math" panose="02040503050406030204" pitchFamily="18" charset="0"/>
                            <a:cs typeface="Arial" charset="0"/>
                          </a:rPr>
                          <m:t>𝑋</m:t>
                        </m:r>
                      </m:e>
                    </m:acc>
                  </m:oMath>
                </a14:m>
                <a:r>
                  <a:rPr lang="en-US" sz="1200" baseline="-25000" dirty="0">
                    <a:latin typeface="+mn-lt"/>
                    <a:cs typeface="Arial" charset="0"/>
                  </a:rPr>
                  <a:t>M</a:t>
                </a:r>
                <a:r>
                  <a:rPr lang="en-US" sz="1200" dirty="0">
                    <a:latin typeface="+mn-lt"/>
                    <a:cs typeface="Arial" charset="0"/>
                  </a:rPr>
                  <a:t> – </a:t>
                </a:r>
                <a14:m>
                  <m:oMath xmlns:m="http://schemas.openxmlformats.org/officeDocument/2006/math">
                    <m:acc>
                      <m:accPr>
                        <m:chr m:val="̅"/>
                        <m:ctrlPr>
                          <a:rPr lang="en-US" sz="1200" i="1" smtClean="0">
                            <a:latin typeface="Cambria Math" panose="02040503050406030204" pitchFamily="18" charset="0"/>
                            <a:cs typeface="Arial" charset="0"/>
                          </a:rPr>
                        </m:ctrlPr>
                      </m:accPr>
                      <m:e>
                        <m:r>
                          <a:rPr lang="en-US" sz="1200" b="0" i="1" smtClean="0">
                            <a:latin typeface="Cambria Math" panose="02040503050406030204" pitchFamily="18" charset="0"/>
                            <a:cs typeface="Arial" charset="0"/>
                          </a:rPr>
                          <m:t>𝑋</m:t>
                        </m:r>
                      </m:e>
                    </m:acc>
                  </m:oMath>
                </a14:m>
                <a:r>
                  <a:rPr lang="en-US" sz="1200" baseline="-25000" dirty="0">
                    <a:latin typeface="+mn-lt"/>
                    <a:cs typeface="Arial" charset="0"/>
                  </a:rPr>
                  <a:t>F</a:t>
                </a:r>
                <a:r>
                  <a:rPr lang="en-US" sz="1200" dirty="0">
                    <a:latin typeface="+mn-lt"/>
                    <a:cs typeface="Arial" charset="0"/>
                  </a:rPr>
                  <a:t> </a:t>
                </a:r>
                <a:r>
                  <a:rPr lang="en-US" sz="1200" dirty="0">
                    <a:latin typeface="Calibri"/>
                    <a:cs typeface="Arial" charset="0"/>
                  </a:rPr>
                  <a:t>± t</a:t>
                </a:r>
                <a:r>
                  <a:rPr lang="en-US" sz="1200" baseline="-10000" dirty="0">
                    <a:latin typeface="Calibri"/>
                    <a:cs typeface="Arial" charset="0"/>
                  </a:rPr>
                  <a:t>(n</a:t>
                </a:r>
                <a:r>
                  <a:rPr lang="en-US" sz="1200" baseline="-25000" dirty="0">
                    <a:latin typeface="Calibri"/>
                    <a:cs typeface="Arial" charset="0"/>
                  </a:rPr>
                  <a:t>M</a:t>
                </a:r>
                <a:r>
                  <a:rPr lang="en-US" sz="1200" baseline="-10000" dirty="0">
                    <a:latin typeface="Calibri"/>
                    <a:cs typeface="Arial" charset="0"/>
                  </a:rPr>
                  <a:t>+n</a:t>
                </a:r>
                <a:r>
                  <a:rPr lang="en-US" sz="1200" baseline="-25000" dirty="0">
                    <a:latin typeface="Calibri"/>
                    <a:cs typeface="Arial" charset="0"/>
                  </a:rPr>
                  <a:t>F</a:t>
                </a:r>
                <a:r>
                  <a:rPr lang="en-US" sz="1200" baseline="-10000" dirty="0">
                    <a:latin typeface="Calibri"/>
                    <a:cs typeface="Arial" charset="0"/>
                  </a:rPr>
                  <a:t>-2, 0.95)</a:t>
                </a:r>
                <a:r>
                  <a:rPr lang="en-US" sz="1200" dirty="0">
                    <a:latin typeface="Calibri"/>
                    <a:cs typeface="Arial" charset="0"/>
                  </a:rPr>
                  <a:t>*</a:t>
                </a:r>
                <a:r>
                  <a:rPr lang="en-US" sz="1200" dirty="0" err="1">
                    <a:latin typeface="Calibri"/>
                    <a:cs typeface="Arial" charset="0"/>
                  </a:rPr>
                  <a:t>S</a:t>
                </a:r>
                <a:r>
                  <a:rPr lang="en-US" sz="1200" baseline="-25000" dirty="0" err="1">
                    <a:latin typeface="Calibri"/>
                    <a:cs typeface="Arial" charset="0"/>
                  </a:rPr>
                  <a:t>Difference</a:t>
                </a:r>
                <a:r>
                  <a:rPr lang="en-US" sz="1200" dirty="0">
                    <a:latin typeface="Calibri"/>
                    <a:cs typeface="Arial" charset="0"/>
                  </a:rPr>
                  <a:t>,</a:t>
                </a:r>
              </a:p>
              <a:p>
                <a:pPr>
                  <a:defRPr/>
                </a:pPr>
                <a:r>
                  <a:rPr lang="en-US" sz="1200" dirty="0">
                    <a:latin typeface="Calibri"/>
                    <a:cs typeface="Arial" charset="0"/>
                  </a:rPr>
                  <a:t>where</a:t>
                </a:r>
              </a:p>
              <a:p>
                <a:pPr>
                  <a:defRPr/>
                </a:pPr>
                <a:r>
                  <a:rPr lang="en-US" sz="1200" dirty="0">
                    <a:latin typeface="Calibri"/>
                    <a:cs typeface="Arial" charset="0"/>
                  </a:rPr>
                  <a:t>        </a:t>
                </a:r>
                <a:r>
                  <a:rPr lang="en-US" sz="1200" dirty="0" err="1">
                    <a:latin typeface="Calibri"/>
                    <a:cs typeface="Arial" charset="0"/>
                  </a:rPr>
                  <a:t>S</a:t>
                </a:r>
                <a:r>
                  <a:rPr lang="en-US" sz="1200" baseline="-25000" dirty="0" err="1">
                    <a:latin typeface="Calibri"/>
                    <a:cs typeface="Arial" charset="0"/>
                  </a:rPr>
                  <a:t>Difference</a:t>
                </a:r>
                <a:r>
                  <a:rPr lang="en-US" sz="1200" dirty="0">
                    <a:latin typeface="Calibri"/>
                    <a:cs typeface="Arial" charset="0"/>
                  </a:rPr>
                  <a:t> = </a:t>
                </a:r>
                <a:r>
                  <a:rPr lang="en-US" sz="1200" dirty="0" err="1">
                    <a:latin typeface="Calibri"/>
                    <a:cs typeface="Arial" charset="0"/>
                  </a:rPr>
                  <a:t>S</a:t>
                </a:r>
                <a:r>
                  <a:rPr lang="en-US" sz="1200" baseline="-25000" dirty="0" err="1">
                    <a:latin typeface="Calibri"/>
                    <a:cs typeface="Arial" charset="0"/>
                  </a:rPr>
                  <a:t>Pooled</a:t>
                </a:r>
                <a:r>
                  <a:rPr lang="en-US" sz="1200" dirty="0">
                    <a:latin typeface="Calibri"/>
                    <a:cs typeface="Arial" charset="0"/>
                  </a:rPr>
                  <a:t>*</a:t>
                </a:r>
                <a14:m>
                  <m:oMath xmlns:m="http://schemas.openxmlformats.org/officeDocument/2006/math">
                    <m:rad>
                      <m:radPr>
                        <m:degHide m:val="on"/>
                        <m:ctrlPr>
                          <a:rPr lang="en-US" sz="1200" i="1" smtClean="0">
                            <a:latin typeface="Cambria Math" panose="02040503050406030204" pitchFamily="18" charset="0"/>
                            <a:cs typeface="Arial" charset="0"/>
                          </a:rPr>
                        </m:ctrlPr>
                      </m:radPr>
                      <m:deg/>
                      <m:e>
                        <m:r>
                          <m:rPr>
                            <m:nor/>
                          </m:rPr>
                          <a:rPr lang="en-US" sz="1200" dirty="0">
                            <a:latin typeface="Calibri"/>
                            <a:cs typeface="Arial" charset="0"/>
                          </a:rPr>
                          <m:t>1/</m:t>
                        </m:r>
                        <m:sSub>
                          <m:sSubPr>
                            <m:ctrlPr>
                              <a:rPr lang="en-US" sz="1200" i="1" dirty="0" smtClean="0">
                                <a:latin typeface="Cambria Math" panose="02040503050406030204" pitchFamily="18" charset="0"/>
                                <a:cs typeface="Arial" charset="0"/>
                              </a:rPr>
                            </m:ctrlPr>
                          </m:sSubPr>
                          <m:e>
                            <m:r>
                              <a:rPr lang="en-US" sz="1200" b="0" i="1" dirty="0" smtClean="0">
                                <a:latin typeface="Cambria Math" panose="02040503050406030204" pitchFamily="18" charset="0"/>
                                <a:cs typeface="Arial" charset="0"/>
                              </a:rPr>
                              <m:t>𝑛</m:t>
                            </m:r>
                          </m:e>
                          <m:sub>
                            <m:r>
                              <a:rPr lang="en-US" sz="1200" b="0" i="1" dirty="0" smtClean="0">
                                <a:latin typeface="Cambria Math" panose="02040503050406030204" pitchFamily="18" charset="0"/>
                                <a:cs typeface="Arial" charset="0"/>
                              </a:rPr>
                              <m:t>𝑀</m:t>
                            </m:r>
                          </m:sub>
                        </m:sSub>
                        <m:r>
                          <m:rPr>
                            <m:nor/>
                          </m:rPr>
                          <a:rPr lang="en-US" sz="1200" dirty="0">
                            <a:latin typeface="Calibri"/>
                            <a:cs typeface="Arial" charset="0"/>
                          </a:rPr>
                          <m:t> + 1/</m:t>
                        </m:r>
                        <m:sSub>
                          <m:sSubPr>
                            <m:ctrlPr>
                              <a:rPr lang="en-US" sz="1200" i="1" dirty="0" smtClean="0">
                                <a:latin typeface="Cambria Math" panose="02040503050406030204" pitchFamily="18" charset="0"/>
                                <a:cs typeface="Arial" charset="0"/>
                              </a:rPr>
                            </m:ctrlPr>
                          </m:sSubPr>
                          <m:e>
                            <m:r>
                              <a:rPr lang="en-US" sz="1200" b="0" i="1" dirty="0" smtClean="0">
                                <a:latin typeface="Cambria Math" panose="02040503050406030204" pitchFamily="18" charset="0"/>
                                <a:cs typeface="Arial" charset="0"/>
                              </a:rPr>
                              <m:t>𝑛</m:t>
                            </m:r>
                          </m:e>
                          <m:sub>
                            <m:r>
                              <a:rPr lang="en-US" sz="1200" b="0" i="1" dirty="0" smtClean="0">
                                <a:latin typeface="Cambria Math" panose="02040503050406030204" pitchFamily="18" charset="0"/>
                                <a:cs typeface="Arial" charset="0"/>
                              </a:rPr>
                              <m:t>𝐹</m:t>
                            </m:r>
                          </m:sub>
                        </m:sSub>
                      </m:e>
                    </m:rad>
                  </m:oMath>
                </a14:m>
                <a:r>
                  <a:rPr lang="en-US" sz="1200" dirty="0">
                    <a:latin typeface="Calibri"/>
                    <a:cs typeface="Arial" charset="0"/>
                  </a:rPr>
                  <a:t>.</a:t>
                </a:r>
              </a:p>
              <a:p>
                <a:pPr>
                  <a:defRPr/>
                </a:pPr>
                <a:endParaRPr lang="en-US" sz="800" dirty="0">
                  <a:latin typeface="Calibri"/>
                  <a:cs typeface="Arial" charset="0"/>
                </a:endParaRPr>
              </a:p>
              <a:p>
                <a:pPr>
                  <a:defRPr/>
                </a:pPr>
                <a:r>
                  <a:rPr lang="en-US" sz="1200" dirty="0">
                    <a:latin typeface="Calibri"/>
                    <a:cs typeface="Arial" charset="0"/>
                  </a:rPr>
                  <a:t>With the available data, this result is</a:t>
                </a:r>
              </a:p>
              <a:p>
                <a:pPr>
                  <a:defRPr/>
                </a:pPr>
                <a:endParaRPr lang="en-US" sz="800" dirty="0">
                  <a:latin typeface="Calibri"/>
                  <a:cs typeface="Arial" charset="0"/>
                </a:endParaRPr>
              </a:p>
              <a:p>
                <a:pPr>
                  <a:defRPr/>
                </a:pPr>
                <a:r>
                  <a:rPr lang="en-US" sz="1200" dirty="0">
                    <a:latin typeface="Calibri"/>
                    <a:cs typeface="Arial" charset="0"/>
                  </a:rPr>
                  <a:t>   1.15 ± 0.48 = (0.67 to 1.62),</a:t>
                </a:r>
              </a:p>
              <a:p>
                <a:pPr>
                  <a:defRPr/>
                </a:pPr>
                <a:endParaRPr lang="en-US" sz="800" dirty="0">
                  <a:latin typeface="Calibri"/>
                  <a:cs typeface="Arial" charset="0"/>
                </a:endParaRPr>
              </a:p>
              <a:p>
                <a:pPr>
                  <a:defRPr/>
                </a:pPr>
                <a:r>
                  <a:rPr lang="en-US" sz="1200" dirty="0">
                    <a:latin typeface="Calibri"/>
                    <a:cs typeface="Arial" charset="0"/>
                  </a:rPr>
                  <a:t>so the answer to “How Much?” is that we have 90% confidence that bonus percentages are 0.67% to 1.62% higher for male employees. </a:t>
                </a:r>
              </a:p>
            </p:txBody>
          </p:sp>
        </mc:Choice>
        <mc:Fallback>
          <p:sp>
            <p:nvSpPr>
              <p:cNvPr id="9" name="TextBox 8">
                <a:extLst>
                  <a:ext uri="{FF2B5EF4-FFF2-40B4-BE49-F238E27FC236}">
                    <a16:creationId xmlns:a16="http://schemas.microsoft.com/office/drawing/2014/main" id="{6F3D90BC-CCA8-4ACB-AC3B-A61735505716}"/>
                  </a:ext>
                </a:extLst>
              </p:cNvPr>
              <p:cNvSpPr txBox="1">
                <a:spLocks noRot="1" noChangeAspect="1" noMove="1" noResize="1" noEditPoints="1" noAdjustHandles="1" noChangeArrowheads="1" noChangeShapeType="1" noTextEdit="1"/>
              </p:cNvSpPr>
              <p:nvPr/>
            </p:nvSpPr>
            <p:spPr>
              <a:xfrm>
                <a:off x="5181600" y="4267200"/>
                <a:ext cx="3811588" cy="2334293"/>
              </a:xfrm>
              <a:prstGeom prst="rect">
                <a:avLst/>
              </a:prstGeom>
              <a:blipFill>
                <a:blip r:embed="rId5"/>
                <a:stretch>
                  <a:fillRect b="-1828"/>
                </a:stretch>
              </a:blipFill>
            </p:spPr>
            <p:txBody>
              <a:bodyPr/>
              <a:lstStyle/>
              <a:p>
                <a:r>
                  <a:rPr lang="en-US">
                    <a:noFill/>
                  </a:rPr>
                  <a:t> </a:t>
                </a:r>
              </a:p>
            </p:txBody>
          </p:sp>
        </mc:Fallback>
      </mc:AlternateContent>
      <p:grpSp>
        <p:nvGrpSpPr>
          <p:cNvPr id="6" name="Group 12">
            <a:extLst>
              <a:ext uri="{FF2B5EF4-FFF2-40B4-BE49-F238E27FC236}">
                <a16:creationId xmlns:a16="http://schemas.microsoft.com/office/drawing/2014/main" id="{996FA579-AF1E-4998-995E-3E520292B351}"/>
              </a:ext>
            </a:extLst>
          </p:cNvPr>
          <p:cNvGrpSpPr>
            <a:grpSpLocks/>
          </p:cNvGrpSpPr>
          <p:nvPr/>
        </p:nvGrpSpPr>
        <p:grpSpPr bwMode="auto">
          <a:xfrm>
            <a:off x="4876800" y="609600"/>
            <a:ext cx="4038600" cy="1524000"/>
            <a:chOff x="4876800" y="609600"/>
            <a:chExt cx="4038600" cy="1523999"/>
          </a:xfrm>
        </p:grpSpPr>
        <p:sp>
          <p:nvSpPr>
            <p:cNvPr id="10" name="TextBox 9">
              <a:extLst>
                <a:ext uri="{FF2B5EF4-FFF2-40B4-BE49-F238E27FC236}">
                  <a16:creationId xmlns:a16="http://schemas.microsoft.com/office/drawing/2014/main" id="{2305A6F5-5891-4B96-9508-88CB6E41A93F}"/>
                </a:ext>
              </a:extLst>
            </p:cNvPr>
            <p:cNvSpPr txBox="1"/>
            <p:nvPr/>
          </p:nvSpPr>
          <p:spPr>
            <a:xfrm>
              <a:off x="5257800" y="609600"/>
              <a:ext cx="3657600" cy="769937"/>
            </a:xfrm>
            <a:prstGeom prst="rect">
              <a:avLst/>
            </a:prstGeom>
            <a:solidFill>
              <a:schemeClr val="bg1"/>
            </a:solidFill>
            <a:ln>
              <a:solidFill>
                <a:schemeClr val="accent1"/>
              </a:solidFill>
            </a:ln>
          </p:spPr>
          <p:txBody>
            <a:bodyPr>
              <a:spAutoFit/>
            </a:bodyPr>
            <a:lstStyle/>
            <a:p>
              <a:pPr>
                <a:defRPr/>
              </a:pPr>
              <a:r>
                <a:rPr lang="en-US" sz="1100" dirty="0">
                  <a:latin typeface="+mn-lt"/>
                  <a:cs typeface="Arial" charset="0"/>
                </a:rPr>
                <a:t>NOTE:  There is an implicit assumption being made here that the variance for the Male and Female bonus percentages are the same value (</a:t>
              </a:r>
              <a:r>
                <a:rPr lang="en-US" sz="1100" dirty="0" err="1">
                  <a:latin typeface="+mn-lt"/>
                  <a:cs typeface="Arial" charset="0"/>
                </a:rPr>
                <a:t>ie</a:t>
              </a:r>
              <a:r>
                <a:rPr lang="en-US" sz="1100" dirty="0">
                  <a:latin typeface="+mn-lt"/>
                  <a:cs typeface="Arial" charset="0"/>
                </a:rPr>
                <a:t>, </a:t>
              </a:r>
              <a:r>
                <a:rPr lang="el-GR" sz="1100" dirty="0">
                  <a:latin typeface="Calibri"/>
                  <a:cs typeface="Arial" charset="0"/>
                </a:rPr>
                <a:t>σ</a:t>
              </a:r>
              <a:r>
                <a:rPr lang="en-US" sz="1100" baseline="-25000" dirty="0">
                  <a:latin typeface="Calibri"/>
                  <a:cs typeface="Arial" charset="0"/>
                </a:rPr>
                <a:t>M</a:t>
              </a:r>
              <a:r>
                <a:rPr lang="en-US" sz="1100" baseline="30000" dirty="0">
                  <a:latin typeface="Calibri"/>
                  <a:cs typeface="Arial" charset="0"/>
                </a:rPr>
                <a:t>2</a:t>
              </a:r>
              <a:r>
                <a:rPr lang="en-US" sz="1100" dirty="0">
                  <a:latin typeface="Calibri"/>
                  <a:cs typeface="Arial" charset="0"/>
                </a:rPr>
                <a:t> = </a:t>
              </a:r>
              <a:r>
                <a:rPr lang="el-GR" sz="1100" dirty="0">
                  <a:latin typeface="Calibri"/>
                  <a:cs typeface="Arial" charset="0"/>
                </a:rPr>
                <a:t>σ</a:t>
              </a:r>
              <a:r>
                <a:rPr lang="en-US" sz="1100" baseline="-25000" dirty="0">
                  <a:latin typeface="Calibri"/>
                  <a:cs typeface="Arial" charset="0"/>
                </a:rPr>
                <a:t>F</a:t>
              </a:r>
              <a:r>
                <a:rPr lang="en-US" sz="1100" baseline="30000" dirty="0">
                  <a:latin typeface="Calibri"/>
                  <a:cs typeface="Arial" charset="0"/>
                </a:rPr>
                <a:t>2</a:t>
              </a:r>
              <a:r>
                <a:rPr lang="en-US" sz="1100" dirty="0">
                  <a:latin typeface="Calibri"/>
                  <a:cs typeface="Arial" charset="0"/>
                </a:rPr>
                <a:t>).  This may or may not be reasonable.  If not, then the test needs to be modified.</a:t>
              </a:r>
              <a:endParaRPr lang="en-US" sz="1100" dirty="0">
                <a:latin typeface="+mn-lt"/>
                <a:cs typeface="Arial" charset="0"/>
              </a:endParaRPr>
            </a:p>
          </p:txBody>
        </p:sp>
        <p:cxnSp>
          <p:nvCxnSpPr>
            <p:cNvPr id="12" name="Straight Arrow Connector 11">
              <a:extLst>
                <a:ext uri="{FF2B5EF4-FFF2-40B4-BE49-F238E27FC236}">
                  <a16:creationId xmlns:a16="http://schemas.microsoft.com/office/drawing/2014/main" id="{9D0DA106-9220-4AA2-BC51-C6FAEF2F224F}"/>
                </a:ext>
              </a:extLst>
            </p:cNvPr>
            <p:cNvCxnSpPr>
              <a:stCxn id="10" idx="1"/>
            </p:cNvCxnSpPr>
            <p:nvPr/>
          </p:nvCxnSpPr>
          <p:spPr>
            <a:xfrm rot="10800000" flipV="1">
              <a:off x="4876800" y="993775"/>
              <a:ext cx="381000" cy="1139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 calcmode="lin" valueType="num">
                                      <p:cBhvr additive="base">
                                        <p:cTn id="6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 calcmode="lin" valueType="num">
                                      <p:cBhvr additive="base">
                                        <p:cTn id="73"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
                                            <p:txEl>
                                              <p:pRg st="13" end="13"/>
                                            </p:txEl>
                                          </p:spTgt>
                                        </p:tgtEl>
                                        <p:attrNameLst>
                                          <p:attrName>style.visibility</p:attrName>
                                        </p:attrNameLst>
                                      </p:cBhvr>
                                      <p:to>
                                        <p:strVal val="visible"/>
                                      </p:to>
                                    </p:set>
                                    <p:anim calcmode="lin" valueType="num">
                                      <p:cBhvr additive="base">
                                        <p:cTn id="7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
                                            <p:txEl>
                                              <p:pRg st="14" end="14"/>
                                            </p:txEl>
                                          </p:spTgt>
                                        </p:tgtEl>
                                        <p:attrNameLst>
                                          <p:attrName>style.visibility</p:attrName>
                                        </p:attrNameLst>
                                      </p:cBhvr>
                                      <p:to>
                                        <p:strVal val="visible"/>
                                      </p:to>
                                    </p:set>
                                    <p:anim calcmode="lin" valueType="num">
                                      <p:cBhvr additive="base">
                                        <p:cTn id="85"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
                                            <p:txEl>
                                              <p:pRg st="15" end="15"/>
                                            </p:txEl>
                                          </p:spTgt>
                                        </p:tgtEl>
                                        <p:attrNameLst>
                                          <p:attrName>style.visibility</p:attrName>
                                        </p:attrNameLst>
                                      </p:cBhvr>
                                      <p:to>
                                        <p:strVal val="visible"/>
                                      </p:to>
                                    </p:set>
                                    <p:anim calcmode="lin" valueType="num">
                                      <p:cBhvr additive="base">
                                        <p:cTn id="91"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
                                            <p:txEl>
                                              <p:pRg st="15" end="15"/>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
                                        </p:tgtEl>
                                        <p:attrNameLst>
                                          <p:attrName>style.visibility</p:attrName>
                                        </p:attrNameLst>
                                      </p:cBhvr>
                                      <p:to>
                                        <p:strVal val="visible"/>
                                      </p:to>
                                    </p:set>
                                    <p:anim calcmode="lin" valueType="num">
                                      <p:cBhvr additive="base">
                                        <p:cTn id="95" dur="500" fill="hold"/>
                                        <p:tgtEl>
                                          <p:spTgt spid="4"/>
                                        </p:tgtEl>
                                        <p:attrNameLst>
                                          <p:attrName>ppt_x</p:attrName>
                                        </p:attrNameLst>
                                      </p:cBhvr>
                                      <p:tavLst>
                                        <p:tav tm="0">
                                          <p:val>
                                            <p:strVal val="#ppt_x"/>
                                          </p:val>
                                        </p:tav>
                                        <p:tav tm="100000">
                                          <p:val>
                                            <p:strVal val="#ppt_x"/>
                                          </p:val>
                                        </p:tav>
                                      </p:tavLst>
                                    </p:anim>
                                    <p:anim calcmode="lin" valueType="num">
                                      <p:cBhvr additive="base">
                                        <p:cTn id="9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nodeType="clickEffect">
                                  <p:stCondLst>
                                    <p:cond delay="0"/>
                                  </p:stCondLst>
                                  <p:childTnLst>
                                    <p:set>
                                      <p:cBhvr>
                                        <p:cTn id="106" dur="1" fill="hold">
                                          <p:stCondLst>
                                            <p:cond delay="0"/>
                                          </p:stCondLst>
                                        </p:cTn>
                                        <p:tgtEl>
                                          <p:spTgt spid="9">
                                            <p:txEl>
                                              <p:pRg st="0" end="0"/>
                                            </p:txEl>
                                          </p:spTgt>
                                        </p:tgtEl>
                                        <p:attrNameLst>
                                          <p:attrName>style.visibility</p:attrName>
                                        </p:attrNameLst>
                                      </p:cBhvr>
                                      <p:to>
                                        <p:strVal val="visible"/>
                                      </p:to>
                                    </p:set>
                                    <p:anim calcmode="lin" valueType="num">
                                      <p:cBhvr additive="base">
                                        <p:cTn id="10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9">
                                            <p:txEl>
                                              <p:pRg st="1" end="1"/>
                                            </p:txEl>
                                          </p:spTgt>
                                        </p:tgtEl>
                                        <p:attrNameLst>
                                          <p:attrName>style.visibility</p:attrName>
                                        </p:attrNameLst>
                                      </p:cBhvr>
                                      <p:to>
                                        <p:strVal val="visible"/>
                                      </p:to>
                                    </p:set>
                                    <p:anim calcmode="lin" valueType="num">
                                      <p:cBhvr additive="base">
                                        <p:cTn id="1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9">
                                            <p:txEl>
                                              <p:pRg st="2" end="2"/>
                                            </p:txEl>
                                          </p:spTgt>
                                        </p:tgtEl>
                                        <p:attrNameLst>
                                          <p:attrName>style.visibility</p:attrName>
                                        </p:attrNameLst>
                                      </p:cBhvr>
                                      <p:to>
                                        <p:strVal val="visible"/>
                                      </p:to>
                                    </p:set>
                                    <p:anim calcmode="lin" valueType="num">
                                      <p:cBhvr additive="base">
                                        <p:cTn id="1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9">
                                            <p:txEl>
                                              <p:pRg st="3" end="3"/>
                                            </p:txEl>
                                          </p:spTgt>
                                        </p:tgtEl>
                                        <p:attrNameLst>
                                          <p:attrName>style.visibility</p:attrName>
                                        </p:attrNameLst>
                                      </p:cBhvr>
                                      <p:to>
                                        <p:strVal val="visible"/>
                                      </p:to>
                                    </p:set>
                                    <p:anim calcmode="lin" valueType="num">
                                      <p:cBhvr additive="base">
                                        <p:cTn id="1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9">
                                            <p:txEl>
                                              <p:pRg st="5" end="5"/>
                                            </p:txEl>
                                          </p:spTgt>
                                        </p:tgtEl>
                                        <p:attrNameLst>
                                          <p:attrName>style.visibility</p:attrName>
                                        </p:attrNameLst>
                                      </p:cBhvr>
                                      <p:to>
                                        <p:strVal val="visible"/>
                                      </p:to>
                                    </p:set>
                                    <p:anim calcmode="lin" valueType="num">
                                      <p:cBhvr additive="base">
                                        <p:cTn id="1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9">
                                            <p:txEl>
                                              <p:pRg st="7" end="7"/>
                                            </p:txEl>
                                          </p:spTgt>
                                        </p:tgtEl>
                                        <p:attrNameLst>
                                          <p:attrName>style.visibility</p:attrName>
                                        </p:attrNameLst>
                                      </p:cBhvr>
                                      <p:to>
                                        <p:strVal val="visible"/>
                                      </p:to>
                                    </p:set>
                                    <p:anim calcmode="lin" valueType="num">
                                      <p:cBhvr additive="base">
                                        <p:cTn id="1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9">
                                            <p:txEl>
                                              <p:pRg st="9" end="9"/>
                                            </p:txEl>
                                          </p:spTgt>
                                        </p:tgtEl>
                                        <p:attrNameLst>
                                          <p:attrName>style.visibility</p:attrName>
                                        </p:attrNameLst>
                                      </p:cBhvr>
                                      <p:to>
                                        <p:strVal val="visible"/>
                                      </p:to>
                                    </p:set>
                                    <p:anim calcmode="lin" valueType="num">
                                      <p:cBhvr additive="base">
                                        <p:cTn id="14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4" fill="hold" nodeType="clickEffect">
                                  <p:stCondLst>
                                    <p:cond delay="0"/>
                                  </p:stCondLst>
                                  <p:childTnLst>
                                    <p:set>
                                      <p:cBhvr>
                                        <p:cTn id="148" dur="1" fill="hold">
                                          <p:stCondLst>
                                            <p:cond delay="0"/>
                                          </p:stCondLst>
                                        </p:cTn>
                                        <p:tgtEl>
                                          <p:spTgt spid="6"/>
                                        </p:tgtEl>
                                        <p:attrNameLst>
                                          <p:attrName>style.visibility</p:attrName>
                                        </p:attrNameLst>
                                      </p:cBhvr>
                                      <p:to>
                                        <p:strVal val="visible"/>
                                      </p:to>
                                    </p:set>
                                    <p:anim calcmode="lin" valueType="num">
                                      <p:cBhvr additive="base">
                                        <p:cTn id="149" dur="500" fill="hold"/>
                                        <p:tgtEl>
                                          <p:spTgt spid="6"/>
                                        </p:tgtEl>
                                        <p:attrNameLst>
                                          <p:attrName>ppt_x</p:attrName>
                                        </p:attrNameLst>
                                      </p:cBhvr>
                                      <p:tavLst>
                                        <p:tav tm="0">
                                          <p:val>
                                            <p:strVal val="#ppt_x"/>
                                          </p:val>
                                        </p:tav>
                                        <p:tav tm="100000">
                                          <p:val>
                                            <p:strVal val="#ppt_x"/>
                                          </p:val>
                                        </p:tav>
                                      </p:tavLst>
                                    </p:anim>
                                    <p:anim calcmode="lin" valueType="num">
                                      <p:cBhvr additive="base">
                                        <p:cTn id="1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99C0-4405-4ABE-BF13-03D35E440B05}"/>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Means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C4E4B93-E74A-4585-9EF6-8474498747A6}"/>
                  </a:ext>
                </a:extLst>
              </p:cNvPr>
              <p:cNvSpPr txBox="1"/>
              <p:nvPr/>
            </p:nvSpPr>
            <p:spPr>
              <a:xfrm>
                <a:off x="381000" y="685800"/>
                <a:ext cx="8472488" cy="2219838"/>
              </a:xfrm>
              <a:prstGeom prst="rect">
                <a:avLst/>
              </a:prstGeom>
              <a:noFill/>
            </p:spPr>
            <p:txBody>
              <a:bodyPr>
                <a:spAutoFit/>
              </a:bodyPr>
              <a:lstStyle/>
              <a:p>
                <a:pPr>
                  <a:defRPr/>
                </a:pPr>
                <a:r>
                  <a:rPr lang="en-US" sz="1600" dirty="0">
                    <a:latin typeface="+mn-lt"/>
                    <a:cs typeface="Arial" charset="0"/>
                  </a:rPr>
                  <a:t>If the variances of the two populations of interest are not equal, then pooling the data across the two samples (to obtain </a:t>
                </a:r>
                <a:r>
                  <a:rPr lang="en-US" sz="1600" dirty="0" err="1">
                    <a:latin typeface="+mn-lt"/>
                    <a:cs typeface="Arial" charset="0"/>
                  </a:rPr>
                  <a:t>S</a:t>
                </a:r>
                <a:r>
                  <a:rPr lang="en-US" sz="1600" baseline="-25000" dirty="0" err="1">
                    <a:latin typeface="+mn-lt"/>
                    <a:cs typeface="Arial" charset="0"/>
                  </a:rPr>
                  <a:t>Pooled</a:t>
                </a:r>
                <a:r>
                  <a:rPr lang="en-US" sz="1600" dirty="0">
                    <a:latin typeface="+mn-lt"/>
                    <a:cs typeface="Arial" charset="0"/>
                  </a:rPr>
                  <a:t>) is no longer appropriate.</a:t>
                </a:r>
              </a:p>
              <a:p>
                <a:pPr>
                  <a:defRPr/>
                </a:pPr>
                <a:endParaRPr lang="en-US" sz="800" dirty="0">
                  <a:latin typeface="+mn-lt"/>
                  <a:cs typeface="Arial" charset="0"/>
                </a:endParaRPr>
              </a:p>
              <a:p>
                <a:pPr>
                  <a:defRPr/>
                </a:pPr>
                <a:r>
                  <a:rPr lang="en-US" sz="1600" dirty="0">
                    <a:latin typeface="+mn-lt"/>
                    <a:cs typeface="Arial" charset="0"/>
                  </a:rPr>
                  <a:t>The test statistic, T, is modified as follows:</a:t>
                </a:r>
              </a:p>
              <a:p>
                <a:pPr>
                  <a:defRPr/>
                </a:pPr>
                <a:endParaRPr lang="en-US" sz="800" dirty="0">
                  <a:latin typeface="+mn-lt"/>
                  <a:cs typeface="Arial" charset="0"/>
                </a:endParaRPr>
              </a:p>
              <a:p>
                <a:pPr>
                  <a:defRPr/>
                </a:pPr>
                <a:r>
                  <a:rPr lang="en-US" sz="1600" dirty="0">
                    <a:latin typeface="+mn-lt"/>
                    <a:cs typeface="Arial" charset="0"/>
                  </a:rPr>
                  <a:t>	T = </a:t>
                </a:r>
                <a:r>
                  <a:rPr lang="en-US" sz="1600" dirty="0">
                    <a:latin typeface="Calibri"/>
                    <a:cs typeface="Arial" charset="0"/>
                  </a:rPr>
                  <a:t>(</a:t>
                </a:r>
                <a14:m>
                  <m:oMath xmlns:m="http://schemas.openxmlformats.org/officeDocument/2006/math">
                    <m:acc>
                      <m:accPr>
                        <m:chr m:val="̅"/>
                        <m:ctrlPr>
                          <a:rPr lang="en-US" sz="1600" i="1" smtClean="0">
                            <a:latin typeface="Cambria Math" panose="02040503050406030204" pitchFamily="18" charset="0"/>
                            <a:cs typeface="Arial" charset="0"/>
                          </a:rPr>
                        </m:ctrlPr>
                      </m:accPr>
                      <m:e>
                        <m:r>
                          <a:rPr lang="en-US" sz="1600" b="0" i="1" smtClean="0">
                            <a:latin typeface="Cambria Math" panose="02040503050406030204" pitchFamily="18" charset="0"/>
                            <a:cs typeface="Arial" charset="0"/>
                          </a:rPr>
                          <m:t>𝑋</m:t>
                        </m:r>
                      </m:e>
                    </m:acc>
                  </m:oMath>
                </a14:m>
                <a:r>
                  <a:rPr lang="en-US" sz="1600" baseline="-25000" dirty="0">
                    <a:latin typeface="Calibri"/>
                    <a:cs typeface="Arial" charset="0"/>
                  </a:rPr>
                  <a:t>M</a:t>
                </a:r>
                <a:r>
                  <a:rPr lang="en-US" sz="1600" dirty="0">
                    <a:latin typeface="Calibri"/>
                    <a:cs typeface="Arial" charset="0"/>
                  </a:rPr>
                  <a:t> – </a:t>
                </a:r>
                <a14:m>
                  <m:oMath xmlns:m="http://schemas.openxmlformats.org/officeDocument/2006/math">
                    <m:acc>
                      <m:accPr>
                        <m:chr m:val="̅"/>
                        <m:ctrlPr>
                          <a:rPr lang="en-US" sz="1600" i="1" smtClean="0">
                            <a:latin typeface="Cambria Math" panose="02040503050406030204" pitchFamily="18" charset="0"/>
                            <a:cs typeface="Arial" charset="0"/>
                          </a:rPr>
                        </m:ctrlPr>
                      </m:accPr>
                      <m:e>
                        <m:r>
                          <a:rPr lang="en-US" sz="1600" b="0" i="1" smtClean="0">
                            <a:latin typeface="Cambria Math" panose="02040503050406030204" pitchFamily="18" charset="0"/>
                            <a:cs typeface="Arial" charset="0"/>
                          </a:rPr>
                          <m:t>𝑋</m:t>
                        </m:r>
                      </m:e>
                    </m:acc>
                  </m:oMath>
                </a14:m>
                <a:r>
                  <a:rPr lang="en-US" sz="1600" baseline="-25000" dirty="0">
                    <a:latin typeface="Calibri"/>
                    <a:cs typeface="Arial" charset="0"/>
                  </a:rPr>
                  <a:t>F</a:t>
                </a:r>
                <a:r>
                  <a:rPr lang="en-US" sz="1600" dirty="0">
                    <a:latin typeface="Calibri"/>
                    <a:cs typeface="Arial" charset="0"/>
                  </a:rPr>
                  <a:t>)/</a:t>
                </a:r>
                <a14:m>
                  <m:oMath xmlns:m="http://schemas.openxmlformats.org/officeDocument/2006/math">
                    <m:rad>
                      <m:radPr>
                        <m:degHide m:val="on"/>
                        <m:ctrlPr>
                          <a:rPr lang="en-US" sz="1600" i="1" smtClean="0">
                            <a:latin typeface="Cambria Math" panose="02040503050406030204" pitchFamily="18" charset="0"/>
                            <a:cs typeface="Arial" charset="0"/>
                          </a:rPr>
                        </m:ctrlPr>
                      </m:radPr>
                      <m:deg/>
                      <m:e>
                        <m:r>
                          <m:rPr>
                            <m:nor/>
                          </m:rPr>
                          <a:rPr lang="en-US" sz="1600" dirty="0">
                            <a:latin typeface="Calibri"/>
                            <a:cs typeface="Arial" charset="0"/>
                          </a:rPr>
                          <m:t>S</m:t>
                        </m:r>
                        <m:r>
                          <m:rPr>
                            <m:nor/>
                          </m:rPr>
                          <a:rPr lang="en-US" sz="1600" baseline="-25000" dirty="0">
                            <a:latin typeface="Calibri"/>
                            <a:cs typeface="Arial" charset="0"/>
                          </a:rPr>
                          <m:t>M</m:t>
                        </m:r>
                        <m:r>
                          <m:rPr>
                            <m:nor/>
                          </m:rPr>
                          <a:rPr lang="en-US" sz="1600" baseline="30000" dirty="0">
                            <a:latin typeface="Calibri"/>
                            <a:cs typeface="Arial" charset="0"/>
                          </a:rPr>
                          <m:t>2</m:t>
                        </m:r>
                        <m:r>
                          <m:rPr>
                            <m:nor/>
                          </m:rPr>
                          <a:rPr lang="en-US" sz="1600" dirty="0">
                            <a:latin typeface="Calibri"/>
                            <a:cs typeface="Arial" charset="0"/>
                          </a:rPr>
                          <m:t>/</m:t>
                        </m:r>
                        <m:sSub>
                          <m:sSubPr>
                            <m:ctrlPr>
                              <a:rPr lang="en-US" sz="1600" i="1" dirty="0" smtClean="0">
                                <a:latin typeface="Cambria Math" panose="02040503050406030204" pitchFamily="18" charset="0"/>
                                <a:cs typeface="Arial" charset="0"/>
                              </a:rPr>
                            </m:ctrlPr>
                          </m:sSubPr>
                          <m:e>
                            <m:r>
                              <a:rPr lang="en-US" sz="1600" b="0" i="1" dirty="0" smtClean="0">
                                <a:latin typeface="Cambria Math" panose="02040503050406030204" pitchFamily="18" charset="0"/>
                                <a:cs typeface="Arial" charset="0"/>
                              </a:rPr>
                              <m:t>𝑛</m:t>
                            </m:r>
                          </m:e>
                          <m:sub>
                            <m:r>
                              <a:rPr lang="en-US" sz="1600" b="0" i="1" dirty="0" smtClean="0">
                                <a:latin typeface="Cambria Math" panose="02040503050406030204" pitchFamily="18" charset="0"/>
                                <a:cs typeface="Arial" charset="0"/>
                              </a:rPr>
                              <m:t>𝑀</m:t>
                            </m:r>
                          </m:sub>
                        </m:sSub>
                        <m:r>
                          <m:rPr>
                            <m:nor/>
                          </m:rPr>
                          <a:rPr lang="en-US" sz="1600" dirty="0">
                            <a:latin typeface="Calibri"/>
                            <a:cs typeface="Arial" charset="0"/>
                          </a:rPr>
                          <m:t> + </m:t>
                        </m:r>
                        <m:r>
                          <m:rPr>
                            <m:nor/>
                          </m:rPr>
                          <a:rPr lang="en-US" sz="1600" dirty="0">
                            <a:latin typeface="Calibri"/>
                            <a:cs typeface="Arial" charset="0"/>
                          </a:rPr>
                          <m:t>SF</m:t>
                        </m:r>
                        <m:r>
                          <m:rPr>
                            <m:nor/>
                          </m:rPr>
                          <a:rPr lang="en-US" sz="1600" baseline="30000" dirty="0">
                            <a:latin typeface="Calibri"/>
                            <a:cs typeface="Arial" charset="0"/>
                          </a:rPr>
                          <m:t>2</m:t>
                        </m:r>
                        <m:r>
                          <m:rPr>
                            <m:nor/>
                          </m:rPr>
                          <a:rPr lang="en-US" sz="1600" dirty="0">
                            <a:latin typeface="Calibri"/>
                            <a:cs typeface="Arial" charset="0"/>
                          </a:rPr>
                          <m:t>/</m:t>
                        </m:r>
                        <m:sSub>
                          <m:sSubPr>
                            <m:ctrlPr>
                              <a:rPr lang="en-US" sz="1600" i="1" dirty="0" smtClean="0">
                                <a:latin typeface="Cambria Math" panose="02040503050406030204" pitchFamily="18" charset="0"/>
                                <a:cs typeface="Arial" charset="0"/>
                              </a:rPr>
                            </m:ctrlPr>
                          </m:sSubPr>
                          <m:e>
                            <m:r>
                              <a:rPr lang="en-US" sz="1600" b="0" i="1" dirty="0" smtClean="0">
                                <a:latin typeface="Cambria Math" panose="02040503050406030204" pitchFamily="18" charset="0"/>
                                <a:cs typeface="Arial" charset="0"/>
                              </a:rPr>
                              <m:t>𝑛</m:t>
                            </m:r>
                          </m:e>
                          <m:sub>
                            <m:r>
                              <a:rPr lang="en-US" sz="1600" b="0" i="1" dirty="0" smtClean="0">
                                <a:latin typeface="Cambria Math" panose="02040503050406030204" pitchFamily="18" charset="0"/>
                                <a:cs typeface="Arial" charset="0"/>
                              </a:rPr>
                              <m:t>𝐹</m:t>
                            </m:r>
                          </m:sub>
                        </m:sSub>
                      </m:e>
                    </m:rad>
                  </m:oMath>
                </a14:m>
                <a:endParaRPr lang="en-US" sz="1600" dirty="0">
                  <a:latin typeface="Calibri"/>
                  <a:cs typeface="Arial" charset="0"/>
                </a:endParaRPr>
              </a:p>
              <a:p>
                <a:pPr>
                  <a:defRPr/>
                </a:pPr>
                <a:endParaRPr lang="en-US" sz="800" dirty="0">
                  <a:latin typeface="Calibri"/>
                  <a:cs typeface="Arial" charset="0"/>
                </a:endParaRPr>
              </a:p>
              <a:p>
                <a:pPr>
                  <a:defRPr/>
                </a:pPr>
                <a:r>
                  <a:rPr lang="en-US" sz="1600" dirty="0">
                    <a:latin typeface="Calibri"/>
                    <a:cs typeface="Arial" charset="0"/>
                  </a:rPr>
                  <a:t>However, an issue arises in determining the sampling distribution for this statistic since when no longer pooling the samples, we no longer have fully </a:t>
                </a:r>
                <a:r>
                  <a:rPr lang="en-US" sz="1600" dirty="0" err="1">
                    <a:latin typeface="Calibri"/>
                    <a:cs typeface="Arial" charset="0"/>
                  </a:rPr>
                  <a:t>n</a:t>
                </a:r>
                <a:r>
                  <a:rPr lang="en-US" sz="1600" baseline="-25000" dirty="0" err="1">
                    <a:latin typeface="Calibri"/>
                    <a:cs typeface="Arial" charset="0"/>
                  </a:rPr>
                  <a:t>M</a:t>
                </a:r>
                <a:r>
                  <a:rPr lang="en-US" sz="1600" baseline="-25000" dirty="0">
                    <a:latin typeface="Calibri"/>
                    <a:cs typeface="Arial" charset="0"/>
                  </a:rPr>
                  <a:t> </a:t>
                </a:r>
                <a:r>
                  <a:rPr lang="en-US" sz="1600" dirty="0">
                    <a:latin typeface="Calibri"/>
                    <a:cs typeface="Arial" charset="0"/>
                  </a:rPr>
                  <a:t>+ </a:t>
                </a:r>
                <a:r>
                  <a:rPr lang="en-US" sz="1600" dirty="0" err="1">
                    <a:latin typeface="Calibri"/>
                    <a:cs typeface="Arial" charset="0"/>
                  </a:rPr>
                  <a:t>n</a:t>
                </a:r>
                <a:r>
                  <a:rPr lang="en-US" sz="1600" baseline="-25000" dirty="0" err="1">
                    <a:latin typeface="Calibri"/>
                    <a:cs typeface="Arial" charset="0"/>
                  </a:rPr>
                  <a:t>F</a:t>
                </a:r>
                <a:r>
                  <a:rPr lang="en-US" sz="1600" baseline="-25000" dirty="0">
                    <a:latin typeface="Calibri"/>
                    <a:cs typeface="Arial" charset="0"/>
                  </a:rPr>
                  <a:t> </a:t>
                </a:r>
                <a:r>
                  <a:rPr lang="en-US" sz="1600" dirty="0">
                    <a:latin typeface="Calibri"/>
                    <a:cs typeface="Arial" charset="0"/>
                  </a:rPr>
                  <a:t>- 2 degrees of freedom with which to estimate the standard deviation of the difference in the sample means.</a:t>
                </a:r>
                <a:endParaRPr lang="en-US" sz="1600" dirty="0">
                  <a:latin typeface="+mn-lt"/>
                  <a:cs typeface="Arial" charset="0"/>
                </a:endParaRPr>
              </a:p>
            </p:txBody>
          </p:sp>
        </mc:Choice>
        <mc:Fallback>
          <p:sp>
            <p:nvSpPr>
              <p:cNvPr id="3" name="TextBox 2">
                <a:extLst>
                  <a:ext uri="{FF2B5EF4-FFF2-40B4-BE49-F238E27FC236}">
                    <a16:creationId xmlns:a16="http://schemas.microsoft.com/office/drawing/2014/main" id="{8C4E4B93-E74A-4585-9EF6-8474498747A6}"/>
                  </a:ext>
                </a:extLst>
              </p:cNvPr>
              <p:cNvSpPr txBox="1">
                <a:spLocks noRot="1" noChangeAspect="1" noMove="1" noResize="1" noEditPoints="1" noAdjustHandles="1" noChangeArrowheads="1" noChangeShapeType="1" noTextEdit="1"/>
              </p:cNvSpPr>
              <p:nvPr/>
            </p:nvSpPr>
            <p:spPr>
              <a:xfrm>
                <a:off x="381000" y="685800"/>
                <a:ext cx="8472488" cy="2219838"/>
              </a:xfrm>
              <a:prstGeom prst="rect">
                <a:avLst/>
              </a:prstGeom>
              <a:blipFill>
                <a:blip r:embed="rId3"/>
                <a:stretch>
                  <a:fillRect l="-432" t="-824" b="-329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AD706F8-DEEF-41A1-BA8D-56834B293E4B}"/>
              </a:ext>
            </a:extLst>
          </p:cNvPr>
          <p:cNvSpPr txBox="1"/>
          <p:nvPr/>
        </p:nvSpPr>
        <p:spPr>
          <a:xfrm>
            <a:off x="457200" y="3048000"/>
            <a:ext cx="8382000" cy="584200"/>
          </a:xfrm>
          <a:prstGeom prst="rect">
            <a:avLst/>
          </a:prstGeom>
          <a:noFill/>
        </p:spPr>
        <p:txBody>
          <a:bodyPr>
            <a:spAutoFit/>
          </a:bodyPr>
          <a:lstStyle/>
          <a:p>
            <a:pPr>
              <a:defRPr/>
            </a:pPr>
            <a:r>
              <a:rPr lang="en-US" sz="1600" dirty="0">
                <a:latin typeface="+mn-lt"/>
                <a:cs typeface="Arial" charset="0"/>
              </a:rPr>
              <a:t>So … while T can still be approximated by a student’s t distribution, what degrees of freedom (</a:t>
            </a:r>
            <a:r>
              <a:rPr lang="en-US" sz="1600" dirty="0" err="1">
                <a:latin typeface="+mn-lt"/>
                <a:cs typeface="Arial" charset="0"/>
              </a:rPr>
              <a:t>df</a:t>
            </a:r>
            <a:r>
              <a:rPr lang="en-US" sz="1600" dirty="0">
                <a:latin typeface="+mn-lt"/>
                <a:cs typeface="Arial" charset="0"/>
              </a:rPr>
              <a:t>) are appropriate?</a:t>
            </a:r>
          </a:p>
        </p:txBody>
      </p:sp>
      <p:sp>
        <p:nvSpPr>
          <p:cNvPr id="5" name="TextBox 4">
            <a:extLst>
              <a:ext uri="{FF2B5EF4-FFF2-40B4-BE49-F238E27FC236}">
                <a16:creationId xmlns:a16="http://schemas.microsoft.com/office/drawing/2014/main" id="{0D8992D5-B205-4664-934F-1C6736D8CD70}"/>
              </a:ext>
            </a:extLst>
          </p:cNvPr>
          <p:cNvSpPr txBox="1"/>
          <p:nvPr/>
        </p:nvSpPr>
        <p:spPr>
          <a:xfrm>
            <a:off x="685800" y="3733800"/>
            <a:ext cx="7772400" cy="1416050"/>
          </a:xfrm>
          <a:prstGeom prst="rect">
            <a:avLst/>
          </a:prstGeom>
          <a:noFill/>
        </p:spPr>
        <p:txBody>
          <a:bodyPr>
            <a:spAutoFit/>
          </a:bodyPr>
          <a:lstStyle/>
          <a:p>
            <a:pPr>
              <a:defRPr/>
            </a:pPr>
            <a:r>
              <a:rPr lang="en-US" sz="1400" dirty="0">
                <a:latin typeface="+mn-lt"/>
                <a:cs typeface="Arial" charset="0"/>
              </a:rPr>
              <a:t>One common, and easy approach is to use</a:t>
            </a:r>
          </a:p>
          <a:p>
            <a:pPr>
              <a:defRPr/>
            </a:pPr>
            <a:endParaRPr lang="en-US" sz="800" dirty="0">
              <a:latin typeface="+mn-lt"/>
              <a:cs typeface="Arial" charset="0"/>
            </a:endParaRPr>
          </a:p>
          <a:p>
            <a:pPr>
              <a:defRPr/>
            </a:pPr>
            <a:r>
              <a:rPr lang="en-US" sz="1400" dirty="0">
                <a:latin typeface="+mn-lt"/>
                <a:cs typeface="Arial" charset="0"/>
              </a:rPr>
              <a:t>	</a:t>
            </a:r>
            <a:r>
              <a:rPr lang="en-US" sz="1400" dirty="0" err="1">
                <a:latin typeface="+mn-lt"/>
                <a:cs typeface="Arial" charset="0"/>
              </a:rPr>
              <a:t>df</a:t>
            </a:r>
            <a:r>
              <a:rPr lang="en-US" sz="1400" dirty="0">
                <a:latin typeface="+mn-lt"/>
                <a:cs typeface="Arial" charset="0"/>
              </a:rPr>
              <a:t> = min(</a:t>
            </a:r>
            <a:r>
              <a:rPr lang="en-US" sz="1400" dirty="0" err="1">
                <a:latin typeface="+mn-lt"/>
                <a:cs typeface="Arial" charset="0"/>
              </a:rPr>
              <a:t>n</a:t>
            </a:r>
            <a:r>
              <a:rPr lang="en-US" sz="1400" baseline="-25000" dirty="0" err="1">
                <a:latin typeface="+mn-lt"/>
                <a:cs typeface="Arial" charset="0"/>
              </a:rPr>
              <a:t>M</a:t>
            </a:r>
            <a:r>
              <a:rPr lang="en-US" sz="1400" baseline="-25000" dirty="0">
                <a:latin typeface="+mn-lt"/>
                <a:cs typeface="Arial" charset="0"/>
              </a:rPr>
              <a:t> </a:t>
            </a:r>
            <a:r>
              <a:rPr lang="en-US" sz="1400" dirty="0">
                <a:latin typeface="+mn-lt"/>
                <a:cs typeface="Arial" charset="0"/>
              </a:rPr>
              <a:t>- 1, </a:t>
            </a:r>
            <a:r>
              <a:rPr lang="en-US" sz="1400" dirty="0" err="1">
                <a:latin typeface="+mn-lt"/>
                <a:cs typeface="Arial" charset="0"/>
              </a:rPr>
              <a:t>n</a:t>
            </a:r>
            <a:r>
              <a:rPr lang="en-US" sz="1400" baseline="-25000" dirty="0" err="1">
                <a:latin typeface="+mn-lt"/>
                <a:cs typeface="Arial" charset="0"/>
              </a:rPr>
              <a:t>F</a:t>
            </a:r>
            <a:r>
              <a:rPr lang="en-US" sz="1400" baseline="-25000" dirty="0">
                <a:latin typeface="+mn-lt"/>
                <a:cs typeface="Arial" charset="0"/>
              </a:rPr>
              <a:t> </a:t>
            </a:r>
            <a:r>
              <a:rPr lang="en-US" sz="1400" dirty="0">
                <a:latin typeface="+mn-lt"/>
                <a:cs typeface="Arial" charset="0"/>
              </a:rPr>
              <a:t>- 1)</a:t>
            </a:r>
          </a:p>
          <a:p>
            <a:pPr>
              <a:defRPr/>
            </a:pPr>
            <a:endParaRPr lang="en-US" sz="800" dirty="0">
              <a:latin typeface="+mn-lt"/>
              <a:cs typeface="Arial" charset="0"/>
            </a:endParaRPr>
          </a:p>
          <a:p>
            <a:pPr>
              <a:defRPr/>
            </a:pPr>
            <a:r>
              <a:rPr lang="en-US" sz="1400" dirty="0">
                <a:latin typeface="+mn-lt"/>
                <a:cs typeface="Arial" charset="0"/>
              </a:rPr>
              <a:t>Since we know there are </a:t>
            </a:r>
            <a:r>
              <a:rPr lang="en-US" sz="1400" dirty="0" err="1">
                <a:latin typeface="+mn-lt"/>
                <a:cs typeface="Arial" charset="0"/>
              </a:rPr>
              <a:t>n</a:t>
            </a:r>
            <a:r>
              <a:rPr lang="en-US" sz="1400" baseline="-25000" dirty="0" err="1">
                <a:latin typeface="+mn-lt"/>
                <a:cs typeface="Arial" charset="0"/>
              </a:rPr>
              <a:t>M</a:t>
            </a:r>
            <a:r>
              <a:rPr lang="en-US" sz="1400" baseline="-25000" dirty="0">
                <a:latin typeface="+mn-lt"/>
                <a:cs typeface="Arial" charset="0"/>
              </a:rPr>
              <a:t> </a:t>
            </a:r>
            <a:r>
              <a:rPr lang="en-US" sz="1400" dirty="0">
                <a:latin typeface="+mn-lt"/>
                <a:cs typeface="Arial" charset="0"/>
              </a:rPr>
              <a:t>- 1 and </a:t>
            </a:r>
            <a:r>
              <a:rPr lang="en-US" sz="1400" dirty="0" err="1">
                <a:latin typeface="+mn-lt"/>
                <a:cs typeface="Arial" charset="0"/>
              </a:rPr>
              <a:t>n</a:t>
            </a:r>
            <a:r>
              <a:rPr lang="en-US" sz="1400" baseline="-25000" dirty="0" err="1">
                <a:latin typeface="+mn-lt"/>
                <a:cs typeface="Arial" charset="0"/>
              </a:rPr>
              <a:t>F</a:t>
            </a:r>
            <a:r>
              <a:rPr lang="en-US" sz="1400" baseline="-25000" dirty="0">
                <a:latin typeface="+mn-lt"/>
                <a:cs typeface="Arial" charset="0"/>
              </a:rPr>
              <a:t> </a:t>
            </a:r>
            <a:r>
              <a:rPr lang="en-US" sz="1400" dirty="0">
                <a:latin typeface="+mn-lt"/>
                <a:cs typeface="Arial" charset="0"/>
              </a:rPr>
              <a:t>- 1 </a:t>
            </a:r>
            <a:r>
              <a:rPr lang="en-US" sz="1400" dirty="0" err="1">
                <a:latin typeface="+mn-lt"/>
                <a:cs typeface="Arial" charset="0"/>
              </a:rPr>
              <a:t>df</a:t>
            </a:r>
            <a:r>
              <a:rPr lang="en-US" sz="1400" dirty="0">
                <a:latin typeface="+mn-lt"/>
                <a:cs typeface="Arial" charset="0"/>
              </a:rPr>
              <a:t> for S</a:t>
            </a:r>
            <a:r>
              <a:rPr lang="en-US" sz="1400" baseline="-25000" dirty="0">
                <a:latin typeface="+mn-lt"/>
                <a:cs typeface="Arial" charset="0"/>
              </a:rPr>
              <a:t>M</a:t>
            </a:r>
            <a:r>
              <a:rPr lang="en-US" sz="1400" baseline="30000" dirty="0">
                <a:latin typeface="+mn-lt"/>
                <a:cs typeface="Arial" charset="0"/>
              </a:rPr>
              <a:t>2</a:t>
            </a:r>
            <a:r>
              <a:rPr lang="en-US" sz="1400" dirty="0">
                <a:latin typeface="+mn-lt"/>
                <a:cs typeface="Arial" charset="0"/>
              </a:rPr>
              <a:t> and S</a:t>
            </a:r>
            <a:r>
              <a:rPr lang="en-US" sz="1400" baseline="-25000" dirty="0">
                <a:latin typeface="+mn-lt"/>
                <a:cs typeface="Arial" charset="0"/>
              </a:rPr>
              <a:t>F</a:t>
            </a:r>
            <a:r>
              <a:rPr lang="en-US" sz="1400" baseline="30000" dirty="0">
                <a:latin typeface="+mn-lt"/>
                <a:cs typeface="Arial" charset="0"/>
              </a:rPr>
              <a:t>2</a:t>
            </a:r>
            <a:r>
              <a:rPr lang="en-US" sz="1400" dirty="0">
                <a:latin typeface="+mn-lt"/>
                <a:cs typeface="Arial" charset="0"/>
              </a:rPr>
              <a:t>, respectively, choosing the minimum of these two values provides a conservative approach (recall, lower </a:t>
            </a:r>
            <a:r>
              <a:rPr lang="en-US" sz="1400" dirty="0" err="1">
                <a:latin typeface="+mn-lt"/>
                <a:cs typeface="Arial" charset="0"/>
              </a:rPr>
              <a:t>df</a:t>
            </a:r>
            <a:r>
              <a:rPr lang="en-US" sz="1400" dirty="0">
                <a:latin typeface="+mn-lt"/>
                <a:cs typeface="Arial" charset="0"/>
              </a:rPr>
              <a:t> results in heavier tails, so critical values and p-values will be larger in magnitude, and rejection of H</a:t>
            </a:r>
            <a:r>
              <a:rPr lang="en-US" sz="1400" baseline="-25000" dirty="0">
                <a:latin typeface="+mn-lt"/>
                <a:cs typeface="Arial" charset="0"/>
              </a:rPr>
              <a:t>0</a:t>
            </a:r>
            <a:r>
              <a:rPr lang="en-US" sz="1400" dirty="0">
                <a:latin typeface="+mn-lt"/>
                <a:cs typeface="Arial" charset="0"/>
              </a:rPr>
              <a:t> less likely).</a:t>
            </a:r>
          </a:p>
        </p:txBody>
      </p:sp>
      <p:sp>
        <p:nvSpPr>
          <p:cNvPr id="6" name="TextBox 5">
            <a:extLst>
              <a:ext uri="{FF2B5EF4-FFF2-40B4-BE49-F238E27FC236}">
                <a16:creationId xmlns:a16="http://schemas.microsoft.com/office/drawing/2014/main" id="{1D5EDA0C-3F62-4893-9D02-CAF13228A80B}"/>
              </a:ext>
            </a:extLst>
          </p:cNvPr>
          <p:cNvSpPr txBox="1"/>
          <p:nvPr/>
        </p:nvSpPr>
        <p:spPr>
          <a:xfrm>
            <a:off x="685800" y="5257800"/>
            <a:ext cx="8097838" cy="1077913"/>
          </a:xfrm>
          <a:prstGeom prst="rect">
            <a:avLst/>
          </a:prstGeom>
          <a:noFill/>
        </p:spPr>
        <p:txBody>
          <a:bodyPr wrap="none">
            <a:spAutoFit/>
          </a:bodyPr>
          <a:lstStyle/>
          <a:p>
            <a:pPr>
              <a:defRPr/>
            </a:pPr>
            <a:r>
              <a:rPr lang="en-US" sz="1400" dirty="0">
                <a:latin typeface="+mn-lt"/>
                <a:cs typeface="Arial" charset="0"/>
              </a:rPr>
              <a:t>A more accurate approach is to use</a:t>
            </a:r>
          </a:p>
          <a:p>
            <a:pPr>
              <a:defRPr/>
            </a:pPr>
            <a:endParaRPr lang="en-US" sz="800" dirty="0">
              <a:latin typeface="+mn-lt"/>
              <a:cs typeface="Arial" charset="0"/>
            </a:endParaRPr>
          </a:p>
          <a:p>
            <a:pPr>
              <a:defRPr/>
            </a:pPr>
            <a:r>
              <a:rPr lang="en-US" sz="1400" dirty="0">
                <a:latin typeface="+mn-lt"/>
                <a:cs typeface="Arial" charset="0"/>
              </a:rPr>
              <a:t>	</a:t>
            </a:r>
            <a:r>
              <a:rPr lang="en-US" sz="1400" dirty="0" err="1">
                <a:latin typeface="+mn-lt"/>
                <a:cs typeface="Arial" charset="0"/>
              </a:rPr>
              <a:t>df</a:t>
            </a:r>
            <a:r>
              <a:rPr lang="en-US" sz="1400" dirty="0">
                <a:latin typeface="+mn-lt"/>
                <a:cs typeface="Arial" charset="0"/>
              </a:rPr>
              <a:t> = </a:t>
            </a:r>
            <a:r>
              <a:rPr lang="en-US" sz="1400" b="1" dirty="0">
                <a:latin typeface="+mn-lt"/>
                <a:cs typeface="Arial" charset="0"/>
              </a:rPr>
              <a:t>[</a:t>
            </a:r>
            <a:r>
              <a:rPr lang="en-US" sz="1400" dirty="0">
                <a:latin typeface="+mn-lt"/>
                <a:cs typeface="Arial" charset="0"/>
              </a:rPr>
              <a:t>(A + B)</a:t>
            </a:r>
            <a:r>
              <a:rPr lang="en-US" sz="1400" baseline="30000" dirty="0">
                <a:latin typeface="+mn-lt"/>
                <a:cs typeface="Arial" charset="0"/>
              </a:rPr>
              <a:t>2</a:t>
            </a:r>
            <a:r>
              <a:rPr lang="en-US" sz="1400" dirty="0">
                <a:latin typeface="+mn-lt"/>
                <a:cs typeface="Arial" charset="0"/>
              </a:rPr>
              <a:t>/{A</a:t>
            </a:r>
            <a:r>
              <a:rPr lang="en-US" sz="1400" baseline="30000" dirty="0">
                <a:latin typeface="+mn-lt"/>
                <a:cs typeface="Arial" charset="0"/>
              </a:rPr>
              <a:t>2</a:t>
            </a:r>
            <a:r>
              <a:rPr lang="en-US" sz="1400" dirty="0">
                <a:latin typeface="+mn-lt"/>
                <a:cs typeface="Arial" charset="0"/>
              </a:rPr>
              <a:t>/(n</a:t>
            </a:r>
            <a:r>
              <a:rPr lang="en-US" sz="1400" baseline="-25000" dirty="0">
                <a:latin typeface="+mn-lt"/>
                <a:cs typeface="Arial" charset="0"/>
              </a:rPr>
              <a:t>M</a:t>
            </a:r>
            <a:r>
              <a:rPr lang="en-US" sz="1400" dirty="0">
                <a:latin typeface="+mn-lt"/>
                <a:cs typeface="Arial" charset="0"/>
              </a:rPr>
              <a:t>-1) + B</a:t>
            </a:r>
            <a:r>
              <a:rPr lang="en-US" sz="1400" baseline="30000" dirty="0">
                <a:latin typeface="+mn-lt"/>
                <a:cs typeface="Arial" charset="0"/>
              </a:rPr>
              <a:t>2</a:t>
            </a:r>
            <a:r>
              <a:rPr lang="en-US" sz="1400" dirty="0">
                <a:latin typeface="+mn-lt"/>
                <a:cs typeface="Arial" charset="0"/>
              </a:rPr>
              <a:t>/(n</a:t>
            </a:r>
            <a:r>
              <a:rPr lang="en-US" sz="1400" baseline="-25000" dirty="0">
                <a:latin typeface="+mn-lt"/>
                <a:cs typeface="Arial" charset="0"/>
              </a:rPr>
              <a:t>F</a:t>
            </a:r>
            <a:r>
              <a:rPr lang="en-US" sz="1400" dirty="0">
                <a:latin typeface="+mn-lt"/>
                <a:cs typeface="Arial" charset="0"/>
              </a:rPr>
              <a:t>-1)}</a:t>
            </a:r>
            <a:r>
              <a:rPr lang="en-US" sz="1400" b="1" dirty="0">
                <a:latin typeface="+mn-lt"/>
                <a:cs typeface="Arial" charset="0"/>
              </a:rPr>
              <a:t>]</a:t>
            </a:r>
            <a:r>
              <a:rPr lang="en-US" sz="1400" dirty="0">
                <a:latin typeface="+mn-lt"/>
                <a:cs typeface="Arial" charset="0"/>
              </a:rPr>
              <a:t>, where A = S</a:t>
            </a:r>
            <a:r>
              <a:rPr lang="en-US" sz="1400" baseline="-25000" dirty="0">
                <a:latin typeface="+mn-lt"/>
                <a:cs typeface="Arial" charset="0"/>
              </a:rPr>
              <a:t>M</a:t>
            </a:r>
            <a:r>
              <a:rPr lang="en-US" sz="1400" baseline="30000" dirty="0">
                <a:latin typeface="+mn-lt"/>
                <a:cs typeface="Arial" charset="0"/>
              </a:rPr>
              <a:t>2</a:t>
            </a:r>
            <a:r>
              <a:rPr lang="en-US" sz="1400" dirty="0">
                <a:latin typeface="+mn-lt"/>
                <a:cs typeface="Arial" charset="0"/>
              </a:rPr>
              <a:t>/</a:t>
            </a:r>
            <a:r>
              <a:rPr lang="en-US" sz="1400" dirty="0" err="1">
                <a:latin typeface="+mn-lt"/>
                <a:cs typeface="Arial" charset="0"/>
              </a:rPr>
              <a:t>n</a:t>
            </a:r>
            <a:r>
              <a:rPr lang="en-US" sz="1400" baseline="-25000" dirty="0" err="1">
                <a:latin typeface="+mn-lt"/>
                <a:cs typeface="Arial" charset="0"/>
              </a:rPr>
              <a:t>M</a:t>
            </a:r>
            <a:r>
              <a:rPr lang="en-US" sz="1400" dirty="0">
                <a:latin typeface="+mn-lt"/>
                <a:cs typeface="Arial" charset="0"/>
              </a:rPr>
              <a:t>, B = S</a:t>
            </a:r>
            <a:r>
              <a:rPr lang="en-US" sz="1400" baseline="-25000" dirty="0">
                <a:latin typeface="+mn-lt"/>
                <a:cs typeface="Arial" charset="0"/>
              </a:rPr>
              <a:t>F</a:t>
            </a:r>
            <a:r>
              <a:rPr lang="en-US" sz="1400" baseline="30000" dirty="0">
                <a:latin typeface="+mn-lt"/>
                <a:cs typeface="Arial" charset="0"/>
              </a:rPr>
              <a:t>2</a:t>
            </a:r>
            <a:r>
              <a:rPr lang="en-US" sz="1400" dirty="0">
                <a:latin typeface="+mn-lt"/>
                <a:cs typeface="Arial" charset="0"/>
              </a:rPr>
              <a:t>/</a:t>
            </a:r>
            <a:r>
              <a:rPr lang="en-US" sz="1400" dirty="0" err="1">
                <a:latin typeface="+mn-lt"/>
                <a:cs typeface="Arial" charset="0"/>
              </a:rPr>
              <a:t>n</a:t>
            </a:r>
            <a:r>
              <a:rPr lang="en-US" sz="1400" baseline="-25000" dirty="0" err="1">
                <a:latin typeface="+mn-lt"/>
                <a:cs typeface="Arial" charset="0"/>
              </a:rPr>
              <a:t>F</a:t>
            </a:r>
            <a:r>
              <a:rPr lang="en-US" sz="1400" dirty="0">
                <a:latin typeface="+mn-lt"/>
                <a:cs typeface="Arial" charset="0"/>
              </a:rPr>
              <a:t>, and </a:t>
            </a:r>
            <a:r>
              <a:rPr lang="en-US" sz="1400" b="1" dirty="0">
                <a:latin typeface="+mn-lt"/>
                <a:cs typeface="Arial" charset="0"/>
              </a:rPr>
              <a:t>[</a:t>
            </a:r>
            <a:r>
              <a:rPr lang="en-US" sz="1400" dirty="0">
                <a:latin typeface="+mn-lt"/>
                <a:cs typeface="Arial" charset="0"/>
              </a:rPr>
              <a:t>x</a:t>
            </a:r>
            <a:r>
              <a:rPr lang="en-US" sz="1400" b="1" dirty="0">
                <a:latin typeface="+mn-lt"/>
                <a:cs typeface="Arial" charset="0"/>
              </a:rPr>
              <a:t>]</a:t>
            </a:r>
            <a:r>
              <a:rPr lang="en-US" sz="1400" dirty="0">
                <a:latin typeface="+mn-lt"/>
                <a:cs typeface="Arial" charset="0"/>
              </a:rPr>
              <a:t> = greatest integer in x</a:t>
            </a:r>
          </a:p>
          <a:p>
            <a:pPr>
              <a:defRPr/>
            </a:pPr>
            <a:endParaRPr lang="en-US" sz="1400" dirty="0">
              <a:latin typeface="+mn-lt"/>
              <a:cs typeface="Arial" charset="0"/>
            </a:endParaRPr>
          </a:p>
          <a:p>
            <a:pPr>
              <a:defRPr/>
            </a:pPr>
            <a:r>
              <a:rPr lang="en-US" sz="1400" dirty="0">
                <a:latin typeface="+mn-lt"/>
                <a:cs typeface="Arial" charset="0"/>
              </a:rPr>
              <a:t>This will result in a value between min(</a:t>
            </a:r>
            <a:r>
              <a:rPr lang="en-US" sz="1400" dirty="0" err="1">
                <a:latin typeface="+mn-lt"/>
                <a:cs typeface="Arial" charset="0"/>
              </a:rPr>
              <a:t>n</a:t>
            </a:r>
            <a:r>
              <a:rPr lang="en-US" sz="1400" baseline="-25000" dirty="0" err="1">
                <a:latin typeface="+mn-lt"/>
                <a:cs typeface="Arial" charset="0"/>
              </a:rPr>
              <a:t>M</a:t>
            </a:r>
            <a:r>
              <a:rPr lang="en-US" sz="1400" baseline="-25000" dirty="0">
                <a:latin typeface="+mn-lt"/>
                <a:cs typeface="Arial" charset="0"/>
              </a:rPr>
              <a:t> </a:t>
            </a:r>
            <a:r>
              <a:rPr lang="en-US" sz="1400" dirty="0">
                <a:latin typeface="+mn-lt"/>
                <a:cs typeface="Arial" charset="0"/>
              </a:rPr>
              <a:t>- 1, </a:t>
            </a:r>
            <a:r>
              <a:rPr lang="en-US" sz="1400" dirty="0" err="1">
                <a:latin typeface="+mn-lt"/>
                <a:cs typeface="Arial" charset="0"/>
              </a:rPr>
              <a:t>n</a:t>
            </a:r>
            <a:r>
              <a:rPr lang="en-US" sz="1400" baseline="-25000" dirty="0" err="1">
                <a:latin typeface="+mn-lt"/>
                <a:cs typeface="Arial" charset="0"/>
              </a:rPr>
              <a:t>F</a:t>
            </a:r>
            <a:r>
              <a:rPr lang="en-US" sz="1400" baseline="-25000" dirty="0">
                <a:latin typeface="+mn-lt"/>
                <a:cs typeface="Arial" charset="0"/>
              </a:rPr>
              <a:t> </a:t>
            </a:r>
            <a:r>
              <a:rPr lang="en-US" sz="1400" dirty="0">
                <a:latin typeface="+mn-lt"/>
                <a:cs typeface="Arial" charset="0"/>
              </a:rPr>
              <a:t>- 1) and </a:t>
            </a:r>
            <a:r>
              <a:rPr lang="en-US" sz="1400" dirty="0" err="1">
                <a:latin typeface="+mn-lt"/>
                <a:cs typeface="Arial" charset="0"/>
              </a:rPr>
              <a:t>n</a:t>
            </a:r>
            <a:r>
              <a:rPr lang="en-US" sz="1400" baseline="-25000" dirty="0" err="1">
                <a:latin typeface="+mn-lt"/>
                <a:cs typeface="Arial" charset="0"/>
              </a:rPr>
              <a:t>M</a:t>
            </a:r>
            <a:r>
              <a:rPr lang="en-US" sz="1400" baseline="-25000" dirty="0">
                <a:latin typeface="+mn-lt"/>
                <a:cs typeface="Arial" charset="0"/>
              </a:rPr>
              <a:t> </a:t>
            </a:r>
            <a:r>
              <a:rPr lang="en-US" sz="1400" dirty="0">
                <a:latin typeface="+mn-lt"/>
                <a:cs typeface="Arial" charset="0"/>
              </a:rPr>
              <a:t>+ </a:t>
            </a:r>
            <a:r>
              <a:rPr lang="en-US" sz="1400" dirty="0" err="1">
                <a:latin typeface="+mn-lt"/>
                <a:cs typeface="Arial" charset="0"/>
              </a:rPr>
              <a:t>n</a:t>
            </a:r>
            <a:r>
              <a:rPr lang="en-US" sz="1400" baseline="-25000" dirty="0" err="1">
                <a:latin typeface="+mn-lt"/>
                <a:cs typeface="Arial" charset="0"/>
              </a:rPr>
              <a:t>F</a:t>
            </a:r>
            <a:r>
              <a:rPr lang="en-US" sz="1400" baseline="-25000" dirty="0">
                <a:latin typeface="+mn-lt"/>
                <a:cs typeface="Arial" charset="0"/>
              </a:rPr>
              <a:t> </a:t>
            </a:r>
            <a:r>
              <a:rPr lang="en-US" sz="1400" dirty="0">
                <a:latin typeface="+mn-lt"/>
                <a:cs typeface="Arial" charset="0"/>
              </a:rPr>
              <a:t>- 2.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additive="base">
                                        <p:cTn id="4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additive="base">
                                        <p:cTn id="4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anim calcmode="lin" valueType="num">
                                      <p:cBhvr additive="base">
                                        <p:cTn id="5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 calcmode="lin" valueType="num">
                                      <p:cBhvr additive="base">
                                        <p:cTn id="5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anim calcmode="lin" valueType="num">
                                      <p:cBhvr additive="base">
                                        <p:cTn id="6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3BDE894-89F8-4AE4-83B2-C92F1F944FF9}"/>
                  </a:ext>
                </a:extLst>
              </p:cNvPr>
              <p:cNvSpPr txBox="1">
                <a:spLocks noChangeArrowheads="1"/>
              </p:cNvSpPr>
              <p:nvPr/>
            </p:nvSpPr>
            <p:spPr bwMode="auto">
              <a:xfrm>
                <a:off x="152400" y="685800"/>
                <a:ext cx="5029200" cy="47211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latin typeface="Calibri" panose="020F0502020204030204" pitchFamily="34" charset="0"/>
                  </a:rPr>
                  <a:t>The hypothesis test procedure is modified as in </a:t>
                </a:r>
                <a:r>
                  <a:rPr lang="en-US" altLang="en-US" sz="1600" dirty="0">
                    <a:solidFill>
                      <a:srgbClr val="FF0000"/>
                    </a:solidFill>
                    <a:latin typeface="Calibri" panose="020F0502020204030204" pitchFamily="34" charset="0"/>
                  </a:rPr>
                  <a:t>red</a:t>
                </a:r>
                <a:r>
                  <a:rPr lang="en-US" altLang="en-US" sz="1600" dirty="0">
                    <a:latin typeface="Calibri" panose="020F0502020204030204" pitchFamily="34" charset="0"/>
                  </a:rPr>
                  <a:t>:</a:t>
                </a:r>
              </a:p>
              <a:p>
                <a:pPr eaLnBrk="1" hangingPunct="1"/>
                <a:endParaRPr lang="en-US" altLang="en-US" sz="800" dirty="0">
                  <a:latin typeface="Calibri" panose="020F0502020204030204" pitchFamily="34" charset="0"/>
                </a:endParaRPr>
              </a:p>
              <a:p>
                <a:pPr eaLnBrk="1" hangingPunct="1">
                  <a:buFontTx/>
                  <a:buAutoNum type="arabicParenR"/>
                </a:pPr>
                <a:r>
                  <a:rPr lang="en-US" altLang="en-US" sz="1600" dirty="0">
                    <a:latin typeface="Calibri" panose="020F0502020204030204" pitchFamily="34" charset="0"/>
                  </a:rPr>
                  <a:t> Research Hypothesis:  H</a:t>
                </a:r>
                <a:r>
                  <a:rPr lang="en-US" altLang="en-US" sz="1600" baseline="-25000" dirty="0">
                    <a:latin typeface="Calibri" panose="020F0502020204030204" pitchFamily="34" charset="0"/>
                  </a:rPr>
                  <a:t>1</a:t>
                </a:r>
                <a:r>
                  <a:rPr lang="en-US" altLang="en-US" sz="1600" dirty="0">
                    <a:latin typeface="Calibri" panose="020F0502020204030204" pitchFamily="34" charset="0"/>
                  </a:rPr>
                  <a:t>: </a:t>
                </a:r>
                <a:r>
                  <a:rPr lang="el-GR" altLang="en-US" sz="1600" dirty="0">
                    <a:latin typeface="Calibri" panose="020F0502020204030204" pitchFamily="34" charset="0"/>
                  </a:rPr>
                  <a:t>μ</a:t>
                </a:r>
                <a:r>
                  <a:rPr lang="en-US" altLang="en-US" sz="1600" baseline="-25000" dirty="0">
                    <a:latin typeface="Calibri" panose="020F0502020204030204" pitchFamily="34" charset="0"/>
                  </a:rPr>
                  <a:t>M</a:t>
                </a:r>
                <a:r>
                  <a:rPr lang="en-US" altLang="en-US" sz="1600" dirty="0">
                    <a:latin typeface="Calibri" panose="020F0502020204030204" pitchFamily="34" charset="0"/>
                  </a:rPr>
                  <a:t> &gt; </a:t>
                </a:r>
                <a:r>
                  <a:rPr lang="el-GR" altLang="en-US" sz="1600" dirty="0">
                    <a:latin typeface="Calibri" panose="020F0502020204030204" pitchFamily="34" charset="0"/>
                  </a:rPr>
                  <a:t>μ</a:t>
                </a:r>
                <a:r>
                  <a:rPr lang="en-US" altLang="en-US" sz="1600" baseline="-25000" dirty="0">
                    <a:latin typeface="Calibri" panose="020F0502020204030204" pitchFamily="34" charset="0"/>
                  </a:rPr>
                  <a:t>F</a:t>
                </a:r>
                <a:r>
                  <a:rPr lang="en-US" altLang="en-US" sz="1600" dirty="0">
                    <a:latin typeface="Calibri" panose="020F0502020204030204" pitchFamily="34" charset="0"/>
                  </a:rPr>
                  <a:t>, or </a:t>
                </a:r>
                <a:r>
                  <a:rPr lang="el-GR" altLang="en-US" sz="1600" dirty="0">
                    <a:latin typeface="Calibri" panose="020F0502020204030204" pitchFamily="34" charset="0"/>
                  </a:rPr>
                  <a:t>μ</a:t>
                </a:r>
                <a:r>
                  <a:rPr lang="en-US" altLang="en-US" sz="1600" baseline="-25000" dirty="0">
                    <a:latin typeface="Calibri" panose="020F0502020204030204" pitchFamily="34" charset="0"/>
                  </a:rPr>
                  <a:t>M</a:t>
                </a:r>
                <a:r>
                  <a:rPr lang="en-US" altLang="en-US" sz="1600" dirty="0">
                    <a:latin typeface="Calibri" panose="020F0502020204030204" pitchFamily="34" charset="0"/>
                  </a:rPr>
                  <a:t> – </a:t>
                </a:r>
                <a:r>
                  <a:rPr lang="el-GR" altLang="en-US" sz="1600" dirty="0">
                    <a:latin typeface="Calibri" panose="020F0502020204030204" pitchFamily="34" charset="0"/>
                  </a:rPr>
                  <a:t>μ</a:t>
                </a:r>
                <a:r>
                  <a:rPr lang="en-US" altLang="en-US" sz="1600" baseline="-25000" dirty="0">
                    <a:latin typeface="Calibri" panose="020F0502020204030204" pitchFamily="34" charset="0"/>
                  </a:rPr>
                  <a:t>F</a:t>
                </a:r>
                <a:r>
                  <a:rPr lang="en-US" altLang="en-US" sz="1600" dirty="0">
                    <a:latin typeface="Calibri" panose="020F0502020204030204" pitchFamily="34" charset="0"/>
                  </a:rPr>
                  <a:t> &gt; 0</a:t>
                </a:r>
              </a:p>
              <a:p>
                <a:pPr eaLnBrk="1" hangingPunct="1">
                  <a:buFontTx/>
                  <a:buAutoNum type="arabicParenR"/>
                </a:pPr>
                <a:r>
                  <a:rPr lang="en-US" altLang="en-US" sz="1600" dirty="0">
                    <a:latin typeface="Calibri" panose="020F0502020204030204" pitchFamily="34" charset="0"/>
                  </a:rPr>
                  <a:t> Null Hypothesis:  H</a:t>
                </a:r>
                <a:r>
                  <a:rPr lang="en-US" altLang="en-US" sz="1600" baseline="-25000" dirty="0">
                    <a:latin typeface="Calibri" panose="020F0502020204030204" pitchFamily="34" charset="0"/>
                  </a:rPr>
                  <a:t>0</a:t>
                </a:r>
                <a:r>
                  <a:rPr lang="en-US" altLang="en-US" sz="1600" dirty="0">
                    <a:latin typeface="Calibri" panose="020F0502020204030204" pitchFamily="34" charset="0"/>
                  </a:rPr>
                  <a:t>: </a:t>
                </a:r>
                <a:r>
                  <a:rPr lang="el-GR" altLang="en-US" sz="1600" dirty="0">
                    <a:latin typeface="Calibri" panose="020F0502020204030204" pitchFamily="34" charset="0"/>
                  </a:rPr>
                  <a:t>μ</a:t>
                </a:r>
                <a:r>
                  <a:rPr lang="en-US" altLang="en-US" sz="1600" baseline="-25000" dirty="0">
                    <a:latin typeface="Calibri" panose="020F0502020204030204" pitchFamily="34" charset="0"/>
                  </a:rPr>
                  <a:t>M</a:t>
                </a:r>
                <a:r>
                  <a:rPr lang="en-US" altLang="en-US" sz="1600" dirty="0">
                    <a:latin typeface="Calibri" panose="020F0502020204030204" pitchFamily="34" charset="0"/>
                  </a:rPr>
                  <a:t> = </a:t>
                </a:r>
                <a:r>
                  <a:rPr lang="el-GR" altLang="en-US" sz="1600" dirty="0">
                    <a:latin typeface="Calibri" panose="020F0502020204030204" pitchFamily="34" charset="0"/>
                  </a:rPr>
                  <a:t>μ</a:t>
                </a:r>
                <a:r>
                  <a:rPr lang="en-US" altLang="en-US" sz="1600" baseline="-25000" dirty="0">
                    <a:latin typeface="Calibri" panose="020F0502020204030204" pitchFamily="34" charset="0"/>
                  </a:rPr>
                  <a:t>F</a:t>
                </a:r>
                <a:r>
                  <a:rPr lang="en-US" altLang="en-US" sz="1600" dirty="0">
                    <a:latin typeface="Calibri" panose="020F0502020204030204" pitchFamily="34" charset="0"/>
                  </a:rPr>
                  <a:t>, or </a:t>
                </a:r>
                <a:r>
                  <a:rPr lang="el-GR" altLang="en-US" sz="1600" dirty="0">
                    <a:latin typeface="Calibri" panose="020F0502020204030204" pitchFamily="34" charset="0"/>
                  </a:rPr>
                  <a:t>μ</a:t>
                </a:r>
                <a:r>
                  <a:rPr lang="en-US" altLang="en-US" sz="1600" baseline="-25000" dirty="0">
                    <a:latin typeface="Calibri" panose="020F0502020204030204" pitchFamily="34" charset="0"/>
                  </a:rPr>
                  <a:t>M</a:t>
                </a:r>
                <a:r>
                  <a:rPr lang="en-US" altLang="en-US" sz="1600" dirty="0">
                    <a:latin typeface="Calibri" panose="020F0502020204030204" pitchFamily="34" charset="0"/>
                  </a:rPr>
                  <a:t> – </a:t>
                </a:r>
                <a:r>
                  <a:rPr lang="el-GR" altLang="en-US" sz="1600" dirty="0">
                    <a:latin typeface="Calibri" panose="020F0502020204030204" pitchFamily="34" charset="0"/>
                  </a:rPr>
                  <a:t>μ</a:t>
                </a:r>
                <a:r>
                  <a:rPr lang="en-US" altLang="en-US" sz="1600" baseline="-25000" dirty="0">
                    <a:latin typeface="Calibri" panose="020F0502020204030204" pitchFamily="34" charset="0"/>
                  </a:rPr>
                  <a:t>F</a:t>
                </a:r>
                <a:r>
                  <a:rPr lang="en-US" altLang="en-US" sz="1600" dirty="0">
                    <a:latin typeface="Calibri" panose="020F0502020204030204" pitchFamily="34" charset="0"/>
                  </a:rPr>
                  <a:t> = 0</a:t>
                </a:r>
              </a:p>
              <a:p>
                <a:pPr eaLnBrk="1" hangingPunct="1">
                  <a:buFontTx/>
                  <a:buAutoNum type="arabicParenR"/>
                </a:pPr>
                <a:r>
                  <a:rPr lang="en-US" altLang="en-US" sz="1600" dirty="0">
                    <a:latin typeface="Calibri" panose="020F0502020204030204" pitchFamily="34" charset="0"/>
                  </a:rPr>
                  <a:t> Test Statistic:  </a:t>
                </a:r>
                <a:r>
                  <a:rPr lang="en-US" altLang="en-US" sz="1600" dirty="0">
                    <a:solidFill>
                      <a:srgbClr val="FF0000"/>
                    </a:solidFill>
                    <a:latin typeface="Calibri" panose="020F0502020204030204" pitchFamily="34" charset="0"/>
                  </a:rPr>
                  <a:t>If unwilling to assume </a:t>
                </a:r>
                <a:r>
                  <a:rPr lang="el-GR" altLang="en-US" sz="1600" dirty="0">
                    <a:solidFill>
                      <a:srgbClr val="FF0000"/>
                    </a:solidFill>
                    <a:latin typeface="Calibri" panose="020F0502020204030204" pitchFamily="34" charset="0"/>
                  </a:rPr>
                  <a:t>σ</a:t>
                </a:r>
                <a:r>
                  <a:rPr lang="en-US" altLang="en-US" sz="1600" baseline="-25000" dirty="0">
                    <a:solidFill>
                      <a:srgbClr val="FF0000"/>
                    </a:solidFill>
                    <a:latin typeface="Calibri" panose="020F0502020204030204" pitchFamily="34" charset="0"/>
                  </a:rPr>
                  <a:t>M</a:t>
                </a:r>
                <a:r>
                  <a:rPr lang="en-US" altLang="en-US" sz="1600" dirty="0">
                    <a:solidFill>
                      <a:srgbClr val="FF0000"/>
                    </a:solidFill>
                    <a:latin typeface="Calibri" panose="020F0502020204030204" pitchFamily="34" charset="0"/>
                  </a:rPr>
                  <a:t>=</a:t>
                </a:r>
                <a:r>
                  <a:rPr lang="el-GR" altLang="en-US" sz="1600" dirty="0">
                    <a:solidFill>
                      <a:srgbClr val="FF0000"/>
                    </a:solidFill>
                    <a:latin typeface="Calibri" panose="020F0502020204030204" pitchFamily="34" charset="0"/>
                  </a:rPr>
                  <a:t>σ</a:t>
                </a:r>
                <a:r>
                  <a:rPr lang="en-US" altLang="en-US" sz="1600" baseline="-25000" dirty="0">
                    <a:solidFill>
                      <a:srgbClr val="FF0000"/>
                    </a:solidFill>
                    <a:latin typeface="Calibri" panose="020F0502020204030204" pitchFamily="34" charset="0"/>
                  </a:rPr>
                  <a:t>F</a:t>
                </a:r>
                <a:r>
                  <a:rPr lang="en-US" altLang="en-US" sz="1600" dirty="0">
                    <a:solidFill>
                      <a:srgbClr val="FF0000"/>
                    </a:solidFill>
                    <a:latin typeface="Calibri" panose="020F0502020204030204" pitchFamily="34" charset="0"/>
                  </a:rPr>
                  <a:t>, we use</a:t>
                </a:r>
              </a:p>
              <a:p>
                <a:pPr lvl="1" eaLnBrk="1" hangingPunct="1">
                  <a:buFontTx/>
                  <a:buAutoNum type="arabicParenR"/>
                </a:pPr>
                <a:r>
                  <a:rPr lang="en-US" altLang="en-US" sz="1600" dirty="0">
                    <a:latin typeface="Calibri" panose="020F0502020204030204" pitchFamily="34" charset="0"/>
                  </a:rPr>
                  <a:t>T = (</a:t>
                </a:r>
                <a14:m>
                  <m:oMath xmlns:m="http://schemas.openxmlformats.org/officeDocument/2006/math">
                    <m:acc>
                      <m:accPr>
                        <m:chr m:val="̅"/>
                        <m:ctrlPr>
                          <a:rPr lang="en-US" altLang="en-US" sz="1600" i="1" smtClean="0">
                            <a:latin typeface="Cambria Math" panose="02040503050406030204" pitchFamily="18" charset="0"/>
                          </a:rPr>
                        </m:ctrlPr>
                      </m:accPr>
                      <m:e>
                        <m:r>
                          <a:rPr lang="en-US" altLang="en-US" sz="1600" b="0" i="1" smtClean="0">
                            <a:latin typeface="Cambria Math" panose="02040503050406030204" pitchFamily="18" charset="0"/>
                          </a:rPr>
                          <m:t>𝑋</m:t>
                        </m:r>
                      </m:e>
                    </m:acc>
                  </m:oMath>
                </a14:m>
                <a:r>
                  <a:rPr lang="en-US" altLang="en-US" sz="1600" baseline="-25000" dirty="0">
                    <a:latin typeface="Calibri" panose="020F0502020204030204" pitchFamily="34" charset="0"/>
                  </a:rPr>
                  <a:t>M</a:t>
                </a:r>
                <a:r>
                  <a:rPr lang="en-US" altLang="en-US" sz="1600" dirty="0">
                    <a:latin typeface="Calibri" panose="020F0502020204030204" pitchFamily="34" charset="0"/>
                  </a:rPr>
                  <a:t> – </a:t>
                </a:r>
                <a14:m>
                  <m:oMath xmlns:m="http://schemas.openxmlformats.org/officeDocument/2006/math">
                    <m:acc>
                      <m:accPr>
                        <m:chr m:val="̅"/>
                        <m:ctrlPr>
                          <a:rPr lang="en-US" altLang="en-US" sz="1600" i="1" smtClean="0">
                            <a:latin typeface="Cambria Math" panose="02040503050406030204" pitchFamily="18" charset="0"/>
                          </a:rPr>
                        </m:ctrlPr>
                      </m:accPr>
                      <m:e>
                        <m:r>
                          <a:rPr lang="en-US" altLang="en-US" sz="1600" b="0" i="1" smtClean="0">
                            <a:latin typeface="Cambria Math" panose="02040503050406030204" pitchFamily="18" charset="0"/>
                          </a:rPr>
                          <m:t>𝑋</m:t>
                        </m:r>
                      </m:e>
                    </m:acc>
                  </m:oMath>
                </a14:m>
                <a:r>
                  <a:rPr lang="en-US" altLang="en-US" sz="1600" baseline="-25000" dirty="0">
                    <a:latin typeface="Calibri" panose="020F0502020204030204" pitchFamily="34" charset="0"/>
                  </a:rPr>
                  <a:t>F</a:t>
                </a:r>
                <a:r>
                  <a:rPr lang="en-US" altLang="en-US" sz="1600" dirty="0">
                    <a:latin typeface="Calibri" panose="020F0502020204030204" pitchFamily="34" charset="0"/>
                  </a:rPr>
                  <a:t>)/</a:t>
                </a:r>
                <a14:m>
                  <m:oMath xmlns:m="http://schemas.openxmlformats.org/officeDocument/2006/math">
                    <m:rad>
                      <m:radPr>
                        <m:degHide m:val="on"/>
                        <m:ctrlPr>
                          <a:rPr lang="en-US" altLang="en-US" sz="1600" i="1" smtClean="0">
                            <a:latin typeface="Cambria Math" panose="02040503050406030204" pitchFamily="18" charset="0"/>
                          </a:rPr>
                        </m:ctrlPr>
                      </m:radPr>
                      <m:deg/>
                      <m:e>
                        <m:r>
                          <m:rPr>
                            <m:nor/>
                          </m:rPr>
                          <a:rPr lang="en-US" altLang="en-US" sz="1600" dirty="0">
                            <a:solidFill>
                              <a:srgbClr val="FF0000"/>
                            </a:solidFill>
                            <a:latin typeface="Calibri" panose="020F0502020204030204" pitchFamily="34" charset="0"/>
                          </a:rPr>
                          <m:t>S</m:t>
                        </m:r>
                        <m:r>
                          <m:rPr>
                            <m:nor/>
                          </m:rPr>
                          <a:rPr lang="en-US" altLang="en-US" sz="1600" baseline="-25000" dirty="0">
                            <a:solidFill>
                              <a:srgbClr val="FF0000"/>
                            </a:solidFill>
                            <a:latin typeface="Calibri" panose="020F0502020204030204" pitchFamily="34" charset="0"/>
                          </a:rPr>
                          <m:t>M</m:t>
                        </m:r>
                        <m:r>
                          <m:rPr>
                            <m:nor/>
                          </m:rPr>
                          <a:rPr lang="en-US" altLang="en-US" sz="1600" baseline="30000" dirty="0">
                            <a:solidFill>
                              <a:srgbClr val="FF0000"/>
                            </a:solidFill>
                            <a:latin typeface="Calibri" panose="020F0502020204030204" pitchFamily="34" charset="0"/>
                          </a:rPr>
                          <m:t>2</m:t>
                        </m:r>
                        <m:r>
                          <m:rPr>
                            <m:nor/>
                          </m:rPr>
                          <a:rPr lang="en-US" altLang="en-US" sz="1600" dirty="0">
                            <a:solidFill>
                              <a:srgbClr val="FF0000"/>
                            </a:solidFill>
                            <a:latin typeface="Calibri" panose="020F0502020204030204" pitchFamily="34" charset="0"/>
                          </a:rPr>
                          <m:t>/</m:t>
                        </m:r>
                        <m:sSub>
                          <m:sSubPr>
                            <m:ctrlPr>
                              <a:rPr lang="en-US" altLang="en-US" sz="1600" i="1" dirty="0" smtClean="0">
                                <a:solidFill>
                                  <a:srgbClr val="FF0000"/>
                                </a:solidFill>
                                <a:latin typeface="Cambria Math" panose="02040503050406030204" pitchFamily="18" charset="0"/>
                              </a:rPr>
                            </m:ctrlPr>
                          </m:sSubPr>
                          <m:e>
                            <m:r>
                              <a:rPr lang="en-US" altLang="en-US" sz="1600" b="0" i="1" dirty="0" smtClean="0">
                                <a:solidFill>
                                  <a:srgbClr val="FF0000"/>
                                </a:solidFill>
                                <a:latin typeface="Cambria Math" panose="02040503050406030204" pitchFamily="18" charset="0"/>
                              </a:rPr>
                              <m:t>𝑛</m:t>
                            </m:r>
                          </m:e>
                          <m:sub>
                            <m:r>
                              <a:rPr lang="en-US" altLang="en-US" sz="1600" b="0" i="1" dirty="0" smtClean="0">
                                <a:solidFill>
                                  <a:srgbClr val="FF0000"/>
                                </a:solidFill>
                                <a:latin typeface="Cambria Math" panose="02040503050406030204" pitchFamily="18" charset="0"/>
                              </a:rPr>
                              <m:t>𝑀</m:t>
                            </m:r>
                          </m:sub>
                        </m:sSub>
                        <m:r>
                          <m:rPr>
                            <m:nor/>
                          </m:rPr>
                          <a:rPr lang="en-US" altLang="en-US" sz="1600" dirty="0">
                            <a:solidFill>
                              <a:srgbClr val="FF0000"/>
                            </a:solidFill>
                            <a:latin typeface="Calibri" panose="020F0502020204030204" pitchFamily="34" charset="0"/>
                          </a:rPr>
                          <m:t> + </m:t>
                        </m:r>
                        <m:r>
                          <m:rPr>
                            <m:nor/>
                          </m:rPr>
                          <a:rPr lang="en-US" altLang="en-US" sz="1600" dirty="0">
                            <a:solidFill>
                              <a:srgbClr val="FF0000"/>
                            </a:solidFill>
                            <a:latin typeface="Calibri" panose="020F0502020204030204" pitchFamily="34" charset="0"/>
                          </a:rPr>
                          <m:t>S</m:t>
                        </m:r>
                        <m:r>
                          <m:rPr>
                            <m:nor/>
                          </m:rPr>
                          <a:rPr lang="en-US" altLang="en-US" sz="1600" baseline="30000" dirty="0">
                            <a:solidFill>
                              <a:srgbClr val="FF0000"/>
                            </a:solidFill>
                            <a:latin typeface="Calibri" panose="020F0502020204030204" pitchFamily="34" charset="0"/>
                          </a:rPr>
                          <m:t>2</m:t>
                        </m:r>
                        <m:r>
                          <m:rPr>
                            <m:nor/>
                          </m:rPr>
                          <a:rPr lang="en-US" altLang="en-US" sz="1600" baseline="-25000" dirty="0">
                            <a:solidFill>
                              <a:srgbClr val="FF0000"/>
                            </a:solidFill>
                            <a:latin typeface="Calibri" panose="020F0502020204030204" pitchFamily="34" charset="0"/>
                          </a:rPr>
                          <m:t>F</m:t>
                        </m:r>
                        <m:r>
                          <m:rPr>
                            <m:nor/>
                          </m:rPr>
                          <a:rPr lang="en-US" altLang="en-US" sz="1600" dirty="0">
                            <a:solidFill>
                              <a:srgbClr val="FF0000"/>
                            </a:solidFill>
                            <a:latin typeface="Calibri" panose="020F0502020204030204" pitchFamily="34" charset="0"/>
                          </a:rPr>
                          <m:t>/</m:t>
                        </m:r>
                        <m:sSub>
                          <m:sSubPr>
                            <m:ctrlPr>
                              <a:rPr lang="en-US" altLang="en-US" sz="1600" i="1" dirty="0" smtClean="0">
                                <a:solidFill>
                                  <a:srgbClr val="FF0000"/>
                                </a:solidFill>
                                <a:latin typeface="Cambria Math" panose="02040503050406030204" pitchFamily="18" charset="0"/>
                              </a:rPr>
                            </m:ctrlPr>
                          </m:sSubPr>
                          <m:e>
                            <m:r>
                              <a:rPr lang="en-US" altLang="en-US" sz="1600" b="0" i="1" dirty="0" smtClean="0">
                                <a:solidFill>
                                  <a:srgbClr val="FF0000"/>
                                </a:solidFill>
                                <a:latin typeface="Cambria Math" panose="02040503050406030204" pitchFamily="18" charset="0"/>
                              </a:rPr>
                              <m:t>𝑛</m:t>
                            </m:r>
                          </m:e>
                          <m:sub>
                            <m:r>
                              <a:rPr lang="en-US" altLang="en-US" sz="1600" b="0" i="1" dirty="0" smtClean="0">
                                <a:solidFill>
                                  <a:srgbClr val="FF0000"/>
                                </a:solidFill>
                                <a:latin typeface="Cambria Math" panose="02040503050406030204" pitchFamily="18" charset="0"/>
                              </a:rPr>
                              <m:t>𝐹</m:t>
                            </m:r>
                          </m:sub>
                        </m:sSub>
                      </m:e>
                    </m:rad>
                  </m:oMath>
                </a14:m>
                <a:endParaRPr lang="en-US" altLang="en-US" sz="1600" dirty="0">
                  <a:latin typeface="Calibri" panose="020F0502020204030204" pitchFamily="34" charset="0"/>
                </a:endParaRPr>
              </a:p>
              <a:p>
                <a:pPr eaLnBrk="1" hangingPunct="1">
                  <a:buFontTx/>
                  <a:buAutoNum type="arabicParenR"/>
                </a:pPr>
                <a:r>
                  <a:rPr lang="en-US" altLang="en-US" sz="1600" dirty="0">
                    <a:latin typeface="Calibri" panose="020F0502020204030204" pitchFamily="34" charset="0"/>
                  </a:rPr>
                  <a:t> Null Distribution:  t</a:t>
                </a:r>
                <a:r>
                  <a:rPr lang="en-US" altLang="en-US" sz="1600" baseline="-12000" dirty="0">
                    <a:latin typeface="Calibri" panose="020F0502020204030204" pitchFamily="34" charset="0"/>
                  </a:rPr>
                  <a:t>(</a:t>
                </a:r>
                <a:r>
                  <a:rPr lang="en-US" altLang="en-US" sz="1600" baseline="-12000" dirty="0">
                    <a:solidFill>
                      <a:srgbClr val="FF0000"/>
                    </a:solidFill>
                    <a:latin typeface="Calibri" panose="020F0502020204030204" pitchFamily="34" charset="0"/>
                  </a:rPr>
                  <a:t>df</a:t>
                </a:r>
                <a:r>
                  <a:rPr lang="en-US" altLang="en-US" sz="1600" baseline="-12000" dirty="0">
                    <a:latin typeface="Calibri" panose="020F0502020204030204" pitchFamily="34" charset="0"/>
                  </a:rPr>
                  <a:t>)</a:t>
                </a:r>
                <a:endParaRPr lang="en-US" altLang="en-US" sz="1600" baseline="-12000" dirty="0">
                  <a:solidFill>
                    <a:srgbClr val="FF0000"/>
                  </a:solidFill>
                  <a:latin typeface="Calibri" panose="020F0502020204030204" pitchFamily="34" charset="0"/>
                </a:endParaRPr>
              </a:p>
              <a:p>
                <a:pPr lvl="1" eaLnBrk="1" hangingPunct="1">
                  <a:buFontTx/>
                  <a:buAutoNum type="arabicParenR"/>
                </a:pPr>
                <a:r>
                  <a:rPr lang="en-US" altLang="en-US" sz="1600" dirty="0">
                    <a:solidFill>
                      <a:srgbClr val="FF0000"/>
                    </a:solidFill>
                    <a:latin typeface="Calibri" panose="020F0502020204030204" pitchFamily="34" charset="0"/>
                  </a:rPr>
                  <a:t>where df = </a:t>
                </a:r>
                <a:r>
                  <a:rPr lang="en-US" altLang="en-US" sz="1600" b="1" dirty="0">
                    <a:solidFill>
                      <a:srgbClr val="FF0000"/>
                    </a:solidFill>
                    <a:latin typeface="Calibri" panose="020F0502020204030204" pitchFamily="34" charset="0"/>
                  </a:rPr>
                  <a:t>[</a:t>
                </a:r>
                <a:r>
                  <a:rPr lang="en-US" altLang="en-US" sz="1600" dirty="0">
                    <a:solidFill>
                      <a:srgbClr val="FF0000"/>
                    </a:solidFill>
                    <a:latin typeface="Calibri" panose="020F0502020204030204" pitchFamily="34" charset="0"/>
                  </a:rPr>
                  <a:t>(A+B)</a:t>
                </a:r>
                <a:r>
                  <a:rPr lang="en-US" altLang="en-US" sz="1600" baseline="30000" dirty="0">
                    <a:solidFill>
                      <a:srgbClr val="FF0000"/>
                    </a:solidFill>
                    <a:latin typeface="Calibri" panose="020F0502020204030204" pitchFamily="34" charset="0"/>
                  </a:rPr>
                  <a:t>2</a:t>
                </a:r>
                <a:r>
                  <a:rPr lang="en-US" altLang="en-US" sz="1600" dirty="0">
                    <a:solidFill>
                      <a:srgbClr val="FF0000"/>
                    </a:solidFill>
                    <a:latin typeface="Calibri" panose="020F0502020204030204" pitchFamily="34" charset="0"/>
                  </a:rPr>
                  <a:t>/(A</a:t>
                </a:r>
                <a:r>
                  <a:rPr lang="en-US" altLang="en-US" sz="1600" baseline="30000" dirty="0">
                    <a:solidFill>
                      <a:srgbClr val="FF0000"/>
                    </a:solidFill>
                    <a:latin typeface="Calibri" panose="020F0502020204030204" pitchFamily="34" charset="0"/>
                  </a:rPr>
                  <a:t>2</a:t>
                </a:r>
                <a:r>
                  <a:rPr lang="en-US" altLang="en-US" sz="1600" dirty="0">
                    <a:solidFill>
                      <a:srgbClr val="FF0000"/>
                    </a:solidFill>
                    <a:latin typeface="Calibri" panose="020F0502020204030204" pitchFamily="34" charset="0"/>
                  </a:rPr>
                  <a:t>/(n</a:t>
                </a:r>
                <a:r>
                  <a:rPr lang="en-US" altLang="en-US" sz="1600" baseline="-25000" dirty="0">
                    <a:solidFill>
                      <a:srgbClr val="FF0000"/>
                    </a:solidFill>
                    <a:latin typeface="Calibri" panose="020F0502020204030204" pitchFamily="34" charset="0"/>
                  </a:rPr>
                  <a:t>M</a:t>
                </a:r>
                <a:r>
                  <a:rPr lang="en-US" altLang="en-US" sz="1600" dirty="0">
                    <a:solidFill>
                      <a:srgbClr val="FF0000"/>
                    </a:solidFill>
                    <a:latin typeface="Calibri" panose="020F0502020204030204" pitchFamily="34" charset="0"/>
                  </a:rPr>
                  <a:t>-1) + B</a:t>
                </a:r>
                <a:r>
                  <a:rPr lang="en-US" altLang="en-US" sz="1600" baseline="30000" dirty="0">
                    <a:solidFill>
                      <a:srgbClr val="FF0000"/>
                    </a:solidFill>
                    <a:latin typeface="Calibri" panose="020F0502020204030204" pitchFamily="34" charset="0"/>
                  </a:rPr>
                  <a:t>2</a:t>
                </a:r>
                <a:r>
                  <a:rPr lang="en-US" altLang="en-US" sz="1600" dirty="0">
                    <a:solidFill>
                      <a:srgbClr val="FF0000"/>
                    </a:solidFill>
                    <a:latin typeface="Calibri" panose="020F0502020204030204" pitchFamily="34" charset="0"/>
                  </a:rPr>
                  <a:t>/(n</a:t>
                </a:r>
                <a:r>
                  <a:rPr lang="en-US" altLang="en-US" sz="1600" baseline="-25000" dirty="0">
                    <a:solidFill>
                      <a:srgbClr val="FF0000"/>
                    </a:solidFill>
                    <a:latin typeface="Calibri" panose="020F0502020204030204" pitchFamily="34" charset="0"/>
                  </a:rPr>
                  <a:t>F</a:t>
                </a:r>
                <a:r>
                  <a:rPr lang="en-US" altLang="en-US" sz="1600" dirty="0">
                    <a:solidFill>
                      <a:srgbClr val="FF0000"/>
                    </a:solidFill>
                    <a:latin typeface="Calibri" panose="020F0502020204030204" pitchFamily="34" charset="0"/>
                  </a:rPr>
                  <a:t>-1))</a:t>
                </a:r>
                <a:r>
                  <a:rPr lang="en-US" altLang="en-US" sz="1600" b="1" dirty="0">
                    <a:solidFill>
                      <a:srgbClr val="FF0000"/>
                    </a:solidFill>
                    <a:latin typeface="Calibri" panose="020F0502020204030204" pitchFamily="34" charset="0"/>
                  </a:rPr>
                  <a:t>]</a:t>
                </a:r>
                <a:r>
                  <a:rPr lang="en-US" altLang="en-US" sz="1600" dirty="0">
                    <a:solidFill>
                      <a:srgbClr val="FF0000"/>
                    </a:solidFill>
                    <a:latin typeface="Calibri" panose="020F0502020204030204" pitchFamily="34" charset="0"/>
                  </a:rPr>
                  <a:t>,</a:t>
                </a:r>
              </a:p>
              <a:p>
                <a:pPr lvl="1" eaLnBrk="1" hangingPunct="1">
                  <a:buFontTx/>
                  <a:buAutoNum type="arabicParenR"/>
                </a:pPr>
                <a:r>
                  <a:rPr lang="en-US" altLang="en-US" sz="1600" dirty="0">
                    <a:solidFill>
                      <a:srgbClr val="FF0000"/>
                    </a:solidFill>
                    <a:latin typeface="Calibri" panose="020F0502020204030204" pitchFamily="34" charset="0"/>
                  </a:rPr>
                  <a:t>with A = S</a:t>
                </a:r>
                <a:r>
                  <a:rPr lang="en-US" altLang="en-US" sz="1600" baseline="-25000" dirty="0">
                    <a:solidFill>
                      <a:srgbClr val="FF0000"/>
                    </a:solidFill>
                    <a:latin typeface="Calibri" panose="020F0502020204030204" pitchFamily="34" charset="0"/>
                  </a:rPr>
                  <a:t>M</a:t>
                </a:r>
                <a:r>
                  <a:rPr lang="en-US" altLang="en-US" sz="1600" baseline="30000" dirty="0">
                    <a:solidFill>
                      <a:srgbClr val="FF0000"/>
                    </a:solidFill>
                    <a:latin typeface="Calibri" panose="020F0502020204030204" pitchFamily="34" charset="0"/>
                  </a:rPr>
                  <a:t>2</a:t>
                </a:r>
                <a:r>
                  <a:rPr lang="en-US" altLang="en-US" sz="1600" dirty="0">
                    <a:solidFill>
                      <a:srgbClr val="FF0000"/>
                    </a:solidFill>
                    <a:latin typeface="Calibri" panose="020F0502020204030204" pitchFamily="34" charset="0"/>
                  </a:rPr>
                  <a:t>/</a:t>
                </a:r>
                <a:r>
                  <a:rPr lang="en-US" altLang="en-US" sz="1600" dirty="0" err="1">
                    <a:solidFill>
                      <a:srgbClr val="FF0000"/>
                    </a:solidFill>
                    <a:latin typeface="Calibri" panose="020F0502020204030204" pitchFamily="34" charset="0"/>
                  </a:rPr>
                  <a:t>n</a:t>
                </a:r>
                <a:r>
                  <a:rPr lang="en-US" altLang="en-US" sz="1600" baseline="-25000" dirty="0" err="1">
                    <a:solidFill>
                      <a:srgbClr val="FF0000"/>
                    </a:solidFill>
                    <a:latin typeface="Calibri" panose="020F0502020204030204" pitchFamily="34" charset="0"/>
                  </a:rPr>
                  <a:t>M</a:t>
                </a:r>
                <a:r>
                  <a:rPr lang="en-US" altLang="en-US" sz="1600" dirty="0">
                    <a:solidFill>
                      <a:srgbClr val="FF0000"/>
                    </a:solidFill>
                    <a:latin typeface="Calibri" panose="020F0502020204030204" pitchFamily="34" charset="0"/>
                  </a:rPr>
                  <a:t>, B = S</a:t>
                </a:r>
                <a:r>
                  <a:rPr lang="en-US" altLang="en-US" sz="1600" baseline="-25000" dirty="0">
                    <a:solidFill>
                      <a:srgbClr val="FF0000"/>
                    </a:solidFill>
                    <a:latin typeface="Calibri" panose="020F0502020204030204" pitchFamily="34" charset="0"/>
                  </a:rPr>
                  <a:t>F</a:t>
                </a:r>
                <a:r>
                  <a:rPr lang="en-US" altLang="en-US" sz="1600" baseline="30000" dirty="0">
                    <a:solidFill>
                      <a:srgbClr val="FF0000"/>
                    </a:solidFill>
                    <a:latin typeface="Calibri" panose="020F0502020204030204" pitchFamily="34" charset="0"/>
                  </a:rPr>
                  <a:t>2</a:t>
                </a:r>
                <a:r>
                  <a:rPr lang="en-US" altLang="en-US" sz="1600" dirty="0">
                    <a:solidFill>
                      <a:srgbClr val="FF0000"/>
                    </a:solidFill>
                    <a:latin typeface="Calibri" panose="020F0502020204030204" pitchFamily="34" charset="0"/>
                  </a:rPr>
                  <a:t>/</a:t>
                </a:r>
                <a:r>
                  <a:rPr lang="en-US" altLang="en-US" sz="1600" dirty="0" err="1">
                    <a:solidFill>
                      <a:srgbClr val="FF0000"/>
                    </a:solidFill>
                    <a:latin typeface="Calibri" panose="020F0502020204030204" pitchFamily="34" charset="0"/>
                  </a:rPr>
                  <a:t>n</a:t>
                </a:r>
                <a:r>
                  <a:rPr lang="en-US" altLang="en-US" sz="1600" baseline="-25000" dirty="0" err="1">
                    <a:solidFill>
                      <a:srgbClr val="FF0000"/>
                    </a:solidFill>
                    <a:latin typeface="Calibri" panose="020F0502020204030204" pitchFamily="34" charset="0"/>
                  </a:rPr>
                  <a:t>F</a:t>
                </a:r>
                <a:r>
                  <a:rPr lang="en-US" altLang="en-US" sz="1600" dirty="0">
                    <a:solidFill>
                      <a:srgbClr val="FF0000"/>
                    </a:solidFill>
                    <a:latin typeface="Calibri" panose="020F0502020204030204" pitchFamily="34" charset="0"/>
                  </a:rPr>
                  <a:t>, and</a:t>
                </a:r>
              </a:p>
              <a:p>
                <a:pPr lvl="1" eaLnBrk="1" hangingPunct="1">
                  <a:buFontTx/>
                  <a:buAutoNum type="arabicParenR"/>
                </a:pPr>
                <a:r>
                  <a:rPr lang="en-US" altLang="en-US" sz="1600" dirty="0">
                    <a:solidFill>
                      <a:srgbClr val="FF0000"/>
                    </a:solidFill>
                    <a:latin typeface="Calibri" panose="020F0502020204030204" pitchFamily="34" charset="0"/>
                  </a:rPr>
                  <a:t> </a:t>
                </a:r>
                <a:r>
                  <a:rPr lang="en-US" altLang="en-US" sz="1600" b="1" dirty="0">
                    <a:solidFill>
                      <a:srgbClr val="FF0000"/>
                    </a:solidFill>
                    <a:latin typeface="Calibri" panose="020F0502020204030204" pitchFamily="34" charset="0"/>
                  </a:rPr>
                  <a:t>[</a:t>
                </a:r>
                <a:r>
                  <a:rPr lang="en-US" altLang="en-US" sz="1600" dirty="0">
                    <a:solidFill>
                      <a:srgbClr val="FF0000"/>
                    </a:solidFill>
                    <a:latin typeface="Calibri" panose="020F0502020204030204" pitchFamily="34" charset="0"/>
                  </a:rPr>
                  <a:t>x</a:t>
                </a:r>
                <a:r>
                  <a:rPr lang="en-US" altLang="en-US" sz="1600" b="1" dirty="0">
                    <a:solidFill>
                      <a:srgbClr val="FF0000"/>
                    </a:solidFill>
                    <a:latin typeface="Calibri" panose="020F0502020204030204" pitchFamily="34" charset="0"/>
                  </a:rPr>
                  <a:t>]</a:t>
                </a:r>
                <a:r>
                  <a:rPr lang="en-US" altLang="en-US" sz="1600" dirty="0">
                    <a:solidFill>
                      <a:srgbClr val="FF0000"/>
                    </a:solidFill>
                    <a:latin typeface="Calibri" panose="020F0502020204030204" pitchFamily="34" charset="0"/>
                  </a:rPr>
                  <a:t> = greatest integer in x. </a:t>
                </a:r>
              </a:p>
              <a:p>
                <a:pPr eaLnBrk="1" hangingPunct="1">
                  <a:buFontTx/>
                  <a:buAutoNum type="arabicParenR"/>
                </a:pPr>
                <a:r>
                  <a:rPr lang="en-US" altLang="en-US" sz="1600" dirty="0">
                    <a:latin typeface="Calibri" panose="020F0502020204030204" pitchFamily="34" charset="0"/>
                  </a:rPr>
                  <a:t> Decision Rule:</a:t>
                </a:r>
              </a:p>
              <a:p>
                <a:pPr lvl="1" eaLnBrk="1" hangingPunct="1">
                  <a:buFontTx/>
                  <a:buAutoNum type="arabicParenR"/>
                </a:pPr>
                <a:r>
                  <a:rPr lang="en-US" altLang="en-US" sz="1600" dirty="0">
                    <a:latin typeface="Calibri" panose="020F0502020204030204" pitchFamily="34" charset="0"/>
                  </a:rPr>
                  <a:t>With </a:t>
                </a:r>
                <a:r>
                  <a:rPr lang="el-GR" altLang="en-US" sz="1600" dirty="0">
                    <a:latin typeface="Calibri" panose="020F0502020204030204" pitchFamily="34" charset="0"/>
                  </a:rPr>
                  <a:t>α</a:t>
                </a:r>
                <a:r>
                  <a:rPr lang="en-US" altLang="en-US" sz="1600" dirty="0">
                    <a:latin typeface="Calibri" panose="020F0502020204030204" pitchFamily="34" charset="0"/>
                  </a:rPr>
                  <a:t> = 0.10, Reject H</a:t>
                </a:r>
                <a:r>
                  <a:rPr lang="en-US" altLang="en-US" sz="1600" baseline="-25000" dirty="0">
                    <a:latin typeface="Calibri" panose="020F0502020204030204" pitchFamily="34" charset="0"/>
                  </a:rPr>
                  <a:t>0</a:t>
                </a:r>
                <a:r>
                  <a:rPr lang="en-US" altLang="en-US" sz="1600" dirty="0">
                    <a:latin typeface="Calibri" panose="020F0502020204030204" pitchFamily="34" charset="0"/>
                  </a:rPr>
                  <a:t> if T &gt; t</a:t>
                </a:r>
                <a:r>
                  <a:rPr lang="en-US" altLang="en-US" sz="1600" baseline="-12000" dirty="0">
                    <a:latin typeface="Calibri" panose="020F0502020204030204" pitchFamily="34" charset="0"/>
                  </a:rPr>
                  <a:t>(df=</a:t>
                </a:r>
                <a:r>
                  <a:rPr lang="en-US" altLang="en-US" sz="1600" baseline="-12000" dirty="0">
                    <a:solidFill>
                      <a:srgbClr val="FF0000"/>
                    </a:solidFill>
                    <a:latin typeface="Calibri" panose="020F0502020204030204" pitchFamily="34" charset="0"/>
                  </a:rPr>
                  <a:t>43</a:t>
                </a:r>
                <a:r>
                  <a:rPr lang="en-US" altLang="en-US" sz="1600" baseline="-12000" dirty="0">
                    <a:latin typeface="Calibri" panose="020F0502020204030204" pitchFamily="34" charset="0"/>
                  </a:rPr>
                  <a:t>, 0.90) </a:t>
                </a:r>
                <a:r>
                  <a:rPr lang="en-US" altLang="en-US" sz="1600" dirty="0">
                    <a:latin typeface="Calibri" panose="020F0502020204030204" pitchFamily="34" charset="0"/>
                  </a:rPr>
                  <a:t>= 1.</a:t>
                </a:r>
                <a:r>
                  <a:rPr lang="en-US" altLang="en-US" sz="1600" dirty="0">
                    <a:solidFill>
                      <a:srgbClr val="FF0000"/>
                    </a:solidFill>
                    <a:latin typeface="Calibri" panose="020F0502020204030204" pitchFamily="34" charset="0"/>
                  </a:rPr>
                  <a:t>302</a:t>
                </a:r>
              </a:p>
              <a:p>
                <a:pPr eaLnBrk="1" hangingPunct="1">
                  <a:buFontTx/>
                  <a:buAutoNum type="arabicParenR"/>
                </a:pPr>
                <a:r>
                  <a:rPr lang="en-US" altLang="en-US" sz="1600" dirty="0">
                    <a:latin typeface="Calibri" panose="020F0502020204030204" pitchFamily="34" charset="0"/>
                  </a:rPr>
                  <a:t> Decision:</a:t>
                </a:r>
              </a:p>
              <a:p>
                <a:pPr lvl="1" eaLnBrk="1" hangingPunct="1">
                  <a:buFontTx/>
                  <a:buAutoNum type="arabicParenR"/>
                </a:pPr>
                <a:r>
                  <a:rPr lang="en-US" altLang="en-US" sz="1600" dirty="0" err="1">
                    <a:latin typeface="Calibri" panose="020F0502020204030204" pitchFamily="34" charset="0"/>
                  </a:rPr>
                  <a:t>n</a:t>
                </a:r>
                <a:r>
                  <a:rPr lang="en-US" altLang="en-US" sz="1600" baseline="-25000" dirty="0" err="1">
                    <a:latin typeface="Calibri" panose="020F0502020204030204" pitchFamily="34" charset="0"/>
                  </a:rPr>
                  <a:t>M</a:t>
                </a:r>
                <a:r>
                  <a:rPr lang="en-US" altLang="en-US" sz="1600" dirty="0">
                    <a:latin typeface="Calibri" panose="020F0502020204030204" pitchFamily="34" charset="0"/>
                  </a:rPr>
                  <a:t> = 36, </a:t>
                </a:r>
                <a:r>
                  <a:rPr lang="en-US" altLang="en-US" sz="1600" dirty="0" err="1">
                    <a:latin typeface="Calibri" panose="020F0502020204030204" pitchFamily="34" charset="0"/>
                  </a:rPr>
                  <a:t>n</a:t>
                </a:r>
                <a:r>
                  <a:rPr lang="en-US" altLang="en-US" sz="1600" baseline="-25000" dirty="0" err="1">
                    <a:latin typeface="Calibri" panose="020F0502020204030204" pitchFamily="34" charset="0"/>
                  </a:rPr>
                  <a:t>F</a:t>
                </a:r>
                <a:r>
                  <a:rPr lang="en-US" altLang="en-US" sz="1600" dirty="0">
                    <a:latin typeface="Calibri" panose="020F0502020204030204" pitchFamily="34" charset="0"/>
                  </a:rPr>
                  <a:t> = 24, </a:t>
                </a:r>
                <a14:m>
                  <m:oMath xmlns:m="http://schemas.openxmlformats.org/officeDocument/2006/math">
                    <m:acc>
                      <m:accPr>
                        <m:chr m:val="̅"/>
                        <m:ctrlPr>
                          <a:rPr lang="en-US" altLang="en-US" sz="1600" i="1" smtClean="0">
                            <a:latin typeface="Cambria Math" panose="02040503050406030204" pitchFamily="18" charset="0"/>
                          </a:rPr>
                        </m:ctrlPr>
                      </m:accPr>
                      <m:e>
                        <m:r>
                          <a:rPr lang="en-US" altLang="en-US" sz="1600" b="0" i="1" smtClean="0">
                            <a:latin typeface="Cambria Math" panose="02040503050406030204" pitchFamily="18" charset="0"/>
                          </a:rPr>
                          <m:t>𝑋</m:t>
                        </m:r>
                      </m:e>
                    </m:acc>
                  </m:oMath>
                </a14:m>
                <a:r>
                  <a:rPr lang="en-US" altLang="en-US" sz="1600" baseline="-25000" dirty="0">
                    <a:latin typeface="Calibri" panose="020F0502020204030204" pitchFamily="34" charset="0"/>
                  </a:rPr>
                  <a:t>M</a:t>
                </a:r>
                <a:r>
                  <a:rPr lang="en-US" altLang="en-US" sz="1600" dirty="0">
                    <a:latin typeface="Calibri" panose="020F0502020204030204" pitchFamily="34" charset="0"/>
                  </a:rPr>
                  <a:t> = 9.68, </a:t>
                </a:r>
                <a14:m>
                  <m:oMath xmlns:m="http://schemas.openxmlformats.org/officeDocument/2006/math">
                    <m:acc>
                      <m:accPr>
                        <m:chr m:val="̅"/>
                        <m:ctrlPr>
                          <a:rPr lang="en-US" altLang="en-US" sz="1600" i="1" smtClean="0">
                            <a:latin typeface="Cambria Math" panose="02040503050406030204" pitchFamily="18" charset="0"/>
                          </a:rPr>
                        </m:ctrlPr>
                      </m:accPr>
                      <m:e>
                        <m:r>
                          <a:rPr lang="en-US" altLang="en-US" sz="1600" b="0" i="1" smtClean="0">
                            <a:latin typeface="Cambria Math" panose="02040503050406030204" pitchFamily="18" charset="0"/>
                          </a:rPr>
                          <m:t>𝑋</m:t>
                        </m:r>
                      </m:e>
                    </m:acc>
                  </m:oMath>
                </a14:m>
                <a:r>
                  <a:rPr lang="en-US" altLang="en-US" sz="1600" baseline="-25000" dirty="0">
                    <a:latin typeface="Calibri" panose="020F0502020204030204" pitchFamily="34" charset="0"/>
                  </a:rPr>
                  <a:t>F</a:t>
                </a:r>
                <a:r>
                  <a:rPr lang="en-US" altLang="en-US" sz="1600" dirty="0">
                    <a:latin typeface="Calibri" panose="020F0502020204030204" pitchFamily="34" charset="0"/>
                  </a:rPr>
                  <a:t> = 8.53,                 </a:t>
                </a:r>
                <a:r>
                  <a:rPr lang="en-US" altLang="en-US" sz="1600" dirty="0">
                    <a:solidFill>
                      <a:srgbClr val="FF0000"/>
                    </a:solidFill>
                    <a:latin typeface="Calibri" panose="020F0502020204030204" pitchFamily="34" charset="0"/>
                  </a:rPr>
                  <a:t>S</a:t>
                </a:r>
                <a:r>
                  <a:rPr lang="en-US" altLang="en-US" sz="1600" baseline="-25000" dirty="0">
                    <a:solidFill>
                      <a:srgbClr val="FF0000"/>
                    </a:solidFill>
                    <a:latin typeface="Calibri" panose="020F0502020204030204" pitchFamily="34" charset="0"/>
                  </a:rPr>
                  <a:t>M</a:t>
                </a:r>
                <a:r>
                  <a:rPr lang="en-US" altLang="en-US" sz="1600" dirty="0">
                    <a:solidFill>
                      <a:srgbClr val="FF0000"/>
                    </a:solidFill>
                    <a:latin typeface="Calibri" panose="020F0502020204030204" pitchFamily="34" charset="0"/>
                  </a:rPr>
                  <a:t> = 1.00 and S</a:t>
                </a:r>
                <a:r>
                  <a:rPr lang="en-US" altLang="en-US" sz="1600" baseline="-25000" dirty="0">
                    <a:solidFill>
                      <a:srgbClr val="FF0000"/>
                    </a:solidFill>
                    <a:latin typeface="Calibri" panose="020F0502020204030204" pitchFamily="34" charset="0"/>
                  </a:rPr>
                  <a:t>F</a:t>
                </a:r>
                <a:r>
                  <a:rPr lang="en-US" altLang="en-US" sz="1600" dirty="0">
                    <a:solidFill>
                      <a:srgbClr val="FF0000"/>
                    </a:solidFill>
                    <a:latin typeface="Calibri" panose="020F0502020204030204" pitchFamily="34" charset="0"/>
                  </a:rPr>
                  <a:t> = 1.19</a:t>
                </a:r>
                <a:r>
                  <a:rPr lang="en-US" altLang="en-US" sz="1600" dirty="0">
                    <a:latin typeface="Calibri" panose="020F0502020204030204" pitchFamily="34" charset="0"/>
                  </a:rPr>
                  <a:t>, so</a:t>
                </a:r>
              </a:p>
              <a:p>
                <a:pPr lvl="1" eaLnBrk="1" hangingPunct="1">
                  <a:buFontTx/>
                  <a:buAutoNum type="arabicParenR"/>
                </a:pPr>
                <a:r>
                  <a:rPr lang="en-US" altLang="en-US" sz="1600" dirty="0">
                    <a:latin typeface="Calibri" panose="020F0502020204030204" pitchFamily="34" charset="0"/>
                  </a:rPr>
                  <a:t>T = </a:t>
                </a:r>
                <a:r>
                  <a:rPr lang="en-US" altLang="en-US" sz="1600" dirty="0">
                    <a:solidFill>
                      <a:srgbClr val="FF0000"/>
                    </a:solidFill>
                    <a:latin typeface="Calibri" panose="020F0502020204030204" pitchFamily="34" charset="0"/>
                  </a:rPr>
                  <a:t>3.901</a:t>
                </a:r>
                <a:r>
                  <a:rPr lang="en-US" altLang="en-US" sz="1600" dirty="0">
                    <a:latin typeface="Calibri" panose="020F0502020204030204" pitchFamily="34" charset="0"/>
                  </a:rPr>
                  <a:t> &gt; 1.</a:t>
                </a:r>
                <a:r>
                  <a:rPr lang="en-US" altLang="en-US" sz="1600" dirty="0">
                    <a:solidFill>
                      <a:srgbClr val="FF0000"/>
                    </a:solidFill>
                    <a:latin typeface="Calibri" panose="020F0502020204030204" pitchFamily="34" charset="0"/>
                  </a:rPr>
                  <a:t>302</a:t>
                </a:r>
                <a:r>
                  <a:rPr lang="en-US" altLang="en-US" sz="1600" dirty="0">
                    <a:latin typeface="Calibri" panose="020F0502020204030204" pitchFamily="34" charset="0"/>
                  </a:rPr>
                  <a:t>; hence, Reject H</a:t>
                </a:r>
                <a:r>
                  <a:rPr lang="en-US" altLang="en-US" sz="1600" baseline="-25000" dirty="0">
                    <a:latin typeface="Calibri" panose="020F0502020204030204" pitchFamily="34" charset="0"/>
                  </a:rPr>
                  <a:t>0</a:t>
                </a:r>
              </a:p>
              <a:p>
                <a:pPr eaLnBrk="1" hangingPunct="1">
                  <a:buFontTx/>
                  <a:buAutoNum type="arabicParenR"/>
                </a:pPr>
                <a:r>
                  <a:rPr lang="en-US" altLang="en-US" sz="1600" dirty="0">
                    <a:latin typeface="Calibri" panose="020F0502020204030204" pitchFamily="34" charset="0"/>
                  </a:rPr>
                  <a:t> Conclusion:  Males at the company receive a higher bonus percentage, on average, than the female employees (p-Value ≈ 0.0001</a:t>
                </a:r>
                <a:r>
                  <a:rPr lang="en-US" altLang="en-US" sz="1600" dirty="0">
                    <a:solidFill>
                      <a:srgbClr val="FF0000"/>
                    </a:solidFill>
                    <a:latin typeface="Calibri" panose="020F0502020204030204" pitchFamily="34" charset="0"/>
                  </a:rPr>
                  <a:t>66</a:t>
                </a:r>
                <a:r>
                  <a:rPr lang="en-US" altLang="en-US" sz="1600" dirty="0">
                    <a:latin typeface="Calibri" panose="020F0502020204030204" pitchFamily="34" charset="0"/>
                  </a:rPr>
                  <a:t>).</a:t>
                </a:r>
              </a:p>
            </p:txBody>
          </p:sp>
        </mc:Choice>
        <mc:Fallback>
          <p:sp>
            <p:nvSpPr>
              <p:cNvPr id="2" name="TextBox 1">
                <a:extLst>
                  <a:ext uri="{FF2B5EF4-FFF2-40B4-BE49-F238E27FC236}">
                    <a16:creationId xmlns:a16="http://schemas.microsoft.com/office/drawing/2014/main" id="{13BDE894-89F8-4AE4-83B2-C92F1F944FF9}"/>
                  </a:ext>
                </a:extLst>
              </p:cNvPr>
              <p:cNvSpPr txBox="1">
                <a:spLocks noRot="1" noChangeAspect="1" noMove="1" noResize="1" noEditPoints="1" noAdjustHandles="1" noChangeArrowheads="1" noChangeShapeType="1" noTextEdit="1"/>
              </p:cNvSpPr>
              <p:nvPr/>
            </p:nvSpPr>
            <p:spPr bwMode="auto">
              <a:xfrm>
                <a:off x="152400" y="685800"/>
                <a:ext cx="5029200" cy="4721164"/>
              </a:xfrm>
              <a:prstGeom prst="rect">
                <a:avLst/>
              </a:prstGeom>
              <a:blipFill>
                <a:blip r:embed="rId3"/>
                <a:stretch>
                  <a:fillRect l="-606" t="-388" r="-1212" b="-2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 name="Title 1">
            <a:extLst>
              <a:ext uri="{FF2B5EF4-FFF2-40B4-BE49-F238E27FC236}">
                <a16:creationId xmlns:a16="http://schemas.microsoft.com/office/drawing/2014/main" id="{E97BB404-E973-43DC-9CB8-A96A93A7562B}"/>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Means</a:t>
            </a:r>
          </a:p>
        </p:txBody>
      </p:sp>
      <p:grpSp>
        <p:nvGrpSpPr>
          <p:cNvPr id="4" name="Group 7">
            <a:extLst>
              <a:ext uri="{FF2B5EF4-FFF2-40B4-BE49-F238E27FC236}">
                <a16:creationId xmlns:a16="http://schemas.microsoft.com/office/drawing/2014/main" id="{9C0766BE-A7B7-42A6-AE29-E083709FCA9E}"/>
              </a:ext>
            </a:extLst>
          </p:cNvPr>
          <p:cNvGrpSpPr>
            <a:grpSpLocks/>
          </p:cNvGrpSpPr>
          <p:nvPr/>
        </p:nvGrpSpPr>
        <p:grpSpPr bwMode="auto">
          <a:xfrm>
            <a:off x="5257800" y="1654175"/>
            <a:ext cx="3657600" cy="2536825"/>
            <a:chOff x="5334000" y="2586038"/>
            <a:chExt cx="3657600" cy="2536825"/>
          </a:xfrm>
        </p:grpSpPr>
        <p:pic>
          <p:nvPicPr>
            <p:cNvPr id="14345" name="Picture 4">
              <a:extLst>
                <a:ext uri="{FF2B5EF4-FFF2-40B4-BE49-F238E27FC236}">
                  <a16:creationId xmlns:a16="http://schemas.microsoft.com/office/drawing/2014/main" id="{5BE00331-C137-439D-963F-FD4341FEB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86038"/>
              <a:ext cx="3657600"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02A7EF0-BF45-4791-8417-913FEF32A9DE}"/>
                </a:ext>
              </a:extLst>
            </p:cNvPr>
            <p:cNvSpPr txBox="1"/>
            <p:nvPr/>
          </p:nvSpPr>
          <p:spPr>
            <a:xfrm>
              <a:off x="7543800" y="3124201"/>
              <a:ext cx="1293813" cy="400050"/>
            </a:xfrm>
            <a:prstGeom prst="rect">
              <a:avLst/>
            </a:prstGeom>
            <a:solidFill>
              <a:srgbClr val="FFFF00"/>
            </a:solidFill>
            <a:ln>
              <a:solidFill>
                <a:schemeClr val="accent1"/>
              </a:solidFill>
            </a:ln>
          </p:spPr>
          <p:txBody>
            <a:bodyPr wrap="none">
              <a:spAutoFit/>
            </a:bodyPr>
            <a:lstStyle/>
            <a:p>
              <a:pPr>
                <a:defRPr/>
              </a:pPr>
              <a:r>
                <a:rPr lang="en-US" sz="1000" b="1" dirty="0">
                  <a:solidFill>
                    <a:schemeClr val="accent1"/>
                  </a:solidFill>
                  <a:latin typeface="+mn-lt"/>
                  <a:cs typeface="Arial" charset="0"/>
                </a:rPr>
                <a:t>Rejection Region</a:t>
              </a:r>
            </a:p>
            <a:p>
              <a:pPr>
                <a:defRPr/>
              </a:pPr>
              <a:r>
                <a:rPr lang="en-US" sz="1000" b="1" dirty="0">
                  <a:solidFill>
                    <a:schemeClr val="accent1"/>
                  </a:solidFill>
                  <a:latin typeface="+mn-lt"/>
                  <a:cs typeface="Arial" charset="0"/>
                </a:rPr>
                <a:t>P[t</a:t>
              </a:r>
              <a:r>
                <a:rPr lang="en-US" sz="1000" b="1" baseline="-25000" dirty="0">
                  <a:solidFill>
                    <a:schemeClr val="accent1"/>
                  </a:solidFill>
                  <a:latin typeface="+mn-lt"/>
                  <a:cs typeface="Arial" charset="0"/>
                </a:rPr>
                <a:t>(</a:t>
              </a:r>
              <a:r>
                <a:rPr lang="en-US" sz="1000" b="1" baseline="-25000" dirty="0">
                  <a:solidFill>
                    <a:srgbClr val="FF0000"/>
                  </a:solidFill>
                  <a:latin typeface="+mn-lt"/>
                  <a:cs typeface="Arial" charset="0"/>
                </a:rPr>
                <a:t>43</a:t>
              </a:r>
              <a:r>
                <a:rPr lang="en-US" sz="1000" b="1" baseline="-25000" dirty="0">
                  <a:solidFill>
                    <a:schemeClr val="accent1"/>
                  </a:solidFill>
                  <a:latin typeface="+mn-lt"/>
                  <a:cs typeface="Arial" charset="0"/>
                </a:rPr>
                <a:t>)</a:t>
              </a:r>
              <a:r>
                <a:rPr lang="en-US" sz="1000" b="1" dirty="0">
                  <a:solidFill>
                    <a:schemeClr val="accent1"/>
                  </a:solidFill>
                  <a:latin typeface="+mn-lt"/>
                  <a:cs typeface="Arial" charset="0"/>
                </a:rPr>
                <a:t> &gt; 1.</a:t>
              </a:r>
              <a:r>
                <a:rPr lang="en-US" sz="1000" b="1" dirty="0">
                  <a:solidFill>
                    <a:srgbClr val="FF0000"/>
                  </a:solidFill>
                  <a:latin typeface="+mn-lt"/>
                  <a:cs typeface="Arial" charset="0"/>
                </a:rPr>
                <a:t>302</a:t>
              </a:r>
              <a:r>
                <a:rPr lang="en-US" sz="1000" b="1" dirty="0">
                  <a:solidFill>
                    <a:schemeClr val="accent1"/>
                  </a:solidFill>
                  <a:latin typeface="+mn-lt"/>
                  <a:cs typeface="Arial" charset="0"/>
                </a:rPr>
                <a:t>] = 0.10</a:t>
              </a:r>
            </a:p>
          </p:txBody>
        </p:sp>
        <p:cxnSp>
          <p:nvCxnSpPr>
            <p:cNvPr id="7" name="Straight Arrow Connector 6">
              <a:extLst>
                <a:ext uri="{FF2B5EF4-FFF2-40B4-BE49-F238E27FC236}">
                  <a16:creationId xmlns:a16="http://schemas.microsoft.com/office/drawing/2014/main" id="{66848B81-21DA-438C-9058-8CDF513F276C}"/>
                </a:ext>
              </a:extLst>
            </p:cNvPr>
            <p:cNvCxnSpPr>
              <a:stCxn id="5" idx="2"/>
            </p:cNvCxnSpPr>
            <p:nvPr/>
          </p:nvCxnSpPr>
          <p:spPr>
            <a:xfrm rot="5400000">
              <a:off x="7458075" y="3762376"/>
              <a:ext cx="97155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3435A51E-78EF-40C7-BE3C-FE581AC71D42}"/>
              </a:ext>
            </a:extLst>
          </p:cNvPr>
          <p:cNvSpPr txBox="1"/>
          <p:nvPr/>
        </p:nvSpPr>
        <p:spPr>
          <a:xfrm>
            <a:off x="228600" y="5410200"/>
            <a:ext cx="4648200" cy="584200"/>
          </a:xfrm>
          <a:prstGeom prst="rect">
            <a:avLst/>
          </a:prstGeom>
          <a:noFill/>
        </p:spPr>
        <p:txBody>
          <a:bodyPr>
            <a:spAutoFit/>
          </a:bodyPr>
          <a:lstStyle/>
          <a:p>
            <a:pPr>
              <a:defRPr/>
            </a:pPr>
            <a:r>
              <a:rPr lang="en-US" sz="1600" dirty="0">
                <a:latin typeface="+mn-lt"/>
                <a:cs typeface="Arial" charset="0"/>
              </a:rPr>
              <a:t>To borrow from a famous bard, is this “much ado about nothing”?</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F97A632-39D4-4F00-94FE-F7D1919FAA0B}"/>
                  </a:ext>
                </a:extLst>
              </p:cNvPr>
              <p:cNvSpPr txBox="1"/>
              <p:nvPr/>
            </p:nvSpPr>
            <p:spPr>
              <a:xfrm>
                <a:off x="5181600" y="4267200"/>
                <a:ext cx="3811588" cy="2149627"/>
              </a:xfrm>
              <a:prstGeom prst="rect">
                <a:avLst/>
              </a:prstGeom>
              <a:noFill/>
            </p:spPr>
            <p:txBody>
              <a:bodyPr>
                <a:spAutoFit/>
              </a:bodyPr>
              <a:lstStyle/>
              <a:p>
                <a:pPr>
                  <a:defRPr/>
                </a:pPr>
                <a:r>
                  <a:rPr lang="en-US" sz="1200" dirty="0">
                    <a:latin typeface="+mn-lt"/>
                    <a:cs typeface="Arial" charset="0"/>
                  </a:rPr>
                  <a:t>A 90% Confidence Interval for the Difference is obtained as</a:t>
                </a:r>
              </a:p>
              <a:p>
                <a:pPr>
                  <a:defRPr/>
                </a:pPr>
                <a:r>
                  <a:rPr lang="en-US" sz="1200" dirty="0">
                    <a:latin typeface="+mn-lt"/>
                    <a:cs typeface="Arial" charset="0"/>
                  </a:rPr>
                  <a:t>        </a:t>
                </a:r>
                <a14:m>
                  <m:oMath xmlns:m="http://schemas.openxmlformats.org/officeDocument/2006/math">
                    <m:acc>
                      <m:accPr>
                        <m:chr m:val="̅"/>
                        <m:ctrlPr>
                          <a:rPr lang="en-US" sz="1200" i="1" smtClean="0">
                            <a:latin typeface="Cambria Math" panose="02040503050406030204" pitchFamily="18" charset="0"/>
                            <a:cs typeface="Arial" charset="0"/>
                          </a:rPr>
                        </m:ctrlPr>
                      </m:accPr>
                      <m:e>
                        <m:r>
                          <a:rPr lang="en-US" sz="1200" b="0" i="1" smtClean="0">
                            <a:latin typeface="Cambria Math" panose="02040503050406030204" pitchFamily="18" charset="0"/>
                            <a:cs typeface="Arial" charset="0"/>
                          </a:rPr>
                          <m:t>𝑋</m:t>
                        </m:r>
                      </m:e>
                    </m:acc>
                  </m:oMath>
                </a14:m>
                <a:r>
                  <a:rPr lang="en-US" sz="1200" baseline="-25000" dirty="0">
                    <a:latin typeface="+mn-lt"/>
                    <a:cs typeface="Arial" charset="0"/>
                  </a:rPr>
                  <a:t>M</a:t>
                </a:r>
                <a:r>
                  <a:rPr lang="en-US" sz="1200" dirty="0">
                    <a:latin typeface="+mn-lt"/>
                    <a:cs typeface="Arial" charset="0"/>
                  </a:rPr>
                  <a:t> – </a:t>
                </a:r>
                <a14:m>
                  <m:oMath xmlns:m="http://schemas.openxmlformats.org/officeDocument/2006/math">
                    <m:acc>
                      <m:accPr>
                        <m:chr m:val="̅"/>
                        <m:ctrlPr>
                          <a:rPr lang="en-US" sz="1200" i="1" smtClean="0">
                            <a:latin typeface="Cambria Math" panose="02040503050406030204" pitchFamily="18" charset="0"/>
                            <a:cs typeface="Arial" charset="0"/>
                          </a:rPr>
                        </m:ctrlPr>
                      </m:accPr>
                      <m:e>
                        <m:r>
                          <a:rPr lang="en-US" sz="1200" b="0" i="1" smtClean="0">
                            <a:latin typeface="Cambria Math" panose="02040503050406030204" pitchFamily="18" charset="0"/>
                            <a:cs typeface="Arial" charset="0"/>
                          </a:rPr>
                          <m:t>𝑋</m:t>
                        </m:r>
                      </m:e>
                    </m:acc>
                  </m:oMath>
                </a14:m>
                <a:r>
                  <a:rPr lang="en-US" sz="1200" baseline="-25000" dirty="0">
                    <a:latin typeface="+mn-lt"/>
                    <a:cs typeface="Arial" charset="0"/>
                  </a:rPr>
                  <a:t>F</a:t>
                </a:r>
                <a:r>
                  <a:rPr lang="en-US" sz="1200" dirty="0">
                    <a:latin typeface="+mn-lt"/>
                    <a:cs typeface="Arial" charset="0"/>
                  </a:rPr>
                  <a:t> </a:t>
                </a:r>
                <a:r>
                  <a:rPr lang="en-US" sz="1200" dirty="0">
                    <a:latin typeface="Calibri"/>
                    <a:cs typeface="Arial" charset="0"/>
                  </a:rPr>
                  <a:t>± t</a:t>
                </a:r>
                <a:r>
                  <a:rPr lang="en-US" sz="1200" baseline="-10000" dirty="0">
                    <a:latin typeface="Calibri"/>
                    <a:cs typeface="Arial" charset="0"/>
                  </a:rPr>
                  <a:t>(</a:t>
                </a:r>
                <a:r>
                  <a:rPr lang="en-US" sz="1200" baseline="-10000" dirty="0">
                    <a:solidFill>
                      <a:srgbClr val="FF0000"/>
                    </a:solidFill>
                    <a:latin typeface="Calibri"/>
                    <a:cs typeface="Arial" charset="0"/>
                  </a:rPr>
                  <a:t>df</a:t>
                </a:r>
                <a:r>
                  <a:rPr lang="en-US" sz="1200" baseline="-10000" dirty="0">
                    <a:latin typeface="Calibri"/>
                    <a:cs typeface="Arial" charset="0"/>
                  </a:rPr>
                  <a:t>, 0.95)</a:t>
                </a:r>
                <a:r>
                  <a:rPr lang="en-US" sz="1200" dirty="0">
                    <a:latin typeface="Calibri"/>
                    <a:cs typeface="Arial" charset="0"/>
                  </a:rPr>
                  <a:t>*</a:t>
                </a:r>
                <a:r>
                  <a:rPr lang="en-US" sz="1200" dirty="0" err="1">
                    <a:latin typeface="Calibri"/>
                    <a:cs typeface="Arial" charset="0"/>
                  </a:rPr>
                  <a:t>S</a:t>
                </a:r>
                <a:r>
                  <a:rPr lang="en-US" sz="1200" baseline="-25000" dirty="0" err="1">
                    <a:latin typeface="Calibri"/>
                    <a:cs typeface="Arial" charset="0"/>
                  </a:rPr>
                  <a:t>Difference</a:t>
                </a:r>
                <a:r>
                  <a:rPr lang="en-US" sz="1200" dirty="0">
                    <a:latin typeface="Calibri"/>
                    <a:cs typeface="Arial" charset="0"/>
                  </a:rPr>
                  <a:t>,</a:t>
                </a:r>
              </a:p>
              <a:p>
                <a:pPr>
                  <a:defRPr/>
                </a:pPr>
                <a:r>
                  <a:rPr lang="en-US" sz="1200" dirty="0">
                    <a:latin typeface="Calibri"/>
                    <a:cs typeface="Arial" charset="0"/>
                  </a:rPr>
                  <a:t>where</a:t>
                </a:r>
              </a:p>
              <a:p>
                <a:pPr>
                  <a:defRPr/>
                </a:pPr>
                <a:r>
                  <a:rPr lang="en-US" sz="1200" dirty="0">
                    <a:latin typeface="Calibri"/>
                    <a:cs typeface="Arial" charset="0"/>
                  </a:rPr>
                  <a:t>        </a:t>
                </a:r>
                <a:r>
                  <a:rPr lang="en-US" sz="1200" dirty="0" err="1">
                    <a:latin typeface="Calibri"/>
                    <a:cs typeface="Arial" charset="0"/>
                  </a:rPr>
                  <a:t>S</a:t>
                </a:r>
                <a:r>
                  <a:rPr lang="en-US" sz="1200" baseline="-25000" dirty="0" err="1">
                    <a:latin typeface="Calibri"/>
                    <a:cs typeface="Arial" charset="0"/>
                  </a:rPr>
                  <a:t>Difference</a:t>
                </a:r>
                <a:r>
                  <a:rPr lang="en-US" sz="1200" dirty="0">
                    <a:latin typeface="Calibri"/>
                    <a:cs typeface="Arial" charset="0"/>
                  </a:rPr>
                  <a:t> = </a:t>
                </a:r>
                <a14:m>
                  <m:oMath xmlns:m="http://schemas.openxmlformats.org/officeDocument/2006/math">
                    <m:rad>
                      <m:radPr>
                        <m:degHide m:val="on"/>
                        <m:ctrlPr>
                          <a:rPr lang="en-US" sz="1200" i="1" smtClean="0">
                            <a:latin typeface="Cambria Math" panose="02040503050406030204" pitchFamily="18" charset="0"/>
                            <a:cs typeface="Arial" charset="0"/>
                          </a:rPr>
                        </m:ctrlPr>
                      </m:radPr>
                      <m:deg/>
                      <m:e>
                        <m:r>
                          <m:rPr>
                            <m:nor/>
                          </m:rPr>
                          <a:rPr lang="en-US" sz="1200" dirty="0">
                            <a:solidFill>
                              <a:srgbClr val="FF0000"/>
                            </a:solidFill>
                            <a:latin typeface="Calibri"/>
                            <a:cs typeface="Arial" charset="0"/>
                          </a:rPr>
                          <m:t>S</m:t>
                        </m:r>
                        <m:r>
                          <m:rPr>
                            <m:nor/>
                          </m:rPr>
                          <a:rPr lang="en-US" sz="1200" baseline="-25000" dirty="0">
                            <a:solidFill>
                              <a:srgbClr val="FF0000"/>
                            </a:solidFill>
                            <a:latin typeface="Calibri"/>
                            <a:cs typeface="Arial" charset="0"/>
                          </a:rPr>
                          <m:t>M</m:t>
                        </m:r>
                        <m:r>
                          <m:rPr>
                            <m:nor/>
                          </m:rPr>
                          <a:rPr lang="en-US" sz="1200" baseline="30000" dirty="0">
                            <a:solidFill>
                              <a:srgbClr val="FF0000"/>
                            </a:solidFill>
                            <a:latin typeface="Calibri"/>
                            <a:cs typeface="Arial" charset="0"/>
                          </a:rPr>
                          <m:t>2</m:t>
                        </m:r>
                        <m:r>
                          <m:rPr>
                            <m:nor/>
                          </m:rPr>
                          <a:rPr lang="en-US" sz="1200" dirty="0">
                            <a:solidFill>
                              <a:srgbClr val="FF0000"/>
                            </a:solidFill>
                            <a:latin typeface="Calibri"/>
                            <a:cs typeface="Arial" charset="0"/>
                          </a:rPr>
                          <m:t>/</m:t>
                        </m:r>
                        <m:sSub>
                          <m:sSubPr>
                            <m:ctrlPr>
                              <a:rPr lang="en-US" sz="1200" i="1" dirty="0" smtClean="0">
                                <a:solidFill>
                                  <a:srgbClr val="FF0000"/>
                                </a:solidFill>
                                <a:latin typeface="Cambria Math" panose="02040503050406030204" pitchFamily="18" charset="0"/>
                                <a:cs typeface="Arial" charset="0"/>
                              </a:rPr>
                            </m:ctrlPr>
                          </m:sSubPr>
                          <m:e>
                            <m:r>
                              <a:rPr lang="en-US" sz="1200" b="0" i="1" dirty="0" smtClean="0">
                                <a:solidFill>
                                  <a:srgbClr val="FF0000"/>
                                </a:solidFill>
                                <a:latin typeface="Cambria Math" panose="02040503050406030204" pitchFamily="18" charset="0"/>
                                <a:cs typeface="Arial" charset="0"/>
                              </a:rPr>
                              <m:t>𝑛</m:t>
                            </m:r>
                          </m:e>
                          <m:sub>
                            <m:r>
                              <a:rPr lang="en-US" sz="1200" b="0" i="1" dirty="0" smtClean="0">
                                <a:solidFill>
                                  <a:srgbClr val="FF0000"/>
                                </a:solidFill>
                                <a:latin typeface="Cambria Math" panose="02040503050406030204" pitchFamily="18" charset="0"/>
                                <a:cs typeface="Arial" charset="0"/>
                              </a:rPr>
                              <m:t>𝑀</m:t>
                            </m:r>
                          </m:sub>
                        </m:sSub>
                        <m:r>
                          <m:rPr>
                            <m:nor/>
                          </m:rPr>
                          <a:rPr lang="en-US" sz="1200" dirty="0">
                            <a:solidFill>
                              <a:srgbClr val="FF0000"/>
                            </a:solidFill>
                            <a:latin typeface="Calibri"/>
                            <a:cs typeface="Arial" charset="0"/>
                          </a:rPr>
                          <m:t> + </m:t>
                        </m:r>
                        <m:r>
                          <m:rPr>
                            <m:nor/>
                          </m:rPr>
                          <a:rPr lang="en-US" sz="1200" dirty="0">
                            <a:solidFill>
                              <a:srgbClr val="FF0000"/>
                            </a:solidFill>
                            <a:latin typeface="Calibri"/>
                            <a:cs typeface="Arial" charset="0"/>
                          </a:rPr>
                          <m:t>SF</m:t>
                        </m:r>
                        <m:r>
                          <m:rPr>
                            <m:nor/>
                          </m:rPr>
                          <a:rPr lang="en-US" sz="1200" baseline="30000" dirty="0">
                            <a:solidFill>
                              <a:srgbClr val="FF0000"/>
                            </a:solidFill>
                            <a:latin typeface="Calibri"/>
                            <a:cs typeface="Arial" charset="0"/>
                          </a:rPr>
                          <m:t>2</m:t>
                        </m:r>
                        <m:r>
                          <m:rPr>
                            <m:nor/>
                          </m:rPr>
                          <a:rPr lang="en-US" sz="1200" dirty="0">
                            <a:solidFill>
                              <a:srgbClr val="FF0000"/>
                            </a:solidFill>
                            <a:latin typeface="Calibri"/>
                            <a:cs typeface="Arial" charset="0"/>
                          </a:rPr>
                          <m:t>/</m:t>
                        </m:r>
                        <m:sSub>
                          <m:sSubPr>
                            <m:ctrlPr>
                              <a:rPr lang="en-US" sz="1200" i="1" dirty="0" smtClean="0">
                                <a:solidFill>
                                  <a:srgbClr val="FF0000"/>
                                </a:solidFill>
                                <a:latin typeface="Cambria Math" panose="02040503050406030204" pitchFamily="18" charset="0"/>
                                <a:cs typeface="Arial" charset="0"/>
                              </a:rPr>
                            </m:ctrlPr>
                          </m:sSubPr>
                          <m:e>
                            <m:r>
                              <a:rPr lang="en-US" sz="1200" b="0" i="1" dirty="0" smtClean="0">
                                <a:solidFill>
                                  <a:srgbClr val="FF0000"/>
                                </a:solidFill>
                                <a:latin typeface="Cambria Math" panose="02040503050406030204" pitchFamily="18" charset="0"/>
                                <a:cs typeface="Arial" charset="0"/>
                              </a:rPr>
                              <m:t>𝑛</m:t>
                            </m:r>
                          </m:e>
                          <m:sub>
                            <m:r>
                              <a:rPr lang="en-US" sz="1200" b="0" i="1" dirty="0" smtClean="0">
                                <a:solidFill>
                                  <a:srgbClr val="FF0000"/>
                                </a:solidFill>
                                <a:latin typeface="Cambria Math" panose="02040503050406030204" pitchFamily="18" charset="0"/>
                                <a:cs typeface="Arial" charset="0"/>
                              </a:rPr>
                              <m:t>𝐹</m:t>
                            </m:r>
                          </m:sub>
                        </m:sSub>
                      </m:e>
                    </m:rad>
                  </m:oMath>
                </a14:m>
                <a:r>
                  <a:rPr lang="en-US" sz="1200" dirty="0">
                    <a:latin typeface="Calibri"/>
                    <a:cs typeface="Arial" charset="0"/>
                  </a:rPr>
                  <a:t>.</a:t>
                </a:r>
              </a:p>
              <a:p>
                <a:pPr>
                  <a:defRPr/>
                </a:pPr>
                <a:endParaRPr lang="en-US" sz="800" dirty="0">
                  <a:latin typeface="Calibri"/>
                  <a:cs typeface="Arial" charset="0"/>
                </a:endParaRPr>
              </a:p>
              <a:p>
                <a:pPr>
                  <a:defRPr/>
                </a:pPr>
                <a:r>
                  <a:rPr lang="en-US" sz="1200" dirty="0">
                    <a:latin typeface="Calibri"/>
                    <a:cs typeface="Arial" charset="0"/>
                  </a:rPr>
                  <a:t>With the available data, this result is</a:t>
                </a:r>
              </a:p>
              <a:p>
                <a:pPr>
                  <a:defRPr/>
                </a:pPr>
                <a:endParaRPr lang="en-US" sz="800" dirty="0">
                  <a:latin typeface="Calibri"/>
                  <a:cs typeface="Arial" charset="0"/>
                </a:endParaRPr>
              </a:p>
              <a:p>
                <a:pPr>
                  <a:defRPr/>
                </a:pPr>
                <a:r>
                  <a:rPr lang="en-US" sz="1200" dirty="0">
                    <a:latin typeface="Calibri"/>
                    <a:cs typeface="Arial" charset="0"/>
                  </a:rPr>
                  <a:t>   1.15 ± 0.</a:t>
                </a:r>
                <a:r>
                  <a:rPr lang="en-US" sz="1200" dirty="0">
                    <a:solidFill>
                      <a:srgbClr val="FF0000"/>
                    </a:solidFill>
                    <a:latin typeface="Calibri"/>
                    <a:cs typeface="Arial" charset="0"/>
                  </a:rPr>
                  <a:t>50</a:t>
                </a:r>
                <a:r>
                  <a:rPr lang="en-US" sz="1200" dirty="0">
                    <a:latin typeface="Calibri"/>
                    <a:cs typeface="Arial" charset="0"/>
                  </a:rPr>
                  <a:t> = (0.6</a:t>
                </a:r>
                <a:r>
                  <a:rPr lang="en-US" sz="1200" dirty="0">
                    <a:solidFill>
                      <a:srgbClr val="FF0000"/>
                    </a:solidFill>
                    <a:latin typeface="Calibri"/>
                    <a:cs typeface="Arial" charset="0"/>
                  </a:rPr>
                  <a:t>5</a:t>
                </a:r>
                <a:r>
                  <a:rPr lang="en-US" sz="1200" dirty="0">
                    <a:latin typeface="Calibri"/>
                    <a:cs typeface="Arial" charset="0"/>
                  </a:rPr>
                  <a:t> to 1.6</a:t>
                </a:r>
                <a:r>
                  <a:rPr lang="en-US" sz="1200" dirty="0">
                    <a:solidFill>
                      <a:srgbClr val="FF0000"/>
                    </a:solidFill>
                    <a:latin typeface="Calibri"/>
                    <a:cs typeface="Arial" charset="0"/>
                  </a:rPr>
                  <a:t>5</a:t>
                </a:r>
                <a:r>
                  <a:rPr lang="en-US" sz="1200" dirty="0">
                    <a:latin typeface="Calibri"/>
                    <a:cs typeface="Arial" charset="0"/>
                  </a:rPr>
                  <a:t>),</a:t>
                </a:r>
              </a:p>
              <a:p>
                <a:pPr>
                  <a:defRPr/>
                </a:pPr>
                <a:endParaRPr lang="en-US" sz="800" dirty="0">
                  <a:latin typeface="Calibri"/>
                  <a:cs typeface="Arial" charset="0"/>
                </a:endParaRPr>
              </a:p>
              <a:p>
                <a:pPr>
                  <a:defRPr/>
                </a:pPr>
                <a:r>
                  <a:rPr lang="en-US" sz="1200" dirty="0">
                    <a:latin typeface="Calibri"/>
                    <a:cs typeface="Arial" charset="0"/>
                  </a:rPr>
                  <a:t>and we have 90% confidence that bonus percentages are 0.6</a:t>
                </a:r>
                <a:r>
                  <a:rPr lang="en-US" sz="1200" dirty="0">
                    <a:solidFill>
                      <a:srgbClr val="FF0000"/>
                    </a:solidFill>
                    <a:latin typeface="Calibri"/>
                    <a:cs typeface="Arial" charset="0"/>
                  </a:rPr>
                  <a:t>5</a:t>
                </a:r>
                <a:r>
                  <a:rPr lang="en-US" sz="1200" dirty="0">
                    <a:latin typeface="Calibri"/>
                    <a:cs typeface="Arial" charset="0"/>
                  </a:rPr>
                  <a:t>% to 1.6</a:t>
                </a:r>
                <a:r>
                  <a:rPr lang="en-US" sz="1200" dirty="0">
                    <a:solidFill>
                      <a:srgbClr val="FF0000"/>
                    </a:solidFill>
                    <a:latin typeface="Calibri"/>
                    <a:cs typeface="Arial" charset="0"/>
                  </a:rPr>
                  <a:t>5</a:t>
                </a:r>
                <a:r>
                  <a:rPr lang="en-US" sz="1200" dirty="0">
                    <a:latin typeface="Calibri"/>
                    <a:cs typeface="Arial" charset="0"/>
                  </a:rPr>
                  <a:t>% higher for male employees. </a:t>
                </a:r>
              </a:p>
            </p:txBody>
          </p:sp>
        </mc:Choice>
        <mc:Fallback>
          <p:sp>
            <p:nvSpPr>
              <p:cNvPr id="9" name="TextBox 8">
                <a:extLst>
                  <a:ext uri="{FF2B5EF4-FFF2-40B4-BE49-F238E27FC236}">
                    <a16:creationId xmlns:a16="http://schemas.microsoft.com/office/drawing/2014/main" id="{0F97A632-39D4-4F00-94FE-F7D1919FAA0B}"/>
                  </a:ext>
                </a:extLst>
              </p:cNvPr>
              <p:cNvSpPr txBox="1">
                <a:spLocks noRot="1" noChangeAspect="1" noMove="1" noResize="1" noEditPoints="1" noAdjustHandles="1" noChangeArrowheads="1" noChangeShapeType="1" noTextEdit="1"/>
              </p:cNvSpPr>
              <p:nvPr/>
            </p:nvSpPr>
            <p:spPr>
              <a:xfrm>
                <a:off x="5181600" y="4267200"/>
                <a:ext cx="3811588" cy="2149627"/>
              </a:xfrm>
              <a:prstGeom prst="rect">
                <a:avLst/>
              </a:prstGeom>
              <a:blipFill>
                <a:blip r:embed="rId5"/>
                <a:stretch>
                  <a:fillRect b="-198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F35AAD9-EA95-4F2B-817F-54794D515770}"/>
              </a:ext>
            </a:extLst>
          </p:cNvPr>
          <p:cNvSpPr txBox="1"/>
          <p:nvPr/>
        </p:nvSpPr>
        <p:spPr>
          <a:xfrm>
            <a:off x="228600" y="6019800"/>
            <a:ext cx="4419600" cy="584200"/>
          </a:xfrm>
          <a:prstGeom prst="rect">
            <a:avLst/>
          </a:prstGeom>
          <a:noFill/>
        </p:spPr>
        <p:txBody>
          <a:bodyPr>
            <a:spAutoFit/>
          </a:bodyPr>
          <a:lstStyle/>
          <a:p>
            <a:pPr>
              <a:defRPr/>
            </a:pPr>
            <a:r>
              <a:rPr lang="en-US" sz="1600" dirty="0">
                <a:latin typeface="+mn-lt"/>
                <a:cs typeface="Arial" charset="0"/>
              </a:rPr>
              <a:t>Well, in this case, this is close to valid, as there is not much difference in variation across the groups.</a:t>
            </a:r>
          </a:p>
        </p:txBody>
      </p:sp>
      <p:sp>
        <p:nvSpPr>
          <p:cNvPr id="14" name="TextBox 13">
            <a:extLst>
              <a:ext uri="{FF2B5EF4-FFF2-40B4-BE49-F238E27FC236}">
                <a16:creationId xmlns:a16="http://schemas.microsoft.com/office/drawing/2014/main" id="{F1808C8F-8EB6-495E-9C94-B9C8D6335EF6}"/>
              </a:ext>
            </a:extLst>
          </p:cNvPr>
          <p:cNvSpPr txBox="1"/>
          <p:nvPr/>
        </p:nvSpPr>
        <p:spPr>
          <a:xfrm>
            <a:off x="4724400" y="609600"/>
            <a:ext cx="4267200" cy="830263"/>
          </a:xfrm>
          <a:prstGeom prst="rect">
            <a:avLst/>
          </a:prstGeom>
          <a:noFill/>
        </p:spPr>
        <p:txBody>
          <a:bodyPr>
            <a:spAutoFit/>
          </a:bodyPr>
          <a:lstStyle/>
          <a:p>
            <a:pPr>
              <a:defRPr/>
            </a:pPr>
            <a:r>
              <a:rPr lang="en-US" sz="1600" dirty="0">
                <a:latin typeface="+mn-lt"/>
                <a:cs typeface="Arial" charset="0"/>
              </a:rPr>
              <a:t>So, most analysts simply assume unequal variances across groups, because if TRULY same, results will be very similar if had assumed same.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 calcmode="lin" valueType="num">
                                      <p:cBhvr additive="base">
                                        <p:cTn id="6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 calcmode="lin" valueType="num">
                                      <p:cBhvr additive="base">
                                        <p:cTn id="73"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
                                            <p:txEl>
                                              <p:pRg st="13" end="13"/>
                                            </p:txEl>
                                          </p:spTgt>
                                        </p:tgtEl>
                                        <p:attrNameLst>
                                          <p:attrName>style.visibility</p:attrName>
                                        </p:attrNameLst>
                                      </p:cBhvr>
                                      <p:to>
                                        <p:strVal val="visible"/>
                                      </p:to>
                                    </p:set>
                                    <p:anim calcmode="lin" valueType="num">
                                      <p:cBhvr additive="base">
                                        <p:cTn id="7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
                                            <p:txEl>
                                              <p:pRg st="14" end="14"/>
                                            </p:txEl>
                                          </p:spTgt>
                                        </p:tgtEl>
                                        <p:attrNameLst>
                                          <p:attrName>style.visibility</p:attrName>
                                        </p:attrNameLst>
                                      </p:cBhvr>
                                      <p:to>
                                        <p:strVal val="visible"/>
                                      </p:to>
                                    </p:set>
                                    <p:anim calcmode="lin" valueType="num">
                                      <p:cBhvr additive="base">
                                        <p:cTn id="85"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
                                            <p:txEl>
                                              <p:pRg st="15" end="15"/>
                                            </p:txEl>
                                          </p:spTgt>
                                        </p:tgtEl>
                                        <p:attrNameLst>
                                          <p:attrName>style.visibility</p:attrName>
                                        </p:attrNameLst>
                                      </p:cBhvr>
                                      <p:to>
                                        <p:strVal val="visible"/>
                                      </p:to>
                                    </p:set>
                                    <p:anim calcmode="lin" valueType="num">
                                      <p:cBhvr additive="base">
                                        <p:cTn id="91"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2">
                                            <p:txEl>
                                              <p:pRg st="15" end="15"/>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
                                        </p:tgtEl>
                                        <p:attrNameLst>
                                          <p:attrName>style.visibility</p:attrName>
                                        </p:attrNameLst>
                                      </p:cBhvr>
                                      <p:to>
                                        <p:strVal val="visible"/>
                                      </p:to>
                                    </p:set>
                                    <p:anim calcmode="lin" valueType="num">
                                      <p:cBhvr additive="base">
                                        <p:cTn id="95" dur="500" fill="hold"/>
                                        <p:tgtEl>
                                          <p:spTgt spid="4"/>
                                        </p:tgtEl>
                                        <p:attrNameLst>
                                          <p:attrName>ppt_x</p:attrName>
                                        </p:attrNameLst>
                                      </p:cBhvr>
                                      <p:tavLst>
                                        <p:tav tm="0">
                                          <p:val>
                                            <p:strVal val="#ppt_x"/>
                                          </p:val>
                                        </p:tav>
                                        <p:tav tm="100000">
                                          <p:val>
                                            <p:strVal val="#ppt_x"/>
                                          </p:val>
                                        </p:tav>
                                      </p:tavLst>
                                    </p:anim>
                                    <p:anim calcmode="lin" valueType="num">
                                      <p:cBhvr additive="base">
                                        <p:cTn id="9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nodeType="clickEffect">
                                  <p:stCondLst>
                                    <p:cond delay="0"/>
                                  </p:stCondLst>
                                  <p:childTnLst>
                                    <p:set>
                                      <p:cBhvr>
                                        <p:cTn id="100" dur="1" fill="hold">
                                          <p:stCondLst>
                                            <p:cond delay="0"/>
                                          </p:stCondLst>
                                        </p:cTn>
                                        <p:tgtEl>
                                          <p:spTgt spid="9">
                                            <p:txEl>
                                              <p:pRg st="0" end="0"/>
                                            </p:txEl>
                                          </p:spTgt>
                                        </p:tgtEl>
                                        <p:attrNameLst>
                                          <p:attrName>style.visibility</p:attrName>
                                        </p:attrNameLst>
                                      </p:cBhvr>
                                      <p:to>
                                        <p:strVal val="visible"/>
                                      </p:to>
                                    </p:set>
                                    <p:anim calcmode="lin" valueType="num">
                                      <p:cBhvr additive="base">
                                        <p:cTn id="10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9">
                                            <p:txEl>
                                              <p:pRg st="1" end="1"/>
                                            </p:txEl>
                                          </p:spTgt>
                                        </p:tgtEl>
                                        <p:attrNameLst>
                                          <p:attrName>style.visibility</p:attrName>
                                        </p:attrNameLst>
                                      </p:cBhvr>
                                      <p:to>
                                        <p:strVal val="visible"/>
                                      </p:to>
                                    </p:set>
                                    <p:anim calcmode="lin" valueType="num">
                                      <p:cBhvr additive="base">
                                        <p:cTn id="10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9">
                                            <p:txEl>
                                              <p:pRg st="2" end="2"/>
                                            </p:txEl>
                                          </p:spTgt>
                                        </p:tgtEl>
                                        <p:attrNameLst>
                                          <p:attrName>style.visibility</p:attrName>
                                        </p:attrNameLst>
                                      </p:cBhvr>
                                      <p:to>
                                        <p:strVal val="visible"/>
                                      </p:to>
                                    </p:set>
                                    <p:anim calcmode="lin" valueType="num">
                                      <p:cBhvr additive="base">
                                        <p:cTn id="1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9">
                                            <p:txEl>
                                              <p:pRg st="3" end="3"/>
                                            </p:txEl>
                                          </p:spTgt>
                                        </p:tgtEl>
                                        <p:attrNameLst>
                                          <p:attrName>style.visibility</p:attrName>
                                        </p:attrNameLst>
                                      </p:cBhvr>
                                      <p:to>
                                        <p:strVal val="visible"/>
                                      </p:to>
                                    </p:set>
                                    <p:anim calcmode="lin" valueType="num">
                                      <p:cBhvr additive="base">
                                        <p:cTn id="1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9">
                                            <p:txEl>
                                              <p:pRg st="5" end="5"/>
                                            </p:txEl>
                                          </p:spTgt>
                                        </p:tgtEl>
                                        <p:attrNameLst>
                                          <p:attrName>style.visibility</p:attrName>
                                        </p:attrNameLst>
                                      </p:cBhvr>
                                      <p:to>
                                        <p:strVal val="visible"/>
                                      </p:to>
                                    </p:set>
                                    <p:anim calcmode="lin" valueType="num">
                                      <p:cBhvr additive="base">
                                        <p:cTn id="1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9">
                                            <p:txEl>
                                              <p:pRg st="7" end="7"/>
                                            </p:txEl>
                                          </p:spTgt>
                                        </p:tgtEl>
                                        <p:attrNameLst>
                                          <p:attrName>style.visibility</p:attrName>
                                        </p:attrNameLst>
                                      </p:cBhvr>
                                      <p:to>
                                        <p:strVal val="visible"/>
                                      </p:to>
                                    </p:set>
                                    <p:anim calcmode="lin" valueType="num">
                                      <p:cBhvr additive="base">
                                        <p:cTn id="1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9">
                                            <p:txEl>
                                              <p:pRg st="9" end="9"/>
                                            </p:txEl>
                                          </p:spTgt>
                                        </p:tgtEl>
                                        <p:attrNameLst>
                                          <p:attrName>style.visibility</p:attrName>
                                        </p:attrNameLst>
                                      </p:cBhvr>
                                      <p:to>
                                        <p:strVal val="visible"/>
                                      </p:to>
                                    </p:set>
                                    <p:anim calcmode="lin" valueType="num">
                                      <p:cBhvr additive="base">
                                        <p:cTn id="13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8"/>
                                        </p:tgtEl>
                                        <p:attrNameLst>
                                          <p:attrName>style.visibility</p:attrName>
                                        </p:attrNameLst>
                                      </p:cBhvr>
                                      <p:to>
                                        <p:strVal val="visible"/>
                                      </p:to>
                                    </p:set>
                                    <p:anim calcmode="lin" valueType="num">
                                      <p:cBhvr additive="base">
                                        <p:cTn id="143" dur="500" fill="hold"/>
                                        <p:tgtEl>
                                          <p:spTgt spid="8"/>
                                        </p:tgtEl>
                                        <p:attrNameLst>
                                          <p:attrName>ppt_x</p:attrName>
                                        </p:attrNameLst>
                                      </p:cBhvr>
                                      <p:tavLst>
                                        <p:tav tm="0">
                                          <p:val>
                                            <p:strVal val="#ppt_x"/>
                                          </p:val>
                                        </p:tav>
                                        <p:tav tm="100000">
                                          <p:val>
                                            <p:strVal val="#ppt_x"/>
                                          </p:val>
                                        </p:tav>
                                      </p:tavLst>
                                    </p:anim>
                                    <p:anim calcmode="lin" valueType="num">
                                      <p:cBhvr additive="base">
                                        <p:cTn id="1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13"/>
                                        </p:tgtEl>
                                        <p:attrNameLst>
                                          <p:attrName>style.visibility</p:attrName>
                                        </p:attrNameLst>
                                      </p:cBhvr>
                                      <p:to>
                                        <p:strVal val="visible"/>
                                      </p:to>
                                    </p:set>
                                    <p:anim calcmode="lin" valueType="num">
                                      <p:cBhvr additive="base">
                                        <p:cTn id="149" dur="500" fill="hold"/>
                                        <p:tgtEl>
                                          <p:spTgt spid="13"/>
                                        </p:tgtEl>
                                        <p:attrNameLst>
                                          <p:attrName>ppt_x</p:attrName>
                                        </p:attrNameLst>
                                      </p:cBhvr>
                                      <p:tavLst>
                                        <p:tav tm="0">
                                          <p:val>
                                            <p:strVal val="#ppt_x"/>
                                          </p:val>
                                        </p:tav>
                                        <p:tav tm="100000">
                                          <p:val>
                                            <p:strVal val="#ppt_x"/>
                                          </p:val>
                                        </p:tav>
                                      </p:tavLst>
                                    </p:anim>
                                    <p:anim calcmode="lin" valueType="num">
                                      <p:cBhvr additive="base">
                                        <p:cTn id="1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14"/>
                                        </p:tgtEl>
                                        <p:attrNameLst>
                                          <p:attrName>style.visibility</p:attrName>
                                        </p:attrNameLst>
                                      </p:cBhvr>
                                      <p:to>
                                        <p:strVal val="visible"/>
                                      </p:to>
                                    </p:set>
                                    <p:anim calcmode="lin" valueType="num">
                                      <p:cBhvr additive="base">
                                        <p:cTn id="155" dur="500" fill="hold"/>
                                        <p:tgtEl>
                                          <p:spTgt spid="14"/>
                                        </p:tgtEl>
                                        <p:attrNameLst>
                                          <p:attrName>ppt_x</p:attrName>
                                        </p:attrNameLst>
                                      </p:cBhvr>
                                      <p:tavLst>
                                        <p:tav tm="0">
                                          <p:val>
                                            <p:strVal val="#ppt_x"/>
                                          </p:val>
                                        </p:tav>
                                        <p:tav tm="100000">
                                          <p:val>
                                            <p:strVal val="#ppt_x"/>
                                          </p:val>
                                        </p:tav>
                                      </p:tavLst>
                                    </p:anim>
                                    <p:anim calcmode="lin" valueType="num">
                                      <p:cBhvr additive="base">
                                        <p:cTn id="1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DCFB-7FC2-44DE-BCDC-DCB1FDF8288E}"/>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Means</a:t>
            </a:r>
          </a:p>
        </p:txBody>
      </p:sp>
      <p:sp>
        <p:nvSpPr>
          <p:cNvPr id="3" name="TextBox 2">
            <a:extLst>
              <a:ext uri="{FF2B5EF4-FFF2-40B4-BE49-F238E27FC236}">
                <a16:creationId xmlns:a16="http://schemas.microsoft.com/office/drawing/2014/main" id="{B53EDB55-A138-44E6-A40F-CF6DFDB84EED}"/>
              </a:ext>
            </a:extLst>
          </p:cNvPr>
          <p:cNvSpPr txBox="1"/>
          <p:nvPr/>
        </p:nvSpPr>
        <p:spPr>
          <a:xfrm>
            <a:off x="140145" y="666705"/>
            <a:ext cx="2178673" cy="5524589"/>
          </a:xfrm>
          <a:prstGeom prst="rect">
            <a:avLst/>
          </a:prstGeom>
          <a:noFill/>
        </p:spPr>
        <p:txBody>
          <a:bodyPr wrap="none">
            <a:spAutoFit/>
          </a:bodyPr>
          <a:lstStyle/>
          <a:p>
            <a:pPr>
              <a:defRPr/>
            </a:pPr>
            <a:r>
              <a:rPr lang="en-US" dirty="0">
                <a:latin typeface="+mn-lt"/>
                <a:cs typeface="Arial" charset="0"/>
              </a:rPr>
              <a:t>HR Data:</a:t>
            </a:r>
          </a:p>
          <a:p>
            <a:pPr>
              <a:defRPr/>
            </a:pPr>
            <a:r>
              <a:rPr lang="en-US" dirty="0">
                <a:latin typeface="+mn-lt"/>
                <a:cs typeface="Arial" charset="0"/>
              </a:rPr>
              <a:t>     </a:t>
            </a:r>
            <a:r>
              <a:rPr lang="en-US" b="1" dirty="0">
                <a:solidFill>
                  <a:schemeClr val="accent1"/>
                </a:solidFill>
                <a:latin typeface="+mn-lt"/>
                <a:cs typeface="Arial" charset="0"/>
              </a:rPr>
              <a:t>R</a:t>
            </a:r>
            <a:r>
              <a:rPr lang="en-US" dirty="0">
                <a:latin typeface="+mn-lt"/>
                <a:cs typeface="Arial" charset="0"/>
              </a:rPr>
              <a:t> Code:</a:t>
            </a:r>
          </a:p>
          <a:p>
            <a:pPr>
              <a:defRPr/>
            </a:pPr>
            <a:r>
              <a:rPr lang="en-US" sz="1050" dirty="0">
                <a:solidFill>
                  <a:schemeClr val="accent1"/>
                </a:solidFill>
                <a:latin typeface="+mn-lt"/>
                <a:cs typeface="Arial" charset="0"/>
              </a:rPr>
              <a:t>&gt; </a:t>
            </a:r>
            <a:r>
              <a:rPr lang="en-US" sz="1050" dirty="0" err="1">
                <a:solidFill>
                  <a:schemeClr val="accent1"/>
                </a:solidFill>
                <a:latin typeface="+mn-lt"/>
                <a:cs typeface="Arial" charset="0"/>
              </a:rPr>
              <a:t>hr_data</a:t>
            </a:r>
            <a:r>
              <a:rPr lang="en-US" sz="1050" dirty="0">
                <a:solidFill>
                  <a:schemeClr val="accent1"/>
                </a:solidFill>
                <a:latin typeface="+mn-lt"/>
                <a:cs typeface="Arial" charset="0"/>
              </a:rPr>
              <a:t> = read.csv("HR Data.csv")</a:t>
            </a:r>
          </a:p>
          <a:p>
            <a:pPr>
              <a:defRPr/>
            </a:pPr>
            <a:r>
              <a:rPr lang="en-US" sz="1050" dirty="0">
                <a:solidFill>
                  <a:schemeClr val="accent1"/>
                </a:solidFill>
                <a:latin typeface="+mn-lt"/>
                <a:cs typeface="Arial" charset="0"/>
              </a:rPr>
              <a:t>&gt; </a:t>
            </a:r>
            <a:r>
              <a:rPr lang="en-US" sz="1050" dirty="0" err="1">
                <a:solidFill>
                  <a:schemeClr val="accent1"/>
                </a:solidFill>
                <a:latin typeface="+mn-lt"/>
                <a:cs typeface="Arial" charset="0"/>
              </a:rPr>
              <a:t>hr_data</a:t>
            </a:r>
            <a:endParaRPr lang="pl-PL" sz="1050" dirty="0">
              <a:latin typeface="+mn-lt"/>
              <a:cs typeface="Arial" charset="0"/>
            </a:endParaRPr>
          </a:p>
          <a:p>
            <a:pPr>
              <a:defRPr/>
            </a:pPr>
            <a:r>
              <a:rPr lang="pl-PL" sz="800" dirty="0">
                <a:latin typeface="+mn-lt"/>
                <a:cs typeface="Arial" charset="0"/>
              </a:rPr>
              <a:t>   Female Male</a:t>
            </a:r>
          </a:p>
          <a:p>
            <a:pPr>
              <a:defRPr/>
            </a:pPr>
            <a:r>
              <a:rPr lang="pl-PL" sz="800" dirty="0">
                <a:latin typeface="+mn-lt"/>
                <a:cs typeface="Arial" charset="0"/>
              </a:rPr>
              <a:t>1     9.2 10.4</a:t>
            </a:r>
          </a:p>
          <a:p>
            <a:pPr>
              <a:defRPr/>
            </a:pPr>
            <a:r>
              <a:rPr lang="pl-PL" sz="800" dirty="0">
                <a:latin typeface="+mn-lt"/>
                <a:cs typeface="Arial" charset="0"/>
              </a:rPr>
              <a:t>2     7.7  8.9</a:t>
            </a:r>
          </a:p>
          <a:p>
            <a:pPr>
              <a:defRPr/>
            </a:pPr>
            <a:r>
              <a:rPr lang="pl-PL" sz="800" dirty="0">
                <a:latin typeface="+mn-lt"/>
                <a:cs typeface="Arial" charset="0"/>
              </a:rPr>
              <a:t>3    11.9 11.7</a:t>
            </a:r>
          </a:p>
          <a:p>
            <a:pPr>
              <a:defRPr/>
            </a:pPr>
            <a:r>
              <a:rPr lang="pl-PL" sz="800" dirty="0">
                <a:latin typeface="+mn-lt"/>
                <a:cs typeface="Arial" charset="0"/>
              </a:rPr>
              <a:t>4     6.2 12.0</a:t>
            </a:r>
          </a:p>
          <a:p>
            <a:pPr>
              <a:defRPr/>
            </a:pPr>
            <a:r>
              <a:rPr lang="pl-PL" sz="800" dirty="0">
                <a:latin typeface="+mn-lt"/>
                <a:cs typeface="Arial" charset="0"/>
              </a:rPr>
              <a:t>5     9.0  8.7</a:t>
            </a:r>
          </a:p>
          <a:p>
            <a:pPr>
              <a:defRPr/>
            </a:pPr>
            <a:r>
              <a:rPr lang="pl-PL" sz="800" dirty="0">
                <a:latin typeface="+mn-lt"/>
                <a:cs typeface="Arial" charset="0"/>
              </a:rPr>
              <a:t>6     8.4  9.4</a:t>
            </a:r>
          </a:p>
          <a:p>
            <a:pPr>
              <a:defRPr/>
            </a:pPr>
            <a:r>
              <a:rPr lang="pl-PL" sz="800" dirty="0">
                <a:latin typeface="+mn-lt"/>
                <a:cs typeface="Arial" charset="0"/>
              </a:rPr>
              <a:t>7     6.9  9.8</a:t>
            </a:r>
          </a:p>
          <a:p>
            <a:pPr>
              <a:defRPr/>
            </a:pPr>
            <a:r>
              <a:rPr lang="pl-PL" sz="800" dirty="0">
                <a:latin typeface="+mn-lt"/>
                <a:cs typeface="Arial" charset="0"/>
              </a:rPr>
              <a:t>8     7.6  9.0</a:t>
            </a:r>
          </a:p>
          <a:p>
            <a:pPr>
              <a:defRPr/>
            </a:pPr>
            <a:r>
              <a:rPr lang="pl-PL" sz="800" dirty="0">
                <a:latin typeface="+mn-lt"/>
                <a:cs typeface="Arial" charset="0"/>
              </a:rPr>
              <a:t>9     7.4  9.2</a:t>
            </a:r>
          </a:p>
          <a:p>
            <a:pPr>
              <a:defRPr/>
            </a:pPr>
            <a:r>
              <a:rPr lang="pl-PL" sz="800" dirty="0">
                <a:latin typeface="+mn-lt"/>
                <a:cs typeface="Arial" charset="0"/>
              </a:rPr>
              <a:t>10    8.0  9.7</a:t>
            </a:r>
          </a:p>
          <a:p>
            <a:pPr>
              <a:defRPr/>
            </a:pPr>
            <a:r>
              <a:rPr lang="pl-PL" sz="800" dirty="0">
                <a:latin typeface="+mn-lt"/>
                <a:cs typeface="Arial" charset="0"/>
              </a:rPr>
              <a:t>11    9.9  9.1</a:t>
            </a:r>
          </a:p>
          <a:p>
            <a:pPr>
              <a:defRPr/>
            </a:pPr>
            <a:r>
              <a:rPr lang="pl-PL" sz="800" dirty="0">
                <a:latin typeface="+mn-lt"/>
                <a:cs typeface="Arial" charset="0"/>
              </a:rPr>
              <a:t>12    6.7  8.8</a:t>
            </a:r>
          </a:p>
          <a:p>
            <a:pPr>
              <a:defRPr/>
            </a:pPr>
            <a:r>
              <a:rPr lang="pl-PL" sz="800" dirty="0">
                <a:latin typeface="+mn-lt"/>
                <a:cs typeface="Arial" charset="0"/>
              </a:rPr>
              <a:t>13    8.4  7.9</a:t>
            </a:r>
          </a:p>
          <a:p>
            <a:pPr>
              <a:defRPr/>
            </a:pPr>
            <a:r>
              <a:rPr lang="pl-PL" sz="800" dirty="0">
                <a:latin typeface="+mn-lt"/>
                <a:cs typeface="Arial" charset="0"/>
              </a:rPr>
              <a:t>14    9.3  9.9</a:t>
            </a:r>
          </a:p>
          <a:p>
            <a:pPr>
              <a:defRPr/>
            </a:pPr>
            <a:r>
              <a:rPr lang="pl-PL" sz="800" dirty="0">
                <a:latin typeface="+mn-lt"/>
                <a:cs typeface="Arial" charset="0"/>
              </a:rPr>
              <a:t>15    9.1 10.0</a:t>
            </a:r>
          </a:p>
          <a:p>
            <a:pPr>
              <a:defRPr/>
            </a:pPr>
            <a:r>
              <a:rPr lang="pl-PL" sz="800" dirty="0">
                <a:latin typeface="+mn-lt"/>
                <a:cs typeface="Arial" charset="0"/>
              </a:rPr>
              <a:t>16    8.7 10.1</a:t>
            </a:r>
          </a:p>
          <a:p>
            <a:pPr>
              <a:defRPr/>
            </a:pPr>
            <a:r>
              <a:rPr lang="pl-PL" sz="800" dirty="0">
                <a:latin typeface="+mn-lt"/>
                <a:cs typeface="Arial" charset="0"/>
              </a:rPr>
              <a:t>17    9.2  9.0</a:t>
            </a:r>
          </a:p>
          <a:p>
            <a:pPr>
              <a:defRPr/>
            </a:pPr>
            <a:r>
              <a:rPr lang="pl-PL" sz="800" dirty="0">
                <a:latin typeface="+mn-lt"/>
                <a:cs typeface="Arial" charset="0"/>
              </a:rPr>
              <a:t>18    9.1 11.4</a:t>
            </a:r>
          </a:p>
          <a:p>
            <a:pPr>
              <a:defRPr/>
            </a:pPr>
            <a:r>
              <a:rPr lang="pl-PL" sz="800" dirty="0">
                <a:latin typeface="+mn-lt"/>
                <a:cs typeface="Arial" charset="0"/>
              </a:rPr>
              <a:t>19    8.4  8.7</a:t>
            </a:r>
          </a:p>
          <a:p>
            <a:pPr>
              <a:defRPr/>
            </a:pPr>
            <a:r>
              <a:rPr lang="pl-PL" sz="800" dirty="0">
                <a:latin typeface="+mn-lt"/>
                <a:cs typeface="Arial" charset="0"/>
              </a:rPr>
              <a:t>20    9.6  9.6</a:t>
            </a:r>
          </a:p>
          <a:p>
            <a:pPr>
              <a:defRPr/>
            </a:pPr>
            <a:r>
              <a:rPr lang="pl-PL" sz="800" dirty="0">
                <a:latin typeface="+mn-lt"/>
                <a:cs typeface="Arial" charset="0"/>
              </a:rPr>
              <a:t>21    7.7  9.2</a:t>
            </a:r>
          </a:p>
          <a:p>
            <a:pPr>
              <a:defRPr/>
            </a:pPr>
            <a:r>
              <a:rPr lang="pl-PL" sz="800" dirty="0">
                <a:latin typeface="+mn-lt"/>
                <a:cs typeface="Arial" charset="0"/>
              </a:rPr>
              <a:t>22    9.0  9.7</a:t>
            </a:r>
          </a:p>
          <a:p>
            <a:pPr>
              <a:defRPr/>
            </a:pPr>
            <a:r>
              <a:rPr lang="pl-PL" sz="800" dirty="0">
                <a:latin typeface="+mn-lt"/>
                <a:cs typeface="Arial" charset="0"/>
              </a:rPr>
              <a:t>23    9.0  8.9</a:t>
            </a:r>
          </a:p>
          <a:p>
            <a:pPr>
              <a:defRPr/>
            </a:pPr>
            <a:r>
              <a:rPr lang="pl-PL" sz="800" dirty="0">
                <a:latin typeface="+mn-lt"/>
                <a:cs typeface="Arial" charset="0"/>
              </a:rPr>
              <a:t>24    8.4  9.2</a:t>
            </a:r>
          </a:p>
          <a:p>
            <a:pPr>
              <a:defRPr/>
            </a:pPr>
            <a:r>
              <a:rPr lang="pl-PL" sz="800" dirty="0">
                <a:latin typeface="+mn-lt"/>
                <a:cs typeface="Arial" charset="0"/>
              </a:rPr>
              <a:t>25     NA  9.4</a:t>
            </a:r>
          </a:p>
          <a:p>
            <a:pPr>
              <a:defRPr/>
            </a:pPr>
            <a:r>
              <a:rPr lang="pl-PL" sz="800" dirty="0">
                <a:latin typeface="+mn-lt"/>
                <a:cs typeface="Arial" charset="0"/>
              </a:rPr>
              <a:t>26     NA  9.7</a:t>
            </a:r>
          </a:p>
          <a:p>
            <a:pPr>
              <a:defRPr/>
            </a:pPr>
            <a:r>
              <a:rPr lang="pl-PL" sz="800" dirty="0">
                <a:latin typeface="+mn-lt"/>
                <a:cs typeface="Arial" charset="0"/>
              </a:rPr>
              <a:t>27     NA  8.9</a:t>
            </a:r>
          </a:p>
          <a:p>
            <a:pPr>
              <a:defRPr/>
            </a:pPr>
            <a:r>
              <a:rPr lang="pl-PL" sz="800" dirty="0">
                <a:latin typeface="+mn-lt"/>
                <a:cs typeface="Arial" charset="0"/>
              </a:rPr>
              <a:t>28     NA  9.3</a:t>
            </a:r>
          </a:p>
          <a:p>
            <a:pPr>
              <a:defRPr/>
            </a:pPr>
            <a:r>
              <a:rPr lang="pl-PL" sz="800" dirty="0">
                <a:latin typeface="+mn-lt"/>
                <a:cs typeface="Arial" charset="0"/>
              </a:rPr>
              <a:t>29     NA 10.4</a:t>
            </a:r>
          </a:p>
          <a:p>
            <a:pPr>
              <a:defRPr/>
            </a:pPr>
            <a:r>
              <a:rPr lang="pl-PL" sz="800" dirty="0">
                <a:latin typeface="+mn-lt"/>
                <a:cs typeface="Arial" charset="0"/>
              </a:rPr>
              <a:t>30     NA 11.9</a:t>
            </a:r>
          </a:p>
          <a:p>
            <a:pPr>
              <a:defRPr/>
            </a:pPr>
            <a:r>
              <a:rPr lang="pl-PL" sz="800" dirty="0">
                <a:latin typeface="+mn-lt"/>
                <a:cs typeface="Arial" charset="0"/>
              </a:rPr>
              <a:t>31     NA  9.0</a:t>
            </a:r>
          </a:p>
          <a:p>
            <a:pPr>
              <a:defRPr/>
            </a:pPr>
            <a:r>
              <a:rPr lang="pl-PL" sz="800" dirty="0">
                <a:latin typeface="+mn-lt"/>
                <a:cs typeface="Arial" charset="0"/>
              </a:rPr>
              <a:t>32     NA 12.0</a:t>
            </a:r>
          </a:p>
          <a:p>
            <a:pPr>
              <a:defRPr/>
            </a:pPr>
            <a:r>
              <a:rPr lang="pl-PL" sz="800" dirty="0">
                <a:latin typeface="+mn-lt"/>
                <a:cs typeface="Arial" charset="0"/>
              </a:rPr>
              <a:t>33     NA  9.6</a:t>
            </a:r>
          </a:p>
          <a:p>
            <a:pPr>
              <a:defRPr/>
            </a:pPr>
            <a:r>
              <a:rPr lang="pl-PL" sz="800" dirty="0">
                <a:latin typeface="+mn-lt"/>
                <a:cs typeface="Arial" charset="0"/>
              </a:rPr>
              <a:t>34     NA  9.2</a:t>
            </a:r>
          </a:p>
          <a:p>
            <a:pPr marL="228600" indent="-228600">
              <a:buAutoNum type="arabicPlain" startAt="35"/>
              <a:defRPr/>
            </a:pPr>
            <a:r>
              <a:rPr lang="pl-PL" sz="800" dirty="0">
                <a:latin typeface="+mn-lt"/>
                <a:cs typeface="Arial" charset="0"/>
              </a:rPr>
              <a:t>NA  9.9</a:t>
            </a:r>
            <a:endParaRPr lang="en-US" sz="800" dirty="0">
              <a:latin typeface="+mn-lt"/>
              <a:cs typeface="Arial" charset="0"/>
            </a:endParaRPr>
          </a:p>
          <a:p>
            <a:pPr marL="228600" indent="-228600">
              <a:buAutoNum type="arabicPlain" startAt="35"/>
              <a:defRPr/>
            </a:pPr>
            <a:r>
              <a:rPr lang="en-US" sz="800" dirty="0">
                <a:latin typeface="+mn-lt"/>
                <a:cs typeface="Arial" charset="0"/>
              </a:rPr>
              <a:t>NA 9.0	</a:t>
            </a:r>
          </a:p>
        </p:txBody>
      </p:sp>
      <p:sp>
        <p:nvSpPr>
          <p:cNvPr id="5" name="TextBox 4">
            <a:extLst>
              <a:ext uri="{FF2B5EF4-FFF2-40B4-BE49-F238E27FC236}">
                <a16:creationId xmlns:a16="http://schemas.microsoft.com/office/drawing/2014/main" id="{5FC40494-8044-4199-AA57-12A3BCDA86AB}"/>
              </a:ext>
            </a:extLst>
          </p:cNvPr>
          <p:cNvSpPr txBox="1"/>
          <p:nvPr/>
        </p:nvSpPr>
        <p:spPr>
          <a:xfrm>
            <a:off x="2318818" y="3701533"/>
            <a:ext cx="3877985" cy="369332"/>
          </a:xfrm>
          <a:prstGeom prst="rect">
            <a:avLst/>
          </a:prstGeom>
          <a:noFill/>
        </p:spPr>
        <p:txBody>
          <a:bodyPr wrap="none">
            <a:spAutoFit/>
          </a:bodyPr>
          <a:lstStyle/>
          <a:p>
            <a:pPr>
              <a:defRPr/>
            </a:pPr>
            <a:r>
              <a:rPr lang="en-US" dirty="0">
                <a:solidFill>
                  <a:srgbClr val="FF0000"/>
                </a:solidFill>
                <a:latin typeface="+mn-lt"/>
                <a:cs typeface="Arial" charset="0"/>
              </a:rPr>
              <a:t>NOT</a:t>
            </a:r>
            <a:r>
              <a:rPr lang="en-US" dirty="0">
                <a:latin typeface="+mn-lt"/>
                <a:cs typeface="Arial" charset="0"/>
              </a:rPr>
              <a:t> Assuming Equal Variances:</a:t>
            </a:r>
            <a:r>
              <a:rPr lang="en-US" sz="1600" dirty="0">
                <a:latin typeface="+mn-lt"/>
                <a:cs typeface="Arial" charset="0"/>
              </a:rPr>
              <a:t>	</a:t>
            </a:r>
          </a:p>
        </p:txBody>
      </p:sp>
      <p:grpSp>
        <p:nvGrpSpPr>
          <p:cNvPr id="7" name="Group 9">
            <a:extLst>
              <a:ext uri="{FF2B5EF4-FFF2-40B4-BE49-F238E27FC236}">
                <a16:creationId xmlns:a16="http://schemas.microsoft.com/office/drawing/2014/main" id="{D49E3A3F-2609-4307-AD05-15E0C05D388A}"/>
              </a:ext>
            </a:extLst>
          </p:cNvPr>
          <p:cNvGrpSpPr>
            <a:grpSpLocks/>
          </p:cNvGrpSpPr>
          <p:nvPr/>
        </p:nvGrpSpPr>
        <p:grpSpPr bwMode="auto">
          <a:xfrm>
            <a:off x="3886200" y="2914134"/>
            <a:ext cx="5029200" cy="1233551"/>
            <a:chOff x="3477382" y="3277360"/>
            <a:chExt cx="5029200" cy="1233090"/>
          </a:xfrm>
        </p:grpSpPr>
        <p:sp>
          <p:nvSpPr>
            <p:cNvPr id="15369" name="TextBox 6">
              <a:extLst>
                <a:ext uri="{FF2B5EF4-FFF2-40B4-BE49-F238E27FC236}">
                  <a16:creationId xmlns:a16="http://schemas.microsoft.com/office/drawing/2014/main" id="{65FA94C7-2AD8-4A23-9CC0-5DBC0AE4438B}"/>
                </a:ext>
              </a:extLst>
            </p:cNvPr>
            <p:cNvSpPr txBox="1">
              <a:spLocks noChangeArrowheads="1"/>
            </p:cNvSpPr>
            <p:nvPr/>
          </p:nvSpPr>
          <p:spPr bwMode="auto">
            <a:xfrm>
              <a:off x="5687182" y="3340899"/>
              <a:ext cx="2819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t>NOTE:  One-sided options (</a:t>
              </a:r>
              <a:r>
                <a:rPr lang="en-US" altLang="en-US" sz="1400" dirty="0" err="1"/>
                <a:t>eg</a:t>
              </a:r>
              <a:r>
                <a:rPr lang="en-US" altLang="en-US" sz="1400" dirty="0"/>
                <a:t>, “greater”) produce one-sided confidence bounds.  To obtain two-sided confidence bounds, use: “</a:t>
              </a:r>
              <a:r>
                <a:rPr lang="en-US" altLang="en-US" sz="1400" dirty="0" err="1"/>
                <a:t>two.sided</a:t>
              </a:r>
              <a:r>
                <a:rPr lang="en-US" altLang="en-US" sz="1400" dirty="0"/>
                <a:t>” (default).</a:t>
              </a:r>
            </a:p>
          </p:txBody>
        </p:sp>
        <p:cxnSp>
          <p:nvCxnSpPr>
            <p:cNvPr id="9" name="Straight Arrow Connector 8">
              <a:extLst>
                <a:ext uri="{FF2B5EF4-FFF2-40B4-BE49-F238E27FC236}">
                  <a16:creationId xmlns:a16="http://schemas.microsoft.com/office/drawing/2014/main" id="{A426618C-EEE1-44B2-99E4-6DEFB40C6FA8}"/>
                </a:ext>
              </a:extLst>
            </p:cNvPr>
            <p:cNvCxnSpPr>
              <a:cxnSpLocks/>
              <a:stCxn id="15369" idx="1"/>
            </p:cNvCxnSpPr>
            <p:nvPr/>
          </p:nvCxnSpPr>
          <p:spPr>
            <a:xfrm flipH="1" flipV="1">
              <a:off x="3477382" y="3277360"/>
              <a:ext cx="2209800" cy="6483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897C6A13-BD6D-402D-B87A-EE6550F7E6C0}"/>
              </a:ext>
            </a:extLst>
          </p:cNvPr>
          <p:cNvCxnSpPr>
            <a:cxnSpLocks/>
            <a:stCxn id="15369" idx="2"/>
          </p:cNvCxnSpPr>
          <p:nvPr/>
        </p:nvCxnSpPr>
        <p:spPr>
          <a:xfrm flipH="1">
            <a:off x="4114800" y="4147685"/>
            <a:ext cx="3390900" cy="14149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09F1479-51C3-4DA8-9C66-CCA28E6E24B6}"/>
              </a:ext>
            </a:extLst>
          </p:cNvPr>
          <p:cNvSpPr txBox="1"/>
          <p:nvPr/>
        </p:nvSpPr>
        <p:spPr>
          <a:xfrm>
            <a:off x="2673048" y="1027963"/>
            <a:ext cx="4023858" cy="2516073"/>
          </a:xfrm>
          <a:prstGeom prst="rect">
            <a:avLst/>
          </a:prstGeom>
          <a:noFill/>
        </p:spPr>
        <p:txBody>
          <a:bodyPr wrap="none" rtlCol="0">
            <a:spAutoFit/>
          </a:bodyPr>
          <a:lstStyle/>
          <a:p>
            <a:r>
              <a:rPr lang="en-US" sz="1050" dirty="0">
                <a:solidFill>
                  <a:schemeClr val="accent1"/>
                </a:solidFill>
              </a:rPr>
              <a:t>&gt; female = </a:t>
            </a:r>
            <a:r>
              <a:rPr lang="en-US" sz="1050" dirty="0" err="1">
                <a:solidFill>
                  <a:schemeClr val="accent1"/>
                </a:solidFill>
              </a:rPr>
              <a:t>hr_data</a:t>
            </a:r>
            <a:r>
              <a:rPr lang="en-US" sz="1050" dirty="0">
                <a:solidFill>
                  <a:schemeClr val="accent1"/>
                </a:solidFill>
              </a:rPr>
              <a:t>[,1]</a:t>
            </a:r>
          </a:p>
          <a:p>
            <a:r>
              <a:rPr lang="en-US" sz="1050" dirty="0">
                <a:solidFill>
                  <a:schemeClr val="accent1"/>
                </a:solidFill>
              </a:rPr>
              <a:t>&gt; male = </a:t>
            </a:r>
            <a:r>
              <a:rPr lang="en-US" sz="1050" dirty="0" err="1">
                <a:solidFill>
                  <a:schemeClr val="accent1"/>
                </a:solidFill>
              </a:rPr>
              <a:t>hr_data</a:t>
            </a:r>
            <a:r>
              <a:rPr lang="en-US" sz="1050" dirty="0">
                <a:solidFill>
                  <a:schemeClr val="accent1"/>
                </a:solidFill>
              </a:rPr>
              <a:t>[,2]</a:t>
            </a:r>
          </a:p>
          <a:p>
            <a:r>
              <a:rPr lang="en-US" sz="1050" dirty="0">
                <a:solidFill>
                  <a:schemeClr val="accent1"/>
                </a:solidFill>
              </a:rPr>
              <a:t>&gt; </a:t>
            </a:r>
          </a:p>
          <a:p>
            <a:r>
              <a:rPr lang="en-US" sz="1050" dirty="0">
                <a:solidFill>
                  <a:schemeClr val="accent1"/>
                </a:solidFill>
              </a:rPr>
              <a:t>&gt; </a:t>
            </a:r>
            <a:r>
              <a:rPr lang="en-US" sz="1050" dirty="0" err="1">
                <a:solidFill>
                  <a:schemeClr val="accent1"/>
                </a:solidFill>
              </a:rPr>
              <a:t>t.test</a:t>
            </a:r>
            <a:r>
              <a:rPr lang="en-US" sz="1050" dirty="0">
                <a:solidFill>
                  <a:schemeClr val="accent1"/>
                </a:solidFill>
              </a:rPr>
              <a:t>(male, female, alternative = "greater", </a:t>
            </a:r>
            <a:r>
              <a:rPr lang="en-US" sz="1050" dirty="0" err="1">
                <a:solidFill>
                  <a:schemeClr val="accent1"/>
                </a:solidFill>
              </a:rPr>
              <a:t>var.equal</a:t>
            </a:r>
            <a:r>
              <a:rPr lang="en-US" sz="1050" dirty="0">
                <a:solidFill>
                  <a:schemeClr val="accent1"/>
                </a:solidFill>
              </a:rPr>
              <a:t> = TRUE)</a:t>
            </a:r>
          </a:p>
          <a:p>
            <a:endParaRPr lang="en-US" sz="1050" dirty="0"/>
          </a:p>
          <a:p>
            <a:r>
              <a:rPr lang="en-US" sz="1050" dirty="0"/>
              <a:t>	Two Sample t-test</a:t>
            </a:r>
          </a:p>
          <a:p>
            <a:endParaRPr lang="en-US" sz="1050" dirty="0"/>
          </a:p>
          <a:p>
            <a:r>
              <a:rPr lang="en-US" sz="1050" dirty="0"/>
              <a:t>data:  male and female</a:t>
            </a:r>
          </a:p>
          <a:p>
            <a:r>
              <a:rPr lang="en-US" sz="1050" dirty="0"/>
              <a:t>t = 4.0367, df = 58, p-value = 8.044e-05</a:t>
            </a:r>
          </a:p>
          <a:p>
            <a:r>
              <a:rPr lang="en-US" sz="1050" dirty="0"/>
              <a:t>alternative hypothesis: true difference in means is greater than 0</a:t>
            </a:r>
          </a:p>
          <a:p>
            <a:r>
              <a:rPr lang="en-US" sz="1050" dirty="0"/>
              <a:t>95 percent confidence interval:</a:t>
            </a:r>
          </a:p>
          <a:p>
            <a:r>
              <a:rPr lang="en-US" sz="1050" dirty="0"/>
              <a:t> 0.6738034       Inf</a:t>
            </a:r>
          </a:p>
          <a:p>
            <a:r>
              <a:rPr lang="en-US" sz="1050" dirty="0"/>
              <a:t>sample estimates:</a:t>
            </a:r>
          </a:p>
          <a:p>
            <a:r>
              <a:rPr lang="en-US" sz="1050" dirty="0"/>
              <a:t>mean of x mean of y </a:t>
            </a:r>
          </a:p>
          <a:p>
            <a:r>
              <a:rPr lang="en-US" sz="1050" dirty="0"/>
              <a:t> 9.683333  8.533333 </a:t>
            </a:r>
          </a:p>
        </p:txBody>
      </p:sp>
      <p:sp>
        <p:nvSpPr>
          <p:cNvPr id="10" name="TextBox 9">
            <a:extLst>
              <a:ext uri="{FF2B5EF4-FFF2-40B4-BE49-F238E27FC236}">
                <a16:creationId xmlns:a16="http://schemas.microsoft.com/office/drawing/2014/main" id="{4B40AA89-700A-4581-9363-9EF6CA447FC0}"/>
              </a:ext>
            </a:extLst>
          </p:cNvPr>
          <p:cNvSpPr txBox="1"/>
          <p:nvPr/>
        </p:nvSpPr>
        <p:spPr>
          <a:xfrm>
            <a:off x="2318818" y="728861"/>
            <a:ext cx="2674899" cy="338554"/>
          </a:xfrm>
          <a:prstGeom prst="rect">
            <a:avLst/>
          </a:prstGeom>
          <a:noFill/>
        </p:spPr>
        <p:txBody>
          <a:bodyPr wrap="none" rtlCol="0">
            <a:spAutoFit/>
          </a:bodyPr>
          <a:lstStyle/>
          <a:p>
            <a:r>
              <a:rPr lang="en-US" sz="1600" dirty="0"/>
              <a:t>Assuming Equal Variances:</a:t>
            </a:r>
          </a:p>
        </p:txBody>
      </p:sp>
      <p:sp>
        <p:nvSpPr>
          <p:cNvPr id="11" name="TextBox 10">
            <a:extLst>
              <a:ext uri="{FF2B5EF4-FFF2-40B4-BE49-F238E27FC236}">
                <a16:creationId xmlns:a16="http://schemas.microsoft.com/office/drawing/2014/main" id="{F1F0F8D7-9DE3-48AC-A3FC-8AFE86264DEF}"/>
              </a:ext>
            </a:extLst>
          </p:cNvPr>
          <p:cNvSpPr txBox="1"/>
          <p:nvPr/>
        </p:nvSpPr>
        <p:spPr>
          <a:xfrm>
            <a:off x="2801326" y="4147684"/>
            <a:ext cx="4023858" cy="2031325"/>
          </a:xfrm>
          <a:prstGeom prst="rect">
            <a:avLst/>
          </a:prstGeom>
          <a:noFill/>
        </p:spPr>
        <p:txBody>
          <a:bodyPr wrap="none" rtlCol="0">
            <a:spAutoFit/>
          </a:bodyPr>
          <a:lstStyle/>
          <a:p>
            <a:r>
              <a:rPr lang="en-US" sz="1050" dirty="0">
                <a:solidFill>
                  <a:schemeClr val="accent1"/>
                </a:solidFill>
              </a:rPr>
              <a:t>&gt; </a:t>
            </a:r>
            <a:r>
              <a:rPr lang="en-US" sz="1050" dirty="0" err="1">
                <a:solidFill>
                  <a:schemeClr val="accent1"/>
                </a:solidFill>
              </a:rPr>
              <a:t>t.test</a:t>
            </a:r>
            <a:r>
              <a:rPr lang="en-US" sz="1050" dirty="0">
                <a:solidFill>
                  <a:schemeClr val="accent1"/>
                </a:solidFill>
              </a:rPr>
              <a:t>(male, female, alternative = "greater")</a:t>
            </a:r>
          </a:p>
          <a:p>
            <a:endParaRPr lang="en-US" sz="1050" dirty="0"/>
          </a:p>
          <a:p>
            <a:r>
              <a:rPr lang="en-US" sz="1050" dirty="0"/>
              <a:t>	Welch Two Sample t-test</a:t>
            </a:r>
          </a:p>
          <a:p>
            <a:endParaRPr lang="en-US" sz="1050" dirty="0"/>
          </a:p>
          <a:p>
            <a:r>
              <a:rPr lang="en-US" sz="1050" dirty="0"/>
              <a:t>data:  male and female</a:t>
            </a:r>
          </a:p>
          <a:p>
            <a:r>
              <a:rPr lang="en-US" sz="1050" dirty="0"/>
              <a:t>t = </a:t>
            </a:r>
            <a:r>
              <a:rPr lang="en-US" sz="1050" dirty="0">
                <a:solidFill>
                  <a:srgbClr val="FF0000"/>
                </a:solidFill>
              </a:rPr>
              <a:t>3.9013</a:t>
            </a:r>
            <a:r>
              <a:rPr lang="en-US" sz="1050" dirty="0"/>
              <a:t>, df = </a:t>
            </a:r>
            <a:r>
              <a:rPr lang="en-US" sz="1050" dirty="0">
                <a:solidFill>
                  <a:srgbClr val="FF0000"/>
                </a:solidFill>
              </a:rPr>
              <a:t>43.587</a:t>
            </a:r>
            <a:r>
              <a:rPr lang="en-US" sz="1050" dirty="0"/>
              <a:t>, p-value = </a:t>
            </a:r>
            <a:r>
              <a:rPr lang="en-US" sz="1050" dirty="0">
                <a:solidFill>
                  <a:srgbClr val="FF0000"/>
                </a:solidFill>
              </a:rPr>
              <a:t>0.0001635</a:t>
            </a:r>
          </a:p>
          <a:p>
            <a:r>
              <a:rPr lang="en-US" sz="1050" dirty="0"/>
              <a:t>alternative hypothesis: true difference in means is greater than 0</a:t>
            </a:r>
          </a:p>
          <a:p>
            <a:r>
              <a:rPr lang="en-US" sz="1050" dirty="0"/>
              <a:t>95 percent confidence interval:</a:t>
            </a:r>
          </a:p>
          <a:p>
            <a:r>
              <a:rPr lang="en-US" sz="1050" dirty="0"/>
              <a:t> </a:t>
            </a:r>
            <a:r>
              <a:rPr lang="en-US" sz="1050" dirty="0">
                <a:solidFill>
                  <a:srgbClr val="FF0000"/>
                </a:solidFill>
              </a:rPr>
              <a:t>0.6546071</a:t>
            </a:r>
            <a:r>
              <a:rPr lang="en-US" sz="1050" dirty="0"/>
              <a:t>       Inf</a:t>
            </a:r>
          </a:p>
          <a:p>
            <a:r>
              <a:rPr lang="en-US" sz="1050" dirty="0"/>
              <a:t>sample estimates:</a:t>
            </a:r>
          </a:p>
          <a:p>
            <a:r>
              <a:rPr lang="en-US" sz="1050" dirty="0"/>
              <a:t>mean of x mean of y </a:t>
            </a:r>
          </a:p>
          <a:p>
            <a:r>
              <a:rPr lang="en-US" sz="1050" dirty="0"/>
              <a:t> 9.683333  8.533333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D8A3-3CDA-4B99-9AE1-D69813C921B7}"/>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Variances</a:t>
            </a:r>
          </a:p>
        </p:txBody>
      </p:sp>
      <p:sp>
        <p:nvSpPr>
          <p:cNvPr id="3" name="TextBox 2">
            <a:extLst>
              <a:ext uri="{FF2B5EF4-FFF2-40B4-BE49-F238E27FC236}">
                <a16:creationId xmlns:a16="http://schemas.microsoft.com/office/drawing/2014/main" id="{C620698D-6C0A-486C-A918-B2A7A3F3C5F3}"/>
              </a:ext>
            </a:extLst>
          </p:cNvPr>
          <p:cNvSpPr txBox="1"/>
          <p:nvPr/>
        </p:nvSpPr>
        <p:spPr>
          <a:xfrm>
            <a:off x="381000" y="533400"/>
            <a:ext cx="7974013" cy="584200"/>
          </a:xfrm>
          <a:prstGeom prst="rect">
            <a:avLst/>
          </a:prstGeom>
          <a:noFill/>
        </p:spPr>
        <p:txBody>
          <a:bodyPr wrap="none">
            <a:spAutoFit/>
          </a:bodyPr>
          <a:lstStyle/>
          <a:p>
            <a:pPr>
              <a:defRPr/>
            </a:pPr>
            <a:r>
              <a:rPr lang="en-US" sz="1600" dirty="0">
                <a:latin typeface="+mn-lt"/>
                <a:cs typeface="Arial" charset="0"/>
              </a:rPr>
              <a:t>So, what about a statistical comparison of two population variances (or standard deviations)? </a:t>
            </a:r>
          </a:p>
          <a:p>
            <a:pPr>
              <a:defRPr/>
            </a:pPr>
            <a:r>
              <a:rPr lang="en-US" sz="1600" dirty="0">
                <a:latin typeface="+mn-lt"/>
                <a:cs typeface="Arial" charset="0"/>
              </a:rPr>
              <a:t>Can we test to see if the assumption of equal variances is reasonable or not?</a:t>
            </a:r>
          </a:p>
        </p:txBody>
      </p:sp>
      <p:sp>
        <p:nvSpPr>
          <p:cNvPr id="4" name="TextBox 3">
            <a:extLst>
              <a:ext uri="{FF2B5EF4-FFF2-40B4-BE49-F238E27FC236}">
                <a16:creationId xmlns:a16="http://schemas.microsoft.com/office/drawing/2014/main" id="{7B88C581-020D-4378-95B3-C8BEB1FFF481}"/>
              </a:ext>
            </a:extLst>
          </p:cNvPr>
          <p:cNvSpPr txBox="1">
            <a:spLocks noChangeArrowheads="1"/>
          </p:cNvSpPr>
          <p:nvPr/>
        </p:nvSpPr>
        <p:spPr bwMode="auto">
          <a:xfrm>
            <a:off x="304800" y="1066800"/>
            <a:ext cx="396240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257300" indent="-3429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AutoNum type="arabicParenR"/>
            </a:pPr>
            <a:r>
              <a:rPr lang="en-US" altLang="en-US" sz="1600">
                <a:latin typeface="Calibri" panose="020F0502020204030204" pitchFamily="34" charset="0"/>
              </a:rPr>
              <a:t>Research Hypothesis: H</a:t>
            </a:r>
            <a:r>
              <a:rPr lang="en-US" altLang="en-US" sz="1600" baseline="-25000">
                <a:latin typeface="Calibri" panose="020F0502020204030204" pitchFamily="34" charset="0"/>
              </a:rPr>
              <a:t>1</a:t>
            </a:r>
            <a:r>
              <a:rPr lang="en-US" altLang="en-US" sz="1600">
                <a:latin typeface="Calibri" panose="020F0502020204030204" pitchFamily="34" charset="0"/>
              </a:rPr>
              <a:t>: </a:t>
            </a:r>
            <a:r>
              <a:rPr lang="el-GR" altLang="en-US" sz="1600">
                <a:latin typeface="Calibri" panose="020F0502020204030204" pitchFamily="34" charset="0"/>
              </a:rPr>
              <a:t>σ</a:t>
            </a:r>
            <a:r>
              <a:rPr lang="en-US" altLang="en-US" sz="1600" baseline="-25000">
                <a:latin typeface="Calibri" panose="020F0502020204030204" pitchFamily="34" charset="0"/>
              </a:rPr>
              <a:t>M</a:t>
            </a:r>
            <a:r>
              <a:rPr lang="en-US" altLang="en-US" sz="1600" baseline="30000">
                <a:latin typeface="Calibri" panose="020F0502020204030204" pitchFamily="34" charset="0"/>
              </a:rPr>
              <a:t>2</a:t>
            </a:r>
            <a:r>
              <a:rPr lang="en-US" altLang="en-US" sz="1600">
                <a:latin typeface="Calibri" panose="020F0502020204030204" pitchFamily="34" charset="0"/>
              </a:rPr>
              <a:t> ≠ </a:t>
            </a:r>
            <a:r>
              <a:rPr lang="el-GR" altLang="en-US" sz="1600">
                <a:latin typeface="Calibri" panose="020F0502020204030204" pitchFamily="34" charset="0"/>
              </a:rPr>
              <a:t>σ</a:t>
            </a:r>
            <a:r>
              <a:rPr lang="en-US" altLang="en-US" sz="1600" baseline="-25000">
                <a:latin typeface="Calibri" panose="020F0502020204030204" pitchFamily="34" charset="0"/>
              </a:rPr>
              <a:t>F</a:t>
            </a:r>
            <a:r>
              <a:rPr lang="en-US" altLang="en-US" sz="1600" baseline="30000">
                <a:latin typeface="Calibri" panose="020F0502020204030204" pitchFamily="34" charset="0"/>
              </a:rPr>
              <a:t>2</a:t>
            </a:r>
          </a:p>
          <a:p>
            <a:pPr eaLnBrk="1" hangingPunct="1">
              <a:buFontTx/>
              <a:buAutoNum type="arabicParenR"/>
            </a:pPr>
            <a:r>
              <a:rPr lang="en-US" altLang="en-US" sz="1600">
                <a:latin typeface="Calibri" panose="020F0502020204030204" pitchFamily="34" charset="0"/>
              </a:rPr>
              <a:t>Null Hypothesis: H</a:t>
            </a:r>
            <a:r>
              <a:rPr lang="en-US" altLang="en-US" sz="1600" baseline="-25000">
                <a:latin typeface="Calibri" panose="020F0502020204030204" pitchFamily="34" charset="0"/>
              </a:rPr>
              <a:t>0</a:t>
            </a:r>
            <a:r>
              <a:rPr lang="en-US" altLang="en-US" sz="1600">
                <a:latin typeface="Calibri" panose="020F0502020204030204" pitchFamily="34" charset="0"/>
              </a:rPr>
              <a:t>: </a:t>
            </a:r>
            <a:r>
              <a:rPr lang="el-GR" altLang="en-US" sz="1600">
                <a:latin typeface="Calibri" panose="020F0502020204030204" pitchFamily="34" charset="0"/>
              </a:rPr>
              <a:t>σ</a:t>
            </a:r>
            <a:r>
              <a:rPr lang="en-US" altLang="en-US" sz="1600" baseline="-25000">
                <a:latin typeface="Calibri" panose="020F0502020204030204" pitchFamily="34" charset="0"/>
              </a:rPr>
              <a:t>M</a:t>
            </a:r>
            <a:r>
              <a:rPr lang="en-US" altLang="en-US" sz="1600" baseline="30000">
                <a:latin typeface="Calibri" panose="020F0502020204030204" pitchFamily="34" charset="0"/>
              </a:rPr>
              <a:t>2</a:t>
            </a:r>
            <a:r>
              <a:rPr lang="en-US" altLang="en-US" sz="1600">
                <a:latin typeface="Calibri" panose="020F0502020204030204" pitchFamily="34" charset="0"/>
              </a:rPr>
              <a:t> = </a:t>
            </a:r>
            <a:r>
              <a:rPr lang="el-GR" altLang="en-US" sz="1600">
                <a:latin typeface="Calibri" panose="020F0502020204030204" pitchFamily="34" charset="0"/>
              </a:rPr>
              <a:t>σ</a:t>
            </a:r>
            <a:r>
              <a:rPr lang="en-US" altLang="en-US" sz="1600" baseline="-25000">
                <a:latin typeface="Calibri" panose="020F0502020204030204" pitchFamily="34" charset="0"/>
              </a:rPr>
              <a:t>F</a:t>
            </a:r>
            <a:r>
              <a:rPr lang="en-US" altLang="en-US" sz="1600" baseline="30000">
                <a:latin typeface="Calibri" panose="020F0502020204030204" pitchFamily="34" charset="0"/>
              </a:rPr>
              <a:t>2</a:t>
            </a:r>
          </a:p>
          <a:p>
            <a:pPr eaLnBrk="1" hangingPunct="1">
              <a:buFontTx/>
              <a:buAutoNum type="arabicParenR"/>
            </a:pPr>
            <a:r>
              <a:rPr lang="en-US" altLang="en-US" sz="1600">
                <a:latin typeface="Calibri" panose="020F0502020204030204" pitchFamily="34" charset="0"/>
              </a:rPr>
              <a:t>Test Statistic:  ?</a:t>
            </a:r>
            <a:endParaRPr lang="en-US" altLang="en-US" sz="1400">
              <a:latin typeface="Calibri" panose="020F0502020204030204" pitchFamily="34" charset="0"/>
            </a:endParaRPr>
          </a:p>
          <a:p>
            <a:pPr lvl="1" eaLnBrk="1" hangingPunct="1">
              <a:buFontTx/>
              <a:buAutoNum type="arabicParenR"/>
            </a:pPr>
            <a:r>
              <a:rPr lang="en-US" altLang="en-US" sz="1400">
                <a:latin typeface="Calibri" panose="020F0502020204030204" pitchFamily="34" charset="0"/>
              </a:rPr>
              <a:t>F = S</a:t>
            </a:r>
            <a:r>
              <a:rPr lang="en-US" altLang="en-US" sz="1400" baseline="-25000">
                <a:latin typeface="Calibri" panose="020F0502020204030204" pitchFamily="34" charset="0"/>
              </a:rPr>
              <a:t>F</a:t>
            </a:r>
            <a:r>
              <a:rPr lang="en-US" altLang="en-US" sz="1400" baseline="30000">
                <a:latin typeface="Calibri" panose="020F0502020204030204" pitchFamily="34" charset="0"/>
              </a:rPr>
              <a:t>2</a:t>
            </a:r>
            <a:r>
              <a:rPr lang="en-US" altLang="en-US" sz="1400">
                <a:latin typeface="Calibri" panose="020F0502020204030204" pitchFamily="34" charset="0"/>
              </a:rPr>
              <a:t>/S</a:t>
            </a:r>
            <a:r>
              <a:rPr lang="en-US" altLang="en-US" sz="1400" baseline="-25000">
                <a:latin typeface="Calibri" panose="020F0502020204030204" pitchFamily="34" charset="0"/>
              </a:rPr>
              <a:t>M</a:t>
            </a:r>
            <a:r>
              <a:rPr lang="en-US" altLang="en-US" sz="1400" baseline="30000">
                <a:latin typeface="Calibri" panose="020F0502020204030204" pitchFamily="34" charset="0"/>
              </a:rPr>
              <a:t>2</a:t>
            </a:r>
            <a:r>
              <a:rPr lang="en-US" altLang="en-US" sz="1400">
                <a:latin typeface="Calibri" panose="020F0502020204030204" pitchFamily="34" charset="0"/>
              </a:rPr>
              <a:t>, ratio of Sample Variances</a:t>
            </a:r>
            <a:endParaRPr lang="en-US" altLang="en-US" sz="1400" baseline="30000">
              <a:latin typeface="Calibri" panose="020F0502020204030204" pitchFamily="34" charset="0"/>
            </a:endParaRPr>
          </a:p>
          <a:p>
            <a:pPr lvl="1" eaLnBrk="1" hangingPunct="1">
              <a:buFontTx/>
              <a:buAutoNum type="arabicParenR"/>
            </a:pPr>
            <a:r>
              <a:rPr lang="en-US" altLang="en-US" sz="1400">
                <a:latin typeface="Calibri" panose="020F0502020204030204" pitchFamily="34" charset="0"/>
              </a:rPr>
              <a:t>S</a:t>
            </a:r>
            <a:r>
              <a:rPr lang="en-US" altLang="en-US" sz="1400" baseline="-25000">
                <a:latin typeface="Calibri" panose="020F0502020204030204" pitchFamily="34" charset="0"/>
              </a:rPr>
              <a:t>F</a:t>
            </a:r>
            <a:r>
              <a:rPr lang="en-US" altLang="en-US" sz="1400" baseline="30000">
                <a:latin typeface="Calibri" panose="020F0502020204030204" pitchFamily="34" charset="0"/>
              </a:rPr>
              <a:t>2</a:t>
            </a:r>
            <a:r>
              <a:rPr lang="en-US" altLang="en-US" sz="1400">
                <a:latin typeface="Calibri" panose="020F0502020204030204" pitchFamily="34" charset="0"/>
              </a:rPr>
              <a:t> = Sample Variance for Females</a:t>
            </a:r>
          </a:p>
          <a:p>
            <a:pPr lvl="1" eaLnBrk="1" hangingPunct="1">
              <a:buFontTx/>
              <a:buAutoNum type="arabicParenR"/>
            </a:pPr>
            <a:r>
              <a:rPr lang="en-US" altLang="en-US" sz="1400">
                <a:latin typeface="Calibri" panose="020F0502020204030204" pitchFamily="34" charset="0"/>
              </a:rPr>
              <a:t>S</a:t>
            </a:r>
            <a:r>
              <a:rPr lang="en-US" altLang="en-US" sz="1400" baseline="-25000">
                <a:latin typeface="Calibri" panose="020F0502020204030204" pitchFamily="34" charset="0"/>
              </a:rPr>
              <a:t>M</a:t>
            </a:r>
            <a:r>
              <a:rPr lang="en-US" altLang="en-US" sz="1400" baseline="30000">
                <a:latin typeface="Calibri" panose="020F0502020204030204" pitchFamily="34" charset="0"/>
              </a:rPr>
              <a:t>2</a:t>
            </a:r>
            <a:r>
              <a:rPr lang="en-US" altLang="en-US" sz="1400">
                <a:latin typeface="Calibri" panose="020F0502020204030204" pitchFamily="34" charset="0"/>
              </a:rPr>
              <a:t> = Sample Variance for Males</a:t>
            </a:r>
          </a:p>
          <a:p>
            <a:pPr lvl="1" eaLnBrk="1" hangingPunct="1">
              <a:buFontTx/>
              <a:buAutoNum type="arabicParenR"/>
            </a:pPr>
            <a:r>
              <a:rPr lang="en-US" altLang="en-US" sz="1400">
                <a:latin typeface="Calibri" panose="020F0502020204030204" pitchFamily="34" charset="0"/>
              </a:rPr>
              <a:t>Generally, put Larger Sample Variance in Numerator, but not necessary since this is a two-tailed hypothesis test.</a:t>
            </a:r>
          </a:p>
          <a:p>
            <a:pPr eaLnBrk="1" hangingPunct="1">
              <a:buFontTx/>
              <a:buAutoNum type="arabicParenR"/>
            </a:pPr>
            <a:r>
              <a:rPr lang="en-US" altLang="en-US" sz="1600">
                <a:latin typeface="Calibri" panose="020F0502020204030204" pitchFamily="34" charset="0"/>
              </a:rPr>
              <a:t>Null Distribution:   ?</a:t>
            </a:r>
            <a:endParaRPr lang="en-US" altLang="en-US" sz="1400">
              <a:latin typeface="Calibri" panose="020F0502020204030204" pitchFamily="34" charset="0"/>
            </a:endParaRPr>
          </a:p>
          <a:p>
            <a:pPr lvl="1" eaLnBrk="1" hangingPunct="1">
              <a:buFontTx/>
              <a:buAutoNum type="arabicParenR"/>
            </a:pPr>
            <a:r>
              <a:rPr lang="en-US" altLang="en-US" sz="1400">
                <a:latin typeface="Calibri" panose="020F0502020204030204" pitchFamily="34" charset="0"/>
              </a:rPr>
              <a:t>Under H</a:t>
            </a:r>
            <a:r>
              <a:rPr lang="en-US" altLang="en-US" sz="1400" baseline="-25000">
                <a:latin typeface="Calibri" panose="020F0502020204030204" pitchFamily="34" charset="0"/>
              </a:rPr>
              <a:t>0</a:t>
            </a:r>
            <a:r>
              <a:rPr lang="en-US" altLang="en-US" sz="1400">
                <a:latin typeface="Calibri" panose="020F0502020204030204" pitchFamily="34" charset="0"/>
              </a:rPr>
              <a:t>, F ~ F</a:t>
            </a:r>
            <a:r>
              <a:rPr lang="en-US" altLang="en-US" sz="1400" baseline="-10000">
                <a:latin typeface="Calibri" panose="020F0502020204030204" pitchFamily="34" charset="0"/>
              </a:rPr>
              <a:t>(n</a:t>
            </a:r>
            <a:r>
              <a:rPr lang="en-US" altLang="en-US" sz="1400" baseline="-25000">
                <a:latin typeface="Calibri" panose="020F0502020204030204" pitchFamily="34" charset="0"/>
              </a:rPr>
              <a:t>F</a:t>
            </a:r>
            <a:r>
              <a:rPr lang="en-US" altLang="en-US" sz="1400" baseline="-10000">
                <a:latin typeface="Calibri" panose="020F0502020204030204" pitchFamily="34" charset="0"/>
              </a:rPr>
              <a:t>-1, n</a:t>
            </a:r>
            <a:r>
              <a:rPr lang="en-US" altLang="en-US" sz="1400" baseline="-25000">
                <a:latin typeface="Calibri" panose="020F0502020204030204" pitchFamily="34" charset="0"/>
              </a:rPr>
              <a:t>M</a:t>
            </a:r>
            <a:r>
              <a:rPr lang="en-US" altLang="en-US" sz="1400" baseline="-10000">
                <a:latin typeface="Calibri" panose="020F0502020204030204" pitchFamily="34" charset="0"/>
              </a:rPr>
              <a:t>-1)</a:t>
            </a:r>
          </a:p>
          <a:p>
            <a:pPr lvl="1" eaLnBrk="1" hangingPunct="1">
              <a:buFontTx/>
              <a:buAutoNum type="arabicParenR"/>
            </a:pPr>
            <a:r>
              <a:rPr lang="en-US" altLang="en-US" sz="1400">
                <a:latin typeface="Calibri" panose="020F0502020204030204" pitchFamily="34" charset="0"/>
              </a:rPr>
              <a:t>F distributions indexed by 2 degrees of freedom values (numerator &amp; denominator)</a:t>
            </a:r>
          </a:p>
          <a:p>
            <a:pPr lvl="1" eaLnBrk="1" hangingPunct="1">
              <a:buFontTx/>
              <a:buAutoNum type="arabicParenR"/>
            </a:pPr>
            <a:r>
              <a:rPr lang="en-US" altLang="en-US" sz="1400">
                <a:latin typeface="Calibri" panose="020F0502020204030204" pitchFamily="34" charset="0"/>
              </a:rPr>
              <a:t>Requires samples to be</a:t>
            </a:r>
            <a:endParaRPr lang="en-US" altLang="en-US" sz="1200">
              <a:latin typeface="Calibri" panose="020F0502020204030204" pitchFamily="34" charset="0"/>
            </a:endParaRPr>
          </a:p>
          <a:p>
            <a:pPr lvl="2" eaLnBrk="1" hangingPunct="1">
              <a:buFontTx/>
              <a:buAutoNum type="arabicParenR"/>
            </a:pPr>
            <a:r>
              <a:rPr lang="en-US" altLang="en-US" sz="1200">
                <a:latin typeface="Calibri" panose="020F0502020204030204" pitchFamily="34" charset="0"/>
              </a:rPr>
              <a:t>Independent</a:t>
            </a:r>
          </a:p>
          <a:p>
            <a:pPr lvl="2" eaLnBrk="1" hangingPunct="1">
              <a:buFontTx/>
              <a:buAutoNum type="arabicParenR"/>
            </a:pPr>
            <a:r>
              <a:rPr lang="en-US" altLang="en-US" sz="1200">
                <a:latin typeface="Calibri" panose="020F0502020204030204" pitchFamily="34" charset="0"/>
              </a:rPr>
              <a:t>Random</a:t>
            </a:r>
          </a:p>
          <a:p>
            <a:pPr lvl="2" eaLnBrk="1" hangingPunct="1">
              <a:buFontTx/>
              <a:buAutoNum type="arabicParenR"/>
            </a:pPr>
            <a:r>
              <a:rPr lang="en-US" altLang="en-US" sz="1200">
                <a:latin typeface="Calibri" panose="020F0502020204030204" pitchFamily="34" charset="0"/>
              </a:rPr>
              <a:t>From a </a:t>
            </a:r>
            <a:r>
              <a:rPr lang="en-US" altLang="en-US" sz="1200" b="1">
                <a:latin typeface="Calibri" panose="020F0502020204030204" pitchFamily="34" charset="0"/>
              </a:rPr>
              <a:t>Normal Distribution</a:t>
            </a:r>
            <a:endParaRPr lang="en-US" altLang="en-US" sz="1600" b="1">
              <a:latin typeface="Calibri" panose="020F0502020204030204" pitchFamily="34" charset="0"/>
            </a:endParaRPr>
          </a:p>
          <a:p>
            <a:pPr eaLnBrk="1" hangingPunct="1">
              <a:buFontTx/>
              <a:buAutoNum type="arabicParenR"/>
            </a:pPr>
            <a:r>
              <a:rPr lang="en-US" altLang="en-US" sz="1600">
                <a:latin typeface="Calibri" panose="020F0502020204030204" pitchFamily="34" charset="0"/>
              </a:rPr>
              <a:t>Decision Rule:</a:t>
            </a:r>
            <a:endParaRPr lang="en-US" altLang="en-US" sz="1400">
              <a:latin typeface="Calibri" panose="020F0502020204030204" pitchFamily="34" charset="0"/>
            </a:endParaRPr>
          </a:p>
          <a:p>
            <a:pPr lvl="1" eaLnBrk="1" hangingPunct="1">
              <a:buFontTx/>
              <a:buAutoNum type="arabicParenR"/>
            </a:pPr>
            <a:r>
              <a:rPr lang="en-US" altLang="en-US" sz="1400">
                <a:latin typeface="Calibri" panose="020F0502020204030204" pitchFamily="34" charset="0"/>
              </a:rPr>
              <a:t>w/ </a:t>
            </a:r>
            <a:r>
              <a:rPr lang="el-GR" altLang="en-US" sz="1400">
                <a:latin typeface="Calibri" panose="020F0502020204030204" pitchFamily="34" charset="0"/>
              </a:rPr>
              <a:t>α</a:t>
            </a:r>
            <a:r>
              <a:rPr lang="en-US" altLang="en-US" sz="1400">
                <a:latin typeface="Calibri" panose="020F0502020204030204" pitchFamily="34" charset="0"/>
              </a:rPr>
              <a:t>=0.05, Reject H</a:t>
            </a:r>
            <a:r>
              <a:rPr lang="en-US" altLang="en-US" sz="1400" baseline="-25000">
                <a:latin typeface="Calibri" panose="020F0502020204030204" pitchFamily="34" charset="0"/>
              </a:rPr>
              <a:t>0</a:t>
            </a:r>
            <a:r>
              <a:rPr lang="en-US" altLang="en-US" sz="1400">
                <a:latin typeface="Calibri" panose="020F0502020204030204" pitchFamily="34" charset="0"/>
              </a:rPr>
              <a:t> if</a:t>
            </a:r>
          </a:p>
          <a:p>
            <a:pPr lvl="1" eaLnBrk="1" hangingPunct="1">
              <a:buFontTx/>
              <a:buAutoNum type="arabicParenR"/>
            </a:pPr>
            <a:r>
              <a:rPr lang="en-US" altLang="en-US" sz="1400">
                <a:latin typeface="Calibri" panose="020F0502020204030204" pitchFamily="34" charset="0"/>
              </a:rPr>
              <a:t>F &lt; 0.45 or F &gt; 2.07</a:t>
            </a:r>
          </a:p>
          <a:p>
            <a:pPr eaLnBrk="1" hangingPunct="1">
              <a:buFontTx/>
              <a:buAutoNum type="arabicParenR"/>
            </a:pPr>
            <a:r>
              <a:rPr lang="en-US" altLang="en-US" sz="1600">
                <a:latin typeface="Calibri" panose="020F0502020204030204" pitchFamily="34" charset="0"/>
              </a:rPr>
              <a:t>Decision:</a:t>
            </a:r>
            <a:endParaRPr lang="en-US" altLang="en-US" sz="1400">
              <a:latin typeface="Calibri" panose="020F0502020204030204" pitchFamily="34" charset="0"/>
            </a:endParaRPr>
          </a:p>
          <a:p>
            <a:pPr lvl="1" eaLnBrk="1" hangingPunct="1">
              <a:buFontTx/>
              <a:buAutoNum type="arabicParenR"/>
            </a:pPr>
            <a:r>
              <a:rPr lang="en-US" altLang="en-US" sz="1400">
                <a:latin typeface="Calibri" panose="020F0502020204030204" pitchFamily="34" charset="0"/>
              </a:rPr>
              <a:t>S</a:t>
            </a:r>
            <a:r>
              <a:rPr lang="en-US" altLang="en-US" sz="1400" baseline="-25000">
                <a:latin typeface="Calibri" panose="020F0502020204030204" pitchFamily="34" charset="0"/>
              </a:rPr>
              <a:t>F</a:t>
            </a:r>
            <a:r>
              <a:rPr lang="en-US" altLang="en-US" sz="1400" baseline="30000">
                <a:latin typeface="Calibri" panose="020F0502020204030204" pitchFamily="34" charset="0"/>
              </a:rPr>
              <a:t>2</a:t>
            </a:r>
            <a:r>
              <a:rPr lang="en-US" altLang="en-US" sz="1400">
                <a:latin typeface="Calibri" panose="020F0502020204030204" pitchFamily="34" charset="0"/>
              </a:rPr>
              <a:t> = 1.41, S</a:t>
            </a:r>
            <a:r>
              <a:rPr lang="en-US" altLang="en-US" sz="1400" baseline="-25000">
                <a:latin typeface="Calibri" panose="020F0502020204030204" pitchFamily="34" charset="0"/>
              </a:rPr>
              <a:t>M</a:t>
            </a:r>
            <a:r>
              <a:rPr lang="en-US" altLang="en-US" sz="1400" baseline="30000">
                <a:latin typeface="Calibri" panose="020F0502020204030204" pitchFamily="34" charset="0"/>
              </a:rPr>
              <a:t>2</a:t>
            </a:r>
            <a:r>
              <a:rPr lang="en-US" altLang="en-US" sz="1400">
                <a:latin typeface="Calibri" panose="020F0502020204030204" pitchFamily="34" charset="0"/>
              </a:rPr>
              <a:t> = 1.01</a:t>
            </a:r>
          </a:p>
          <a:p>
            <a:pPr lvl="1" eaLnBrk="1" hangingPunct="1">
              <a:buFontTx/>
              <a:buAutoNum type="arabicParenR"/>
            </a:pPr>
            <a:r>
              <a:rPr lang="en-US" altLang="en-US" sz="1400">
                <a:latin typeface="Calibri" panose="020F0502020204030204" pitchFamily="34" charset="0"/>
              </a:rPr>
              <a:t>F = 1.40, so Fail to Reject H</a:t>
            </a:r>
            <a:r>
              <a:rPr lang="en-US" altLang="en-US" sz="1400" baseline="-25000">
                <a:latin typeface="Calibri" panose="020F0502020204030204" pitchFamily="34" charset="0"/>
              </a:rPr>
              <a:t>0</a:t>
            </a:r>
          </a:p>
          <a:p>
            <a:pPr eaLnBrk="1" hangingPunct="1">
              <a:buFontTx/>
              <a:buAutoNum type="arabicParenR"/>
            </a:pPr>
            <a:r>
              <a:rPr lang="en-US" altLang="en-US" sz="1600">
                <a:latin typeface="Calibri" panose="020F0502020204030204" pitchFamily="34" charset="0"/>
              </a:rPr>
              <a:t>Conclusion:  </a:t>
            </a:r>
            <a:r>
              <a:rPr lang="en-US" altLang="en-US" sz="1400">
                <a:latin typeface="Calibri" panose="020F0502020204030204" pitchFamily="34" charset="0"/>
              </a:rPr>
              <a:t>Insufficient evidence to indicate unequal variances (p-Value = 0.181)</a:t>
            </a:r>
          </a:p>
        </p:txBody>
      </p:sp>
      <p:pic>
        <p:nvPicPr>
          <p:cNvPr id="26629" name="Picture 5">
            <a:extLst>
              <a:ext uri="{FF2B5EF4-FFF2-40B4-BE49-F238E27FC236}">
                <a16:creationId xmlns:a16="http://schemas.microsoft.com/office/drawing/2014/main" id="{AA827F99-9FD0-41D7-913B-375548E51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19200"/>
            <a:ext cx="3962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4">
            <a:extLst>
              <a:ext uri="{FF2B5EF4-FFF2-40B4-BE49-F238E27FC236}">
                <a16:creationId xmlns:a16="http://schemas.microsoft.com/office/drawing/2014/main" id="{2EFC5094-C8DF-486C-9A81-A3FF68ABCA63}"/>
              </a:ext>
            </a:extLst>
          </p:cNvPr>
          <p:cNvGrpSpPr>
            <a:grpSpLocks/>
          </p:cNvGrpSpPr>
          <p:nvPr/>
        </p:nvGrpSpPr>
        <p:grpSpPr bwMode="auto">
          <a:xfrm>
            <a:off x="4648200" y="1295400"/>
            <a:ext cx="3962400" cy="3733800"/>
            <a:chOff x="4572000" y="1371600"/>
            <a:chExt cx="3962400" cy="3733800"/>
          </a:xfrm>
        </p:grpSpPr>
        <p:pic>
          <p:nvPicPr>
            <p:cNvPr id="16397" name="Picture 6">
              <a:extLst>
                <a:ext uri="{FF2B5EF4-FFF2-40B4-BE49-F238E27FC236}">
                  <a16:creationId xmlns:a16="http://schemas.microsoft.com/office/drawing/2014/main" id="{DBD36ED6-DB9F-4B9F-A3E0-1FC62077C2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71600"/>
              <a:ext cx="3962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a:extLst>
                <a:ext uri="{FF2B5EF4-FFF2-40B4-BE49-F238E27FC236}">
                  <a16:creationId xmlns:a16="http://schemas.microsoft.com/office/drawing/2014/main" id="{A4C6C972-41E3-4635-AC6E-E885A5A3A0B6}"/>
                </a:ext>
              </a:extLst>
            </p:cNvPr>
            <p:cNvSpPr/>
            <p:nvPr/>
          </p:nvSpPr>
          <p:spPr>
            <a:xfrm>
              <a:off x="6381750" y="4276725"/>
              <a:ext cx="628650" cy="171450"/>
            </a:xfrm>
            <a:custGeom>
              <a:avLst/>
              <a:gdLst>
                <a:gd name="connsiteX0" fmla="*/ 0 w 628650"/>
                <a:gd name="connsiteY0" fmla="*/ 0 h 171450"/>
                <a:gd name="connsiteX1" fmla="*/ 9525 w 628650"/>
                <a:gd name="connsiteY1" fmla="*/ 161925 h 171450"/>
                <a:gd name="connsiteX2" fmla="*/ 628650 w 628650"/>
                <a:gd name="connsiteY2" fmla="*/ 171450 h 171450"/>
                <a:gd name="connsiteX3" fmla="*/ 285750 w 628650"/>
                <a:gd name="connsiteY3" fmla="*/ 133350 h 171450"/>
                <a:gd name="connsiteX4" fmla="*/ 161925 w 628650"/>
                <a:gd name="connsiteY4" fmla="*/ 95250 h 171450"/>
                <a:gd name="connsiteX5" fmla="*/ 0 w 628650"/>
                <a:gd name="connsiteY5"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171450">
                  <a:moveTo>
                    <a:pt x="0" y="0"/>
                  </a:moveTo>
                  <a:lnTo>
                    <a:pt x="9525" y="161925"/>
                  </a:lnTo>
                  <a:lnTo>
                    <a:pt x="628650" y="171450"/>
                  </a:lnTo>
                  <a:lnTo>
                    <a:pt x="285750" y="133350"/>
                  </a:lnTo>
                  <a:lnTo>
                    <a:pt x="161925" y="95250"/>
                  </a:lnTo>
                  <a:lnTo>
                    <a:pt x="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a:extLst>
                <a:ext uri="{FF2B5EF4-FFF2-40B4-BE49-F238E27FC236}">
                  <a16:creationId xmlns:a16="http://schemas.microsoft.com/office/drawing/2014/main" id="{5AFAFF76-0576-4385-A0CC-CB0E41497B6A}"/>
                </a:ext>
              </a:extLst>
            </p:cNvPr>
            <p:cNvSpPr/>
            <p:nvPr/>
          </p:nvSpPr>
          <p:spPr>
            <a:xfrm>
              <a:off x="5105400" y="3771900"/>
              <a:ext cx="190500" cy="676275"/>
            </a:xfrm>
            <a:custGeom>
              <a:avLst/>
              <a:gdLst>
                <a:gd name="connsiteX0" fmla="*/ 180975 w 190500"/>
                <a:gd name="connsiteY0" fmla="*/ 0 h 676275"/>
                <a:gd name="connsiteX1" fmla="*/ 190500 w 190500"/>
                <a:gd name="connsiteY1" fmla="*/ 676275 h 676275"/>
                <a:gd name="connsiteX2" fmla="*/ 0 w 190500"/>
                <a:gd name="connsiteY2" fmla="*/ 676275 h 676275"/>
                <a:gd name="connsiteX3" fmla="*/ 57150 w 190500"/>
                <a:gd name="connsiteY3" fmla="*/ 647700 h 676275"/>
                <a:gd name="connsiteX4" fmla="*/ 95250 w 190500"/>
                <a:gd name="connsiteY4" fmla="*/ 571500 h 676275"/>
                <a:gd name="connsiteX5" fmla="*/ 180975 w 190500"/>
                <a:gd name="connsiteY5" fmla="*/ 0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 h="676275">
                  <a:moveTo>
                    <a:pt x="180975" y="0"/>
                  </a:moveTo>
                  <a:lnTo>
                    <a:pt x="190500" y="676275"/>
                  </a:lnTo>
                  <a:lnTo>
                    <a:pt x="0" y="676275"/>
                  </a:lnTo>
                  <a:lnTo>
                    <a:pt x="57150" y="647700"/>
                  </a:lnTo>
                  <a:lnTo>
                    <a:pt x="95250" y="571500"/>
                  </a:lnTo>
                  <a:lnTo>
                    <a:pt x="180975"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a:extLst>
                <a:ext uri="{FF2B5EF4-FFF2-40B4-BE49-F238E27FC236}">
                  <a16:creationId xmlns:a16="http://schemas.microsoft.com/office/drawing/2014/main" id="{A5B2A18D-1607-44FC-BD0B-20693742E311}"/>
                </a:ext>
              </a:extLst>
            </p:cNvPr>
            <p:cNvSpPr txBox="1"/>
            <p:nvPr/>
          </p:nvSpPr>
          <p:spPr>
            <a:xfrm>
              <a:off x="6553200" y="3657600"/>
              <a:ext cx="1733550" cy="415925"/>
            </a:xfrm>
            <a:prstGeom prst="rect">
              <a:avLst/>
            </a:prstGeom>
            <a:solidFill>
              <a:schemeClr val="accent2">
                <a:lumMod val="60000"/>
                <a:lumOff val="40000"/>
              </a:schemeClr>
            </a:solidFill>
            <a:ln>
              <a:solidFill>
                <a:srgbClr val="C00000"/>
              </a:solidFill>
            </a:ln>
          </p:spPr>
          <p:txBody>
            <a:bodyPr wrap="none">
              <a:spAutoFit/>
            </a:bodyPr>
            <a:lstStyle/>
            <a:p>
              <a:pPr>
                <a:defRPr/>
              </a:pPr>
              <a:r>
                <a:rPr lang="en-US" sz="1000" b="1">
                  <a:solidFill>
                    <a:srgbClr val="C00000"/>
                  </a:solidFill>
                  <a:latin typeface="Arial" charset="0"/>
                  <a:cs typeface="Arial" charset="0"/>
                </a:rPr>
                <a:t>Critical Region – High</a:t>
              </a:r>
            </a:p>
            <a:p>
              <a:pPr>
                <a:defRPr/>
              </a:pPr>
              <a:r>
                <a:rPr lang="en-US" sz="1000" b="1">
                  <a:solidFill>
                    <a:srgbClr val="C00000"/>
                  </a:solidFill>
                  <a:latin typeface="Arial" charset="0"/>
                  <a:cs typeface="Arial" charset="0"/>
                </a:rPr>
                <a:t>  P[F &gt; 2.07] = </a:t>
              </a:r>
              <a:r>
                <a:rPr lang="el-GR" sz="1000" b="1">
                  <a:solidFill>
                    <a:srgbClr val="C00000"/>
                  </a:solidFill>
                  <a:latin typeface="Calibri" pitchFamily="34" charset="0"/>
                  <a:cs typeface="Arial" charset="0"/>
                </a:rPr>
                <a:t>α</a:t>
              </a:r>
              <a:r>
                <a:rPr lang="en-US" sz="1000" b="1">
                  <a:solidFill>
                    <a:srgbClr val="C00000"/>
                  </a:solidFill>
                  <a:latin typeface="Calibri" pitchFamily="34" charset="0"/>
                  <a:cs typeface="Arial" charset="0"/>
                </a:rPr>
                <a:t>/2 = 0.025</a:t>
              </a:r>
              <a:endParaRPr lang="en-US" sz="1000" b="1">
                <a:solidFill>
                  <a:srgbClr val="C00000"/>
                </a:solidFill>
                <a:latin typeface="Arial" charset="0"/>
                <a:cs typeface="Arial" charset="0"/>
              </a:endParaRPr>
            </a:p>
          </p:txBody>
        </p:sp>
        <p:cxnSp>
          <p:nvCxnSpPr>
            <p:cNvPr id="11" name="Straight Arrow Connector 10">
              <a:extLst>
                <a:ext uri="{FF2B5EF4-FFF2-40B4-BE49-F238E27FC236}">
                  <a16:creationId xmlns:a16="http://schemas.microsoft.com/office/drawing/2014/main" id="{ED55C65C-EAA4-4F76-9F80-BD27BA1A0339}"/>
                </a:ext>
              </a:extLst>
            </p:cNvPr>
            <p:cNvCxnSpPr>
              <a:stCxn id="9" idx="2"/>
              <a:endCxn id="7" idx="4"/>
            </p:cNvCxnSpPr>
            <p:nvPr/>
          </p:nvCxnSpPr>
          <p:spPr>
            <a:xfrm rot="5400000">
              <a:off x="6832600" y="3784600"/>
              <a:ext cx="298450" cy="8763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0DF47D-9F99-49FA-BBF5-BD2681940515}"/>
                </a:ext>
              </a:extLst>
            </p:cNvPr>
            <p:cNvSpPr txBox="1"/>
            <p:nvPr/>
          </p:nvSpPr>
          <p:spPr>
            <a:xfrm>
              <a:off x="6248400" y="2819400"/>
              <a:ext cx="1733550" cy="415925"/>
            </a:xfrm>
            <a:prstGeom prst="rect">
              <a:avLst/>
            </a:prstGeom>
            <a:solidFill>
              <a:schemeClr val="accent2">
                <a:lumMod val="60000"/>
                <a:lumOff val="40000"/>
              </a:schemeClr>
            </a:solidFill>
            <a:ln>
              <a:solidFill>
                <a:srgbClr val="C00000"/>
              </a:solidFill>
            </a:ln>
          </p:spPr>
          <p:txBody>
            <a:bodyPr wrap="none">
              <a:spAutoFit/>
            </a:bodyPr>
            <a:lstStyle/>
            <a:p>
              <a:pPr>
                <a:defRPr/>
              </a:pPr>
              <a:r>
                <a:rPr lang="en-US" sz="1000" b="1">
                  <a:solidFill>
                    <a:srgbClr val="C00000"/>
                  </a:solidFill>
                  <a:latin typeface="Arial" charset="0"/>
                  <a:cs typeface="Arial" charset="0"/>
                </a:rPr>
                <a:t>Critical Region – Low</a:t>
              </a:r>
            </a:p>
            <a:p>
              <a:pPr>
                <a:defRPr/>
              </a:pPr>
              <a:r>
                <a:rPr lang="en-US" sz="1000" b="1">
                  <a:solidFill>
                    <a:srgbClr val="C00000"/>
                  </a:solidFill>
                  <a:latin typeface="Arial" charset="0"/>
                  <a:cs typeface="Arial" charset="0"/>
                </a:rPr>
                <a:t>  P[F &lt; 0.45] = </a:t>
              </a:r>
              <a:r>
                <a:rPr lang="el-GR" sz="1000" b="1">
                  <a:solidFill>
                    <a:srgbClr val="C00000"/>
                  </a:solidFill>
                  <a:latin typeface="Calibri" pitchFamily="34" charset="0"/>
                  <a:cs typeface="Arial" charset="0"/>
                </a:rPr>
                <a:t>α</a:t>
              </a:r>
              <a:r>
                <a:rPr lang="en-US" sz="1000" b="1">
                  <a:solidFill>
                    <a:srgbClr val="C00000"/>
                  </a:solidFill>
                  <a:latin typeface="Calibri" pitchFamily="34" charset="0"/>
                  <a:cs typeface="Arial" charset="0"/>
                </a:rPr>
                <a:t>/2 = 0.025</a:t>
              </a:r>
              <a:endParaRPr lang="en-US" sz="1000" b="1">
                <a:solidFill>
                  <a:srgbClr val="C00000"/>
                </a:solidFill>
                <a:latin typeface="Arial" charset="0"/>
                <a:cs typeface="Arial" charset="0"/>
              </a:endParaRPr>
            </a:p>
          </p:txBody>
        </p:sp>
        <p:cxnSp>
          <p:nvCxnSpPr>
            <p:cNvPr id="14" name="Straight Arrow Connector 13">
              <a:extLst>
                <a:ext uri="{FF2B5EF4-FFF2-40B4-BE49-F238E27FC236}">
                  <a16:creationId xmlns:a16="http://schemas.microsoft.com/office/drawing/2014/main" id="{C23E9A63-E8A1-4EA0-B655-11B47DE9467A}"/>
                </a:ext>
              </a:extLst>
            </p:cNvPr>
            <p:cNvCxnSpPr>
              <a:stCxn id="12" idx="1"/>
            </p:cNvCxnSpPr>
            <p:nvPr/>
          </p:nvCxnSpPr>
          <p:spPr>
            <a:xfrm rot="10800000" flipV="1">
              <a:off x="5257800" y="3027363"/>
              <a:ext cx="990600" cy="116363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20">
            <a:extLst>
              <a:ext uri="{FF2B5EF4-FFF2-40B4-BE49-F238E27FC236}">
                <a16:creationId xmlns:a16="http://schemas.microsoft.com/office/drawing/2014/main" id="{96A4A15C-0D90-47DC-940E-6C57F9CB6BBC}"/>
              </a:ext>
            </a:extLst>
          </p:cNvPr>
          <p:cNvGrpSpPr>
            <a:grpSpLocks/>
          </p:cNvGrpSpPr>
          <p:nvPr/>
        </p:nvGrpSpPr>
        <p:grpSpPr bwMode="auto">
          <a:xfrm>
            <a:off x="4724400" y="1371600"/>
            <a:ext cx="3962400" cy="3733800"/>
            <a:chOff x="4724400" y="1371600"/>
            <a:chExt cx="3962400" cy="3733800"/>
          </a:xfrm>
        </p:grpSpPr>
        <p:pic>
          <p:nvPicPr>
            <p:cNvPr id="16393" name="Picture 7">
              <a:extLst>
                <a:ext uri="{FF2B5EF4-FFF2-40B4-BE49-F238E27FC236}">
                  <a16:creationId xmlns:a16="http://schemas.microsoft.com/office/drawing/2014/main" id="{C095B55E-E2BE-48BD-9A49-E3CD1594B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371600"/>
              <a:ext cx="3962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16">
              <a:extLst>
                <a:ext uri="{FF2B5EF4-FFF2-40B4-BE49-F238E27FC236}">
                  <a16:creationId xmlns:a16="http://schemas.microsoft.com/office/drawing/2014/main" id="{E238A047-D831-4312-8BC0-F19133C8BF81}"/>
                </a:ext>
              </a:extLst>
            </p:cNvPr>
            <p:cNvSpPr/>
            <p:nvPr/>
          </p:nvSpPr>
          <p:spPr>
            <a:xfrm>
              <a:off x="6086475" y="3362325"/>
              <a:ext cx="1028700" cy="1085850"/>
            </a:xfrm>
            <a:custGeom>
              <a:avLst/>
              <a:gdLst>
                <a:gd name="connsiteX0" fmla="*/ 0 w 1028700"/>
                <a:gd name="connsiteY0" fmla="*/ 0 h 1085850"/>
                <a:gd name="connsiteX1" fmla="*/ 19050 w 1028700"/>
                <a:gd name="connsiteY1" fmla="*/ 1085850 h 1085850"/>
                <a:gd name="connsiteX2" fmla="*/ 1028700 w 1028700"/>
                <a:gd name="connsiteY2" fmla="*/ 1085850 h 1085850"/>
                <a:gd name="connsiteX3" fmla="*/ 771525 w 1028700"/>
                <a:gd name="connsiteY3" fmla="*/ 1057275 h 1085850"/>
                <a:gd name="connsiteX4" fmla="*/ 638175 w 1028700"/>
                <a:gd name="connsiteY4" fmla="*/ 1019175 h 1085850"/>
                <a:gd name="connsiteX5" fmla="*/ 457200 w 1028700"/>
                <a:gd name="connsiteY5" fmla="*/ 942975 h 1085850"/>
                <a:gd name="connsiteX6" fmla="*/ 352425 w 1028700"/>
                <a:gd name="connsiteY6" fmla="*/ 857250 h 1085850"/>
                <a:gd name="connsiteX7" fmla="*/ 247650 w 1028700"/>
                <a:gd name="connsiteY7" fmla="*/ 714375 h 1085850"/>
                <a:gd name="connsiteX8" fmla="*/ 171450 w 1028700"/>
                <a:gd name="connsiteY8" fmla="*/ 561975 h 1085850"/>
                <a:gd name="connsiteX9" fmla="*/ 95250 w 1028700"/>
                <a:gd name="connsiteY9" fmla="*/ 381000 h 1085850"/>
                <a:gd name="connsiteX10" fmla="*/ 0 w 1028700"/>
                <a:gd name="connsiteY10"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8700" h="1085850">
                  <a:moveTo>
                    <a:pt x="0" y="0"/>
                  </a:moveTo>
                  <a:lnTo>
                    <a:pt x="19050" y="1085850"/>
                  </a:lnTo>
                  <a:lnTo>
                    <a:pt x="1028700" y="1085850"/>
                  </a:lnTo>
                  <a:lnTo>
                    <a:pt x="771525" y="1057275"/>
                  </a:lnTo>
                  <a:lnTo>
                    <a:pt x="638175" y="1019175"/>
                  </a:lnTo>
                  <a:lnTo>
                    <a:pt x="457200" y="942975"/>
                  </a:lnTo>
                  <a:lnTo>
                    <a:pt x="352425" y="857250"/>
                  </a:lnTo>
                  <a:lnTo>
                    <a:pt x="247650" y="714375"/>
                  </a:lnTo>
                  <a:lnTo>
                    <a:pt x="171450" y="561975"/>
                  </a:lnTo>
                  <a:lnTo>
                    <a:pt x="95250" y="381000"/>
                  </a:lnTo>
                  <a:lnTo>
                    <a:pt x="0" y="0"/>
                  </a:lnTo>
                  <a:close/>
                </a:path>
              </a:pathLst>
            </a:custGeom>
            <a:solidFill>
              <a:schemeClr val="accent4">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17">
              <a:extLst>
                <a:ext uri="{FF2B5EF4-FFF2-40B4-BE49-F238E27FC236}">
                  <a16:creationId xmlns:a16="http://schemas.microsoft.com/office/drawing/2014/main" id="{A14BD926-C9FC-4055-9E9D-361F582ACDC2}"/>
                </a:ext>
              </a:extLst>
            </p:cNvPr>
            <p:cNvSpPr txBox="1"/>
            <p:nvPr/>
          </p:nvSpPr>
          <p:spPr>
            <a:xfrm>
              <a:off x="6553200" y="3048000"/>
              <a:ext cx="1425575" cy="415925"/>
            </a:xfrm>
            <a:prstGeom prst="rect">
              <a:avLst/>
            </a:prstGeom>
            <a:solidFill>
              <a:schemeClr val="accent4">
                <a:lumMod val="60000"/>
                <a:lumOff val="40000"/>
              </a:schemeClr>
            </a:solidFill>
            <a:ln>
              <a:solidFill>
                <a:srgbClr val="7030A0"/>
              </a:solidFill>
            </a:ln>
          </p:spPr>
          <p:txBody>
            <a:bodyPr wrap="none">
              <a:spAutoFit/>
            </a:bodyPr>
            <a:lstStyle/>
            <a:p>
              <a:pPr>
                <a:defRPr/>
              </a:pPr>
              <a:r>
                <a:rPr lang="en-US" sz="1050" b="1" dirty="0">
                  <a:solidFill>
                    <a:schemeClr val="accent4">
                      <a:lumMod val="50000"/>
                    </a:schemeClr>
                  </a:solidFill>
                  <a:latin typeface="Arial" charset="0"/>
                  <a:cs typeface="Arial" charset="0"/>
                </a:rPr>
                <a:t>p-Value</a:t>
              </a:r>
            </a:p>
            <a:p>
              <a:pPr>
                <a:defRPr/>
              </a:pPr>
              <a:r>
                <a:rPr lang="en-US" sz="1050" b="1" dirty="0">
                  <a:solidFill>
                    <a:schemeClr val="accent4">
                      <a:lumMod val="50000"/>
                    </a:schemeClr>
                  </a:solidFill>
                  <a:latin typeface="Arial" charset="0"/>
                  <a:cs typeface="Arial" charset="0"/>
                </a:rPr>
                <a:t>  P[F &gt; 1.40] = 0.181</a:t>
              </a:r>
            </a:p>
          </p:txBody>
        </p:sp>
        <p:cxnSp>
          <p:nvCxnSpPr>
            <p:cNvPr id="20" name="Straight Arrow Connector 19">
              <a:extLst>
                <a:ext uri="{FF2B5EF4-FFF2-40B4-BE49-F238E27FC236}">
                  <a16:creationId xmlns:a16="http://schemas.microsoft.com/office/drawing/2014/main" id="{7C2524C1-8F76-4D45-B970-764888880ED9}"/>
                </a:ext>
              </a:extLst>
            </p:cNvPr>
            <p:cNvCxnSpPr>
              <a:stCxn id="18" idx="2"/>
              <a:endCxn id="17" idx="7"/>
            </p:cNvCxnSpPr>
            <p:nvPr/>
          </p:nvCxnSpPr>
          <p:spPr>
            <a:xfrm rot="5400000">
              <a:off x="6493669" y="3304381"/>
              <a:ext cx="612775" cy="931863"/>
            </a:xfrm>
            <a:prstGeom prst="straightConnector1">
              <a:avLst/>
            </a:prstGeom>
            <a:ln>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282660B-E456-4271-97DC-F2C03689D9AA}"/>
              </a:ext>
            </a:extLst>
          </p:cNvPr>
          <p:cNvSpPr txBox="1"/>
          <p:nvPr/>
        </p:nvSpPr>
        <p:spPr>
          <a:xfrm>
            <a:off x="4419600" y="5257800"/>
            <a:ext cx="4419600" cy="1169988"/>
          </a:xfrm>
          <a:prstGeom prst="rect">
            <a:avLst/>
          </a:prstGeom>
          <a:noFill/>
        </p:spPr>
        <p:txBody>
          <a:bodyPr>
            <a:spAutoFit/>
          </a:bodyPr>
          <a:lstStyle/>
          <a:p>
            <a:pPr>
              <a:defRPr/>
            </a:pPr>
            <a:r>
              <a:rPr lang="en-US" sz="1400" dirty="0">
                <a:latin typeface="+mn-lt"/>
                <a:cs typeface="Arial" charset="0"/>
              </a:rPr>
              <a:t>NOTE:  Frequently, for two-sided cases, software packages will report twice the value above, or a p-Value = 0.362.</a:t>
            </a:r>
          </a:p>
          <a:p>
            <a:pPr>
              <a:defRPr/>
            </a:pPr>
            <a:r>
              <a:rPr lang="en-US" sz="1400" dirty="0">
                <a:latin typeface="+mn-lt"/>
                <a:cs typeface="Arial" charset="0"/>
              </a:rPr>
              <a:t>However, in this case, a more appropriate consideration of the lower tail would be to calculate P[F &lt; 1/1.40] = 0.200, then add this to the above to get a p-Value = 0.381.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additive="base">
                                        <p:cTn id="4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additive="base">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 calcmode="lin" valueType="num">
                                      <p:cBhvr additive="base">
                                        <p:cTn id="5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 calcmode="lin" valueType="num">
                                      <p:cBhvr additive="base">
                                        <p:cTn id="5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 calcmode="lin" valueType="num">
                                      <p:cBhvr additive="base">
                                        <p:cTn id="6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26629"/>
                                        </p:tgtEl>
                                        <p:attrNameLst>
                                          <p:attrName>style.visibility</p:attrName>
                                        </p:attrNameLst>
                                      </p:cBhvr>
                                      <p:to>
                                        <p:strVal val="visible"/>
                                      </p:to>
                                    </p:set>
                                    <p:anim calcmode="lin" valueType="num">
                                      <p:cBhvr additive="base">
                                        <p:cTn id="71" dur="500" fill="hold"/>
                                        <p:tgtEl>
                                          <p:spTgt spid="26629"/>
                                        </p:tgtEl>
                                        <p:attrNameLst>
                                          <p:attrName>ppt_x</p:attrName>
                                        </p:attrNameLst>
                                      </p:cBhvr>
                                      <p:tavLst>
                                        <p:tav tm="0">
                                          <p:val>
                                            <p:strVal val="#ppt_x"/>
                                          </p:val>
                                        </p:tav>
                                        <p:tav tm="100000">
                                          <p:val>
                                            <p:strVal val="#ppt_x"/>
                                          </p:val>
                                        </p:tav>
                                      </p:tavLst>
                                    </p:anim>
                                    <p:anim calcmode="lin" valueType="num">
                                      <p:cBhvr additive="base">
                                        <p:cTn id="72"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4">
                                            <p:txEl>
                                              <p:pRg st="9" end="9"/>
                                            </p:txEl>
                                          </p:spTgt>
                                        </p:tgtEl>
                                        <p:attrNameLst>
                                          <p:attrName>style.visibility</p:attrName>
                                        </p:attrNameLst>
                                      </p:cBhvr>
                                      <p:to>
                                        <p:strVal val="visible"/>
                                      </p:to>
                                    </p:set>
                                    <p:anim calcmode="lin" valueType="num">
                                      <p:cBhvr additive="base">
                                        <p:cTn id="7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4">
                                            <p:txEl>
                                              <p:pRg st="10" end="10"/>
                                            </p:txEl>
                                          </p:spTgt>
                                        </p:tgtEl>
                                        <p:attrNameLst>
                                          <p:attrName>style.visibility</p:attrName>
                                        </p:attrNameLst>
                                      </p:cBhvr>
                                      <p:to>
                                        <p:strVal val="visible"/>
                                      </p:to>
                                    </p:set>
                                    <p:anim calcmode="lin" valueType="num">
                                      <p:cBhvr additive="base">
                                        <p:cTn id="8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4">
                                            <p:txEl>
                                              <p:pRg st="11" end="11"/>
                                            </p:txEl>
                                          </p:spTgt>
                                        </p:tgtEl>
                                        <p:attrNameLst>
                                          <p:attrName>style.visibility</p:attrName>
                                        </p:attrNameLst>
                                      </p:cBhvr>
                                      <p:to>
                                        <p:strVal val="visible"/>
                                      </p:to>
                                    </p:set>
                                    <p:anim calcmode="lin" valueType="num">
                                      <p:cBhvr additive="base">
                                        <p:cTn id="8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nodeType="clickEffect">
                                  <p:stCondLst>
                                    <p:cond delay="0"/>
                                  </p:stCondLst>
                                  <p:childTnLst>
                                    <p:set>
                                      <p:cBhvr>
                                        <p:cTn id="94" dur="1" fill="hold">
                                          <p:stCondLst>
                                            <p:cond delay="0"/>
                                          </p:stCondLst>
                                        </p:cTn>
                                        <p:tgtEl>
                                          <p:spTgt spid="4">
                                            <p:txEl>
                                              <p:pRg st="12" end="12"/>
                                            </p:txEl>
                                          </p:spTgt>
                                        </p:tgtEl>
                                        <p:attrNameLst>
                                          <p:attrName>style.visibility</p:attrName>
                                        </p:attrNameLst>
                                      </p:cBhvr>
                                      <p:to>
                                        <p:strVal val="visible"/>
                                      </p:to>
                                    </p:set>
                                    <p:anim calcmode="lin" valueType="num">
                                      <p:cBhvr additive="base">
                                        <p:cTn id="9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nodeType="clickEffect">
                                  <p:stCondLst>
                                    <p:cond delay="0"/>
                                  </p:stCondLst>
                                  <p:childTnLst>
                                    <p:set>
                                      <p:cBhvr>
                                        <p:cTn id="100" dur="1" fill="hold">
                                          <p:stCondLst>
                                            <p:cond delay="0"/>
                                          </p:stCondLst>
                                        </p:cTn>
                                        <p:tgtEl>
                                          <p:spTgt spid="4">
                                            <p:txEl>
                                              <p:pRg st="13" end="13"/>
                                            </p:txEl>
                                          </p:spTgt>
                                        </p:tgtEl>
                                        <p:attrNameLst>
                                          <p:attrName>style.visibility</p:attrName>
                                        </p:attrNameLst>
                                      </p:cBhvr>
                                      <p:to>
                                        <p:strVal val="visible"/>
                                      </p:to>
                                    </p:set>
                                    <p:anim calcmode="lin" valueType="num">
                                      <p:cBhvr additive="base">
                                        <p:cTn id="10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nodeType="clickEffect">
                                  <p:stCondLst>
                                    <p:cond delay="0"/>
                                  </p:stCondLst>
                                  <p:childTnLst>
                                    <p:set>
                                      <p:cBhvr>
                                        <p:cTn id="106" dur="1" fill="hold">
                                          <p:stCondLst>
                                            <p:cond delay="0"/>
                                          </p:stCondLst>
                                        </p:cTn>
                                        <p:tgtEl>
                                          <p:spTgt spid="4">
                                            <p:txEl>
                                              <p:pRg st="14" end="14"/>
                                            </p:txEl>
                                          </p:spTgt>
                                        </p:tgtEl>
                                        <p:attrNameLst>
                                          <p:attrName>style.visibility</p:attrName>
                                        </p:attrNameLst>
                                      </p:cBhvr>
                                      <p:to>
                                        <p:strVal val="visible"/>
                                      </p:to>
                                    </p:set>
                                    <p:anim calcmode="lin" valueType="num">
                                      <p:cBhvr additive="base">
                                        <p:cTn id="10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4" fill="hold" nodeType="clickEffect">
                                  <p:stCondLst>
                                    <p:cond delay="0"/>
                                  </p:stCondLst>
                                  <p:childTnLst>
                                    <p:set>
                                      <p:cBhvr>
                                        <p:cTn id="112" dur="1" fill="hold">
                                          <p:stCondLst>
                                            <p:cond delay="0"/>
                                          </p:stCondLst>
                                        </p:cTn>
                                        <p:tgtEl>
                                          <p:spTgt spid="4">
                                            <p:txEl>
                                              <p:pRg st="15" end="15"/>
                                            </p:txEl>
                                          </p:spTgt>
                                        </p:tgtEl>
                                        <p:attrNameLst>
                                          <p:attrName>style.visibility</p:attrName>
                                        </p:attrNameLst>
                                      </p:cBhvr>
                                      <p:to>
                                        <p:strVal val="visible"/>
                                      </p:to>
                                    </p:set>
                                    <p:anim calcmode="lin" valueType="num">
                                      <p:cBhvr additive="base">
                                        <p:cTn id="113"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nodeType="clickEffect">
                                  <p:stCondLst>
                                    <p:cond delay="0"/>
                                  </p:stCondLst>
                                  <p:childTnLst>
                                    <p:set>
                                      <p:cBhvr>
                                        <p:cTn id="118" dur="1" fill="hold">
                                          <p:stCondLst>
                                            <p:cond delay="0"/>
                                          </p:stCondLst>
                                        </p:cTn>
                                        <p:tgtEl>
                                          <p:spTgt spid="4">
                                            <p:txEl>
                                              <p:pRg st="16" end="16"/>
                                            </p:txEl>
                                          </p:spTgt>
                                        </p:tgtEl>
                                        <p:attrNameLst>
                                          <p:attrName>style.visibility</p:attrName>
                                        </p:attrNameLst>
                                      </p:cBhvr>
                                      <p:to>
                                        <p:strVal val="visible"/>
                                      </p:to>
                                    </p:set>
                                    <p:anim calcmode="lin" valueType="num">
                                      <p:cBhvr additive="base">
                                        <p:cTn id="119"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4">
                                            <p:txEl>
                                              <p:pRg st="16" end="16"/>
                                            </p:txEl>
                                          </p:spTgt>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5"/>
                                        </p:tgtEl>
                                        <p:attrNameLst>
                                          <p:attrName>style.visibility</p:attrName>
                                        </p:attrNameLst>
                                      </p:cBhvr>
                                      <p:to>
                                        <p:strVal val="visible"/>
                                      </p:to>
                                    </p:set>
                                    <p:anim calcmode="lin" valueType="num">
                                      <p:cBhvr additive="base">
                                        <p:cTn id="123" dur="500" fill="hold"/>
                                        <p:tgtEl>
                                          <p:spTgt spid="5"/>
                                        </p:tgtEl>
                                        <p:attrNameLst>
                                          <p:attrName>ppt_x</p:attrName>
                                        </p:attrNameLst>
                                      </p:cBhvr>
                                      <p:tavLst>
                                        <p:tav tm="0">
                                          <p:val>
                                            <p:strVal val="#ppt_x"/>
                                          </p:val>
                                        </p:tav>
                                        <p:tav tm="100000">
                                          <p:val>
                                            <p:strVal val="#ppt_x"/>
                                          </p:val>
                                        </p:tav>
                                      </p:tavLst>
                                    </p:anim>
                                    <p:anim calcmode="lin" valueType="num">
                                      <p:cBhvr additive="base">
                                        <p:cTn id="1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nodeType="clickEffect">
                                  <p:stCondLst>
                                    <p:cond delay="0"/>
                                  </p:stCondLst>
                                  <p:childTnLst>
                                    <p:set>
                                      <p:cBhvr>
                                        <p:cTn id="128" dur="1" fill="hold">
                                          <p:stCondLst>
                                            <p:cond delay="0"/>
                                          </p:stCondLst>
                                        </p:cTn>
                                        <p:tgtEl>
                                          <p:spTgt spid="4">
                                            <p:txEl>
                                              <p:pRg st="17" end="17"/>
                                            </p:txEl>
                                          </p:spTgt>
                                        </p:tgtEl>
                                        <p:attrNameLst>
                                          <p:attrName>style.visibility</p:attrName>
                                        </p:attrNameLst>
                                      </p:cBhvr>
                                      <p:to>
                                        <p:strVal val="visible"/>
                                      </p:to>
                                    </p:set>
                                    <p:anim calcmode="lin" valueType="num">
                                      <p:cBhvr additive="base">
                                        <p:cTn id="129"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nodeType="clickEffect">
                                  <p:stCondLst>
                                    <p:cond delay="0"/>
                                  </p:stCondLst>
                                  <p:childTnLst>
                                    <p:set>
                                      <p:cBhvr>
                                        <p:cTn id="134" dur="1" fill="hold">
                                          <p:stCondLst>
                                            <p:cond delay="0"/>
                                          </p:stCondLst>
                                        </p:cTn>
                                        <p:tgtEl>
                                          <p:spTgt spid="4">
                                            <p:txEl>
                                              <p:pRg st="18" end="18"/>
                                            </p:txEl>
                                          </p:spTgt>
                                        </p:tgtEl>
                                        <p:attrNameLst>
                                          <p:attrName>style.visibility</p:attrName>
                                        </p:attrNameLst>
                                      </p:cBhvr>
                                      <p:to>
                                        <p:strVal val="visible"/>
                                      </p:to>
                                    </p:set>
                                    <p:anim calcmode="lin" valueType="num">
                                      <p:cBhvr additive="base">
                                        <p:cTn id="135"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4">
                                            <p:txEl>
                                              <p:pRg st="18" end="18"/>
                                            </p:txEl>
                                          </p:spTgt>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4">
                                            <p:txEl>
                                              <p:pRg st="19" end="19"/>
                                            </p:txEl>
                                          </p:spTgt>
                                        </p:tgtEl>
                                        <p:attrNameLst>
                                          <p:attrName>style.visibility</p:attrName>
                                        </p:attrNameLst>
                                      </p:cBhvr>
                                      <p:to>
                                        <p:strVal val="visible"/>
                                      </p:to>
                                    </p:set>
                                    <p:anim calcmode="lin" valueType="num">
                                      <p:cBhvr additive="base">
                                        <p:cTn id="139"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nodeType="clickEffect">
                                  <p:stCondLst>
                                    <p:cond delay="0"/>
                                  </p:stCondLst>
                                  <p:childTnLst>
                                    <p:set>
                                      <p:cBhvr>
                                        <p:cTn id="144" dur="1" fill="hold">
                                          <p:stCondLst>
                                            <p:cond delay="0"/>
                                          </p:stCondLst>
                                        </p:cTn>
                                        <p:tgtEl>
                                          <p:spTgt spid="4">
                                            <p:txEl>
                                              <p:pRg st="20" end="20"/>
                                            </p:txEl>
                                          </p:spTgt>
                                        </p:tgtEl>
                                        <p:attrNameLst>
                                          <p:attrName>style.visibility</p:attrName>
                                        </p:attrNameLst>
                                      </p:cBhvr>
                                      <p:to>
                                        <p:strVal val="visible"/>
                                      </p:to>
                                    </p:set>
                                    <p:anim calcmode="lin" valueType="num">
                                      <p:cBhvr additive="base">
                                        <p:cTn id="145"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4">
                                            <p:txEl>
                                              <p:pRg st="20" end="20"/>
                                            </p:txEl>
                                          </p:spTgt>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6"/>
                                        </p:tgtEl>
                                        <p:attrNameLst>
                                          <p:attrName>style.visibility</p:attrName>
                                        </p:attrNameLst>
                                      </p:cBhvr>
                                      <p:to>
                                        <p:strVal val="visible"/>
                                      </p:to>
                                    </p:set>
                                    <p:anim calcmode="lin" valueType="num">
                                      <p:cBhvr additive="base">
                                        <p:cTn id="149" dur="500" fill="hold"/>
                                        <p:tgtEl>
                                          <p:spTgt spid="6"/>
                                        </p:tgtEl>
                                        <p:attrNameLst>
                                          <p:attrName>ppt_x</p:attrName>
                                        </p:attrNameLst>
                                      </p:cBhvr>
                                      <p:tavLst>
                                        <p:tav tm="0">
                                          <p:val>
                                            <p:strVal val="#ppt_x"/>
                                          </p:val>
                                        </p:tav>
                                        <p:tav tm="100000">
                                          <p:val>
                                            <p:strVal val="#ppt_x"/>
                                          </p:val>
                                        </p:tav>
                                      </p:tavLst>
                                    </p:anim>
                                    <p:anim calcmode="lin" valueType="num">
                                      <p:cBhvr additive="base">
                                        <p:cTn id="1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nodeType="clickEffect">
                                  <p:stCondLst>
                                    <p:cond delay="0"/>
                                  </p:stCondLst>
                                  <p:childTnLst>
                                    <p:set>
                                      <p:cBhvr>
                                        <p:cTn id="154" dur="1" fill="hold">
                                          <p:stCondLst>
                                            <p:cond delay="0"/>
                                          </p:stCondLst>
                                        </p:cTn>
                                        <p:tgtEl>
                                          <p:spTgt spid="22">
                                            <p:txEl>
                                              <p:pRg st="0" end="0"/>
                                            </p:txEl>
                                          </p:spTgt>
                                        </p:tgtEl>
                                        <p:attrNameLst>
                                          <p:attrName>style.visibility</p:attrName>
                                        </p:attrNameLst>
                                      </p:cBhvr>
                                      <p:to>
                                        <p:strVal val="visible"/>
                                      </p:to>
                                    </p:set>
                                    <p:anim calcmode="lin" valueType="num">
                                      <p:cBhvr additive="base">
                                        <p:cTn id="155"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4" fill="hold" nodeType="clickEffect">
                                  <p:stCondLst>
                                    <p:cond delay="0"/>
                                  </p:stCondLst>
                                  <p:childTnLst>
                                    <p:set>
                                      <p:cBhvr>
                                        <p:cTn id="160" dur="1" fill="hold">
                                          <p:stCondLst>
                                            <p:cond delay="0"/>
                                          </p:stCondLst>
                                        </p:cTn>
                                        <p:tgtEl>
                                          <p:spTgt spid="22">
                                            <p:txEl>
                                              <p:pRg st="1" end="1"/>
                                            </p:txEl>
                                          </p:spTgt>
                                        </p:tgtEl>
                                        <p:attrNameLst>
                                          <p:attrName>style.visibility</p:attrName>
                                        </p:attrNameLst>
                                      </p:cBhvr>
                                      <p:to>
                                        <p:strVal val="visible"/>
                                      </p:to>
                                    </p:set>
                                    <p:anim calcmode="lin" valueType="num">
                                      <p:cBhvr additive="base">
                                        <p:cTn id="161"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2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a:extLst>
              <a:ext uri="{FF2B5EF4-FFF2-40B4-BE49-F238E27FC236}">
                <a16:creationId xmlns:a16="http://schemas.microsoft.com/office/drawing/2014/main" id="{1107528B-821E-40ED-8D3F-874820C6FBA6}"/>
              </a:ext>
            </a:extLst>
          </p:cNvPr>
          <p:cNvSpPr txBox="1">
            <a:spLocks noChangeArrowheads="1"/>
          </p:cNvSpPr>
          <p:nvPr/>
        </p:nvSpPr>
        <p:spPr bwMode="auto">
          <a:xfrm>
            <a:off x="304800" y="152400"/>
            <a:ext cx="8620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Differences Between Two Standard Deviations</a:t>
            </a:r>
          </a:p>
        </p:txBody>
      </p:sp>
      <p:sp>
        <p:nvSpPr>
          <p:cNvPr id="3" name="TextBox 2">
            <a:extLst>
              <a:ext uri="{FF2B5EF4-FFF2-40B4-BE49-F238E27FC236}">
                <a16:creationId xmlns:a16="http://schemas.microsoft.com/office/drawing/2014/main" id="{571DB0D8-F980-4FE6-A409-2FB71867B70F}"/>
              </a:ext>
            </a:extLst>
          </p:cNvPr>
          <p:cNvSpPr txBox="1">
            <a:spLocks noChangeArrowheads="1"/>
          </p:cNvSpPr>
          <p:nvPr/>
        </p:nvSpPr>
        <p:spPr bwMode="auto">
          <a:xfrm>
            <a:off x="457200" y="762000"/>
            <a:ext cx="8382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In the Sleep Deprivation study, when evaluating the means of the two groups, we pooled the information on variation by calculating a pooled standard deviation.  The inherent assumption here was that the two samples came from populations with the same (or at least very nearly the same) variance.  We can check this assumption:</a:t>
            </a:r>
          </a:p>
        </p:txBody>
      </p:sp>
      <p:sp>
        <p:nvSpPr>
          <p:cNvPr id="4" name="TextBox 3">
            <a:extLst>
              <a:ext uri="{FF2B5EF4-FFF2-40B4-BE49-F238E27FC236}">
                <a16:creationId xmlns:a16="http://schemas.microsoft.com/office/drawing/2014/main" id="{715033E6-ABC2-4820-93AB-AA03C4180ECB}"/>
              </a:ext>
            </a:extLst>
          </p:cNvPr>
          <p:cNvSpPr txBox="1">
            <a:spLocks noChangeArrowheads="1"/>
          </p:cNvSpPr>
          <p:nvPr/>
        </p:nvSpPr>
        <p:spPr bwMode="auto">
          <a:xfrm>
            <a:off x="4953000" y="1905000"/>
            <a:ext cx="373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Research Hypothesis: H</a:t>
            </a:r>
            <a:r>
              <a:rPr lang="en-US" altLang="en-US" baseline="-25000"/>
              <a:t>1</a:t>
            </a:r>
            <a:r>
              <a:rPr lang="en-US" altLang="en-US"/>
              <a:t>: </a:t>
            </a:r>
            <a:r>
              <a:rPr lang="el-GR" altLang="en-US"/>
              <a:t>σ</a:t>
            </a:r>
            <a:r>
              <a:rPr lang="en-US" altLang="en-US" baseline="-25000"/>
              <a:t>1</a:t>
            </a:r>
            <a:r>
              <a:rPr lang="en-US" altLang="en-US"/>
              <a:t> ≠ </a:t>
            </a:r>
            <a:r>
              <a:rPr lang="el-GR" altLang="en-US"/>
              <a:t>σ</a:t>
            </a:r>
            <a:r>
              <a:rPr lang="en-US" altLang="en-US" baseline="-25000"/>
              <a:t>2</a:t>
            </a:r>
          </a:p>
          <a:p>
            <a:pPr eaLnBrk="1" hangingPunct="1"/>
            <a:r>
              <a:rPr lang="en-US" altLang="en-US"/>
              <a:t>Null Hypothesis: H</a:t>
            </a:r>
            <a:r>
              <a:rPr lang="en-US" altLang="en-US" baseline="-25000"/>
              <a:t>0</a:t>
            </a:r>
            <a:r>
              <a:rPr lang="en-US" altLang="en-US"/>
              <a:t>: </a:t>
            </a:r>
            <a:r>
              <a:rPr lang="el-GR" altLang="en-US"/>
              <a:t>σ</a:t>
            </a:r>
            <a:r>
              <a:rPr lang="en-US" altLang="en-US" baseline="-25000"/>
              <a:t>1</a:t>
            </a:r>
            <a:r>
              <a:rPr lang="en-US" altLang="en-US"/>
              <a:t> = </a:t>
            </a:r>
            <a:r>
              <a:rPr lang="el-GR" altLang="en-US"/>
              <a:t>σ</a:t>
            </a:r>
            <a:r>
              <a:rPr lang="en-US" altLang="en-US" baseline="-25000"/>
              <a:t>2</a:t>
            </a:r>
          </a:p>
        </p:txBody>
      </p:sp>
      <p:sp>
        <p:nvSpPr>
          <p:cNvPr id="5" name="TextBox 4">
            <a:extLst>
              <a:ext uri="{FF2B5EF4-FFF2-40B4-BE49-F238E27FC236}">
                <a16:creationId xmlns:a16="http://schemas.microsoft.com/office/drawing/2014/main" id="{F89CD129-6BB1-4AA4-A397-5FB80337BF32}"/>
              </a:ext>
            </a:extLst>
          </p:cNvPr>
          <p:cNvSpPr txBox="1"/>
          <p:nvPr/>
        </p:nvSpPr>
        <p:spPr>
          <a:xfrm>
            <a:off x="4987925" y="2590800"/>
            <a:ext cx="4079875" cy="2408238"/>
          </a:xfrm>
          <a:prstGeom prst="rect">
            <a:avLst/>
          </a:prstGeom>
          <a:noFill/>
        </p:spPr>
        <p:txBody>
          <a:bodyPr>
            <a:spAutoFit/>
          </a:bodyPr>
          <a:lstStyle/>
          <a:p>
            <a:pPr>
              <a:defRPr/>
            </a:pPr>
            <a:r>
              <a:rPr lang="en-US" dirty="0">
                <a:latin typeface="Arial" charset="0"/>
                <a:cs typeface="Arial" charset="0"/>
              </a:rPr>
              <a:t>Test Statistic: F = [S</a:t>
            </a:r>
            <a:r>
              <a:rPr lang="en-US" baseline="-25000" dirty="0">
                <a:latin typeface="Arial" charset="0"/>
                <a:cs typeface="Arial" charset="0"/>
              </a:rPr>
              <a:t>1</a:t>
            </a:r>
            <a:r>
              <a:rPr lang="en-US" baseline="30000" dirty="0">
                <a:latin typeface="Arial" charset="0"/>
                <a:cs typeface="Arial" charset="0"/>
              </a:rPr>
              <a:t>2</a:t>
            </a:r>
            <a:r>
              <a:rPr lang="en-US" dirty="0">
                <a:latin typeface="Arial" charset="0"/>
                <a:cs typeface="Arial" charset="0"/>
              </a:rPr>
              <a:t>/</a:t>
            </a:r>
            <a:r>
              <a:rPr lang="el-GR" dirty="0">
                <a:latin typeface="Arial" charset="0"/>
                <a:cs typeface="Arial" charset="0"/>
              </a:rPr>
              <a:t>σ</a:t>
            </a:r>
            <a:r>
              <a:rPr lang="en-US" baseline="-25000" dirty="0">
                <a:latin typeface="Arial" charset="0"/>
                <a:cs typeface="Arial" charset="0"/>
              </a:rPr>
              <a:t>1</a:t>
            </a:r>
            <a:r>
              <a:rPr lang="en-US" baseline="30000" dirty="0">
                <a:latin typeface="Arial" charset="0"/>
                <a:cs typeface="Arial" charset="0"/>
              </a:rPr>
              <a:t>2</a:t>
            </a:r>
            <a:r>
              <a:rPr lang="en-US" dirty="0">
                <a:latin typeface="Arial" charset="0"/>
                <a:cs typeface="Arial" charset="0"/>
              </a:rPr>
              <a:t>]/[S</a:t>
            </a:r>
            <a:r>
              <a:rPr lang="en-US" baseline="-25000" dirty="0">
                <a:latin typeface="Arial" charset="0"/>
                <a:cs typeface="Arial" charset="0"/>
              </a:rPr>
              <a:t>2</a:t>
            </a:r>
            <a:r>
              <a:rPr lang="en-US" baseline="30000" dirty="0">
                <a:latin typeface="Arial" charset="0"/>
                <a:cs typeface="Arial" charset="0"/>
              </a:rPr>
              <a:t>2</a:t>
            </a:r>
            <a:r>
              <a:rPr lang="en-US" dirty="0">
                <a:latin typeface="Arial" charset="0"/>
                <a:cs typeface="Arial" charset="0"/>
              </a:rPr>
              <a:t>/</a:t>
            </a:r>
            <a:r>
              <a:rPr lang="el-GR" dirty="0">
                <a:latin typeface="Arial" charset="0"/>
                <a:cs typeface="Arial" charset="0"/>
              </a:rPr>
              <a:t>σ</a:t>
            </a:r>
            <a:r>
              <a:rPr lang="en-US" baseline="-25000" dirty="0">
                <a:latin typeface="Arial" charset="0"/>
                <a:cs typeface="Arial" charset="0"/>
              </a:rPr>
              <a:t>2</a:t>
            </a:r>
            <a:r>
              <a:rPr lang="en-US" baseline="30000" dirty="0">
                <a:latin typeface="Arial" charset="0"/>
                <a:cs typeface="Arial" charset="0"/>
              </a:rPr>
              <a:t>2</a:t>
            </a:r>
            <a:r>
              <a:rPr lang="en-US" dirty="0">
                <a:latin typeface="Arial" charset="0"/>
                <a:cs typeface="Arial" charset="0"/>
              </a:rPr>
              <a:t>]</a:t>
            </a:r>
          </a:p>
          <a:p>
            <a:pPr>
              <a:defRPr/>
            </a:pPr>
            <a:r>
              <a:rPr lang="en-US" dirty="0">
                <a:latin typeface="Arial" charset="0"/>
                <a:cs typeface="Arial" charset="0"/>
              </a:rPr>
              <a:t>Null Distribution: F</a:t>
            </a:r>
            <a:r>
              <a:rPr lang="en-US" baseline="-12000" dirty="0">
                <a:latin typeface="Arial" charset="0"/>
                <a:cs typeface="Arial" charset="0"/>
              </a:rPr>
              <a:t>(n</a:t>
            </a:r>
            <a:r>
              <a:rPr lang="en-US" baseline="-25000" dirty="0">
                <a:latin typeface="Arial" charset="0"/>
                <a:cs typeface="Arial" charset="0"/>
              </a:rPr>
              <a:t>1</a:t>
            </a:r>
            <a:r>
              <a:rPr lang="en-US" baseline="-12000" dirty="0">
                <a:latin typeface="Arial" charset="0"/>
                <a:cs typeface="Arial" charset="0"/>
              </a:rPr>
              <a:t>-1, n</a:t>
            </a:r>
            <a:r>
              <a:rPr lang="en-US" baseline="-25000" dirty="0">
                <a:latin typeface="Arial" charset="0"/>
                <a:cs typeface="Arial" charset="0"/>
              </a:rPr>
              <a:t>2</a:t>
            </a:r>
            <a:r>
              <a:rPr lang="en-US" baseline="-12000" dirty="0">
                <a:latin typeface="Arial" charset="0"/>
                <a:cs typeface="Arial" charset="0"/>
              </a:rPr>
              <a:t>-1)</a:t>
            </a:r>
          </a:p>
          <a:p>
            <a:pPr>
              <a:defRPr/>
            </a:pPr>
            <a:r>
              <a:rPr lang="en-US" sz="1050" dirty="0">
                <a:latin typeface="Arial" charset="0"/>
                <a:cs typeface="Arial" charset="0"/>
              </a:rPr>
              <a:t> Provided both populations follow normal distributions</a:t>
            </a:r>
          </a:p>
          <a:p>
            <a:pPr>
              <a:defRPr/>
            </a:pPr>
            <a:endParaRPr lang="en-US" sz="800" dirty="0">
              <a:latin typeface="Arial" charset="0"/>
              <a:cs typeface="Arial" charset="0"/>
            </a:endParaRPr>
          </a:p>
          <a:p>
            <a:pPr>
              <a:defRPr/>
            </a:pPr>
            <a:r>
              <a:rPr lang="en-US" dirty="0">
                <a:latin typeface="Arial" charset="0"/>
                <a:cs typeface="Arial" charset="0"/>
              </a:rPr>
              <a:t>Decision Rule:  Reject H</a:t>
            </a:r>
            <a:r>
              <a:rPr lang="en-US" baseline="-25000" dirty="0">
                <a:latin typeface="Arial" charset="0"/>
                <a:cs typeface="Arial" charset="0"/>
              </a:rPr>
              <a:t>0</a:t>
            </a:r>
            <a:r>
              <a:rPr lang="en-US" dirty="0">
                <a:latin typeface="Arial" charset="0"/>
                <a:cs typeface="Arial" charset="0"/>
              </a:rPr>
              <a:t> if</a:t>
            </a:r>
          </a:p>
          <a:p>
            <a:pPr>
              <a:defRPr/>
            </a:pPr>
            <a:endParaRPr lang="en-US" sz="800" dirty="0">
              <a:latin typeface="Arial" charset="0"/>
              <a:cs typeface="Arial" charset="0"/>
            </a:endParaRPr>
          </a:p>
          <a:p>
            <a:pPr>
              <a:defRPr/>
            </a:pPr>
            <a:r>
              <a:rPr lang="en-US" dirty="0">
                <a:latin typeface="Arial" charset="0"/>
                <a:cs typeface="Arial" charset="0"/>
              </a:rPr>
              <a:t>F &lt; F</a:t>
            </a:r>
            <a:r>
              <a:rPr lang="en-US" baseline="-12000" dirty="0">
                <a:latin typeface="Arial" charset="0"/>
                <a:cs typeface="Arial" charset="0"/>
              </a:rPr>
              <a:t>(n</a:t>
            </a:r>
            <a:r>
              <a:rPr lang="en-US" baseline="-25000" dirty="0">
                <a:latin typeface="Arial" charset="0"/>
                <a:cs typeface="Arial" charset="0"/>
              </a:rPr>
              <a:t>1</a:t>
            </a:r>
            <a:r>
              <a:rPr lang="en-US" baseline="-12000" dirty="0">
                <a:latin typeface="Arial" charset="0"/>
                <a:cs typeface="Arial" charset="0"/>
              </a:rPr>
              <a:t>-1, n</a:t>
            </a:r>
            <a:r>
              <a:rPr lang="en-US" baseline="-25000" dirty="0">
                <a:latin typeface="Arial" charset="0"/>
                <a:cs typeface="Arial" charset="0"/>
              </a:rPr>
              <a:t>2</a:t>
            </a:r>
            <a:r>
              <a:rPr lang="en-US" baseline="-12000" dirty="0">
                <a:latin typeface="Arial" charset="0"/>
                <a:cs typeface="Arial" charset="0"/>
              </a:rPr>
              <a:t>-1, </a:t>
            </a:r>
            <a:r>
              <a:rPr lang="el-GR" baseline="-12000" dirty="0">
                <a:latin typeface="Arial" charset="0"/>
                <a:cs typeface="Arial" charset="0"/>
              </a:rPr>
              <a:t>α</a:t>
            </a:r>
            <a:r>
              <a:rPr lang="en-US" baseline="-12000" dirty="0">
                <a:latin typeface="Arial" charset="0"/>
                <a:cs typeface="Arial" charset="0"/>
              </a:rPr>
              <a:t>/2)</a:t>
            </a:r>
            <a:r>
              <a:rPr lang="en-US" dirty="0">
                <a:latin typeface="Arial" charset="0"/>
                <a:cs typeface="Arial" charset="0"/>
              </a:rPr>
              <a:t>  or F &gt; F</a:t>
            </a:r>
            <a:r>
              <a:rPr lang="en-US" baseline="-12000" dirty="0">
                <a:latin typeface="Arial" charset="0"/>
                <a:cs typeface="Arial" charset="0"/>
              </a:rPr>
              <a:t>(n</a:t>
            </a:r>
            <a:r>
              <a:rPr lang="en-US" baseline="-25000" dirty="0">
                <a:latin typeface="Arial" charset="0"/>
                <a:cs typeface="Arial" charset="0"/>
              </a:rPr>
              <a:t>1</a:t>
            </a:r>
            <a:r>
              <a:rPr lang="en-US" baseline="-12000" dirty="0">
                <a:latin typeface="Arial" charset="0"/>
                <a:cs typeface="Arial" charset="0"/>
              </a:rPr>
              <a:t>-1, n</a:t>
            </a:r>
            <a:r>
              <a:rPr lang="en-US" baseline="-25000" dirty="0">
                <a:latin typeface="Arial" charset="0"/>
                <a:cs typeface="Arial" charset="0"/>
              </a:rPr>
              <a:t>2</a:t>
            </a:r>
            <a:r>
              <a:rPr lang="en-US" baseline="-12000" dirty="0">
                <a:latin typeface="Arial" charset="0"/>
                <a:cs typeface="Arial" charset="0"/>
              </a:rPr>
              <a:t>-1, 1-</a:t>
            </a:r>
            <a:r>
              <a:rPr lang="el-GR" baseline="-12000" dirty="0">
                <a:latin typeface="Arial" charset="0"/>
                <a:cs typeface="Arial" charset="0"/>
              </a:rPr>
              <a:t>α</a:t>
            </a:r>
            <a:r>
              <a:rPr lang="en-US" baseline="-12000" dirty="0">
                <a:latin typeface="Arial" charset="0"/>
                <a:cs typeface="Arial" charset="0"/>
              </a:rPr>
              <a:t>/2)</a:t>
            </a:r>
            <a:r>
              <a:rPr lang="en-US" dirty="0">
                <a:latin typeface="Arial" charset="0"/>
                <a:cs typeface="Arial" charset="0"/>
              </a:rPr>
              <a:t>,</a:t>
            </a:r>
          </a:p>
          <a:p>
            <a:pPr>
              <a:defRPr/>
            </a:pPr>
            <a:endParaRPr lang="en-US" sz="800" dirty="0">
              <a:latin typeface="Arial" charset="0"/>
              <a:cs typeface="Arial" charset="0"/>
            </a:endParaRPr>
          </a:p>
          <a:p>
            <a:pPr>
              <a:defRPr/>
            </a:pPr>
            <a:r>
              <a:rPr lang="en-US" dirty="0">
                <a:latin typeface="Arial" charset="0"/>
                <a:cs typeface="Arial" charset="0"/>
              </a:rPr>
              <a:t>with </a:t>
            </a:r>
            <a:r>
              <a:rPr lang="el-GR" dirty="0">
                <a:latin typeface="Arial" charset="0"/>
                <a:cs typeface="Arial" charset="0"/>
              </a:rPr>
              <a:t>α</a:t>
            </a:r>
            <a:r>
              <a:rPr lang="en-US" dirty="0">
                <a:latin typeface="Arial" charset="0"/>
                <a:cs typeface="Arial" charset="0"/>
              </a:rPr>
              <a:t>=0.05, n</a:t>
            </a:r>
            <a:r>
              <a:rPr lang="en-US" baseline="-25000" dirty="0">
                <a:latin typeface="Arial" charset="0"/>
                <a:cs typeface="Arial" charset="0"/>
              </a:rPr>
              <a:t>1</a:t>
            </a:r>
            <a:r>
              <a:rPr lang="en-US" dirty="0">
                <a:latin typeface="Arial" charset="0"/>
                <a:cs typeface="Arial" charset="0"/>
              </a:rPr>
              <a:t> = 10, n</a:t>
            </a:r>
            <a:r>
              <a:rPr lang="en-US" baseline="-25000" dirty="0">
                <a:latin typeface="Arial" charset="0"/>
                <a:cs typeface="Arial" charset="0"/>
              </a:rPr>
              <a:t>2</a:t>
            </a:r>
            <a:r>
              <a:rPr lang="en-US" dirty="0">
                <a:latin typeface="Arial" charset="0"/>
                <a:cs typeface="Arial" charset="0"/>
              </a:rPr>
              <a:t> = 11:</a:t>
            </a:r>
          </a:p>
          <a:p>
            <a:pPr>
              <a:defRPr/>
            </a:pPr>
            <a:endParaRPr lang="en-US" sz="800" dirty="0">
              <a:latin typeface="Arial" charset="0"/>
              <a:cs typeface="Arial" charset="0"/>
            </a:endParaRPr>
          </a:p>
          <a:p>
            <a:pPr>
              <a:defRPr/>
            </a:pPr>
            <a:r>
              <a:rPr lang="en-US" dirty="0">
                <a:latin typeface="Arial" charset="0"/>
                <a:cs typeface="Arial" charset="0"/>
              </a:rPr>
              <a:t>  F &lt; 0.25 or F &gt; 3.78</a:t>
            </a:r>
          </a:p>
        </p:txBody>
      </p:sp>
      <p:grpSp>
        <p:nvGrpSpPr>
          <p:cNvPr id="2" name="Group 22">
            <a:extLst>
              <a:ext uri="{FF2B5EF4-FFF2-40B4-BE49-F238E27FC236}">
                <a16:creationId xmlns:a16="http://schemas.microsoft.com/office/drawing/2014/main" id="{29EEB45B-758A-4B17-BEBD-9B59CB9046BC}"/>
              </a:ext>
            </a:extLst>
          </p:cNvPr>
          <p:cNvGrpSpPr>
            <a:grpSpLocks/>
          </p:cNvGrpSpPr>
          <p:nvPr/>
        </p:nvGrpSpPr>
        <p:grpSpPr bwMode="auto">
          <a:xfrm>
            <a:off x="152400" y="2133600"/>
            <a:ext cx="4591050" cy="3629025"/>
            <a:chOff x="152400" y="2133600"/>
            <a:chExt cx="4591050" cy="3629025"/>
          </a:xfrm>
        </p:grpSpPr>
        <p:pic>
          <p:nvPicPr>
            <p:cNvPr id="17419" name="Picture 2">
              <a:extLst>
                <a:ext uri="{FF2B5EF4-FFF2-40B4-BE49-F238E27FC236}">
                  <a16:creationId xmlns:a16="http://schemas.microsoft.com/office/drawing/2014/main" id="{C9839C5B-8A74-4D2F-9364-4038C1ED5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33600"/>
              <a:ext cx="459105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a:extLst>
                <a:ext uri="{FF2B5EF4-FFF2-40B4-BE49-F238E27FC236}">
                  <a16:creationId xmlns:a16="http://schemas.microsoft.com/office/drawing/2014/main" id="{78887EFD-C1E8-4142-A089-7D42E2359CEC}"/>
                </a:ext>
              </a:extLst>
            </p:cNvPr>
            <p:cNvSpPr/>
            <p:nvPr/>
          </p:nvSpPr>
          <p:spPr>
            <a:xfrm>
              <a:off x="649288" y="4335463"/>
              <a:ext cx="146050" cy="842962"/>
            </a:xfrm>
            <a:custGeom>
              <a:avLst/>
              <a:gdLst>
                <a:gd name="connsiteX0" fmla="*/ 145143 w 145143"/>
                <a:gd name="connsiteY0" fmla="*/ 827314 h 841828"/>
                <a:gd name="connsiteX1" fmla="*/ 0 w 145143"/>
                <a:gd name="connsiteY1" fmla="*/ 841828 h 841828"/>
                <a:gd name="connsiteX2" fmla="*/ 58057 w 145143"/>
                <a:gd name="connsiteY2" fmla="*/ 711200 h 841828"/>
                <a:gd name="connsiteX3" fmla="*/ 145143 w 145143"/>
                <a:gd name="connsiteY3" fmla="*/ 0 h 841828"/>
                <a:gd name="connsiteX4" fmla="*/ 145143 w 145143"/>
                <a:gd name="connsiteY4" fmla="*/ 827314 h 841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43" h="841828">
                  <a:moveTo>
                    <a:pt x="145143" y="827314"/>
                  </a:moveTo>
                  <a:lnTo>
                    <a:pt x="0" y="841828"/>
                  </a:lnTo>
                  <a:lnTo>
                    <a:pt x="58057" y="711200"/>
                  </a:lnTo>
                  <a:lnTo>
                    <a:pt x="145143" y="0"/>
                  </a:lnTo>
                  <a:lnTo>
                    <a:pt x="145143" y="827314"/>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a:extLst>
                <a:ext uri="{FF2B5EF4-FFF2-40B4-BE49-F238E27FC236}">
                  <a16:creationId xmlns:a16="http://schemas.microsoft.com/office/drawing/2014/main" id="{7B7E9648-8675-4964-9A8D-095761FDEBB8}"/>
                </a:ext>
              </a:extLst>
            </p:cNvPr>
            <p:cNvSpPr/>
            <p:nvPr/>
          </p:nvSpPr>
          <p:spPr>
            <a:xfrm>
              <a:off x="3451225" y="5105400"/>
              <a:ext cx="841375" cy="73025"/>
            </a:xfrm>
            <a:custGeom>
              <a:avLst/>
              <a:gdLst>
                <a:gd name="connsiteX0" fmla="*/ 0 w 841829"/>
                <a:gd name="connsiteY0" fmla="*/ 0 h 72571"/>
                <a:gd name="connsiteX1" fmla="*/ 0 w 841829"/>
                <a:gd name="connsiteY1" fmla="*/ 72571 h 72571"/>
                <a:gd name="connsiteX2" fmla="*/ 841829 w 841829"/>
                <a:gd name="connsiteY2" fmla="*/ 72571 h 72571"/>
                <a:gd name="connsiteX3" fmla="*/ 0 w 841829"/>
                <a:gd name="connsiteY3" fmla="*/ 0 h 72571"/>
              </a:gdLst>
              <a:ahLst/>
              <a:cxnLst>
                <a:cxn ang="0">
                  <a:pos x="connsiteX0" y="connsiteY0"/>
                </a:cxn>
                <a:cxn ang="0">
                  <a:pos x="connsiteX1" y="connsiteY1"/>
                </a:cxn>
                <a:cxn ang="0">
                  <a:pos x="connsiteX2" y="connsiteY2"/>
                </a:cxn>
                <a:cxn ang="0">
                  <a:pos x="connsiteX3" y="connsiteY3"/>
                </a:cxn>
              </a:cxnLst>
              <a:rect l="l" t="t" r="r" b="b"/>
              <a:pathLst>
                <a:path w="841829" h="72571">
                  <a:moveTo>
                    <a:pt x="0" y="0"/>
                  </a:moveTo>
                  <a:lnTo>
                    <a:pt x="0" y="72571"/>
                  </a:lnTo>
                  <a:lnTo>
                    <a:pt x="841829" y="72571"/>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22" name="TextBox 8">
              <a:extLst>
                <a:ext uri="{FF2B5EF4-FFF2-40B4-BE49-F238E27FC236}">
                  <a16:creationId xmlns:a16="http://schemas.microsoft.com/office/drawing/2014/main" id="{DDDBD447-2C8B-4F34-B1E0-92A43E33D20B}"/>
                </a:ext>
              </a:extLst>
            </p:cNvPr>
            <p:cNvSpPr txBox="1">
              <a:spLocks noChangeArrowheads="1"/>
            </p:cNvSpPr>
            <p:nvPr/>
          </p:nvSpPr>
          <p:spPr bwMode="auto">
            <a:xfrm>
              <a:off x="3276600" y="4343400"/>
              <a:ext cx="962123"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l-GR" altLang="en-US" sz="1200">
                  <a:solidFill>
                    <a:schemeClr val="tx2"/>
                  </a:solidFill>
                </a:rPr>
                <a:t>α</a:t>
              </a:r>
              <a:r>
                <a:rPr lang="en-US" altLang="en-US" sz="1200">
                  <a:solidFill>
                    <a:schemeClr val="tx2"/>
                  </a:solidFill>
                </a:rPr>
                <a:t>/2 = 0.025</a:t>
              </a:r>
            </a:p>
          </p:txBody>
        </p:sp>
        <p:cxnSp>
          <p:nvCxnSpPr>
            <p:cNvPr id="11" name="Straight Arrow Connector 10">
              <a:extLst>
                <a:ext uri="{FF2B5EF4-FFF2-40B4-BE49-F238E27FC236}">
                  <a16:creationId xmlns:a16="http://schemas.microsoft.com/office/drawing/2014/main" id="{9EFD13A3-958D-4C53-B671-CB43FBA770D3}"/>
                </a:ext>
              </a:extLst>
            </p:cNvPr>
            <p:cNvCxnSpPr>
              <a:stCxn id="17422" idx="2"/>
            </p:cNvCxnSpPr>
            <p:nvPr/>
          </p:nvCxnSpPr>
          <p:spPr>
            <a:xfrm rot="5400000">
              <a:off x="3502819" y="4850606"/>
              <a:ext cx="485775" cy="23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31BB473-AE20-4EAF-9480-97B6B3973C45}"/>
                </a:ext>
              </a:extLst>
            </p:cNvPr>
            <p:cNvCxnSpPr>
              <a:stCxn id="17422" idx="1"/>
            </p:cNvCxnSpPr>
            <p:nvPr/>
          </p:nvCxnSpPr>
          <p:spPr>
            <a:xfrm rot="10800000" flipV="1">
              <a:off x="762000" y="4481513"/>
              <a:ext cx="2514600" cy="471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DAB99387-0D1A-4F3E-B3C1-8A415081C35E}"/>
              </a:ext>
            </a:extLst>
          </p:cNvPr>
          <p:cNvCxnSpPr/>
          <p:nvPr/>
        </p:nvCxnSpPr>
        <p:spPr>
          <a:xfrm rot="10800000" flipV="1">
            <a:off x="838200" y="4876800"/>
            <a:ext cx="4724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F96226-864F-4A39-9547-7CE0761F021F}"/>
              </a:ext>
            </a:extLst>
          </p:cNvPr>
          <p:cNvCxnSpPr/>
          <p:nvPr/>
        </p:nvCxnSpPr>
        <p:spPr>
          <a:xfrm rot="10800000" flipV="1">
            <a:off x="3429000" y="4876800"/>
            <a:ext cx="3505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4A9EAB9-2BB3-4B45-B16A-9111AB5DEE76}"/>
              </a:ext>
            </a:extLst>
          </p:cNvPr>
          <p:cNvSpPr txBox="1"/>
          <p:nvPr/>
        </p:nvSpPr>
        <p:spPr>
          <a:xfrm>
            <a:off x="4868863" y="5105400"/>
            <a:ext cx="4198937" cy="930275"/>
          </a:xfrm>
          <a:prstGeom prst="rect">
            <a:avLst/>
          </a:prstGeom>
          <a:noFill/>
        </p:spPr>
        <p:txBody>
          <a:bodyPr>
            <a:spAutoFit/>
          </a:bodyPr>
          <a:lstStyle/>
          <a:p>
            <a:pPr>
              <a:defRPr/>
            </a:pPr>
            <a:r>
              <a:rPr lang="en-US" dirty="0">
                <a:latin typeface="Arial" charset="0"/>
                <a:cs typeface="Arial" charset="0"/>
              </a:rPr>
              <a:t>Decision: with S</a:t>
            </a:r>
            <a:r>
              <a:rPr lang="en-US" baseline="-25000" dirty="0">
                <a:latin typeface="Arial" charset="0"/>
                <a:cs typeface="Arial" charset="0"/>
              </a:rPr>
              <a:t>1</a:t>
            </a:r>
            <a:r>
              <a:rPr lang="en-US" dirty="0">
                <a:latin typeface="Arial" charset="0"/>
                <a:cs typeface="Arial" charset="0"/>
              </a:rPr>
              <a:t> = 14.73 &amp; S</a:t>
            </a:r>
            <a:r>
              <a:rPr lang="en-US" baseline="-25000" dirty="0">
                <a:latin typeface="Arial" charset="0"/>
                <a:cs typeface="Arial" charset="0"/>
              </a:rPr>
              <a:t>2</a:t>
            </a:r>
            <a:r>
              <a:rPr lang="en-US" dirty="0">
                <a:latin typeface="Arial" charset="0"/>
                <a:cs typeface="Arial" charset="0"/>
              </a:rPr>
              <a:t> = 12.17</a:t>
            </a:r>
            <a:endParaRPr lang="en-US" sz="1050" dirty="0">
              <a:latin typeface="Arial" charset="0"/>
              <a:cs typeface="Arial" charset="0"/>
            </a:endParaRPr>
          </a:p>
          <a:p>
            <a:pPr>
              <a:defRPr/>
            </a:pPr>
            <a:r>
              <a:rPr lang="en-US" sz="1050" dirty="0">
                <a:latin typeface="Arial" charset="0"/>
                <a:cs typeface="Arial" charset="0"/>
              </a:rPr>
              <a:t> Sleep Deprivation Study data</a:t>
            </a:r>
          </a:p>
          <a:p>
            <a:pPr>
              <a:defRPr/>
            </a:pPr>
            <a:endParaRPr lang="en-US" sz="800" dirty="0">
              <a:latin typeface="Arial" charset="0"/>
              <a:cs typeface="Arial" charset="0"/>
            </a:endParaRPr>
          </a:p>
          <a:p>
            <a:pPr>
              <a:defRPr/>
            </a:pPr>
            <a:r>
              <a:rPr lang="en-US" dirty="0">
                <a:latin typeface="Arial" charset="0"/>
                <a:cs typeface="Arial" charset="0"/>
              </a:rPr>
              <a:t>    F = (14.73/12.17)</a:t>
            </a:r>
            <a:r>
              <a:rPr lang="en-US" baseline="30000" dirty="0">
                <a:latin typeface="Arial" charset="0"/>
                <a:cs typeface="Arial" charset="0"/>
              </a:rPr>
              <a:t>2</a:t>
            </a:r>
            <a:r>
              <a:rPr lang="en-US" dirty="0">
                <a:latin typeface="Arial" charset="0"/>
                <a:cs typeface="Arial" charset="0"/>
              </a:rPr>
              <a:t> = 1.465</a:t>
            </a:r>
          </a:p>
        </p:txBody>
      </p:sp>
      <p:sp>
        <p:nvSpPr>
          <p:cNvPr id="22" name="TextBox 21">
            <a:extLst>
              <a:ext uri="{FF2B5EF4-FFF2-40B4-BE49-F238E27FC236}">
                <a16:creationId xmlns:a16="http://schemas.microsoft.com/office/drawing/2014/main" id="{29267177-2C8A-4C6F-9B97-50EB03E1A8AE}"/>
              </a:ext>
            </a:extLst>
          </p:cNvPr>
          <p:cNvSpPr txBox="1">
            <a:spLocks noChangeArrowheads="1"/>
          </p:cNvSpPr>
          <p:nvPr/>
        </p:nvSpPr>
        <p:spPr bwMode="auto">
          <a:xfrm>
            <a:off x="304800" y="6096000"/>
            <a:ext cx="8691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Conclusion:  Data do not present sufficient evidence to conclude different variances</a:t>
            </a:r>
          </a:p>
          <a:p>
            <a:pPr eaLnBrk="1" hangingPunct="1"/>
            <a:r>
              <a:rPr lang="en-US" altLang="en-US"/>
              <a:t>                      for the two groups (p-Value ≈ 0.280).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1">
                                            <p:txEl>
                                              <p:pRg st="0" end="0"/>
                                            </p:txEl>
                                          </p:spTgt>
                                        </p:tgtEl>
                                        <p:attrNameLst>
                                          <p:attrName>style.visibility</p:attrName>
                                        </p:attrNameLst>
                                      </p:cBhvr>
                                      <p:to>
                                        <p:strVal val="visible"/>
                                      </p:to>
                                    </p:set>
                                    <p:anim calcmode="lin" valueType="num">
                                      <p:cBhvr additive="base">
                                        <p:cTn id="7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1">
                                            <p:txEl>
                                              <p:pRg st="1" end="1"/>
                                            </p:txEl>
                                          </p:spTgt>
                                        </p:tgtEl>
                                        <p:attrNameLst>
                                          <p:attrName>style.visibility</p:attrName>
                                        </p:attrNameLst>
                                      </p:cBhvr>
                                      <p:to>
                                        <p:strVal val="visible"/>
                                      </p:to>
                                    </p:set>
                                    <p:anim calcmode="lin" valueType="num">
                                      <p:cBhvr additive="base">
                                        <p:cTn id="7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1">
                                            <p:txEl>
                                              <p:pRg st="1" end="1"/>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1">
                                            <p:txEl>
                                              <p:pRg st="3" end="3"/>
                                            </p:txEl>
                                          </p:spTgt>
                                        </p:tgtEl>
                                        <p:attrNameLst>
                                          <p:attrName>style.visibility</p:attrName>
                                        </p:attrNameLst>
                                      </p:cBhvr>
                                      <p:to>
                                        <p:strVal val="visible"/>
                                      </p:to>
                                    </p:set>
                                    <p:anim calcmode="lin" valueType="num">
                                      <p:cBhvr additive="base">
                                        <p:cTn id="81"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 calcmode="lin" valueType="num">
                                      <p:cBhvr additive="base">
                                        <p:cTn id="87" dur="500" fill="hold"/>
                                        <p:tgtEl>
                                          <p:spTgt spid="22"/>
                                        </p:tgtEl>
                                        <p:attrNameLst>
                                          <p:attrName>ppt_x</p:attrName>
                                        </p:attrNameLst>
                                      </p:cBhvr>
                                      <p:tavLst>
                                        <p:tav tm="0">
                                          <p:val>
                                            <p:strVal val="#ppt_x"/>
                                          </p:val>
                                        </p:tav>
                                        <p:tav tm="100000">
                                          <p:val>
                                            <p:strVal val="#ppt_x"/>
                                          </p:val>
                                        </p:tav>
                                      </p:tavLst>
                                    </p:anim>
                                    <p:anim calcmode="lin" valueType="num">
                                      <p:cBhvr additive="base">
                                        <p:cTn id="8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D3C9-E5A7-4289-A062-07501EE9890A}"/>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Variances</a:t>
            </a:r>
          </a:p>
        </p:txBody>
      </p:sp>
      <p:sp>
        <p:nvSpPr>
          <p:cNvPr id="3" name="TextBox 2">
            <a:extLst>
              <a:ext uri="{FF2B5EF4-FFF2-40B4-BE49-F238E27FC236}">
                <a16:creationId xmlns:a16="http://schemas.microsoft.com/office/drawing/2014/main" id="{F2C9272C-F53D-422D-A88E-8161CBE0C364}"/>
              </a:ext>
            </a:extLst>
          </p:cNvPr>
          <p:cNvSpPr txBox="1"/>
          <p:nvPr/>
        </p:nvSpPr>
        <p:spPr>
          <a:xfrm>
            <a:off x="304800" y="609600"/>
            <a:ext cx="8534400" cy="1077913"/>
          </a:xfrm>
          <a:prstGeom prst="rect">
            <a:avLst/>
          </a:prstGeom>
          <a:noFill/>
        </p:spPr>
        <p:txBody>
          <a:bodyPr>
            <a:spAutoFit/>
          </a:bodyPr>
          <a:lstStyle/>
          <a:p>
            <a:pPr>
              <a:defRPr/>
            </a:pPr>
            <a:r>
              <a:rPr lang="en-US" sz="1600" dirty="0">
                <a:latin typeface="+mn-lt"/>
                <a:cs typeface="Arial" charset="0"/>
              </a:rPr>
              <a:t>The assumption of Normally distributed populations being involved is an important one for use of the F-Distribution to make inferences about the two respective variances.</a:t>
            </a:r>
          </a:p>
          <a:p>
            <a:pPr>
              <a:defRPr/>
            </a:pPr>
            <a:r>
              <a:rPr lang="en-US" sz="1600" dirty="0">
                <a:latin typeface="+mn-lt"/>
                <a:cs typeface="Arial" charset="0"/>
              </a:rPr>
              <a:t>Consequently, it is generally desirable to evaluate this assumption prior to using this approach, or to use a different approach. </a:t>
            </a:r>
          </a:p>
        </p:txBody>
      </p:sp>
      <p:sp>
        <p:nvSpPr>
          <p:cNvPr id="4" name="TextBox 3">
            <a:extLst>
              <a:ext uri="{FF2B5EF4-FFF2-40B4-BE49-F238E27FC236}">
                <a16:creationId xmlns:a16="http://schemas.microsoft.com/office/drawing/2014/main" id="{8AD44136-A905-441E-BCC1-C495C4522A10}"/>
              </a:ext>
            </a:extLst>
          </p:cNvPr>
          <p:cNvSpPr txBox="1">
            <a:spLocks noChangeArrowheads="1"/>
          </p:cNvSpPr>
          <p:nvPr/>
        </p:nvSpPr>
        <p:spPr bwMode="auto">
          <a:xfrm>
            <a:off x="381000" y="1752600"/>
            <a:ext cx="260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Evaluation for HR Data:</a:t>
            </a:r>
          </a:p>
        </p:txBody>
      </p:sp>
      <p:pic>
        <p:nvPicPr>
          <p:cNvPr id="63490" name="Picture 2">
            <a:extLst>
              <a:ext uri="{FF2B5EF4-FFF2-40B4-BE49-F238E27FC236}">
                <a16:creationId xmlns:a16="http://schemas.microsoft.com/office/drawing/2014/main" id="{DEFE2FA6-A552-48D2-8980-D3F709347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25908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Picture 3">
            <a:extLst>
              <a:ext uri="{FF2B5EF4-FFF2-40B4-BE49-F238E27FC236}">
                <a16:creationId xmlns:a16="http://schemas.microsoft.com/office/drawing/2014/main" id="{E0CDA13D-7905-4381-8126-AF59A241C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343400"/>
            <a:ext cx="26035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0A7BA3A4-3F06-481F-A83E-A3DC8ABA651A}"/>
              </a:ext>
            </a:extLst>
          </p:cNvPr>
          <p:cNvSpPr txBox="1">
            <a:spLocks noChangeArrowheads="1"/>
          </p:cNvSpPr>
          <p:nvPr/>
        </p:nvSpPr>
        <p:spPr bwMode="auto">
          <a:xfrm>
            <a:off x="2971800" y="2209800"/>
            <a:ext cx="1981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Conclusion:</a:t>
            </a:r>
          </a:p>
          <a:p>
            <a:pPr eaLnBrk="1" hangingPunct="1"/>
            <a:r>
              <a:rPr lang="en-US" altLang="en-US" sz="1400"/>
              <a:t>Insufficient evidence to indicate Female results are not normally distributed.</a:t>
            </a:r>
          </a:p>
          <a:p>
            <a:pPr eaLnBrk="1" hangingPunct="1"/>
            <a:r>
              <a:rPr lang="en-US" altLang="en-US" sz="1400"/>
              <a:t>(So assumption of normality considered reasonable.)</a:t>
            </a:r>
          </a:p>
        </p:txBody>
      </p:sp>
      <p:pic>
        <p:nvPicPr>
          <p:cNvPr id="63492" name="Picture 4">
            <a:extLst>
              <a:ext uri="{FF2B5EF4-FFF2-40B4-BE49-F238E27FC236}">
                <a16:creationId xmlns:a16="http://schemas.microsoft.com/office/drawing/2014/main" id="{359B9FAC-6116-4984-965A-D847E6079F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141538"/>
            <a:ext cx="2590800"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5">
            <a:extLst>
              <a:ext uri="{FF2B5EF4-FFF2-40B4-BE49-F238E27FC236}">
                <a16:creationId xmlns:a16="http://schemas.microsoft.com/office/drawing/2014/main" id="{F434BF89-B5B4-496F-8B04-1FA8615D01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354513"/>
            <a:ext cx="2590800"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E3EE7FC-6392-47DE-A93D-8EE1487E29B6}"/>
              </a:ext>
            </a:extLst>
          </p:cNvPr>
          <p:cNvSpPr txBox="1">
            <a:spLocks noChangeArrowheads="1"/>
          </p:cNvSpPr>
          <p:nvPr/>
        </p:nvSpPr>
        <p:spPr bwMode="auto">
          <a:xfrm>
            <a:off x="4114800" y="4419600"/>
            <a:ext cx="1981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Conclusion:</a:t>
            </a:r>
          </a:p>
          <a:p>
            <a:pPr eaLnBrk="1" hangingPunct="1"/>
            <a:r>
              <a:rPr lang="en-US" altLang="en-US" sz="1400"/>
              <a:t>Evidence suggests Male results are not normally distributed.</a:t>
            </a:r>
          </a:p>
          <a:p>
            <a:pPr eaLnBrk="1" hangingPunct="1"/>
            <a:r>
              <a:rPr lang="en-US" altLang="en-US" sz="1400"/>
              <a:t>(So assumption of normality considered unreasonable.)</a:t>
            </a:r>
          </a:p>
        </p:txBody>
      </p:sp>
      <p:sp>
        <p:nvSpPr>
          <p:cNvPr id="11" name="TextBox 10">
            <a:extLst>
              <a:ext uri="{FF2B5EF4-FFF2-40B4-BE49-F238E27FC236}">
                <a16:creationId xmlns:a16="http://schemas.microsoft.com/office/drawing/2014/main" id="{A5D30D02-AC09-4C8B-AE1E-E8571FC71A7A}"/>
              </a:ext>
            </a:extLst>
          </p:cNvPr>
          <p:cNvSpPr txBox="1"/>
          <p:nvPr/>
        </p:nvSpPr>
        <p:spPr>
          <a:xfrm>
            <a:off x="3048000" y="6172200"/>
            <a:ext cx="2889250" cy="584200"/>
          </a:xfrm>
          <a:prstGeom prst="rect">
            <a:avLst/>
          </a:prstGeom>
          <a:noFill/>
        </p:spPr>
        <p:txBody>
          <a:bodyPr>
            <a:spAutoFit/>
          </a:bodyPr>
          <a:lstStyle/>
          <a:p>
            <a:pPr>
              <a:defRPr/>
            </a:pPr>
            <a:r>
              <a:rPr lang="en-US" sz="1600" dirty="0">
                <a:latin typeface="+mn-lt"/>
                <a:cs typeface="Arial" charset="0"/>
              </a:rPr>
              <a:t>F-Test may not have generated valid conclusion.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3490"/>
                                        </p:tgtEl>
                                        <p:attrNameLst>
                                          <p:attrName>style.visibility</p:attrName>
                                        </p:attrNameLst>
                                      </p:cBhvr>
                                      <p:to>
                                        <p:strVal val="visible"/>
                                      </p:to>
                                    </p:set>
                                    <p:anim calcmode="lin" valueType="num">
                                      <p:cBhvr additive="base">
                                        <p:cTn id="25" dur="500" fill="hold"/>
                                        <p:tgtEl>
                                          <p:spTgt spid="63490"/>
                                        </p:tgtEl>
                                        <p:attrNameLst>
                                          <p:attrName>ppt_x</p:attrName>
                                        </p:attrNameLst>
                                      </p:cBhvr>
                                      <p:tavLst>
                                        <p:tav tm="0">
                                          <p:val>
                                            <p:strVal val="#ppt_x"/>
                                          </p:val>
                                        </p:tav>
                                        <p:tav tm="100000">
                                          <p:val>
                                            <p:strVal val="#ppt_x"/>
                                          </p:val>
                                        </p:tav>
                                      </p:tavLst>
                                    </p:anim>
                                    <p:anim calcmode="lin" valueType="num">
                                      <p:cBhvr additive="base">
                                        <p:cTn id="26" dur="500" fill="hold"/>
                                        <p:tgtEl>
                                          <p:spTgt spid="6349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3491"/>
                                        </p:tgtEl>
                                        <p:attrNameLst>
                                          <p:attrName>style.visibility</p:attrName>
                                        </p:attrNameLst>
                                      </p:cBhvr>
                                      <p:to>
                                        <p:strVal val="visible"/>
                                      </p:to>
                                    </p:set>
                                    <p:anim calcmode="lin" valueType="num">
                                      <p:cBhvr additive="base">
                                        <p:cTn id="31" dur="500" fill="hold"/>
                                        <p:tgtEl>
                                          <p:spTgt spid="63491"/>
                                        </p:tgtEl>
                                        <p:attrNameLst>
                                          <p:attrName>ppt_x</p:attrName>
                                        </p:attrNameLst>
                                      </p:cBhvr>
                                      <p:tavLst>
                                        <p:tav tm="0">
                                          <p:val>
                                            <p:strVal val="#ppt_x"/>
                                          </p:val>
                                        </p:tav>
                                        <p:tav tm="100000">
                                          <p:val>
                                            <p:strVal val="#ppt_x"/>
                                          </p:val>
                                        </p:tav>
                                      </p:tavLst>
                                    </p:anim>
                                    <p:anim calcmode="lin" valueType="num">
                                      <p:cBhvr additive="base">
                                        <p:cTn id="32" dur="500" fill="hold"/>
                                        <p:tgtEl>
                                          <p:spTgt spid="6349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63492"/>
                                        </p:tgtEl>
                                        <p:attrNameLst>
                                          <p:attrName>style.visibility</p:attrName>
                                        </p:attrNameLst>
                                      </p:cBhvr>
                                      <p:to>
                                        <p:strVal val="visible"/>
                                      </p:to>
                                    </p:set>
                                    <p:anim calcmode="lin" valueType="num">
                                      <p:cBhvr additive="base">
                                        <p:cTn id="41" dur="500" fill="hold"/>
                                        <p:tgtEl>
                                          <p:spTgt spid="63492"/>
                                        </p:tgtEl>
                                        <p:attrNameLst>
                                          <p:attrName>ppt_x</p:attrName>
                                        </p:attrNameLst>
                                      </p:cBhvr>
                                      <p:tavLst>
                                        <p:tav tm="0">
                                          <p:val>
                                            <p:strVal val="#ppt_x"/>
                                          </p:val>
                                        </p:tav>
                                        <p:tav tm="100000">
                                          <p:val>
                                            <p:strVal val="#ppt_x"/>
                                          </p:val>
                                        </p:tav>
                                      </p:tavLst>
                                    </p:anim>
                                    <p:anim calcmode="lin" valueType="num">
                                      <p:cBhvr additive="base">
                                        <p:cTn id="42"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63493"/>
                                        </p:tgtEl>
                                        <p:attrNameLst>
                                          <p:attrName>style.visibility</p:attrName>
                                        </p:attrNameLst>
                                      </p:cBhvr>
                                      <p:to>
                                        <p:strVal val="visible"/>
                                      </p:to>
                                    </p:set>
                                    <p:anim calcmode="lin" valueType="num">
                                      <p:cBhvr additive="base">
                                        <p:cTn id="47" dur="500" fill="hold"/>
                                        <p:tgtEl>
                                          <p:spTgt spid="63493"/>
                                        </p:tgtEl>
                                        <p:attrNameLst>
                                          <p:attrName>ppt_x</p:attrName>
                                        </p:attrNameLst>
                                      </p:cBhvr>
                                      <p:tavLst>
                                        <p:tav tm="0">
                                          <p:val>
                                            <p:strVal val="#ppt_x"/>
                                          </p:val>
                                        </p:tav>
                                        <p:tav tm="100000">
                                          <p:val>
                                            <p:strVal val="#ppt_x"/>
                                          </p:val>
                                        </p:tav>
                                      </p:tavLst>
                                    </p:anim>
                                    <p:anim calcmode="lin" valueType="num">
                                      <p:cBhvr additive="base">
                                        <p:cTn id="48"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6053-7308-40AB-A86D-A33ACEC35C3B}"/>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Variances</a:t>
            </a:r>
          </a:p>
        </p:txBody>
      </p:sp>
      <p:sp>
        <p:nvSpPr>
          <p:cNvPr id="3" name="TextBox 2">
            <a:extLst>
              <a:ext uri="{FF2B5EF4-FFF2-40B4-BE49-F238E27FC236}">
                <a16:creationId xmlns:a16="http://schemas.microsoft.com/office/drawing/2014/main" id="{9A893220-6124-4796-9AB5-6CF9A65EC9D8}"/>
              </a:ext>
            </a:extLst>
          </p:cNvPr>
          <p:cNvSpPr txBox="1"/>
          <p:nvPr/>
        </p:nvSpPr>
        <p:spPr>
          <a:xfrm>
            <a:off x="457200" y="609600"/>
            <a:ext cx="5645150" cy="584200"/>
          </a:xfrm>
          <a:prstGeom prst="rect">
            <a:avLst/>
          </a:prstGeom>
          <a:noFill/>
        </p:spPr>
        <p:txBody>
          <a:bodyPr wrap="none">
            <a:spAutoFit/>
          </a:bodyPr>
          <a:lstStyle/>
          <a:p>
            <a:pPr>
              <a:defRPr/>
            </a:pPr>
            <a:r>
              <a:rPr lang="en-US" sz="1600" dirty="0">
                <a:latin typeface="+mn-lt"/>
                <a:cs typeface="Arial" charset="0"/>
              </a:rPr>
              <a:t>So … what do we do now?</a:t>
            </a:r>
          </a:p>
          <a:p>
            <a:pPr>
              <a:defRPr/>
            </a:pPr>
            <a:r>
              <a:rPr lang="en-US" sz="1600" dirty="0">
                <a:latin typeface="+mn-lt"/>
                <a:cs typeface="Arial" charset="0"/>
              </a:rPr>
              <a:t>Consider a different approach that does not depend on Normality.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E78D44-C299-4BC2-A8AE-5D49F377AF20}"/>
                  </a:ext>
                </a:extLst>
              </p:cNvPr>
              <p:cNvSpPr txBox="1">
                <a:spLocks noChangeArrowheads="1"/>
              </p:cNvSpPr>
              <p:nvPr/>
            </p:nvSpPr>
            <p:spPr bwMode="auto">
              <a:xfrm>
                <a:off x="381000" y="1371600"/>
                <a:ext cx="4742132" cy="31085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Calibri" panose="020F0502020204030204" pitchFamily="34" charset="0"/>
                  </a:rPr>
                  <a:t>One relatively easy test is described as follows:</a:t>
                </a:r>
              </a:p>
              <a:p>
                <a:pPr eaLnBrk="1" hangingPunct="1"/>
                <a:endParaRPr lang="en-US" altLang="en-US" sz="1400" dirty="0">
                  <a:latin typeface="Calibri" panose="020F0502020204030204" pitchFamily="34" charset="0"/>
                </a:endParaRPr>
              </a:p>
              <a:p>
                <a:pPr eaLnBrk="1" hangingPunct="1"/>
                <a:r>
                  <a:rPr lang="en-US" altLang="en-US" sz="1400" dirty="0">
                    <a:latin typeface="Calibri" panose="020F0502020204030204" pitchFamily="34" charset="0"/>
                  </a:rPr>
                  <a:t> 1) Calculate the absolute deviations from the sample mean</a:t>
                </a:r>
              </a:p>
              <a:p>
                <a:pPr eaLnBrk="1" hangingPunct="1"/>
                <a:r>
                  <a:rPr lang="en-US" altLang="en-US" sz="1400" dirty="0">
                    <a:latin typeface="Calibri" panose="020F0502020204030204" pitchFamily="34" charset="0"/>
                  </a:rPr>
                  <a:t>       (</a:t>
                </a:r>
                <a:r>
                  <a:rPr lang="en-US" altLang="en-US" sz="1400" dirty="0" err="1">
                    <a:latin typeface="Calibri" panose="020F0502020204030204" pitchFamily="34" charset="0"/>
                  </a:rPr>
                  <a:t>ie</a:t>
                </a:r>
                <a:r>
                  <a:rPr lang="en-US" altLang="en-US" sz="1400" dirty="0">
                    <a:latin typeface="Calibri" panose="020F0502020204030204" pitchFamily="34" charset="0"/>
                  </a:rPr>
                  <a:t>, |x</a:t>
                </a:r>
                <a:r>
                  <a:rPr lang="en-US" altLang="en-US" sz="1400" baseline="-25000" dirty="0">
                    <a:latin typeface="Calibri" panose="020F0502020204030204" pitchFamily="34" charset="0"/>
                  </a:rPr>
                  <a:t>i </a:t>
                </a:r>
                <a:r>
                  <a:rPr lang="en-US" altLang="en-US" sz="1400" dirty="0">
                    <a:latin typeface="Calibri" panose="020F0502020204030204" pitchFamily="34" charset="0"/>
                  </a:rPr>
                  <a:t>– </a:t>
                </a:r>
                <a14:m>
                  <m:oMath xmlns:m="http://schemas.openxmlformats.org/officeDocument/2006/math">
                    <m:acc>
                      <m:accPr>
                        <m:chr m:val="̅"/>
                        <m:ctrlPr>
                          <a:rPr lang="en-US" altLang="en-US" sz="1400" i="1" smtClean="0">
                            <a:latin typeface="Cambria Math" panose="02040503050406030204" pitchFamily="18" charset="0"/>
                          </a:rPr>
                        </m:ctrlPr>
                      </m:accPr>
                      <m:e>
                        <m:r>
                          <a:rPr lang="en-US" altLang="en-US" sz="1400" b="0" i="1" smtClean="0">
                            <a:latin typeface="Cambria Math" panose="02040503050406030204" pitchFamily="18" charset="0"/>
                          </a:rPr>
                          <m:t>𝑥</m:t>
                        </m:r>
                      </m:e>
                    </m:acc>
                  </m:oMath>
                </a14:m>
                <a:r>
                  <a:rPr lang="en-US" altLang="en-US" sz="1400" dirty="0">
                    <a:latin typeface="Calibri" panose="020F0502020204030204" pitchFamily="34" charset="0"/>
                  </a:rPr>
                  <a:t>|) for each respective sample</a:t>
                </a:r>
              </a:p>
              <a:p>
                <a:pPr eaLnBrk="1" hangingPunct="1"/>
                <a:r>
                  <a:rPr lang="en-US" altLang="en-US" sz="1400" dirty="0">
                    <a:latin typeface="Calibri" panose="020F0502020204030204" pitchFamily="34" charset="0"/>
                  </a:rPr>
                  <a:t> 2) Order these within each sample from largest to smallest</a:t>
                </a:r>
              </a:p>
              <a:p>
                <a:pPr eaLnBrk="1" hangingPunct="1"/>
                <a:r>
                  <a:rPr lang="en-US" altLang="en-US" sz="1400" dirty="0">
                    <a:latin typeface="Calibri" panose="020F0502020204030204" pitchFamily="34" charset="0"/>
                  </a:rPr>
                  <a:t> 3) Let c</a:t>
                </a:r>
                <a:r>
                  <a:rPr lang="en-US" altLang="en-US" sz="1400" baseline="-25000" dirty="0">
                    <a:latin typeface="Calibri" panose="020F0502020204030204" pitchFamily="34" charset="0"/>
                  </a:rPr>
                  <a:t>1</a:t>
                </a:r>
                <a:r>
                  <a:rPr lang="en-US" altLang="en-US" sz="1400" dirty="0">
                    <a:latin typeface="Calibri" panose="020F0502020204030204" pitchFamily="34" charset="0"/>
                  </a:rPr>
                  <a:t> = number of results for sample 1 greater than the </a:t>
                </a:r>
              </a:p>
              <a:p>
                <a:pPr eaLnBrk="1" hangingPunct="1"/>
                <a:r>
                  <a:rPr lang="en-US" altLang="en-US" sz="1400" dirty="0">
                    <a:latin typeface="Calibri" panose="020F0502020204030204" pitchFamily="34" charset="0"/>
                  </a:rPr>
                  <a:t>                     largest result for sample 2</a:t>
                </a:r>
              </a:p>
              <a:p>
                <a:pPr eaLnBrk="1" hangingPunct="1"/>
                <a:r>
                  <a:rPr lang="en-US" altLang="en-US" sz="1400" dirty="0">
                    <a:latin typeface="Calibri" panose="020F0502020204030204" pitchFamily="34" charset="0"/>
                  </a:rPr>
                  <a:t> 4) Let c</a:t>
                </a:r>
                <a:r>
                  <a:rPr lang="en-US" altLang="en-US" sz="1400" baseline="-25000" dirty="0">
                    <a:latin typeface="Calibri" panose="020F0502020204030204" pitchFamily="34" charset="0"/>
                  </a:rPr>
                  <a:t>2</a:t>
                </a:r>
                <a:r>
                  <a:rPr lang="en-US" altLang="en-US" sz="1400" dirty="0">
                    <a:latin typeface="Calibri" panose="020F0502020204030204" pitchFamily="34" charset="0"/>
                  </a:rPr>
                  <a:t> = number of results for sample 2 greater than the</a:t>
                </a:r>
              </a:p>
              <a:p>
                <a:pPr eaLnBrk="1" hangingPunct="1"/>
                <a:r>
                  <a:rPr lang="en-US" altLang="en-US" sz="1400" dirty="0">
                    <a:latin typeface="Calibri" panose="020F0502020204030204" pitchFamily="34" charset="0"/>
                  </a:rPr>
                  <a:t>                     largest result for sample 1</a:t>
                </a:r>
              </a:p>
              <a:p>
                <a:pPr eaLnBrk="1" hangingPunct="1"/>
                <a:r>
                  <a:rPr lang="en-US" altLang="en-US" sz="1400" dirty="0">
                    <a:latin typeface="Calibri" panose="020F0502020204030204" pitchFamily="34" charset="0"/>
                  </a:rPr>
                  <a:t>     Note: At least one of c</a:t>
                </a:r>
                <a:r>
                  <a:rPr lang="en-US" altLang="en-US" sz="1400" baseline="-25000" dirty="0">
                    <a:latin typeface="Calibri" panose="020F0502020204030204" pitchFamily="34" charset="0"/>
                  </a:rPr>
                  <a:t>1</a:t>
                </a:r>
                <a:r>
                  <a:rPr lang="en-US" altLang="en-US" sz="1400" dirty="0">
                    <a:latin typeface="Calibri" panose="020F0502020204030204" pitchFamily="34" charset="0"/>
                  </a:rPr>
                  <a:t> or c</a:t>
                </a:r>
                <a:r>
                  <a:rPr lang="en-US" altLang="en-US" sz="1400" baseline="-25000" dirty="0">
                    <a:latin typeface="Calibri" panose="020F0502020204030204" pitchFamily="34" charset="0"/>
                  </a:rPr>
                  <a:t>2</a:t>
                </a:r>
                <a:r>
                  <a:rPr lang="en-US" altLang="en-US" sz="1400" dirty="0">
                    <a:latin typeface="Calibri" panose="020F0502020204030204" pitchFamily="34" charset="0"/>
                  </a:rPr>
                  <a:t> must be zero.</a:t>
                </a:r>
              </a:p>
              <a:p>
                <a:pPr eaLnBrk="1" hangingPunct="1"/>
                <a:r>
                  <a:rPr lang="en-US" altLang="en-US" sz="1400" dirty="0">
                    <a:latin typeface="Calibri" panose="020F0502020204030204" pitchFamily="34" charset="0"/>
                  </a:rPr>
                  <a:t> 5) If c</a:t>
                </a:r>
                <a:r>
                  <a:rPr lang="en-US" altLang="en-US" sz="1400" baseline="-25000" dirty="0">
                    <a:latin typeface="Calibri" panose="020F0502020204030204" pitchFamily="34" charset="0"/>
                  </a:rPr>
                  <a:t>1</a:t>
                </a:r>
                <a:r>
                  <a:rPr lang="en-US" altLang="en-US" sz="1400" dirty="0">
                    <a:latin typeface="Calibri" panose="020F0502020204030204" pitchFamily="34" charset="0"/>
                  </a:rPr>
                  <a:t> &gt; Critical Value, then conclude </a:t>
                </a:r>
                <a:r>
                  <a:rPr lang="el-GR" altLang="en-US" sz="1400" dirty="0">
                    <a:latin typeface="Calibri" panose="020F0502020204030204" pitchFamily="34" charset="0"/>
                  </a:rPr>
                  <a:t>σ</a:t>
                </a:r>
                <a:r>
                  <a:rPr lang="en-US" altLang="en-US" sz="1400" baseline="-25000" dirty="0">
                    <a:latin typeface="Calibri" panose="020F0502020204030204" pitchFamily="34" charset="0"/>
                  </a:rPr>
                  <a:t>1</a:t>
                </a:r>
                <a:r>
                  <a:rPr lang="en-US" altLang="en-US" sz="1400" dirty="0">
                    <a:latin typeface="Calibri" panose="020F0502020204030204" pitchFamily="34" charset="0"/>
                  </a:rPr>
                  <a:t> &gt; </a:t>
                </a:r>
                <a:r>
                  <a:rPr lang="el-GR" altLang="en-US" sz="1400" dirty="0">
                    <a:latin typeface="Calibri" panose="020F0502020204030204" pitchFamily="34" charset="0"/>
                  </a:rPr>
                  <a:t>σ</a:t>
                </a:r>
                <a:r>
                  <a:rPr lang="en-US" altLang="en-US" sz="1400" baseline="-25000" dirty="0">
                    <a:latin typeface="Calibri" panose="020F0502020204030204" pitchFamily="34" charset="0"/>
                  </a:rPr>
                  <a:t>2</a:t>
                </a:r>
              </a:p>
              <a:p>
                <a:pPr eaLnBrk="1" hangingPunct="1"/>
                <a:r>
                  <a:rPr lang="en-US" altLang="en-US" sz="1400" dirty="0">
                    <a:latin typeface="Calibri" panose="020F0502020204030204" pitchFamily="34" charset="0"/>
                  </a:rPr>
                  <a:t> 6) If c</a:t>
                </a:r>
                <a:r>
                  <a:rPr lang="en-US" altLang="en-US" sz="1400" baseline="-25000" dirty="0">
                    <a:latin typeface="Calibri" panose="020F0502020204030204" pitchFamily="34" charset="0"/>
                  </a:rPr>
                  <a:t>2</a:t>
                </a:r>
                <a:r>
                  <a:rPr lang="en-US" altLang="en-US" sz="1400" dirty="0">
                    <a:latin typeface="Calibri" panose="020F0502020204030204" pitchFamily="34" charset="0"/>
                  </a:rPr>
                  <a:t> &gt; Critical Value, then conclude </a:t>
                </a:r>
                <a:r>
                  <a:rPr lang="el-GR" altLang="en-US" sz="1400" dirty="0">
                    <a:latin typeface="Calibri" panose="020F0502020204030204" pitchFamily="34" charset="0"/>
                  </a:rPr>
                  <a:t>σ</a:t>
                </a:r>
                <a:r>
                  <a:rPr lang="en-US" altLang="en-US" sz="1400" baseline="-25000" dirty="0">
                    <a:latin typeface="Calibri" panose="020F0502020204030204" pitchFamily="34" charset="0"/>
                  </a:rPr>
                  <a:t>2</a:t>
                </a:r>
                <a:r>
                  <a:rPr lang="en-US" altLang="en-US" sz="1400" dirty="0">
                    <a:latin typeface="Calibri" panose="020F0502020204030204" pitchFamily="34" charset="0"/>
                  </a:rPr>
                  <a:t> &gt; </a:t>
                </a:r>
                <a:r>
                  <a:rPr lang="el-GR" altLang="en-US" sz="1400" dirty="0">
                    <a:latin typeface="Calibri" panose="020F0502020204030204" pitchFamily="34" charset="0"/>
                  </a:rPr>
                  <a:t>σ</a:t>
                </a:r>
                <a:r>
                  <a:rPr lang="en-US" altLang="en-US" sz="1400" baseline="-25000" dirty="0">
                    <a:latin typeface="Calibri" panose="020F0502020204030204" pitchFamily="34" charset="0"/>
                  </a:rPr>
                  <a:t>1</a:t>
                </a:r>
              </a:p>
              <a:p>
                <a:pPr eaLnBrk="1" hangingPunct="1"/>
                <a:r>
                  <a:rPr lang="en-US" altLang="en-US" sz="1400" dirty="0">
                    <a:latin typeface="Calibri" panose="020F0502020204030204" pitchFamily="34" charset="0"/>
                  </a:rPr>
                  <a:t>      Note: Critical Value = ln(</a:t>
                </a:r>
                <a:r>
                  <a:rPr lang="el-GR" altLang="en-US" sz="1400" dirty="0">
                    <a:latin typeface="Calibri" panose="020F0502020204030204" pitchFamily="34" charset="0"/>
                  </a:rPr>
                  <a:t>α</a:t>
                </a:r>
                <a:r>
                  <a:rPr lang="en-US" altLang="en-US" sz="1400" dirty="0">
                    <a:latin typeface="Calibri" panose="020F0502020204030204" pitchFamily="34" charset="0"/>
                  </a:rPr>
                  <a:t>/2)/ln[n</a:t>
                </a:r>
                <a:r>
                  <a:rPr lang="en-US" altLang="en-US" sz="1400" baseline="-25000" dirty="0">
                    <a:latin typeface="Calibri" panose="020F0502020204030204" pitchFamily="34" charset="0"/>
                  </a:rPr>
                  <a:t>1</a:t>
                </a:r>
                <a:r>
                  <a:rPr lang="en-US" altLang="en-US" sz="1400" dirty="0">
                    <a:latin typeface="Calibri" panose="020F0502020204030204" pitchFamily="34" charset="0"/>
                  </a:rPr>
                  <a:t>/(n</a:t>
                </a:r>
                <a:r>
                  <a:rPr lang="en-US" altLang="en-US" sz="1400" baseline="-25000" dirty="0">
                    <a:latin typeface="Calibri" panose="020F0502020204030204" pitchFamily="34" charset="0"/>
                  </a:rPr>
                  <a:t>1</a:t>
                </a:r>
                <a:r>
                  <a:rPr lang="en-US" altLang="en-US" sz="1400" dirty="0">
                    <a:latin typeface="Calibri" panose="020F0502020204030204" pitchFamily="34" charset="0"/>
                  </a:rPr>
                  <a:t>+n</a:t>
                </a:r>
                <a:r>
                  <a:rPr lang="en-US" altLang="en-US" sz="1400" baseline="-25000" dirty="0">
                    <a:latin typeface="Calibri" panose="020F0502020204030204" pitchFamily="34" charset="0"/>
                  </a:rPr>
                  <a:t>2</a:t>
                </a:r>
                <a:r>
                  <a:rPr lang="en-US" altLang="en-US" sz="1400" dirty="0">
                    <a:latin typeface="Calibri" panose="020F0502020204030204" pitchFamily="34" charset="0"/>
                  </a:rPr>
                  <a:t>)]</a:t>
                </a:r>
              </a:p>
              <a:p>
                <a:pPr eaLnBrk="1" hangingPunct="1"/>
                <a:r>
                  <a:rPr lang="en-US" altLang="en-US" sz="1400" dirty="0">
                    <a:latin typeface="Calibri" panose="020F0502020204030204" pitchFamily="34" charset="0"/>
                  </a:rPr>
                  <a:t> 7) Otherwise, conclude insufficient evidence to Reject </a:t>
                </a:r>
                <a:r>
                  <a:rPr lang="el-GR" altLang="en-US" sz="1400" dirty="0">
                    <a:latin typeface="Calibri" panose="020F0502020204030204" pitchFamily="34" charset="0"/>
                  </a:rPr>
                  <a:t>σ</a:t>
                </a:r>
                <a:r>
                  <a:rPr lang="en-US" altLang="en-US" sz="1400" baseline="-25000" dirty="0">
                    <a:latin typeface="Calibri" panose="020F0502020204030204" pitchFamily="34" charset="0"/>
                  </a:rPr>
                  <a:t>1</a:t>
                </a:r>
                <a:r>
                  <a:rPr lang="en-US" altLang="en-US" sz="1400" dirty="0">
                    <a:latin typeface="Calibri" panose="020F0502020204030204" pitchFamily="34" charset="0"/>
                  </a:rPr>
                  <a:t>=</a:t>
                </a:r>
                <a:r>
                  <a:rPr lang="el-GR" altLang="en-US" sz="1400" dirty="0">
                    <a:latin typeface="Calibri" panose="020F0502020204030204" pitchFamily="34" charset="0"/>
                  </a:rPr>
                  <a:t>σ</a:t>
                </a:r>
                <a:r>
                  <a:rPr lang="en-US" altLang="en-US" sz="1400" baseline="-25000" dirty="0">
                    <a:latin typeface="Calibri" panose="020F0502020204030204" pitchFamily="34" charset="0"/>
                  </a:rPr>
                  <a:t>2</a:t>
                </a:r>
              </a:p>
            </p:txBody>
          </p:sp>
        </mc:Choice>
        <mc:Fallback xmlns="">
          <p:sp>
            <p:nvSpPr>
              <p:cNvPr id="4" name="TextBox 3">
                <a:extLst>
                  <a:ext uri="{FF2B5EF4-FFF2-40B4-BE49-F238E27FC236}">
                    <a16:creationId xmlns:a16="http://schemas.microsoft.com/office/drawing/2014/main" id="{05E78D44-C299-4BC2-A8AE-5D49F377AF20}"/>
                  </a:ext>
                </a:extLst>
              </p:cNvPr>
              <p:cNvSpPr txBox="1">
                <a:spLocks noRot="1" noChangeAspect="1" noMove="1" noResize="1" noEditPoints="1" noAdjustHandles="1" noChangeArrowheads="1" noChangeShapeType="1" noTextEdit="1"/>
              </p:cNvSpPr>
              <p:nvPr/>
            </p:nvSpPr>
            <p:spPr bwMode="auto">
              <a:xfrm>
                <a:off x="381000" y="1371600"/>
                <a:ext cx="4742132" cy="3108543"/>
              </a:xfrm>
              <a:prstGeom prst="rect">
                <a:avLst/>
              </a:prstGeom>
              <a:blipFill>
                <a:blip r:embed="rId3"/>
                <a:stretch>
                  <a:fillRect l="-386" t="-392" b="-9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64514" name="Picture 2">
            <a:extLst>
              <a:ext uri="{FF2B5EF4-FFF2-40B4-BE49-F238E27FC236}">
                <a16:creationId xmlns:a16="http://schemas.microsoft.com/office/drawing/2014/main" id="{CAF57BB4-F7DA-4AED-A1A6-B3BD8E7D9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676400"/>
            <a:ext cx="84296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7A0D3FF-D47E-4026-9FD4-D7F8C3B20DC9}"/>
              </a:ext>
            </a:extLst>
          </p:cNvPr>
          <p:cNvSpPr txBox="1">
            <a:spLocks noChangeArrowheads="1"/>
          </p:cNvSpPr>
          <p:nvPr/>
        </p:nvSpPr>
        <p:spPr bwMode="auto">
          <a:xfrm>
            <a:off x="5181600" y="1371600"/>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Data</a:t>
            </a:r>
          </a:p>
        </p:txBody>
      </p:sp>
      <p:pic>
        <p:nvPicPr>
          <p:cNvPr id="64515" name="Picture 3">
            <a:extLst>
              <a:ext uri="{FF2B5EF4-FFF2-40B4-BE49-F238E27FC236}">
                <a16:creationId xmlns:a16="http://schemas.microsoft.com/office/drawing/2014/main" id="{3890D006-B2CF-4AA3-90E2-467D76C99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1676400"/>
            <a:ext cx="84296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78D501D6-6BCF-45F7-8B8D-B387FC6F4FDA}"/>
              </a:ext>
            </a:extLst>
          </p:cNvPr>
          <p:cNvSpPr txBox="1">
            <a:spLocks noChangeArrowheads="1"/>
          </p:cNvSpPr>
          <p:nvPr/>
        </p:nvSpPr>
        <p:spPr bwMode="auto">
          <a:xfrm>
            <a:off x="6858000" y="1066800"/>
            <a:ext cx="91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Mean Absolute Deviations</a:t>
            </a:r>
          </a:p>
        </p:txBody>
      </p:sp>
      <p:pic>
        <p:nvPicPr>
          <p:cNvPr id="64516" name="Picture 4">
            <a:extLst>
              <a:ext uri="{FF2B5EF4-FFF2-40B4-BE49-F238E27FC236}">
                <a16:creationId xmlns:a16="http://schemas.microsoft.com/office/drawing/2014/main" id="{6175096D-3DE1-4E92-B699-3739A55C74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1447800"/>
            <a:ext cx="76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5">
            <a:extLst>
              <a:ext uri="{FF2B5EF4-FFF2-40B4-BE49-F238E27FC236}">
                <a16:creationId xmlns:a16="http://schemas.microsoft.com/office/drawing/2014/main" id="{005668E3-D20B-491D-9D9D-56D3E287FC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8600" y="1690688"/>
            <a:ext cx="995363"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9EEB4301-6A77-484B-B330-1AC0342C8B69}"/>
              </a:ext>
            </a:extLst>
          </p:cNvPr>
          <p:cNvSpPr txBox="1">
            <a:spLocks noChangeArrowheads="1"/>
          </p:cNvSpPr>
          <p:nvPr/>
        </p:nvSpPr>
        <p:spPr bwMode="auto">
          <a:xfrm>
            <a:off x="7848600" y="9223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Sorted Mean Absolute Deviations</a:t>
            </a:r>
          </a:p>
        </p:txBody>
      </p:sp>
      <p:sp>
        <p:nvSpPr>
          <p:cNvPr id="12" name="TextBox 11">
            <a:extLst>
              <a:ext uri="{FF2B5EF4-FFF2-40B4-BE49-F238E27FC236}">
                <a16:creationId xmlns:a16="http://schemas.microsoft.com/office/drawing/2014/main" id="{58422051-AF68-45BE-8384-2D5926DB3CAA}"/>
              </a:ext>
            </a:extLst>
          </p:cNvPr>
          <p:cNvSpPr txBox="1">
            <a:spLocks noChangeArrowheads="1"/>
          </p:cNvSpPr>
          <p:nvPr/>
        </p:nvSpPr>
        <p:spPr bwMode="auto">
          <a:xfrm>
            <a:off x="685800" y="4495800"/>
            <a:ext cx="4094163"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latin typeface="Calibri" panose="020F0502020204030204" pitchFamily="34" charset="0"/>
              </a:rPr>
              <a:t>For the HR Data …</a:t>
            </a:r>
          </a:p>
          <a:p>
            <a:pPr eaLnBrk="1" hangingPunct="1"/>
            <a:r>
              <a:rPr lang="en-US" altLang="en-US" sz="1600" dirty="0">
                <a:latin typeface="Calibri" panose="020F0502020204030204" pitchFamily="34" charset="0"/>
              </a:rPr>
              <a:t>   c</a:t>
            </a:r>
            <a:r>
              <a:rPr lang="en-US" altLang="en-US" sz="1600" baseline="-25000" dirty="0">
                <a:latin typeface="Calibri" panose="020F0502020204030204" pitchFamily="34" charset="0"/>
              </a:rPr>
              <a:t>1</a:t>
            </a:r>
            <a:r>
              <a:rPr lang="en-US" altLang="en-US" sz="1600" dirty="0">
                <a:latin typeface="Calibri" panose="020F0502020204030204" pitchFamily="34" charset="0"/>
              </a:rPr>
              <a:t> = </a:t>
            </a:r>
            <a:r>
              <a:rPr lang="en-US" altLang="en-US" sz="1600" dirty="0" err="1">
                <a:latin typeface="Calibri" panose="020F0502020204030204" pitchFamily="34" charset="0"/>
              </a:rPr>
              <a:t>c</a:t>
            </a:r>
            <a:r>
              <a:rPr lang="en-US" altLang="en-US" sz="1600" baseline="-25000" dirty="0" err="1">
                <a:latin typeface="Calibri" panose="020F0502020204030204" pitchFamily="34" charset="0"/>
              </a:rPr>
              <a:t>F</a:t>
            </a:r>
            <a:r>
              <a:rPr lang="en-US" altLang="en-US" sz="1600" dirty="0">
                <a:latin typeface="Calibri" panose="020F0502020204030204" pitchFamily="34" charset="0"/>
              </a:rPr>
              <a:t> = 2 (and c</a:t>
            </a:r>
            <a:r>
              <a:rPr lang="en-US" altLang="en-US" sz="1600" baseline="-25000" dirty="0">
                <a:latin typeface="Calibri" panose="020F0502020204030204" pitchFamily="34" charset="0"/>
              </a:rPr>
              <a:t>2</a:t>
            </a:r>
            <a:r>
              <a:rPr lang="en-US" altLang="en-US" sz="1600" dirty="0">
                <a:latin typeface="Calibri" panose="020F0502020204030204" pitchFamily="34" charset="0"/>
              </a:rPr>
              <a:t> = </a:t>
            </a:r>
            <a:r>
              <a:rPr lang="en-US" altLang="en-US" sz="1600" dirty="0" err="1">
                <a:latin typeface="Calibri" panose="020F0502020204030204" pitchFamily="34" charset="0"/>
              </a:rPr>
              <a:t>c</a:t>
            </a:r>
            <a:r>
              <a:rPr lang="en-US" altLang="en-US" sz="1600" baseline="-25000" dirty="0" err="1">
                <a:latin typeface="Calibri" panose="020F0502020204030204" pitchFamily="34" charset="0"/>
              </a:rPr>
              <a:t>M</a:t>
            </a:r>
            <a:r>
              <a:rPr lang="en-US" altLang="en-US" sz="1600" dirty="0">
                <a:latin typeface="Calibri" panose="020F0502020204030204" pitchFamily="34" charset="0"/>
              </a:rPr>
              <a:t> = 0)</a:t>
            </a:r>
          </a:p>
          <a:p>
            <a:pPr eaLnBrk="1" hangingPunct="1"/>
            <a:endParaRPr lang="en-US" altLang="en-US" sz="800" dirty="0">
              <a:latin typeface="Calibri" panose="020F0502020204030204" pitchFamily="34" charset="0"/>
            </a:endParaRPr>
          </a:p>
          <a:p>
            <a:pPr eaLnBrk="1" hangingPunct="1"/>
            <a:r>
              <a:rPr lang="en-US" altLang="en-US" sz="1600" dirty="0">
                <a:latin typeface="Calibri" panose="020F0502020204030204" pitchFamily="34" charset="0"/>
              </a:rPr>
              <a:t>Critical Value = 4.02 (w/ </a:t>
            </a:r>
            <a:r>
              <a:rPr lang="el-GR" altLang="en-US" sz="1600" dirty="0">
                <a:latin typeface="Calibri" panose="020F0502020204030204" pitchFamily="34" charset="0"/>
              </a:rPr>
              <a:t>α</a:t>
            </a:r>
            <a:r>
              <a:rPr lang="en-US" altLang="en-US" sz="1600" dirty="0">
                <a:latin typeface="Calibri" panose="020F0502020204030204" pitchFamily="34" charset="0"/>
              </a:rPr>
              <a:t>=0.05)</a:t>
            </a:r>
          </a:p>
          <a:p>
            <a:pPr eaLnBrk="1" hangingPunct="1"/>
            <a:endParaRPr lang="en-US" altLang="en-US" sz="800" dirty="0">
              <a:latin typeface="Calibri" panose="020F0502020204030204" pitchFamily="34" charset="0"/>
            </a:endParaRPr>
          </a:p>
          <a:p>
            <a:pPr eaLnBrk="1" hangingPunct="1"/>
            <a:r>
              <a:rPr lang="en-US" altLang="en-US" sz="1600" dirty="0">
                <a:latin typeface="Calibri" panose="020F0502020204030204" pitchFamily="34" charset="0"/>
              </a:rPr>
              <a:t>Conclude:  Insufficient evidence to indicate</a:t>
            </a:r>
          </a:p>
          <a:p>
            <a:pPr eaLnBrk="1" hangingPunct="1"/>
            <a:r>
              <a:rPr lang="en-US" altLang="en-US" sz="1600" dirty="0">
                <a:latin typeface="Calibri" panose="020F0502020204030204" pitchFamily="34" charset="0"/>
              </a:rPr>
              <a:t>                   </a:t>
            </a:r>
            <a:r>
              <a:rPr lang="el-GR" altLang="en-US" sz="1600" dirty="0">
                <a:latin typeface="Calibri" panose="020F0502020204030204" pitchFamily="34" charset="0"/>
              </a:rPr>
              <a:t>σ</a:t>
            </a:r>
            <a:r>
              <a:rPr lang="en-US" altLang="en-US" sz="1600" baseline="-25000" dirty="0">
                <a:latin typeface="Calibri" panose="020F0502020204030204" pitchFamily="34" charset="0"/>
              </a:rPr>
              <a:t>F</a:t>
            </a:r>
            <a:r>
              <a:rPr lang="en-US" altLang="en-US" sz="1600" dirty="0">
                <a:latin typeface="Calibri" panose="020F0502020204030204" pitchFamily="34" charset="0"/>
              </a:rPr>
              <a:t> ≠ </a:t>
            </a:r>
            <a:r>
              <a:rPr lang="el-GR" altLang="en-US" sz="1600" dirty="0">
                <a:latin typeface="Calibri" panose="020F0502020204030204" pitchFamily="34" charset="0"/>
              </a:rPr>
              <a:t>σ</a:t>
            </a:r>
            <a:r>
              <a:rPr lang="en-US" altLang="en-US" sz="1600" baseline="-25000" dirty="0">
                <a:latin typeface="Calibri" panose="020F0502020204030204" pitchFamily="34" charset="0"/>
              </a:rPr>
              <a:t>M</a:t>
            </a:r>
            <a:r>
              <a:rPr lang="en-US" altLang="en-US" sz="1600" dirty="0">
                <a:latin typeface="Calibri" panose="020F0502020204030204" pitchFamily="34" charset="0"/>
              </a:rPr>
              <a:t>.</a:t>
            </a:r>
          </a:p>
          <a:p>
            <a:pPr eaLnBrk="1" hangingPunct="1"/>
            <a:endParaRPr lang="en-US" altLang="en-US" sz="1600" dirty="0">
              <a:latin typeface="Calibri" panose="020F0502020204030204" pitchFamily="34" charset="0"/>
            </a:endParaRPr>
          </a:p>
          <a:p>
            <a:pPr eaLnBrk="1" hangingPunct="1"/>
            <a:r>
              <a:rPr lang="en-US" altLang="en-US" sz="1600" dirty="0">
                <a:latin typeface="Calibri" panose="020F0502020204030204" pitchFamily="34" charset="0"/>
              </a:rPr>
              <a:t>NOTE:  This is consistent with the F-Test result.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 calcmode="lin" valueType="num">
                                      <p:cBhvr additive="base">
                                        <p:cTn id="5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 calcmode="lin" valueType="num">
                                      <p:cBhvr additive="base">
                                        <p:cTn id="6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 calcmode="lin" valueType="num">
                                      <p:cBhvr additive="base">
                                        <p:cTn id="6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anim calcmode="lin" valueType="num">
                                      <p:cBhvr additive="base">
                                        <p:cTn id="7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anim calcmode="lin" valueType="num">
                                      <p:cBhvr additive="base">
                                        <p:cTn id="7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 calcmode="lin" valueType="num">
                                      <p:cBhvr additive="base">
                                        <p:cTn id="8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
                                            <p:txEl>
                                              <p:pRg st="13" end="13"/>
                                            </p:txEl>
                                          </p:spTgt>
                                        </p:tgtEl>
                                        <p:attrNameLst>
                                          <p:attrName>style.visibility</p:attrName>
                                        </p:attrNameLst>
                                      </p:cBhvr>
                                      <p:to>
                                        <p:strVal val="visible"/>
                                      </p:to>
                                    </p:set>
                                    <p:anim calcmode="lin" valueType="num">
                                      <p:cBhvr additive="base">
                                        <p:cTn id="9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64514"/>
                                        </p:tgtEl>
                                        <p:attrNameLst>
                                          <p:attrName>style.visibility</p:attrName>
                                        </p:attrNameLst>
                                      </p:cBhvr>
                                      <p:to>
                                        <p:strVal val="visible"/>
                                      </p:to>
                                    </p:set>
                                    <p:anim calcmode="lin" valueType="num">
                                      <p:cBhvr additive="base">
                                        <p:cTn id="97" dur="500" fill="hold"/>
                                        <p:tgtEl>
                                          <p:spTgt spid="64514"/>
                                        </p:tgtEl>
                                        <p:attrNameLst>
                                          <p:attrName>ppt_x</p:attrName>
                                        </p:attrNameLst>
                                      </p:cBhvr>
                                      <p:tavLst>
                                        <p:tav tm="0">
                                          <p:val>
                                            <p:strVal val="#ppt_x"/>
                                          </p:val>
                                        </p:tav>
                                        <p:tav tm="100000">
                                          <p:val>
                                            <p:strVal val="#ppt_x"/>
                                          </p:val>
                                        </p:tav>
                                      </p:tavLst>
                                    </p:anim>
                                    <p:anim calcmode="lin" valueType="num">
                                      <p:cBhvr additive="base">
                                        <p:cTn id="98" dur="500" fill="hold"/>
                                        <p:tgtEl>
                                          <p:spTgt spid="6451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
                                        </p:tgtEl>
                                        <p:attrNameLst>
                                          <p:attrName>style.visibility</p:attrName>
                                        </p:attrNameLst>
                                      </p:cBhvr>
                                      <p:to>
                                        <p:strVal val="visible"/>
                                      </p:to>
                                    </p:set>
                                    <p:anim calcmode="lin" valueType="num">
                                      <p:cBhvr additive="base">
                                        <p:cTn id="101" dur="500" fill="hold"/>
                                        <p:tgtEl>
                                          <p:spTgt spid="6"/>
                                        </p:tgtEl>
                                        <p:attrNameLst>
                                          <p:attrName>ppt_x</p:attrName>
                                        </p:attrNameLst>
                                      </p:cBhvr>
                                      <p:tavLst>
                                        <p:tav tm="0">
                                          <p:val>
                                            <p:strVal val="#ppt_x"/>
                                          </p:val>
                                        </p:tav>
                                        <p:tav tm="100000">
                                          <p:val>
                                            <p:strVal val="#ppt_x"/>
                                          </p:val>
                                        </p:tav>
                                      </p:tavLst>
                                    </p:anim>
                                    <p:anim calcmode="lin" valueType="num">
                                      <p:cBhvr additive="base">
                                        <p:cTn id="102" dur="500" fill="hold"/>
                                        <p:tgtEl>
                                          <p:spTgt spid="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64515"/>
                                        </p:tgtEl>
                                        <p:attrNameLst>
                                          <p:attrName>style.visibility</p:attrName>
                                        </p:attrNameLst>
                                      </p:cBhvr>
                                      <p:to>
                                        <p:strVal val="visible"/>
                                      </p:to>
                                    </p:set>
                                    <p:anim calcmode="lin" valueType="num">
                                      <p:cBhvr additive="base">
                                        <p:cTn id="105" dur="500" fill="hold"/>
                                        <p:tgtEl>
                                          <p:spTgt spid="64515"/>
                                        </p:tgtEl>
                                        <p:attrNameLst>
                                          <p:attrName>ppt_x</p:attrName>
                                        </p:attrNameLst>
                                      </p:cBhvr>
                                      <p:tavLst>
                                        <p:tav tm="0">
                                          <p:val>
                                            <p:strVal val="#ppt_x"/>
                                          </p:val>
                                        </p:tav>
                                        <p:tav tm="100000">
                                          <p:val>
                                            <p:strVal val="#ppt_x"/>
                                          </p:val>
                                        </p:tav>
                                      </p:tavLst>
                                    </p:anim>
                                    <p:anim calcmode="lin" valueType="num">
                                      <p:cBhvr additive="base">
                                        <p:cTn id="106" dur="500" fill="hold"/>
                                        <p:tgtEl>
                                          <p:spTgt spid="6451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8"/>
                                        </p:tgtEl>
                                        <p:attrNameLst>
                                          <p:attrName>style.visibility</p:attrName>
                                        </p:attrNameLst>
                                      </p:cBhvr>
                                      <p:to>
                                        <p:strVal val="visible"/>
                                      </p:to>
                                    </p:set>
                                    <p:anim calcmode="lin" valueType="num">
                                      <p:cBhvr additive="base">
                                        <p:cTn id="109" dur="500" fill="hold"/>
                                        <p:tgtEl>
                                          <p:spTgt spid="8"/>
                                        </p:tgtEl>
                                        <p:attrNameLst>
                                          <p:attrName>ppt_x</p:attrName>
                                        </p:attrNameLst>
                                      </p:cBhvr>
                                      <p:tavLst>
                                        <p:tav tm="0">
                                          <p:val>
                                            <p:strVal val="#ppt_x"/>
                                          </p:val>
                                        </p:tav>
                                        <p:tav tm="100000">
                                          <p:val>
                                            <p:strVal val="#ppt_x"/>
                                          </p:val>
                                        </p:tav>
                                      </p:tavLst>
                                    </p:anim>
                                    <p:anim calcmode="lin" valueType="num">
                                      <p:cBhvr additive="base">
                                        <p:cTn id="110" dur="500" fill="hold"/>
                                        <p:tgtEl>
                                          <p:spTgt spid="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64516"/>
                                        </p:tgtEl>
                                        <p:attrNameLst>
                                          <p:attrName>style.visibility</p:attrName>
                                        </p:attrNameLst>
                                      </p:cBhvr>
                                      <p:to>
                                        <p:strVal val="visible"/>
                                      </p:to>
                                    </p:set>
                                    <p:anim calcmode="lin" valueType="num">
                                      <p:cBhvr additive="base">
                                        <p:cTn id="113" dur="500" fill="hold"/>
                                        <p:tgtEl>
                                          <p:spTgt spid="64516"/>
                                        </p:tgtEl>
                                        <p:attrNameLst>
                                          <p:attrName>ppt_x</p:attrName>
                                        </p:attrNameLst>
                                      </p:cBhvr>
                                      <p:tavLst>
                                        <p:tav tm="0">
                                          <p:val>
                                            <p:strVal val="#ppt_x"/>
                                          </p:val>
                                        </p:tav>
                                        <p:tav tm="100000">
                                          <p:val>
                                            <p:strVal val="#ppt_x"/>
                                          </p:val>
                                        </p:tav>
                                      </p:tavLst>
                                    </p:anim>
                                    <p:anim calcmode="lin" valueType="num">
                                      <p:cBhvr additive="base">
                                        <p:cTn id="114"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nodeType="clickEffect">
                                  <p:stCondLst>
                                    <p:cond delay="0"/>
                                  </p:stCondLst>
                                  <p:childTnLst>
                                    <p:set>
                                      <p:cBhvr>
                                        <p:cTn id="118" dur="1" fill="hold">
                                          <p:stCondLst>
                                            <p:cond delay="0"/>
                                          </p:stCondLst>
                                        </p:cTn>
                                        <p:tgtEl>
                                          <p:spTgt spid="64517"/>
                                        </p:tgtEl>
                                        <p:attrNameLst>
                                          <p:attrName>style.visibility</p:attrName>
                                        </p:attrNameLst>
                                      </p:cBhvr>
                                      <p:to>
                                        <p:strVal val="visible"/>
                                      </p:to>
                                    </p:set>
                                    <p:anim calcmode="lin" valueType="num">
                                      <p:cBhvr additive="base">
                                        <p:cTn id="119" dur="500" fill="hold"/>
                                        <p:tgtEl>
                                          <p:spTgt spid="64517"/>
                                        </p:tgtEl>
                                        <p:attrNameLst>
                                          <p:attrName>ppt_x</p:attrName>
                                        </p:attrNameLst>
                                      </p:cBhvr>
                                      <p:tavLst>
                                        <p:tav tm="0">
                                          <p:val>
                                            <p:strVal val="#ppt_x"/>
                                          </p:val>
                                        </p:tav>
                                        <p:tav tm="100000">
                                          <p:val>
                                            <p:strVal val="#ppt_x"/>
                                          </p:val>
                                        </p:tav>
                                      </p:tavLst>
                                    </p:anim>
                                    <p:anim calcmode="lin" valueType="num">
                                      <p:cBhvr additive="base">
                                        <p:cTn id="120" dur="500" fill="hold"/>
                                        <p:tgtEl>
                                          <p:spTgt spid="6451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11"/>
                                        </p:tgtEl>
                                        <p:attrNameLst>
                                          <p:attrName>style.visibility</p:attrName>
                                        </p:attrNameLst>
                                      </p:cBhvr>
                                      <p:to>
                                        <p:strVal val="visible"/>
                                      </p:to>
                                    </p:set>
                                    <p:anim calcmode="lin" valueType="num">
                                      <p:cBhvr additive="base">
                                        <p:cTn id="123" dur="500" fill="hold"/>
                                        <p:tgtEl>
                                          <p:spTgt spid="11"/>
                                        </p:tgtEl>
                                        <p:attrNameLst>
                                          <p:attrName>ppt_x</p:attrName>
                                        </p:attrNameLst>
                                      </p:cBhvr>
                                      <p:tavLst>
                                        <p:tav tm="0">
                                          <p:val>
                                            <p:strVal val="#ppt_x"/>
                                          </p:val>
                                        </p:tav>
                                        <p:tav tm="100000">
                                          <p:val>
                                            <p:strVal val="#ppt_x"/>
                                          </p:val>
                                        </p:tav>
                                      </p:tavLst>
                                    </p:anim>
                                    <p:anim calcmode="lin" valueType="num">
                                      <p:cBhvr additive="base">
                                        <p:cTn id="1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nodeType="clickEffect">
                                  <p:stCondLst>
                                    <p:cond delay="0"/>
                                  </p:stCondLst>
                                  <p:childTnLst>
                                    <p:set>
                                      <p:cBhvr>
                                        <p:cTn id="128" dur="1" fill="hold">
                                          <p:stCondLst>
                                            <p:cond delay="0"/>
                                          </p:stCondLst>
                                        </p:cTn>
                                        <p:tgtEl>
                                          <p:spTgt spid="12">
                                            <p:txEl>
                                              <p:pRg st="0" end="0"/>
                                            </p:txEl>
                                          </p:spTgt>
                                        </p:tgtEl>
                                        <p:attrNameLst>
                                          <p:attrName>style.visibility</p:attrName>
                                        </p:attrNameLst>
                                      </p:cBhvr>
                                      <p:to>
                                        <p:strVal val="visible"/>
                                      </p:to>
                                    </p:set>
                                    <p:anim calcmode="lin" valueType="num">
                                      <p:cBhvr additive="base">
                                        <p:cTn id="12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2">
                                            <p:txEl>
                                              <p:pRg st="1" end="1"/>
                                            </p:txEl>
                                          </p:spTgt>
                                        </p:tgtEl>
                                        <p:attrNameLst>
                                          <p:attrName>style.visibility</p:attrName>
                                        </p:attrNameLst>
                                      </p:cBhvr>
                                      <p:to>
                                        <p:strVal val="visible"/>
                                      </p:to>
                                    </p:set>
                                    <p:anim calcmode="lin" valueType="num">
                                      <p:cBhvr additive="base">
                                        <p:cTn id="13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4" fill="hold" nodeType="clickEffect">
                                  <p:stCondLst>
                                    <p:cond delay="0"/>
                                  </p:stCondLst>
                                  <p:childTnLst>
                                    <p:set>
                                      <p:cBhvr>
                                        <p:cTn id="138" dur="1" fill="hold">
                                          <p:stCondLst>
                                            <p:cond delay="0"/>
                                          </p:stCondLst>
                                        </p:cTn>
                                        <p:tgtEl>
                                          <p:spTgt spid="12">
                                            <p:txEl>
                                              <p:pRg st="3" end="3"/>
                                            </p:txEl>
                                          </p:spTgt>
                                        </p:tgtEl>
                                        <p:attrNameLst>
                                          <p:attrName>style.visibility</p:attrName>
                                        </p:attrNameLst>
                                      </p:cBhvr>
                                      <p:to>
                                        <p:strVal val="visible"/>
                                      </p:to>
                                    </p:set>
                                    <p:anim calcmode="lin" valueType="num">
                                      <p:cBhvr additive="base">
                                        <p:cTn id="13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4" fill="hold" nodeType="clickEffect">
                                  <p:stCondLst>
                                    <p:cond delay="0"/>
                                  </p:stCondLst>
                                  <p:childTnLst>
                                    <p:set>
                                      <p:cBhvr>
                                        <p:cTn id="144" dur="1" fill="hold">
                                          <p:stCondLst>
                                            <p:cond delay="0"/>
                                          </p:stCondLst>
                                        </p:cTn>
                                        <p:tgtEl>
                                          <p:spTgt spid="12">
                                            <p:txEl>
                                              <p:pRg st="5" end="5"/>
                                            </p:txEl>
                                          </p:spTgt>
                                        </p:tgtEl>
                                        <p:attrNameLst>
                                          <p:attrName>style.visibility</p:attrName>
                                        </p:attrNameLst>
                                      </p:cBhvr>
                                      <p:to>
                                        <p:strVal val="visible"/>
                                      </p:to>
                                    </p:set>
                                    <p:anim calcmode="lin" valueType="num">
                                      <p:cBhvr additive="base">
                                        <p:cTn id="14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2">
                                            <p:txEl>
                                              <p:pRg st="6" end="6"/>
                                            </p:txEl>
                                          </p:spTgt>
                                        </p:tgtEl>
                                        <p:attrNameLst>
                                          <p:attrName>style.visibility</p:attrName>
                                        </p:attrNameLst>
                                      </p:cBhvr>
                                      <p:to>
                                        <p:strVal val="visible"/>
                                      </p:to>
                                    </p:set>
                                    <p:anim calcmode="lin" valueType="num">
                                      <p:cBhvr additive="base">
                                        <p:cTn id="149"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nodeType="clickEffect">
                                  <p:stCondLst>
                                    <p:cond delay="0"/>
                                  </p:stCondLst>
                                  <p:childTnLst>
                                    <p:set>
                                      <p:cBhvr>
                                        <p:cTn id="154" dur="1" fill="hold">
                                          <p:stCondLst>
                                            <p:cond delay="0"/>
                                          </p:stCondLst>
                                        </p:cTn>
                                        <p:tgtEl>
                                          <p:spTgt spid="12">
                                            <p:txEl>
                                              <p:pRg st="8" end="8"/>
                                            </p:txEl>
                                          </p:spTgt>
                                        </p:tgtEl>
                                        <p:attrNameLst>
                                          <p:attrName>style.visibility</p:attrName>
                                        </p:attrNameLst>
                                      </p:cBhvr>
                                      <p:to>
                                        <p:strVal val="visible"/>
                                      </p:to>
                                    </p:set>
                                    <p:anim calcmode="lin" valueType="num">
                                      <p:cBhvr additive="base">
                                        <p:cTn id="155"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63E0-83D4-4240-BF30-AF6ED94FEC26}"/>
              </a:ext>
            </a:extLst>
          </p:cNvPr>
          <p:cNvSpPr txBox="1">
            <a:spLocks/>
          </p:cNvSpPr>
          <p:nvPr/>
        </p:nvSpPr>
        <p:spPr>
          <a:xfrm>
            <a:off x="457200" y="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Variances</a:t>
            </a:r>
          </a:p>
        </p:txBody>
      </p:sp>
      <p:sp>
        <p:nvSpPr>
          <p:cNvPr id="3" name="TextBox 2">
            <a:extLst>
              <a:ext uri="{FF2B5EF4-FFF2-40B4-BE49-F238E27FC236}">
                <a16:creationId xmlns:a16="http://schemas.microsoft.com/office/drawing/2014/main" id="{B76C542F-F34E-4339-B4A2-9A72619CE097}"/>
              </a:ext>
            </a:extLst>
          </p:cNvPr>
          <p:cNvSpPr txBox="1"/>
          <p:nvPr/>
        </p:nvSpPr>
        <p:spPr>
          <a:xfrm>
            <a:off x="457200" y="457200"/>
            <a:ext cx="8382000" cy="584200"/>
          </a:xfrm>
          <a:prstGeom prst="rect">
            <a:avLst/>
          </a:prstGeom>
          <a:noFill/>
        </p:spPr>
        <p:txBody>
          <a:bodyPr>
            <a:spAutoFit/>
          </a:bodyPr>
          <a:lstStyle/>
          <a:p>
            <a:pPr>
              <a:defRPr/>
            </a:pPr>
            <a:r>
              <a:rPr lang="en-US" sz="1600" dirty="0">
                <a:latin typeface="+mn-lt"/>
                <a:cs typeface="Arial" charset="0"/>
              </a:rPr>
              <a:t>Another commonly used alternative approach that does not require the assumption of Normality is the  </a:t>
            </a:r>
            <a:r>
              <a:rPr lang="en-US" sz="1600" dirty="0" err="1">
                <a:latin typeface="+mn-lt"/>
                <a:cs typeface="Arial" charset="0"/>
              </a:rPr>
              <a:t>Levene</a:t>
            </a:r>
            <a:r>
              <a:rPr lang="en-US" sz="1600" dirty="0">
                <a:latin typeface="+mn-lt"/>
                <a:cs typeface="Arial" charset="0"/>
              </a:rPr>
              <a:t>-Brown-Forsythe test.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1259E5-8BB2-48E2-A2B6-B33B7B1E70B0}"/>
                  </a:ext>
                </a:extLst>
              </p:cNvPr>
              <p:cNvSpPr txBox="1"/>
              <p:nvPr/>
            </p:nvSpPr>
            <p:spPr>
              <a:xfrm>
                <a:off x="304800" y="990600"/>
                <a:ext cx="5181600" cy="1533497"/>
              </a:xfrm>
              <a:prstGeom prst="rect">
                <a:avLst/>
              </a:prstGeom>
              <a:noFill/>
            </p:spPr>
            <p:txBody>
              <a:bodyPr>
                <a:spAutoFit/>
              </a:bodyPr>
              <a:lstStyle/>
              <a:p>
                <a:pPr>
                  <a:defRPr/>
                </a:pPr>
                <a:r>
                  <a:rPr lang="en-US" sz="1400" dirty="0">
                    <a:latin typeface="+mn-lt"/>
                    <a:cs typeface="Arial" charset="0"/>
                  </a:rPr>
                  <a:t>The </a:t>
                </a:r>
                <a:r>
                  <a:rPr lang="en-US" sz="1400" dirty="0" err="1">
                    <a:latin typeface="+mn-lt"/>
                    <a:cs typeface="Arial" charset="0"/>
                  </a:rPr>
                  <a:t>Levene</a:t>
                </a:r>
                <a:r>
                  <a:rPr lang="en-US" sz="1400" dirty="0">
                    <a:latin typeface="+mn-lt"/>
                    <a:cs typeface="Arial" charset="0"/>
                  </a:rPr>
                  <a:t> test can be described as follows:</a:t>
                </a:r>
              </a:p>
              <a:p>
                <a:pPr>
                  <a:defRPr/>
                </a:pPr>
                <a:endParaRPr lang="en-US" sz="800" dirty="0">
                  <a:latin typeface="+mn-lt"/>
                  <a:cs typeface="Arial" charset="0"/>
                </a:endParaRPr>
              </a:p>
              <a:p>
                <a:pPr marL="342900" indent="-342900">
                  <a:defRPr/>
                </a:pPr>
                <a:r>
                  <a:rPr lang="en-US" sz="1400" dirty="0">
                    <a:latin typeface="+mn-lt"/>
                    <a:cs typeface="Arial" charset="0"/>
                  </a:rPr>
                  <a:t>  1) Calculate the absolute deviations from the sample median</a:t>
                </a:r>
              </a:p>
              <a:p>
                <a:pPr marL="342900" indent="-342900">
                  <a:defRPr/>
                </a:pPr>
                <a:r>
                  <a:rPr lang="en-US" sz="1400" dirty="0">
                    <a:latin typeface="+mn-lt"/>
                    <a:cs typeface="Arial" charset="0"/>
                  </a:rPr>
                  <a:t>       (</a:t>
                </a:r>
                <a:r>
                  <a:rPr lang="en-US" sz="1400" dirty="0" err="1">
                    <a:latin typeface="+mn-lt"/>
                    <a:cs typeface="Arial" charset="0"/>
                  </a:rPr>
                  <a:t>ie</a:t>
                </a:r>
                <a:r>
                  <a:rPr lang="en-US" sz="1400" dirty="0">
                    <a:latin typeface="+mn-lt"/>
                    <a:cs typeface="Arial" charset="0"/>
                  </a:rPr>
                  <a:t>, |x</a:t>
                </a:r>
                <a:r>
                  <a:rPr lang="en-US" sz="1400" baseline="-25000" dirty="0">
                    <a:latin typeface="+mn-lt"/>
                    <a:cs typeface="Arial" charset="0"/>
                  </a:rPr>
                  <a:t>i</a:t>
                </a:r>
                <a:r>
                  <a:rPr lang="en-US" sz="1400" dirty="0">
                    <a:latin typeface="+mn-lt"/>
                    <a:cs typeface="Arial" charset="0"/>
                  </a:rPr>
                  <a:t> – </a:t>
                </a:r>
                <a14:m>
                  <m:oMath xmlns:m="http://schemas.openxmlformats.org/officeDocument/2006/math">
                    <m:acc>
                      <m:accPr>
                        <m:chr m:val="̃"/>
                        <m:ctrlPr>
                          <a:rPr lang="en-US" sz="1400" i="1" smtClean="0">
                            <a:latin typeface="Cambria Math" panose="02040503050406030204" pitchFamily="18" charset="0"/>
                            <a:cs typeface="Arial" charset="0"/>
                          </a:rPr>
                        </m:ctrlPr>
                      </m:accPr>
                      <m:e>
                        <m:r>
                          <a:rPr lang="en-US" sz="1400" b="0" i="1" smtClean="0">
                            <a:latin typeface="Cambria Math" panose="02040503050406030204" pitchFamily="18" charset="0"/>
                            <a:cs typeface="Arial" charset="0"/>
                          </a:rPr>
                          <m:t>𝑥</m:t>
                        </m:r>
                      </m:e>
                    </m:acc>
                  </m:oMath>
                </a14:m>
                <a:r>
                  <a:rPr lang="en-US" sz="1400" dirty="0">
                    <a:latin typeface="+mn-lt"/>
                    <a:cs typeface="Arial" charset="0"/>
                  </a:rPr>
                  <a:t>|) for each respective sample </a:t>
                </a:r>
              </a:p>
              <a:p>
                <a:pPr marL="342900" indent="-342900">
                  <a:defRPr/>
                </a:pPr>
                <a:r>
                  <a:rPr lang="en-US" sz="1400" dirty="0">
                    <a:latin typeface="+mn-lt"/>
                    <a:cs typeface="Arial" charset="0"/>
                  </a:rPr>
                  <a:t>  2) Test the hypothesis of equal means for these absolute deviations from the median treating them as independent samples with potentially different variances</a:t>
                </a:r>
              </a:p>
            </p:txBody>
          </p:sp>
        </mc:Choice>
        <mc:Fallback xmlns="">
          <p:sp>
            <p:nvSpPr>
              <p:cNvPr id="4" name="TextBox 3">
                <a:extLst>
                  <a:ext uri="{FF2B5EF4-FFF2-40B4-BE49-F238E27FC236}">
                    <a16:creationId xmlns:a16="http://schemas.microsoft.com/office/drawing/2014/main" id="{031259E5-8BB2-48E2-A2B6-B33B7B1E70B0}"/>
                  </a:ext>
                </a:extLst>
              </p:cNvPr>
              <p:cNvSpPr txBox="1">
                <a:spLocks noRot="1" noChangeAspect="1" noMove="1" noResize="1" noEditPoints="1" noAdjustHandles="1" noChangeArrowheads="1" noChangeShapeType="1" noTextEdit="1"/>
              </p:cNvSpPr>
              <p:nvPr/>
            </p:nvSpPr>
            <p:spPr>
              <a:xfrm>
                <a:off x="304800" y="990600"/>
                <a:ext cx="5181600" cy="1533497"/>
              </a:xfrm>
              <a:prstGeom prst="rect">
                <a:avLst/>
              </a:prstGeom>
              <a:blipFill>
                <a:blip r:embed="rId3"/>
                <a:stretch>
                  <a:fillRect l="-353" t="-797" b="-1594"/>
                </a:stretch>
              </a:blipFill>
            </p:spPr>
            <p:txBody>
              <a:bodyPr/>
              <a:lstStyle/>
              <a:p>
                <a:r>
                  <a:rPr lang="en-US">
                    <a:noFill/>
                  </a:rPr>
                  <a:t> </a:t>
                </a:r>
              </a:p>
            </p:txBody>
          </p:sp>
        </mc:Fallback>
      </mc:AlternateContent>
      <p:pic>
        <p:nvPicPr>
          <p:cNvPr id="5" name="Picture 2">
            <a:extLst>
              <a:ext uri="{FF2B5EF4-FFF2-40B4-BE49-F238E27FC236}">
                <a16:creationId xmlns:a16="http://schemas.microsoft.com/office/drawing/2014/main" id="{B59A3FEF-7795-44B7-BB68-496D49C303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638" y="1676400"/>
            <a:ext cx="84296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AA78B23-380D-47D5-822A-2E7DD3D241A4}"/>
              </a:ext>
            </a:extLst>
          </p:cNvPr>
          <p:cNvSpPr txBox="1">
            <a:spLocks noChangeArrowheads="1"/>
          </p:cNvSpPr>
          <p:nvPr/>
        </p:nvSpPr>
        <p:spPr bwMode="auto">
          <a:xfrm>
            <a:off x="5938838" y="1371600"/>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Data</a:t>
            </a:r>
          </a:p>
        </p:txBody>
      </p:sp>
      <p:pic>
        <p:nvPicPr>
          <p:cNvPr id="69634" name="Picture 2">
            <a:extLst>
              <a:ext uri="{FF2B5EF4-FFF2-40B4-BE49-F238E27FC236}">
                <a16:creationId xmlns:a16="http://schemas.microsoft.com/office/drawing/2014/main" id="{7C6FE22E-940D-4D48-A767-D402438D6E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447800"/>
            <a:ext cx="91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1E8F382-E3D6-46FA-B4E5-822205F2F8B4}"/>
              </a:ext>
            </a:extLst>
          </p:cNvPr>
          <p:cNvSpPr txBox="1">
            <a:spLocks noChangeArrowheads="1"/>
          </p:cNvSpPr>
          <p:nvPr/>
        </p:nvSpPr>
        <p:spPr bwMode="auto">
          <a:xfrm>
            <a:off x="7772400" y="1066800"/>
            <a:ext cx="91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Median Absolute Deviations</a:t>
            </a:r>
          </a:p>
        </p:txBody>
      </p:sp>
      <p:pic>
        <p:nvPicPr>
          <p:cNvPr id="69635" name="Picture 3">
            <a:extLst>
              <a:ext uri="{FF2B5EF4-FFF2-40B4-BE49-F238E27FC236}">
                <a16:creationId xmlns:a16="http://schemas.microsoft.com/office/drawing/2014/main" id="{E4DDF8D6-A8C6-42FA-8153-01AD29B081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1676400"/>
            <a:ext cx="91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94BB605-AF63-4615-AC8B-AD17C5AB1077}"/>
                  </a:ext>
                </a:extLst>
              </p:cNvPr>
              <p:cNvSpPr txBox="1">
                <a:spLocks noChangeArrowheads="1"/>
              </p:cNvSpPr>
              <p:nvPr/>
            </p:nvSpPr>
            <p:spPr bwMode="auto">
              <a:xfrm>
                <a:off x="304800" y="2438400"/>
                <a:ext cx="5410200" cy="40348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latin typeface="Calibri" panose="020F0502020204030204" pitchFamily="34" charset="0"/>
                  </a:rPr>
                  <a:t>1) Research Hypothesis:  H</a:t>
                </a:r>
                <a:r>
                  <a:rPr lang="en-US" altLang="en-US" sz="1400" baseline="-25000" dirty="0">
                    <a:latin typeface="Calibri" panose="020F0502020204030204" pitchFamily="34" charset="0"/>
                  </a:rPr>
                  <a:t>1</a:t>
                </a:r>
                <a:r>
                  <a:rPr lang="en-US" altLang="en-US" sz="1400" dirty="0">
                    <a:latin typeface="Calibri" panose="020F0502020204030204" pitchFamily="34" charset="0"/>
                  </a:rPr>
                  <a:t>: </a:t>
                </a:r>
                <a:r>
                  <a:rPr lang="el-GR" altLang="en-US" sz="1400" dirty="0">
                    <a:latin typeface="Calibri" panose="020F0502020204030204" pitchFamily="34" charset="0"/>
                  </a:rPr>
                  <a:t>μ</a:t>
                </a:r>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-F</a:t>
                </a:r>
                <a:r>
                  <a:rPr lang="en-US" altLang="en-US" sz="1400" dirty="0">
                    <a:latin typeface="Calibri" panose="020F0502020204030204" pitchFamily="34" charset="0"/>
                  </a:rPr>
                  <a:t> ≠ </a:t>
                </a:r>
                <a:r>
                  <a:rPr lang="el-GR" altLang="en-US" sz="1400" dirty="0">
                    <a:latin typeface="Calibri" panose="020F0502020204030204" pitchFamily="34" charset="0"/>
                  </a:rPr>
                  <a:t>μ</a:t>
                </a:r>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-M</a:t>
                </a:r>
                <a:r>
                  <a:rPr lang="en-US" altLang="en-US" sz="1400" dirty="0">
                    <a:latin typeface="Calibri" panose="020F0502020204030204" pitchFamily="34" charset="0"/>
                  </a:rPr>
                  <a:t>, or </a:t>
                </a:r>
                <a:r>
                  <a:rPr lang="el-GR" altLang="en-US" sz="1400" dirty="0">
                    <a:latin typeface="Calibri" panose="020F0502020204030204" pitchFamily="34" charset="0"/>
                  </a:rPr>
                  <a:t>μ</a:t>
                </a:r>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-F</a:t>
                </a:r>
                <a:r>
                  <a:rPr lang="en-US" altLang="en-US" sz="1400" dirty="0">
                    <a:latin typeface="Calibri" panose="020F0502020204030204" pitchFamily="34" charset="0"/>
                  </a:rPr>
                  <a:t> – </a:t>
                </a:r>
                <a:r>
                  <a:rPr lang="el-GR" altLang="en-US" sz="1400" dirty="0">
                    <a:latin typeface="Calibri" panose="020F0502020204030204" pitchFamily="34" charset="0"/>
                  </a:rPr>
                  <a:t>μ</a:t>
                </a:r>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-M</a:t>
                </a:r>
                <a:r>
                  <a:rPr lang="en-US" altLang="en-US" sz="1400" dirty="0">
                    <a:latin typeface="Calibri" panose="020F0502020204030204" pitchFamily="34" charset="0"/>
                  </a:rPr>
                  <a:t> ≠ 0</a:t>
                </a:r>
              </a:p>
              <a:p>
                <a:pPr eaLnBrk="1" hangingPunct="1"/>
                <a:r>
                  <a:rPr lang="en-US" altLang="en-US" sz="1400" dirty="0">
                    <a:latin typeface="Calibri" panose="020F0502020204030204" pitchFamily="34" charset="0"/>
                  </a:rPr>
                  <a:t>2) Null Hypothesis:  H</a:t>
                </a:r>
                <a:r>
                  <a:rPr lang="en-US" altLang="en-US" sz="1400" baseline="-25000" dirty="0">
                    <a:latin typeface="Calibri" panose="020F0502020204030204" pitchFamily="34" charset="0"/>
                  </a:rPr>
                  <a:t>0</a:t>
                </a:r>
                <a:r>
                  <a:rPr lang="en-US" altLang="en-US" sz="1400" dirty="0">
                    <a:latin typeface="Calibri" panose="020F0502020204030204" pitchFamily="34" charset="0"/>
                  </a:rPr>
                  <a:t>: </a:t>
                </a:r>
                <a:r>
                  <a:rPr lang="el-GR" altLang="en-US" sz="1400" dirty="0">
                    <a:latin typeface="Calibri" panose="020F0502020204030204" pitchFamily="34" charset="0"/>
                  </a:rPr>
                  <a:t>μ</a:t>
                </a:r>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-F</a:t>
                </a:r>
                <a:r>
                  <a:rPr lang="en-US" altLang="en-US" sz="1400" dirty="0">
                    <a:latin typeface="Calibri" panose="020F0502020204030204" pitchFamily="34" charset="0"/>
                  </a:rPr>
                  <a:t> = </a:t>
                </a:r>
                <a:r>
                  <a:rPr lang="el-GR" altLang="en-US" sz="1400" dirty="0">
                    <a:latin typeface="Calibri" panose="020F0502020204030204" pitchFamily="34" charset="0"/>
                  </a:rPr>
                  <a:t>μ</a:t>
                </a:r>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-M</a:t>
                </a:r>
                <a:r>
                  <a:rPr lang="en-US" altLang="en-US" sz="1400" dirty="0">
                    <a:latin typeface="Calibri" panose="020F0502020204030204" pitchFamily="34" charset="0"/>
                  </a:rPr>
                  <a:t>, or </a:t>
                </a:r>
                <a:r>
                  <a:rPr lang="el-GR" altLang="en-US" sz="1400" dirty="0">
                    <a:latin typeface="Calibri" panose="020F0502020204030204" pitchFamily="34" charset="0"/>
                  </a:rPr>
                  <a:t>μ</a:t>
                </a:r>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-F</a:t>
                </a:r>
                <a:r>
                  <a:rPr lang="en-US" altLang="en-US" sz="1400" dirty="0">
                    <a:latin typeface="Calibri" panose="020F0502020204030204" pitchFamily="34" charset="0"/>
                  </a:rPr>
                  <a:t> – </a:t>
                </a:r>
                <a:r>
                  <a:rPr lang="el-GR" altLang="en-US" sz="1400" dirty="0">
                    <a:latin typeface="Calibri" panose="020F0502020204030204" pitchFamily="34" charset="0"/>
                  </a:rPr>
                  <a:t>μ</a:t>
                </a:r>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-M</a:t>
                </a:r>
                <a:r>
                  <a:rPr lang="en-US" altLang="en-US" sz="1400" dirty="0">
                    <a:latin typeface="Calibri" panose="020F0502020204030204" pitchFamily="34" charset="0"/>
                  </a:rPr>
                  <a:t> = 0</a:t>
                </a:r>
              </a:p>
              <a:p>
                <a:pPr eaLnBrk="1" hangingPunct="1"/>
                <a:r>
                  <a:rPr lang="en-US" altLang="en-US" sz="1400" dirty="0">
                    <a:latin typeface="Calibri" panose="020F0502020204030204" pitchFamily="34" charset="0"/>
                  </a:rPr>
                  <a:t>3) Test Statistic:</a:t>
                </a:r>
                <a:endParaRPr lang="en-US" altLang="en-US" sz="1400" dirty="0">
                  <a:solidFill>
                    <a:srgbClr val="FF0000"/>
                  </a:solidFill>
                  <a:latin typeface="Calibri" panose="020F0502020204030204" pitchFamily="34" charset="0"/>
                </a:endParaRPr>
              </a:p>
              <a:p>
                <a:pPr lvl="1" eaLnBrk="1" hangingPunct="1">
                  <a:buFontTx/>
                  <a:buAutoNum type="arabicParenR"/>
                </a:pPr>
                <a:r>
                  <a:rPr lang="en-US" altLang="en-US" sz="1400" dirty="0">
                    <a:latin typeface="Calibri" panose="020F0502020204030204" pitchFamily="34" charset="0"/>
                  </a:rPr>
                  <a:t>T = (</a:t>
                </a:r>
                <a14:m>
                  <m:oMath xmlns:m="http://schemas.openxmlformats.org/officeDocument/2006/math">
                    <m:acc>
                      <m:accPr>
                        <m:chr m:val="̅"/>
                        <m:ctrlPr>
                          <a:rPr lang="en-US" altLang="en-US" sz="1400" i="1" smtClean="0">
                            <a:latin typeface="Cambria Math" panose="02040503050406030204" pitchFamily="18" charset="0"/>
                          </a:rPr>
                        </m:ctrlPr>
                      </m:accPr>
                      <m:e>
                        <m:r>
                          <a:rPr lang="en-US" altLang="en-US" sz="1400" b="0" i="1" smtClean="0">
                            <a:latin typeface="Cambria Math" panose="02040503050406030204" pitchFamily="18" charset="0"/>
                          </a:rPr>
                          <m:t>𝑋</m:t>
                        </m:r>
                      </m:e>
                    </m:acc>
                  </m:oMath>
                </a14:m>
                <a:r>
                  <a:rPr lang="en-US" altLang="en-US" sz="1400" baseline="-25000" dirty="0" err="1">
                    <a:latin typeface="Calibri" panose="020F0502020204030204" pitchFamily="34" charset="0"/>
                  </a:rPr>
                  <a:t>MdAM</a:t>
                </a:r>
                <a:r>
                  <a:rPr lang="en-US" altLang="en-US" sz="1400" baseline="-25000" dirty="0">
                    <a:latin typeface="Calibri" panose="020F0502020204030204" pitchFamily="34" charset="0"/>
                  </a:rPr>
                  <a:t>-F</a:t>
                </a:r>
                <a:r>
                  <a:rPr lang="en-US" altLang="en-US" sz="1400" dirty="0">
                    <a:latin typeface="Calibri" panose="020F0502020204030204" pitchFamily="34" charset="0"/>
                  </a:rPr>
                  <a:t> – </a:t>
                </a:r>
                <a14:m>
                  <m:oMath xmlns:m="http://schemas.openxmlformats.org/officeDocument/2006/math">
                    <m:acc>
                      <m:accPr>
                        <m:chr m:val="̅"/>
                        <m:ctrlPr>
                          <a:rPr lang="en-US" altLang="en-US" sz="1400" i="1" smtClean="0">
                            <a:latin typeface="Cambria Math" panose="02040503050406030204" pitchFamily="18" charset="0"/>
                          </a:rPr>
                        </m:ctrlPr>
                      </m:accPr>
                      <m:e>
                        <m:r>
                          <a:rPr lang="en-US" altLang="en-US" sz="1400" b="0" i="1" smtClean="0">
                            <a:latin typeface="Cambria Math" panose="02040503050406030204" pitchFamily="18" charset="0"/>
                          </a:rPr>
                          <m:t>𝑋</m:t>
                        </m:r>
                      </m:e>
                    </m:acc>
                  </m:oMath>
                </a14:m>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-M</a:t>
                </a:r>
                <a:r>
                  <a:rPr lang="en-US" altLang="en-US" sz="1400" dirty="0">
                    <a:latin typeface="Calibri" panose="020F0502020204030204" pitchFamily="34" charset="0"/>
                  </a:rPr>
                  <a:t>)/</a:t>
                </a:r>
                <a14:m>
                  <m:oMath xmlns:m="http://schemas.openxmlformats.org/officeDocument/2006/math">
                    <m:rad>
                      <m:radPr>
                        <m:degHide m:val="on"/>
                        <m:ctrlPr>
                          <a:rPr lang="en-US" altLang="en-US" sz="1400" i="1" smtClean="0">
                            <a:latin typeface="Cambria Math" panose="02040503050406030204" pitchFamily="18" charset="0"/>
                          </a:rPr>
                        </m:ctrlPr>
                      </m:radPr>
                      <m:deg/>
                      <m:e>
                        <m:r>
                          <m:rPr>
                            <m:nor/>
                          </m:rPr>
                          <a:rPr lang="en-US" altLang="en-US" sz="1400" dirty="0">
                            <a:latin typeface="Calibri" panose="020F0502020204030204" pitchFamily="34" charset="0"/>
                          </a:rPr>
                          <m:t>S</m:t>
                        </m:r>
                        <m:r>
                          <m:rPr>
                            <m:nor/>
                          </m:rPr>
                          <a:rPr lang="en-US" altLang="en-US" sz="1400" baseline="-25000" dirty="0">
                            <a:latin typeface="Calibri" panose="020F0502020204030204" pitchFamily="34" charset="0"/>
                          </a:rPr>
                          <m:t>MdAD</m:t>
                        </m:r>
                        <m:r>
                          <m:rPr>
                            <m:nor/>
                          </m:rPr>
                          <a:rPr lang="en-US" altLang="en-US" sz="1400" baseline="-25000" dirty="0">
                            <a:latin typeface="Calibri" panose="020F0502020204030204" pitchFamily="34" charset="0"/>
                          </a:rPr>
                          <m:t>−</m:t>
                        </m:r>
                        <m:r>
                          <m:rPr>
                            <m:nor/>
                          </m:rPr>
                          <a:rPr lang="en-US" altLang="en-US" sz="1400" baseline="-25000" dirty="0">
                            <a:latin typeface="Calibri" panose="020F0502020204030204" pitchFamily="34" charset="0"/>
                          </a:rPr>
                          <m:t>F</m:t>
                        </m:r>
                        <m:r>
                          <m:rPr>
                            <m:nor/>
                          </m:rPr>
                          <a:rPr lang="en-US" altLang="en-US" sz="1400" baseline="30000" dirty="0">
                            <a:latin typeface="Calibri" panose="020F0502020204030204" pitchFamily="34" charset="0"/>
                          </a:rPr>
                          <m:t>2</m:t>
                        </m:r>
                        <m:r>
                          <m:rPr>
                            <m:nor/>
                          </m:rPr>
                          <a:rPr lang="en-US" altLang="en-US" sz="1400" dirty="0">
                            <a:latin typeface="Calibri" panose="020F0502020204030204" pitchFamily="34" charset="0"/>
                          </a:rPr>
                          <m:t>/</m:t>
                        </m:r>
                        <m:sSub>
                          <m:sSubPr>
                            <m:ctrlPr>
                              <a:rPr lang="en-US" altLang="en-US" sz="1400" i="1" dirty="0" smtClean="0">
                                <a:latin typeface="Cambria Math" panose="02040503050406030204" pitchFamily="18" charset="0"/>
                              </a:rPr>
                            </m:ctrlPr>
                          </m:sSubPr>
                          <m:e>
                            <m:r>
                              <a:rPr lang="en-US" altLang="en-US" sz="1400" b="0" i="1" dirty="0" smtClean="0">
                                <a:latin typeface="Cambria Math" panose="02040503050406030204" pitchFamily="18" charset="0"/>
                              </a:rPr>
                              <m:t>𝑛</m:t>
                            </m:r>
                          </m:e>
                          <m:sub>
                            <m:r>
                              <a:rPr lang="en-US" altLang="en-US" sz="1400" b="0" i="1" dirty="0" smtClean="0">
                                <a:latin typeface="Cambria Math" panose="02040503050406030204" pitchFamily="18" charset="0"/>
                              </a:rPr>
                              <m:t>𝐹</m:t>
                            </m:r>
                          </m:sub>
                        </m:sSub>
                        <m:r>
                          <m:rPr>
                            <m:nor/>
                          </m:rPr>
                          <a:rPr lang="en-US" altLang="en-US" sz="1400" dirty="0">
                            <a:latin typeface="Calibri" panose="020F0502020204030204" pitchFamily="34" charset="0"/>
                          </a:rPr>
                          <m:t> + </m:t>
                        </m:r>
                        <m:r>
                          <m:rPr>
                            <m:nor/>
                          </m:rPr>
                          <a:rPr lang="en-US" altLang="en-US" sz="1400" dirty="0">
                            <a:latin typeface="Calibri" panose="020F0502020204030204" pitchFamily="34" charset="0"/>
                          </a:rPr>
                          <m:t>S</m:t>
                        </m:r>
                        <m:r>
                          <m:rPr>
                            <m:nor/>
                          </m:rPr>
                          <a:rPr lang="en-US" altLang="en-US" sz="1400" baseline="30000" dirty="0">
                            <a:latin typeface="Calibri" panose="020F0502020204030204" pitchFamily="34" charset="0"/>
                          </a:rPr>
                          <m:t>2</m:t>
                        </m:r>
                        <m:r>
                          <m:rPr>
                            <m:nor/>
                          </m:rPr>
                          <a:rPr lang="en-US" altLang="en-US" sz="1400" baseline="-25000" dirty="0">
                            <a:latin typeface="Calibri" panose="020F0502020204030204" pitchFamily="34" charset="0"/>
                          </a:rPr>
                          <m:t>MdAD</m:t>
                        </m:r>
                        <m:r>
                          <m:rPr>
                            <m:nor/>
                          </m:rPr>
                          <a:rPr lang="en-US" altLang="en-US" sz="1400" baseline="-25000" dirty="0">
                            <a:latin typeface="Calibri" panose="020F0502020204030204" pitchFamily="34" charset="0"/>
                          </a:rPr>
                          <m:t>−</m:t>
                        </m:r>
                        <m:r>
                          <m:rPr>
                            <m:nor/>
                          </m:rPr>
                          <a:rPr lang="en-US" altLang="en-US" sz="1400" baseline="-25000" dirty="0">
                            <a:latin typeface="Calibri" panose="020F0502020204030204" pitchFamily="34" charset="0"/>
                          </a:rPr>
                          <m:t>M</m:t>
                        </m:r>
                        <m:r>
                          <m:rPr>
                            <m:nor/>
                          </m:rPr>
                          <a:rPr lang="en-US" altLang="en-US" sz="1400" dirty="0">
                            <a:latin typeface="Calibri" panose="020F0502020204030204" pitchFamily="34" charset="0"/>
                          </a:rPr>
                          <m:t>/</m:t>
                        </m:r>
                        <m:sSub>
                          <m:sSubPr>
                            <m:ctrlPr>
                              <a:rPr lang="en-US" altLang="en-US" sz="1400" i="1" dirty="0" smtClean="0">
                                <a:latin typeface="Cambria Math" panose="02040503050406030204" pitchFamily="18" charset="0"/>
                              </a:rPr>
                            </m:ctrlPr>
                          </m:sSubPr>
                          <m:e>
                            <m:r>
                              <a:rPr lang="en-US" altLang="en-US" sz="1400" b="0" i="1" dirty="0" smtClean="0">
                                <a:latin typeface="Cambria Math" panose="02040503050406030204" pitchFamily="18" charset="0"/>
                              </a:rPr>
                              <m:t>𝑛</m:t>
                            </m:r>
                          </m:e>
                          <m:sub>
                            <m:r>
                              <a:rPr lang="en-US" altLang="en-US" sz="1400" b="0" i="1" dirty="0" smtClean="0">
                                <a:latin typeface="Cambria Math" panose="02040503050406030204" pitchFamily="18" charset="0"/>
                              </a:rPr>
                              <m:t>𝑀</m:t>
                            </m:r>
                          </m:sub>
                        </m:sSub>
                      </m:e>
                    </m:rad>
                  </m:oMath>
                </a14:m>
                <a:endParaRPr lang="en-US" altLang="en-US" sz="1400" dirty="0">
                  <a:latin typeface="Calibri" panose="020F0502020204030204" pitchFamily="34" charset="0"/>
                </a:endParaRPr>
              </a:p>
              <a:p>
                <a:pPr eaLnBrk="1" hangingPunct="1"/>
                <a:r>
                  <a:rPr lang="en-US" altLang="en-US" sz="1400" dirty="0">
                    <a:latin typeface="Calibri" panose="020F0502020204030204" pitchFamily="34" charset="0"/>
                  </a:rPr>
                  <a:t>4) Null Distribution:  t</a:t>
                </a:r>
                <a:r>
                  <a:rPr lang="en-US" altLang="en-US" sz="1400" baseline="-12000" dirty="0">
                    <a:latin typeface="Calibri" panose="020F0502020204030204" pitchFamily="34" charset="0"/>
                  </a:rPr>
                  <a:t>(df)</a:t>
                </a:r>
              </a:p>
              <a:p>
                <a:pPr lvl="1" eaLnBrk="1" hangingPunct="1">
                  <a:buFontTx/>
                  <a:buAutoNum type="arabicParenR"/>
                </a:pPr>
                <a:r>
                  <a:rPr lang="en-US" altLang="en-US" sz="1400" dirty="0">
                    <a:latin typeface="Calibri" panose="020F0502020204030204" pitchFamily="34" charset="0"/>
                  </a:rPr>
                  <a:t>where df = </a:t>
                </a:r>
                <a:r>
                  <a:rPr lang="en-US" altLang="en-US" sz="1400" b="1" dirty="0">
                    <a:latin typeface="Calibri" panose="020F0502020204030204" pitchFamily="34" charset="0"/>
                  </a:rPr>
                  <a:t>[</a:t>
                </a:r>
                <a:r>
                  <a:rPr lang="en-US" altLang="en-US" sz="1400" dirty="0">
                    <a:latin typeface="Calibri" panose="020F0502020204030204" pitchFamily="34" charset="0"/>
                  </a:rPr>
                  <a:t>(A+B)</a:t>
                </a:r>
                <a:r>
                  <a:rPr lang="en-US" altLang="en-US" sz="1400" baseline="30000" dirty="0">
                    <a:latin typeface="Calibri" panose="020F0502020204030204" pitchFamily="34" charset="0"/>
                  </a:rPr>
                  <a:t>2</a:t>
                </a:r>
                <a:r>
                  <a:rPr lang="en-US" altLang="en-US" sz="1400" dirty="0">
                    <a:latin typeface="Calibri" panose="020F0502020204030204" pitchFamily="34" charset="0"/>
                  </a:rPr>
                  <a:t>/(A</a:t>
                </a:r>
                <a:r>
                  <a:rPr lang="en-US" altLang="en-US" sz="1400" baseline="30000" dirty="0">
                    <a:latin typeface="Calibri" panose="020F0502020204030204" pitchFamily="34" charset="0"/>
                  </a:rPr>
                  <a:t>2</a:t>
                </a:r>
                <a:r>
                  <a:rPr lang="en-US" altLang="en-US" sz="1400" dirty="0">
                    <a:latin typeface="Calibri" panose="020F0502020204030204" pitchFamily="34" charset="0"/>
                  </a:rPr>
                  <a:t>/(n</a:t>
                </a:r>
                <a:r>
                  <a:rPr lang="en-US" altLang="en-US" sz="1400" baseline="-25000" dirty="0">
                    <a:latin typeface="Calibri" panose="020F0502020204030204" pitchFamily="34" charset="0"/>
                  </a:rPr>
                  <a:t>M</a:t>
                </a:r>
                <a:r>
                  <a:rPr lang="en-US" altLang="en-US" sz="1400" dirty="0">
                    <a:latin typeface="Calibri" panose="020F0502020204030204" pitchFamily="34" charset="0"/>
                  </a:rPr>
                  <a:t>-1) + B</a:t>
                </a:r>
                <a:r>
                  <a:rPr lang="en-US" altLang="en-US" sz="1400" baseline="30000" dirty="0">
                    <a:latin typeface="Calibri" panose="020F0502020204030204" pitchFamily="34" charset="0"/>
                  </a:rPr>
                  <a:t>2</a:t>
                </a:r>
                <a:r>
                  <a:rPr lang="en-US" altLang="en-US" sz="1400" dirty="0">
                    <a:latin typeface="Calibri" panose="020F0502020204030204" pitchFamily="34" charset="0"/>
                  </a:rPr>
                  <a:t>/(n</a:t>
                </a:r>
                <a:r>
                  <a:rPr lang="en-US" altLang="en-US" sz="1400" baseline="-25000" dirty="0">
                    <a:latin typeface="Calibri" panose="020F0502020204030204" pitchFamily="34" charset="0"/>
                  </a:rPr>
                  <a:t>F</a:t>
                </a:r>
                <a:r>
                  <a:rPr lang="en-US" altLang="en-US" sz="1400" dirty="0">
                    <a:latin typeface="Calibri" panose="020F0502020204030204" pitchFamily="34" charset="0"/>
                  </a:rPr>
                  <a:t>-1))</a:t>
                </a:r>
                <a:r>
                  <a:rPr lang="en-US" altLang="en-US" sz="1400" b="1" dirty="0">
                    <a:latin typeface="Calibri" panose="020F0502020204030204" pitchFamily="34" charset="0"/>
                  </a:rPr>
                  <a:t>]</a:t>
                </a:r>
                <a:r>
                  <a:rPr lang="en-US" altLang="en-US" sz="1400" dirty="0">
                    <a:latin typeface="Calibri" panose="020F0502020204030204" pitchFamily="34" charset="0"/>
                  </a:rPr>
                  <a:t>,</a:t>
                </a:r>
              </a:p>
              <a:p>
                <a:pPr lvl="1" eaLnBrk="1" hangingPunct="1">
                  <a:buFontTx/>
                  <a:buAutoNum type="arabicParenR"/>
                </a:pPr>
                <a:r>
                  <a:rPr lang="en-US" altLang="en-US" sz="1400" dirty="0">
                    <a:latin typeface="Calibri" panose="020F0502020204030204" pitchFamily="34" charset="0"/>
                  </a:rPr>
                  <a:t>with A = S</a:t>
                </a:r>
                <a:r>
                  <a:rPr lang="en-US" altLang="en-US" sz="1400" baseline="-25000" dirty="0">
                    <a:latin typeface="Calibri" panose="020F0502020204030204" pitchFamily="34" charset="0"/>
                  </a:rPr>
                  <a:t>MdAD-M</a:t>
                </a:r>
                <a:r>
                  <a:rPr lang="en-US" altLang="en-US" sz="1400" baseline="30000" dirty="0">
                    <a:latin typeface="Calibri" panose="020F0502020204030204" pitchFamily="34" charset="0"/>
                  </a:rPr>
                  <a:t>2</a:t>
                </a:r>
                <a:r>
                  <a:rPr lang="en-US" altLang="en-US" sz="1400" dirty="0">
                    <a:latin typeface="Calibri" panose="020F0502020204030204" pitchFamily="34" charset="0"/>
                  </a:rPr>
                  <a:t>/</a:t>
                </a:r>
                <a:r>
                  <a:rPr lang="en-US" altLang="en-US" sz="1400" dirty="0" err="1">
                    <a:latin typeface="Calibri" panose="020F0502020204030204" pitchFamily="34" charset="0"/>
                  </a:rPr>
                  <a:t>n</a:t>
                </a:r>
                <a:r>
                  <a:rPr lang="en-US" altLang="en-US" sz="1400" baseline="-25000" dirty="0" err="1">
                    <a:latin typeface="Calibri" panose="020F0502020204030204" pitchFamily="34" charset="0"/>
                  </a:rPr>
                  <a:t>M</a:t>
                </a:r>
                <a:r>
                  <a:rPr lang="en-US" altLang="en-US" sz="1400" dirty="0">
                    <a:latin typeface="Calibri" panose="020F0502020204030204" pitchFamily="34" charset="0"/>
                  </a:rPr>
                  <a:t>, B = S</a:t>
                </a:r>
                <a:r>
                  <a:rPr lang="en-US" altLang="en-US" sz="1400" baseline="-25000" dirty="0">
                    <a:latin typeface="Calibri" panose="020F0502020204030204" pitchFamily="34" charset="0"/>
                  </a:rPr>
                  <a:t>MdAD-F</a:t>
                </a:r>
                <a:r>
                  <a:rPr lang="en-US" altLang="en-US" sz="1400" baseline="30000" dirty="0">
                    <a:latin typeface="Calibri" panose="020F0502020204030204" pitchFamily="34" charset="0"/>
                  </a:rPr>
                  <a:t>2</a:t>
                </a:r>
                <a:r>
                  <a:rPr lang="en-US" altLang="en-US" sz="1400" dirty="0">
                    <a:latin typeface="Calibri" panose="020F0502020204030204" pitchFamily="34" charset="0"/>
                  </a:rPr>
                  <a:t>/</a:t>
                </a:r>
                <a:r>
                  <a:rPr lang="en-US" altLang="en-US" sz="1400" dirty="0" err="1">
                    <a:latin typeface="Calibri" panose="020F0502020204030204" pitchFamily="34" charset="0"/>
                  </a:rPr>
                  <a:t>n</a:t>
                </a:r>
                <a:r>
                  <a:rPr lang="en-US" altLang="en-US" sz="1400" baseline="-25000" dirty="0" err="1">
                    <a:latin typeface="Calibri" panose="020F0502020204030204" pitchFamily="34" charset="0"/>
                  </a:rPr>
                  <a:t>F</a:t>
                </a:r>
                <a:r>
                  <a:rPr lang="en-US" altLang="en-US" sz="1400" dirty="0">
                    <a:latin typeface="Calibri" panose="020F0502020204030204" pitchFamily="34" charset="0"/>
                  </a:rPr>
                  <a:t>, and</a:t>
                </a:r>
              </a:p>
              <a:p>
                <a:pPr lvl="1" eaLnBrk="1" hangingPunct="1">
                  <a:buFontTx/>
                  <a:buAutoNum type="arabicParenR"/>
                </a:pPr>
                <a:r>
                  <a:rPr lang="en-US" altLang="en-US" sz="1400" dirty="0">
                    <a:latin typeface="Calibri" panose="020F0502020204030204" pitchFamily="34" charset="0"/>
                  </a:rPr>
                  <a:t> </a:t>
                </a:r>
                <a:r>
                  <a:rPr lang="en-US" altLang="en-US" sz="1400" b="1" dirty="0">
                    <a:latin typeface="Calibri" panose="020F0502020204030204" pitchFamily="34" charset="0"/>
                  </a:rPr>
                  <a:t>[</a:t>
                </a:r>
                <a:r>
                  <a:rPr lang="en-US" altLang="en-US" sz="1400" dirty="0">
                    <a:latin typeface="Calibri" panose="020F0502020204030204" pitchFamily="34" charset="0"/>
                  </a:rPr>
                  <a:t>x</a:t>
                </a:r>
                <a:r>
                  <a:rPr lang="en-US" altLang="en-US" sz="1400" b="1" dirty="0">
                    <a:latin typeface="Calibri" panose="020F0502020204030204" pitchFamily="34" charset="0"/>
                  </a:rPr>
                  <a:t>]</a:t>
                </a:r>
                <a:r>
                  <a:rPr lang="en-US" altLang="en-US" sz="1400" dirty="0">
                    <a:latin typeface="Calibri" panose="020F0502020204030204" pitchFamily="34" charset="0"/>
                  </a:rPr>
                  <a:t> = greatest integer in x. </a:t>
                </a:r>
              </a:p>
              <a:p>
                <a:pPr eaLnBrk="1" hangingPunct="1"/>
                <a:r>
                  <a:rPr lang="en-US" altLang="en-US" sz="1400" dirty="0">
                    <a:latin typeface="Calibri" panose="020F0502020204030204" pitchFamily="34" charset="0"/>
                  </a:rPr>
                  <a:t>5) Decision Rule:</a:t>
                </a:r>
              </a:p>
              <a:p>
                <a:pPr lvl="1" eaLnBrk="1" hangingPunct="1">
                  <a:buFontTx/>
                  <a:buAutoNum type="arabicParenR"/>
                </a:pPr>
                <a:r>
                  <a:rPr lang="en-US" altLang="en-US" sz="1400" dirty="0">
                    <a:latin typeface="Calibri" panose="020F0502020204030204" pitchFamily="34" charset="0"/>
                  </a:rPr>
                  <a:t>With </a:t>
                </a:r>
                <a:r>
                  <a:rPr lang="el-GR" altLang="en-US" sz="1400" dirty="0">
                    <a:latin typeface="Calibri" panose="020F0502020204030204" pitchFamily="34" charset="0"/>
                  </a:rPr>
                  <a:t>α</a:t>
                </a:r>
                <a:r>
                  <a:rPr lang="en-US" altLang="en-US" sz="1400" dirty="0">
                    <a:latin typeface="Calibri" panose="020F0502020204030204" pitchFamily="34" charset="0"/>
                  </a:rPr>
                  <a:t> = 0.05, Reject H</a:t>
                </a:r>
                <a:r>
                  <a:rPr lang="en-US" altLang="en-US" sz="1400" baseline="-25000" dirty="0">
                    <a:latin typeface="Calibri" panose="020F0502020204030204" pitchFamily="34" charset="0"/>
                  </a:rPr>
                  <a:t>0</a:t>
                </a:r>
                <a:r>
                  <a:rPr lang="en-US" altLang="en-US" sz="1400" dirty="0">
                    <a:latin typeface="Calibri" panose="020F0502020204030204" pitchFamily="34" charset="0"/>
                  </a:rPr>
                  <a:t> if</a:t>
                </a:r>
              </a:p>
              <a:p>
                <a:pPr lvl="1" eaLnBrk="1" hangingPunct="1">
                  <a:buFontTx/>
                  <a:buAutoNum type="arabicParenR"/>
                </a:pPr>
                <a:r>
                  <a:rPr lang="en-US" altLang="en-US" sz="1400" dirty="0">
                    <a:latin typeface="Calibri" panose="020F0502020204030204" pitchFamily="34" charset="0"/>
                  </a:rPr>
                  <a:t> T &gt; t</a:t>
                </a:r>
                <a:r>
                  <a:rPr lang="en-US" altLang="en-US" sz="1400" baseline="-12000" dirty="0">
                    <a:latin typeface="Calibri" panose="020F0502020204030204" pitchFamily="34" charset="0"/>
                  </a:rPr>
                  <a:t>(df=48, 0.975) </a:t>
                </a:r>
                <a:r>
                  <a:rPr lang="en-US" altLang="en-US" sz="1400" dirty="0">
                    <a:latin typeface="Calibri" panose="020F0502020204030204" pitchFamily="34" charset="0"/>
                  </a:rPr>
                  <a:t>= 2.011 or T &lt; t</a:t>
                </a:r>
                <a:r>
                  <a:rPr lang="en-US" altLang="en-US" sz="1400" baseline="-12000" dirty="0">
                    <a:latin typeface="Calibri" panose="020F0502020204030204" pitchFamily="34" charset="0"/>
                  </a:rPr>
                  <a:t>(df=48, 0.025) </a:t>
                </a:r>
                <a:r>
                  <a:rPr lang="en-US" altLang="en-US" sz="1400" dirty="0">
                    <a:latin typeface="Calibri" panose="020F0502020204030204" pitchFamily="34" charset="0"/>
                  </a:rPr>
                  <a:t>= -2.011</a:t>
                </a:r>
              </a:p>
              <a:p>
                <a:pPr eaLnBrk="1" hangingPunct="1"/>
                <a:r>
                  <a:rPr lang="en-US" altLang="en-US" sz="1400" dirty="0">
                    <a:latin typeface="Calibri" panose="020F0502020204030204" pitchFamily="34" charset="0"/>
                  </a:rPr>
                  <a:t>6) Decision:</a:t>
                </a:r>
              </a:p>
              <a:p>
                <a:pPr lvl="1" eaLnBrk="1" hangingPunct="1">
                  <a:buFontTx/>
                  <a:buAutoNum type="arabicParenR"/>
                </a:pPr>
                <a:r>
                  <a:rPr lang="en-US" altLang="en-US" sz="1400" dirty="0" err="1">
                    <a:latin typeface="Calibri" panose="020F0502020204030204" pitchFamily="34" charset="0"/>
                  </a:rPr>
                  <a:t>n</a:t>
                </a:r>
                <a:r>
                  <a:rPr lang="en-US" altLang="en-US" sz="1400" baseline="-25000" dirty="0" err="1">
                    <a:latin typeface="Calibri" panose="020F0502020204030204" pitchFamily="34" charset="0"/>
                  </a:rPr>
                  <a:t>M</a:t>
                </a:r>
                <a:r>
                  <a:rPr lang="en-US" altLang="en-US" sz="1400" dirty="0">
                    <a:latin typeface="Calibri" panose="020F0502020204030204" pitchFamily="34" charset="0"/>
                  </a:rPr>
                  <a:t> = 36, </a:t>
                </a:r>
                <a:r>
                  <a:rPr lang="en-US" altLang="en-US" sz="1400" dirty="0" err="1">
                    <a:latin typeface="Calibri" panose="020F0502020204030204" pitchFamily="34" charset="0"/>
                  </a:rPr>
                  <a:t>n</a:t>
                </a:r>
                <a:r>
                  <a:rPr lang="en-US" altLang="en-US" sz="1400" baseline="-25000" dirty="0" err="1">
                    <a:latin typeface="Calibri" panose="020F0502020204030204" pitchFamily="34" charset="0"/>
                  </a:rPr>
                  <a:t>F</a:t>
                </a:r>
                <a:r>
                  <a:rPr lang="en-US" altLang="en-US" sz="1400" dirty="0">
                    <a:latin typeface="Calibri" panose="020F0502020204030204" pitchFamily="34" charset="0"/>
                  </a:rPr>
                  <a:t> = 24, </a:t>
                </a:r>
                <a14:m>
                  <m:oMath xmlns:m="http://schemas.openxmlformats.org/officeDocument/2006/math">
                    <m:acc>
                      <m:accPr>
                        <m:chr m:val="̅"/>
                        <m:ctrlPr>
                          <a:rPr lang="en-US" altLang="en-US" sz="1400" i="1" smtClean="0">
                            <a:latin typeface="Cambria Math" panose="02040503050406030204" pitchFamily="18" charset="0"/>
                          </a:rPr>
                        </m:ctrlPr>
                      </m:accPr>
                      <m:e>
                        <m:r>
                          <a:rPr lang="en-US" altLang="en-US" sz="1400" b="0" i="1" smtClean="0">
                            <a:latin typeface="Cambria Math" panose="02040503050406030204" pitchFamily="18" charset="0"/>
                          </a:rPr>
                          <m:t>𝑋</m:t>
                        </m:r>
                      </m:e>
                    </m:acc>
                  </m:oMath>
                </a14:m>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-F</a:t>
                </a:r>
                <a:r>
                  <a:rPr lang="en-US" altLang="en-US" sz="1400" dirty="0">
                    <a:latin typeface="Calibri" panose="020F0502020204030204" pitchFamily="34" charset="0"/>
                  </a:rPr>
                  <a:t> = 0.88, </a:t>
                </a:r>
                <a14:m>
                  <m:oMath xmlns:m="http://schemas.openxmlformats.org/officeDocument/2006/math">
                    <m:acc>
                      <m:accPr>
                        <m:chr m:val="̅"/>
                        <m:ctrlPr>
                          <a:rPr lang="en-US" altLang="en-US" sz="1400" i="1" smtClean="0">
                            <a:latin typeface="Cambria Math" panose="02040503050406030204" pitchFamily="18" charset="0"/>
                          </a:rPr>
                        </m:ctrlPr>
                      </m:accPr>
                      <m:e>
                        <m:r>
                          <a:rPr lang="en-US" altLang="en-US" sz="1400" b="0" i="1" smtClean="0">
                            <a:latin typeface="Cambria Math" panose="02040503050406030204" pitchFamily="18" charset="0"/>
                          </a:rPr>
                          <m:t>𝑋</m:t>
                        </m:r>
                      </m:e>
                    </m:acc>
                  </m:oMath>
                </a14:m>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-M</a:t>
                </a:r>
                <a:r>
                  <a:rPr lang="en-US" altLang="en-US" sz="1400" dirty="0">
                    <a:latin typeface="Calibri" panose="020F0502020204030204" pitchFamily="34" charset="0"/>
                  </a:rPr>
                  <a:t> = 0.72,                   </a:t>
                </a:r>
                <a:r>
                  <a:rPr lang="en-US" altLang="en-US" sz="1400" dirty="0" err="1">
                    <a:latin typeface="Calibri" panose="020F0502020204030204" pitchFamily="34" charset="0"/>
                  </a:rPr>
                  <a:t>S</a:t>
                </a:r>
                <a:r>
                  <a:rPr lang="en-US" altLang="en-US" sz="1400" baseline="-25000" dirty="0" err="1">
                    <a:latin typeface="Calibri" panose="020F0502020204030204" pitchFamily="34" charset="0"/>
                  </a:rPr>
                  <a:t>MdAF</a:t>
                </a:r>
                <a:r>
                  <a:rPr lang="en-US" altLang="en-US" sz="1400" baseline="-25000" dirty="0">
                    <a:latin typeface="Calibri" panose="020F0502020204030204" pitchFamily="34" charset="0"/>
                  </a:rPr>
                  <a:t>-F</a:t>
                </a:r>
                <a:r>
                  <a:rPr lang="en-US" altLang="en-US" sz="1400" dirty="0">
                    <a:latin typeface="Calibri" panose="020F0502020204030204" pitchFamily="34" charset="0"/>
                  </a:rPr>
                  <a:t> = 0.77 and </a:t>
                </a:r>
                <a:r>
                  <a:rPr lang="en-US" altLang="en-US" sz="1400" dirty="0" err="1">
                    <a:latin typeface="Calibri" panose="020F0502020204030204" pitchFamily="34" charset="0"/>
                  </a:rPr>
                  <a:t>S</a:t>
                </a:r>
                <a:r>
                  <a:rPr lang="en-US" altLang="en-US" sz="1400" baseline="-25000" dirty="0" err="1">
                    <a:latin typeface="Calibri" panose="020F0502020204030204" pitchFamily="34" charset="0"/>
                  </a:rPr>
                  <a:t>MdAD</a:t>
                </a:r>
                <a:r>
                  <a:rPr lang="en-US" altLang="en-US" sz="1400" baseline="-25000" dirty="0">
                    <a:latin typeface="Calibri" panose="020F0502020204030204" pitchFamily="34" charset="0"/>
                  </a:rPr>
                  <a:t>-M</a:t>
                </a:r>
                <a:r>
                  <a:rPr lang="en-US" altLang="en-US" sz="1400" dirty="0">
                    <a:latin typeface="Calibri" panose="020F0502020204030204" pitchFamily="34" charset="0"/>
                  </a:rPr>
                  <a:t> = 0.75, so</a:t>
                </a:r>
              </a:p>
              <a:p>
                <a:pPr lvl="1" eaLnBrk="1" hangingPunct="1">
                  <a:buFontTx/>
                  <a:buAutoNum type="arabicParenR"/>
                </a:pPr>
                <a:r>
                  <a:rPr lang="en-US" altLang="en-US" sz="1400" dirty="0">
                    <a:latin typeface="Calibri" panose="020F0502020204030204" pitchFamily="34" charset="0"/>
                  </a:rPr>
                  <a:t>T = 0.827, between ±2.011; hence, Fail to Reject H</a:t>
                </a:r>
                <a:r>
                  <a:rPr lang="en-US" altLang="en-US" sz="1400" baseline="-25000" dirty="0">
                    <a:latin typeface="Calibri" panose="020F0502020204030204" pitchFamily="34" charset="0"/>
                  </a:rPr>
                  <a:t>0</a:t>
                </a:r>
              </a:p>
              <a:p>
                <a:pPr eaLnBrk="1" hangingPunct="1"/>
                <a:r>
                  <a:rPr lang="en-US" altLang="en-US" sz="1400" dirty="0">
                    <a:latin typeface="Calibri" panose="020F0502020204030204" pitchFamily="34" charset="0"/>
                  </a:rPr>
                  <a:t>7) Conclusion:  Insufficient evidence to indicate difference in mean absolute deviations from medians (</a:t>
                </a:r>
                <a:r>
                  <a:rPr lang="en-US" altLang="en-US" sz="1400" dirty="0" err="1">
                    <a:latin typeface="Calibri" panose="020F0502020204030204" pitchFamily="34" charset="0"/>
                  </a:rPr>
                  <a:t>ie</a:t>
                </a:r>
                <a:r>
                  <a:rPr lang="en-US" altLang="en-US" sz="1400" dirty="0">
                    <a:latin typeface="Calibri" panose="020F0502020204030204" pitchFamily="34" charset="0"/>
                  </a:rPr>
                  <a:t>, variances) across populations     (p-Value ≈ 0.206, note, since 2-sided, some software doubles to 0.412).</a:t>
                </a:r>
              </a:p>
            </p:txBody>
          </p:sp>
        </mc:Choice>
        <mc:Fallback>
          <p:sp>
            <p:nvSpPr>
              <p:cNvPr id="10" name="TextBox 9">
                <a:extLst>
                  <a:ext uri="{FF2B5EF4-FFF2-40B4-BE49-F238E27FC236}">
                    <a16:creationId xmlns:a16="http://schemas.microsoft.com/office/drawing/2014/main" id="{594BB605-AF63-4615-AC8B-AD17C5AB1077}"/>
                  </a:ext>
                </a:extLst>
              </p:cNvPr>
              <p:cNvSpPr txBox="1">
                <a:spLocks noRot="1" noChangeAspect="1" noMove="1" noResize="1" noEditPoints="1" noAdjustHandles="1" noChangeArrowheads="1" noChangeShapeType="1" noTextEdit="1"/>
              </p:cNvSpPr>
              <p:nvPr/>
            </p:nvSpPr>
            <p:spPr bwMode="auto">
              <a:xfrm>
                <a:off x="304800" y="2438400"/>
                <a:ext cx="5410200" cy="4034822"/>
              </a:xfrm>
              <a:prstGeom prst="rect">
                <a:avLst/>
              </a:prstGeom>
              <a:blipFill>
                <a:blip r:embed="rId7"/>
                <a:stretch>
                  <a:fillRect l="-338" t="-302" b="-1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 name="TextBox 10">
            <a:extLst>
              <a:ext uri="{FF2B5EF4-FFF2-40B4-BE49-F238E27FC236}">
                <a16:creationId xmlns:a16="http://schemas.microsoft.com/office/drawing/2014/main" id="{8C5CFC76-2057-42AB-81AB-F622D9B6C591}"/>
              </a:ext>
            </a:extLst>
          </p:cNvPr>
          <p:cNvSpPr txBox="1"/>
          <p:nvPr/>
        </p:nvSpPr>
        <p:spPr>
          <a:xfrm>
            <a:off x="152400" y="6400800"/>
            <a:ext cx="5699125" cy="338138"/>
          </a:xfrm>
          <a:prstGeom prst="rect">
            <a:avLst/>
          </a:prstGeom>
          <a:noFill/>
        </p:spPr>
        <p:txBody>
          <a:bodyPr wrap="none">
            <a:spAutoFit/>
          </a:bodyPr>
          <a:lstStyle/>
          <a:p>
            <a:pPr>
              <a:defRPr/>
            </a:pPr>
            <a:r>
              <a:rPr lang="en-US" sz="1600" dirty="0">
                <a:latin typeface="+mn-lt"/>
                <a:cs typeface="Arial" charset="0"/>
              </a:rPr>
              <a:t>NOTE:  The conclusion is still consistent with the other approaches.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9634"/>
                                        </p:tgtEl>
                                        <p:attrNameLst>
                                          <p:attrName>style.visibility</p:attrName>
                                        </p:attrNameLst>
                                      </p:cBhvr>
                                      <p:to>
                                        <p:strVal val="visible"/>
                                      </p:to>
                                    </p:set>
                                    <p:anim calcmode="lin" valueType="num">
                                      <p:cBhvr additive="base">
                                        <p:cTn id="43" dur="500" fill="hold"/>
                                        <p:tgtEl>
                                          <p:spTgt spid="69634"/>
                                        </p:tgtEl>
                                        <p:attrNameLst>
                                          <p:attrName>ppt_x</p:attrName>
                                        </p:attrNameLst>
                                      </p:cBhvr>
                                      <p:tavLst>
                                        <p:tav tm="0">
                                          <p:val>
                                            <p:strVal val="#ppt_x"/>
                                          </p:val>
                                        </p:tav>
                                        <p:tav tm="100000">
                                          <p:val>
                                            <p:strVal val="#ppt_x"/>
                                          </p:val>
                                        </p:tav>
                                      </p:tavLst>
                                    </p:anim>
                                    <p:anim calcmode="lin" valueType="num">
                                      <p:cBhvr additive="base">
                                        <p:cTn id="44" dur="500" fill="hold"/>
                                        <p:tgtEl>
                                          <p:spTgt spid="6963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9635"/>
                                        </p:tgtEl>
                                        <p:attrNameLst>
                                          <p:attrName>style.visibility</p:attrName>
                                        </p:attrNameLst>
                                      </p:cBhvr>
                                      <p:to>
                                        <p:strVal val="visible"/>
                                      </p:to>
                                    </p:set>
                                    <p:anim calcmode="lin" valueType="num">
                                      <p:cBhvr additive="base">
                                        <p:cTn id="51" dur="500" fill="hold"/>
                                        <p:tgtEl>
                                          <p:spTgt spid="69635"/>
                                        </p:tgtEl>
                                        <p:attrNameLst>
                                          <p:attrName>ppt_x</p:attrName>
                                        </p:attrNameLst>
                                      </p:cBhvr>
                                      <p:tavLst>
                                        <p:tav tm="0">
                                          <p:val>
                                            <p:strVal val="#ppt_x"/>
                                          </p:val>
                                        </p:tav>
                                        <p:tav tm="100000">
                                          <p:val>
                                            <p:strVal val="#ppt_x"/>
                                          </p:val>
                                        </p:tav>
                                      </p:tavLst>
                                    </p:anim>
                                    <p:anim calcmode="lin" valueType="num">
                                      <p:cBhvr additive="base">
                                        <p:cTn id="52"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 calcmode="lin" valueType="num">
                                      <p:cBhvr additive="base">
                                        <p:cTn id="5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0">
                                            <p:txEl>
                                              <p:pRg st="1" end="1"/>
                                            </p:txEl>
                                          </p:spTgt>
                                        </p:tgtEl>
                                        <p:attrNameLst>
                                          <p:attrName>style.visibility</p:attrName>
                                        </p:attrNameLst>
                                      </p:cBhvr>
                                      <p:to>
                                        <p:strVal val="visible"/>
                                      </p:to>
                                    </p:set>
                                    <p:anim calcmode="lin" valueType="num">
                                      <p:cBhvr additive="base">
                                        <p:cTn id="6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0">
                                            <p:txEl>
                                              <p:pRg st="2" end="2"/>
                                            </p:txEl>
                                          </p:spTgt>
                                        </p:tgtEl>
                                        <p:attrNameLst>
                                          <p:attrName>style.visibility</p:attrName>
                                        </p:attrNameLst>
                                      </p:cBhvr>
                                      <p:to>
                                        <p:strVal val="visible"/>
                                      </p:to>
                                    </p:set>
                                    <p:anim calcmode="lin" valueType="num">
                                      <p:cBhvr additive="base">
                                        <p:cTn id="6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0">
                                            <p:txEl>
                                              <p:pRg st="3" end="3"/>
                                            </p:txEl>
                                          </p:spTgt>
                                        </p:tgtEl>
                                        <p:attrNameLst>
                                          <p:attrName>style.visibility</p:attrName>
                                        </p:attrNameLst>
                                      </p:cBhvr>
                                      <p:to>
                                        <p:strVal val="visible"/>
                                      </p:to>
                                    </p:set>
                                    <p:anim calcmode="lin" valueType="num">
                                      <p:cBhvr additive="base">
                                        <p:cTn id="7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0">
                                            <p:txEl>
                                              <p:pRg st="4" end="4"/>
                                            </p:txEl>
                                          </p:spTgt>
                                        </p:tgtEl>
                                        <p:attrNameLst>
                                          <p:attrName>style.visibility</p:attrName>
                                        </p:attrNameLst>
                                      </p:cBhvr>
                                      <p:to>
                                        <p:strVal val="visible"/>
                                      </p:to>
                                    </p:set>
                                    <p:anim calcmode="lin" valueType="num">
                                      <p:cBhvr additive="base">
                                        <p:cTn id="8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0">
                                            <p:txEl>
                                              <p:pRg st="5" end="5"/>
                                            </p:txEl>
                                          </p:spTgt>
                                        </p:tgtEl>
                                        <p:attrNameLst>
                                          <p:attrName>style.visibility</p:attrName>
                                        </p:attrNameLst>
                                      </p:cBhvr>
                                      <p:to>
                                        <p:strVal val="visible"/>
                                      </p:to>
                                    </p:set>
                                    <p:anim calcmode="lin" valueType="num">
                                      <p:cBhvr additive="base">
                                        <p:cTn id="8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
                                            <p:txEl>
                                              <p:pRg st="6" end="6"/>
                                            </p:txEl>
                                          </p:spTgt>
                                        </p:tgtEl>
                                        <p:attrNameLst>
                                          <p:attrName>style.visibility</p:attrName>
                                        </p:attrNameLst>
                                      </p:cBhvr>
                                      <p:to>
                                        <p:strVal val="visible"/>
                                      </p:to>
                                    </p:set>
                                    <p:anim calcmode="lin" valueType="num">
                                      <p:cBhvr additive="base">
                                        <p:cTn id="9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10">
                                            <p:txEl>
                                              <p:pRg st="7" end="7"/>
                                            </p:txEl>
                                          </p:spTgt>
                                        </p:tgtEl>
                                        <p:attrNameLst>
                                          <p:attrName>style.visibility</p:attrName>
                                        </p:attrNameLst>
                                      </p:cBhvr>
                                      <p:to>
                                        <p:strVal val="visible"/>
                                      </p:to>
                                    </p:set>
                                    <p:anim calcmode="lin" valueType="num">
                                      <p:cBhvr additive="base">
                                        <p:cTn id="9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0">
                                            <p:txEl>
                                              <p:pRg st="8" end="8"/>
                                            </p:txEl>
                                          </p:spTgt>
                                        </p:tgtEl>
                                        <p:attrNameLst>
                                          <p:attrName>style.visibility</p:attrName>
                                        </p:attrNameLst>
                                      </p:cBhvr>
                                      <p:to>
                                        <p:strVal val="visible"/>
                                      </p:to>
                                    </p:set>
                                    <p:anim calcmode="lin" valueType="num">
                                      <p:cBhvr additive="base">
                                        <p:cTn id="105"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10">
                                            <p:txEl>
                                              <p:pRg st="9" end="9"/>
                                            </p:txEl>
                                          </p:spTgt>
                                        </p:tgtEl>
                                        <p:attrNameLst>
                                          <p:attrName>style.visibility</p:attrName>
                                        </p:attrNameLst>
                                      </p:cBhvr>
                                      <p:to>
                                        <p:strVal val="visible"/>
                                      </p:to>
                                    </p:set>
                                    <p:anim calcmode="lin" valueType="num">
                                      <p:cBhvr additive="base">
                                        <p:cTn id="111"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10">
                                            <p:txEl>
                                              <p:pRg st="10" end="10"/>
                                            </p:txEl>
                                          </p:spTgt>
                                        </p:tgtEl>
                                        <p:attrNameLst>
                                          <p:attrName>style.visibility</p:attrName>
                                        </p:attrNameLst>
                                      </p:cBhvr>
                                      <p:to>
                                        <p:strVal val="visible"/>
                                      </p:to>
                                    </p:set>
                                    <p:anim calcmode="lin" valueType="num">
                                      <p:cBhvr additive="base">
                                        <p:cTn id="11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10">
                                            <p:txEl>
                                              <p:pRg st="11" end="11"/>
                                            </p:txEl>
                                          </p:spTgt>
                                        </p:tgtEl>
                                        <p:attrNameLst>
                                          <p:attrName>style.visibility</p:attrName>
                                        </p:attrNameLst>
                                      </p:cBhvr>
                                      <p:to>
                                        <p:strVal val="visible"/>
                                      </p:to>
                                    </p:set>
                                    <p:anim calcmode="lin" valueType="num">
                                      <p:cBhvr additive="base">
                                        <p:cTn id="123"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10">
                                            <p:txEl>
                                              <p:pRg st="12" end="12"/>
                                            </p:txEl>
                                          </p:spTgt>
                                        </p:tgtEl>
                                        <p:attrNameLst>
                                          <p:attrName>style.visibility</p:attrName>
                                        </p:attrNameLst>
                                      </p:cBhvr>
                                      <p:to>
                                        <p:strVal val="visible"/>
                                      </p:to>
                                    </p:set>
                                    <p:anim calcmode="lin" valueType="num">
                                      <p:cBhvr additive="base">
                                        <p:cTn id="129"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0">
                                            <p:txEl>
                                              <p:pRg st="13" end="13"/>
                                            </p:txEl>
                                          </p:spTgt>
                                        </p:tgtEl>
                                        <p:attrNameLst>
                                          <p:attrName>style.visibility</p:attrName>
                                        </p:attrNameLst>
                                      </p:cBhvr>
                                      <p:to>
                                        <p:strVal val="visible"/>
                                      </p:to>
                                    </p:set>
                                    <p:anim calcmode="lin" valueType="num">
                                      <p:cBhvr additive="base">
                                        <p:cTn id="135"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1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10">
                                            <p:txEl>
                                              <p:pRg st="14" end="14"/>
                                            </p:txEl>
                                          </p:spTgt>
                                        </p:tgtEl>
                                        <p:attrNameLst>
                                          <p:attrName>style.visibility</p:attrName>
                                        </p:attrNameLst>
                                      </p:cBhvr>
                                      <p:to>
                                        <p:strVal val="visible"/>
                                      </p:to>
                                    </p:set>
                                    <p:anim calcmode="lin" valueType="num">
                                      <p:cBhvr additive="base">
                                        <p:cTn id="141"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11"/>
                                        </p:tgtEl>
                                        <p:attrNameLst>
                                          <p:attrName>style.visibility</p:attrName>
                                        </p:attrNameLst>
                                      </p:cBhvr>
                                      <p:to>
                                        <p:strVal val="visible"/>
                                      </p:to>
                                    </p:set>
                                    <p:anim calcmode="lin" valueType="num">
                                      <p:cBhvr additive="base">
                                        <p:cTn id="147" dur="500" fill="hold"/>
                                        <p:tgtEl>
                                          <p:spTgt spid="11"/>
                                        </p:tgtEl>
                                        <p:attrNameLst>
                                          <p:attrName>ppt_x</p:attrName>
                                        </p:attrNameLst>
                                      </p:cBhvr>
                                      <p:tavLst>
                                        <p:tav tm="0">
                                          <p:val>
                                            <p:strVal val="#ppt_x"/>
                                          </p:val>
                                        </p:tav>
                                        <p:tav tm="100000">
                                          <p:val>
                                            <p:strVal val="#ppt_x"/>
                                          </p:val>
                                        </p:tav>
                                      </p:tavLst>
                                    </p:anim>
                                    <p:anim calcmode="lin" valueType="num">
                                      <p:cBhvr additive="base">
                                        <p:cTn id="1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a:extLst>
              <a:ext uri="{FF2B5EF4-FFF2-40B4-BE49-F238E27FC236}">
                <a16:creationId xmlns:a16="http://schemas.microsoft.com/office/drawing/2014/main" id="{42E0E2B7-0BD2-48BC-9AFA-AC1A7A6D075E}"/>
              </a:ext>
            </a:extLst>
          </p:cNvPr>
          <p:cNvSpPr txBox="1">
            <a:spLocks noChangeArrowheads="1"/>
          </p:cNvSpPr>
          <p:nvPr/>
        </p:nvSpPr>
        <p:spPr bwMode="auto">
          <a:xfrm>
            <a:off x="2209800" y="381000"/>
            <a:ext cx="4284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t>Two Sample Problems</a:t>
            </a:r>
          </a:p>
        </p:txBody>
      </p:sp>
      <p:sp>
        <p:nvSpPr>
          <p:cNvPr id="3" name="TextBox 2">
            <a:extLst>
              <a:ext uri="{FF2B5EF4-FFF2-40B4-BE49-F238E27FC236}">
                <a16:creationId xmlns:a16="http://schemas.microsoft.com/office/drawing/2014/main" id="{5F36E4D3-F1B2-495E-8D22-DFF75E6D51F9}"/>
              </a:ext>
            </a:extLst>
          </p:cNvPr>
          <p:cNvSpPr txBox="1">
            <a:spLocks noChangeArrowheads="1"/>
          </p:cNvSpPr>
          <p:nvPr/>
        </p:nvSpPr>
        <p:spPr bwMode="auto">
          <a:xfrm>
            <a:off x="838200" y="1600200"/>
            <a:ext cx="75707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t>Consider 2 Types of Two Sample Problems:</a:t>
            </a:r>
          </a:p>
          <a:p>
            <a:pPr eaLnBrk="1" hangingPunct="1"/>
            <a:endParaRPr lang="en-US" altLang="en-US" b="1"/>
          </a:p>
          <a:p>
            <a:pPr lvl="1" eaLnBrk="1" hangingPunct="1">
              <a:buFontTx/>
              <a:buAutoNum type="arabicParenR"/>
            </a:pPr>
            <a:r>
              <a:rPr lang="en-US" altLang="en-US" b="1"/>
              <a:t>Paired (Dependent) Samples</a:t>
            </a:r>
          </a:p>
          <a:p>
            <a:pPr lvl="1" eaLnBrk="1" hangingPunct="1"/>
            <a:r>
              <a:rPr lang="en-US" altLang="en-US"/>
              <a:t>	 - These samples are </a:t>
            </a:r>
            <a:r>
              <a:rPr lang="en-US" altLang="en-US" b="1" i="1"/>
              <a:t>“linked “ </a:t>
            </a:r>
            <a:r>
              <a:rPr lang="en-US" altLang="en-US"/>
              <a:t>in some way by observation</a:t>
            </a:r>
          </a:p>
          <a:p>
            <a:pPr lvl="1" eaLnBrk="1" hangingPunct="1"/>
            <a:r>
              <a:rPr lang="en-US" altLang="en-US"/>
              <a:t>	    - Results for same individual, same location, same object, etc.</a:t>
            </a:r>
          </a:p>
          <a:p>
            <a:pPr lvl="1" eaLnBrk="1" hangingPunct="1"/>
            <a:r>
              <a:rPr lang="en-US" altLang="en-US"/>
              <a:t>       - Samples will </a:t>
            </a:r>
            <a:r>
              <a:rPr lang="en-US" altLang="en-US" i="1"/>
              <a:t>Always</a:t>
            </a:r>
            <a:r>
              <a:rPr lang="en-US" altLang="en-US"/>
              <a:t> be Same Size</a:t>
            </a:r>
          </a:p>
          <a:p>
            <a:pPr lvl="1" eaLnBrk="1" hangingPunct="1"/>
            <a:endParaRPr lang="en-US" altLang="en-US"/>
          </a:p>
          <a:p>
            <a:pPr lvl="1" eaLnBrk="1" hangingPunct="1">
              <a:buFontTx/>
              <a:buAutoNum type="arabicParenR" startAt="2"/>
            </a:pPr>
            <a:r>
              <a:rPr lang="en-US" altLang="en-US" b="1"/>
              <a:t>Independent Samples</a:t>
            </a:r>
          </a:p>
          <a:p>
            <a:pPr lvl="1" eaLnBrk="1" hangingPunct="1"/>
            <a:r>
              <a:rPr lang="en-US" altLang="en-US"/>
              <a:t>	 - No obvious </a:t>
            </a:r>
            <a:r>
              <a:rPr lang="en-US" altLang="en-US" b="1" i="1"/>
              <a:t>“link” </a:t>
            </a:r>
            <a:r>
              <a:rPr lang="en-US" altLang="en-US"/>
              <a:t>across samples</a:t>
            </a:r>
          </a:p>
          <a:p>
            <a:pPr lvl="1" eaLnBrk="1" hangingPunct="1"/>
            <a:r>
              <a:rPr lang="en-US" altLang="en-US"/>
              <a:t>         - Each group comprised of results for entirely different</a:t>
            </a:r>
          </a:p>
          <a:p>
            <a:pPr lvl="1" eaLnBrk="1" hangingPunct="1"/>
            <a:r>
              <a:rPr lang="en-US" altLang="en-US"/>
              <a:t>            individuals, locations, objects, etc.</a:t>
            </a:r>
          </a:p>
          <a:p>
            <a:pPr lvl="1" eaLnBrk="1" hangingPunct="1"/>
            <a:r>
              <a:rPr lang="en-US" altLang="en-US"/>
              <a:t>      - Samples </a:t>
            </a:r>
            <a:r>
              <a:rPr lang="en-US" altLang="en-US" i="1"/>
              <a:t>Not Necessarily </a:t>
            </a:r>
            <a:r>
              <a:rPr lang="en-US" altLang="en-US"/>
              <a:t>of Same Size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0BED-472D-4F17-B91E-9E7EF98A3C3B}"/>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Variances</a:t>
            </a:r>
          </a:p>
        </p:txBody>
      </p:sp>
      <p:sp>
        <p:nvSpPr>
          <p:cNvPr id="3" name="TextBox 2">
            <a:extLst>
              <a:ext uri="{FF2B5EF4-FFF2-40B4-BE49-F238E27FC236}">
                <a16:creationId xmlns:a16="http://schemas.microsoft.com/office/drawing/2014/main" id="{C3063E87-43FA-4586-B8F7-0992F092BB0C}"/>
              </a:ext>
            </a:extLst>
          </p:cNvPr>
          <p:cNvSpPr txBox="1"/>
          <p:nvPr/>
        </p:nvSpPr>
        <p:spPr>
          <a:xfrm>
            <a:off x="533400" y="685800"/>
            <a:ext cx="4183063" cy="584200"/>
          </a:xfrm>
          <a:prstGeom prst="rect">
            <a:avLst/>
          </a:prstGeom>
          <a:noFill/>
        </p:spPr>
        <p:txBody>
          <a:bodyPr wrap="none">
            <a:spAutoFit/>
          </a:bodyPr>
          <a:lstStyle/>
          <a:p>
            <a:pPr>
              <a:defRPr/>
            </a:pPr>
            <a:r>
              <a:rPr lang="en-US" sz="1600" dirty="0">
                <a:latin typeface="+mn-lt"/>
                <a:cs typeface="Arial" charset="0"/>
              </a:rPr>
              <a:t>HR Data:  Test for Equal Variances</a:t>
            </a:r>
          </a:p>
          <a:p>
            <a:pPr>
              <a:defRPr/>
            </a:pPr>
            <a:r>
              <a:rPr lang="en-US" sz="1600" dirty="0">
                <a:latin typeface="+mn-lt"/>
                <a:cs typeface="Arial" charset="0"/>
              </a:rPr>
              <a:t>  MINITAB:  Stat </a:t>
            </a:r>
            <a:r>
              <a:rPr lang="en-US" sz="1600" dirty="0">
                <a:latin typeface="Calibri"/>
                <a:cs typeface="Arial" charset="0"/>
              </a:rPr>
              <a:t>→ Basic Statistics → 2 Variances</a:t>
            </a:r>
            <a:endParaRPr lang="en-US" sz="1600" dirty="0">
              <a:latin typeface="+mn-lt"/>
              <a:cs typeface="Arial" charset="0"/>
            </a:endParaRPr>
          </a:p>
        </p:txBody>
      </p:sp>
      <p:sp>
        <p:nvSpPr>
          <p:cNvPr id="30724" name="TextBox 3">
            <a:extLst>
              <a:ext uri="{FF2B5EF4-FFF2-40B4-BE49-F238E27FC236}">
                <a16:creationId xmlns:a16="http://schemas.microsoft.com/office/drawing/2014/main" id="{174CAA71-2620-44F9-AA30-6EAB8DD261A6}"/>
              </a:ext>
            </a:extLst>
          </p:cNvPr>
          <p:cNvSpPr txBox="1">
            <a:spLocks noChangeArrowheads="1"/>
          </p:cNvSpPr>
          <p:nvPr/>
        </p:nvSpPr>
        <p:spPr bwMode="auto">
          <a:xfrm>
            <a:off x="762000" y="1219200"/>
            <a:ext cx="35496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Test for Equal Variances: Female, Male </a:t>
            </a:r>
          </a:p>
          <a:p>
            <a:pPr eaLnBrk="1" hangingPunct="1"/>
            <a:endParaRPr lang="en-US" altLang="en-US" sz="1000" b="1"/>
          </a:p>
          <a:p>
            <a:pPr eaLnBrk="1" hangingPunct="1"/>
            <a:r>
              <a:rPr lang="en-US" altLang="en-US" sz="1000"/>
              <a:t>95% Bonferroni confidence intervals for standard deviations</a:t>
            </a:r>
          </a:p>
          <a:p>
            <a:pPr eaLnBrk="1" hangingPunct="1"/>
            <a:endParaRPr lang="en-US" altLang="en-US" sz="1000"/>
          </a:p>
          <a:p>
            <a:pPr eaLnBrk="1" hangingPunct="1"/>
            <a:r>
              <a:rPr lang="en-US" altLang="en-US" sz="1000"/>
              <a:t>               N     Lower     StDev      Upper</a:t>
            </a:r>
          </a:p>
          <a:p>
            <a:pPr eaLnBrk="1" hangingPunct="1"/>
            <a:r>
              <a:rPr lang="en-US" altLang="en-US" sz="1000"/>
              <a:t>Female  24  0.892753  1.18896  1.75726</a:t>
            </a:r>
          </a:p>
          <a:p>
            <a:pPr eaLnBrk="1" hangingPunct="1"/>
            <a:r>
              <a:rPr lang="it-IT" altLang="en-US" sz="1000"/>
              <a:t>  Male    36  0.791041  1.00385  1.36343</a:t>
            </a:r>
          </a:p>
          <a:p>
            <a:pPr eaLnBrk="1" hangingPunct="1"/>
            <a:endParaRPr lang="en-US" altLang="en-US" sz="1000"/>
          </a:p>
          <a:p>
            <a:pPr eaLnBrk="1" hangingPunct="1"/>
            <a:r>
              <a:rPr lang="en-US" altLang="en-US" sz="1000"/>
              <a:t>F-Test (Normal Distribution)</a:t>
            </a:r>
          </a:p>
          <a:p>
            <a:pPr eaLnBrk="1" hangingPunct="1"/>
            <a:r>
              <a:rPr lang="en-US" altLang="en-US" sz="1000"/>
              <a:t>Test statistic = 1.40, p-value = 0.358</a:t>
            </a:r>
          </a:p>
          <a:p>
            <a:pPr eaLnBrk="1" hangingPunct="1"/>
            <a:endParaRPr lang="en-US" altLang="en-US" sz="1000"/>
          </a:p>
          <a:p>
            <a:pPr eaLnBrk="1" hangingPunct="1"/>
            <a:r>
              <a:rPr lang="en-US" altLang="en-US" sz="1000"/>
              <a:t>Levene's Test (Any Continuous Distribution)</a:t>
            </a:r>
          </a:p>
          <a:p>
            <a:pPr eaLnBrk="1" hangingPunct="1"/>
            <a:r>
              <a:rPr lang="en-US" altLang="en-US" sz="1000"/>
              <a:t>Test statistic = 0.69, p-value = 0.408</a:t>
            </a:r>
          </a:p>
          <a:p>
            <a:pPr eaLnBrk="1" hangingPunct="1"/>
            <a:endParaRPr lang="en-US" altLang="en-US" sz="1000"/>
          </a:p>
          <a:p>
            <a:pPr eaLnBrk="1" hangingPunct="1"/>
            <a:r>
              <a:rPr lang="en-US" altLang="en-US" sz="1000"/>
              <a:t>Test for Equal Variances for Female, Male</a:t>
            </a:r>
          </a:p>
          <a:p>
            <a:pPr eaLnBrk="1" hangingPunct="1"/>
            <a:endParaRPr lang="en-US" altLang="en-US" sz="1000"/>
          </a:p>
        </p:txBody>
      </p:sp>
      <p:pic>
        <p:nvPicPr>
          <p:cNvPr id="30725" name="Picture 3">
            <a:extLst>
              <a:ext uri="{FF2B5EF4-FFF2-40B4-BE49-F238E27FC236}">
                <a16:creationId xmlns:a16="http://schemas.microsoft.com/office/drawing/2014/main" id="{BC002620-5A05-45BA-B1AC-01576D0BB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57600"/>
            <a:ext cx="4343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9F12020-DFB3-4093-ACCD-D4BD946352C3}"/>
              </a:ext>
            </a:extLst>
          </p:cNvPr>
          <p:cNvSpPr txBox="1"/>
          <p:nvPr/>
        </p:nvSpPr>
        <p:spPr>
          <a:xfrm>
            <a:off x="5334000" y="762000"/>
            <a:ext cx="3652838" cy="307975"/>
          </a:xfrm>
          <a:prstGeom prst="rect">
            <a:avLst/>
          </a:prstGeom>
          <a:noFill/>
        </p:spPr>
        <p:txBody>
          <a:bodyPr>
            <a:spAutoFit/>
          </a:bodyPr>
          <a:lstStyle/>
          <a:p>
            <a:pPr>
              <a:defRPr/>
            </a:pPr>
            <a:r>
              <a:rPr lang="en-US" sz="1400" dirty="0">
                <a:latin typeface="+mn-lt"/>
                <a:cs typeface="Arial" charset="0"/>
              </a:rPr>
              <a:t>What are “</a:t>
            </a:r>
            <a:r>
              <a:rPr lang="en-US" sz="1400" dirty="0" err="1">
                <a:latin typeface="+mn-lt"/>
                <a:cs typeface="Arial" charset="0"/>
              </a:rPr>
              <a:t>Bonferroni</a:t>
            </a:r>
            <a:r>
              <a:rPr lang="en-US" sz="1400" dirty="0">
                <a:latin typeface="+mn-lt"/>
                <a:cs typeface="Arial" charset="0"/>
              </a:rPr>
              <a:t>” confidence intervals?</a:t>
            </a:r>
          </a:p>
        </p:txBody>
      </p:sp>
      <p:sp>
        <p:nvSpPr>
          <p:cNvPr id="7" name="TextBox 6">
            <a:extLst>
              <a:ext uri="{FF2B5EF4-FFF2-40B4-BE49-F238E27FC236}">
                <a16:creationId xmlns:a16="http://schemas.microsoft.com/office/drawing/2014/main" id="{35F8BA94-EEFD-4D26-A91D-8006D8340CA5}"/>
              </a:ext>
            </a:extLst>
          </p:cNvPr>
          <p:cNvSpPr txBox="1"/>
          <p:nvPr/>
        </p:nvSpPr>
        <p:spPr>
          <a:xfrm>
            <a:off x="5410200" y="1066800"/>
            <a:ext cx="2384425" cy="307975"/>
          </a:xfrm>
          <a:prstGeom prst="rect">
            <a:avLst/>
          </a:prstGeom>
          <a:noFill/>
        </p:spPr>
        <p:txBody>
          <a:bodyPr wrap="none">
            <a:spAutoFit/>
          </a:bodyPr>
          <a:lstStyle/>
          <a:p>
            <a:pPr>
              <a:defRPr/>
            </a:pPr>
            <a:r>
              <a:rPr lang="en-US" sz="1400" dirty="0">
                <a:latin typeface="+mn-lt"/>
                <a:cs typeface="Arial" charset="0"/>
              </a:rPr>
              <a:t>What is a confidence interval?</a:t>
            </a:r>
          </a:p>
        </p:txBody>
      </p:sp>
      <p:sp>
        <p:nvSpPr>
          <p:cNvPr id="8" name="TextBox 7">
            <a:extLst>
              <a:ext uri="{FF2B5EF4-FFF2-40B4-BE49-F238E27FC236}">
                <a16:creationId xmlns:a16="http://schemas.microsoft.com/office/drawing/2014/main" id="{DC8CBD3C-8E5C-489B-A9EB-E5D008C765F3}"/>
              </a:ext>
            </a:extLst>
          </p:cNvPr>
          <p:cNvSpPr txBox="1"/>
          <p:nvPr/>
        </p:nvSpPr>
        <p:spPr>
          <a:xfrm>
            <a:off x="5334000" y="1331913"/>
            <a:ext cx="3657600" cy="5108575"/>
          </a:xfrm>
          <a:prstGeom prst="rect">
            <a:avLst/>
          </a:prstGeom>
          <a:noFill/>
        </p:spPr>
        <p:txBody>
          <a:bodyPr>
            <a:spAutoFit/>
          </a:bodyPr>
          <a:lstStyle/>
          <a:p>
            <a:pPr>
              <a:defRPr/>
            </a:pPr>
            <a:r>
              <a:rPr lang="en-US" sz="1000" u="sng" dirty="0">
                <a:latin typeface="+mn-lt"/>
                <a:cs typeface="Arial" charset="0"/>
              </a:rPr>
              <a:t>Recall</a:t>
            </a:r>
            <a:r>
              <a:rPr lang="en-US" sz="1000" dirty="0">
                <a:latin typeface="+mn-lt"/>
                <a:cs typeface="Arial" charset="0"/>
              </a:rPr>
              <a:t>:  A (1-</a:t>
            </a:r>
            <a:r>
              <a:rPr lang="el-GR" sz="1000" dirty="0">
                <a:latin typeface="Calibri"/>
                <a:cs typeface="Arial" charset="0"/>
              </a:rPr>
              <a:t>α</a:t>
            </a:r>
            <a:r>
              <a:rPr lang="en-US" sz="1000" dirty="0">
                <a:latin typeface="Calibri"/>
                <a:cs typeface="Arial" charset="0"/>
              </a:rPr>
              <a:t>)% Confidence Interval implies the parameter of interest will be in the interval (1-</a:t>
            </a:r>
            <a:r>
              <a:rPr lang="el-GR" sz="1000" dirty="0">
                <a:latin typeface="Calibri"/>
                <a:cs typeface="Arial" charset="0"/>
              </a:rPr>
              <a:t>α</a:t>
            </a:r>
            <a:r>
              <a:rPr lang="en-US" sz="1000" dirty="0">
                <a:latin typeface="Calibri"/>
                <a:cs typeface="Arial" charset="0"/>
              </a:rPr>
              <a:t>)% of the time such an interval is obtained.</a:t>
            </a:r>
          </a:p>
          <a:p>
            <a:pPr>
              <a:defRPr/>
            </a:pPr>
            <a:endParaRPr lang="en-US" sz="800" dirty="0">
              <a:latin typeface="Calibri"/>
              <a:cs typeface="Arial" charset="0"/>
            </a:endParaRPr>
          </a:p>
          <a:p>
            <a:pPr>
              <a:defRPr/>
            </a:pPr>
            <a:r>
              <a:rPr lang="en-US" sz="1000" dirty="0">
                <a:latin typeface="Calibri"/>
                <a:cs typeface="Arial" charset="0"/>
              </a:rPr>
              <a:t>Hence, </a:t>
            </a:r>
            <a:r>
              <a:rPr lang="el-GR" sz="1000" dirty="0">
                <a:latin typeface="Calibri"/>
                <a:cs typeface="Arial" charset="0"/>
              </a:rPr>
              <a:t>α</a:t>
            </a:r>
            <a:r>
              <a:rPr lang="en-US" sz="1000" dirty="0">
                <a:latin typeface="Calibri"/>
                <a:cs typeface="Arial" charset="0"/>
              </a:rPr>
              <a:t>% of the time such intervals will </a:t>
            </a:r>
            <a:r>
              <a:rPr lang="en-US" sz="1000" b="1" dirty="0">
                <a:latin typeface="Calibri"/>
                <a:cs typeface="Arial" charset="0"/>
              </a:rPr>
              <a:t>fail</a:t>
            </a:r>
            <a:r>
              <a:rPr lang="en-US" sz="1000" dirty="0">
                <a:latin typeface="Calibri"/>
                <a:cs typeface="Arial" charset="0"/>
              </a:rPr>
              <a:t> to include the parameter of interest.</a:t>
            </a:r>
          </a:p>
          <a:p>
            <a:pPr>
              <a:defRPr/>
            </a:pPr>
            <a:endParaRPr lang="en-US" sz="800" dirty="0">
              <a:latin typeface="Calibri"/>
              <a:cs typeface="Arial" charset="0"/>
            </a:endParaRPr>
          </a:p>
          <a:p>
            <a:pPr>
              <a:defRPr/>
            </a:pPr>
            <a:r>
              <a:rPr lang="en-US" sz="1000" dirty="0">
                <a:latin typeface="Calibri"/>
                <a:cs typeface="Arial" charset="0"/>
              </a:rPr>
              <a:t>Now, two (1-</a:t>
            </a:r>
            <a:r>
              <a:rPr lang="el-GR" sz="1000" dirty="0">
                <a:latin typeface="Calibri"/>
                <a:cs typeface="Arial" charset="0"/>
              </a:rPr>
              <a:t>α</a:t>
            </a:r>
            <a:r>
              <a:rPr lang="en-US" sz="1000" dirty="0">
                <a:latin typeface="Calibri"/>
                <a:cs typeface="Arial" charset="0"/>
              </a:rPr>
              <a:t>)% confidence intervals obtained from independent samples from two different populations will each </a:t>
            </a:r>
            <a:r>
              <a:rPr lang="en-US" sz="1000" b="1" dirty="0">
                <a:latin typeface="Calibri"/>
                <a:cs typeface="Arial" charset="0"/>
              </a:rPr>
              <a:t>fail</a:t>
            </a:r>
            <a:r>
              <a:rPr lang="en-US" sz="1000" dirty="0">
                <a:latin typeface="Calibri"/>
                <a:cs typeface="Arial" charset="0"/>
              </a:rPr>
              <a:t> to include their respective parameters of interest </a:t>
            </a:r>
            <a:r>
              <a:rPr lang="el-GR" sz="1000" dirty="0">
                <a:latin typeface="Calibri"/>
                <a:cs typeface="Arial" charset="0"/>
              </a:rPr>
              <a:t>α</a:t>
            </a:r>
            <a:r>
              <a:rPr lang="en-US" sz="1000" dirty="0">
                <a:latin typeface="Calibri"/>
                <a:cs typeface="Arial" charset="0"/>
              </a:rPr>
              <a:t>% of the time.</a:t>
            </a:r>
          </a:p>
          <a:p>
            <a:pPr>
              <a:defRPr/>
            </a:pPr>
            <a:endParaRPr lang="en-US" sz="800" dirty="0">
              <a:latin typeface="Calibri"/>
              <a:cs typeface="Arial" charset="0"/>
            </a:endParaRPr>
          </a:p>
          <a:p>
            <a:pPr>
              <a:defRPr/>
            </a:pPr>
            <a:r>
              <a:rPr lang="en-US" sz="1000" dirty="0">
                <a:latin typeface="Calibri"/>
                <a:cs typeface="Arial" charset="0"/>
              </a:rPr>
              <a:t>Let A = Event that the 1</a:t>
            </a:r>
            <a:r>
              <a:rPr lang="en-US" sz="1000" baseline="30000" dirty="0">
                <a:latin typeface="Calibri"/>
                <a:cs typeface="Arial" charset="0"/>
              </a:rPr>
              <a:t>st</a:t>
            </a:r>
            <a:r>
              <a:rPr lang="en-US" sz="1000" dirty="0">
                <a:latin typeface="Calibri"/>
                <a:cs typeface="Arial" charset="0"/>
              </a:rPr>
              <a:t> Interval Does </a:t>
            </a:r>
            <a:r>
              <a:rPr lang="en-US" sz="1000" b="1" dirty="0">
                <a:latin typeface="Calibri"/>
                <a:cs typeface="Arial" charset="0"/>
              </a:rPr>
              <a:t>Not</a:t>
            </a:r>
            <a:r>
              <a:rPr lang="en-US" sz="1000" dirty="0">
                <a:latin typeface="Calibri"/>
                <a:cs typeface="Arial" charset="0"/>
              </a:rPr>
              <a:t> Include its respective Parameter, then P[A] = </a:t>
            </a:r>
            <a:r>
              <a:rPr lang="el-GR" sz="1000" dirty="0">
                <a:latin typeface="Calibri"/>
                <a:cs typeface="Arial" charset="0"/>
              </a:rPr>
              <a:t>α</a:t>
            </a:r>
            <a:endParaRPr lang="en-US" sz="1000" dirty="0">
              <a:latin typeface="Calibri"/>
              <a:cs typeface="Arial" charset="0"/>
            </a:endParaRPr>
          </a:p>
          <a:p>
            <a:pPr>
              <a:defRPr/>
            </a:pPr>
            <a:r>
              <a:rPr lang="en-US" sz="1000" dirty="0">
                <a:latin typeface="Calibri"/>
                <a:cs typeface="Arial" charset="0"/>
              </a:rPr>
              <a:t>Let B = Event that the 2</a:t>
            </a:r>
            <a:r>
              <a:rPr lang="en-US" sz="1000" baseline="30000" dirty="0">
                <a:latin typeface="Calibri"/>
                <a:cs typeface="Arial" charset="0"/>
              </a:rPr>
              <a:t>nd</a:t>
            </a:r>
            <a:r>
              <a:rPr lang="en-US" sz="1000" dirty="0">
                <a:latin typeface="Calibri"/>
                <a:cs typeface="Arial" charset="0"/>
              </a:rPr>
              <a:t> Interval Does </a:t>
            </a:r>
            <a:r>
              <a:rPr lang="en-US" sz="1000" b="1" dirty="0">
                <a:latin typeface="Calibri"/>
                <a:cs typeface="Arial" charset="0"/>
              </a:rPr>
              <a:t>Not</a:t>
            </a:r>
            <a:r>
              <a:rPr lang="en-US" sz="1000" dirty="0">
                <a:latin typeface="Calibri"/>
                <a:cs typeface="Arial" charset="0"/>
              </a:rPr>
              <a:t> Include its respective Parameter, then P[B] = </a:t>
            </a:r>
            <a:r>
              <a:rPr lang="el-GR" sz="1000" dirty="0">
                <a:latin typeface="Calibri"/>
                <a:cs typeface="Arial" charset="0"/>
              </a:rPr>
              <a:t>α</a:t>
            </a:r>
            <a:endParaRPr lang="en-US" sz="1000" dirty="0">
              <a:latin typeface="Calibri"/>
              <a:cs typeface="Arial" charset="0"/>
            </a:endParaRPr>
          </a:p>
          <a:p>
            <a:pPr>
              <a:defRPr/>
            </a:pPr>
            <a:endParaRPr lang="en-US" sz="800" dirty="0">
              <a:latin typeface="Calibri"/>
              <a:cs typeface="Arial" charset="0"/>
            </a:endParaRPr>
          </a:p>
          <a:p>
            <a:pPr>
              <a:defRPr/>
            </a:pPr>
            <a:r>
              <a:rPr lang="en-US" sz="1000" dirty="0">
                <a:latin typeface="Calibri"/>
                <a:cs typeface="Arial" charset="0"/>
              </a:rPr>
              <a:t>The probability that at least one of the intervals </a:t>
            </a:r>
            <a:r>
              <a:rPr lang="en-US" sz="1000" b="1" dirty="0">
                <a:latin typeface="Calibri"/>
                <a:cs typeface="Arial" charset="0"/>
              </a:rPr>
              <a:t>fails</a:t>
            </a:r>
            <a:r>
              <a:rPr lang="en-US" sz="1000" dirty="0">
                <a:latin typeface="Calibri"/>
                <a:cs typeface="Arial" charset="0"/>
              </a:rPr>
              <a:t> to include its respective parameter is P[A </a:t>
            </a:r>
            <a:r>
              <a:rPr lang="en-US" sz="1000" b="1" dirty="0">
                <a:latin typeface="Calibri"/>
                <a:cs typeface="Arial" charset="0"/>
              </a:rPr>
              <a:t>or</a:t>
            </a:r>
            <a:r>
              <a:rPr lang="en-US" sz="1000" dirty="0">
                <a:latin typeface="Calibri"/>
                <a:cs typeface="Arial" charset="0"/>
              </a:rPr>
              <a:t> B],  so by the Compliment Rule, the probability that both intervals </a:t>
            </a:r>
            <a:r>
              <a:rPr lang="en-US" sz="1000" b="1" dirty="0">
                <a:latin typeface="Calibri"/>
                <a:cs typeface="Arial" charset="0"/>
              </a:rPr>
              <a:t>INCLUDE</a:t>
            </a:r>
            <a:r>
              <a:rPr lang="en-US" sz="1000" dirty="0">
                <a:latin typeface="Calibri"/>
                <a:cs typeface="Arial" charset="0"/>
              </a:rPr>
              <a:t> their respective parameters is 1 – P[A </a:t>
            </a:r>
            <a:r>
              <a:rPr lang="en-US" sz="1000" b="1" dirty="0">
                <a:latin typeface="Calibri"/>
                <a:cs typeface="Arial" charset="0"/>
              </a:rPr>
              <a:t>or</a:t>
            </a:r>
            <a:r>
              <a:rPr lang="en-US" sz="1000" dirty="0">
                <a:latin typeface="Calibri"/>
                <a:cs typeface="Arial" charset="0"/>
              </a:rPr>
              <a:t> B], but we know from the Additive Rule that</a:t>
            </a:r>
          </a:p>
          <a:p>
            <a:pPr>
              <a:defRPr/>
            </a:pPr>
            <a:endParaRPr lang="en-US" sz="800" dirty="0">
              <a:latin typeface="Calibri"/>
              <a:cs typeface="Arial" charset="0"/>
            </a:endParaRPr>
          </a:p>
          <a:p>
            <a:pPr>
              <a:defRPr/>
            </a:pPr>
            <a:r>
              <a:rPr lang="en-US" sz="1000" dirty="0">
                <a:latin typeface="Calibri"/>
                <a:cs typeface="Arial" charset="0"/>
              </a:rPr>
              <a:t> 1 - P[A </a:t>
            </a:r>
            <a:r>
              <a:rPr lang="en-US" sz="1000" b="1" dirty="0">
                <a:latin typeface="Calibri"/>
                <a:cs typeface="Arial" charset="0"/>
              </a:rPr>
              <a:t>or</a:t>
            </a:r>
            <a:r>
              <a:rPr lang="en-US" sz="1000" dirty="0">
                <a:latin typeface="Calibri"/>
                <a:cs typeface="Arial" charset="0"/>
              </a:rPr>
              <a:t> B] = 1 – {P[A] + P[B] – P[A </a:t>
            </a:r>
            <a:r>
              <a:rPr lang="en-US" sz="1000" b="1" dirty="0">
                <a:latin typeface="Calibri"/>
                <a:cs typeface="Arial" charset="0"/>
              </a:rPr>
              <a:t>and</a:t>
            </a:r>
            <a:r>
              <a:rPr lang="en-US" sz="1000" dirty="0">
                <a:latin typeface="Calibri"/>
                <a:cs typeface="Arial" charset="0"/>
              </a:rPr>
              <a:t> B]}</a:t>
            </a:r>
          </a:p>
          <a:p>
            <a:pPr>
              <a:defRPr/>
            </a:pPr>
            <a:r>
              <a:rPr lang="en-US" sz="1000" dirty="0">
                <a:latin typeface="Calibri"/>
                <a:cs typeface="Arial" charset="0"/>
              </a:rPr>
              <a:t>                        = 1 – P[A] – P[B] + P[A </a:t>
            </a:r>
            <a:r>
              <a:rPr lang="en-US" sz="1000" b="1" dirty="0">
                <a:latin typeface="Calibri"/>
                <a:cs typeface="Arial" charset="0"/>
              </a:rPr>
              <a:t>and</a:t>
            </a:r>
            <a:r>
              <a:rPr lang="en-US" sz="1000" dirty="0">
                <a:latin typeface="Calibri"/>
                <a:cs typeface="Arial" charset="0"/>
              </a:rPr>
              <a:t> B]</a:t>
            </a:r>
          </a:p>
          <a:p>
            <a:pPr>
              <a:defRPr/>
            </a:pPr>
            <a:r>
              <a:rPr lang="en-US" sz="1000" dirty="0">
                <a:latin typeface="Calibri"/>
                <a:cs typeface="Arial" charset="0"/>
              </a:rPr>
              <a:t>                         &gt; 1 – P[A] – P[B] = 1 – 2</a:t>
            </a:r>
            <a:r>
              <a:rPr lang="el-GR" sz="1000" dirty="0">
                <a:latin typeface="Calibri"/>
                <a:cs typeface="Arial" charset="0"/>
              </a:rPr>
              <a:t>α</a:t>
            </a:r>
            <a:r>
              <a:rPr lang="en-US" sz="1000" dirty="0">
                <a:latin typeface="Calibri"/>
                <a:cs typeface="Arial" charset="0"/>
              </a:rPr>
              <a:t>, </a:t>
            </a:r>
            <a:r>
              <a:rPr lang="en-US" sz="1000" dirty="0" err="1">
                <a:latin typeface="Calibri"/>
                <a:cs typeface="Arial" charset="0"/>
              </a:rPr>
              <a:t>Bonferroni’s</a:t>
            </a:r>
            <a:r>
              <a:rPr lang="en-US" sz="1000" dirty="0">
                <a:latin typeface="Calibri"/>
                <a:cs typeface="Arial" charset="0"/>
              </a:rPr>
              <a:t> Inequality. </a:t>
            </a:r>
          </a:p>
          <a:p>
            <a:pPr>
              <a:defRPr/>
            </a:pPr>
            <a:endParaRPr lang="en-US" sz="800" dirty="0">
              <a:latin typeface="Calibri"/>
              <a:cs typeface="Arial" charset="0"/>
            </a:endParaRPr>
          </a:p>
          <a:p>
            <a:pPr>
              <a:defRPr/>
            </a:pPr>
            <a:r>
              <a:rPr lang="en-US" sz="1000" dirty="0">
                <a:latin typeface="Calibri"/>
                <a:cs typeface="Arial" charset="0"/>
              </a:rPr>
              <a:t>Hence, with </a:t>
            </a:r>
            <a:r>
              <a:rPr lang="el-GR" sz="1000" dirty="0">
                <a:latin typeface="Calibri"/>
                <a:cs typeface="Arial" charset="0"/>
              </a:rPr>
              <a:t>α</a:t>
            </a:r>
            <a:r>
              <a:rPr lang="en-US" sz="1000" dirty="0">
                <a:latin typeface="Calibri"/>
                <a:cs typeface="Arial" charset="0"/>
              </a:rPr>
              <a:t>=0.05, two independent 95% confidence intervals have at least a 90% probability of both including their respective parameters, and would be referred to as 90% “</a:t>
            </a:r>
            <a:r>
              <a:rPr lang="en-US" sz="1000" dirty="0" err="1">
                <a:latin typeface="Calibri"/>
                <a:cs typeface="Arial" charset="0"/>
              </a:rPr>
              <a:t>Bonferroni</a:t>
            </a:r>
            <a:r>
              <a:rPr lang="en-US" sz="1000" dirty="0">
                <a:latin typeface="Calibri"/>
                <a:cs typeface="Arial" charset="0"/>
              </a:rPr>
              <a:t>” confidence intervals.</a:t>
            </a:r>
          </a:p>
          <a:p>
            <a:pPr>
              <a:defRPr/>
            </a:pPr>
            <a:endParaRPr lang="en-US" sz="800" dirty="0">
              <a:latin typeface="Calibri"/>
              <a:cs typeface="Arial" charset="0"/>
            </a:endParaRPr>
          </a:p>
          <a:p>
            <a:pPr>
              <a:defRPr/>
            </a:pPr>
            <a:r>
              <a:rPr lang="en-US" sz="1000" dirty="0">
                <a:latin typeface="Calibri"/>
                <a:cs typeface="Arial" charset="0"/>
              </a:rPr>
              <a:t>The 95% “</a:t>
            </a:r>
            <a:r>
              <a:rPr lang="en-US" sz="1000" dirty="0" err="1">
                <a:latin typeface="Calibri"/>
                <a:cs typeface="Arial" charset="0"/>
              </a:rPr>
              <a:t>Bonferroni</a:t>
            </a:r>
            <a:r>
              <a:rPr lang="en-US" sz="1000" dirty="0">
                <a:latin typeface="Calibri"/>
                <a:cs typeface="Arial" charset="0"/>
              </a:rPr>
              <a:t>” confidence intervals at left are obtained by calculating individual 97.5% confidence intervals for each of the respective parameters (in this case, </a:t>
            </a:r>
            <a:r>
              <a:rPr lang="el-GR" sz="1000" dirty="0">
                <a:latin typeface="Calibri"/>
                <a:cs typeface="Arial" charset="0"/>
              </a:rPr>
              <a:t>σ</a:t>
            </a:r>
            <a:r>
              <a:rPr lang="en-US" sz="1000" baseline="-25000" dirty="0">
                <a:latin typeface="Calibri"/>
                <a:cs typeface="Arial" charset="0"/>
              </a:rPr>
              <a:t>F</a:t>
            </a:r>
            <a:r>
              <a:rPr lang="en-US" sz="1000" dirty="0">
                <a:latin typeface="Calibri"/>
                <a:cs typeface="Arial" charset="0"/>
              </a:rPr>
              <a:t> and </a:t>
            </a:r>
            <a:r>
              <a:rPr lang="el-GR" sz="1000" dirty="0">
                <a:latin typeface="Calibri"/>
                <a:cs typeface="Arial" charset="0"/>
              </a:rPr>
              <a:t>σ</a:t>
            </a:r>
            <a:r>
              <a:rPr lang="en-US" sz="1000" baseline="-25000" dirty="0">
                <a:latin typeface="Calibri"/>
                <a:cs typeface="Arial" charset="0"/>
              </a:rPr>
              <a:t>M</a:t>
            </a:r>
            <a:r>
              <a:rPr lang="en-US" sz="1000" dirty="0">
                <a:latin typeface="Calibri"/>
                <a:cs typeface="Arial" charset="0"/>
              </a:rPr>
              <a:t>).</a:t>
            </a:r>
            <a:endParaRPr lang="en-US" sz="1000" dirty="0">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4"/>
                                        </p:tgtEl>
                                        <p:attrNameLst>
                                          <p:attrName>style.visibility</p:attrName>
                                        </p:attrNameLst>
                                      </p:cBhvr>
                                      <p:to>
                                        <p:strVal val="visible"/>
                                      </p:to>
                                    </p:set>
                                    <p:anim calcmode="lin" valueType="num">
                                      <p:cBhvr additive="base">
                                        <p:cTn id="13" dur="500" fill="hold"/>
                                        <p:tgtEl>
                                          <p:spTgt spid="30724"/>
                                        </p:tgtEl>
                                        <p:attrNameLst>
                                          <p:attrName>ppt_x</p:attrName>
                                        </p:attrNameLst>
                                      </p:cBhvr>
                                      <p:tavLst>
                                        <p:tav tm="0">
                                          <p:val>
                                            <p:strVal val="#ppt_x"/>
                                          </p:val>
                                        </p:tav>
                                        <p:tav tm="100000">
                                          <p:val>
                                            <p:strVal val="#ppt_x"/>
                                          </p:val>
                                        </p:tav>
                                      </p:tavLst>
                                    </p:anim>
                                    <p:anim calcmode="lin" valueType="num">
                                      <p:cBhvr additive="base">
                                        <p:cTn id="14" dur="500" fill="hold"/>
                                        <p:tgtEl>
                                          <p:spTgt spid="3072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725"/>
                                        </p:tgtEl>
                                        <p:attrNameLst>
                                          <p:attrName>style.visibility</p:attrName>
                                        </p:attrNameLst>
                                      </p:cBhvr>
                                      <p:to>
                                        <p:strVal val="visible"/>
                                      </p:to>
                                    </p:set>
                                    <p:anim calcmode="lin" valueType="num">
                                      <p:cBhvr additive="base">
                                        <p:cTn id="17" dur="500" fill="hold"/>
                                        <p:tgtEl>
                                          <p:spTgt spid="30725"/>
                                        </p:tgtEl>
                                        <p:attrNameLst>
                                          <p:attrName>ppt_x</p:attrName>
                                        </p:attrNameLst>
                                      </p:cBhvr>
                                      <p:tavLst>
                                        <p:tav tm="0">
                                          <p:val>
                                            <p:strVal val="#ppt_x"/>
                                          </p:val>
                                        </p:tav>
                                        <p:tav tm="100000">
                                          <p:val>
                                            <p:strVal val="#ppt_x"/>
                                          </p:val>
                                        </p:tav>
                                      </p:tavLst>
                                    </p:anim>
                                    <p:anim calcmode="lin" valueType="num">
                                      <p:cBhvr additive="base">
                                        <p:cTn id="18"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 calcmode="lin" valueType="num">
                                      <p:cBhvr additive="base">
                                        <p:cTn id="3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additive="base">
                                        <p:cTn id="4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 calcmode="lin" valueType="num">
                                      <p:cBhvr additive="base">
                                        <p:cTn id="4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anim calcmode="lin" valueType="num">
                                      <p:cBhvr additive="base">
                                        <p:cTn id="5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8">
                                            <p:txEl>
                                              <p:pRg st="7" end="7"/>
                                            </p:txEl>
                                          </p:spTgt>
                                        </p:tgtEl>
                                        <p:attrNameLst>
                                          <p:attrName>style.visibility</p:attrName>
                                        </p:attrNameLst>
                                      </p:cBhvr>
                                      <p:to>
                                        <p:strVal val="visible"/>
                                      </p:to>
                                    </p:set>
                                    <p:anim calcmode="lin" valueType="num">
                                      <p:cBhvr additive="base">
                                        <p:cTn id="5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8">
                                            <p:txEl>
                                              <p:pRg st="9" end="9"/>
                                            </p:txEl>
                                          </p:spTgt>
                                        </p:tgtEl>
                                        <p:attrNameLst>
                                          <p:attrName>style.visibility</p:attrName>
                                        </p:attrNameLst>
                                      </p:cBhvr>
                                      <p:to>
                                        <p:strVal val="visible"/>
                                      </p:to>
                                    </p:set>
                                    <p:anim calcmode="lin" valueType="num">
                                      <p:cBhvr additive="base">
                                        <p:cTn id="6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8">
                                            <p:txEl>
                                              <p:pRg st="11" end="11"/>
                                            </p:txEl>
                                          </p:spTgt>
                                        </p:tgtEl>
                                        <p:attrNameLst>
                                          <p:attrName>style.visibility</p:attrName>
                                        </p:attrNameLst>
                                      </p:cBhvr>
                                      <p:to>
                                        <p:strVal val="visible"/>
                                      </p:to>
                                    </p:set>
                                    <p:anim calcmode="lin" valueType="num">
                                      <p:cBhvr additive="base">
                                        <p:cTn id="7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8">
                                            <p:txEl>
                                              <p:pRg st="12" end="12"/>
                                            </p:txEl>
                                          </p:spTgt>
                                        </p:tgtEl>
                                        <p:attrNameLst>
                                          <p:attrName>style.visibility</p:attrName>
                                        </p:attrNameLst>
                                      </p:cBhvr>
                                      <p:to>
                                        <p:strVal val="visible"/>
                                      </p:to>
                                    </p:set>
                                    <p:anim calcmode="lin" valueType="num">
                                      <p:cBhvr additive="base">
                                        <p:cTn id="7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8">
                                            <p:txEl>
                                              <p:pRg st="13" end="13"/>
                                            </p:txEl>
                                          </p:spTgt>
                                        </p:tgtEl>
                                        <p:attrNameLst>
                                          <p:attrName>style.visibility</p:attrName>
                                        </p:attrNameLst>
                                      </p:cBhvr>
                                      <p:to>
                                        <p:strVal val="visible"/>
                                      </p:to>
                                    </p:set>
                                    <p:anim calcmode="lin" valueType="num">
                                      <p:cBhvr additive="base">
                                        <p:cTn id="83"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8">
                                            <p:txEl>
                                              <p:pRg st="15" end="15"/>
                                            </p:txEl>
                                          </p:spTgt>
                                        </p:tgtEl>
                                        <p:attrNameLst>
                                          <p:attrName>style.visibility</p:attrName>
                                        </p:attrNameLst>
                                      </p:cBhvr>
                                      <p:to>
                                        <p:strVal val="visible"/>
                                      </p:to>
                                    </p:set>
                                    <p:anim calcmode="lin" valueType="num">
                                      <p:cBhvr additive="base">
                                        <p:cTn id="89"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nodeType="clickEffect">
                                  <p:stCondLst>
                                    <p:cond delay="0"/>
                                  </p:stCondLst>
                                  <p:childTnLst>
                                    <p:set>
                                      <p:cBhvr>
                                        <p:cTn id="94" dur="1" fill="hold">
                                          <p:stCondLst>
                                            <p:cond delay="0"/>
                                          </p:stCondLst>
                                        </p:cTn>
                                        <p:tgtEl>
                                          <p:spTgt spid="8">
                                            <p:txEl>
                                              <p:pRg st="17" end="17"/>
                                            </p:txEl>
                                          </p:spTgt>
                                        </p:tgtEl>
                                        <p:attrNameLst>
                                          <p:attrName>style.visibility</p:attrName>
                                        </p:attrNameLst>
                                      </p:cBhvr>
                                      <p:to>
                                        <p:strVal val="visible"/>
                                      </p:to>
                                    </p:set>
                                    <p:anim calcmode="lin" valueType="num">
                                      <p:cBhvr additive="base">
                                        <p:cTn id="95"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724"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a:extLst>
              <a:ext uri="{FF2B5EF4-FFF2-40B4-BE49-F238E27FC236}">
                <a16:creationId xmlns:a16="http://schemas.microsoft.com/office/drawing/2014/main" id="{C10A9FCD-D547-469F-932F-0D954F77A853}"/>
              </a:ext>
            </a:extLst>
          </p:cNvPr>
          <p:cNvSpPr txBox="1">
            <a:spLocks noChangeArrowheads="1"/>
          </p:cNvSpPr>
          <p:nvPr/>
        </p:nvSpPr>
        <p:spPr bwMode="auto">
          <a:xfrm>
            <a:off x="2057400" y="0"/>
            <a:ext cx="51498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Independent Samples Data</a:t>
            </a:r>
          </a:p>
          <a:p>
            <a:pPr algn="ctr" eaLnBrk="1" hangingPunct="1"/>
            <a:r>
              <a:rPr lang="en-US" altLang="en-US" sz="2400"/>
              <a:t>Variances within Groups Unequal</a:t>
            </a:r>
          </a:p>
        </p:txBody>
      </p:sp>
      <p:sp>
        <p:nvSpPr>
          <p:cNvPr id="3" name="TextBox 2">
            <a:extLst>
              <a:ext uri="{FF2B5EF4-FFF2-40B4-BE49-F238E27FC236}">
                <a16:creationId xmlns:a16="http://schemas.microsoft.com/office/drawing/2014/main" id="{AE17E92A-BA4F-4D64-BB9E-8BAC06886453}"/>
              </a:ext>
            </a:extLst>
          </p:cNvPr>
          <p:cNvSpPr txBox="1">
            <a:spLocks noChangeArrowheads="1"/>
          </p:cNvSpPr>
          <p:nvPr/>
        </p:nvSpPr>
        <p:spPr bwMode="auto">
          <a:xfrm>
            <a:off x="228600" y="914400"/>
            <a:ext cx="868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Example:  In Workshop 1, it was observed that in addition to having more variable gate widths, C Shift also appeared to have widths averaging higher than the other shifts.  Consider comparing the averages observed on C &amp; D Shifts (since D Shift was near target = 100nm).</a:t>
            </a:r>
          </a:p>
        </p:txBody>
      </p:sp>
      <p:grpSp>
        <p:nvGrpSpPr>
          <p:cNvPr id="2" name="Group 6">
            <a:extLst>
              <a:ext uri="{FF2B5EF4-FFF2-40B4-BE49-F238E27FC236}">
                <a16:creationId xmlns:a16="http://schemas.microsoft.com/office/drawing/2014/main" id="{47D1FE47-370E-4C4A-A378-EE2CD0376583}"/>
              </a:ext>
            </a:extLst>
          </p:cNvPr>
          <p:cNvGrpSpPr>
            <a:grpSpLocks/>
          </p:cNvGrpSpPr>
          <p:nvPr/>
        </p:nvGrpSpPr>
        <p:grpSpPr bwMode="auto">
          <a:xfrm>
            <a:off x="304800" y="1752600"/>
            <a:ext cx="4419600" cy="3733800"/>
            <a:chOff x="304800" y="1905000"/>
            <a:chExt cx="4800600" cy="3904658"/>
          </a:xfrm>
        </p:grpSpPr>
        <p:pic>
          <p:nvPicPr>
            <p:cNvPr id="22536" name="Picture 3">
              <a:extLst>
                <a:ext uri="{FF2B5EF4-FFF2-40B4-BE49-F238E27FC236}">
                  <a16:creationId xmlns:a16="http://schemas.microsoft.com/office/drawing/2014/main" id="{9365DF23-6D21-4793-A0CA-128EEB36E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4800600" cy="390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2">
              <a:extLst>
                <a:ext uri="{FF2B5EF4-FFF2-40B4-BE49-F238E27FC236}">
                  <a16:creationId xmlns:a16="http://schemas.microsoft.com/office/drawing/2014/main" id="{4BFD97A1-D00E-4DBF-B6C9-9D91FDDD20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90800"/>
              <a:ext cx="12287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4">
              <a:extLst>
                <a:ext uri="{FF2B5EF4-FFF2-40B4-BE49-F238E27FC236}">
                  <a16:creationId xmlns:a16="http://schemas.microsoft.com/office/drawing/2014/main" id="{45D02C20-5B1A-41D5-B61C-0CC3BA8AB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514600"/>
              <a:ext cx="145732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Box 7">
            <a:extLst>
              <a:ext uri="{FF2B5EF4-FFF2-40B4-BE49-F238E27FC236}">
                <a16:creationId xmlns:a16="http://schemas.microsoft.com/office/drawing/2014/main" id="{2A87A7A3-EDF0-463C-B636-69B2943B8958}"/>
              </a:ext>
            </a:extLst>
          </p:cNvPr>
          <p:cNvSpPr txBox="1"/>
          <p:nvPr/>
        </p:nvSpPr>
        <p:spPr>
          <a:xfrm>
            <a:off x="4876800" y="1676400"/>
            <a:ext cx="4114800" cy="954088"/>
          </a:xfrm>
          <a:prstGeom prst="rect">
            <a:avLst/>
          </a:prstGeom>
          <a:noFill/>
        </p:spPr>
        <p:txBody>
          <a:bodyPr>
            <a:spAutoFit/>
          </a:bodyPr>
          <a:lstStyle/>
          <a:p>
            <a:pPr>
              <a:defRPr/>
            </a:pPr>
            <a:r>
              <a:rPr lang="en-US" sz="1400" dirty="0">
                <a:latin typeface="Arial" charset="0"/>
                <a:cs typeface="Arial" charset="0"/>
              </a:rPr>
              <a:t>Fairly obvious that variances within shifts are different, but F = S</a:t>
            </a:r>
            <a:r>
              <a:rPr lang="en-US" sz="1400" baseline="-25000" dirty="0">
                <a:latin typeface="Arial" charset="0"/>
                <a:cs typeface="Arial" charset="0"/>
              </a:rPr>
              <a:t>C</a:t>
            </a:r>
            <a:r>
              <a:rPr lang="en-US" sz="1400" baseline="30000" dirty="0">
                <a:latin typeface="Arial" charset="0"/>
                <a:cs typeface="Arial" charset="0"/>
              </a:rPr>
              <a:t>2</a:t>
            </a:r>
            <a:r>
              <a:rPr lang="en-US" sz="1400" dirty="0">
                <a:latin typeface="Arial" charset="0"/>
                <a:cs typeface="Arial" charset="0"/>
              </a:rPr>
              <a:t>/S</a:t>
            </a:r>
            <a:r>
              <a:rPr lang="en-US" sz="1400" baseline="-25000" dirty="0">
                <a:latin typeface="Arial" charset="0"/>
                <a:cs typeface="Arial" charset="0"/>
              </a:rPr>
              <a:t>D</a:t>
            </a:r>
            <a:r>
              <a:rPr lang="en-US" sz="1400" baseline="30000" dirty="0">
                <a:latin typeface="Arial" charset="0"/>
                <a:cs typeface="Arial" charset="0"/>
              </a:rPr>
              <a:t>2</a:t>
            </a:r>
            <a:r>
              <a:rPr lang="en-US" sz="1400" dirty="0">
                <a:latin typeface="Arial" charset="0"/>
                <a:cs typeface="Arial" charset="0"/>
              </a:rPr>
              <a:t> = 11.43 </a:t>
            </a:r>
            <a:r>
              <a:rPr lang="en-US" sz="1050" dirty="0">
                <a:latin typeface="Arial" charset="0"/>
                <a:cs typeface="Arial" charset="0"/>
              </a:rPr>
              <a:t>(p-Value≈0.0003)</a:t>
            </a:r>
            <a:r>
              <a:rPr lang="en-US" sz="1400" dirty="0">
                <a:latin typeface="Arial" charset="0"/>
                <a:cs typeface="Arial" charset="0"/>
              </a:rPr>
              <a:t>; hence, using </a:t>
            </a:r>
            <a:r>
              <a:rPr lang="en-US" sz="1400" dirty="0" err="1">
                <a:latin typeface="Arial" charset="0"/>
                <a:cs typeface="Arial" charset="0"/>
              </a:rPr>
              <a:t>S</a:t>
            </a:r>
            <a:r>
              <a:rPr lang="en-US" sz="1400" baseline="-25000" dirty="0" err="1">
                <a:latin typeface="Arial" charset="0"/>
                <a:cs typeface="Arial" charset="0"/>
              </a:rPr>
              <a:t>Pooled</a:t>
            </a:r>
            <a:r>
              <a:rPr lang="en-US" sz="1400" baseline="-25000" dirty="0">
                <a:latin typeface="Arial" charset="0"/>
                <a:cs typeface="Arial" charset="0"/>
              </a:rPr>
              <a:t> </a:t>
            </a:r>
            <a:r>
              <a:rPr lang="en-US" sz="1400" dirty="0">
                <a:latin typeface="Arial" charset="0"/>
                <a:cs typeface="Arial" charset="0"/>
              </a:rPr>
              <a:t>would be inappropriate when testing if </a:t>
            </a:r>
            <a:r>
              <a:rPr lang="el-GR" sz="1400" dirty="0">
                <a:latin typeface="Arial" charset="0"/>
                <a:cs typeface="Arial" charset="0"/>
              </a:rPr>
              <a:t>μ</a:t>
            </a:r>
            <a:r>
              <a:rPr lang="en-US" sz="1400" baseline="-25000" dirty="0">
                <a:latin typeface="Arial" charset="0"/>
                <a:cs typeface="Arial" charset="0"/>
              </a:rPr>
              <a:t>C</a:t>
            </a:r>
            <a:r>
              <a:rPr lang="en-US" sz="1400" dirty="0">
                <a:latin typeface="Arial" charset="0"/>
                <a:cs typeface="Arial" charset="0"/>
              </a:rPr>
              <a:t> &gt; </a:t>
            </a:r>
            <a:r>
              <a:rPr lang="el-GR" sz="1400" dirty="0">
                <a:latin typeface="Arial" charset="0"/>
                <a:cs typeface="Arial" charset="0"/>
              </a:rPr>
              <a:t>μ</a:t>
            </a:r>
            <a:r>
              <a:rPr lang="en-US" sz="1400" baseline="-25000" dirty="0">
                <a:latin typeface="Arial" charset="0"/>
                <a:cs typeface="Arial" charset="0"/>
              </a:rPr>
              <a:t>D</a:t>
            </a:r>
            <a:r>
              <a:rPr lang="en-US" sz="1400" dirty="0">
                <a:latin typeface="Arial" charset="0"/>
                <a:cs typeface="Arial" charset="0"/>
              </a:rPr>
              <a:t>.</a:t>
            </a:r>
            <a:r>
              <a:rPr lang="en-US" sz="1050" dirty="0">
                <a:latin typeface="Arial" charset="0"/>
                <a:cs typeface="Arial" charset="0"/>
              </a:rPr>
              <a:t> </a:t>
            </a:r>
          </a:p>
        </p:txBody>
      </p:sp>
      <p:sp>
        <p:nvSpPr>
          <p:cNvPr id="9" name="TextBox 8">
            <a:extLst>
              <a:ext uri="{FF2B5EF4-FFF2-40B4-BE49-F238E27FC236}">
                <a16:creationId xmlns:a16="http://schemas.microsoft.com/office/drawing/2014/main" id="{1F242BF8-207F-4FB0-9801-B9896D2E49F9}"/>
              </a:ext>
            </a:extLst>
          </p:cNvPr>
          <p:cNvSpPr txBox="1">
            <a:spLocks noChangeArrowheads="1"/>
          </p:cNvSpPr>
          <p:nvPr/>
        </p:nvSpPr>
        <p:spPr bwMode="auto">
          <a:xfrm>
            <a:off x="4876800" y="2590800"/>
            <a:ext cx="40386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Research Hypothesis: </a:t>
            </a:r>
            <a:r>
              <a:rPr lang="el-GR" altLang="en-US" sz="1400"/>
              <a:t>μ</a:t>
            </a:r>
            <a:r>
              <a:rPr lang="en-US" altLang="en-US" sz="1400" baseline="-25000"/>
              <a:t>C</a:t>
            </a:r>
            <a:r>
              <a:rPr lang="en-US" altLang="en-US" sz="1400"/>
              <a:t> &gt; </a:t>
            </a:r>
            <a:r>
              <a:rPr lang="el-GR" altLang="en-US" sz="1400"/>
              <a:t>μ</a:t>
            </a:r>
            <a:r>
              <a:rPr lang="en-US" altLang="en-US" sz="1400" baseline="-25000"/>
              <a:t>D</a:t>
            </a:r>
            <a:r>
              <a:rPr lang="en-US" altLang="en-US" sz="1400"/>
              <a:t>.</a:t>
            </a:r>
          </a:p>
          <a:p>
            <a:pPr eaLnBrk="1" hangingPunct="1"/>
            <a:r>
              <a:rPr lang="en-US" altLang="en-US" sz="1400"/>
              <a:t>Null Hypothesis: </a:t>
            </a:r>
            <a:r>
              <a:rPr lang="el-GR" altLang="en-US" sz="1400"/>
              <a:t>μ</a:t>
            </a:r>
            <a:r>
              <a:rPr lang="en-US" altLang="en-US" sz="1400" baseline="-25000"/>
              <a:t>C</a:t>
            </a:r>
            <a:r>
              <a:rPr lang="en-US" altLang="en-US" sz="1400"/>
              <a:t> = </a:t>
            </a:r>
            <a:r>
              <a:rPr lang="el-GR" altLang="en-US" sz="1400"/>
              <a:t>μ</a:t>
            </a:r>
            <a:r>
              <a:rPr lang="en-US" altLang="en-US" sz="1400" baseline="-25000"/>
              <a:t>D</a:t>
            </a:r>
            <a:r>
              <a:rPr lang="en-US" altLang="en-US" sz="1400"/>
              <a:t>.</a:t>
            </a:r>
          </a:p>
          <a:p>
            <a:pPr eaLnBrk="1" hangingPunct="1"/>
            <a:endParaRPr lang="en-US" altLang="en-US" sz="1400"/>
          </a:p>
          <a:p>
            <a:pPr eaLnBrk="1" hangingPunct="1"/>
            <a:r>
              <a:rPr lang="en-US" altLang="en-US" sz="1400"/>
              <a:t>Test Statistic: T = (X-bar</a:t>
            </a:r>
            <a:r>
              <a:rPr lang="en-US" altLang="en-US" sz="1400" baseline="-25000"/>
              <a:t>C</a:t>
            </a:r>
            <a:r>
              <a:rPr lang="en-US" altLang="en-US" sz="1400"/>
              <a:t> – X-bar</a:t>
            </a:r>
            <a:r>
              <a:rPr lang="en-US" altLang="en-US" sz="1400" baseline="-25000"/>
              <a:t>D</a:t>
            </a:r>
            <a:r>
              <a:rPr lang="en-US" altLang="en-US" sz="1400"/>
              <a:t>)/</a:t>
            </a:r>
          </a:p>
          <a:p>
            <a:pPr eaLnBrk="1" hangingPunct="1"/>
            <a:r>
              <a:rPr lang="en-US" altLang="en-US" sz="1400"/>
              <a:t>	             sqrt(S</a:t>
            </a:r>
            <a:r>
              <a:rPr lang="en-US" altLang="en-US" sz="1400" baseline="-25000"/>
              <a:t>C</a:t>
            </a:r>
            <a:r>
              <a:rPr lang="en-US" altLang="en-US" sz="1400" baseline="30000"/>
              <a:t>2</a:t>
            </a:r>
            <a:r>
              <a:rPr lang="en-US" altLang="en-US" sz="1400"/>
              <a:t>/n</a:t>
            </a:r>
            <a:r>
              <a:rPr lang="en-US" altLang="en-US" sz="1400" baseline="-25000"/>
              <a:t>C</a:t>
            </a:r>
            <a:r>
              <a:rPr lang="en-US" altLang="en-US" sz="1400"/>
              <a:t> + S</a:t>
            </a:r>
            <a:r>
              <a:rPr lang="en-US" altLang="en-US" sz="1400" baseline="-25000"/>
              <a:t>D</a:t>
            </a:r>
            <a:r>
              <a:rPr lang="en-US" altLang="en-US" sz="1400" baseline="30000"/>
              <a:t>2</a:t>
            </a:r>
            <a:r>
              <a:rPr lang="en-US" altLang="en-US" sz="1400"/>
              <a:t>/n</a:t>
            </a:r>
            <a:r>
              <a:rPr lang="en-US" altLang="en-US" sz="1400" baseline="-25000"/>
              <a:t>D</a:t>
            </a:r>
            <a:r>
              <a:rPr lang="en-US" altLang="en-US" sz="1400"/>
              <a:t>)</a:t>
            </a:r>
          </a:p>
          <a:p>
            <a:pPr eaLnBrk="1" hangingPunct="1"/>
            <a:endParaRPr lang="en-US" altLang="en-US" sz="800"/>
          </a:p>
          <a:p>
            <a:pPr eaLnBrk="1" hangingPunct="1"/>
            <a:r>
              <a:rPr lang="en-US" altLang="en-US" sz="1400"/>
              <a:t>Null Distribution: t</a:t>
            </a:r>
            <a:r>
              <a:rPr lang="en-US" altLang="en-US" sz="1400" baseline="-25000"/>
              <a:t>(12)</a:t>
            </a:r>
            <a:r>
              <a:rPr lang="en-US" altLang="en-US" sz="1400"/>
              <a:t>, where df from Welch</a:t>
            </a:r>
          </a:p>
          <a:p>
            <a:pPr eaLnBrk="1" hangingPunct="1"/>
            <a:endParaRPr lang="en-US" altLang="en-US" sz="1400"/>
          </a:p>
          <a:p>
            <a:pPr eaLnBrk="1" hangingPunct="1"/>
            <a:r>
              <a:rPr lang="en-US" altLang="en-US" sz="1400"/>
              <a:t>Decision Rule: Reject H</a:t>
            </a:r>
            <a:r>
              <a:rPr lang="en-US" altLang="en-US" sz="1400" baseline="-25000"/>
              <a:t>0</a:t>
            </a:r>
            <a:r>
              <a:rPr lang="en-US" altLang="en-US" sz="1400"/>
              <a:t> if T &gt; t</a:t>
            </a:r>
            <a:r>
              <a:rPr lang="en-US" altLang="en-US" sz="1400" baseline="-25000"/>
              <a:t>(12,</a:t>
            </a:r>
            <a:r>
              <a:rPr lang="el-GR" altLang="en-US" sz="1400" baseline="-25000"/>
              <a:t>α</a:t>
            </a:r>
            <a:r>
              <a:rPr lang="en-US" altLang="en-US" sz="1400" baseline="-25000"/>
              <a:t>=0.05) </a:t>
            </a:r>
            <a:r>
              <a:rPr lang="en-US" altLang="en-US" sz="1400"/>
              <a:t>= 1.782</a:t>
            </a:r>
          </a:p>
          <a:p>
            <a:pPr eaLnBrk="1" hangingPunct="1"/>
            <a:endParaRPr lang="en-US" altLang="en-US" sz="1400"/>
          </a:p>
          <a:p>
            <a:pPr eaLnBrk="1" hangingPunct="1"/>
            <a:r>
              <a:rPr lang="en-US" altLang="en-US" sz="1400"/>
              <a:t>Decision: T = 2.031, so Reject H</a:t>
            </a:r>
            <a:r>
              <a:rPr lang="en-US" altLang="en-US" sz="1400" baseline="-25000"/>
              <a:t>0</a:t>
            </a:r>
            <a:r>
              <a:rPr lang="en-US" altLang="en-US" sz="1400"/>
              <a:t>, and</a:t>
            </a:r>
          </a:p>
          <a:p>
            <a:pPr eaLnBrk="1" hangingPunct="1"/>
            <a:endParaRPr lang="en-US" altLang="en-US" sz="1400"/>
          </a:p>
          <a:p>
            <a:pPr eaLnBrk="1" hangingPunct="1"/>
            <a:r>
              <a:rPr lang="en-US" altLang="en-US" sz="1400"/>
              <a:t>Conclude: C Shift Gate Widths are Larger than those produced on D Shift (p-Value ≈ 0.0325).</a:t>
            </a:r>
          </a:p>
        </p:txBody>
      </p:sp>
      <p:sp>
        <p:nvSpPr>
          <p:cNvPr id="10" name="TextBox 9">
            <a:extLst>
              <a:ext uri="{FF2B5EF4-FFF2-40B4-BE49-F238E27FC236}">
                <a16:creationId xmlns:a16="http://schemas.microsoft.com/office/drawing/2014/main" id="{21F988AB-4615-42F5-9B6B-F18AF85CF023}"/>
              </a:ext>
            </a:extLst>
          </p:cNvPr>
          <p:cNvSpPr txBox="1">
            <a:spLocks noChangeArrowheads="1"/>
          </p:cNvSpPr>
          <p:nvPr/>
        </p:nvSpPr>
        <p:spPr bwMode="auto">
          <a:xfrm>
            <a:off x="381000" y="556260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 90% confidence interval for how much larger is determined as:</a:t>
            </a:r>
          </a:p>
          <a:p>
            <a:pPr eaLnBrk="1" hangingPunct="1"/>
            <a:endParaRPr lang="en-US" altLang="en-US" sz="800"/>
          </a:p>
          <a:p>
            <a:pPr eaLnBrk="1" hangingPunct="1"/>
            <a:r>
              <a:rPr lang="en-US" altLang="en-US" sz="1400"/>
              <a:t> (X-bar</a:t>
            </a:r>
            <a:r>
              <a:rPr lang="en-US" altLang="en-US" sz="1400" baseline="-25000"/>
              <a:t>C</a:t>
            </a:r>
            <a:r>
              <a:rPr lang="en-US" altLang="en-US" sz="1400"/>
              <a:t> – X-bar</a:t>
            </a:r>
            <a:r>
              <a:rPr lang="en-US" altLang="en-US" sz="1400" baseline="-25000"/>
              <a:t>D</a:t>
            </a:r>
            <a:r>
              <a:rPr lang="en-US" altLang="en-US" sz="1400"/>
              <a:t>) ± 1.782*sqrt(S</a:t>
            </a:r>
            <a:r>
              <a:rPr lang="en-US" altLang="en-US" sz="1400" baseline="-25000"/>
              <a:t>C</a:t>
            </a:r>
            <a:r>
              <a:rPr lang="en-US" altLang="en-US" sz="1400" baseline="30000"/>
              <a:t>2</a:t>
            </a:r>
            <a:r>
              <a:rPr lang="en-US" altLang="en-US" sz="1400"/>
              <a:t>/n</a:t>
            </a:r>
            <a:r>
              <a:rPr lang="en-US" altLang="en-US" sz="1400" baseline="-25000"/>
              <a:t>C</a:t>
            </a:r>
            <a:r>
              <a:rPr lang="en-US" altLang="en-US" sz="1400"/>
              <a:t> + S</a:t>
            </a:r>
            <a:r>
              <a:rPr lang="en-US" altLang="en-US" sz="1400" baseline="-25000"/>
              <a:t>D</a:t>
            </a:r>
            <a:r>
              <a:rPr lang="en-US" altLang="en-US" sz="1400" baseline="30000"/>
              <a:t>2</a:t>
            </a:r>
            <a:r>
              <a:rPr lang="en-US" altLang="en-US" sz="1400"/>
              <a:t>/n</a:t>
            </a:r>
            <a:r>
              <a:rPr lang="en-US" altLang="en-US" sz="1400" baseline="-25000"/>
              <a:t>D</a:t>
            </a:r>
            <a:r>
              <a:rPr lang="en-US" altLang="en-US" sz="1400"/>
              <a:t>) = 2.818 ± 1.782*1.388 = ( 0.35nm to 5.29nm) ,</a:t>
            </a:r>
          </a:p>
          <a:p>
            <a:pPr eaLnBrk="1" hangingPunct="1"/>
            <a:endParaRPr lang="en-US" altLang="en-US" sz="800"/>
          </a:p>
          <a:p>
            <a:pPr eaLnBrk="1" hangingPunct="1"/>
            <a:r>
              <a:rPr lang="en-US" altLang="en-US" sz="1400"/>
              <a:t> so with 90% confidence, C Shift gate widths are between 0.35nm &amp; 5.29nm larger than those produced on D Shift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additive="base">
                                        <p:cTn id="2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 calcmode="lin" valueType="num">
                                      <p:cBhvr additive="base">
                                        <p:cTn id="3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9">
                                            <p:txEl>
                                              <p:pRg st="6" end="6"/>
                                            </p:txEl>
                                          </p:spTgt>
                                        </p:tgtEl>
                                        <p:attrNameLst>
                                          <p:attrName>style.visibility</p:attrName>
                                        </p:attrNameLst>
                                      </p:cBhvr>
                                      <p:to>
                                        <p:strVal val="visible"/>
                                      </p:to>
                                    </p:set>
                                    <p:anim calcmode="lin" valueType="num">
                                      <p:cBhvr additive="base">
                                        <p:cTn id="4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anim calcmode="lin" valueType="num">
                                      <p:cBhvr additive="base">
                                        <p:cTn id="5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 calcmode="lin" valueType="num">
                                      <p:cBhvr additive="base">
                                        <p:cTn id="5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9">
                                            <p:txEl>
                                              <p:pRg st="12" end="12"/>
                                            </p:txEl>
                                          </p:spTgt>
                                        </p:tgtEl>
                                        <p:attrNameLst>
                                          <p:attrName>style.visibility</p:attrName>
                                        </p:attrNameLst>
                                      </p:cBhvr>
                                      <p:to>
                                        <p:strVal val="visible"/>
                                      </p:to>
                                    </p:set>
                                    <p:anim calcmode="lin" valueType="num">
                                      <p:cBhvr additive="base">
                                        <p:cTn id="6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10">
                                            <p:txEl>
                                              <p:pRg st="0" end="0"/>
                                            </p:txEl>
                                          </p:spTgt>
                                        </p:tgtEl>
                                        <p:attrNameLst>
                                          <p:attrName>style.visibility</p:attrName>
                                        </p:attrNameLst>
                                      </p:cBhvr>
                                      <p:to>
                                        <p:strVal val="visible"/>
                                      </p:to>
                                    </p:set>
                                    <p:anim calcmode="lin" valueType="num">
                                      <p:cBhvr additive="base">
                                        <p:cTn id="6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
                                            <p:txEl>
                                              <p:pRg st="2" end="2"/>
                                            </p:txEl>
                                          </p:spTgt>
                                        </p:tgtEl>
                                        <p:attrNameLst>
                                          <p:attrName>style.visibility</p:attrName>
                                        </p:attrNameLst>
                                      </p:cBhvr>
                                      <p:to>
                                        <p:strVal val="visible"/>
                                      </p:to>
                                    </p:set>
                                    <p:anim calcmode="lin" valueType="num">
                                      <p:cBhvr additive="base">
                                        <p:cTn id="7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 calcmode="lin" valueType="num">
                                      <p:cBhvr additive="base">
                                        <p:cTn id="7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a:extLst>
              <a:ext uri="{FF2B5EF4-FFF2-40B4-BE49-F238E27FC236}">
                <a16:creationId xmlns:a16="http://schemas.microsoft.com/office/drawing/2014/main" id="{F16D25C3-9F75-4205-95B7-3E42A8E2812D}"/>
              </a:ext>
            </a:extLst>
          </p:cNvPr>
          <p:cNvSpPr txBox="1">
            <a:spLocks noChangeArrowheads="1"/>
          </p:cNvSpPr>
          <p:nvPr/>
        </p:nvSpPr>
        <p:spPr bwMode="auto">
          <a:xfrm>
            <a:off x="1981200" y="152400"/>
            <a:ext cx="53260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Independent Samples Data</a:t>
            </a:r>
          </a:p>
          <a:p>
            <a:pPr algn="ctr" eaLnBrk="1" hangingPunct="1"/>
            <a:r>
              <a:rPr lang="en-US" altLang="en-US" sz="2400"/>
              <a:t>Differences Between Two Proportions</a:t>
            </a:r>
          </a:p>
        </p:txBody>
      </p:sp>
      <p:sp>
        <p:nvSpPr>
          <p:cNvPr id="3" name="TextBox 2">
            <a:extLst>
              <a:ext uri="{FF2B5EF4-FFF2-40B4-BE49-F238E27FC236}">
                <a16:creationId xmlns:a16="http://schemas.microsoft.com/office/drawing/2014/main" id="{B3A38EE5-DE68-45C1-9802-B17232A8D244}"/>
              </a:ext>
            </a:extLst>
          </p:cNvPr>
          <p:cNvSpPr txBox="1">
            <a:spLocks noChangeArrowheads="1"/>
          </p:cNvSpPr>
          <p:nvPr/>
        </p:nvSpPr>
        <p:spPr bwMode="auto">
          <a:xfrm>
            <a:off x="685800" y="1371600"/>
            <a:ext cx="7545388"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Suppose we work for a manufacturer of textiles, and suspect that one</a:t>
            </a:r>
          </a:p>
          <a:p>
            <a:pPr eaLnBrk="1" hangingPunct="1"/>
            <a:r>
              <a:rPr lang="en-US" altLang="en-US"/>
              <a:t> of the machines producing fabric is producing more bolts with defects</a:t>
            </a:r>
          </a:p>
          <a:p>
            <a:pPr eaLnBrk="1" hangingPunct="1"/>
            <a:r>
              <a:rPr lang="en-US" altLang="en-US"/>
              <a:t> than the others.</a:t>
            </a:r>
          </a:p>
          <a:p>
            <a:pPr eaLnBrk="1" hangingPunct="1"/>
            <a:r>
              <a:rPr lang="en-US" altLang="en-US"/>
              <a:t>For a given time period, we sample 100 bolts from this machine and find</a:t>
            </a:r>
          </a:p>
          <a:p>
            <a:pPr eaLnBrk="1" hangingPunct="1"/>
            <a:r>
              <a:rPr lang="en-US" altLang="en-US"/>
              <a:t> 12 with defects.</a:t>
            </a:r>
          </a:p>
          <a:p>
            <a:pPr eaLnBrk="1" hangingPunct="1"/>
            <a:r>
              <a:rPr lang="en-US" altLang="en-US"/>
              <a:t>During the same period, we also sample 200 bolts across the other</a:t>
            </a:r>
          </a:p>
          <a:p>
            <a:pPr eaLnBrk="1" hangingPunct="1"/>
            <a:r>
              <a:rPr lang="en-US" altLang="en-US"/>
              <a:t> machines in operation and find 15 with defects.</a:t>
            </a:r>
          </a:p>
          <a:p>
            <a:pPr eaLnBrk="1" hangingPunct="1"/>
            <a:r>
              <a:rPr lang="en-US" altLang="en-US"/>
              <a:t>Question here is whether or not the machine of interest is producing</a:t>
            </a:r>
          </a:p>
          <a:p>
            <a:pPr eaLnBrk="1" hangingPunct="1"/>
            <a:r>
              <a:rPr lang="en-US" altLang="en-US"/>
              <a:t> a higher rate of defective bolts than the other machines, so ...  </a:t>
            </a:r>
          </a:p>
        </p:txBody>
      </p:sp>
      <p:sp>
        <p:nvSpPr>
          <p:cNvPr id="4" name="TextBox 3">
            <a:extLst>
              <a:ext uri="{FF2B5EF4-FFF2-40B4-BE49-F238E27FC236}">
                <a16:creationId xmlns:a16="http://schemas.microsoft.com/office/drawing/2014/main" id="{87D2E5BE-5871-45CB-A3B8-92A1B7DD4104}"/>
              </a:ext>
            </a:extLst>
          </p:cNvPr>
          <p:cNvSpPr txBox="1">
            <a:spLocks noChangeArrowheads="1"/>
          </p:cNvSpPr>
          <p:nvPr/>
        </p:nvSpPr>
        <p:spPr bwMode="auto">
          <a:xfrm>
            <a:off x="1981200" y="4267200"/>
            <a:ext cx="603091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Research Hypothesis</a:t>
            </a:r>
            <a:r>
              <a:rPr lang="en-US" altLang="en-US"/>
              <a:t>: </a:t>
            </a:r>
            <a:r>
              <a:rPr lang="el-GR" altLang="en-US">
                <a:solidFill>
                  <a:srgbClr val="FF0000"/>
                </a:solidFill>
              </a:rPr>
              <a:t>π</a:t>
            </a:r>
            <a:r>
              <a:rPr lang="en-US" altLang="en-US" baseline="-25000">
                <a:solidFill>
                  <a:srgbClr val="FF0000"/>
                </a:solidFill>
              </a:rPr>
              <a:t>Defective,Machine</a:t>
            </a:r>
            <a:r>
              <a:rPr lang="en-US" altLang="en-US"/>
              <a:t> – </a:t>
            </a:r>
            <a:r>
              <a:rPr lang="el-GR" altLang="en-US">
                <a:solidFill>
                  <a:srgbClr val="FF0000"/>
                </a:solidFill>
              </a:rPr>
              <a:t>π</a:t>
            </a:r>
            <a:r>
              <a:rPr lang="en-US" altLang="en-US" baseline="-25000">
                <a:solidFill>
                  <a:srgbClr val="FF0000"/>
                </a:solidFill>
              </a:rPr>
              <a:t>Defective,Others</a:t>
            </a:r>
            <a:r>
              <a:rPr lang="en-US" altLang="en-US">
                <a:solidFill>
                  <a:srgbClr val="FF0000"/>
                </a:solidFill>
              </a:rPr>
              <a:t> </a:t>
            </a:r>
            <a:r>
              <a:rPr lang="en-US" altLang="en-US"/>
              <a:t>&gt; 0</a:t>
            </a:r>
          </a:p>
          <a:p>
            <a:pPr eaLnBrk="1" hangingPunct="1"/>
            <a:endParaRPr lang="en-US" altLang="en-US"/>
          </a:p>
          <a:p>
            <a:pPr eaLnBrk="1" hangingPunct="1"/>
            <a:r>
              <a:rPr lang="en-US" altLang="en-US"/>
              <a:t>and</a:t>
            </a:r>
          </a:p>
          <a:p>
            <a:pPr eaLnBrk="1" hangingPunct="1"/>
            <a:endParaRPr lang="en-US" altLang="en-US"/>
          </a:p>
          <a:p>
            <a:pPr eaLnBrk="1" hangingPunct="1"/>
            <a:r>
              <a:rPr lang="en-US" altLang="en-US" b="1"/>
              <a:t>Null Hypothesis</a:t>
            </a:r>
            <a:r>
              <a:rPr lang="en-US" altLang="en-US"/>
              <a:t>: </a:t>
            </a:r>
            <a:r>
              <a:rPr lang="el-GR" altLang="en-US">
                <a:solidFill>
                  <a:srgbClr val="FF0000"/>
                </a:solidFill>
              </a:rPr>
              <a:t>π</a:t>
            </a:r>
            <a:r>
              <a:rPr lang="en-US" altLang="en-US" baseline="-25000">
                <a:solidFill>
                  <a:srgbClr val="FF0000"/>
                </a:solidFill>
              </a:rPr>
              <a:t>Defective,Machine</a:t>
            </a:r>
            <a:r>
              <a:rPr lang="en-US" altLang="en-US"/>
              <a:t> – </a:t>
            </a:r>
            <a:r>
              <a:rPr lang="el-GR" altLang="en-US">
                <a:solidFill>
                  <a:srgbClr val="FF0000"/>
                </a:solidFill>
              </a:rPr>
              <a:t>π</a:t>
            </a:r>
            <a:r>
              <a:rPr lang="en-US" altLang="en-US" baseline="-25000">
                <a:solidFill>
                  <a:srgbClr val="FF0000"/>
                </a:solidFill>
              </a:rPr>
              <a:t>Defective,Others</a:t>
            </a:r>
            <a:r>
              <a:rPr lang="en-US" altLang="en-US">
                <a:solidFill>
                  <a:srgbClr val="FF0000"/>
                </a:solidFill>
              </a:rPr>
              <a:t> </a:t>
            </a:r>
            <a:r>
              <a:rPr lang="en-US" altLang="en-US"/>
              <a:t> = 0</a:t>
            </a:r>
          </a:p>
        </p:txBody>
      </p:sp>
      <p:sp>
        <p:nvSpPr>
          <p:cNvPr id="5" name="TextBox 4">
            <a:extLst>
              <a:ext uri="{FF2B5EF4-FFF2-40B4-BE49-F238E27FC236}">
                <a16:creationId xmlns:a16="http://schemas.microsoft.com/office/drawing/2014/main" id="{99B0C1E3-C7D8-44B8-8F68-D81E1512D63E}"/>
              </a:ext>
            </a:extLst>
          </p:cNvPr>
          <p:cNvSpPr txBox="1">
            <a:spLocks noChangeArrowheads="1"/>
          </p:cNvSpPr>
          <p:nvPr/>
        </p:nvSpPr>
        <p:spPr bwMode="auto">
          <a:xfrm>
            <a:off x="6781800" y="4724400"/>
            <a:ext cx="1789113" cy="461963"/>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Defect Rate Greater for</a:t>
            </a:r>
          </a:p>
          <a:p>
            <a:pPr eaLnBrk="1" hangingPunct="1"/>
            <a:r>
              <a:rPr lang="en-US" altLang="en-US" sz="1200"/>
              <a:t> Machine of Concern</a:t>
            </a:r>
          </a:p>
        </p:txBody>
      </p:sp>
      <p:sp>
        <p:nvSpPr>
          <p:cNvPr id="6" name="TextBox 5">
            <a:extLst>
              <a:ext uri="{FF2B5EF4-FFF2-40B4-BE49-F238E27FC236}">
                <a16:creationId xmlns:a16="http://schemas.microsoft.com/office/drawing/2014/main" id="{271D2081-126B-4015-B0B0-E0F0DE1C0524}"/>
              </a:ext>
            </a:extLst>
          </p:cNvPr>
          <p:cNvSpPr txBox="1">
            <a:spLocks noChangeArrowheads="1"/>
          </p:cNvSpPr>
          <p:nvPr/>
        </p:nvSpPr>
        <p:spPr bwMode="auto">
          <a:xfrm>
            <a:off x="6781800" y="5867400"/>
            <a:ext cx="2239963" cy="646113"/>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No Difference in Defect Rates</a:t>
            </a:r>
          </a:p>
          <a:p>
            <a:pPr eaLnBrk="1" hangingPunct="1"/>
            <a:r>
              <a:rPr lang="en-US" altLang="en-US" sz="1200"/>
              <a:t> Between Machine of Concern</a:t>
            </a:r>
          </a:p>
          <a:p>
            <a:pPr eaLnBrk="1" hangingPunct="1"/>
            <a:r>
              <a:rPr lang="en-US" altLang="en-US" sz="1200"/>
              <a:t> and Others in Operation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anim calcmode="lin" valueType="num">
                                      <p:cBhvr additive="base">
                                        <p:cTn id="5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 calcmode="lin" valueType="num">
                                      <p:cBhvr additive="base">
                                        <p:cTn id="5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additive="base">
                                        <p:cTn id="73" dur="500" fill="hold"/>
                                        <p:tgtEl>
                                          <p:spTgt spid="6"/>
                                        </p:tgtEl>
                                        <p:attrNameLst>
                                          <p:attrName>ppt_x</p:attrName>
                                        </p:attrNameLst>
                                      </p:cBhvr>
                                      <p:tavLst>
                                        <p:tav tm="0">
                                          <p:val>
                                            <p:strVal val="#ppt_x"/>
                                          </p:val>
                                        </p:tav>
                                        <p:tav tm="100000">
                                          <p:val>
                                            <p:strVal val="#ppt_x"/>
                                          </p:val>
                                        </p:tav>
                                      </p:tavLst>
                                    </p:anim>
                                    <p:anim calcmode="lin" valueType="num">
                                      <p:cBhvr additive="base">
                                        <p:cTn id="7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9CF80D-7863-461D-9DF1-A1D5F97939FD}"/>
              </a:ext>
            </a:extLst>
          </p:cNvPr>
          <p:cNvSpPr txBox="1">
            <a:spLocks noChangeArrowheads="1"/>
          </p:cNvSpPr>
          <p:nvPr/>
        </p:nvSpPr>
        <p:spPr bwMode="auto">
          <a:xfrm>
            <a:off x="2362200" y="1066800"/>
            <a:ext cx="3286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Test </a:t>
            </a:r>
            <a:r>
              <a:rPr lang="en-US" altLang="en-US" b="1">
                <a:solidFill>
                  <a:schemeClr val="accent1"/>
                </a:solidFill>
              </a:rPr>
              <a:t>Statistic</a:t>
            </a:r>
            <a:r>
              <a:rPr lang="en-US" altLang="en-US"/>
              <a:t>: </a:t>
            </a:r>
            <a:r>
              <a:rPr lang="en-US" altLang="en-US">
                <a:solidFill>
                  <a:schemeClr val="accent1"/>
                </a:solidFill>
              </a:rPr>
              <a:t>p</a:t>
            </a:r>
            <a:r>
              <a:rPr lang="en-US" altLang="en-US" baseline="-25000">
                <a:solidFill>
                  <a:schemeClr val="accent1"/>
                </a:solidFill>
              </a:rPr>
              <a:t>Machine</a:t>
            </a:r>
            <a:r>
              <a:rPr lang="en-US" altLang="en-US"/>
              <a:t> – </a:t>
            </a:r>
            <a:r>
              <a:rPr lang="en-US" altLang="en-US">
                <a:solidFill>
                  <a:schemeClr val="accent1"/>
                </a:solidFill>
              </a:rPr>
              <a:t>p</a:t>
            </a:r>
            <a:r>
              <a:rPr lang="en-US" altLang="en-US" baseline="-25000">
                <a:solidFill>
                  <a:schemeClr val="accent1"/>
                </a:solidFill>
              </a:rPr>
              <a:t>Others</a:t>
            </a:r>
          </a:p>
          <a:p>
            <a:pPr eaLnBrk="1" hangingPunct="1"/>
            <a:endParaRPr lang="en-US" altLang="en-US"/>
          </a:p>
          <a:p>
            <a:pPr eaLnBrk="1" hangingPunct="1"/>
            <a:endParaRPr lang="en-US" altLang="en-US"/>
          </a:p>
          <a:p>
            <a:pPr eaLnBrk="1" hangingPunct="1"/>
            <a:r>
              <a:rPr lang="en-US" altLang="en-US" b="1"/>
              <a:t>Null Distribution</a:t>
            </a:r>
            <a:r>
              <a:rPr lang="en-US" altLang="en-US"/>
              <a:t>: ?</a:t>
            </a:r>
          </a:p>
        </p:txBody>
      </p:sp>
      <p:sp>
        <p:nvSpPr>
          <p:cNvPr id="5" name="TextBox 4">
            <a:extLst>
              <a:ext uri="{FF2B5EF4-FFF2-40B4-BE49-F238E27FC236}">
                <a16:creationId xmlns:a16="http://schemas.microsoft.com/office/drawing/2014/main" id="{ED0D7768-43EF-4E6C-A48F-23E85E0B2DAA}"/>
              </a:ext>
            </a:extLst>
          </p:cNvPr>
          <p:cNvSpPr txBox="1">
            <a:spLocks noChangeArrowheads="1"/>
          </p:cNvSpPr>
          <p:nvPr/>
        </p:nvSpPr>
        <p:spPr bwMode="auto">
          <a:xfrm>
            <a:off x="4598988" y="1905000"/>
            <a:ext cx="43926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Recall that </a:t>
            </a:r>
            <a:r>
              <a:rPr lang="en-US" altLang="en-US" sz="1400">
                <a:solidFill>
                  <a:schemeClr val="accent1"/>
                </a:solidFill>
              </a:rPr>
              <a:t>sample</a:t>
            </a:r>
            <a:r>
              <a:rPr lang="en-US" altLang="en-US" sz="1400"/>
              <a:t> proportions are averages in disguise; hence, we can make use of the Central Limit Theorem, and</a:t>
            </a:r>
          </a:p>
        </p:txBody>
      </p:sp>
      <p:sp>
        <p:nvSpPr>
          <p:cNvPr id="22" name="TextBox 21">
            <a:extLst>
              <a:ext uri="{FF2B5EF4-FFF2-40B4-BE49-F238E27FC236}">
                <a16:creationId xmlns:a16="http://schemas.microsoft.com/office/drawing/2014/main" id="{F40965BF-2D54-4030-AEBB-121B7D74423A}"/>
              </a:ext>
            </a:extLst>
          </p:cNvPr>
          <p:cNvSpPr txBox="1">
            <a:spLocks noChangeArrowheads="1"/>
          </p:cNvSpPr>
          <p:nvPr/>
        </p:nvSpPr>
        <p:spPr bwMode="auto">
          <a:xfrm>
            <a:off x="3581400" y="1524000"/>
            <a:ext cx="3114675" cy="276225"/>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Difference in </a:t>
            </a:r>
            <a:r>
              <a:rPr lang="en-US" altLang="en-US" sz="1200">
                <a:solidFill>
                  <a:schemeClr val="accent1"/>
                </a:solidFill>
              </a:rPr>
              <a:t>Sample</a:t>
            </a:r>
            <a:r>
              <a:rPr lang="en-US" altLang="en-US" sz="1200"/>
              <a:t> Proportions Defective</a:t>
            </a:r>
          </a:p>
        </p:txBody>
      </p:sp>
      <p:sp>
        <p:nvSpPr>
          <p:cNvPr id="21" name="TextBox 20">
            <a:extLst>
              <a:ext uri="{FF2B5EF4-FFF2-40B4-BE49-F238E27FC236}">
                <a16:creationId xmlns:a16="http://schemas.microsoft.com/office/drawing/2014/main" id="{BAC2BF67-CCAE-4068-B778-136CAE2FBB91}"/>
              </a:ext>
            </a:extLst>
          </p:cNvPr>
          <p:cNvSpPr txBox="1">
            <a:spLocks noChangeArrowheads="1"/>
          </p:cNvSpPr>
          <p:nvPr/>
        </p:nvSpPr>
        <p:spPr bwMode="auto">
          <a:xfrm>
            <a:off x="2971800" y="2906713"/>
            <a:ext cx="5326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accent1"/>
                </a:solidFill>
              </a:rPr>
              <a:t>p</a:t>
            </a:r>
            <a:r>
              <a:rPr lang="en-US" altLang="en-US" baseline="-25000">
                <a:solidFill>
                  <a:schemeClr val="accent1"/>
                </a:solidFill>
              </a:rPr>
              <a:t>Machine</a:t>
            </a:r>
            <a:r>
              <a:rPr lang="en-US" altLang="en-US"/>
              <a:t> – </a:t>
            </a:r>
            <a:r>
              <a:rPr lang="en-US" altLang="en-US">
                <a:solidFill>
                  <a:schemeClr val="accent1"/>
                </a:solidFill>
              </a:rPr>
              <a:t>p</a:t>
            </a:r>
            <a:r>
              <a:rPr lang="en-US" altLang="en-US" baseline="-25000">
                <a:solidFill>
                  <a:schemeClr val="accent1"/>
                </a:solidFill>
              </a:rPr>
              <a:t>Others</a:t>
            </a:r>
            <a:r>
              <a:rPr lang="en-US" altLang="en-US">
                <a:solidFill>
                  <a:schemeClr val="accent1"/>
                </a:solidFill>
              </a:rPr>
              <a:t> </a:t>
            </a:r>
            <a:r>
              <a:rPr lang="en-US" altLang="en-US"/>
              <a:t>~ N( 0 , sqrt{</a:t>
            </a:r>
            <a:r>
              <a:rPr lang="el-GR" altLang="en-US">
                <a:solidFill>
                  <a:srgbClr val="FF0000"/>
                </a:solidFill>
              </a:rPr>
              <a:t>π</a:t>
            </a:r>
            <a:r>
              <a:rPr lang="en-US" altLang="en-US"/>
              <a:t>*(1-</a:t>
            </a:r>
            <a:r>
              <a:rPr lang="el-GR" altLang="en-US">
                <a:solidFill>
                  <a:srgbClr val="FF0000"/>
                </a:solidFill>
              </a:rPr>
              <a:t>π</a:t>
            </a:r>
            <a:r>
              <a:rPr lang="en-US" altLang="en-US"/>
              <a:t>)[1/n</a:t>
            </a:r>
            <a:r>
              <a:rPr lang="en-US" altLang="en-US" baseline="-25000"/>
              <a:t>M</a:t>
            </a:r>
            <a:r>
              <a:rPr lang="en-US" altLang="en-US"/>
              <a:t> + 1/n</a:t>
            </a:r>
            <a:r>
              <a:rPr lang="en-US" altLang="en-US" baseline="-25000"/>
              <a:t>O</a:t>
            </a:r>
            <a:r>
              <a:rPr lang="en-US" altLang="en-US"/>
              <a:t>]})</a:t>
            </a:r>
          </a:p>
        </p:txBody>
      </p:sp>
      <p:sp>
        <p:nvSpPr>
          <p:cNvPr id="24" name="TextBox 23">
            <a:extLst>
              <a:ext uri="{FF2B5EF4-FFF2-40B4-BE49-F238E27FC236}">
                <a16:creationId xmlns:a16="http://schemas.microsoft.com/office/drawing/2014/main" id="{D6E198C5-2F41-4E2D-ABE3-F7D0074A12E5}"/>
              </a:ext>
            </a:extLst>
          </p:cNvPr>
          <p:cNvSpPr txBox="1">
            <a:spLocks noChangeArrowheads="1"/>
          </p:cNvSpPr>
          <p:nvPr/>
        </p:nvSpPr>
        <p:spPr bwMode="auto">
          <a:xfrm>
            <a:off x="3124200" y="3352800"/>
            <a:ext cx="55197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However, we do not know what under the null model would</a:t>
            </a:r>
          </a:p>
          <a:p>
            <a:pPr eaLnBrk="1" hangingPunct="1"/>
            <a:r>
              <a:rPr lang="en-US" altLang="en-US" sz="1600"/>
              <a:t> be a common defect rate, </a:t>
            </a:r>
            <a:r>
              <a:rPr lang="el-GR" altLang="en-US" sz="1600">
                <a:solidFill>
                  <a:srgbClr val="FF0000"/>
                </a:solidFill>
              </a:rPr>
              <a:t>π</a:t>
            </a:r>
            <a:r>
              <a:rPr lang="en-US" altLang="en-US" sz="1600"/>
              <a:t>, so we will need to estimate it</a:t>
            </a:r>
          </a:p>
          <a:p>
            <a:pPr eaLnBrk="1" hangingPunct="1"/>
            <a:r>
              <a:rPr lang="en-US" altLang="en-US" sz="1600"/>
              <a:t> from the available </a:t>
            </a:r>
            <a:r>
              <a:rPr lang="en-US" altLang="en-US" sz="1600">
                <a:solidFill>
                  <a:schemeClr val="accent1"/>
                </a:solidFill>
              </a:rPr>
              <a:t>sample</a:t>
            </a:r>
            <a:r>
              <a:rPr lang="en-US" altLang="en-US" sz="1600"/>
              <a:t> data.</a:t>
            </a:r>
          </a:p>
        </p:txBody>
      </p:sp>
      <p:sp>
        <p:nvSpPr>
          <p:cNvPr id="25" name="TextBox 24">
            <a:extLst>
              <a:ext uri="{FF2B5EF4-FFF2-40B4-BE49-F238E27FC236}">
                <a16:creationId xmlns:a16="http://schemas.microsoft.com/office/drawing/2014/main" id="{D01995BC-131A-4078-A0F2-A4A130B6448C}"/>
              </a:ext>
            </a:extLst>
          </p:cNvPr>
          <p:cNvSpPr txBox="1">
            <a:spLocks noChangeArrowheads="1"/>
          </p:cNvSpPr>
          <p:nvPr/>
        </p:nvSpPr>
        <p:spPr bwMode="auto">
          <a:xfrm>
            <a:off x="5334000" y="2619375"/>
            <a:ext cx="3521075" cy="276225"/>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Under the Null Model, Defective Rates Same = </a:t>
            </a:r>
            <a:r>
              <a:rPr lang="el-GR" altLang="en-US" sz="1200">
                <a:solidFill>
                  <a:srgbClr val="FF0000"/>
                </a:solidFill>
              </a:rPr>
              <a:t>π</a:t>
            </a:r>
            <a:endParaRPr lang="en-US" altLang="en-US" sz="1200">
              <a:solidFill>
                <a:srgbClr val="FF0000"/>
              </a:solidFill>
            </a:endParaRPr>
          </a:p>
        </p:txBody>
      </p:sp>
      <p:sp>
        <p:nvSpPr>
          <p:cNvPr id="26" name="TextBox 25">
            <a:extLst>
              <a:ext uri="{FF2B5EF4-FFF2-40B4-BE49-F238E27FC236}">
                <a16:creationId xmlns:a16="http://schemas.microsoft.com/office/drawing/2014/main" id="{128DE445-30E6-483C-8F3E-3C27C3D74A6F}"/>
              </a:ext>
            </a:extLst>
          </p:cNvPr>
          <p:cNvSpPr txBox="1">
            <a:spLocks noChangeArrowheads="1"/>
          </p:cNvSpPr>
          <p:nvPr/>
        </p:nvSpPr>
        <p:spPr bwMode="auto">
          <a:xfrm>
            <a:off x="3200400" y="4114800"/>
            <a:ext cx="53911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Given the common defect rate under the null model, the</a:t>
            </a:r>
          </a:p>
          <a:p>
            <a:pPr eaLnBrk="1" hangingPunct="1"/>
            <a:r>
              <a:rPr lang="en-US" altLang="en-US" sz="1600"/>
              <a:t> best estimate of </a:t>
            </a:r>
            <a:r>
              <a:rPr lang="el-GR" altLang="en-US" sz="1600">
                <a:solidFill>
                  <a:srgbClr val="FF0000"/>
                </a:solidFill>
              </a:rPr>
              <a:t>π</a:t>
            </a:r>
            <a:r>
              <a:rPr lang="en-US" altLang="en-US" sz="1600"/>
              <a:t> would be:</a:t>
            </a:r>
          </a:p>
          <a:p>
            <a:pPr eaLnBrk="1" hangingPunct="1"/>
            <a:endParaRPr lang="en-US" altLang="en-US" sz="1600"/>
          </a:p>
          <a:p>
            <a:pPr eaLnBrk="1" hangingPunct="1"/>
            <a:r>
              <a:rPr lang="en-US" altLang="en-US" sz="1600"/>
              <a:t>	</a:t>
            </a:r>
            <a:r>
              <a:rPr lang="en-US" altLang="en-US" sz="1600">
                <a:solidFill>
                  <a:schemeClr val="accent1"/>
                </a:solidFill>
              </a:rPr>
              <a:t>p</a:t>
            </a:r>
            <a:r>
              <a:rPr lang="en-US" altLang="en-US" sz="1600" baseline="-25000">
                <a:solidFill>
                  <a:schemeClr val="accent1"/>
                </a:solidFill>
              </a:rPr>
              <a:t>Defect</a:t>
            </a:r>
            <a:r>
              <a:rPr lang="en-US" altLang="en-US" sz="1600"/>
              <a:t> = (n</a:t>
            </a:r>
            <a:r>
              <a:rPr lang="en-US" altLang="en-US" sz="1600" baseline="-25000"/>
              <a:t>Defect,M</a:t>
            </a:r>
            <a:r>
              <a:rPr lang="en-US" altLang="en-US" sz="1600"/>
              <a:t> + n</a:t>
            </a:r>
            <a:r>
              <a:rPr lang="en-US" altLang="en-US" sz="1600" baseline="-25000"/>
              <a:t>Defect,O</a:t>
            </a:r>
            <a:r>
              <a:rPr lang="en-US" altLang="en-US" sz="1600"/>
              <a:t>) / (n</a:t>
            </a:r>
            <a:r>
              <a:rPr lang="en-US" altLang="en-US" sz="1600" baseline="-25000"/>
              <a:t>M</a:t>
            </a:r>
            <a:r>
              <a:rPr lang="en-US" altLang="en-US" sz="1600"/>
              <a:t> + n</a:t>
            </a:r>
            <a:r>
              <a:rPr lang="en-US" altLang="en-US" sz="1600" baseline="-25000"/>
              <a:t>O</a:t>
            </a:r>
            <a:r>
              <a:rPr lang="en-US" altLang="en-US" sz="1600"/>
              <a:t>)</a:t>
            </a:r>
          </a:p>
          <a:p>
            <a:pPr eaLnBrk="1" hangingPunct="1"/>
            <a:r>
              <a:rPr lang="en-US" altLang="en-US" sz="1600"/>
              <a:t>	          = (12 + 15) / (100 + 200)</a:t>
            </a:r>
          </a:p>
          <a:p>
            <a:pPr eaLnBrk="1" hangingPunct="1"/>
            <a:r>
              <a:rPr lang="en-US" altLang="en-US" sz="1600"/>
              <a:t>	          = 27 / 300</a:t>
            </a:r>
          </a:p>
          <a:p>
            <a:pPr eaLnBrk="1" hangingPunct="1"/>
            <a:r>
              <a:rPr lang="en-US" altLang="en-US" sz="1600"/>
              <a:t>                          = 0.09</a:t>
            </a:r>
          </a:p>
        </p:txBody>
      </p:sp>
      <p:sp>
        <p:nvSpPr>
          <p:cNvPr id="24585" name="TextBox 26">
            <a:extLst>
              <a:ext uri="{FF2B5EF4-FFF2-40B4-BE49-F238E27FC236}">
                <a16:creationId xmlns:a16="http://schemas.microsoft.com/office/drawing/2014/main" id="{63801107-23C3-41AF-BD33-30A9F4ACBD5F}"/>
              </a:ext>
            </a:extLst>
          </p:cNvPr>
          <p:cNvSpPr txBox="1">
            <a:spLocks noChangeArrowheads="1"/>
          </p:cNvSpPr>
          <p:nvPr/>
        </p:nvSpPr>
        <p:spPr bwMode="auto">
          <a:xfrm>
            <a:off x="1981200" y="76200"/>
            <a:ext cx="53260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Independent Samples Data</a:t>
            </a:r>
          </a:p>
          <a:p>
            <a:pPr algn="ctr" eaLnBrk="1" hangingPunct="1"/>
            <a:r>
              <a:rPr lang="en-US" altLang="en-US" sz="2400"/>
              <a:t>Differences Between Two Proportions</a:t>
            </a:r>
          </a:p>
        </p:txBody>
      </p:sp>
      <p:sp>
        <p:nvSpPr>
          <p:cNvPr id="28" name="TextBox 27">
            <a:extLst>
              <a:ext uri="{FF2B5EF4-FFF2-40B4-BE49-F238E27FC236}">
                <a16:creationId xmlns:a16="http://schemas.microsoft.com/office/drawing/2014/main" id="{22AAF23F-0885-475C-8ED3-C1A19CDF22B4}"/>
              </a:ext>
            </a:extLst>
          </p:cNvPr>
          <p:cNvSpPr txBox="1">
            <a:spLocks noChangeArrowheads="1"/>
          </p:cNvSpPr>
          <p:nvPr/>
        </p:nvSpPr>
        <p:spPr bwMode="auto">
          <a:xfrm>
            <a:off x="2895600" y="5867400"/>
            <a:ext cx="6057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So … </a:t>
            </a:r>
            <a:r>
              <a:rPr lang="en-US" altLang="en-US" sz="1600">
                <a:solidFill>
                  <a:schemeClr val="accent1"/>
                </a:solidFill>
              </a:rPr>
              <a:t>p</a:t>
            </a:r>
            <a:r>
              <a:rPr lang="en-US" altLang="en-US" sz="1600" baseline="-25000">
                <a:solidFill>
                  <a:schemeClr val="accent1"/>
                </a:solidFill>
              </a:rPr>
              <a:t>Machine</a:t>
            </a:r>
            <a:r>
              <a:rPr lang="en-US" altLang="en-US" sz="1600"/>
              <a:t> – </a:t>
            </a:r>
            <a:r>
              <a:rPr lang="en-US" altLang="en-US" sz="1600">
                <a:solidFill>
                  <a:schemeClr val="accent1"/>
                </a:solidFill>
              </a:rPr>
              <a:t>p</a:t>
            </a:r>
            <a:r>
              <a:rPr lang="en-US" altLang="en-US" sz="1600" baseline="-25000">
                <a:solidFill>
                  <a:schemeClr val="accent1"/>
                </a:solidFill>
              </a:rPr>
              <a:t>Others</a:t>
            </a:r>
            <a:r>
              <a:rPr lang="en-US" altLang="en-US" sz="1600">
                <a:solidFill>
                  <a:schemeClr val="accent1"/>
                </a:solidFill>
              </a:rPr>
              <a:t> </a:t>
            </a:r>
            <a:r>
              <a:rPr lang="en-US" altLang="en-US" sz="1600"/>
              <a:t>~ N( 0 , sqrt{0.09*(1-0.09)[1/100 + 1/200]})</a:t>
            </a:r>
          </a:p>
          <a:p>
            <a:pPr eaLnBrk="1" hangingPunct="1"/>
            <a:r>
              <a:rPr lang="en-US" altLang="en-US" sz="1600"/>
              <a:t>		   ~ N( 0 , 0.035),</a:t>
            </a:r>
          </a:p>
          <a:p>
            <a:pPr eaLnBrk="1" hangingPunct="1"/>
            <a:r>
              <a:rPr lang="en-US" altLang="en-US" sz="1600"/>
              <a:t> where </a:t>
            </a:r>
            <a:r>
              <a:rPr lang="el-GR" altLang="en-US" sz="1600">
                <a:solidFill>
                  <a:srgbClr val="FF0000"/>
                </a:solidFill>
              </a:rPr>
              <a:t>π</a:t>
            </a:r>
            <a:r>
              <a:rPr lang="en-US" altLang="en-US" sz="1600"/>
              <a:t> estimated by </a:t>
            </a:r>
            <a:r>
              <a:rPr lang="en-US" altLang="en-US" sz="1600">
                <a:solidFill>
                  <a:schemeClr val="accent1"/>
                </a:solidFill>
              </a:rPr>
              <a:t>p</a:t>
            </a:r>
            <a:r>
              <a:rPr lang="en-US" altLang="en-US" sz="1600" baseline="-25000">
                <a:solidFill>
                  <a:schemeClr val="accent1"/>
                </a:solidFill>
              </a:rPr>
              <a:t>Defect</a:t>
            </a:r>
            <a:r>
              <a:rPr lang="en-US" altLang="en-US" sz="1600"/>
              <a:t> = 0.09 </a:t>
            </a:r>
          </a:p>
        </p:txBody>
      </p:sp>
      <p:pic>
        <p:nvPicPr>
          <p:cNvPr id="24587" name="Picture 3">
            <a:extLst>
              <a:ext uri="{FF2B5EF4-FFF2-40B4-BE49-F238E27FC236}">
                <a16:creationId xmlns:a16="http://schemas.microsoft.com/office/drawing/2014/main" id="{7E77C418-D03F-4958-A100-B17B7ABC6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0"/>
            <a:ext cx="2362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4">
            <a:extLst>
              <a:ext uri="{FF2B5EF4-FFF2-40B4-BE49-F238E27FC236}">
                <a16:creationId xmlns:a16="http://schemas.microsoft.com/office/drawing/2014/main" id="{74C4D96C-D85A-408C-A432-5F86679305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810000"/>
            <a:ext cx="271621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6">
                                            <p:txEl>
                                              <p:pRg st="0" end="0"/>
                                            </p:txEl>
                                          </p:spTgt>
                                        </p:tgtEl>
                                        <p:attrNameLst>
                                          <p:attrName>style.visibility</p:attrName>
                                        </p:attrNameLst>
                                      </p:cBhvr>
                                      <p:to>
                                        <p:strVal val="visible"/>
                                      </p:to>
                                    </p:set>
                                    <p:anim calcmode="lin" valueType="num">
                                      <p:cBhvr additive="base">
                                        <p:cTn id="4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6">
                                            <p:txEl>
                                              <p:pRg st="1" end="1"/>
                                            </p:txEl>
                                          </p:spTgt>
                                        </p:tgtEl>
                                        <p:attrNameLst>
                                          <p:attrName>style.visibility</p:attrName>
                                        </p:attrNameLst>
                                      </p:cBhvr>
                                      <p:to>
                                        <p:strVal val="visible"/>
                                      </p:to>
                                    </p:set>
                                    <p:anim calcmode="lin" valueType="num">
                                      <p:cBhvr additive="base">
                                        <p:cTn id="53"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26">
                                            <p:txEl>
                                              <p:pRg st="3" end="3"/>
                                            </p:txEl>
                                          </p:spTgt>
                                        </p:tgtEl>
                                        <p:attrNameLst>
                                          <p:attrName>style.visibility</p:attrName>
                                        </p:attrNameLst>
                                      </p:cBhvr>
                                      <p:to>
                                        <p:strVal val="visible"/>
                                      </p:to>
                                    </p:set>
                                    <p:anim calcmode="lin" valueType="num">
                                      <p:cBhvr additive="base">
                                        <p:cTn id="5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26">
                                            <p:txEl>
                                              <p:pRg st="4" end="4"/>
                                            </p:txEl>
                                          </p:spTgt>
                                        </p:tgtEl>
                                        <p:attrNameLst>
                                          <p:attrName>style.visibility</p:attrName>
                                        </p:attrNameLst>
                                      </p:cBhvr>
                                      <p:to>
                                        <p:strVal val="visible"/>
                                      </p:to>
                                    </p:set>
                                    <p:anim calcmode="lin" valueType="num">
                                      <p:cBhvr additive="base">
                                        <p:cTn id="6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6">
                                            <p:txEl>
                                              <p:pRg st="5" end="5"/>
                                            </p:txEl>
                                          </p:spTgt>
                                        </p:tgtEl>
                                        <p:attrNameLst>
                                          <p:attrName>style.visibility</p:attrName>
                                        </p:attrNameLst>
                                      </p:cBhvr>
                                      <p:to>
                                        <p:strVal val="visible"/>
                                      </p:to>
                                    </p:set>
                                    <p:anim calcmode="lin" valueType="num">
                                      <p:cBhvr additive="base">
                                        <p:cTn id="69"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6">
                                            <p:txEl>
                                              <p:pRg st="6" end="6"/>
                                            </p:txEl>
                                          </p:spTgt>
                                        </p:tgtEl>
                                        <p:attrNameLst>
                                          <p:attrName>style.visibility</p:attrName>
                                        </p:attrNameLst>
                                      </p:cBhvr>
                                      <p:to>
                                        <p:strVal val="visible"/>
                                      </p:to>
                                    </p:set>
                                    <p:anim calcmode="lin" valueType="num">
                                      <p:cBhvr additive="base">
                                        <p:cTn id="73"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1748"/>
                                        </p:tgtEl>
                                        <p:attrNameLst>
                                          <p:attrName>style.visibility</p:attrName>
                                        </p:attrNameLst>
                                      </p:cBhvr>
                                      <p:to>
                                        <p:strVal val="visible"/>
                                      </p:to>
                                    </p:set>
                                    <p:anim calcmode="lin" valueType="num">
                                      <p:cBhvr additive="base">
                                        <p:cTn id="85" dur="500" fill="hold"/>
                                        <p:tgtEl>
                                          <p:spTgt spid="31748"/>
                                        </p:tgtEl>
                                        <p:attrNameLst>
                                          <p:attrName>ppt_x</p:attrName>
                                        </p:attrNameLst>
                                      </p:cBhvr>
                                      <p:tavLst>
                                        <p:tav tm="0">
                                          <p:val>
                                            <p:strVal val="#ppt_x"/>
                                          </p:val>
                                        </p:tav>
                                        <p:tav tm="100000">
                                          <p:val>
                                            <p:strVal val="#ppt_x"/>
                                          </p:val>
                                        </p:tav>
                                      </p:tavLst>
                                    </p:anim>
                                    <p:anim calcmode="lin" valueType="num">
                                      <p:cBhvr additive="base">
                                        <p:cTn id="86"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1" grpId="0"/>
      <p:bldP spid="24" grpId="0"/>
      <p:bldP spid="25" grpId="0" animBg="1"/>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9E0494-5393-48D6-A9F0-61DDB21E8C1C}"/>
              </a:ext>
            </a:extLst>
          </p:cNvPr>
          <p:cNvSpPr txBox="1">
            <a:spLocks noChangeArrowheads="1"/>
          </p:cNvSpPr>
          <p:nvPr/>
        </p:nvSpPr>
        <p:spPr bwMode="auto">
          <a:xfrm>
            <a:off x="2255838" y="990600"/>
            <a:ext cx="6659562"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Decision Rule</a:t>
            </a:r>
            <a:r>
              <a:rPr lang="en-US" altLang="en-US"/>
              <a:t>:</a:t>
            </a:r>
          </a:p>
          <a:p>
            <a:pPr eaLnBrk="1" hangingPunct="1"/>
            <a:r>
              <a:rPr lang="en-US" altLang="en-US"/>
              <a:t>    </a:t>
            </a:r>
            <a:r>
              <a:rPr lang="en-US" altLang="en-US" sz="1400"/>
              <a:t>Type I Error: Reject H</a:t>
            </a:r>
            <a:r>
              <a:rPr lang="en-US" altLang="en-US" sz="1400" baseline="-25000"/>
              <a:t>0</a:t>
            </a:r>
            <a:r>
              <a:rPr lang="en-US" altLang="en-US" sz="1400"/>
              <a:t> when H</a:t>
            </a:r>
            <a:r>
              <a:rPr lang="en-US" altLang="en-US" sz="1400" baseline="-25000"/>
              <a:t>0</a:t>
            </a:r>
            <a:r>
              <a:rPr lang="en-US" altLang="en-US" sz="1400"/>
              <a:t> TRUE</a:t>
            </a:r>
          </a:p>
          <a:p>
            <a:pPr eaLnBrk="1" hangingPunct="1"/>
            <a:r>
              <a:rPr lang="en-US" altLang="en-US" sz="1400"/>
              <a:t>	Conclude the Machine is producing a higher rate of defectives when it 	is not </a:t>
            </a:r>
          </a:p>
          <a:p>
            <a:pPr eaLnBrk="1" hangingPunct="1"/>
            <a:r>
              <a:rPr lang="en-US" altLang="en-US" sz="1400"/>
              <a:t>    Type II Error: Fail to Reject H</a:t>
            </a:r>
            <a:r>
              <a:rPr lang="en-US" altLang="en-US" sz="1400" baseline="-25000"/>
              <a:t>0</a:t>
            </a:r>
            <a:r>
              <a:rPr lang="en-US" altLang="en-US" sz="1400"/>
              <a:t> when H</a:t>
            </a:r>
            <a:r>
              <a:rPr lang="en-US" altLang="en-US" sz="1400" baseline="-25000"/>
              <a:t>0</a:t>
            </a:r>
            <a:r>
              <a:rPr lang="en-US" altLang="en-US" sz="1400"/>
              <a:t> FALSE</a:t>
            </a:r>
          </a:p>
          <a:p>
            <a:pPr eaLnBrk="1" hangingPunct="1"/>
            <a:r>
              <a:rPr lang="en-US" altLang="en-US" sz="1400"/>
              <a:t>	Fail to recognize Machine is actually producing higher rate of 	defectives </a:t>
            </a:r>
          </a:p>
          <a:p>
            <a:pPr eaLnBrk="1" hangingPunct="1"/>
            <a:r>
              <a:rPr lang="en-US" altLang="en-US"/>
              <a:t>   </a:t>
            </a:r>
            <a:r>
              <a:rPr lang="en-US" altLang="en-US" sz="1400"/>
              <a:t>Suggest </a:t>
            </a:r>
            <a:r>
              <a:rPr lang="el-GR" altLang="en-US" sz="1400"/>
              <a:t>α</a:t>
            </a:r>
            <a:r>
              <a:rPr lang="en-US" altLang="en-US" sz="1400"/>
              <a:t> = 0.05</a:t>
            </a:r>
          </a:p>
          <a:p>
            <a:pPr eaLnBrk="1" hangingPunct="1"/>
            <a:endParaRPr lang="en-US" altLang="en-US"/>
          </a:p>
          <a:p>
            <a:pPr eaLnBrk="1" hangingPunct="1"/>
            <a:r>
              <a:rPr lang="en-US" altLang="en-US"/>
              <a:t>	Reject if </a:t>
            </a:r>
            <a:r>
              <a:rPr lang="en-US" altLang="en-US">
                <a:solidFill>
                  <a:schemeClr val="accent1"/>
                </a:solidFill>
              </a:rPr>
              <a:t>p</a:t>
            </a:r>
            <a:r>
              <a:rPr lang="en-US" altLang="en-US" baseline="-25000">
                <a:solidFill>
                  <a:schemeClr val="accent1"/>
                </a:solidFill>
              </a:rPr>
              <a:t>Machine</a:t>
            </a:r>
            <a:r>
              <a:rPr lang="en-US" altLang="en-US"/>
              <a:t> – </a:t>
            </a:r>
            <a:r>
              <a:rPr lang="en-US" altLang="en-US">
                <a:solidFill>
                  <a:schemeClr val="accent1"/>
                </a:solidFill>
              </a:rPr>
              <a:t>p</a:t>
            </a:r>
            <a:r>
              <a:rPr lang="en-US" altLang="en-US" baseline="-25000">
                <a:solidFill>
                  <a:schemeClr val="accent1"/>
                </a:solidFill>
              </a:rPr>
              <a:t>Others</a:t>
            </a:r>
            <a:r>
              <a:rPr lang="en-US" altLang="en-US"/>
              <a:t> &gt; z</a:t>
            </a:r>
            <a:r>
              <a:rPr lang="en-US" altLang="en-US" baseline="-25000"/>
              <a:t>(0.95)</a:t>
            </a:r>
            <a:r>
              <a:rPr lang="en-US" altLang="en-US"/>
              <a:t>*0.035</a:t>
            </a:r>
            <a:endParaRPr lang="en-US" altLang="en-US" baseline="-25000"/>
          </a:p>
        </p:txBody>
      </p:sp>
      <p:sp>
        <p:nvSpPr>
          <p:cNvPr id="9" name="TextBox 8">
            <a:extLst>
              <a:ext uri="{FF2B5EF4-FFF2-40B4-BE49-F238E27FC236}">
                <a16:creationId xmlns:a16="http://schemas.microsoft.com/office/drawing/2014/main" id="{5D0AFD42-AFC8-4251-A41D-6C4F4C18F6CC}"/>
              </a:ext>
            </a:extLst>
          </p:cNvPr>
          <p:cNvSpPr txBox="1">
            <a:spLocks noChangeArrowheads="1"/>
          </p:cNvSpPr>
          <p:nvPr/>
        </p:nvSpPr>
        <p:spPr bwMode="auto">
          <a:xfrm>
            <a:off x="3581400" y="3657600"/>
            <a:ext cx="475456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Decision</a:t>
            </a:r>
            <a:r>
              <a:rPr lang="en-US" altLang="en-US"/>
              <a:t>: </a:t>
            </a:r>
          </a:p>
          <a:p>
            <a:pPr eaLnBrk="1" hangingPunct="1"/>
            <a:r>
              <a:rPr lang="en-US" altLang="en-US"/>
              <a:t> </a:t>
            </a:r>
            <a:r>
              <a:rPr lang="en-US" altLang="en-US">
                <a:solidFill>
                  <a:schemeClr val="accent1"/>
                </a:solidFill>
              </a:rPr>
              <a:t>p</a:t>
            </a:r>
            <a:r>
              <a:rPr lang="en-US" altLang="en-US" baseline="-25000">
                <a:solidFill>
                  <a:schemeClr val="accent1"/>
                </a:solidFill>
              </a:rPr>
              <a:t>Machine</a:t>
            </a:r>
            <a:r>
              <a:rPr lang="en-US" altLang="en-US"/>
              <a:t> – </a:t>
            </a:r>
            <a:r>
              <a:rPr lang="en-US" altLang="en-US">
                <a:solidFill>
                  <a:schemeClr val="accent1"/>
                </a:solidFill>
              </a:rPr>
              <a:t>p</a:t>
            </a:r>
            <a:r>
              <a:rPr lang="en-US" altLang="en-US" baseline="-25000">
                <a:solidFill>
                  <a:schemeClr val="accent1"/>
                </a:solidFill>
              </a:rPr>
              <a:t>Others</a:t>
            </a:r>
            <a:r>
              <a:rPr lang="en-US" altLang="en-US"/>
              <a:t> = (n</a:t>
            </a:r>
            <a:r>
              <a:rPr lang="en-US" altLang="en-US" baseline="-25000"/>
              <a:t>Defect,M</a:t>
            </a:r>
            <a:r>
              <a:rPr lang="en-US" altLang="en-US"/>
              <a:t>/n</a:t>
            </a:r>
            <a:r>
              <a:rPr lang="en-US" altLang="en-US" baseline="-25000"/>
              <a:t>M</a:t>
            </a:r>
            <a:r>
              <a:rPr lang="en-US" altLang="en-US"/>
              <a:t>) - (n</a:t>
            </a:r>
            <a:r>
              <a:rPr lang="en-US" altLang="en-US" baseline="-25000"/>
              <a:t>Defect,O</a:t>
            </a:r>
            <a:r>
              <a:rPr lang="en-US" altLang="en-US"/>
              <a:t>/n</a:t>
            </a:r>
            <a:r>
              <a:rPr lang="en-US" altLang="en-US" baseline="-25000"/>
              <a:t>O</a:t>
            </a:r>
            <a:r>
              <a:rPr lang="en-US" altLang="en-US"/>
              <a:t>) </a:t>
            </a:r>
          </a:p>
          <a:p>
            <a:pPr eaLnBrk="1" hangingPunct="1"/>
            <a:r>
              <a:rPr lang="en-US" altLang="en-US"/>
              <a:t>	            = 12/100 – 15/200</a:t>
            </a:r>
          </a:p>
          <a:p>
            <a:pPr eaLnBrk="1" hangingPunct="1"/>
            <a:r>
              <a:rPr lang="en-US" altLang="en-US"/>
              <a:t>	            = 0.12 – 0.075</a:t>
            </a:r>
          </a:p>
          <a:p>
            <a:pPr eaLnBrk="1" hangingPunct="1"/>
            <a:r>
              <a:rPr lang="en-US" altLang="en-US"/>
              <a:t>	            = 0.045 &lt; 0.058, so </a:t>
            </a:r>
          </a:p>
          <a:p>
            <a:pPr eaLnBrk="1" hangingPunct="1"/>
            <a:r>
              <a:rPr lang="en-US" altLang="en-US"/>
              <a:t> Fail to Reject H</a:t>
            </a:r>
            <a:r>
              <a:rPr lang="en-US" altLang="en-US" baseline="-25000"/>
              <a:t>0</a:t>
            </a:r>
          </a:p>
        </p:txBody>
      </p:sp>
      <p:sp>
        <p:nvSpPr>
          <p:cNvPr id="11" name="TextBox 10">
            <a:extLst>
              <a:ext uri="{FF2B5EF4-FFF2-40B4-BE49-F238E27FC236}">
                <a16:creationId xmlns:a16="http://schemas.microsoft.com/office/drawing/2014/main" id="{DF898D51-3E0E-4D06-8B4B-A4071B51577B}"/>
              </a:ext>
            </a:extLst>
          </p:cNvPr>
          <p:cNvSpPr txBox="1">
            <a:spLocks noChangeArrowheads="1"/>
          </p:cNvSpPr>
          <p:nvPr/>
        </p:nvSpPr>
        <p:spPr bwMode="auto">
          <a:xfrm>
            <a:off x="3352800" y="5486400"/>
            <a:ext cx="5562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Conclude</a:t>
            </a:r>
            <a:r>
              <a:rPr lang="en-US" altLang="en-US"/>
              <a:t>: There is insufficient evidence to conclude   	    Machine is producing higher defect rate 	    than the Other machines in operation.</a:t>
            </a:r>
          </a:p>
          <a:p>
            <a:pPr eaLnBrk="1" hangingPunct="1"/>
            <a:r>
              <a:rPr lang="en-US" altLang="en-US"/>
              <a:t>	    (p-Value = 0.0996)</a:t>
            </a:r>
          </a:p>
        </p:txBody>
      </p:sp>
      <p:sp>
        <p:nvSpPr>
          <p:cNvPr id="25605" name="TextBox 11">
            <a:extLst>
              <a:ext uri="{FF2B5EF4-FFF2-40B4-BE49-F238E27FC236}">
                <a16:creationId xmlns:a16="http://schemas.microsoft.com/office/drawing/2014/main" id="{639D487C-12C0-4EB6-9B0B-D5CD5BB0AA4F}"/>
              </a:ext>
            </a:extLst>
          </p:cNvPr>
          <p:cNvSpPr txBox="1">
            <a:spLocks noChangeArrowheads="1"/>
          </p:cNvSpPr>
          <p:nvPr/>
        </p:nvSpPr>
        <p:spPr bwMode="auto">
          <a:xfrm>
            <a:off x="1981200" y="76200"/>
            <a:ext cx="53260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Independent Samples Data</a:t>
            </a:r>
          </a:p>
          <a:p>
            <a:pPr algn="ctr" eaLnBrk="1" hangingPunct="1"/>
            <a:r>
              <a:rPr lang="en-US" altLang="en-US" sz="2400"/>
              <a:t>Differences Between Two Proportions</a:t>
            </a:r>
          </a:p>
        </p:txBody>
      </p:sp>
      <p:pic>
        <p:nvPicPr>
          <p:cNvPr id="25606" name="Picture 2">
            <a:extLst>
              <a:ext uri="{FF2B5EF4-FFF2-40B4-BE49-F238E27FC236}">
                <a16:creationId xmlns:a16="http://schemas.microsoft.com/office/drawing/2014/main" id="{6B3E7570-F338-4763-821E-520E80A61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71600"/>
            <a:ext cx="2286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8">
            <a:extLst>
              <a:ext uri="{FF2B5EF4-FFF2-40B4-BE49-F238E27FC236}">
                <a16:creationId xmlns:a16="http://schemas.microsoft.com/office/drawing/2014/main" id="{4C864FB3-C83F-4D68-9274-041D9F3F15F3}"/>
              </a:ext>
            </a:extLst>
          </p:cNvPr>
          <p:cNvGrpSpPr>
            <a:grpSpLocks/>
          </p:cNvGrpSpPr>
          <p:nvPr/>
        </p:nvGrpSpPr>
        <p:grpSpPr bwMode="auto">
          <a:xfrm>
            <a:off x="152400" y="3276600"/>
            <a:ext cx="2971800" cy="2762250"/>
            <a:chOff x="152400" y="3276600"/>
            <a:chExt cx="2971800" cy="2762250"/>
          </a:xfrm>
        </p:grpSpPr>
        <p:pic>
          <p:nvPicPr>
            <p:cNvPr id="25615" name="Picture 3">
              <a:extLst>
                <a:ext uri="{FF2B5EF4-FFF2-40B4-BE49-F238E27FC236}">
                  <a16:creationId xmlns:a16="http://schemas.microsoft.com/office/drawing/2014/main" id="{86F6F240-07A0-472F-B1DE-59D742D99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76600"/>
              <a:ext cx="29718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6" name="Group 16">
              <a:extLst>
                <a:ext uri="{FF2B5EF4-FFF2-40B4-BE49-F238E27FC236}">
                  <a16:creationId xmlns:a16="http://schemas.microsoft.com/office/drawing/2014/main" id="{6E38C7B9-8A71-4D8B-B2D4-8DB45E631C59}"/>
                </a:ext>
              </a:extLst>
            </p:cNvPr>
            <p:cNvGrpSpPr>
              <a:grpSpLocks/>
            </p:cNvGrpSpPr>
            <p:nvPr/>
          </p:nvGrpSpPr>
          <p:grpSpPr bwMode="auto">
            <a:xfrm>
              <a:off x="2369609" y="4648200"/>
              <a:ext cx="678391" cy="685801"/>
              <a:chOff x="2209800" y="4648200"/>
              <a:chExt cx="678391" cy="685801"/>
            </a:xfrm>
          </p:grpSpPr>
          <p:sp>
            <p:nvSpPr>
              <p:cNvPr id="14" name="TextBox 13">
                <a:extLst>
                  <a:ext uri="{FF2B5EF4-FFF2-40B4-BE49-F238E27FC236}">
                    <a16:creationId xmlns:a16="http://schemas.microsoft.com/office/drawing/2014/main" id="{CF502D2C-D940-47CE-8657-C7E3AAE9625C}"/>
                  </a:ext>
                </a:extLst>
              </p:cNvPr>
              <p:cNvSpPr txBox="1"/>
              <p:nvPr/>
            </p:nvSpPr>
            <p:spPr>
              <a:xfrm>
                <a:off x="2210329" y="4648200"/>
                <a:ext cx="677862" cy="254000"/>
              </a:xfrm>
              <a:prstGeom prst="rect">
                <a:avLst/>
              </a:prstGeom>
              <a:solidFill>
                <a:srgbClr val="FFFF00"/>
              </a:solidFill>
              <a:ln>
                <a:solidFill>
                  <a:schemeClr val="accent1"/>
                </a:solidFill>
              </a:ln>
            </p:spPr>
            <p:txBody>
              <a:bodyPr wrap="none">
                <a:spAutoFit/>
              </a:bodyPr>
              <a:lstStyle/>
              <a:p>
                <a:pPr>
                  <a:defRPr/>
                </a:pPr>
                <a:r>
                  <a:rPr lang="el-GR" sz="1050" b="1" dirty="0">
                    <a:solidFill>
                      <a:schemeClr val="accent1"/>
                    </a:solidFill>
                    <a:latin typeface="Arial" charset="0"/>
                    <a:cs typeface="Arial" charset="0"/>
                  </a:rPr>
                  <a:t>α</a:t>
                </a:r>
                <a:r>
                  <a:rPr lang="en-US" sz="1050" b="1" dirty="0">
                    <a:solidFill>
                      <a:schemeClr val="accent1"/>
                    </a:solidFill>
                    <a:latin typeface="Arial" charset="0"/>
                    <a:cs typeface="Arial" charset="0"/>
                  </a:rPr>
                  <a:t> = 0.05</a:t>
                </a:r>
              </a:p>
            </p:txBody>
          </p:sp>
          <p:cxnSp>
            <p:nvCxnSpPr>
              <p:cNvPr id="16" name="Straight Arrow Connector 15">
                <a:extLst>
                  <a:ext uri="{FF2B5EF4-FFF2-40B4-BE49-F238E27FC236}">
                    <a16:creationId xmlns:a16="http://schemas.microsoft.com/office/drawing/2014/main" id="{B30EE497-C4DB-4C0A-9030-278BD1F97294}"/>
                  </a:ext>
                </a:extLst>
              </p:cNvPr>
              <p:cNvCxnSpPr>
                <a:stCxn id="14" idx="2"/>
              </p:cNvCxnSpPr>
              <p:nvPr/>
            </p:nvCxnSpPr>
            <p:spPr>
              <a:xfrm rot="5400000">
                <a:off x="2236523" y="5020468"/>
                <a:ext cx="431800" cy="195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grpSp>
        <p:nvGrpSpPr>
          <p:cNvPr id="5" name="Group 22">
            <a:extLst>
              <a:ext uri="{FF2B5EF4-FFF2-40B4-BE49-F238E27FC236}">
                <a16:creationId xmlns:a16="http://schemas.microsoft.com/office/drawing/2014/main" id="{A48FAD93-FA07-483D-AA3C-9B6CCDE6F547}"/>
              </a:ext>
            </a:extLst>
          </p:cNvPr>
          <p:cNvGrpSpPr>
            <a:grpSpLocks/>
          </p:cNvGrpSpPr>
          <p:nvPr/>
        </p:nvGrpSpPr>
        <p:grpSpPr bwMode="auto">
          <a:xfrm>
            <a:off x="1143000" y="4876800"/>
            <a:ext cx="1219200" cy="762000"/>
            <a:chOff x="1143000" y="4876800"/>
            <a:chExt cx="1219200" cy="762000"/>
          </a:xfrm>
        </p:grpSpPr>
        <p:sp>
          <p:nvSpPr>
            <p:cNvPr id="20" name="TextBox 19">
              <a:extLst>
                <a:ext uri="{FF2B5EF4-FFF2-40B4-BE49-F238E27FC236}">
                  <a16:creationId xmlns:a16="http://schemas.microsoft.com/office/drawing/2014/main" id="{AF9466E0-93CF-4BF4-BBFD-D44EF20C8320}"/>
                </a:ext>
              </a:extLst>
            </p:cNvPr>
            <p:cNvSpPr txBox="1"/>
            <p:nvPr/>
          </p:nvSpPr>
          <p:spPr>
            <a:xfrm>
              <a:off x="1143000" y="4876800"/>
              <a:ext cx="677863" cy="577850"/>
            </a:xfrm>
            <a:prstGeom prst="rect">
              <a:avLst/>
            </a:prstGeom>
            <a:solidFill>
              <a:srgbClr val="FFFF00"/>
            </a:solidFill>
            <a:ln>
              <a:solidFill>
                <a:schemeClr val="accent1"/>
              </a:solidFill>
            </a:ln>
          </p:spPr>
          <p:txBody>
            <a:bodyPr wrap="none">
              <a:spAutoFit/>
            </a:bodyPr>
            <a:lstStyle/>
            <a:p>
              <a:pPr algn="ctr">
                <a:defRPr/>
              </a:pPr>
              <a:r>
                <a:rPr lang="en-US" sz="1050" b="1" dirty="0">
                  <a:solidFill>
                    <a:schemeClr val="accent1"/>
                  </a:solidFill>
                  <a:latin typeface="Arial" charset="0"/>
                  <a:cs typeface="Arial" charset="0"/>
                </a:rPr>
                <a:t>Critical </a:t>
              </a:r>
            </a:p>
            <a:p>
              <a:pPr algn="ctr">
                <a:defRPr/>
              </a:pPr>
              <a:r>
                <a:rPr lang="en-US" sz="1050" b="1" dirty="0">
                  <a:solidFill>
                    <a:schemeClr val="accent1"/>
                  </a:solidFill>
                  <a:latin typeface="Arial" charset="0"/>
                  <a:cs typeface="Arial" charset="0"/>
                </a:rPr>
                <a:t>Value</a:t>
              </a:r>
            </a:p>
            <a:p>
              <a:pPr algn="ctr">
                <a:defRPr/>
              </a:pPr>
              <a:r>
                <a:rPr lang="en-US" sz="1050" b="1" dirty="0">
                  <a:solidFill>
                    <a:schemeClr val="accent1"/>
                  </a:solidFill>
                  <a:latin typeface="Arial" charset="0"/>
                  <a:cs typeface="Arial" charset="0"/>
                </a:rPr>
                <a:t> = 0.058</a:t>
              </a:r>
            </a:p>
          </p:txBody>
        </p:sp>
        <p:cxnSp>
          <p:nvCxnSpPr>
            <p:cNvPr id="22" name="Straight Arrow Connector 21">
              <a:extLst>
                <a:ext uri="{FF2B5EF4-FFF2-40B4-BE49-F238E27FC236}">
                  <a16:creationId xmlns:a16="http://schemas.microsoft.com/office/drawing/2014/main" id="{6C286BAA-013D-47F1-98CA-DA7E913B3AB3}"/>
                </a:ext>
              </a:extLst>
            </p:cNvPr>
            <p:cNvCxnSpPr>
              <a:stCxn id="20" idx="3"/>
            </p:cNvCxnSpPr>
            <p:nvPr/>
          </p:nvCxnSpPr>
          <p:spPr>
            <a:xfrm>
              <a:off x="1820863" y="5165725"/>
              <a:ext cx="541337" cy="473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 name="Group 26">
            <a:extLst>
              <a:ext uri="{FF2B5EF4-FFF2-40B4-BE49-F238E27FC236}">
                <a16:creationId xmlns:a16="http://schemas.microsoft.com/office/drawing/2014/main" id="{9887DF2B-08E9-4BE3-9E55-769C59DA8A21}"/>
              </a:ext>
            </a:extLst>
          </p:cNvPr>
          <p:cNvGrpSpPr>
            <a:grpSpLocks/>
          </p:cNvGrpSpPr>
          <p:nvPr/>
        </p:nvGrpSpPr>
        <p:grpSpPr bwMode="auto">
          <a:xfrm>
            <a:off x="6019800" y="2895600"/>
            <a:ext cx="522288" cy="381000"/>
            <a:chOff x="6019800" y="2895600"/>
            <a:chExt cx="522900" cy="381000"/>
          </a:xfrm>
        </p:grpSpPr>
        <p:sp>
          <p:nvSpPr>
            <p:cNvPr id="24" name="TextBox 23">
              <a:extLst>
                <a:ext uri="{FF2B5EF4-FFF2-40B4-BE49-F238E27FC236}">
                  <a16:creationId xmlns:a16="http://schemas.microsoft.com/office/drawing/2014/main" id="{7E041E8E-6380-4FC3-8F42-8CE2AC8594F6}"/>
                </a:ext>
              </a:extLst>
            </p:cNvPr>
            <p:cNvSpPr txBox="1"/>
            <p:nvPr/>
          </p:nvSpPr>
          <p:spPr>
            <a:xfrm>
              <a:off x="6019800" y="2895600"/>
              <a:ext cx="522900" cy="254000"/>
            </a:xfrm>
            <a:prstGeom prst="rect">
              <a:avLst/>
            </a:prstGeom>
            <a:solidFill>
              <a:srgbClr val="FFFF00"/>
            </a:solidFill>
            <a:ln>
              <a:solidFill>
                <a:schemeClr val="accent1"/>
              </a:solidFill>
            </a:ln>
          </p:spPr>
          <p:txBody>
            <a:bodyPr wrap="none">
              <a:spAutoFit/>
            </a:bodyPr>
            <a:lstStyle/>
            <a:p>
              <a:pPr algn="ctr">
                <a:defRPr/>
              </a:pPr>
              <a:r>
                <a:rPr lang="en-US" sz="1050" b="1" dirty="0">
                  <a:latin typeface="Arial" charset="0"/>
                  <a:cs typeface="Arial" charset="0"/>
                </a:rPr>
                <a:t>1.645</a:t>
              </a:r>
            </a:p>
          </p:txBody>
        </p:sp>
        <p:cxnSp>
          <p:nvCxnSpPr>
            <p:cNvPr id="26" name="Straight Arrow Connector 25">
              <a:extLst>
                <a:ext uri="{FF2B5EF4-FFF2-40B4-BE49-F238E27FC236}">
                  <a16:creationId xmlns:a16="http://schemas.microsoft.com/office/drawing/2014/main" id="{28BA7085-3E04-4902-B1F7-DE2E37B669E4}"/>
                </a:ext>
              </a:extLst>
            </p:cNvPr>
            <p:cNvCxnSpPr>
              <a:stCxn id="24" idx="2"/>
            </p:cNvCxnSpPr>
            <p:nvPr/>
          </p:nvCxnSpPr>
          <p:spPr>
            <a:xfrm rot="5400000">
              <a:off x="6125567" y="3120122"/>
              <a:ext cx="127000" cy="1859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56BDEFD3-4472-4E46-8047-54DEDFF5BB71}"/>
              </a:ext>
            </a:extLst>
          </p:cNvPr>
          <p:cNvSpPr txBox="1">
            <a:spLocks noChangeArrowheads="1"/>
          </p:cNvSpPr>
          <p:nvPr/>
        </p:nvSpPr>
        <p:spPr bwMode="auto">
          <a:xfrm>
            <a:off x="7192963" y="3124200"/>
            <a:ext cx="960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0.058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fill="hold"/>
                                        <p:tgtEl>
                                          <p:spTgt spid="28"/>
                                        </p:tgtEl>
                                        <p:attrNameLst>
                                          <p:attrName>ppt_x</p:attrName>
                                        </p:attrNameLst>
                                      </p:cBhvr>
                                      <p:tavLst>
                                        <p:tav tm="0">
                                          <p:val>
                                            <p:strVal val="#ppt_x"/>
                                          </p:val>
                                        </p:tav>
                                        <p:tav tm="100000">
                                          <p:val>
                                            <p:strVal val="#ppt_x"/>
                                          </p:val>
                                        </p:tav>
                                      </p:tavLst>
                                    </p:anim>
                                    <p:anim calcmode="lin" valueType="num">
                                      <p:cBhvr additive="base">
                                        <p:cTn id="6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9">
                                            <p:txEl>
                                              <p:pRg st="0" end="0"/>
                                            </p:txEl>
                                          </p:spTgt>
                                        </p:tgtEl>
                                        <p:attrNameLst>
                                          <p:attrName>style.visibility</p:attrName>
                                        </p:attrNameLst>
                                      </p:cBhvr>
                                      <p:to>
                                        <p:strVal val="visible"/>
                                      </p:to>
                                    </p:set>
                                    <p:anim calcmode="lin" valueType="num">
                                      <p:cBhvr additive="base">
                                        <p:cTn id="7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9">
                                            <p:txEl>
                                              <p:pRg st="1" end="1"/>
                                            </p:txEl>
                                          </p:spTgt>
                                        </p:tgtEl>
                                        <p:attrNameLst>
                                          <p:attrName>style.visibility</p:attrName>
                                        </p:attrNameLst>
                                      </p:cBhvr>
                                      <p:to>
                                        <p:strVal val="visible"/>
                                      </p:to>
                                    </p:set>
                                    <p:anim calcmode="lin" valueType="num">
                                      <p:cBhvr additive="base">
                                        <p:cTn id="7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9">
                                            <p:txEl>
                                              <p:pRg st="2" end="2"/>
                                            </p:txEl>
                                          </p:spTgt>
                                        </p:tgtEl>
                                        <p:attrNameLst>
                                          <p:attrName>style.visibility</p:attrName>
                                        </p:attrNameLst>
                                      </p:cBhvr>
                                      <p:to>
                                        <p:strVal val="visible"/>
                                      </p:to>
                                    </p:set>
                                    <p:anim calcmode="lin" valueType="num">
                                      <p:cBhvr additive="base">
                                        <p:cTn id="8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9">
                                            <p:txEl>
                                              <p:pRg st="3" end="3"/>
                                            </p:txEl>
                                          </p:spTgt>
                                        </p:tgtEl>
                                        <p:attrNameLst>
                                          <p:attrName>style.visibility</p:attrName>
                                        </p:attrNameLst>
                                      </p:cBhvr>
                                      <p:to>
                                        <p:strVal val="visible"/>
                                      </p:to>
                                    </p:set>
                                    <p:anim calcmode="lin" valueType="num">
                                      <p:cBhvr additive="base">
                                        <p:cTn id="9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9">
                                            <p:txEl>
                                              <p:pRg st="4" end="4"/>
                                            </p:txEl>
                                          </p:spTgt>
                                        </p:tgtEl>
                                        <p:attrNameLst>
                                          <p:attrName>style.visibility</p:attrName>
                                        </p:attrNameLst>
                                      </p:cBhvr>
                                      <p:to>
                                        <p:strVal val="visible"/>
                                      </p:to>
                                    </p:set>
                                    <p:anim calcmode="lin" valueType="num">
                                      <p:cBhvr additive="base">
                                        <p:cTn id="9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9">
                                            <p:txEl>
                                              <p:pRg st="5" end="5"/>
                                            </p:txEl>
                                          </p:spTgt>
                                        </p:tgtEl>
                                        <p:attrNameLst>
                                          <p:attrName>style.visibility</p:attrName>
                                        </p:attrNameLst>
                                      </p:cBhvr>
                                      <p:to>
                                        <p:strVal val="visible"/>
                                      </p:to>
                                    </p:set>
                                    <p:anim calcmode="lin" valueType="num">
                                      <p:cBhvr additive="base">
                                        <p:cTn id="10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1"/>
                                        </p:tgtEl>
                                        <p:attrNameLst>
                                          <p:attrName>style.visibility</p:attrName>
                                        </p:attrNameLst>
                                      </p:cBhvr>
                                      <p:to>
                                        <p:strVal val="visible"/>
                                      </p:to>
                                    </p:set>
                                    <p:anim calcmode="lin" valueType="num">
                                      <p:cBhvr additive="base">
                                        <p:cTn id="109" dur="500" fill="hold"/>
                                        <p:tgtEl>
                                          <p:spTgt spid="11"/>
                                        </p:tgtEl>
                                        <p:attrNameLst>
                                          <p:attrName>ppt_x</p:attrName>
                                        </p:attrNameLst>
                                      </p:cBhvr>
                                      <p:tavLst>
                                        <p:tav tm="0">
                                          <p:val>
                                            <p:strVal val="#ppt_x"/>
                                          </p:val>
                                        </p:tav>
                                        <p:tav tm="100000">
                                          <p:val>
                                            <p:strVal val="#ppt_x"/>
                                          </p:val>
                                        </p:tav>
                                      </p:tavLst>
                                    </p:anim>
                                    <p:anim calcmode="lin" valueType="num">
                                      <p:cBhvr additive="base">
                                        <p:cTn id="11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9601B-89CB-4DDC-AD51-0496DF152039}"/>
              </a:ext>
            </a:extLst>
          </p:cNvPr>
          <p:cNvSpPr txBox="1">
            <a:spLocks noChangeArrowheads="1"/>
          </p:cNvSpPr>
          <p:nvPr/>
        </p:nvSpPr>
        <p:spPr bwMode="auto">
          <a:xfrm>
            <a:off x="228600" y="1143000"/>
            <a:ext cx="8763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Again, just as with all the other Hypothesis Tests, this one also has a corresponding</a:t>
            </a:r>
          </a:p>
          <a:p>
            <a:pPr eaLnBrk="1" hangingPunct="1"/>
            <a:r>
              <a:rPr lang="en-US" altLang="en-US"/>
              <a:t> Confidence Interval.  A (1-</a:t>
            </a:r>
            <a:r>
              <a:rPr lang="el-GR" altLang="en-US"/>
              <a:t>α</a:t>
            </a:r>
            <a:r>
              <a:rPr lang="en-US" altLang="en-US"/>
              <a:t>)% Confidence Interval for </a:t>
            </a:r>
            <a:r>
              <a:rPr lang="el-GR" altLang="en-US">
                <a:solidFill>
                  <a:srgbClr val="FF0000"/>
                </a:solidFill>
              </a:rPr>
              <a:t>π</a:t>
            </a:r>
            <a:r>
              <a:rPr lang="en-US" altLang="en-US" baseline="-25000">
                <a:solidFill>
                  <a:srgbClr val="FF0000"/>
                </a:solidFill>
              </a:rPr>
              <a:t>Defective,Machine</a:t>
            </a:r>
            <a:r>
              <a:rPr lang="en-US" altLang="en-US"/>
              <a:t> – </a:t>
            </a:r>
            <a:r>
              <a:rPr lang="el-GR" altLang="en-US">
                <a:solidFill>
                  <a:srgbClr val="FF0000"/>
                </a:solidFill>
              </a:rPr>
              <a:t>π</a:t>
            </a:r>
            <a:r>
              <a:rPr lang="en-US" altLang="en-US" baseline="-25000">
                <a:solidFill>
                  <a:srgbClr val="FF0000"/>
                </a:solidFill>
              </a:rPr>
              <a:t>Defective,Others</a:t>
            </a:r>
            <a:r>
              <a:rPr lang="en-US" altLang="en-US">
                <a:solidFill>
                  <a:srgbClr val="FF0000"/>
                </a:solidFill>
              </a:rPr>
              <a:t> </a:t>
            </a:r>
            <a:endParaRPr lang="en-US" altLang="en-US"/>
          </a:p>
          <a:p>
            <a:pPr eaLnBrk="1" hangingPunct="1"/>
            <a:r>
              <a:rPr lang="en-US" altLang="en-US"/>
              <a:t> is given by:</a:t>
            </a:r>
          </a:p>
          <a:p>
            <a:pPr eaLnBrk="1" hangingPunct="1"/>
            <a:endParaRPr lang="en-US" altLang="en-US"/>
          </a:p>
          <a:p>
            <a:pPr eaLnBrk="1" hangingPunct="1"/>
            <a:r>
              <a:rPr lang="en-US" altLang="en-US"/>
              <a:t>   Best Point Estimate  ± M</a:t>
            </a:r>
            <a:r>
              <a:rPr lang="en-US" altLang="en-US" baseline="-25000"/>
              <a:t>conf</a:t>
            </a:r>
            <a:r>
              <a:rPr lang="en-US" altLang="en-US"/>
              <a:t> * Standard Deviation of Best Point Estimate</a:t>
            </a:r>
          </a:p>
          <a:p>
            <a:pPr eaLnBrk="1" hangingPunct="1"/>
            <a:r>
              <a:rPr lang="en-US" altLang="en-US"/>
              <a:t>        </a:t>
            </a:r>
            <a:r>
              <a:rPr lang="en-US" altLang="en-US">
                <a:solidFill>
                  <a:schemeClr val="accent1"/>
                </a:solidFill>
              </a:rPr>
              <a:t>p</a:t>
            </a:r>
            <a:r>
              <a:rPr lang="en-US" altLang="en-US" baseline="-25000">
                <a:solidFill>
                  <a:schemeClr val="accent1"/>
                </a:solidFill>
              </a:rPr>
              <a:t>Machine</a:t>
            </a:r>
            <a:r>
              <a:rPr lang="en-US" altLang="en-US"/>
              <a:t> – </a:t>
            </a:r>
            <a:r>
              <a:rPr lang="en-US" altLang="en-US">
                <a:solidFill>
                  <a:schemeClr val="accent1"/>
                </a:solidFill>
              </a:rPr>
              <a:t>p</a:t>
            </a:r>
            <a:r>
              <a:rPr lang="en-US" altLang="en-US" baseline="-25000">
                <a:solidFill>
                  <a:schemeClr val="accent1"/>
                </a:solidFill>
              </a:rPr>
              <a:t>Others</a:t>
            </a:r>
            <a:r>
              <a:rPr lang="en-US" altLang="en-US"/>
              <a:t>    ±  M</a:t>
            </a:r>
            <a:r>
              <a:rPr lang="en-US" altLang="en-US" baseline="-25000"/>
              <a:t>(1-</a:t>
            </a:r>
            <a:r>
              <a:rPr lang="el-GR" altLang="en-US" baseline="-25000"/>
              <a:t>α</a:t>
            </a:r>
            <a:r>
              <a:rPr lang="en-US" altLang="en-US" baseline="-25000"/>
              <a:t>/2)</a:t>
            </a:r>
            <a:r>
              <a:rPr lang="en-US" altLang="en-US"/>
              <a:t> * sqrt[</a:t>
            </a:r>
            <a:r>
              <a:rPr lang="en-US" altLang="en-US">
                <a:solidFill>
                  <a:schemeClr val="accent1"/>
                </a:solidFill>
              </a:rPr>
              <a:t>p</a:t>
            </a:r>
            <a:r>
              <a:rPr lang="en-US" altLang="en-US" baseline="-25000">
                <a:solidFill>
                  <a:schemeClr val="accent1"/>
                </a:solidFill>
              </a:rPr>
              <a:t>Defect</a:t>
            </a:r>
            <a:r>
              <a:rPr lang="en-US" altLang="en-US"/>
              <a:t>*(1-</a:t>
            </a:r>
            <a:r>
              <a:rPr lang="en-US" altLang="en-US">
                <a:solidFill>
                  <a:schemeClr val="accent1"/>
                </a:solidFill>
              </a:rPr>
              <a:t>p</a:t>
            </a:r>
            <a:r>
              <a:rPr lang="en-US" altLang="en-US" baseline="-25000">
                <a:solidFill>
                  <a:schemeClr val="accent1"/>
                </a:solidFill>
              </a:rPr>
              <a:t>Defect</a:t>
            </a:r>
            <a:r>
              <a:rPr lang="en-US" altLang="en-US"/>
              <a:t>)*(1/n</a:t>
            </a:r>
            <a:r>
              <a:rPr lang="en-US" altLang="en-US" baseline="-25000"/>
              <a:t>M</a:t>
            </a:r>
            <a:r>
              <a:rPr lang="en-US" altLang="en-US"/>
              <a:t>) + (1/n</a:t>
            </a:r>
            <a:r>
              <a:rPr lang="en-US" altLang="en-US" baseline="-25000"/>
              <a:t>O</a:t>
            </a:r>
            <a:r>
              <a:rPr lang="en-US" altLang="en-US"/>
              <a:t>)]</a:t>
            </a:r>
          </a:p>
          <a:p>
            <a:pPr eaLnBrk="1" hangingPunct="1"/>
            <a:r>
              <a:rPr lang="en-US" altLang="en-US"/>
              <a:t>        </a:t>
            </a:r>
            <a:r>
              <a:rPr lang="en-US" altLang="en-US">
                <a:solidFill>
                  <a:schemeClr val="accent1"/>
                </a:solidFill>
              </a:rPr>
              <a:t>p</a:t>
            </a:r>
            <a:r>
              <a:rPr lang="en-US" altLang="en-US" baseline="-25000">
                <a:solidFill>
                  <a:schemeClr val="accent1"/>
                </a:solidFill>
              </a:rPr>
              <a:t>Machine</a:t>
            </a:r>
            <a:r>
              <a:rPr lang="en-US" altLang="en-US"/>
              <a:t> – </a:t>
            </a:r>
            <a:r>
              <a:rPr lang="en-US" altLang="en-US">
                <a:solidFill>
                  <a:schemeClr val="accent1"/>
                </a:solidFill>
              </a:rPr>
              <a:t>p</a:t>
            </a:r>
            <a:r>
              <a:rPr lang="en-US" altLang="en-US" baseline="-25000">
                <a:solidFill>
                  <a:schemeClr val="accent1"/>
                </a:solidFill>
              </a:rPr>
              <a:t>Others</a:t>
            </a:r>
            <a:r>
              <a:rPr lang="en-US" altLang="en-US"/>
              <a:t>    ±  z</a:t>
            </a:r>
            <a:r>
              <a:rPr lang="en-US" altLang="en-US" baseline="-25000"/>
              <a:t>(0.975) </a:t>
            </a:r>
            <a:r>
              <a:rPr lang="en-US" altLang="en-US"/>
              <a:t>* sqrt[</a:t>
            </a:r>
            <a:r>
              <a:rPr lang="en-US" altLang="en-US">
                <a:solidFill>
                  <a:schemeClr val="accent1"/>
                </a:solidFill>
              </a:rPr>
              <a:t>p</a:t>
            </a:r>
            <a:r>
              <a:rPr lang="en-US" altLang="en-US" baseline="-25000">
                <a:solidFill>
                  <a:schemeClr val="accent1"/>
                </a:solidFill>
              </a:rPr>
              <a:t>Defect</a:t>
            </a:r>
            <a:r>
              <a:rPr lang="en-US" altLang="en-US"/>
              <a:t>*(1-</a:t>
            </a:r>
            <a:r>
              <a:rPr lang="en-US" altLang="en-US">
                <a:solidFill>
                  <a:schemeClr val="accent1"/>
                </a:solidFill>
              </a:rPr>
              <a:t>p</a:t>
            </a:r>
            <a:r>
              <a:rPr lang="en-US" altLang="en-US" baseline="-25000">
                <a:solidFill>
                  <a:schemeClr val="accent1"/>
                </a:solidFill>
              </a:rPr>
              <a:t>Defect</a:t>
            </a:r>
            <a:r>
              <a:rPr lang="en-US" altLang="en-US"/>
              <a:t>)*(1/n</a:t>
            </a:r>
            <a:r>
              <a:rPr lang="en-US" altLang="en-US" baseline="-25000"/>
              <a:t>M</a:t>
            </a:r>
            <a:r>
              <a:rPr lang="en-US" altLang="en-US"/>
              <a:t>) + (1/n</a:t>
            </a:r>
            <a:r>
              <a:rPr lang="en-US" altLang="en-US" baseline="-25000"/>
              <a:t>O</a:t>
            </a:r>
            <a:r>
              <a:rPr lang="en-US" altLang="en-US"/>
              <a:t>)]</a:t>
            </a:r>
          </a:p>
          <a:p>
            <a:pPr eaLnBrk="1" hangingPunct="1"/>
            <a:r>
              <a:rPr lang="en-US" altLang="en-US"/>
              <a:t>            0.12 – 0.075    ±   1.96  * sqrt[0.09*(1-0.09)*(1/100) + (1/200)]</a:t>
            </a:r>
          </a:p>
          <a:p>
            <a:pPr eaLnBrk="1" hangingPunct="1"/>
            <a:r>
              <a:rPr lang="en-US" altLang="en-US"/>
              <a:t>                  0.045         ±    0.069</a:t>
            </a:r>
          </a:p>
          <a:p>
            <a:pPr eaLnBrk="1" hangingPunct="1"/>
            <a:r>
              <a:rPr lang="en-US" altLang="en-US"/>
              <a:t>	         ( -0.024, 0.114 )</a:t>
            </a:r>
          </a:p>
          <a:p>
            <a:pPr eaLnBrk="1" hangingPunct="1"/>
            <a:endParaRPr lang="en-US" altLang="en-US"/>
          </a:p>
          <a:p>
            <a:pPr eaLnBrk="1" hangingPunct="1"/>
            <a:r>
              <a:rPr lang="en-US" altLang="en-US"/>
              <a:t>So, we can state that with 95% confidence, </a:t>
            </a:r>
            <a:r>
              <a:rPr lang="el-GR" altLang="en-US">
                <a:solidFill>
                  <a:srgbClr val="FF0000"/>
                </a:solidFill>
              </a:rPr>
              <a:t>π</a:t>
            </a:r>
            <a:r>
              <a:rPr lang="en-US" altLang="en-US" baseline="-25000">
                <a:solidFill>
                  <a:srgbClr val="FF0000"/>
                </a:solidFill>
              </a:rPr>
              <a:t>Defective,Machine</a:t>
            </a:r>
            <a:r>
              <a:rPr lang="en-US" altLang="en-US"/>
              <a:t> – </a:t>
            </a:r>
            <a:r>
              <a:rPr lang="el-GR" altLang="en-US">
                <a:solidFill>
                  <a:srgbClr val="FF0000"/>
                </a:solidFill>
              </a:rPr>
              <a:t>π</a:t>
            </a:r>
            <a:r>
              <a:rPr lang="en-US" altLang="en-US" baseline="-25000">
                <a:solidFill>
                  <a:srgbClr val="FF0000"/>
                </a:solidFill>
              </a:rPr>
              <a:t>Defective,Others</a:t>
            </a:r>
            <a:r>
              <a:rPr lang="en-US" altLang="en-US">
                <a:solidFill>
                  <a:srgbClr val="FF0000"/>
                </a:solidFill>
              </a:rPr>
              <a:t> </a:t>
            </a:r>
            <a:r>
              <a:rPr lang="en-US" altLang="en-US"/>
              <a:t>is between</a:t>
            </a:r>
          </a:p>
          <a:p>
            <a:pPr eaLnBrk="1" hangingPunct="1"/>
            <a:r>
              <a:rPr lang="en-US" altLang="en-US"/>
              <a:t> -2.4% and 11.4%.  Note that this interval </a:t>
            </a:r>
            <a:r>
              <a:rPr lang="en-US" altLang="en-US" i="1" u="sng"/>
              <a:t>does</a:t>
            </a:r>
            <a:r>
              <a:rPr lang="en-US" altLang="en-US"/>
              <a:t> include zero, which is consistent</a:t>
            </a:r>
          </a:p>
          <a:p>
            <a:pPr eaLnBrk="1" hangingPunct="1"/>
            <a:r>
              <a:rPr lang="en-US" altLang="en-US"/>
              <a:t> with the failure to reject H</a:t>
            </a:r>
            <a:r>
              <a:rPr lang="en-US" altLang="en-US" baseline="-25000"/>
              <a:t>0</a:t>
            </a:r>
            <a:r>
              <a:rPr lang="en-US" altLang="en-US"/>
              <a:t>: </a:t>
            </a:r>
            <a:r>
              <a:rPr lang="el-GR" altLang="en-US">
                <a:solidFill>
                  <a:srgbClr val="FF0000"/>
                </a:solidFill>
              </a:rPr>
              <a:t>π</a:t>
            </a:r>
            <a:r>
              <a:rPr lang="en-US" altLang="en-US" baseline="-25000">
                <a:solidFill>
                  <a:srgbClr val="FF0000"/>
                </a:solidFill>
              </a:rPr>
              <a:t>Defective,Machine</a:t>
            </a:r>
            <a:r>
              <a:rPr lang="en-US" altLang="en-US"/>
              <a:t> – </a:t>
            </a:r>
            <a:r>
              <a:rPr lang="el-GR" altLang="en-US">
                <a:solidFill>
                  <a:srgbClr val="FF0000"/>
                </a:solidFill>
              </a:rPr>
              <a:t>π</a:t>
            </a:r>
            <a:r>
              <a:rPr lang="en-US" altLang="en-US" baseline="-25000">
                <a:solidFill>
                  <a:srgbClr val="FF0000"/>
                </a:solidFill>
              </a:rPr>
              <a:t>Defective,Others</a:t>
            </a:r>
            <a:r>
              <a:rPr lang="en-US" altLang="en-US">
                <a:solidFill>
                  <a:srgbClr val="FF0000"/>
                </a:solidFill>
              </a:rPr>
              <a:t> </a:t>
            </a:r>
            <a:r>
              <a:rPr lang="en-US" altLang="en-US"/>
              <a:t>= 0.</a:t>
            </a:r>
          </a:p>
          <a:p>
            <a:pPr eaLnBrk="1" hangingPunct="1"/>
            <a:endParaRPr lang="en-US" altLang="en-US"/>
          </a:p>
          <a:p>
            <a:pPr eaLnBrk="1" hangingPunct="1"/>
            <a:r>
              <a:rPr lang="en-US" altLang="en-US"/>
              <a:t>Conclusion is still that there is insufficient evidence in the </a:t>
            </a:r>
            <a:r>
              <a:rPr lang="en-US" altLang="en-US">
                <a:solidFill>
                  <a:schemeClr val="accent1"/>
                </a:solidFill>
              </a:rPr>
              <a:t>sample</a:t>
            </a:r>
            <a:r>
              <a:rPr lang="en-US" altLang="en-US"/>
              <a:t> data to conclude that the defect rate for the suspect machine is higher than that for the other machines in operation.</a:t>
            </a:r>
          </a:p>
        </p:txBody>
      </p:sp>
      <p:sp>
        <p:nvSpPr>
          <p:cNvPr id="26627" name="TextBox 3">
            <a:extLst>
              <a:ext uri="{FF2B5EF4-FFF2-40B4-BE49-F238E27FC236}">
                <a16:creationId xmlns:a16="http://schemas.microsoft.com/office/drawing/2014/main" id="{438310BF-50E1-4811-B92F-E71F1328E584}"/>
              </a:ext>
            </a:extLst>
          </p:cNvPr>
          <p:cNvSpPr txBox="1">
            <a:spLocks noChangeArrowheads="1"/>
          </p:cNvSpPr>
          <p:nvPr/>
        </p:nvSpPr>
        <p:spPr bwMode="auto">
          <a:xfrm>
            <a:off x="1981200" y="76200"/>
            <a:ext cx="53260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Independent Samples Data</a:t>
            </a:r>
          </a:p>
          <a:p>
            <a:pPr algn="ctr" eaLnBrk="1" hangingPunct="1"/>
            <a:r>
              <a:rPr lang="en-US" altLang="en-US" sz="2400"/>
              <a:t>Differences Between Two Proportions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2DD58-3C71-4D88-9546-CD7B81C0ED06}"/>
              </a:ext>
            </a:extLst>
          </p:cNvPr>
          <p:cNvSpPr txBox="1">
            <a:spLocks noChangeArrowheads="1"/>
          </p:cNvSpPr>
          <p:nvPr/>
        </p:nvSpPr>
        <p:spPr bwMode="auto">
          <a:xfrm>
            <a:off x="228600" y="914400"/>
            <a:ext cx="876300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What if we had Rejected H</a:t>
            </a:r>
            <a:r>
              <a:rPr lang="en-US" altLang="en-US" baseline="-25000"/>
              <a:t>0</a:t>
            </a:r>
            <a:r>
              <a:rPr lang="en-US" altLang="en-US"/>
              <a:t>?  Then using </a:t>
            </a:r>
            <a:r>
              <a:rPr lang="en-US" altLang="en-US">
                <a:solidFill>
                  <a:schemeClr val="accent1"/>
                </a:solidFill>
              </a:rPr>
              <a:t>p</a:t>
            </a:r>
            <a:r>
              <a:rPr lang="en-US" altLang="en-US" baseline="-25000">
                <a:solidFill>
                  <a:schemeClr val="accent1"/>
                </a:solidFill>
              </a:rPr>
              <a:t>Defect</a:t>
            </a:r>
            <a:r>
              <a:rPr lang="en-US" altLang="en-US"/>
              <a:t> in the calculation of the Standard Deviation of the Best Point Estimate (which amounts to “pooling” data) is no longer a valid approach – we have evidence the two proportions are different; hence their respective standard deviations are also different.  In this case, a (1-</a:t>
            </a:r>
            <a:r>
              <a:rPr lang="el-GR" altLang="en-US"/>
              <a:t>α</a:t>
            </a:r>
            <a:r>
              <a:rPr lang="en-US" altLang="en-US"/>
              <a:t>)% Confidence Interval for </a:t>
            </a:r>
            <a:r>
              <a:rPr lang="el-GR" altLang="en-US">
                <a:solidFill>
                  <a:srgbClr val="FF0000"/>
                </a:solidFill>
              </a:rPr>
              <a:t>π</a:t>
            </a:r>
            <a:r>
              <a:rPr lang="en-US" altLang="en-US" baseline="-25000">
                <a:solidFill>
                  <a:srgbClr val="FF0000"/>
                </a:solidFill>
              </a:rPr>
              <a:t>Defective,Machine</a:t>
            </a:r>
            <a:r>
              <a:rPr lang="en-US" altLang="en-US"/>
              <a:t> – </a:t>
            </a:r>
            <a:r>
              <a:rPr lang="el-GR" altLang="en-US">
                <a:solidFill>
                  <a:srgbClr val="FF0000"/>
                </a:solidFill>
              </a:rPr>
              <a:t>π</a:t>
            </a:r>
            <a:r>
              <a:rPr lang="en-US" altLang="en-US" baseline="-25000">
                <a:solidFill>
                  <a:srgbClr val="FF0000"/>
                </a:solidFill>
              </a:rPr>
              <a:t>Defective,Others</a:t>
            </a:r>
            <a:r>
              <a:rPr lang="en-US" altLang="en-US">
                <a:solidFill>
                  <a:srgbClr val="FF0000"/>
                </a:solidFill>
              </a:rPr>
              <a:t> </a:t>
            </a:r>
            <a:r>
              <a:rPr lang="en-US" altLang="en-US"/>
              <a:t>is given by:</a:t>
            </a:r>
          </a:p>
          <a:p>
            <a:pPr eaLnBrk="1" hangingPunct="1"/>
            <a:endParaRPr lang="en-US" altLang="en-US"/>
          </a:p>
          <a:p>
            <a:pPr eaLnBrk="1" hangingPunct="1"/>
            <a:r>
              <a:rPr lang="en-US" altLang="en-US"/>
              <a:t> Best Point Estimate  ± M</a:t>
            </a:r>
            <a:r>
              <a:rPr lang="en-US" altLang="en-US" baseline="-25000"/>
              <a:t>conf</a:t>
            </a:r>
            <a:r>
              <a:rPr lang="en-US" altLang="en-US"/>
              <a:t> * Standard Deviation of Best Point Estimate</a:t>
            </a:r>
          </a:p>
          <a:p>
            <a:pPr eaLnBrk="1" hangingPunct="1"/>
            <a:r>
              <a:rPr lang="en-US" altLang="en-US"/>
              <a:t>      </a:t>
            </a:r>
            <a:r>
              <a:rPr lang="en-US" altLang="en-US">
                <a:solidFill>
                  <a:schemeClr val="accent1"/>
                </a:solidFill>
              </a:rPr>
              <a:t>p</a:t>
            </a:r>
            <a:r>
              <a:rPr lang="en-US" altLang="en-US" baseline="-25000">
                <a:solidFill>
                  <a:schemeClr val="accent1"/>
                </a:solidFill>
              </a:rPr>
              <a:t>Machine</a:t>
            </a:r>
            <a:r>
              <a:rPr lang="en-US" altLang="en-US"/>
              <a:t> – </a:t>
            </a:r>
            <a:r>
              <a:rPr lang="en-US" altLang="en-US">
                <a:solidFill>
                  <a:schemeClr val="accent1"/>
                </a:solidFill>
              </a:rPr>
              <a:t>p</a:t>
            </a:r>
            <a:r>
              <a:rPr lang="en-US" altLang="en-US" baseline="-25000">
                <a:solidFill>
                  <a:schemeClr val="accent1"/>
                </a:solidFill>
              </a:rPr>
              <a:t>Others</a:t>
            </a:r>
            <a:r>
              <a:rPr lang="en-US" altLang="en-US"/>
              <a:t>    ±  z</a:t>
            </a:r>
            <a:r>
              <a:rPr lang="en-US" altLang="en-US" baseline="-25000"/>
              <a:t>(1-</a:t>
            </a:r>
            <a:r>
              <a:rPr lang="el-GR" altLang="en-US" baseline="-25000"/>
              <a:t>α</a:t>
            </a:r>
            <a:r>
              <a:rPr lang="en-US" altLang="en-US" baseline="-25000"/>
              <a:t>/2)</a:t>
            </a:r>
            <a:r>
              <a:rPr lang="en-US" altLang="en-US"/>
              <a:t> * sqrt[</a:t>
            </a:r>
            <a:r>
              <a:rPr lang="en-US" altLang="en-US">
                <a:solidFill>
                  <a:schemeClr val="accent1"/>
                </a:solidFill>
              </a:rPr>
              <a:t>p</a:t>
            </a:r>
            <a:r>
              <a:rPr lang="en-US" altLang="en-US" baseline="-25000">
                <a:solidFill>
                  <a:schemeClr val="accent1"/>
                </a:solidFill>
              </a:rPr>
              <a:t>Machine</a:t>
            </a:r>
            <a:r>
              <a:rPr lang="en-US" altLang="en-US"/>
              <a:t>*(1-</a:t>
            </a:r>
            <a:r>
              <a:rPr lang="en-US" altLang="en-US">
                <a:solidFill>
                  <a:schemeClr val="accent1"/>
                </a:solidFill>
              </a:rPr>
              <a:t>p</a:t>
            </a:r>
            <a:r>
              <a:rPr lang="en-US" altLang="en-US" baseline="-25000">
                <a:solidFill>
                  <a:schemeClr val="accent1"/>
                </a:solidFill>
              </a:rPr>
              <a:t>Machine</a:t>
            </a:r>
            <a:r>
              <a:rPr lang="en-US" altLang="en-US"/>
              <a:t>)/n</a:t>
            </a:r>
            <a:r>
              <a:rPr lang="en-US" altLang="en-US" baseline="-25000"/>
              <a:t>M</a:t>
            </a:r>
            <a:r>
              <a:rPr lang="en-US" altLang="en-US"/>
              <a:t> + </a:t>
            </a:r>
            <a:r>
              <a:rPr lang="en-US" altLang="en-US">
                <a:solidFill>
                  <a:schemeClr val="accent1"/>
                </a:solidFill>
              </a:rPr>
              <a:t>p</a:t>
            </a:r>
            <a:r>
              <a:rPr lang="en-US" altLang="en-US" baseline="-25000">
                <a:solidFill>
                  <a:schemeClr val="accent1"/>
                </a:solidFill>
              </a:rPr>
              <a:t>Others</a:t>
            </a:r>
            <a:r>
              <a:rPr lang="en-US" altLang="en-US"/>
              <a:t>*(1-</a:t>
            </a:r>
            <a:r>
              <a:rPr lang="en-US" altLang="en-US">
                <a:solidFill>
                  <a:schemeClr val="accent1"/>
                </a:solidFill>
              </a:rPr>
              <a:t>p</a:t>
            </a:r>
            <a:r>
              <a:rPr lang="en-US" altLang="en-US" baseline="-25000">
                <a:solidFill>
                  <a:schemeClr val="accent1"/>
                </a:solidFill>
              </a:rPr>
              <a:t>Others</a:t>
            </a:r>
            <a:r>
              <a:rPr lang="en-US" altLang="en-US"/>
              <a:t>)/n</a:t>
            </a:r>
            <a:r>
              <a:rPr lang="en-US" altLang="en-US" baseline="-25000"/>
              <a:t>O</a:t>
            </a:r>
            <a:r>
              <a:rPr lang="en-US" altLang="en-US"/>
              <a:t>]</a:t>
            </a:r>
          </a:p>
          <a:p>
            <a:pPr eaLnBrk="1" hangingPunct="1"/>
            <a:r>
              <a:rPr lang="en-US" altLang="en-US" sz="1600"/>
              <a:t>Suppose we observed 16 Defective Bolts in the sample of 100 from the suspect Machine, then </a:t>
            </a:r>
            <a:r>
              <a:rPr lang="en-US" altLang="en-US" sz="1600">
                <a:solidFill>
                  <a:schemeClr val="accent1"/>
                </a:solidFill>
              </a:rPr>
              <a:t>p</a:t>
            </a:r>
            <a:r>
              <a:rPr lang="en-US" altLang="en-US" sz="1600" baseline="-25000">
                <a:solidFill>
                  <a:schemeClr val="accent1"/>
                </a:solidFill>
              </a:rPr>
              <a:t>Machine</a:t>
            </a:r>
            <a:r>
              <a:rPr lang="en-US" altLang="en-US" sz="1600"/>
              <a:t> = 0.16, and would lead to rejection of H</a:t>
            </a:r>
            <a:r>
              <a:rPr lang="en-US" altLang="en-US" sz="1600" baseline="-25000"/>
              <a:t>0</a:t>
            </a:r>
            <a:r>
              <a:rPr lang="en-US" altLang="en-US" sz="1600"/>
              <a:t>, then 95% CI would be:</a:t>
            </a:r>
          </a:p>
          <a:p>
            <a:pPr eaLnBrk="1" hangingPunct="1"/>
            <a:r>
              <a:rPr lang="en-US" altLang="en-US"/>
              <a:t>      </a:t>
            </a:r>
            <a:r>
              <a:rPr lang="en-US" altLang="en-US">
                <a:solidFill>
                  <a:schemeClr val="accent1"/>
                </a:solidFill>
              </a:rPr>
              <a:t>p</a:t>
            </a:r>
            <a:r>
              <a:rPr lang="en-US" altLang="en-US" baseline="-25000">
                <a:solidFill>
                  <a:schemeClr val="accent1"/>
                </a:solidFill>
              </a:rPr>
              <a:t>Machine</a:t>
            </a:r>
            <a:r>
              <a:rPr lang="en-US" altLang="en-US"/>
              <a:t> – </a:t>
            </a:r>
            <a:r>
              <a:rPr lang="en-US" altLang="en-US">
                <a:solidFill>
                  <a:schemeClr val="accent1"/>
                </a:solidFill>
              </a:rPr>
              <a:t>p</a:t>
            </a:r>
            <a:r>
              <a:rPr lang="en-US" altLang="en-US" baseline="-25000">
                <a:solidFill>
                  <a:schemeClr val="accent1"/>
                </a:solidFill>
              </a:rPr>
              <a:t>Others</a:t>
            </a:r>
            <a:r>
              <a:rPr lang="en-US" altLang="en-US"/>
              <a:t>    ±  z</a:t>
            </a:r>
            <a:r>
              <a:rPr lang="en-US" altLang="en-US" baseline="-25000"/>
              <a:t>(0.975) </a:t>
            </a:r>
            <a:r>
              <a:rPr lang="en-US" altLang="en-US"/>
              <a:t>* sqrt[</a:t>
            </a:r>
            <a:r>
              <a:rPr lang="en-US" altLang="en-US">
                <a:solidFill>
                  <a:schemeClr val="accent1"/>
                </a:solidFill>
              </a:rPr>
              <a:t>p</a:t>
            </a:r>
            <a:r>
              <a:rPr lang="en-US" altLang="en-US" baseline="-25000">
                <a:solidFill>
                  <a:schemeClr val="accent1"/>
                </a:solidFill>
              </a:rPr>
              <a:t>Machine</a:t>
            </a:r>
            <a:r>
              <a:rPr lang="en-US" altLang="en-US"/>
              <a:t>*(1-</a:t>
            </a:r>
            <a:r>
              <a:rPr lang="en-US" altLang="en-US">
                <a:solidFill>
                  <a:schemeClr val="accent1"/>
                </a:solidFill>
              </a:rPr>
              <a:t>p</a:t>
            </a:r>
            <a:r>
              <a:rPr lang="en-US" altLang="en-US" baseline="-25000">
                <a:solidFill>
                  <a:schemeClr val="accent1"/>
                </a:solidFill>
              </a:rPr>
              <a:t>Machine</a:t>
            </a:r>
            <a:r>
              <a:rPr lang="en-US" altLang="en-US"/>
              <a:t>)/n</a:t>
            </a:r>
            <a:r>
              <a:rPr lang="en-US" altLang="en-US" baseline="-25000"/>
              <a:t>M</a:t>
            </a:r>
            <a:r>
              <a:rPr lang="en-US" altLang="en-US"/>
              <a:t> + </a:t>
            </a:r>
            <a:r>
              <a:rPr lang="en-US" altLang="en-US">
                <a:solidFill>
                  <a:schemeClr val="accent1"/>
                </a:solidFill>
              </a:rPr>
              <a:t>p</a:t>
            </a:r>
            <a:r>
              <a:rPr lang="en-US" altLang="en-US" baseline="-25000">
                <a:solidFill>
                  <a:schemeClr val="accent1"/>
                </a:solidFill>
              </a:rPr>
              <a:t>Others</a:t>
            </a:r>
            <a:r>
              <a:rPr lang="en-US" altLang="en-US"/>
              <a:t>*(1-</a:t>
            </a:r>
            <a:r>
              <a:rPr lang="en-US" altLang="en-US">
                <a:solidFill>
                  <a:schemeClr val="accent1"/>
                </a:solidFill>
              </a:rPr>
              <a:t>p</a:t>
            </a:r>
            <a:r>
              <a:rPr lang="en-US" altLang="en-US" baseline="-25000">
                <a:solidFill>
                  <a:schemeClr val="accent1"/>
                </a:solidFill>
              </a:rPr>
              <a:t>Others</a:t>
            </a:r>
            <a:r>
              <a:rPr lang="en-US" altLang="en-US"/>
              <a:t>)/n</a:t>
            </a:r>
            <a:r>
              <a:rPr lang="en-US" altLang="en-US" baseline="-25000"/>
              <a:t>O</a:t>
            </a:r>
            <a:r>
              <a:rPr lang="en-US" altLang="en-US"/>
              <a:t>]</a:t>
            </a:r>
          </a:p>
          <a:p>
            <a:pPr eaLnBrk="1" hangingPunct="1"/>
            <a:r>
              <a:rPr lang="en-US" altLang="en-US"/>
              <a:t>          0.16 – 0.075    ±   1.96  * sqrt[0.16*(1-0.16)/100) + 0.075*(1-0.075)/200)]</a:t>
            </a:r>
          </a:p>
          <a:p>
            <a:pPr eaLnBrk="1" hangingPunct="1"/>
            <a:r>
              <a:rPr lang="en-US" altLang="en-US"/>
              <a:t>                  0.085       ±    0.081</a:t>
            </a:r>
          </a:p>
          <a:p>
            <a:pPr eaLnBrk="1" hangingPunct="1"/>
            <a:r>
              <a:rPr lang="en-US" altLang="en-US"/>
              <a:t>	         ( 0.004, 0.166 )</a:t>
            </a:r>
          </a:p>
          <a:p>
            <a:pPr eaLnBrk="1" hangingPunct="1"/>
            <a:endParaRPr lang="en-US" altLang="en-US"/>
          </a:p>
          <a:p>
            <a:pPr eaLnBrk="1" hangingPunct="1"/>
            <a:r>
              <a:rPr lang="en-US" altLang="en-US"/>
              <a:t>Then we could state that with 95% confidence, </a:t>
            </a:r>
            <a:r>
              <a:rPr lang="el-GR" altLang="en-US">
                <a:solidFill>
                  <a:srgbClr val="FF0000"/>
                </a:solidFill>
              </a:rPr>
              <a:t>π</a:t>
            </a:r>
            <a:r>
              <a:rPr lang="en-US" altLang="en-US" baseline="-25000">
                <a:solidFill>
                  <a:srgbClr val="FF0000"/>
                </a:solidFill>
              </a:rPr>
              <a:t>Defective,Machine</a:t>
            </a:r>
            <a:r>
              <a:rPr lang="en-US" altLang="en-US"/>
              <a:t> – </a:t>
            </a:r>
            <a:r>
              <a:rPr lang="el-GR" altLang="en-US">
                <a:solidFill>
                  <a:srgbClr val="FF0000"/>
                </a:solidFill>
              </a:rPr>
              <a:t>π</a:t>
            </a:r>
            <a:r>
              <a:rPr lang="en-US" altLang="en-US" baseline="-25000">
                <a:solidFill>
                  <a:srgbClr val="FF0000"/>
                </a:solidFill>
              </a:rPr>
              <a:t>Defective,Others</a:t>
            </a:r>
            <a:r>
              <a:rPr lang="en-US" altLang="en-US">
                <a:solidFill>
                  <a:srgbClr val="FF0000"/>
                </a:solidFill>
              </a:rPr>
              <a:t> </a:t>
            </a:r>
            <a:r>
              <a:rPr lang="en-US" altLang="en-US"/>
              <a:t>is between 0.4% and 16.6%.  Note that this interval </a:t>
            </a:r>
            <a:r>
              <a:rPr lang="en-US" altLang="en-US" i="1" u="sng"/>
              <a:t>does not</a:t>
            </a:r>
            <a:r>
              <a:rPr lang="en-US" altLang="en-US"/>
              <a:t> include zero, which is consistent with rejection of H</a:t>
            </a:r>
            <a:r>
              <a:rPr lang="en-US" altLang="en-US" baseline="-25000"/>
              <a:t>0</a:t>
            </a:r>
            <a:r>
              <a:rPr lang="en-US" altLang="en-US"/>
              <a:t>: </a:t>
            </a:r>
            <a:r>
              <a:rPr lang="el-GR" altLang="en-US">
                <a:solidFill>
                  <a:srgbClr val="FF0000"/>
                </a:solidFill>
              </a:rPr>
              <a:t>π</a:t>
            </a:r>
            <a:r>
              <a:rPr lang="en-US" altLang="en-US" baseline="-25000">
                <a:solidFill>
                  <a:srgbClr val="FF0000"/>
                </a:solidFill>
              </a:rPr>
              <a:t>Defective,Machine</a:t>
            </a:r>
            <a:r>
              <a:rPr lang="en-US" altLang="en-US"/>
              <a:t> – </a:t>
            </a:r>
            <a:r>
              <a:rPr lang="el-GR" altLang="en-US">
                <a:solidFill>
                  <a:srgbClr val="FF0000"/>
                </a:solidFill>
              </a:rPr>
              <a:t>π</a:t>
            </a:r>
            <a:r>
              <a:rPr lang="en-US" altLang="en-US" baseline="-25000">
                <a:solidFill>
                  <a:srgbClr val="FF0000"/>
                </a:solidFill>
              </a:rPr>
              <a:t>Defective,Others</a:t>
            </a:r>
            <a:r>
              <a:rPr lang="en-US" altLang="en-US">
                <a:solidFill>
                  <a:srgbClr val="FF0000"/>
                </a:solidFill>
              </a:rPr>
              <a:t> </a:t>
            </a:r>
            <a:r>
              <a:rPr lang="en-US" altLang="en-US"/>
              <a:t>= 0.</a:t>
            </a:r>
          </a:p>
          <a:p>
            <a:pPr eaLnBrk="1" hangingPunct="1"/>
            <a:endParaRPr lang="en-US" altLang="en-US"/>
          </a:p>
          <a:p>
            <a:pPr eaLnBrk="1" hangingPunct="1"/>
            <a:r>
              <a:rPr lang="en-US" altLang="en-US"/>
              <a:t>Conclusion would now be that the defect rate for the suspect machine is 0.4% to 16.6% higher (with 95% confidence) than that for the other machines in operation.</a:t>
            </a:r>
          </a:p>
        </p:txBody>
      </p:sp>
      <p:sp>
        <p:nvSpPr>
          <p:cNvPr id="27651" name="TextBox 3">
            <a:extLst>
              <a:ext uri="{FF2B5EF4-FFF2-40B4-BE49-F238E27FC236}">
                <a16:creationId xmlns:a16="http://schemas.microsoft.com/office/drawing/2014/main" id="{2C4FEEBD-35F5-4E6C-B63A-B18E30700C18}"/>
              </a:ext>
            </a:extLst>
          </p:cNvPr>
          <p:cNvSpPr txBox="1">
            <a:spLocks noChangeArrowheads="1"/>
          </p:cNvSpPr>
          <p:nvPr/>
        </p:nvSpPr>
        <p:spPr bwMode="auto">
          <a:xfrm>
            <a:off x="1981200" y="0"/>
            <a:ext cx="53260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Independent Samples Data</a:t>
            </a:r>
          </a:p>
          <a:p>
            <a:pPr algn="ctr" eaLnBrk="1" hangingPunct="1"/>
            <a:r>
              <a:rPr lang="en-US" altLang="en-US" sz="2400"/>
              <a:t>Differences Between Two Proportions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03E4-2D80-4B5A-B8C4-B8ED8DFBFB23}"/>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Proportions</a:t>
            </a:r>
          </a:p>
        </p:txBody>
      </p:sp>
      <p:sp>
        <p:nvSpPr>
          <p:cNvPr id="3" name="TextBox 2">
            <a:extLst>
              <a:ext uri="{FF2B5EF4-FFF2-40B4-BE49-F238E27FC236}">
                <a16:creationId xmlns:a16="http://schemas.microsoft.com/office/drawing/2014/main" id="{5833F493-D4D3-4347-9D91-7F31BF9B4AE8}"/>
              </a:ext>
            </a:extLst>
          </p:cNvPr>
          <p:cNvSpPr txBox="1">
            <a:spLocks noChangeArrowheads="1"/>
          </p:cNvSpPr>
          <p:nvPr/>
        </p:nvSpPr>
        <p:spPr bwMode="auto">
          <a:xfrm>
            <a:off x="228600" y="609600"/>
            <a:ext cx="85344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There is a requirement for the normal approximation to be valid in the comparison of proportions:  the expected number of results within each of the table “cells” should be larger than 5.</a:t>
            </a:r>
          </a:p>
          <a:p>
            <a:pPr eaLnBrk="1" hangingPunct="1"/>
            <a:endParaRPr lang="en-US" altLang="en-US" sz="800"/>
          </a:p>
          <a:p>
            <a:pPr eaLnBrk="1" hangingPunct="1"/>
            <a:r>
              <a:rPr lang="en-US" altLang="en-US"/>
              <a:t>This is equivalent to min[n</a:t>
            </a:r>
            <a:r>
              <a:rPr lang="en-US" altLang="en-US" baseline="-25000"/>
              <a:t>1</a:t>
            </a:r>
            <a:r>
              <a:rPr lang="en-US" altLang="en-US"/>
              <a:t>, n</a:t>
            </a:r>
            <a:r>
              <a:rPr lang="en-US" altLang="en-US" baseline="-25000"/>
              <a:t>2</a:t>
            </a:r>
            <a:r>
              <a:rPr lang="en-US" altLang="en-US"/>
              <a:t>]*min[p</a:t>
            </a:r>
            <a:r>
              <a:rPr lang="en-US" altLang="en-US" baseline="-25000"/>
              <a:t>Tot</a:t>
            </a:r>
            <a:r>
              <a:rPr lang="en-US" altLang="en-US"/>
              <a:t>, (1-p</a:t>
            </a:r>
            <a:r>
              <a:rPr lang="en-US" altLang="en-US" baseline="-25000"/>
              <a:t>Tot</a:t>
            </a:r>
            <a:r>
              <a:rPr lang="en-US" altLang="en-US"/>
              <a:t>)] &gt; 5.</a:t>
            </a:r>
          </a:p>
          <a:p>
            <a:pPr eaLnBrk="1" hangingPunct="1"/>
            <a:endParaRPr lang="en-US" altLang="en-US" sz="800"/>
          </a:p>
          <a:p>
            <a:pPr eaLnBrk="1" hangingPunct="1"/>
            <a:r>
              <a:rPr lang="en-US" altLang="en-US"/>
              <a:t>For the textile machine problem, the value of min[n</a:t>
            </a:r>
            <a:r>
              <a:rPr lang="en-US" altLang="en-US" baseline="-25000"/>
              <a:t>M</a:t>
            </a:r>
            <a:r>
              <a:rPr lang="en-US" altLang="en-US"/>
              <a:t>, n</a:t>
            </a:r>
            <a:r>
              <a:rPr lang="en-US" altLang="en-US" baseline="-25000"/>
              <a:t>O</a:t>
            </a:r>
            <a:r>
              <a:rPr lang="en-US" altLang="en-US"/>
              <a:t>] = 100 is sufficiently large that this not an issue [min(p</a:t>
            </a:r>
            <a:r>
              <a:rPr lang="en-US" altLang="en-US" baseline="-25000"/>
              <a:t>Tot</a:t>
            </a:r>
            <a:r>
              <a:rPr lang="en-US" altLang="en-US"/>
              <a:t>, 1-p</a:t>
            </a:r>
            <a:r>
              <a:rPr lang="en-US" altLang="en-US" baseline="-25000"/>
              <a:t>Tot</a:t>
            </a:r>
            <a:r>
              <a:rPr lang="en-US" altLang="en-US"/>
              <a:t>) = 0.09, and 0.09*100 </a:t>
            </a:r>
            <a:r>
              <a:rPr lang="en-US" altLang="en-US">
                <a:latin typeface="Calibri" panose="020F0502020204030204" pitchFamily="34" charset="0"/>
              </a:rPr>
              <a:t>=</a:t>
            </a:r>
            <a:r>
              <a:rPr lang="en-US" altLang="en-US"/>
              <a:t> 9].</a:t>
            </a:r>
          </a:p>
        </p:txBody>
      </p:sp>
      <p:sp>
        <p:nvSpPr>
          <p:cNvPr id="5" name="TextBox 4">
            <a:extLst>
              <a:ext uri="{FF2B5EF4-FFF2-40B4-BE49-F238E27FC236}">
                <a16:creationId xmlns:a16="http://schemas.microsoft.com/office/drawing/2014/main" id="{8961712E-479B-49F1-8A4D-BDABD32B630F}"/>
              </a:ext>
            </a:extLst>
          </p:cNvPr>
          <p:cNvSpPr txBox="1">
            <a:spLocks noChangeArrowheads="1"/>
          </p:cNvSpPr>
          <p:nvPr/>
        </p:nvSpPr>
        <p:spPr bwMode="auto">
          <a:xfrm>
            <a:off x="304800" y="2819400"/>
            <a:ext cx="853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However, consider a clinical trial of two drug therapies for leukemia: P and PV, where 21 patients were assigned to P and 42 were assigned to drug PV, with the following results:</a:t>
            </a:r>
          </a:p>
        </p:txBody>
      </p:sp>
      <p:sp>
        <p:nvSpPr>
          <p:cNvPr id="7" name="TextBox 6">
            <a:extLst>
              <a:ext uri="{FF2B5EF4-FFF2-40B4-BE49-F238E27FC236}">
                <a16:creationId xmlns:a16="http://schemas.microsoft.com/office/drawing/2014/main" id="{42C06028-65C4-4BEB-87B1-9E7014A6562C}"/>
              </a:ext>
            </a:extLst>
          </p:cNvPr>
          <p:cNvSpPr txBox="1">
            <a:spLocks noChangeArrowheads="1"/>
          </p:cNvSpPr>
          <p:nvPr/>
        </p:nvSpPr>
        <p:spPr bwMode="auto">
          <a:xfrm>
            <a:off x="4495800" y="3886200"/>
            <a:ext cx="32956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Here,</a:t>
            </a:r>
          </a:p>
          <a:p>
            <a:pPr eaLnBrk="1" hangingPunct="1"/>
            <a:r>
              <a:rPr lang="en-US" altLang="en-US"/>
              <a:t>           min[n</a:t>
            </a:r>
            <a:r>
              <a:rPr lang="en-US" altLang="en-US" baseline="-25000"/>
              <a:t>P</a:t>
            </a:r>
            <a:r>
              <a:rPr lang="en-US" altLang="en-US"/>
              <a:t>, n</a:t>
            </a:r>
            <a:r>
              <a:rPr lang="en-US" altLang="en-US" baseline="-25000"/>
              <a:t>PV</a:t>
            </a:r>
            <a:r>
              <a:rPr lang="en-US" altLang="en-US"/>
              <a:t>] = 21</a:t>
            </a:r>
          </a:p>
          <a:p>
            <a:pPr eaLnBrk="1" hangingPunct="1"/>
            <a:r>
              <a:rPr lang="en-US" altLang="en-US"/>
              <a:t> and</a:t>
            </a:r>
          </a:p>
          <a:p>
            <a:pPr eaLnBrk="1" hangingPunct="1"/>
            <a:r>
              <a:rPr lang="en-US" altLang="en-US"/>
              <a:t>           min[p</a:t>
            </a:r>
            <a:r>
              <a:rPr lang="en-US" altLang="en-US" baseline="-25000"/>
              <a:t>Tot</a:t>
            </a:r>
            <a:r>
              <a:rPr lang="en-US" altLang="en-US"/>
              <a:t>, 1-p</a:t>
            </a:r>
            <a:r>
              <a:rPr lang="en-US" altLang="en-US" baseline="-25000"/>
              <a:t>Tot</a:t>
            </a:r>
            <a:r>
              <a:rPr lang="en-US" altLang="en-US"/>
              <a:t>] = 0.175,</a:t>
            </a:r>
          </a:p>
          <a:p>
            <a:pPr eaLnBrk="1" hangingPunct="1"/>
            <a:r>
              <a:rPr lang="en-US" altLang="en-US"/>
              <a:t> so</a:t>
            </a:r>
          </a:p>
          <a:p>
            <a:pPr eaLnBrk="1" hangingPunct="1"/>
            <a:r>
              <a:rPr lang="en-US" altLang="en-US"/>
              <a:t>            21*0.175 ≈ 3.67 &lt; 5</a:t>
            </a:r>
          </a:p>
        </p:txBody>
      </p:sp>
      <p:pic>
        <p:nvPicPr>
          <p:cNvPr id="39939" name="Picture 3">
            <a:extLst>
              <a:ext uri="{FF2B5EF4-FFF2-40B4-BE49-F238E27FC236}">
                <a16:creationId xmlns:a16="http://schemas.microsoft.com/office/drawing/2014/main" id="{5244D515-B84E-450E-B86C-FB5BEC262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962400"/>
            <a:ext cx="36766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4420026-E080-4DDB-BE57-256ABEFF16C5}"/>
              </a:ext>
            </a:extLst>
          </p:cNvPr>
          <p:cNvSpPr txBox="1">
            <a:spLocks noChangeArrowheads="1"/>
          </p:cNvSpPr>
          <p:nvPr/>
        </p:nvSpPr>
        <p:spPr bwMode="auto">
          <a:xfrm>
            <a:off x="228600" y="5867400"/>
            <a:ext cx="876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So, how can we test whether PV is in fact a more successful treatment than drug 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939"/>
                                        </p:tgtEl>
                                        <p:attrNameLst>
                                          <p:attrName>style.visibility</p:attrName>
                                        </p:attrNameLst>
                                      </p:cBhvr>
                                      <p:to>
                                        <p:strVal val="visible"/>
                                      </p:to>
                                    </p:set>
                                    <p:anim calcmode="lin" valueType="num">
                                      <p:cBhvr additive="base">
                                        <p:cTn id="31" dur="500" fill="hold"/>
                                        <p:tgtEl>
                                          <p:spTgt spid="39939"/>
                                        </p:tgtEl>
                                        <p:attrNameLst>
                                          <p:attrName>ppt_x</p:attrName>
                                        </p:attrNameLst>
                                      </p:cBhvr>
                                      <p:tavLst>
                                        <p:tav tm="0">
                                          <p:val>
                                            <p:strVal val="#ppt_x"/>
                                          </p:val>
                                        </p:tav>
                                        <p:tav tm="100000">
                                          <p:val>
                                            <p:strVal val="#ppt_x"/>
                                          </p:val>
                                        </p:tav>
                                      </p:tavLst>
                                    </p:anim>
                                    <p:anim calcmode="lin" valueType="num">
                                      <p:cBhvr additive="base">
                                        <p:cTn id="32"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8CA0-0196-44FA-9109-B82E0559ED19}"/>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Proportions</a:t>
            </a:r>
          </a:p>
        </p:txBody>
      </p:sp>
      <p:sp>
        <p:nvSpPr>
          <p:cNvPr id="3" name="TextBox 2">
            <a:extLst>
              <a:ext uri="{FF2B5EF4-FFF2-40B4-BE49-F238E27FC236}">
                <a16:creationId xmlns:a16="http://schemas.microsoft.com/office/drawing/2014/main" id="{24F8250A-4A31-43C1-842E-7D9EA0FB6C1A}"/>
              </a:ext>
            </a:extLst>
          </p:cNvPr>
          <p:cNvSpPr txBox="1">
            <a:spLocks noChangeArrowheads="1"/>
          </p:cNvSpPr>
          <p:nvPr/>
        </p:nvSpPr>
        <p:spPr bwMode="auto">
          <a:xfrm>
            <a:off x="228600" y="609600"/>
            <a:ext cx="47180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Commonly, </a:t>
            </a:r>
            <a:r>
              <a:rPr lang="en-US" altLang="en-US" sz="1600" b="1"/>
              <a:t>Fisher’s Exact Test </a:t>
            </a:r>
            <a:r>
              <a:rPr lang="en-US" altLang="en-US" sz="1600"/>
              <a:t>is utilized.</a:t>
            </a:r>
          </a:p>
          <a:p>
            <a:pPr eaLnBrk="1" hangingPunct="1"/>
            <a:endParaRPr lang="en-US" altLang="en-US" sz="800"/>
          </a:p>
          <a:p>
            <a:pPr eaLnBrk="1" hangingPunct="1"/>
            <a:r>
              <a:rPr lang="en-US" altLang="en-US" sz="1600"/>
              <a:t>The idea is that if both drugs are equally successful in treating leukemia, then the total number of successes (here, this is 52) should be distributed across the drugs reasonably close to proportionally to the respective numbers of patients treated with each of the drugs.</a:t>
            </a:r>
          </a:p>
        </p:txBody>
      </p:sp>
      <p:pic>
        <p:nvPicPr>
          <p:cNvPr id="4" name="Picture 3">
            <a:extLst>
              <a:ext uri="{FF2B5EF4-FFF2-40B4-BE49-F238E27FC236}">
                <a16:creationId xmlns:a16="http://schemas.microsoft.com/office/drawing/2014/main" id="{7F716356-01AC-49DF-9703-CDA31ED0B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609600"/>
            <a:ext cx="36766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D7213C3-7545-41AB-94D3-CBA6AC097816}"/>
              </a:ext>
            </a:extLst>
          </p:cNvPr>
          <p:cNvSpPr txBox="1">
            <a:spLocks noChangeArrowheads="1"/>
          </p:cNvSpPr>
          <p:nvPr/>
        </p:nvSpPr>
        <p:spPr bwMode="auto">
          <a:xfrm>
            <a:off x="228600" y="2667000"/>
            <a:ext cx="8534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So, as the number of successes increases for the group with the highest number of successes, this would suggest that the true probability of success for this drug (here, </a:t>
            </a:r>
            <a:r>
              <a:rPr lang="el-GR" altLang="en-US" sz="1600">
                <a:latin typeface="Calibri" panose="020F0502020204030204" pitchFamily="34" charset="0"/>
              </a:rPr>
              <a:t>π</a:t>
            </a:r>
            <a:r>
              <a:rPr lang="en-US" altLang="en-US" sz="1600" baseline="-25000"/>
              <a:t>PV</a:t>
            </a:r>
            <a:r>
              <a:rPr lang="en-US" altLang="en-US" sz="1600"/>
              <a:t>) is greater than that for the other (ie, </a:t>
            </a:r>
            <a:r>
              <a:rPr lang="el-GR" altLang="en-US" sz="1600">
                <a:latin typeface="Calibri" panose="020F0502020204030204" pitchFamily="34" charset="0"/>
              </a:rPr>
              <a:t>π</a:t>
            </a:r>
            <a:r>
              <a:rPr lang="en-US" altLang="en-US" sz="1600" baseline="-25000"/>
              <a:t>P</a:t>
            </a:r>
            <a:r>
              <a:rPr lang="en-US" altLang="en-US" sz="1600"/>
              <a:t>).</a:t>
            </a:r>
          </a:p>
          <a:p>
            <a:pPr eaLnBrk="1" hangingPunct="1"/>
            <a:endParaRPr lang="en-US" altLang="en-US" sz="800"/>
          </a:p>
          <a:p>
            <a:pPr eaLnBrk="1" hangingPunct="1"/>
            <a:r>
              <a:rPr lang="en-US" altLang="en-US" sz="1600"/>
              <a:t>We can use the hypergeometric distribution to assess the probability of observing at least as many PV drug successes as were actually observed if the probability of successful treatments is the same (ie, </a:t>
            </a:r>
            <a:r>
              <a:rPr lang="el-GR" altLang="en-US" sz="1600">
                <a:latin typeface="Calibri" panose="020F0502020204030204" pitchFamily="34" charset="0"/>
              </a:rPr>
              <a:t>π</a:t>
            </a:r>
            <a:r>
              <a:rPr lang="en-US" altLang="en-US" sz="1600" baseline="-25000"/>
              <a:t>PV</a:t>
            </a:r>
            <a:r>
              <a:rPr lang="en-US" altLang="en-US" sz="1600"/>
              <a:t> = </a:t>
            </a:r>
            <a:r>
              <a:rPr lang="el-GR" altLang="en-US" sz="1600">
                <a:latin typeface="Calibri" panose="020F0502020204030204" pitchFamily="34" charset="0"/>
              </a:rPr>
              <a:t>π</a:t>
            </a:r>
            <a:r>
              <a:rPr lang="en-US" altLang="en-US" sz="1600" baseline="-25000"/>
              <a:t>P</a:t>
            </a:r>
            <a:r>
              <a:rPr lang="en-US" altLang="en-US" sz="1600"/>
              <a:t>).</a:t>
            </a:r>
          </a:p>
          <a:p>
            <a:pPr eaLnBrk="1" hangingPunct="1"/>
            <a:endParaRPr lang="en-US" altLang="en-US" sz="800"/>
          </a:p>
          <a:p>
            <a:pPr eaLnBrk="1" hangingPunct="1"/>
            <a:r>
              <a:rPr lang="en-US" altLang="en-US" sz="1600"/>
              <a:t>The test statistic is X = max(p</a:t>
            </a:r>
            <a:r>
              <a:rPr lang="en-US" altLang="en-US" sz="1600" baseline="-25000"/>
              <a:t>P</a:t>
            </a:r>
            <a:r>
              <a:rPr lang="en-US" altLang="en-US" sz="1600"/>
              <a:t>, p</a:t>
            </a:r>
            <a:r>
              <a:rPr lang="en-US" altLang="en-US" sz="1600" baseline="-25000"/>
              <a:t>PV</a:t>
            </a:r>
            <a:r>
              <a:rPr lang="en-US" altLang="en-US" sz="1600"/>
              <a:t>)*n</a:t>
            </a:r>
            <a:r>
              <a:rPr lang="en-US" altLang="en-US" sz="1600" baseline="-10000"/>
              <a:t>max(p</a:t>
            </a:r>
            <a:r>
              <a:rPr lang="en-US" altLang="en-US" sz="1600" baseline="-30000"/>
              <a:t>P</a:t>
            </a:r>
            <a:r>
              <a:rPr lang="en-US" altLang="en-US" sz="1600" baseline="-10000"/>
              <a:t>,p</a:t>
            </a:r>
            <a:r>
              <a:rPr lang="en-US" altLang="en-US" sz="1600" baseline="-30000"/>
              <a:t>PV</a:t>
            </a:r>
            <a:r>
              <a:rPr lang="en-US" altLang="en-US" sz="1600" baseline="-10000"/>
              <a:t>)</a:t>
            </a:r>
            <a:r>
              <a:rPr lang="en-US" altLang="en-US" sz="1600"/>
              <a:t> = number of successes for group with highest success rate (X=38 here).  Under H</a:t>
            </a:r>
            <a:r>
              <a:rPr lang="en-US" altLang="en-US" sz="1600" baseline="-25000"/>
              <a:t>0</a:t>
            </a:r>
            <a:r>
              <a:rPr lang="en-US" altLang="en-US" sz="1600"/>
              <a:t>:  </a:t>
            </a:r>
            <a:r>
              <a:rPr lang="el-GR" altLang="en-US" sz="1600">
                <a:latin typeface="Calibri" panose="020F0502020204030204" pitchFamily="34" charset="0"/>
              </a:rPr>
              <a:t>π</a:t>
            </a:r>
            <a:r>
              <a:rPr lang="en-US" altLang="en-US" sz="1600" baseline="-25000"/>
              <a:t>PV</a:t>
            </a:r>
            <a:r>
              <a:rPr lang="en-US" altLang="en-US" sz="1600"/>
              <a:t> = </a:t>
            </a:r>
            <a:r>
              <a:rPr lang="el-GR" altLang="en-US" sz="1600">
                <a:latin typeface="Calibri" panose="020F0502020204030204" pitchFamily="34" charset="0"/>
              </a:rPr>
              <a:t>π</a:t>
            </a:r>
            <a:r>
              <a:rPr lang="en-US" altLang="en-US" sz="1600" baseline="-25000"/>
              <a:t>P</a:t>
            </a:r>
            <a:r>
              <a:rPr lang="en-US" altLang="en-US" sz="1600"/>
              <a:t>, the p-Value for this test is given by:</a:t>
            </a:r>
          </a:p>
          <a:p>
            <a:pPr eaLnBrk="1" hangingPunct="1"/>
            <a:endParaRPr lang="en-US" altLang="en-US" sz="800"/>
          </a:p>
          <a:p>
            <a:pPr eaLnBrk="1" hangingPunct="1"/>
            <a:r>
              <a:rPr lang="en-US" altLang="en-US" sz="1600"/>
              <a:t>      ∑</a:t>
            </a:r>
            <a:r>
              <a:rPr lang="en-US" altLang="en-US" sz="1600" baseline="-10000"/>
              <a:t>j=X to min(n</a:t>
            </a:r>
            <a:r>
              <a:rPr lang="en-US" altLang="en-US" sz="1600" baseline="-30000"/>
              <a:t>PV</a:t>
            </a:r>
            <a:r>
              <a:rPr lang="en-US" altLang="en-US" sz="1600" baseline="-10000"/>
              <a:t>,n</a:t>
            </a:r>
            <a:r>
              <a:rPr lang="en-US" altLang="en-US" sz="1600" baseline="-30000"/>
              <a:t>S</a:t>
            </a:r>
            <a:r>
              <a:rPr lang="en-US" altLang="en-US" sz="1600" baseline="-10000"/>
              <a:t>)</a:t>
            </a:r>
            <a:r>
              <a:rPr lang="en-US" altLang="en-US" sz="1600"/>
              <a:t> P[j Successes of n</a:t>
            </a:r>
            <a:r>
              <a:rPr lang="en-US" altLang="en-US" sz="1600" baseline="-25000"/>
              <a:t>PV</a:t>
            </a:r>
            <a:r>
              <a:rPr lang="en-US" altLang="en-US" sz="1600"/>
              <a:t> Patients | p</a:t>
            </a:r>
            <a:r>
              <a:rPr lang="en-US" altLang="en-US" sz="1600" baseline="-25000"/>
              <a:t>P</a:t>
            </a:r>
            <a:r>
              <a:rPr lang="en-US" altLang="en-US" sz="1600"/>
              <a:t>n</a:t>
            </a:r>
            <a:r>
              <a:rPr lang="en-US" altLang="en-US" sz="1600" baseline="-25000"/>
              <a:t>P</a:t>
            </a:r>
            <a:r>
              <a:rPr lang="en-US" altLang="en-US" sz="1600"/>
              <a:t>+p</a:t>
            </a:r>
            <a:r>
              <a:rPr lang="en-US" altLang="en-US" sz="1600" baseline="-25000"/>
              <a:t>PV</a:t>
            </a:r>
            <a:r>
              <a:rPr lang="en-US" altLang="en-US" sz="1600"/>
              <a:t>n</a:t>
            </a:r>
            <a:r>
              <a:rPr lang="en-US" altLang="en-US" sz="1600" baseline="-25000"/>
              <a:t>PV</a:t>
            </a:r>
            <a:r>
              <a:rPr lang="en-US" altLang="en-US" sz="1600"/>
              <a:t> = n</a:t>
            </a:r>
            <a:r>
              <a:rPr lang="en-US" altLang="en-US" sz="1600" baseline="-25000"/>
              <a:t>S</a:t>
            </a:r>
            <a:r>
              <a:rPr lang="en-US" altLang="en-US" sz="1600"/>
              <a:t> Total Successes] =</a:t>
            </a:r>
          </a:p>
          <a:p>
            <a:pPr eaLnBrk="1" hangingPunct="1"/>
            <a:endParaRPr lang="en-US" altLang="en-US" sz="800"/>
          </a:p>
          <a:p>
            <a:pPr eaLnBrk="1" hangingPunct="1"/>
            <a:r>
              <a:rPr lang="en-US" altLang="en-US" sz="1600"/>
              <a:t>      ∑</a:t>
            </a:r>
            <a:r>
              <a:rPr lang="en-US" altLang="en-US" sz="1600" baseline="-10000"/>
              <a:t>j=X to min(n</a:t>
            </a:r>
            <a:r>
              <a:rPr lang="en-US" altLang="en-US" sz="1600" baseline="-30000"/>
              <a:t>PV</a:t>
            </a:r>
            <a:r>
              <a:rPr lang="en-US" altLang="en-US" sz="1600" baseline="-10000"/>
              <a:t>,n</a:t>
            </a:r>
            <a:r>
              <a:rPr lang="en-US" altLang="en-US" sz="1600" baseline="-30000"/>
              <a:t>S</a:t>
            </a:r>
            <a:r>
              <a:rPr lang="en-US" altLang="en-US" sz="1600" baseline="-10000"/>
              <a:t>)</a:t>
            </a:r>
            <a:r>
              <a:rPr lang="en-US" altLang="en-US" sz="1600"/>
              <a:t> C(n</a:t>
            </a:r>
            <a:r>
              <a:rPr lang="en-US" altLang="en-US" sz="1600" baseline="-25000"/>
              <a:t>PV</a:t>
            </a:r>
            <a:r>
              <a:rPr lang="en-US" altLang="en-US" sz="1600"/>
              <a:t>,j)*C(n</a:t>
            </a:r>
            <a:r>
              <a:rPr lang="en-US" altLang="en-US" sz="1600" baseline="-25000"/>
              <a:t>P</a:t>
            </a:r>
            <a:r>
              <a:rPr lang="en-US" altLang="en-US" sz="1600"/>
              <a:t>, n</a:t>
            </a:r>
            <a:r>
              <a:rPr lang="en-US" altLang="en-US" sz="1600" baseline="-25000"/>
              <a:t>S</a:t>
            </a:r>
            <a:r>
              <a:rPr lang="en-US" altLang="en-US" sz="1600"/>
              <a:t>-j)/C(n</a:t>
            </a:r>
            <a:r>
              <a:rPr lang="en-US" altLang="en-US" sz="1600" baseline="-25000"/>
              <a:t>Tot</a:t>
            </a:r>
            <a:r>
              <a:rPr lang="en-US" altLang="en-US" sz="1600"/>
              <a:t>, n</a:t>
            </a:r>
            <a:r>
              <a:rPr lang="en-US" altLang="en-US" sz="1600" baseline="-25000"/>
              <a:t>S</a:t>
            </a:r>
            <a:r>
              <a:rPr lang="en-US" altLang="en-US" sz="1600"/>
              <a:t>) = 0.0254, where C(a, b) = a!/[b!(a-b)!], a ≥ b</a:t>
            </a:r>
          </a:p>
          <a:p>
            <a:pPr eaLnBrk="1" hangingPunct="1"/>
            <a:endParaRPr lang="en-US" altLang="en-US" sz="800"/>
          </a:p>
          <a:p>
            <a:pPr eaLnBrk="1" hangingPunct="1"/>
            <a:r>
              <a:rPr lang="en-US" altLang="en-US" sz="1600"/>
              <a:t>Hence, if </a:t>
            </a:r>
            <a:r>
              <a:rPr lang="el-GR" altLang="en-US" sz="1600">
                <a:latin typeface="Calibri" panose="020F0502020204030204" pitchFamily="34" charset="0"/>
              </a:rPr>
              <a:t>α</a:t>
            </a:r>
            <a:r>
              <a:rPr lang="en-US" altLang="en-US" sz="1600"/>
              <a:t> &gt; 0.0254, then there is sufficient evidence to reject H</a:t>
            </a:r>
            <a:r>
              <a:rPr lang="en-US" altLang="en-US" sz="1600" baseline="-25000"/>
              <a:t>0</a:t>
            </a:r>
            <a:r>
              <a:rPr lang="en-US" altLang="en-US" sz="1600"/>
              <a:t>, and conclude that the PV drug therapy has a higher success rate in treating leukemia than the drug 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 calcmode="lin" valueType="num">
                                      <p:cBhvr additive="base">
                                        <p:cTn id="4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6">
                                            <p:txEl>
                                              <p:pRg st="10" end="10"/>
                                            </p:txEl>
                                          </p:spTgt>
                                        </p:tgtEl>
                                        <p:attrNameLst>
                                          <p:attrName>style.visibility</p:attrName>
                                        </p:attrNameLst>
                                      </p:cBhvr>
                                      <p:to>
                                        <p:strVal val="visible"/>
                                      </p:to>
                                    </p:set>
                                    <p:anim calcmode="lin" valueType="num">
                                      <p:cBhvr additive="base">
                                        <p:cTn id="5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83CD-C472-4F80-B9BC-C50B72DEC7DE}"/>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Comparison of Two Proportions</a:t>
            </a:r>
          </a:p>
        </p:txBody>
      </p:sp>
      <p:sp>
        <p:nvSpPr>
          <p:cNvPr id="3" name="TextBox 2">
            <a:extLst>
              <a:ext uri="{FF2B5EF4-FFF2-40B4-BE49-F238E27FC236}">
                <a16:creationId xmlns:a16="http://schemas.microsoft.com/office/drawing/2014/main" id="{CE3874B9-55E9-4710-8E23-FAFB9FE69106}"/>
              </a:ext>
            </a:extLst>
          </p:cNvPr>
          <p:cNvSpPr txBox="1"/>
          <p:nvPr/>
        </p:nvSpPr>
        <p:spPr>
          <a:xfrm>
            <a:off x="457200" y="685800"/>
            <a:ext cx="4924425" cy="646113"/>
          </a:xfrm>
          <a:prstGeom prst="rect">
            <a:avLst/>
          </a:prstGeom>
          <a:noFill/>
        </p:spPr>
        <p:txBody>
          <a:bodyPr wrap="none">
            <a:spAutoFit/>
          </a:bodyPr>
          <a:lstStyle/>
          <a:p>
            <a:pPr>
              <a:defRPr/>
            </a:pPr>
            <a:r>
              <a:rPr lang="en-US" dirty="0">
                <a:latin typeface="+mn-lt"/>
                <a:cs typeface="Arial" charset="0"/>
              </a:rPr>
              <a:t>Textile Machines</a:t>
            </a:r>
          </a:p>
          <a:p>
            <a:pPr>
              <a:defRPr/>
            </a:pPr>
            <a:r>
              <a:rPr lang="en-US" dirty="0">
                <a:latin typeface="+mn-lt"/>
                <a:cs typeface="Arial" charset="0"/>
              </a:rPr>
              <a:t>   Minitab:  Stat→ Basic Statistics → 2 Proportions</a:t>
            </a:r>
          </a:p>
        </p:txBody>
      </p:sp>
      <p:sp>
        <p:nvSpPr>
          <p:cNvPr id="4" name="TextBox 3">
            <a:extLst>
              <a:ext uri="{FF2B5EF4-FFF2-40B4-BE49-F238E27FC236}">
                <a16:creationId xmlns:a16="http://schemas.microsoft.com/office/drawing/2014/main" id="{70164EF6-4903-42D6-868E-B0CDBB72CCB4}"/>
              </a:ext>
            </a:extLst>
          </p:cNvPr>
          <p:cNvSpPr txBox="1">
            <a:spLocks noChangeArrowheads="1"/>
          </p:cNvSpPr>
          <p:nvPr/>
        </p:nvSpPr>
        <p:spPr bwMode="auto">
          <a:xfrm>
            <a:off x="1219200" y="1371600"/>
            <a:ext cx="367188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Test and CI for Two Proportions </a:t>
            </a:r>
          </a:p>
          <a:p>
            <a:pPr eaLnBrk="1" hangingPunct="1"/>
            <a:endParaRPr lang="pt-BR" altLang="en-US" sz="1000"/>
          </a:p>
          <a:p>
            <a:pPr eaLnBrk="1" hangingPunct="1"/>
            <a:r>
              <a:rPr lang="en-US" altLang="en-US" sz="1000" b="1"/>
              <a:t> </a:t>
            </a:r>
            <a:r>
              <a:rPr lang="pt-BR" altLang="en-US" sz="1000"/>
              <a:t>Sample   X    N    Sample p</a:t>
            </a:r>
          </a:p>
          <a:p>
            <a:pPr eaLnBrk="1" hangingPunct="1"/>
            <a:r>
              <a:rPr lang="en-US" altLang="en-US" sz="1000"/>
              <a:t>     1        12  100  0.120000</a:t>
            </a:r>
          </a:p>
          <a:p>
            <a:pPr eaLnBrk="1" hangingPunct="1"/>
            <a:r>
              <a:rPr lang="en-US" altLang="en-US" sz="1000"/>
              <a:t>     2        15  200  0.075000</a:t>
            </a:r>
          </a:p>
          <a:p>
            <a:pPr eaLnBrk="1" hangingPunct="1"/>
            <a:endParaRPr lang="en-US" altLang="en-US" sz="1000"/>
          </a:p>
          <a:p>
            <a:pPr eaLnBrk="1" hangingPunct="1"/>
            <a:r>
              <a:rPr lang="en-US" altLang="en-US" sz="1000"/>
              <a:t>Difference = p (1) - p (2)</a:t>
            </a:r>
          </a:p>
          <a:p>
            <a:pPr eaLnBrk="1" hangingPunct="1"/>
            <a:r>
              <a:rPr lang="en-US" altLang="en-US" sz="1000"/>
              <a:t>Estimate for difference:  0.045</a:t>
            </a:r>
          </a:p>
          <a:p>
            <a:pPr eaLnBrk="1" hangingPunct="1"/>
            <a:r>
              <a:rPr lang="it-IT" altLang="en-US" sz="1000"/>
              <a:t>95% CI for difference:  (-0.0284104, 0.118410)</a:t>
            </a:r>
          </a:p>
          <a:p>
            <a:pPr eaLnBrk="1" hangingPunct="1"/>
            <a:r>
              <a:rPr lang="en-US" altLang="en-US" sz="1000"/>
              <a:t>Test for difference = 0 (vs not = 0):  Z = 1.20  P-Value = 0.230</a:t>
            </a:r>
          </a:p>
          <a:p>
            <a:pPr eaLnBrk="1" hangingPunct="1"/>
            <a:endParaRPr lang="en-US" altLang="en-US" sz="1000"/>
          </a:p>
          <a:p>
            <a:pPr eaLnBrk="1" hangingPunct="1"/>
            <a:r>
              <a:rPr lang="en-US" altLang="en-US" sz="1000"/>
              <a:t>Fisher's exact test: P-Value = 0.206</a:t>
            </a:r>
          </a:p>
          <a:p>
            <a:pPr eaLnBrk="1" hangingPunct="1"/>
            <a:endParaRPr lang="en-US" altLang="en-US" sz="800" b="1"/>
          </a:p>
        </p:txBody>
      </p:sp>
      <p:sp>
        <p:nvSpPr>
          <p:cNvPr id="5" name="TextBox 4">
            <a:extLst>
              <a:ext uri="{FF2B5EF4-FFF2-40B4-BE49-F238E27FC236}">
                <a16:creationId xmlns:a16="http://schemas.microsoft.com/office/drawing/2014/main" id="{6AD4540B-C10D-442D-9771-6F05D85EB320}"/>
              </a:ext>
            </a:extLst>
          </p:cNvPr>
          <p:cNvSpPr txBox="1"/>
          <p:nvPr/>
        </p:nvSpPr>
        <p:spPr>
          <a:xfrm>
            <a:off x="457200" y="3544888"/>
            <a:ext cx="4924425" cy="646112"/>
          </a:xfrm>
          <a:prstGeom prst="rect">
            <a:avLst/>
          </a:prstGeom>
          <a:noFill/>
        </p:spPr>
        <p:txBody>
          <a:bodyPr wrap="none">
            <a:spAutoFit/>
          </a:bodyPr>
          <a:lstStyle/>
          <a:p>
            <a:pPr>
              <a:defRPr/>
            </a:pPr>
            <a:r>
              <a:rPr lang="en-US" dirty="0">
                <a:latin typeface="+mn-lt"/>
                <a:cs typeface="Arial" charset="0"/>
              </a:rPr>
              <a:t>Drug Trials</a:t>
            </a:r>
          </a:p>
          <a:p>
            <a:pPr>
              <a:defRPr/>
            </a:pPr>
            <a:r>
              <a:rPr lang="en-US" dirty="0">
                <a:latin typeface="+mn-lt"/>
                <a:cs typeface="Arial" charset="0"/>
              </a:rPr>
              <a:t>   Minitab:  Stat→ Basic Statistics → 2 Proportions</a:t>
            </a:r>
          </a:p>
        </p:txBody>
      </p:sp>
      <p:sp>
        <p:nvSpPr>
          <p:cNvPr id="6" name="TextBox 5">
            <a:extLst>
              <a:ext uri="{FF2B5EF4-FFF2-40B4-BE49-F238E27FC236}">
                <a16:creationId xmlns:a16="http://schemas.microsoft.com/office/drawing/2014/main" id="{419B5518-C57C-490D-AA6E-31DB7DC32FB6}"/>
              </a:ext>
            </a:extLst>
          </p:cNvPr>
          <p:cNvSpPr txBox="1">
            <a:spLocks noChangeArrowheads="1"/>
          </p:cNvSpPr>
          <p:nvPr/>
        </p:nvSpPr>
        <p:spPr bwMode="auto">
          <a:xfrm>
            <a:off x="990600" y="4191000"/>
            <a:ext cx="437197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Test and CI for Two Proportions </a:t>
            </a:r>
          </a:p>
          <a:p>
            <a:pPr eaLnBrk="1" hangingPunct="1"/>
            <a:endParaRPr lang="en-US" altLang="en-US" sz="800" b="1"/>
          </a:p>
          <a:p>
            <a:pPr eaLnBrk="1" hangingPunct="1"/>
            <a:r>
              <a:rPr lang="pt-BR" altLang="en-US" sz="1000"/>
              <a:t>Sample   X   N  Sample p</a:t>
            </a:r>
          </a:p>
          <a:p>
            <a:pPr eaLnBrk="1" hangingPunct="1"/>
            <a:r>
              <a:rPr lang="en-US" altLang="en-US" sz="1000"/>
              <a:t>     1       38  42  0.904762</a:t>
            </a:r>
          </a:p>
          <a:p>
            <a:pPr eaLnBrk="1" hangingPunct="1"/>
            <a:r>
              <a:rPr lang="en-US" altLang="en-US" sz="1000"/>
              <a:t>     2       14  21  0.666667</a:t>
            </a:r>
          </a:p>
          <a:p>
            <a:pPr eaLnBrk="1" hangingPunct="1"/>
            <a:endParaRPr lang="en-US" altLang="en-US" sz="1000"/>
          </a:p>
          <a:p>
            <a:pPr eaLnBrk="1" hangingPunct="1"/>
            <a:r>
              <a:rPr lang="en-US" altLang="en-US" sz="1000"/>
              <a:t>Difference = p (1) - p (2)</a:t>
            </a:r>
          </a:p>
          <a:p>
            <a:pPr eaLnBrk="1" hangingPunct="1"/>
            <a:r>
              <a:rPr lang="en-US" altLang="en-US" sz="1000"/>
              <a:t>Estimate for difference:  0.238095</a:t>
            </a:r>
          </a:p>
          <a:p>
            <a:pPr eaLnBrk="1" hangingPunct="1"/>
            <a:r>
              <a:rPr lang="en-US" altLang="en-US" sz="1000"/>
              <a:t>95% lower bound for difference:  0.0532147</a:t>
            </a:r>
          </a:p>
          <a:p>
            <a:pPr eaLnBrk="1" hangingPunct="1"/>
            <a:r>
              <a:rPr lang="en-US" altLang="en-US" sz="1000"/>
              <a:t>Test for difference = 0 (vs &gt; 0):  Z = 2.35  P-Value = 0.009</a:t>
            </a:r>
          </a:p>
          <a:p>
            <a:pPr eaLnBrk="1" hangingPunct="1"/>
            <a:endParaRPr lang="en-US" altLang="en-US" sz="1000"/>
          </a:p>
          <a:p>
            <a:pPr eaLnBrk="1" hangingPunct="1"/>
            <a:r>
              <a:rPr lang="en-US" altLang="en-US" sz="1000"/>
              <a:t>Fisher's exact test: P-Value = 0.025</a:t>
            </a:r>
          </a:p>
          <a:p>
            <a:pPr eaLnBrk="1" hangingPunct="1"/>
            <a:endParaRPr lang="en-US" altLang="en-US" sz="1000"/>
          </a:p>
          <a:p>
            <a:pPr eaLnBrk="1" hangingPunct="1"/>
            <a:r>
              <a:rPr lang="en-US" altLang="en-US" sz="1000"/>
              <a:t>* NOTE * The normal approximation may be inaccurate for small samples.</a:t>
            </a:r>
          </a:p>
        </p:txBody>
      </p:sp>
      <p:sp>
        <p:nvSpPr>
          <p:cNvPr id="7" name="TextBox 6">
            <a:extLst>
              <a:ext uri="{FF2B5EF4-FFF2-40B4-BE49-F238E27FC236}">
                <a16:creationId xmlns:a16="http://schemas.microsoft.com/office/drawing/2014/main" id="{61B4B94E-ED37-42C9-A7A7-4B7760254499}"/>
              </a:ext>
            </a:extLst>
          </p:cNvPr>
          <p:cNvSpPr txBox="1">
            <a:spLocks noChangeArrowheads="1"/>
          </p:cNvSpPr>
          <p:nvPr/>
        </p:nvSpPr>
        <p:spPr bwMode="auto">
          <a:xfrm>
            <a:off x="5257800" y="1371600"/>
            <a:ext cx="367188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Test and CI for Two Proportions </a:t>
            </a:r>
          </a:p>
          <a:p>
            <a:pPr eaLnBrk="1" hangingPunct="1"/>
            <a:endParaRPr lang="en-US" altLang="en-US" sz="1000" b="1"/>
          </a:p>
          <a:p>
            <a:pPr eaLnBrk="1" hangingPunct="1"/>
            <a:r>
              <a:rPr lang="pt-BR" altLang="en-US" sz="1000"/>
              <a:t>Sample   X    N    Sample p</a:t>
            </a:r>
          </a:p>
          <a:p>
            <a:pPr eaLnBrk="1" hangingPunct="1"/>
            <a:r>
              <a:rPr lang="en-US" altLang="en-US" sz="1000"/>
              <a:t>     1       16  100  0.160000</a:t>
            </a:r>
          </a:p>
          <a:p>
            <a:pPr eaLnBrk="1" hangingPunct="1"/>
            <a:r>
              <a:rPr lang="en-US" altLang="en-US" sz="1000"/>
              <a:t>     2       15  200  0.075000</a:t>
            </a:r>
          </a:p>
          <a:p>
            <a:pPr eaLnBrk="1" hangingPunct="1"/>
            <a:endParaRPr lang="en-US" altLang="en-US" sz="1000"/>
          </a:p>
          <a:p>
            <a:pPr eaLnBrk="1" hangingPunct="1"/>
            <a:r>
              <a:rPr lang="en-US" altLang="en-US" sz="1000"/>
              <a:t>Difference = p (1) - p (2)</a:t>
            </a:r>
          </a:p>
          <a:p>
            <a:pPr eaLnBrk="1" hangingPunct="1"/>
            <a:r>
              <a:rPr lang="en-US" altLang="en-US" sz="1000"/>
              <a:t>Estimate for difference:  0.085</a:t>
            </a:r>
          </a:p>
          <a:p>
            <a:pPr eaLnBrk="1" hangingPunct="1"/>
            <a:r>
              <a:rPr lang="it-IT" altLang="en-US" sz="1000"/>
              <a:t>95% CI for difference:  (0.00440579, 0.165594)</a:t>
            </a:r>
          </a:p>
          <a:p>
            <a:pPr eaLnBrk="1" hangingPunct="1"/>
            <a:r>
              <a:rPr lang="en-US" altLang="en-US" sz="1000"/>
              <a:t>Test for difference = 0 (vs not = 0):  Z = 2.07  P-Value = 0.039</a:t>
            </a:r>
          </a:p>
          <a:p>
            <a:pPr eaLnBrk="1" hangingPunct="1"/>
            <a:endParaRPr lang="en-US" altLang="en-US" sz="1000"/>
          </a:p>
          <a:p>
            <a:pPr eaLnBrk="1" hangingPunct="1"/>
            <a:r>
              <a:rPr lang="en-US" altLang="en-US" sz="1000"/>
              <a:t>Fisher's exact test: P-Value = 0.027</a:t>
            </a:r>
          </a:p>
          <a:p>
            <a:pPr eaLnBrk="1" hangingPunct="1"/>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D6C390FA-571F-4682-8F3C-A61F8110C5CB}"/>
              </a:ext>
            </a:extLst>
          </p:cNvPr>
          <p:cNvSpPr txBox="1">
            <a:spLocks noChangeArrowheads="1"/>
          </p:cNvSpPr>
          <p:nvPr/>
        </p:nvSpPr>
        <p:spPr bwMode="auto">
          <a:xfrm>
            <a:off x="2362200" y="228600"/>
            <a:ext cx="3852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t>Paired Sample Data</a:t>
            </a:r>
          </a:p>
        </p:txBody>
      </p:sp>
      <p:sp>
        <p:nvSpPr>
          <p:cNvPr id="3" name="TextBox 2">
            <a:extLst>
              <a:ext uri="{FF2B5EF4-FFF2-40B4-BE49-F238E27FC236}">
                <a16:creationId xmlns:a16="http://schemas.microsoft.com/office/drawing/2014/main" id="{4F1F3497-5121-413F-9859-148B1EFD49BE}"/>
              </a:ext>
            </a:extLst>
          </p:cNvPr>
          <p:cNvSpPr txBox="1">
            <a:spLocks noChangeArrowheads="1"/>
          </p:cNvSpPr>
          <p:nvPr/>
        </p:nvSpPr>
        <p:spPr bwMode="auto">
          <a:xfrm>
            <a:off x="990600" y="914400"/>
            <a:ext cx="703262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Suppose we work for an advertising firm, and have prepared a new</a:t>
            </a:r>
          </a:p>
          <a:p>
            <a:pPr eaLnBrk="1" hangingPunct="1"/>
            <a:r>
              <a:rPr lang="en-US" altLang="en-US"/>
              <a:t> marketing campaign for one of our national clients.</a:t>
            </a:r>
          </a:p>
          <a:p>
            <a:pPr eaLnBrk="1" hangingPunct="1"/>
            <a:r>
              <a:rPr lang="en-US" altLang="en-US"/>
              <a:t>Before running the campaign nationwide, we want to know if it will </a:t>
            </a:r>
          </a:p>
          <a:p>
            <a:pPr eaLnBrk="1" hangingPunct="1"/>
            <a:r>
              <a:rPr lang="en-US" altLang="en-US"/>
              <a:t> have sufficient impact to justify such an expense.</a:t>
            </a:r>
          </a:p>
          <a:p>
            <a:pPr eaLnBrk="1" hangingPunct="1"/>
            <a:r>
              <a:rPr lang="en-US" altLang="en-US"/>
              <a:t>Consequently, we run the campaign in 12 selected test markets</a:t>
            </a:r>
          </a:p>
          <a:p>
            <a:pPr eaLnBrk="1" hangingPunct="1"/>
            <a:r>
              <a:rPr lang="en-US" altLang="en-US"/>
              <a:t> around the country.</a:t>
            </a:r>
          </a:p>
          <a:p>
            <a:pPr eaLnBrk="1" hangingPunct="1"/>
            <a:r>
              <a:rPr lang="en-US" altLang="en-US"/>
              <a:t>The data we have is Sales data for the two weeks prior to running</a:t>
            </a:r>
          </a:p>
          <a:p>
            <a:pPr eaLnBrk="1" hangingPunct="1"/>
            <a:r>
              <a:rPr lang="en-US" altLang="en-US"/>
              <a:t> the new ads in each market, and Sales data for the two weeks</a:t>
            </a:r>
          </a:p>
          <a:p>
            <a:pPr eaLnBrk="1" hangingPunct="1"/>
            <a:r>
              <a:rPr lang="en-US" altLang="en-US"/>
              <a:t> after running the ads. </a:t>
            </a:r>
          </a:p>
        </p:txBody>
      </p:sp>
      <p:pic>
        <p:nvPicPr>
          <p:cNvPr id="3082" name="Picture 10">
            <a:extLst>
              <a:ext uri="{FF2B5EF4-FFF2-40B4-BE49-F238E27FC236}">
                <a16:creationId xmlns:a16="http://schemas.microsoft.com/office/drawing/2014/main" id="{A9288E57-F6D5-4C22-B8F1-5B0675C53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81400"/>
            <a:ext cx="20955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5F23E1ED-9E36-457D-8501-09CF8F7CAE0E}"/>
              </a:ext>
            </a:extLst>
          </p:cNvPr>
          <p:cNvSpPr txBox="1">
            <a:spLocks noChangeArrowheads="1"/>
          </p:cNvSpPr>
          <p:nvPr/>
        </p:nvSpPr>
        <p:spPr bwMode="auto">
          <a:xfrm>
            <a:off x="3200400" y="3505200"/>
            <a:ext cx="571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With paired data such as this, we generally consider the </a:t>
            </a:r>
            <a:r>
              <a:rPr lang="en-US" altLang="en-US" b="1" i="1"/>
              <a:t>difference</a:t>
            </a:r>
            <a:r>
              <a:rPr lang="en-US" altLang="en-US"/>
              <a:t> in results for each observation.</a:t>
            </a:r>
          </a:p>
        </p:txBody>
      </p:sp>
      <p:pic>
        <p:nvPicPr>
          <p:cNvPr id="3084" name="Picture 12">
            <a:extLst>
              <a:ext uri="{FF2B5EF4-FFF2-40B4-BE49-F238E27FC236}">
                <a16:creationId xmlns:a16="http://schemas.microsoft.com/office/drawing/2014/main" id="{37A04D49-298A-449B-8AB6-0C2895B97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581400"/>
            <a:ext cx="27051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707EFC26-BFAD-4208-90FB-B129CE16939D}"/>
              </a:ext>
            </a:extLst>
          </p:cNvPr>
          <p:cNvSpPr txBox="1">
            <a:spLocks noChangeArrowheads="1"/>
          </p:cNvSpPr>
          <p:nvPr/>
        </p:nvSpPr>
        <p:spPr bwMode="auto">
          <a:xfrm>
            <a:off x="3352800" y="4343400"/>
            <a:ext cx="4648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Now the </a:t>
            </a:r>
            <a:r>
              <a:rPr lang="en-US" altLang="en-US" b="1"/>
              <a:t>Research Hypothesis </a:t>
            </a:r>
            <a:r>
              <a:rPr lang="en-US" altLang="en-US"/>
              <a:t>becomes:</a:t>
            </a:r>
          </a:p>
          <a:p>
            <a:pPr eaLnBrk="1" hangingPunct="1"/>
            <a:endParaRPr lang="en-US" altLang="en-US"/>
          </a:p>
          <a:p>
            <a:pPr eaLnBrk="1" hangingPunct="1"/>
            <a:r>
              <a:rPr lang="en-US" altLang="en-US"/>
              <a:t>	</a:t>
            </a:r>
            <a:r>
              <a:rPr lang="en-US" altLang="en-US" b="1"/>
              <a:t>H</a:t>
            </a:r>
            <a:r>
              <a:rPr lang="en-US" altLang="en-US" b="1" baseline="-25000"/>
              <a:t>1</a:t>
            </a:r>
            <a:r>
              <a:rPr lang="en-US" altLang="en-US" b="1"/>
              <a:t>: </a:t>
            </a:r>
            <a:r>
              <a:rPr lang="el-GR" altLang="en-US" b="1">
                <a:solidFill>
                  <a:srgbClr val="FF0000"/>
                </a:solidFill>
              </a:rPr>
              <a:t>μ</a:t>
            </a:r>
            <a:r>
              <a:rPr lang="en-US" altLang="en-US" b="1" baseline="-25000">
                <a:solidFill>
                  <a:srgbClr val="FF0000"/>
                </a:solidFill>
              </a:rPr>
              <a:t>Delta</a:t>
            </a:r>
            <a:r>
              <a:rPr lang="en-US" altLang="en-US" b="1">
                <a:solidFill>
                  <a:srgbClr val="FF0000"/>
                </a:solidFill>
              </a:rPr>
              <a:t> </a:t>
            </a:r>
            <a:r>
              <a:rPr lang="en-US" altLang="en-US" b="1"/>
              <a:t>&gt; 0</a:t>
            </a:r>
          </a:p>
          <a:p>
            <a:pPr eaLnBrk="1" hangingPunct="1"/>
            <a:endParaRPr lang="en-US" altLang="en-US" b="1"/>
          </a:p>
          <a:p>
            <a:pPr eaLnBrk="1" hangingPunct="1"/>
            <a:r>
              <a:rPr lang="en-US" altLang="en-US" b="1"/>
              <a:t> </a:t>
            </a:r>
            <a:r>
              <a:rPr lang="en-US" altLang="en-US"/>
              <a:t>and the corresponding </a:t>
            </a:r>
            <a:r>
              <a:rPr lang="en-US" altLang="en-US" b="1"/>
              <a:t>Null Hypothesis</a:t>
            </a:r>
            <a:r>
              <a:rPr lang="en-US" altLang="en-US"/>
              <a:t> is:</a:t>
            </a:r>
          </a:p>
          <a:p>
            <a:pPr eaLnBrk="1" hangingPunct="1"/>
            <a:endParaRPr lang="en-US" altLang="en-US"/>
          </a:p>
          <a:p>
            <a:pPr eaLnBrk="1" hangingPunct="1"/>
            <a:r>
              <a:rPr lang="en-US" altLang="en-US"/>
              <a:t>	</a:t>
            </a:r>
            <a:r>
              <a:rPr lang="en-US" altLang="en-US" b="1"/>
              <a:t> H</a:t>
            </a:r>
            <a:r>
              <a:rPr lang="en-US" altLang="en-US" b="1" baseline="-25000"/>
              <a:t>0</a:t>
            </a:r>
            <a:r>
              <a:rPr lang="en-US" altLang="en-US" b="1"/>
              <a:t>: </a:t>
            </a:r>
            <a:r>
              <a:rPr lang="el-GR" altLang="en-US" b="1">
                <a:solidFill>
                  <a:srgbClr val="FF0000"/>
                </a:solidFill>
              </a:rPr>
              <a:t>μ</a:t>
            </a:r>
            <a:r>
              <a:rPr lang="en-US" altLang="en-US" b="1" baseline="-25000">
                <a:solidFill>
                  <a:srgbClr val="FF0000"/>
                </a:solidFill>
              </a:rPr>
              <a:t>Delta</a:t>
            </a:r>
            <a:r>
              <a:rPr lang="en-US" altLang="en-US" b="1">
                <a:solidFill>
                  <a:srgbClr val="FF0000"/>
                </a:solidFill>
              </a:rPr>
              <a:t> </a:t>
            </a:r>
            <a:r>
              <a:rPr lang="en-US" altLang="en-US" b="1"/>
              <a:t>= 0</a:t>
            </a:r>
            <a:endParaRPr lang="en-US" altLang="en-US"/>
          </a:p>
        </p:txBody>
      </p:sp>
      <p:sp>
        <p:nvSpPr>
          <p:cNvPr id="15" name="TextBox 14">
            <a:extLst>
              <a:ext uri="{FF2B5EF4-FFF2-40B4-BE49-F238E27FC236}">
                <a16:creationId xmlns:a16="http://schemas.microsoft.com/office/drawing/2014/main" id="{45D3572D-0C17-4DF8-8AFA-64044493FF34}"/>
              </a:ext>
            </a:extLst>
          </p:cNvPr>
          <p:cNvSpPr txBox="1">
            <a:spLocks noChangeArrowheads="1"/>
          </p:cNvSpPr>
          <p:nvPr/>
        </p:nvSpPr>
        <p:spPr bwMode="auto">
          <a:xfrm>
            <a:off x="7162800" y="4114800"/>
            <a:ext cx="1652588" cy="276225"/>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“Link” is same Market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3082"/>
                                        </p:tgtEl>
                                        <p:attrNameLst>
                                          <p:attrName>style.visibility</p:attrName>
                                        </p:attrNameLst>
                                      </p:cBhvr>
                                      <p:to>
                                        <p:strVal val="visible"/>
                                      </p:to>
                                    </p:set>
                                    <p:anim calcmode="lin" valueType="num">
                                      <p:cBhvr additive="base">
                                        <p:cTn id="51" dur="500" fill="hold"/>
                                        <p:tgtEl>
                                          <p:spTgt spid="3082"/>
                                        </p:tgtEl>
                                        <p:attrNameLst>
                                          <p:attrName>ppt_x</p:attrName>
                                        </p:attrNameLst>
                                      </p:cBhvr>
                                      <p:tavLst>
                                        <p:tav tm="0">
                                          <p:val>
                                            <p:strVal val="#ppt_x"/>
                                          </p:val>
                                        </p:tav>
                                        <p:tav tm="100000">
                                          <p:val>
                                            <p:strVal val="#ppt_x"/>
                                          </p:val>
                                        </p:tav>
                                      </p:tavLst>
                                    </p:anim>
                                    <p:anim calcmode="lin" valueType="num">
                                      <p:cBhvr additive="base">
                                        <p:cTn id="52"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3084"/>
                                        </p:tgtEl>
                                        <p:attrNameLst>
                                          <p:attrName>style.visibility</p:attrName>
                                        </p:attrNameLst>
                                      </p:cBhvr>
                                      <p:to>
                                        <p:strVal val="visible"/>
                                      </p:to>
                                    </p:set>
                                    <p:anim calcmode="lin" valueType="num">
                                      <p:cBhvr additive="base">
                                        <p:cTn id="69" dur="500" fill="hold"/>
                                        <p:tgtEl>
                                          <p:spTgt spid="3084"/>
                                        </p:tgtEl>
                                        <p:attrNameLst>
                                          <p:attrName>ppt_x</p:attrName>
                                        </p:attrNameLst>
                                      </p:cBhvr>
                                      <p:tavLst>
                                        <p:tav tm="0">
                                          <p:val>
                                            <p:strVal val="#ppt_x"/>
                                          </p:val>
                                        </p:tav>
                                        <p:tav tm="100000">
                                          <p:val>
                                            <p:strVal val="#ppt_x"/>
                                          </p:val>
                                        </p:tav>
                                      </p:tavLst>
                                    </p:anim>
                                    <p:anim calcmode="lin" valueType="num">
                                      <p:cBhvr additive="base">
                                        <p:cTn id="70" dur="500" fill="hold"/>
                                        <p:tgtEl>
                                          <p:spTgt spid="3084"/>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nodeType="clickEffect">
                                  <p:stCondLst>
                                    <p:cond delay="0"/>
                                  </p:stCondLst>
                                  <p:childTnLst>
                                    <p:set>
                                      <p:cBhvr>
                                        <p:cTn id="74" dur="1" fill="hold">
                                          <p:stCondLst>
                                            <p:cond delay="0"/>
                                          </p:stCondLst>
                                        </p:cTn>
                                        <p:tgtEl>
                                          <p:spTgt spid="14">
                                            <p:txEl>
                                              <p:pRg st="0" end="0"/>
                                            </p:txEl>
                                          </p:spTgt>
                                        </p:tgtEl>
                                        <p:attrNameLst>
                                          <p:attrName>style.visibility</p:attrName>
                                        </p:attrNameLst>
                                      </p:cBhvr>
                                      <p:to>
                                        <p:strVal val="visible"/>
                                      </p:to>
                                    </p:set>
                                    <p:anim calcmode="lin" valueType="num">
                                      <p:cBhvr additive="base">
                                        <p:cTn id="7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4">
                                            <p:txEl>
                                              <p:pRg st="2" end="2"/>
                                            </p:txEl>
                                          </p:spTgt>
                                        </p:tgtEl>
                                        <p:attrNameLst>
                                          <p:attrName>style.visibility</p:attrName>
                                        </p:attrNameLst>
                                      </p:cBhvr>
                                      <p:to>
                                        <p:strVal val="visible"/>
                                      </p:to>
                                    </p:set>
                                    <p:anim calcmode="lin" valueType="num">
                                      <p:cBhvr additive="base">
                                        <p:cTn id="7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14">
                                            <p:txEl>
                                              <p:pRg st="4" end="4"/>
                                            </p:txEl>
                                          </p:spTgt>
                                        </p:tgtEl>
                                        <p:attrNameLst>
                                          <p:attrName>style.visibility</p:attrName>
                                        </p:attrNameLst>
                                      </p:cBhvr>
                                      <p:to>
                                        <p:strVal val="visible"/>
                                      </p:to>
                                    </p:set>
                                    <p:anim calcmode="lin" valueType="num">
                                      <p:cBhvr additive="base">
                                        <p:cTn id="8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4">
                                            <p:txEl>
                                              <p:pRg st="6" end="6"/>
                                            </p:txEl>
                                          </p:spTgt>
                                        </p:tgtEl>
                                        <p:attrNameLst>
                                          <p:attrName>style.visibility</p:attrName>
                                        </p:attrNameLst>
                                      </p:cBhvr>
                                      <p:to>
                                        <p:strVal val="visible"/>
                                      </p:to>
                                    </p:set>
                                    <p:anim calcmode="lin" valueType="num">
                                      <p:cBhvr additive="base">
                                        <p:cTn id="89"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a:extLst>
              <a:ext uri="{FF2B5EF4-FFF2-40B4-BE49-F238E27FC236}">
                <a16:creationId xmlns:a16="http://schemas.microsoft.com/office/drawing/2014/main" id="{8B07F784-4893-40DE-9412-8F9B29D59E7B}"/>
              </a:ext>
            </a:extLst>
          </p:cNvPr>
          <p:cNvSpPr txBox="1">
            <a:spLocks noChangeArrowheads="1"/>
          </p:cNvSpPr>
          <p:nvPr/>
        </p:nvSpPr>
        <p:spPr bwMode="auto">
          <a:xfrm>
            <a:off x="1143000" y="76200"/>
            <a:ext cx="694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Sample Data From 3 or More Groups</a:t>
            </a:r>
          </a:p>
        </p:txBody>
      </p:sp>
      <p:sp>
        <p:nvSpPr>
          <p:cNvPr id="3" name="TextBox 2">
            <a:extLst>
              <a:ext uri="{FF2B5EF4-FFF2-40B4-BE49-F238E27FC236}">
                <a16:creationId xmlns:a16="http://schemas.microsoft.com/office/drawing/2014/main" id="{C852B0BD-C96C-4E05-AFA5-A4F60E92A055}"/>
              </a:ext>
            </a:extLst>
          </p:cNvPr>
          <p:cNvSpPr txBox="1">
            <a:spLocks noChangeArrowheads="1"/>
          </p:cNvSpPr>
          <p:nvPr/>
        </p:nvSpPr>
        <p:spPr bwMode="auto">
          <a:xfrm>
            <a:off x="457200" y="55245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Frequently, more than a single separation of a relevant data set is involved resulting in comparisons across more than two groups.</a:t>
            </a:r>
          </a:p>
          <a:p>
            <a:pPr eaLnBrk="1" hangingPunct="1"/>
            <a:endParaRPr lang="en-US" altLang="en-US" sz="800"/>
          </a:p>
          <a:p>
            <a:pPr eaLnBrk="1" hangingPunct="1"/>
            <a:r>
              <a:rPr lang="en-US" altLang="en-US" sz="1600"/>
              <a:t>When we move into multiple comparisons for more than two groups, the approaches we have considered to this point need to be modified to be successfully extended.</a:t>
            </a:r>
          </a:p>
        </p:txBody>
      </p:sp>
      <p:sp>
        <p:nvSpPr>
          <p:cNvPr id="4" name="TextBox 3">
            <a:extLst>
              <a:ext uri="{FF2B5EF4-FFF2-40B4-BE49-F238E27FC236}">
                <a16:creationId xmlns:a16="http://schemas.microsoft.com/office/drawing/2014/main" id="{EE9CBED7-F375-4250-8427-1488C03319EA}"/>
              </a:ext>
            </a:extLst>
          </p:cNvPr>
          <p:cNvSpPr txBox="1">
            <a:spLocks noChangeArrowheads="1"/>
          </p:cNvSpPr>
          <p:nvPr/>
        </p:nvSpPr>
        <p:spPr bwMode="auto">
          <a:xfrm>
            <a:off x="152400" y="1752600"/>
            <a:ext cx="8686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Consider an example where several different herbicide mixtures (A, B, &amp; C) are to be evaluated for their effect on plant growth.  Six plants were assigned at random to receive one of these herbicides during the study period.  The data are the additional growth for each plant over the study period (in cm). </a:t>
            </a:r>
          </a:p>
        </p:txBody>
      </p:sp>
      <p:sp>
        <p:nvSpPr>
          <p:cNvPr id="5" name="TextBox 4">
            <a:extLst>
              <a:ext uri="{FF2B5EF4-FFF2-40B4-BE49-F238E27FC236}">
                <a16:creationId xmlns:a16="http://schemas.microsoft.com/office/drawing/2014/main" id="{A014A82F-A155-4630-B28E-CB386AA40CC9}"/>
              </a:ext>
            </a:extLst>
          </p:cNvPr>
          <p:cNvSpPr txBox="1"/>
          <p:nvPr/>
        </p:nvSpPr>
        <p:spPr>
          <a:xfrm>
            <a:off x="3962400" y="2667000"/>
            <a:ext cx="4876800" cy="1608138"/>
          </a:xfrm>
          <a:prstGeom prst="rect">
            <a:avLst/>
          </a:prstGeom>
          <a:noFill/>
        </p:spPr>
        <p:txBody>
          <a:bodyPr>
            <a:spAutoFit/>
          </a:bodyPr>
          <a:lstStyle/>
          <a:p>
            <a:pPr>
              <a:defRPr/>
            </a:pPr>
            <a:r>
              <a:rPr lang="en-US" sz="1600" dirty="0">
                <a:latin typeface="Arial" charset="0"/>
                <a:cs typeface="Arial" charset="0"/>
              </a:rPr>
              <a:t>Research Hypothesis: H</a:t>
            </a:r>
            <a:r>
              <a:rPr lang="en-US" sz="1600" baseline="-25000" dirty="0">
                <a:latin typeface="Arial" charset="0"/>
                <a:cs typeface="Arial" charset="0"/>
              </a:rPr>
              <a:t>1</a:t>
            </a:r>
            <a:r>
              <a:rPr lang="en-US" sz="1600" dirty="0">
                <a:latin typeface="Arial" charset="0"/>
                <a:cs typeface="Arial" charset="0"/>
              </a:rPr>
              <a:t>: </a:t>
            </a:r>
            <a:r>
              <a:rPr lang="el-GR" sz="1600" dirty="0">
                <a:latin typeface="Arial" charset="0"/>
                <a:cs typeface="Arial" charset="0"/>
              </a:rPr>
              <a:t>μ</a:t>
            </a:r>
            <a:r>
              <a:rPr lang="en-US" sz="1600" baseline="-25000" dirty="0" err="1">
                <a:latin typeface="Arial" charset="0"/>
                <a:cs typeface="Arial" charset="0"/>
              </a:rPr>
              <a:t>i</a:t>
            </a:r>
            <a:r>
              <a:rPr lang="en-US" sz="1600" dirty="0">
                <a:latin typeface="Arial" charset="0"/>
                <a:cs typeface="Arial" charset="0"/>
              </a:rPr>
              <a:t> ≠ </a:t>
            </a:r>
            <a:r>
              <a:rPr lang="el-GR" sz="1600" dirty="0">
                <a:latin typeface="Arial" charset="0"/>
                <a:cs typeface="Arial" charset="0"/>
              </a:rPr>
              <a:t>μ</a:t>
            </a:r>
            <a:r>
              <a:rPr lang="en-US" sz="1600" baseline="-25000" dirty="0">
                <a:latin typeface="Arial" charset="0"/>
                <a:cs typeface="Arial" charset="0"/>
              </a:rPr>
              <a:t>j</a:t>
            </a:r>
            <a:r>
              <a:rPr lang="en-US" sz="1600" dirty="0">
                <a:latin typeface="Arial" charset="0"/>
                <a:cs typeface="Arial" charset="0"/>
              </a:rPr>
              <a:t>, for some </a:t>
            </a:r>
            <a:r>
              <a:rPr lang="en-US" sz="1600" dirty="0" err="1">
                <a:latin typeface="Arial" charset="0"/>
                <a:cs typeface="Arial" charset="0"/>
              </a:rPr>
              <a:t>i</a:t>
            </a:r>
            <a:r>
              <a:rPr lang="en-US" sz="1600" dirty="0">
                <a:latin typeface="Arial" charset="0"/>
                <a:cs typeface="Arial" charset="0"/>
              </a:rPr>
              <a:t> ≠ j,</a:t>
            </a:r>
          </a:p>
          <a:p>
            <a:pPr>
              <a:defRPr/>
            </a:pPr>
            <a:r>
              <a:rPr lang="en-US" sz="1600" dirty="0">
                <a:latin typeface="Arial" charset="0"/>
                <a:cs typeface="Arial" charset="0"/>
              </a:rPr>
              <a:t>                                                                </a:t>
            </a:r>
            <a:r>
              <a:rPr lang="en-US" sz="1600" dirty="0" err="1">
                <a:latin typeface="Arial" charset="0"/>
                <a:cs typeface="Arial" charset="0"/>
              </a:rPr>
              <a:t>i,j</a:t>
            </a:r>
            <a:r>
              <a:rPr lang="en-US" sz="1600" dirty="0">
                <a:latin typeface="Arial" charset="0"/>
                <a:cs typeface="Arial" charset="0"/>
              </a:rPr>
              <a:t> = A, B, C</a:t>
            </a:r>
          </a:p>
          <a:p>
            <a:pPr>
              <a:defRPr/>
            </a:pPr>
            <a:r>
              <a:rPr lang="en-US" sz="1600" dirty="0">
                <a:latin typeface="Arial" charset="0"/>
                <a:cs typeface="Arial" charset="0"/>
              </a:rPr>
              <a:t>Null Hypothesis: H</a:t>
            </a:r>
            <a:r>
              <a:rPr lang="en-US" sz="1600" baseline="-25000" dirty="0">
                <a:latin typeface="Arial" charset="0"/>
                <a:cs typeface="Arial" charset="0"/>
              </a:rPr>
              <a:t>0</a:t>
            </a:r>
            <a:r>
              <a:rPr lang="en-US" sz="1600" dirty="0">
                <a:latin typeface="Arial" charset="0"/>
                <a:cs typeface="Arial" charset="0"/>
              </a:rPr>
              <a:t>: </a:t>
            </a:r>
            <a:r>
              <a:rPr lang="el-GR" sz="1600" dirty="0">
                <a:latin typeface="Arial" charset="0"/>
                <a:cs typeface="Arial" charset="0"/>
              </a:rPr>
              <a:t>μ</a:t>
            </a:r>
            <a:r>
              <a:rPr lang="en-US" sz="1600" baseline="-25000" dirty="0">
                <a:latin typeface="Arial" charset="0"/>
                <a:cs typeface="Arial" charset="0"/>
              </a:rPr>
              <a:t>A</a:t>
            </a:r>
            <a:r>
              <a:rPr lang="en-US" sz="1600" dirty="0">
                <a:latin typeface="Arial" charset="0"/>
                <a:cs typeface="Arial" charset="0"/>
              </a:rPr>
              <a:t> = </a:t>
            </a:r>
            <a:r>
              <a:rPr lang="el-GR" sz="1600" dirty="0">
                <a:latin typeface="Arial" charset="0"/>
                <a:cs typeface="Arial" charset="0"/>
              </a:rPr>
              <a:t>μ</a:t>
            </a:r>
            <a:r>
              <a:rPr lang="en-US" sz="1600" baseline="-25000" dirty="0">
                <a:latin typeface="Arial" charset="0"/>
                <a:cs typeface="Arial" charset="0"/>
              </a:rPr>
              <a:t>B</a:t>
            </a:r>
            <a:r>
              <a:rPr lang="en-US" sz="1600" dirty="0">
                <a:latin typeface="Arial" charset="0"/>
                <a:cs typeface="Arial" charset="0"/>
              </a:rPr>
              <a:t> = </a:t>
            </a:r>
            <a:r>
              <a:rPr lang="el-GR" sz="1600" dirty="0">
                <a:latin typeface="Arial" charset="0"/>
                <a:cs typeface="Arial" charset="0"/>
              </a:rPr>
              <a:t>μ</a:t>
            </a:r>
            <a:r>
              <a:rPr lang="en-US" sz="1600" baseline="-25000" dirty="0">
                <a:latin typeface="Arial" charset="0"/>
                <a:cs typeface="Arial" charset="0"/>
              </a:rPr>
              <a:t>C</a:t>
            </a:r>
            <a:r>
              <a:rPr lang="en-US" sz="1600" dirty="0">
                <a:latin typeface="Arial" charset="0"/>
                <a:cs typeface="Arial" charset="0"/>
              </a:rPr>
              <a:t> </a:t>
            </a:r>
          </a:p>
          <a:p>
            <a:pPr>
              <a:defRPr/>
            </a:pPr>
            <a:endParaRPr lang="en-US" sz="800" dirty="0">
              <a:latin typeface="Arial" charset="0"/>
              <a:cs typeface="Arial" charset="0"/>
            </a:endParaRPr>
          </a:p>
          <a:p>
            <a:pPr>
              <a:defRPr/>
            </a:pPr>
            <a:r>
              <a:rPr lang="en-US" sz="1600" dirty="0">
                <a:latin typeface="Arial" charset="0"/>
                <a:cs typeface="Arial" charset="0"/>
              </a:rPr>
              <a:t>Test Statistic: F = S</a:t>
            </a:r>
            <a:r>
              <a:rPr lang="en-US" sz="1600" baseline="30000" dirty="0">
                <a:latin typeface="Arial" charset="0"/>
                <a:cs typeface="Arial" charset="0"/>
              </a:rPr>
              <a:t>2</a:t>
            </a:r>
            <a:r>
              <a:rPr lang="en-US" sz="1600" baseline="-25000" dirty="0">
                <a:latin typeface="Arial" charset="0"/>
                <a:cs typeface="Arial" charset="0"/>
              </a:rPr>
              <a:t>Between</a:t>
            </a:r>
            <a:r>
              <a:rPr lang="en-US" sz="1600" dirty="0">
                <a:latin typeface="Arial" charset="0"/>
                <a:cs typeface="Arial" charset="0"/>
              </a:rPr>
              <a:t>/S</a:t>
            </a:r>
            <a:r>
              <a:rPr lang="en-US" sz="1600" baseline="30000" dirty="0">
                <a:latin typeface="Arial" charset="0"/>
                <a:cs typeface="Arial" charset="0"/>
              </a:rPr>
              <a:t>2</a:t>
            </a:r>
            <a:r>
              <a:rPr lang="en-US" sz="1600" baseline="-25000" dirty="0">
                <a:latin typeface="Arial" charset="0"/>
                <a:cs typeface="Arial" charset="0"/>
              </a:rPr>
              <a:t>Within</a:t>
            </a:r>
          </a:p>
          <a:p>
            <a:pPr>
              <a:defRPr/>
            </a:pPr>
            <a:r>
              <a:rPr lang="en-US" sz="1050" dirty="0">
                <a:latin typeface="Arial" charset="0"/>
                <a:cs typeface="Arial" charset="0"/>
              </a:rPr>
              <a:t>Provided data are normally distributed &amp; variances within groups are equal</a:t>
            </a:r>
          </a:p>
          <a:p>
            <a:pPr>
              <a:defRPr/>
            </a:pPr>
            <a:r>
              <a:rPr lang="en-US" sz="1600" dirty="0">
                <a:latin typeface="Arial" charset="0"/>
                <a:cs typeface="Arial" charset="0"/>
              </a:rPr>
              <a:t>Null Distribution: F</a:t>
            </a:r>
            <a:r>
              <a:rPr lang="en-US" sz="1600" baseline="-12000" dirty="0">
                <a:latin typeface="Arial" charset="0"/>
                <a:cs typeface="Arial" charset="0"/>
              </a:rPr>
              <a:t>(n</a:t>
            </a:r>
            <a:r>
              <a:rPr lang="en-US" sz="1600" baseline="-25000" dirty="0">
                <a:latin typeface="Arial" charset="0"/>
                <a:cs typeface="Arial" charset="0"/>
              </a:rPr>
              <a:t>G</a:t>
            </a:r>
            <a:r>
              <a:rPr lang="en-US" sz="1600" baseline="-12000" dirty="0">
                <a:latin typeface="Arial" charset="0"/>
                <a:cs typeface="Arial" charset="0"/>
              </a:rPr>
              <a:t>-1, n-</a:t>
            </a:r>
            <a:r>
              <a:rPr lang="en-US" sz="1600" baseline="-12000" dirty="0" err="1">
                <a:latin typeface="Arial" charset="0"/>
                <a:cs typeface="Arial" charset="0"/>
              </a:rPr>
              <a:t>n</a:t>
            </a:r>
            <a:r>
              <a:rPr lang="en-US" sz="1600" baseline="-25000" dirty="0" err="1">
                <a:latin typeface="Arial" charset="0"/>
                <a:cs typeface="Arial" charset="0"/>
              </a:rPr>
              <a:t>G</a:t>
            </a:r>
            <a:r>
              <a:rPr lang="en-US" sz="1600" baseline="-12000" dirty="0">
                <a:latin typeface="Arial" charset="0"/>
                <a:cs typeface="Arial" charset="0"/>
              </a:rPr>
              <a:t>) </a:t>
            </a:r>
            <a:r>
              <a:rPr lang="en-US" sz="1050" dirty="0">
                <a:latin typeface="Arial" charset="0"/>
                <a:cs typeface="Arial" charset="0"/>
              </a:rPr>
              <a:t>(where </a:t>
            </a:r>
            <a:r>
              <a:rPr lang="en-US" sz="1050" dirty="0" err="1">
                <a:latin typeface="Arial" charset="0"/>
                <a:cs typeface="Arial" charset="0"/>
              </a:rPr>
              <a:t>n</a:t>
            </a:r>
            <a:r>
              <a:rPr lang="en-US" sz="1050" baseline="-25000" dirty="0" err="1">
                <a:latin typeface="Arial" charset="0"/>
                <a:cs typeface="Arial" charset="0"/>
              </a:rPr>
              <a:t>G</a:t>
            </a:r>
            <a:r>
              <a:rPr lang="en-US" sz="1050" dirty="0">
                <a:latin typeface="Arial" charset="0"/>
                <a:cs typeface="Arial" charset="0"/>
              </a:rPr>
              <a:t>=3, the number of groups)</a:t>
            </a:r>
          </a:p>
        </p:txBody>
      </p:sp>
      <p:grpSp>
        <p:nvGrpSpPr>
          <p:cNvPr id="2" name="Group 7">
            <a:extLst>
              <a:ext uri="{FF2B5EF4-FFF2-40B4-BE49-F238E27FC236}">
                <a16:creationId xmlns:a16="http://schemas.microsoft.com/office/drawing/2014/main" id="{6DA99393-D5C5-4C5C-AA18-2AFC747DA045}"/>
              </a:ext>
            </a:extLst>
          </p:cNvPr>
          <p:cNvGrpSpPr>
            <a:grpSpLocks/>
          </p:cNvGrpSpPr>
          <p:nvPr/>
        </p:nvGrpSpPr>
        <p:grpSpPr bwMode="auto">
          <a:xfrm>
            <a:off x="152400" y="2895600"/>
            <a:ext cx="3657600" cy="2667000"/>
            <a:chOff x="304800" y="3505200"/>
            <a:chExt cx="4191000" cy="3037485"/>
          </a:xfrm>
        </p:grpSpPr>
        <p:pic>
          <p:nvPicPr>
            <p:cNvPr id="31755" name="Picture 2">
              <a:extLst>
                <a:ext uri="{FF2B5EF4-FFF2-40B4-BE49-F238E27FC236}">
                  <a16:creationId xmlns:a16="http://schemas.microsoft.com/office/drawing/2014/main" id="{D78BFDAD-2DD3-47F8-A5D3-E8E81920E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05200"/>
              <a:ext cx="4191000" cy="303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3">
              <a:extLst>
                <a:ext uri="{FF2B5EF4-FFF2-40B4-BE49-F238E27FC236}">
                  <a16:creationId xmlns:a16="http://schemas.microsoft.com/office/drawing/2014/main" id="{B3BE0CEC-42D3-4D07-BF8A-AB3B1135E5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191000"/>
              <a:ext cx="20478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8">
            <a:extLst>
              <a:ext uri="{FF2B5EF4-FFF2-40B4-BE49-F238E27FC236}">
                <a16:creationId xmlns:a16="http://schemas.microsoft.com/office/drawing/2014/main" id="{EB2F9500-3A5E-45BF-AD2A-0EC2ADC5D633}"/>
              </a:ext>
            </a:extLst>
          </p:cNvPr>
          <p:cNvSpPr txBox="1">
            <a:spLocks noChangeArrowheads="1"/>
          </p:cNvSpPr>
          <p:nvPr/>
        </p:nvSpPr>
        <p:spPr bwMode="auto">
          <a:xfrm>
            <a:off x="3962400" y="4267200"/>
            <a:ext cx="4171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Decision Rule: Reject H</a:t>
            </a:r>
            <a:r>
              <a:rPr lang="en-US" altLang="en-US" sz="1600" baseline="-25000"/>
              <a:t>0</a:t>
            </a:r>
            <a:r>
              <a:rPr lang="en-US" altLang="en-US" sz="1600"/>
              <a:t> if F &gt; F</a:t>
            </a:r>
            <a:r>
              <a:rPr lang="en-US" altLang="en-US" sz="1600" baseline="-12000"/>
              <a:t>(n</a:t>
            </a:r>
            <a:r>
              <a:rPr lang="en-US" altLang="en-US" sz="1600" baseline="-25000"/>
              <a:t>G</a:t>
            </a:r>
            <a:r>
              <a:rPr lang="en-US" altLang="en-US" sz="1600" baseline="-12000"/>
              <a:t>-1, n-n</a:t>
            </a:r>
            <a:r>
              <a:rPr lang="en-US" altLang="en-US" sz="1600" baseline="-25000"/>
              <a:t>G</a:t>
            </a:r>
            <a:r>
              <a:rPr lang="en-US" altLang="en-US" sz="1600" baseline="-12000"/>
              <a:t>, 1-</a:t>
            </a:r>
            <a:r>
              <a:rPr lang="el-GR" altLang="en-US" sz="1600" baseline="-12000"/>
              <a:t>α</a:t>
            </a:r>
            <a:r>
              <a:rPr lang="en-US" altLang="en-US" sz="1600" baseline="-12000"/>
              <a:t>)</a:t>
            </a:r>
            <a:endParaRPr lang="en-US" altLang="en-US" sz="1600"/>
          </a:p>
        </p:txBody>
      </p:sp>
      <p:sp>
        <p:nvSpPr>
          <p:cNvPr id="10" name="TextBox 9">
            <a:extLst>
              <a:ext uri="{FF2B5EF4-FFF2-40B4-BE49-F238E27FC236}">
                <a16:creationId xmlns:a16="http://schemas.microsoft.com/office/drawing/2014/main" id="{70AF2458-BADD-40F5-8687-8F68F95C7161}"/>
              </a:ext>
            </a:extLst>
          </p:cNvPr>
          <p:cNvSpPr txBox="1">
            <a:spLocks noChangeArrowheads="1"/>
          </p:cNvSpPr>
          <p:nvPr/>
        </p:nvSpPr>
        <p:spPr bwMode="auto">
          <a:xfrm>
            <a:off x="3962400" y="4648200"/>
            <a:ext cx="38750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Decision:  F = S</a:t>
            </a:r>
            <a:r>
              <a:rPr lang="en-US" altLang="en-US" sz="1600" baseline="30000"/>
              <a:t>2</a:t>
            </a:r>
            <a:r>
              <a:rPr lang="en-US" altLang="en-US" sz="1600" baseline="-25000"/>
              <a:t>Between</a:t>
            </a:r>
            <a:r>
              <a:rPr lang="en-US" altLang="en-US" sz="1600"/>
              <a:t>/S</a:t>
            </a:r>
            <a:r>
              <a:rPr lang="en-US" altLang="en-US" sz="1600" baseline="30000"/>
              <a:t>2</a:t>
            </a:r>
            <a:r>
              <a:rPr lang="en-US" altLang="en-US" sz="1600" baseline="-25000"/>
              <a:t>Within </a:t>
            </a:r>
            <a:r>
              <a:rPr lang="en-US" altLang="en-US" sz="1600"/>
              <a:t>&gt;</a:t>
            </a:r>
          </a:p>
          <a:p>
            <a:pPr eaLnBrk="1" hangingPunct="1"/>
            <a:r>
              <a:rPr lang="en-US" altLang="en-US" sz="1600"/>
              <a:t>                    = 571.6/14.3</a:t>
            </a:r>
          </a:p>
          <a:p>
            <a:pPr eaLnBrk="1" hangingPunct="1"/>
            <a:r>
              <a:rPr lang="en-US" altLang="en-US" sz="1600"/>
              <a:t>                    = 39.97 &gt;  F</a:t>
            </a:r>
            <a:r>
              <a:rPr lang="en-US" altLang="en-US" sz="1600" baseline="-25000"/>
              <a:t>(2,15, 0.95) </a:t>
            </a:r>
            <a:r>
              <a:rPr lang="en-US" altLang="en-US" sz="1600"/>
              <a:t>= 3.68, </a:t>
            </a:r>
          </a:p>
          <a:p>
            <a:pPr eaLnBrk="1" hangingPunct="1"/>
            <a:r>
              <a:rPr lang="en-US" altLang="en-US" sz="1600"/>
              <a:t>             so Reject H</a:t>
            </a:r>
            <a:r>
              <a:rPr lang="en-US" altLang="en-US" sz="1600" baseline="-25000"/>
              <a:t>0</a:t>
            </a:r>
            <a:r>
              <a:rPr lang="en-US" altLang="en-US" sz="1600"/>
              <a:t> in Favor of H</a:t>
            </a:r>
            <a:r>
              <a:rPr lang="en-US" altLang="en-US" sz="1600" baseline="-25000"/>
              <a:t>1</a:t>
            </a:r>
            <a:r>
              <a:rPr lang="en-US" altLang="en-US" sz="1600"/>
              <a:t>. </a:t>
            </a:r>
          </a:p>
        </p:txBody>
      </p:sp>
      <p:sp>
        <p:nvSpPr>
          <p:cNvPr id="11" name="TextBox 10">
            <a:extLst>
              <a:ext uri="{FF2B5EF4-FFF2-40B4-BE49-F238E27FC236}">
                <a16:creationId xmlns:a16="http://schemas.microsoft.com/office/drawing/2014/main" id="{6EDF3686-2E93-4A99-BB51-F8EB552911C2}"/>
              </a:ext>
            </a:extLst>
          </p:cNvPr>
          <p:cNvSpPr txBox="1">
            <a:spLocks noChangeArrowheads="1"/>
          </p:cNvSpPr>
          <p:nvPr/>
        </p:nvSpPr>
        <p:spPr bwMode="auto">
          <a:xfrm>
            <a:off x="76200" y="5791200"/>
            <a:ext cx="9043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Conclude: The average additional growth is different with respect to the different herbicide applied.</a:t>
            </a:r>
          </a:p>
        </p:txBody>
      </p:sp>
      <p:sp>
        <p:nvSpPr>
          <p:cNvPr id="12" name="TextBox 11">
            <a:extLst>
              <a:ext uri="{FF2B5EF4-FFF2-40B4-BE49-F238E27FC236}">
                <a16:creationId xmlns:a16="http://schemas.microsoft.com/office/drawing/2014/main" id="{D449A379-0630-451F-B714-85A5B372CB5A}"/>
              </a:ext>
            </a:extLst>
          </p:cNvPr>
          <p:cNvSpPr txBox="1">
            <a:spLocks noChangeArrowheads="1"/>
          </p:cNvSpPr>
          <p:nvPr/>
        </p:nvSpPr>
        <p:spPr bwMode="auto">
          <a:xfrm>
            <a:off x="1066800" y="6324600"/>
            <a:ext cx="70754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So why this test statistic and how is it specifically determined from the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 calcmode="lin" valueType="num">
                                      <p:cBhvr additive="base">
                                        <p:cTn id="3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 calcmode="lin" valueType="num">
                                      <p:cBhvr additive="base">
                                        <p:cTn id="3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 calcmode="lin" valueType="num">
                                      <p:cBhvr additive="base">
                                        <p:cTn id="4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 calcmode="lin" valueType="num">
                                      <p:cBhvr additive="base">
                                        <p:cTn id="4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 calcmode="lin" valueType="num">
                                      <p:cBhvr additive="base">
                                        <p:cTn id="5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a:extLst>
              <a:ext uri="{FF2B5EF4-FFF2-40B4-BE49-F238E27FC236}">
                <a16:creationId xmlns:a16="http://schemas.microsoft.com/office/drawing/2014/main" id="{EFB56549-DB67-46B2-A586-8852ED524834}"/>
              </a:ext>
            </a:extLst>
          </p:cNvPr>
          <p:cNvSpPr txBox="1">
            <a:spLocks noChangeArrowheads="1"/>
          </p:cNvSpPr>
          <p:nvPr/>
        </p:nvSpPr>
        <p:spPr bwMode="auto">
          <a:xfrm>
            <a:off x="1143000" y="0"/>
            <a:ext cx="694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Sample Data From 3 or More Groups</a:t>
            </a:r>
          </a:p>
        </p:txBody>
      </p:sp>
      <p:sp>
        <p:nvSpPr>
          <p:cNvPr id="3" name="TextBox 2">
            <a:extLst>
              <a:ext uri="{FF2B5EF4-FFF2-40B4-BE49-F238E27FC236}">
                <a16:creationId xmlns:a16="http://schemas.microsoft.com/office/drawing/2014/main" id="{EB9D6100-EFC7-4CC0-96C5-AA9D81AAF85A}"/>
              </a:ext>
            </a:extLst>
          </p:cNvPr>
          <p:cNvSpPr txBox="1">
            <a:spLocks noChangeArrowheads="1"/>
          </p:cNvSpPr>
          <p:nvPr/>
        </p:nvSpPr>
        <p:spPr bwMode="auto">
          <a:xfrm>
            <a:off x="234950" y="533400"/>
            <a:ext cx="86804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When more than two groups are involved and we are interested in determining if the respective populations from which the samples within each have been acquired have different population mean values, then the approach most often utilized is </a:t>
            </a:r>
            <a:r>
              <a:rPr lang="en-US" altLang="en-US" sz="1400" b="1" i="1"/>
              <a:t>Analysis of Variance</a:t>
            </a:r>
            <a:r>
              <a:rPr lang="en-US" altLang="en-US" sz="1400"/>
              <a:t>.</a:t>
            </a:r>
          </a:p>
          <a:p>
            <a:pPr eaLnBrk="1" hangingPunct="1"/>
            <a:endParaRPr lang="en-US" altLang="en-US" sz="800"/>
          </a:p>
          <a:p>
            <a:pPr eaLnBrk="1" hangingPunct="1"/>
            <a:r>
              <a:rPr lang="en-US" altLang="en-US" sz="1400"/>
              <a:t>The approach, often abbreviated as </a:t>
            </a:r>
            <a:r>
              <a:rPr lang="en-US" altLang="en-US" sz="1400" b="1" i="1"/>
              <a:t>ANOVA</a:t>
            </a:r>
            <a:r>
              <a:rPr lang="en-US" altLang="en-US" sz="1400"/>
              <a:t>, simply compares the variation between group averages to the variation of the results within groups.  Hence, the name refers to “variance” when it is actually an evaluation of the group means.</a:t>
            </a:r>
          </a:p>
          <a:p>
            <a:pPr eaLnBrk="1" hangingPunct="1"/>
            <a:endParaRPr lang="en-US" altLang="en-US" sz="800"/>
          </a:p>
          <a:p>
            <a:pPr eaLnBrk="1" hangingPunct="1"/>
            <a:r>
              <a:rPr lang="en-US" altLang="en-US" sz="1400"/>
              <a:t>The concept is that if there are no differences between the population means from which the respective sample groups have been obtained, then all the data is from essentially the same population, and the group averages* would not be expected to vary any more than the individual data values.  The “*” is included to note that these group averages need to be properly scaled … why?  </a:t>
            </a:r>
          </a:p>
          <a:p>
            <a:pPr eaLnBrk="1" hangingPunct="1"/>
            <a:r>
              <a:rPr lang="en-US" altLang="en-US" sz="1400"/>
              <a:t>The CLT tells us that Var(X-bar) = </a:t>
            </a:r>
            <a:r>
              <a:rPr lang="el-GR" altLang="en-US" sz="1400"/>
              <a:t>σ</a:t>
            </a:r>
            <a:r>
              <a:rPr lang="en-US" altLang="en-US" sz="1400" baseline="30000"/>
              <a:t>2</a:t>
            </a:r>
            <a:r>
              <a:rPr lang="en-US" altLang="en-US" sz="1400"/>
              <a:t>/n, where </a:t>
            </a:r>
            <a:r>
              <a:rPr lang="el-GR" altLang="en-US" sz="1400"/>
              <a:t>σ</a:t>
            </a:r>
            <a:r>
              <a:rPr lang="en-US" altLang="en-US" sz="1400" baseline="30000"/>
              <a:t>2</a:t>
            </a:r>
            <a:r>
              <a:rPr lang="en-US" altLang="en-US" sz="1400"/>
              <a:t> is the variance of individual results and n is the number of individual results comprising the sample, so need to multiply Var(X-bar) by n for it to have the same variation as individual results.</a:t>
            </a:r>
          </a:p>
        </p:txBody>
      </p:sp>
      <p:sp>
        <p:nvSpPr>
          <p:cNvPr id="4" name="TextBox 3">
            <a:extLst>
              <a:ext uri="{FF2B5EF4-FFF2-40B4-BE49-F238E27FC236}">
                <a16:creationId xmlns:a16="http://schemas.microsoft.com/office/drawing/2014/main" id="{8FAC12F4-6F83-422F-BD71-F36856FBCB40}"/>
              </a:ext>
            </a:extLst>
          </p:cNvPr>
          <p:cNvSpPr txBox="1">
            <a:spLocks noChangeArrowheads="1"/>
          </p:cNvSpPr>
          <p:nvPr/>
        </p:nvSpPr>
        <p:spPr bwMode="auto">
          <a:xfrm>
            <a:off x="457200" y="3581400"/>
            <a:ext cx="7681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The most popular means of outlining an Analysis of Variance is through use of an ANOVA table:</a:t>
            </a:r>
          </a:p>
        </p:txBody>
      </p:sp>
      <p:grpSp>
        <p:nvGrpSpPr>
          <p:cNvPr id="2" name="Group 10">
            <a:extLst>
              <a:ext uri="{FF2B5EF4-FFF2-40B4-BE49-F238E27FC236}">
                <a16:creationId xmlns:a16="http://schemas.microsoft.com/office/drawing/2014/main" id="{7C96170D-BF06-46FB-BE69-BF184F719B5E}"/>
              </a:ext>
            </a:extLst>
          </p:cNvPr>
          <p:cNvGrpSpPr>
            <a:grpSpLocks/>
          </p:cNvGrpSpPr>
          <p:nvPr/>
        </p:nvGrpSpPr>
        <p:grpSpPr bwMode="auto">
          <a:xfrm>
            <a:off x="304800" y="3886200"/>
            <a:ext cx="3352800" cy="1447800"/>
            <a:chOff x="304800" y="3886200"/>
            <a:chExt cx="3352800" cy="1447800"/>
          </a:xfrm>
        </p:grpSpPr>
        <p:pic>
          <p:nvPicPr>
            <p:cNvPr id="32777" name="Picture 2">
              <a:extLst>
                <a:ext uri="{FF2B5EF4-FFF2-40B4-BE49-F238E27FC236}">
                  <a16:creationId xmlns:a16="http://schemas.microsoft.com/office/drawing/2014/main" id="{5A602224-2692-48B9-9AB0-37E2656DF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14800"/>
              <a:ext cx="335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Box 5">
              <a:extLst>
                <a:ext uri="{FF2B5EF4-FFF2-40B4-BE49-F238E27FC236}">
                  <a16:creationId xmlns:a16="http://schemas.microsoft.com/office/drawing/2014/main" id="{A2453924-3A37-43A8-8B7E-3E7730611886}"/>
                </a:ext>
              </a:extLst>
            </p:cNvPr>
            <p:cNvSpPr txBox="1">
              <a:spLocks noChangeArrowheads="1"/>
            </p:cNvSpPr>
            <p:nvPr/>
          </p:nvSpPr>
          <p:spPr bwMode="auto">
            <a:xfrm>
              <a:off x="304800" y="3886200"/>
              <a:ext cx="1487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t>Herbicide Data</a:t>
              </a:r>
            </a:p>
          </p:txBody>
        </p:sp>
      </p:grpSp>
      <p:sp>
        <p:nvSpPr>
          <p:cNvPr id="7" name="TextBox 6">
            <a:extLst>
              <a:ext uri="{FF2B5EF4-FFF2-40B4-BE49-F238E27FC236}">
                <a16:creationId xmlns:a16="http://schemas.microsoft.com/office/drawing/2014/main" id="{E4E54F8E-D68B-42DA-B12B-7A6B1AFDD90C}"/>
              </a:ext>
            </a:extLst>
          </p:cNvPr>
          <p:cNvSpPr txBox="1">
            <a:spLocks noChangeArrowheads="1"/>
          </p:cNvSpPr>
          <p:nvPr/>
        </p:nvSpPr>
        <p:spPr bwMode="auto">
          <a:xfrm>
            <a:off x="3810000" y="3951288"/>
            <a:ext cx="5105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In general,</a:t>
            </a:r>
          </a:p>
          <a:p>
            <a:pPr eaLnBrk="1" hangingPunct="1"/>
            <a:r>
              <a:rPr lang="en-US" altLang="en-US" sz="1200"/>
              <a:t>   </a:t>
            </a:r>
            <a:r>
              <a:rPr lang="en-US" altLang="en-US" sz="1200" b="1"/>
              <a:t>Source</a:t>
            </a:r>
            <a:r>
              <a:rPr lang="en-US" altLang="en-US" sz="1200"/>
              <a:t>:  Identifies the </a:t>
            </a:r>
            <a:r>
              <a:rPr lang="en-US" altLang="en-US" sz="1200" b="1" i="1"/>
              <a:t>Factors</a:t>
            </a:r>
            <a:r>
              <a:rPr lang="en-US" altLang="en-US" sz="1200"/>
              <a:t> involved, last two rows are virtually</a:t>
            </a:r>
          </a:p>
          <a:p>
            <a:pPr eaLnBrk="1" hangingPunct="1"/>
            <a:r>
              <a:rPr lang="en-US" altLang="en-US" sz="1200"/>
              <a:t>                 always “Error” and “Total”</a:t>
            </a:r>
          </a:p>
          <a:p>
            <a:pPr eaLnBrk="1" hangingPunct="1"/>
            <a:r>
              <a:rPr lang="en-US" altLang="en-US" sz="1200"/>
              <a:t>   </a:t>
            </a:r>
            <a:r>
              <a:rPr lang="en-US" altLang="en-US" sz="1200" b="1"/>
              <a:t>df</a:t>
            </a:r>
            <a:r>
              <a:rPr lang="en-US" altLang="en-US" sz="1200"/>
              <a:t>: Respective </a:t>
            </a:r>
            <a:r>
              <a:rPr lang="en-US" altLang="en-US" sz="1200" b="1" i="1"/>
              <a:t>Degrees of Freedom </a:t>
            </a:r>
            <a:r>
              <a:rPr lang="en-US" altLang="en-US" sz="1200"/>
              <a:t>for each Source of Variation,</a:t>
            </a:r>
          </a:p>
          <a:p>
            <a:pPr eaLnBrk="1" hangingPunct="1"/>
            <a:r>
              <a:rPr lang="en-US" altLang="en-US" sz="1200"/>
              <a:t>        for a 1-way ANOVA df</a:t>
            </a:r>
            <a:r>
              <a:rPr lang="en-US" altLang="en-US" sz="1200" baseline="-25000"/>
              <a:t>Factor</a:t>
            </a:r>
            <a:r>
              <a:rPr lang="en-US" altLang="en-US" sz="1200"/>
              <a:t> = n</a:t>
            </a:r>
            <a:r>
              <a:rPr lang="en-US" altLang="en-US" sz="1200" baseline="-25000"/>
              <a:t>G</a:t>
            </a:r>
            <a:r>
              <a:rPr lang="en-US" altLang="en-US" sz="1200"/>
              <a:t> -1, where n</a:t>
            </a:r>
            <a:r>
              <a:rPr lang="en-US" altLang="en-US" sz="1200" baseline="-25000"/>
              <a:t>G</a:t>
            </a:r>
            <a:r>
              <a:rPr lang="en-US" altLang="en-US" sz="1200"/>
              <a:t> = number of groups</a:t>
            </a:r>
          </a:p>
          <a:p>
            <a:pPr eaLnBrk="1" hangingPunct="1"/>
            <a:r>
              <a:rPr lang="en-US" altLang="en-US" sz="1200"/>
              <a:t>   </a:t>
            </a:r>
            <a:r>
              <a:rPr lang="en-US" altLang="en-US" sz="1200" b="1"/>
              <a:t>SS</a:t>
            </a:r>
            <a:r>
              <a:rPr lang="en-US" altLang="en-US" sz="1200"/>
              <a:t>: </a:t>
            </a:r>
            <a:r>
              <a:rPr lang="en-US" altLang="en-US" sz="1200" b="1" i="1"/>
              <a:t>Sums of Squares </a:t>
            </a:r>
            <a:r>
              <a:rPr lang="en-US" altLang="en-US" sz="1200"/>
              <a:t>for each Source of Variation, for a balanced </a:t>
            </a:r>
          </a:p>
          <a:p>
            <a:pPr eaLnBrk="1" hangingPunct="1"/>
            <a:r>
              <a:rPr lang="en-US" altLang="en-US" sz="1200"/>
              <a:t>          1-way ANOVA, these are:</a:t>
            </a:r>
          </a:p>
          <a:p>
            <a:pPr eaLnBrk="1" hangingPunct="1"/>
            <a:r>
              <a:rPr lang="en-US" altLang="en-US" sz="1200"/>
              <a:t>            Factor:  n</a:t>
            </a:r>
            <a:r>
              <a:rPr lang="en-US" altLang="en-US" sz="1200" baseline="-25000"/>
              <a:t>W</a:t>
            </a:r>
            <a:r>
              <a:rPr lang="en-US" altLang="en-US" sz="1200"/>
              <a:t>∑</a:t>
            </a:r>
            <a:r>
              <a:rPr lang="en-US" altLang="en-US" sz="1200" baseline="-12000"/>
              <a:t>i=1 to n</a:t>
            </a:r>
            <a:r>
              <a:rPr lang="en-US" altLang="en-US" sz="1200" baseline="-25000"/>
              <a:t>G</a:t>
            </a:r>
            <a:r>
              <a:rPr lang="en-US" altLang="en-US" sz="1200"/>
              <a:t> (Y</a:t>
            </a:r>
            <a:r>
              <a:rPr lang="en-US" altLang="en-US" sz="1200" baseline="-25000"/>
              <a:t>i</a:t>
            </a:r>
            <a:r>
              <a:rPr lang="en-US" altLang="en-US" sz="1200"/>
              <a:t>-bar – Y-bar)</a:t>
            </a:r>
            <a:r>
              <a:rPr lang="en-US" altLang="en-US" sz="1200" baseline="30000"/>
              <a:t>2</a:t>
            </a:r>
            <a:r>
              <a:rPr lang="en-US" altLang="en-US" sz="1200"/>
              <a:t>, </a:t>
            </a:r>
            <a:r>
              <a:rPr lang="en-US" altLang="en-US" sz="1000"/>
              <a:t>n</a:t>
            </a:r>
            <a:r>
              <a:rPr lang="en-US" altLang="en-US" sz="1000" baseline="-25000"/>
              <a:t>W</a:t>
            </a:r>
            <a:r>
              <a:rPr lang="en-US" altLang="en-US" sz="1000"/>
              <a:t> = number within each group</a:t>
            </a:r>
            <a:endParaRPr lang="en-US" altLang="en-US" sz="1000" baseline="30000"/>
          </a:p>
          <a:p>
            <a:pPr eaLnBrk="1" hangingPunct="1"/>
            <a:r>
              <a:rPr lang="en-US" altLang="en-US" sz="1200"/>
              <a:t>            Error: ∑</a:t>
            </a:r>
            <a:r>
              <a:rPr lang="en-US" altLang="en-US" sz="1200" baseline="-12000"/>
              <a:t>i=1 to n</a:t>
            </a:r>
            <a:r>
              <a:rPr lang="en-US" altLang="en-US" sz="1200" baseline="-25000"/>
              <a:t>G</a:t>
            </a:r>
            <a:r>
              <a:rPr lang="en-US" altLang="en-US" sz="1200"/>
              <a:t>∑</a:t>
            </a:r>
            <a:r>
              <a:rPr lang="en-US" altLang="en-US" sz="1200" baseline="-12000"/>
              <a:t>j= 1 to n</a:t>
            </a:r>
            <a:r>
              <a:rPr lang="en-US" altLang="en-US" sz="1200" baseline="-25000"/>
              <a:t>W</a:t>
            </a:r>
            <a:r>
              <a:rPr lang="en-US" altLang="en-US" sz="1200"/>
              <a:t>(Y</a:t>
            </a:r>
            <a:r>
              <a:rPr lang="en-US" altLang="en-US" sz="1200" baseline="-25000"/>
              <a:t>ij</a:t>
            </a:r>
            <a:r>
              <a:rPr lang="en-US" altLang="en-US" sz="1200"/>
              <a:t> – Y</a:t>
            </a:r>
            <a:r>
              <a:rPr lang="en-US" altLang="en-US" sz="1200" baseline="-25000"/>
              <a:t>i</a:t>
            </a:r>
            <a:r>
              <a:rPr lang="en-US" altLang="en-US" sz="1200"/>
              <a:t>-bar)</a:t>
            </a:r>
            <a:r>
              <a:rPr lang="en-US" altLang="en-US" sz="1200" baseline="30000"/>
              <a:t>2</a:t>
            </a:r>
          </a:p>
          <a:p>
            <a:pPr eaLnBrk="1" hangingPunct="1"/>
            <a:r>
              <a:rPr lang="en-US" altLang="en-US" sz="1200"/>
              <a:t>            Total: ∑</a:t>
            </a:r>
            <a:r>
              <a:rPr lang="en-US" altLang="en-US" sz="1200" baseline="-12000"/>
              <a:t>i=1 to n</a:t>
            </a:r>
            <a:r>
              <a:rPr lang="en-US" altLang="en-US" sz="1200" baseline="-25000"/>
              <a:t>G</a:t>
            </a:r>
            <a:r>
              <a:rPr lang="en-US" altLang="en-US" sz="1200"/>
              <a:t>∑</a:t>
            </a:r>
            <a:r>
              <a:rPr lang="en-US" altLang="en-US" sz="1200" baseline="-12000"/>
              <a:t>j=1 to n</a:t>
            </a:r>
            <a:r>
              <a:rPr lang="en-US" altLang="en-US" sz="1200" baseline="-25000"/>
              <a:t>W</a:t>
            </a:r>
            <a:r>
              <a:rPr lang="en-US" altLang="en-US" sz="1200"/>
              <a:t>(Y</a:t>
            </a:r>
            <a:r>
              <a:rPr lang="en-US" altLang="en-US" sz="1200" baseline="-25000"/>
              <a:t>ij</a:t>
            </a:r>
            <a:r>
              <a:rPr lang="en-US" altLang="en-US" sz="1200"/>
              <a:t> – Y-bar)</a:t>
            </a:r>
            <a:r>
              <a:rPr lang="en-US" altLang="en-US" sz="1200" baseline="30000"/>
              <a:t>2</a:t>
            </a:r>
            <a:r>
              <a:rPr lang="en-US" altLang="en-US" sz="1200"/>
              <a:t>, </a:t>
            </a:r>
            <a:r>
              <a:rPr lang="en-US" altLang="en-US" sz="1000"/>
              <a:t>SS</a:t>
            </a:r>
            <a:r>
              <a:rPr lang="en-US" altLang="en-US" sz="1000" baseline="-25000"/>
              <a:t>Total</a:t>
            </a:r>
            <a:r>
              <a:rPr lang="en-US" altLang="en-US" sz="1000"/>
              <a:t> = Sum of all rows above</a:t>
            </a:r>
          </a:p>
          <a:p>
            <a:pPr eaLnBrk="1" hangingPunct="1"/>
            <a:r>
              <a:rPr lang="en-US" altLang="en-US" sz="1200"/>
              <a:t>    </a:t>
            </a:r>
            <a:r>
              <a:rPr lang="en-US" altLang="en-US" sz="1200" b="1"/>
              <a:t>MS</a:t>
            </a:r>
            <a:r>
              <a:rPr lang="en-US" altLang="en-US" sz="1200"/>
              <a:t>: </a:t>
            </a:r>
            <a:r>
              <a:rPr lang="en-US" altLang="en-US" sz="1200" b="1" i="1"/>
              <a:t>Mean Squares </a:t>
            </a:r>
            <a:r>
              <a:rPr lang="en-US" altLang="en-US" sz="1200"/>
              <a:t>for each Source of Variation, MS</a:t>
            </a:r>
            <a:r>
              <a:rPr lang="en-US" altLang="en-US" sz="1200" baseline="-25000"/>
              <a:t>i</a:t>
            </a:r>
            <a:r>
              <a:rPr lang="en-US" altLang="en-US" sz="1200"/>
              <a:t> = SS</a:t>
            </a:r>
            <a:r>
              <a:rPr lang="en-US" altLang="en-US" sz="1200" baseline="-25000"/>
              <a:t>i</a:t>
            </a:r>
            <a:r>
              <a:rPr lang="en-US" altLang="en-US" sz="1200"/>
              <a:t>/df</a:t>
            </a:r>
            <a:r>
              <a:rPr lang="en-US" altLang="en-US" sz="1200" baseline="-25000"/>
              <a:t>i</a:t>
            </a:r>
            <a:r>
              <a:rPr lang="en-US" altLang="en-US" sz="1200"/>
              <a:t>, for all</a:t>
            </a:r>
          </a:p>
          <a:p>
            <a:pPr eaLnBrk="1" hangingPunct="1"/>
            <a:r>
              <a:rPr lang="en-US" altLang="en-US" sz="1200"/>
              <a:t>            rows of the table, except the “Total” row.</a:t>
            </a:r>
          </a:p>
          <a:p>
            <a:pPr eaLnBrk="1" hangingPunct="1"/>
            <a:r>
              <a:rPr lang="en-US" altLang="en-US" sz="1200"/>
              <a:t>    </a:t>
            </a:r>
            <a:r>
              <a:rPr lang="en-US" altLang="en-US" sz="1200" b="1"/>
              <a:t>F</a:t>
            </a:r>
            <a:r>
              <a:rPr lang="en-US" altLang="en-US" sz="1200"/>
              <a:t>: </a:t>
            </a:r>
            <a:r>
              <a:rPr lang="en-US" altLang="en-US" sz="1200" b="1" i="1"/>
              <a:t>F statistic(s), </a:t>
            </a:r>
            <a:r>
              <a:rPr lang="en-US" altLang="en-US" sz="1200"/>
              <a:t>generally MS</a:t>
            </a:r>
            <a:r>
              <a:rPr lang="en-US" altLang="en-US" sz="1200" baseline="-25000"/>
              <a:t>i</a:t>
            </a:r>
            <a:r>
              <a:rPr lang="en-US" altLang="en-US" sz="1200"/>
              <a:t>/MSE, where MSE = MS for “Error” row</a:t>
            </a:r>
          </a:p>
          <a:p>
            <a:pPr eaLnBrk="1" hangingPunct="1"/>
            <a:r>
              <a:rPr lang="en-US" altLang="en-US" sz="1200"/>
              <a:t>    </a:t>
            </a:r>
            <a:r>
              <a:rPr lang="en-US" altLang="en-US" sz="1200" b="1"/>
              <a:t>p-Value</a:t>
            </a:r>
            <a:r>
              <a:rPr lang="en-US" altLang="en-US" sz="1200"/>
              <a:t>: Respective </a:t>
            </a:r>
            <a:r>
              <a:rPr lang="en-US" altLang="en-US" sz="1200" b="1" i="1"/>
              <a:t>p-Values </a:t>
            </a:r>
            <a:r>
              <a:rPr lang="en-US" altLang="en-US" sz="1200"/>
              <a:t>for each F statistic</a:t>
            </a:r>
          </a:p>
        </p:txBody>
      </p:sp>
      <p:sp>
        <p:nvSpPr>
          <p:cNvPr id="9" name="TextBox 8">
            <a:extLst>
              <a:ext uri="{FF2B5EF4-FFF2-40B4-BE49-F238E27FC236}">
                <a16:creationId xmlns:a16="http://schemas.microsoft.com/office/drawing/2014/main" id="{CC263DD3-E378-4544-87BD-B5A3ACF53575}"/>
              </a:ext>
            </a:extLst>
          </p:cNvPr>
          <p:cNvSpPr txBox="1">
            <a:spLocks noChangeArrowheads="1"/>
          </p:cNvSpPr>
          <p:nvPr/>
        </p:nvSpPr>
        <p:spPr bwMode="auto">
          <a:xfrm>
            <a:off x="228600" y="5410200"/>
            <a:ext cx="365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Note: MSB = n</a:t>
            </a:r>
            <a:r>
              <a:rPr lang="en-US" altLang="en-US" sz="1200" baseline="-25000"/>
              <a:t>W</a:t>
            </a:r>
            <a:r>
              <a:rPr lang="en-US" altLang="en-US" sz="1200"/>
              <a:t>*S</a:t>
            </a:r>
            <a:r>
              <a:rPr lang="en-US" altLang="en-US" sz="1200" baseline="-25000"/>
              <a:t>B</a:t>
            </a:r>
            <a:r>
              <a:rPr lang="en-US" altLang="en-US" sz="1200" baseline="30000"/>
              <a:t>2</a:t>
            </a:r>
            <a:r>
              <a:rPr lang="en-US" altLang="en-US" sz="1200"/>
              <a:t>, where S</a:t>
            </a:r>
            <a:r>
              <a:rPr lang="en-US" altLang="en-US" sz="1200" baseline="-25000"/>
              <a:t>B</a:t>
            </a:r>
            <a:r>
              <a:rPr lang="en-US" altLang="en-US" sz="1200" baseline="30000"/>
              <a:t>2</a:t>
            </a:r>
            <a:r>
              <a:rPr lang="en-US" altLang="en-US" sz="1200"/>
              <a:t> = Variance of the</a:t>
            </a:r>
          </a:p>
          <a:p>
            <a:pPr eaLnBrk="1" hangingPunct="1"/>
            <a:r>
              <a:rPr lang="en-US" altLang="en-US" sz="1200"/>
              <a:t>                                   Group Averages, and</a:t>
            </a:r>
          </a:p>
          <a:p>
            <a:pPr eaLnBrk="1" hangingPunct="1"/>
            <a:r>
              <a:rPr lang="en-US" altLang="en-US" sz="1200"/>
              <a:t>         MSW = S</a:t>
            </a:r>
            <a:r>
              <a:rPr lang="en-US" altLang="en-US" sz="1200" baseline="-25000"/>
              <a:t>W</a:t>
            </a:r>
            <a:r>
              <a:rPr lang="en-US" altLang="en-US" sz="1200" baseline="30000"/>
              <a:t>2</a:t>
            </a:r>
            <a:r>
              <a:rPr lang="en-US" altLang="en-US" sz="1200"/>
              <a:t>, where S</a:t>
            </a:r>
            <a:r>
              <a:rPr lang="en-US" altLang="en-US" sz="1200" baseline="-25000"/>
              <a:t>W</a:t>
            </a:r>
            <a:r>
              <a:rPr lang="en-US" altLang="en-US" sz="1200" baseline="30000"/>
              <a:t>2</a:t>
            </a:r>
            <a:r>
              <a:rPr lang="en-US" altLang="en-US" sz="1200"/>
              <a:t> = Average of the </a:t>
            </a:r>
          </a:p>
          <a:p>
            <a:pPr eaLnBrk="1" hangingPunct="1"/>
            <a:r>
              <a:rPr lang="en-US" altLang="en-US" sz="1200"/>
              <a:t>                              Within Group Variances</a:t>
            </a:r>
          </a:p>
          <a:p>
            <a:pPr eaLnBrk="1" hangingPunct="1"/>
            <a:r>
              <a:rPr lang="en-US" altLang="en-US" sz="1200"/>
              <a:t>If no difference in group means, these are both estimators of </a:t>
            </a:r>
            <a:r>
              <a:rPr lang="el-GR" altLang="en-US" sz="1200"/>
              <a:t>σ</a:t>
            </a:r>
            <a:r>
              <a:rPr lang="en-US" altLang="en-US" sz="1200" baseline="30000"/>
              <a:t>2</a:t>
            </a:r>
            <a:r>
              <a:rPr lang="en-US" altLang="en-US" sz="1200"/>
              <a:t>, the population variance.</a:t>
            </a:r>
          </a:p>
        </p:txBody>
      </p:sp>
      <p:sp>
        <p:nvSpPr>
          <p:cNvPr id="10" name="Rectangle 9">
            <a:extLst>
              <a:ext uri="{FF2B5EF4-FFF2-40B4-BE49-F238E27FC236}">
                <a16:creationId xmlns:a16="http://schemas.microsoft.com/office/drawing/2014/main" id="{CF88C168-085C-44D1-B8BA-9F8A65D31A7A}"/>
              </a:ext>
            </a:extLst>
          </p:cNvPr>
          <p:cNvSpPr/>
          <p:nvPr/>
        </p:nvSpPr>
        <p:spPr>
          <a:xfrm>
            <a:off x="228600" y="2971800"/>
            <a:ext cx="8610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0"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 calcmode="lin" valueType="num">
                                      <p:cBhvr additive="base">
                                        <p:cTn id="4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 calcmode="lin" valueType="num">
                                      <p:cBhvr additive="base">
                                        <p:cTn id="4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anim calcmode="lin" valueType="num">
                                      <p:cBhvr additive="base">
                                        <p:cTn id="5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 calcmode="lin" valueType="num">
                                      <p:cBhvr additive="base">
                                        <p:cTn id="5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anim calcmode="lin" valueType="num">
                                      <p:cBhvr additive="base">
                                        <p:cTn id="6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 calcmode="lin" valueType="num">
                                      <p:cBhvr additive="base">
                                        <p:cTn id="6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anim calcmode="lin" valueType="num">
                                      <p:cBhvr additive="base">
                                        <p:cTn id="7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
                                            <p:txEl>
                                              <p:pRg st="7" end="7"/>
                                            </p:txEl>
                                          </p:spTgt>
                                        </p:tgtEl>
                                        <p:attrNameLst>
                                          <p:attrName>style.visibility</p:attrName>
                                        </p:attrNameLst>
                                      </p:cBhvr>
                                      <p:to>
                                        <p:strVal val="visible"/>
                                      </p:to>
                                    </p:set>
                                    <p:anim calcmode="lin" valueType="num">
                                      <p:cBhvr additive="base">
                                        <p:cTn id="7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anim calcmode="lin" valueType="num">
                                      <p:cBhvr additive="base">
                                        <p:cTn id="7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
                                            <p:txEl>
                                              <p:pRg st="9" end="9"/>
                                            </p:txEl>
                                          </p:spTgt>
                                        </p:tgtEl>
                                        <p:attrNameLst>
                                          <p:attrName>style.visibility</p:attrName>
                                        </p:attrNameLst>
                                      </p:cBhvr>
                                      <p:to>
                                        <p:strVal val="visible"/>
                                      </p:to>
                                    </p:set>
                                    <p:anim calcmode="lin" valueType="num">
                                      <p:cBhvr additive="base">
                                        <p:cTn id="8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7">
                                            <p:txEl>
                                              <p:pRg st="10" end="10"/>
                                            </p:txEl>
                                          </p:spTgt>
                                        </p:tgtEl>
                                        <p:attrNameLst>
                                          <p:attrName>style.visibility</p:attrName>
                                        </p:attrNameLst>
                                      </p:cBhvr>
                                      <p:to>
                                        <p:strVal val="visible"/>
                                      </p:to>
                                    </p:set>
                                    <p:anim calcmode="lin" valueType="num">
                                      <p:cBhvr additive="base">
                                        <p:cTn id="8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7">
                                            <p:txEl>
                                              <p:pRg st="11" end="11"/>
                                            </p:txEl>
                                          </p:spTgt>
                                        </p:tgtEl>
                                        <p:attrNameLst>
                                          <p:attrName>style.visibility</p:attrName>
                                        </p:attrNameLst>
                                      </p:cBhvr>
                                      <p:to>
                                        <p:strVal val="visible"/>
                                      </p:to>
                                    </p:set>
                                    <p:anim calcmode="lin" valueType="num">
                                      <p:cBhvr additive="base">
                                        <p:cTn id="9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nodeType="clickEffect">
                                  <p:stCondLst>
                                    <p:cond delay="0"/>
                                  </p:stCondLst>
                                  <p:childTnLst>
                                    <p:set>
                                      <p:cBhvr>
                                        <p:cTn id="98" dur="1" fill="hold">
                                          <p:stCondLst>
                                            <p:cond delay="0"/>
                                          </p:stCondLst>
                                        </p:cTn>
                                        <p:tgtEl>
                                          <p:spTgt spid="7">
                                            <p:txEl>
                                              <p:pRg st="12" end="12"/>
                                            </p:txEl>
                                          </p:spTgt>
                                        </p:tgtEl>
                                        <p:attrNameLst>
                                          <p:attrName>style.visibility</p:attrName>
                                        </p:attrNameLst>
                                      </p:cBhvr>
                                      <p:to>
                                        <p:strVal val="visible"/>
                                      </p:to>
                                    </p:set>
                                    <p:anim calcmode="lin" valueType="num">
                                      <p:cBhvr additive="base">
                                        <p:cTn id="9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nodeType="clickEffect">
                                  <p:stCondLst>
                                    <p:cond delay="0"/>
                                  </p:stCondLst>
                                  <p:childTnLst>
                                    <p:set>
                                      <p:cBhvr>
                                        <p:cTn id="104" dur="1" fill="hold">
                                          <p:stCondLst>
                                            <p:cond delay="0"/>
                                          </p:stCondLst>
                                        </p:cTn>
                                        <p:tgtEl>
                                          <p:spTgt spid="7">
                                            <p:txEl>
                                              <p:pRg st="13" end="13"/>
                                            </p:txEl>
                                          </p:spTgt>
                                        </p:tgtEl>
                                        <p:attrNameLst>
                                          <p:attrName>style.visibility</p:attrName>
                                        </p:attrNameLst>
                                      </p:cBhvr>
                                      <p:to>
                                        <p:strVal val="visible"/>
                                      </p:to>
                                    </p:set>
                                    <p:anim calcmode="lin" valueType="num">
                                      <p:cBhvr additive="base">
                                        <p:cTn id="10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nodeType="clickEffect">
                                  <p:stCondLst>
                                    <p:cond delay="0"/>
                                  </p:stCondLst>
                                  <p:childTnLst>
                                    <p:set>
                                      <p:cBhvr>
                                        <p:cTn id="110" dur="1" fill="hold">
                                          <p:stCondLst>
                                            <p:cond delay="0"/>
                                          </p:stCondLst>
                                        </p:cTn>
                                        <p:tgtEl>
                                          <p:spTgt spid="9">
                                            <p:txEl>
                                              <p:pRg st="0" end="0"/>
                                            </p:txEl>
                                          </p:spTgt>
                                        </p:tgtEl>
                                        <p:attrNameLst>
                                          <p:attrName>style.visibility</p:attrName>
                                        </p:attrNameLst>
                                      </p:cBhvr>
                                      <p:to>
                                        <p:strVal val="visible"/>
                                      </p:to>
                                    </p:set>
                                    <p:anim calcmode="lin" valueType="num">
                                      <p:cBhvr additive="base">
                                        <p:cTn id="1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9">
                                            <p:txEl>
                                              <p:pRg st="1" end="1"/>
                                            </p:txEl>
                                          </p:spTgt>
                                        </p:tgtEl>
                                        <p:attrNameLst>
                                          <p:attrName>style.visibility</p:attrName>
                                        </p:attrNameLst>
                                      </p:cBhvr>
                                      <p:to>
                                        <p:strVal val="visible"/>
                                      </p:to>
                                    </p:set>
                                    <p:anim calcmode="lin" valueType="num">
                                      <p:cBhvr additive="base">
                                        <p:cTn id="1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9">
                                            <p:txEl>
                                              <p:pRg st="2" end="2"/>
                                            </p:txEl>
                                          </p:spTgt>
                                        </p:tgtEl>
                                        <p:attrNameLst>
                                          <p:attrName>style.visibility</p:attrName>
                                        </p:attrNameLst>
                                      </p:cBhvr>
                                      <p:to>
                                        <p:strVal val="visible"/>
                                      </p:to>
                                    </p:set>
                                    <p:anim calcmode="lin" valueType="num">
                                      <p:cBhvr additive="base">
                                        <p:cTn id="12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9">
                                            <p:txEl>
                                              <p:pRg st="3" end="3"/>
                                            </p:txEl>
                                          </p:spTgt>
                                        </p:tgtEl>
                                        <p:attrNameLst>
                                          <p:attrName>style.visibility</p:attrName>
                                        </p:attrNameLst>
                                      </p:cBhvr>
                                      <p:to>
                                        <p:strVal val="visible"/>
                                      </p:to>
                                    </p:set>
                                    <p:anim calcmode="lin" valueType="num">
                                      <p:cBhvr additive="base">
                                        <p:cTn id="1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nodeType="clickEffect">
                                  <p:stCondLst>
                                    <p:cond delay="0"/>
                                  </p:stCondLst>
                                  <p:childTnLst>
                                    <p:set>
                                      <p:cBhvr>
                                        <p:cTn id="130" dur="1" fill="hold">
                                          <p:stCondLst>
                                            <p:cond delay="0"/>
                                          </p:stCondLst>
                                        </p:cTn>
                                        <p:tgtEl>
                                          <p:spTgt spid="9">
                                            <p:txEl>
                                              <p:pRg st="4" end="4"/>
                                            </p:txEl>
                                          </p:spTgt>
                                        </p:tgtEl>
                                        <p:attrNameLst>
                                          <p:attrName>style.visibility</p:attrName>
                                        </p:attrNameLst>
                                      </p:cBhvr>
                                      <p:to>
                                        <p:strVal val="visible"/>
                                      </p:to>
                                    </p:set>
                                    <p:anim calcmode="lin" valueType="num">
                                      <p:cBhvr additive="base">
                                        <p:cTn id="1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a:extLst>
              <a:ext uri="{FF2B5EF4-FFF2-40B4-BE49-F238E27FC236}">
                <a16:creationId xmlns:a16="http://schemas.microsoft.com/office/drawing/2014/main" id="{9106E753-00A2-4396-9473-0C9074CAD5D0}"/>
              </a:ext>
            </a:extLst>
          </p:cNvPr>
          <p:cNvSpPr txBox="1">
            <a:spLocks noChangeArrowheads="1"/>
          </p:cNvSpPr>
          <p:nvPr/>
        </p:nvSpPr>
        <p:spPr bwMode="auto">
          <a:xfrm>
            <a:off x="1143000" y="177800"/>
            <a:ext cx="694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Sample Data From 3 or More Groups</a:t>
            </a:r>
          </a:p>
        </p:txBody>
      </p:sp>
      <p:sp>
        <p:nvSpPr>
          <p:cNvPr id="3" name="TextBox 2">
            <a:extLst>
              <a:ext uri="{FF2B5EF4-FFF2-40B4-BE49-F238E27FC236}">
                <a16:creationId xmlns:a16="http://schemas.microsoft.com/office/drawing/2014/main" id="{AD532FDB-45CD-4D23-99BD-5B9B824EFCC9}"/>
              </a:ext>
            </a:extLst>
          </p:cNvPr>
          <p:cNvSpPr txBox="1">
            <a:spLocks noChangeArrowheads="1"/>
          </p:cNvSpPr>
          <p:nvPr/>
        </p:nvSpPr>
        <p:spPr bwMode="auto">
          <a:xfrm>
            <a:off x="381000" y="903288"/>
            <a:ext cx="8458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Note that the implied statistical model involved here is a little more involved than the simple</a:t>
            </a:r>
          </a:p>
          <a:p>
            <a:pPr eaLnBrk="1" hangingPunct="1"/>
            <a:r>
              <a:rPr lang="en-US" altLang="en-US" sz="1600"/>
              <a:t>Mean + Error model outlined previously.  The model implied in the simple, balanced 1-way ANOVA situation of the previous examples is:</a:t>
            </a:r>
          </a:p>
          <a:p>
            <a:pPr eaLnBrk="1" hangingPunct="1"/>
            <a:endParaRPr lang="en-US" altLang="en-US" sz="800"/>
          </a:p>
          <a:p>
            <a:pPr eaLnBrk="1" hangingPunct="1"/>
            <a:r>
              <a:rPr lang="en-US" altLang="en-US" sz="1600"/>
              <a:t>     Y</a:t>
            </a:r>
            <a:r>
              <a:rPr lang="en-US" altLang="en-US" sz="1600" baseline="-25000"/>
              <a:t>ij</a:t>
            </a:r>
            <a:r>
              <a:rPr lang="en-US" altLang="en-US" sz="1600"/>
              <a:t> = </a:t>
            </a:r>
            <a:r>
              <a:rPr lang="el-GR" altLang="en-US" sz="1600"/>
              <a:t>μ</a:t>
            </a:r>
            <a:r>
              <a:rPr lang="en-US" altLang="en-US" sz="1600"/>
              <a:t> + </a:t>
            </a:r>
            <a:r>
              <a:rPr lang="el-GR" altLang="en-US" sz="1600"/>
              <a:t>α</a:t>
            </a:r>
            <a:r>
              <a:rPr lang="en-US" altLang="en-US" sz="1600" baseline="-25000"/>
              <a:t>i</a:t>
            </a:r>
            <a:r>
              <a:rPr lang="en-US" altLang="en-US" sz="1600"/>
              <a:t> + </a:t>
            </a:r>
            <a:r>
              <a:rPr lang="el-GR" altLang="en-US" sz="1600"/>
              <a:t>ε</a:t>
            </a:r>
            <a:r>
              <a:rPr lang="en-US" altLang="en-US" sz="1600" baseline="-25000"/>
              <a:t>ij</a:t>
            </a:r>
            <a:r>
              <a:rPr lang="en-US" altLang="en-US" sz="1600"/>
              <a:t>, i = 1, …, g </a:t>
            </a:r>
            <a:r>
              <a:rPr lang="en-US" altLang="en-US" sz="1200"/>
              <a:t>(the number of groups) </a:t>
            </a:r>
            <a:r>
              <a:rPr lang="en-US" altLang="en-US" sz="1600"/>
              <a:t>and j = 1, …, m </a:t>
            </a:r>
            <a:r>
              <a:rPr lang="en-US" altLang="en-US" sz="1200"/>
              <a:t>(number of results for each group)</a:t>
            </a:r>
          </a:p>
          <a:p>
            <a:pPr eaLnBrk="1" hangingPunct="1"/>
            <a:endParaRPr lang="en-US" altLang="en-US" sz="800"/>
          </a:p>
          <a:p>
            <a:pPr eaLnBrk="1" hangingPunct="1"/>
            <a:r>
              <a:rPr lang="en-US" altLang="en-US" sz="1600"/>
              <a:t> where Y</a:t>
            </a:r>
            <a:r>
              <a:rPr lang="en-US" altLang="en-US" sz="1600" baseline="-25000"/>
              <a:t>ij</a:t>
            </a:r>
            <a:r>
              <a:rPr lang="en-US" altLang="en-US" sz="1600"/>
              <a:t> = the jth result from the ith group,</a:t>
            </a:r>
          </a:p>
          <a:p>
            <a:pPr eaLnBrk="1" hangingPunct="1"/>
            <a:r>
              <a:rPr lang="en-US" altLang="en-US" sz="1600"/>
              <a:t>             </a:t>
            </a:r>
            <a:r>
              <a:rPr lang="el-GR" altLang="en-US" sz="1600"/>
              <a:t>μ</a:t>
            </a:r>
            <a:r>
              <a:rPr lang="en-US" altLang="en-US" sz="1600"/>
              <a:t>  = an overall mean level for the data,</a:t>
            </a:r>
          </a:p>
          <a:p>
            <a:pPr eaLnBrk="1" hangingPunct="1"/>
            <a:r>
              <a:rPr lang="en-US" altLang="en-US" sz="1600"/>
              <a:t>             </a:t>
            </a:r>
            <a:r>
              <a:rPr lang="el-GR" altLang="en-US" sz="1600"/>
              <a:t>α</a:t>
            </a:r>
            <a:r>
              <a:rPr lang="en-US" altLang="en-US" sz="1600" baseline="-25000"/>
              <a:t>i</a:t>
            </a:r>
            <a:r>
              <a:rPr lang="en-US" altLang="en-US" sz="1600"/>
              <a:t>  = an offset for the mean level of the ith group from the overall mean </a:t>
            </a:r>
            <a:r>
              <a:rPr lang="en-US" altLang="en-US" sz="1200"/>
              <a:t>(so </a:t>
            </a:r>
            <a:r>
              <a:rPr lang="el-GR" altLang="en-US" sz="1200"/>
              <a:t>μ</a:t>
            </a:r>
            <a:r>
              <a:rPr lang="en-US" altLang="en-US" sz="1200" baseline="-25000"/>
              <a:t>i</a:t>
            </a:r>
            <a:r>
              <a:rPr lang="en-US" altLang="en-US" sz="1200"/>
              <a:t> = </a:t>
            </a:r>
            <a:r>
              <a:rPr lang="el-GR" altLang="en-US" sz="1200"/>
              <a:t>μ</a:t>
            </a:r>
            <a:r>
              <a:rPr lang="en-US" altLang="en-US" sz="1200"/>
              <a:t> + </a:t>
            </a:r>
            <a:r>
              <a:rPr lang="el-GR" altLang="en-US" sz="1200"/>
              <a:t>α</a:t>
            </a:r>
            <a:r>
              <a:rPr lang="en-US" altLang="en-US" sz="1200" baseline="-25000"/>
              <a:t>i</a:t>
            </a:r>
            <a:r>
              <a:rPr lang="en-US" altLang="en-US" sz="1200"/>
              <a:t>),</a:t>
            </a:r>
          </a:p>
          <a:p>
            <a:pPr eaLnBrk="1" hangingPunct="1"/>
            <a:r>
              <a:rPr lang="en-US" altLang="en-US" sz="1600"/>
              <a:t>             </a:t>
            </a:r>
            <a:r>
              <a:rPr lang="el-GR" altLang="en-US" sz="1600"/>
              <a:t>ε</a:t>
            </a:r>
            <a:r>
              <a:rPr lang="en-US" altLang="en-US" sz="1600" baseline="-25000"/>
              <a:t>ij</a:t>
            </a:r>
            <a:r>
              <a:rPr lang="en-US" altLang="en-US" sz="1600"/>
              <a:t> = random error term</a:t>
            </a:r>
          </a:p>
          <a:p>
            <a:pPr eaLnBrk="1" hangingPunct="1"/>
            <a:endParaRPr lang="en-US" altLang="en-US" sz="800"/>
          </a:p>
          <a:p>
            <a:pPr eaLnBrk="1" hangingPunct="1"/>
            <a:r>
              <a:rPr lang="en-US" altLang="en-US" sz="1600"/>
              <a:t>The assumptions for this model include </a:t>
            </a:r>
            <a:r>
              <a:rPr lang="el-GR" altLang="en-US" sz="1600"/>
              <a:t>Σ</a:t>
            </a:r>
            <a:r>
              <a:rPr lang="en-US" altLang="en-US" sz="1600" baseline="-25000"/>
              <a:t>i=1 to g </a:t>
            </a:r>
            <a:r>
              <a:rPr lang="el-GR" altLang="en-US" sz="1600"/>
              <a:t>α</a:t>
            </a:r>
            <a:r>
              <a:rPr lang="en-US" altLang="en-US" sz="1600" baseline="-25000"/>
              <a:t>i</a:t>
            </a:r>
            <a:r>
              <a:rPr lang="en-US" altLang="en-US" sz="1600"/>
              <a:t> = 0 and </a:t>
            </a:r>
            <a:r>
              <a:rPr lang="el-GR" altLang="en-US" sz="1600"/>
              <a:t>ε</a:t>
            </a:r>
            <a:r>
              <a:rPr lang="en-US" altLang="en-US" sz="1600" baseline="-25000"/>
              <a:t>ij</a:t>
            </a:r>
            <a:r>
              <a:rPr lang="en-US" altLang="en-US" sz="1600"/>
              <a:t> ~  NID(0, </a:t>
            </a:r>
            <a:r>
              <a:rPr lang="el-GR" altLang="en-US" sz="1600"/>
              <a:t>σ</a:t>
            </a:r>
            <a:r>
              <a:rPr lang="en-US" altLang="en-US" sz="1600" baseline="30000"/>
              <a:t>2</a:t>
            </a:r>
            <a:r>
              <a:rPr lang="en-US" altLang="en-US" sz="1600"/>
              <a:t>).</a:t>
            </a:r>
          </a:p>
        </p:txBody>
      </p:sp>
      <p:sp>
        <p:nvSpPr>
          <p:cNvPr id="4" name="TextBox 3">
            <a:extLst>
              <a:ext uri="{FF2B5EF4-FFF2-40B4-BE49-F238E27FC236}">
                <a16:creationId xmlns:a16="http://schemas.microsoft.com/office/drawing/2014/main" id="{29AED595-7739-4D55-B6F8-5264FEAC3E23}"/>
              </a:ext>
            </a:extLst>
          </p:cNvPr>
          <p:cNvSpPr txBox="1">
            <a:spLocks noChangeArrowheads="1"/>
          </p:cNvSpPr>
          <p:nvPr/>
        </p:nvSpPr>
        <p:spPr bwMode="auto">
          <a:xfrm>
            <a:off x="304800" y="3657600"/>
            <a:ext cx="845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So … when we reject H</a:t>
            </a:r>
            <a:r>
              <a:rPr lang="en-US" altLang="en-US" sz="1600" baseline="-25000"/>
              <a:t>0</a:t>
            </a:r>
            <a:r>
              <a:rPr lang="en-US" altLang="en-US" sz="1600"/>
              <a:t>: all </a:t>
            </a:r>
            <a:r>
              <a:rPr lang="el-GR" altLang="en-US" sz="1600"/>
              <a:t>μ</a:t>
            </a:r>
            <a:r>
              <a:rPr lang="en-US" altLang="en-US" sz="1600" baseline="-25000"/>
              <a:t>i</a:t>
            </a:r>
            <a:r>
              <a:rPr lang="en-US" altLang="en-US" sz="1600"/>
              <a:t> equal in favor of H</a:t>
            </a:r>
            <a:r>
              <a:rPr lang="en-US" altLang="en-US" sz="1600" baseline="-25000"/>
              <a:t>1</a:t>
            </a:r>
            <a:r>
              <a:rPr lang="en-US" altLang="en-US" sz="1600"/>
              <a:t>: </a:t>
            </a:r>
            <a:r>
              <a:rPr lang="el-GR" altLang="en-US" sz="1600"/>
              <a:t>μ</a:t>
            </a:r>
            <a:r>
              <a:rPr lang="en-US" altLang="en-US" sz="1600" baseline="-25000"/>
              <a:t>i</a:t>
            </a:r>
            <a:r>
              <a:rPr lang="en-US" altLang="en-US" sz="1600"/>
              <a:t> </a:t>
            </a:r>
            <a:r>
              <a:rPr lang="el-GR" altLang="en-US" sz="1600"/>
              <a:t>≠</a:t>
            </a:r>
            <a:r>
              <a:rPr lang="en-US" altLang="en-US" sz="1600"/>
              <a:t> </a:t>
            </a:r>
            <a:r>
              <a:rPr lang="el-GR" altLang="en-US" sz="1600"/>
              <a:t>μ</a:t>
            </a:r>
            <a:r>
              <a:rPr lang="en-US" altLang="en-US" sz="1600" baseline="-25000"/>
              <a:t>j</a:t>
            </a:r>
            <a:r>
              <a:rPr lang="en-US" altLang="en-US" sz="1600"/>
              <a:t> for some i ≠ j, the result is still unsatisfactory.  Why?</a:t>
            </a:r>
          </a:p>
        </p:txBody>
      </p:sp>
      <p:sp>
        <p:nvSpPr>
          <p:cNvPr id="33797" name="TextBox 4">
            <a:extLst>
              <a:ext uri="{FF2B5EF4-FFF2-40B4-BE49-F238E27FC236}">
                <a16:creationId xmlns:a16="http://schemas.microsoft.com/office/drawing/2014/main" id="{77E1B227-AEFD-48B5-9B54-EC48D121E7D6}"/>
              </a:ext>
            </a:extLst>
          </p:cNvPr>
          <p:cNvSpPr txBox="1">
            <a:spLocks noChangeArrowheads="1"/>
          </p:cNvSpPr>
          <p:nvPr/>
        </p:nvSpPr>
        <p:spPr bwMode="auto">
          <a:xfrm>
            <a:off x="381000" y="4419600"/>
            <a:ext cx="845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Of course, it does not provide any idea as to which group means are likely to be different, let alone how much different they might be. </a:t>
            </a:r>
          </a:p>
        </p:txBody>
      </p:sp>
      <p:sp>
        <p:nvSpPr>
          <p:cNvPr id="6" name="TextBox 5">
            <a:extLst>
              <a:ext uri="{FF2B5EF4-FFF2-40B4-BE49-F238E27FC236}">
                <a16:creationId xmlns:a16="http://schemas.microsoft.com/office/drawing/2014/main" id="{5E325CCE-9EE4-4D82-B1C1-4CE005CCC8D9}"/>
              </a:ext>
            </a:extLst>
          </p:cNvPr>
          <p:cNvSpPr txBox="1">
            <a:spLocks noChangeArrowheads="1"/>
          </p:cNvSpPr>
          <p:nvPr/>
        </p:nvSpPr>
        <p:spPr bwMode="auto">
          <a:xfrm>
            <a:off x="304800" y="53340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For single and two-sample problems, the tool used to address the “How Much?” question was a confidence interval.  A similar approach can be used with 3 or more groups, but there is a need to be careful.  Why?</a:t>
            </a:r>
          </a:p>
        </p:txBody>
      </p:sp>
      <p:sp>
        <p:nvSpPr>
          <p:cNvPr id="7" name="Rectangle 6">
            <a:extLst>
              <a:ext uri="{FF2B5EF4-FFF2-40B4-BE49-F238E27FC236}">
                <a16:creationId xmlns:a16="http://schemas.microsoft.com/office/drawing/2014/main" id="{33ECA025-DE31-49A2-A1BD-14F863BCC83E}"/>
              </a:ext>
            </a:extLst>
          </p:cNvPr>
          <p:cNvSpPr/>
          <p:nvPr/>
        </p:nvSpPr>
        <p:spPr>
          <a:xfrm>
            <a:off x="228600" y="4343400"/>
            <a:ext cx="8458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
            <a:extLst>
              <a:ext uri="{FF2B5EF4-FFF2-40B4-BE49-F238E27FC236}">
                <a16:creationId xmlns:a16="http://schemas.microsoft.com/office/drawing/2014/main" id="{06FBBEB7-1FA3-4648-8413-D4AA6276528F}"/>
              </a:ext>
            </a:extLst>
          </p:cNvPr>
          <p:cNvSpPr txBox="1">
            <a:spLocks noChangeArrowheads="1"/>
          </p:cNvSpPr>
          <p:nvPr/>
        </p:nvSpPr>
        <p:spPr bwMode="auto">
          <a:xfrm>
            <a:off x="1066800" y="381000"/>
            <a:ext cx="694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Sample Data From 3 or More Groups</a:t>
            </a:r>
          </a:p>
        </p:txBody>
      </p:sp>
      <p:sp>
        <p:nvSpPr>
          <p:cNvPr id="22531" name="TextBox 2">
            <a:extLst>
              <a:ext uri="{FF2B5EF4-FFF2-40B4-BE49-F238E27FC236}">
                <a16:creationId xmlns:a16="http://schemas.microsoft.com/office/drawing/2014/main" id="{06CDB28B-5A7F-4B47-A336-0B22F7CD1766}"/>
              </a:ext>
            </a:extLst>
          </p:cNvPr>
          <p:cNvSpPr txBox="1">
            <a:spLocks noChangeArrowheads="1"/>
          </p:cNvSpPr>
          <p:nvPr/>
        </p:nvSpPr>
        <p:spPr bwMode="auto">
          <a:xfrm>
            <a:off x="228600" y="1295400"/>
            <a:ext cx="3276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For g groups, there are effectively </a:t>
            </a:r>
          </a:p>
          <a:p>
            <a:pPr eaLnBrk="1" hangingPunct="1"/>
            <a:r>
              <a:rPr lang="en-US" altLang="en-US" sz="1600"/>
              <a:t>g*(g-1)/2 comparisons to be made.</a:t>
            </a:r>
          </a:p>
          <a:p>
            <a:pPr eaLnBrk="1" hangingPunct="1"/>
            <a:endParaRPr lang="en-US" altLang="en-US" sz="1600"/>
          </a:p>
          <a:p>
            <a:pPr eaLnBrk="1" hangingPunct="1"/>
            <a:r>
              <a:rPr lang="en-US" altLang="en-US" sz="1600"/>
              <a:t>As more intervals are required and the likelihood of all intervals containing their respective parameters can be much lower than the stated confidence level for any one interval.</a:t>
            </a:r>
          </a:p>
          <a:p>
            <a:pPr eaLnBrk="1" hangingPunct="1"/>
            <a:endParaRPr lang="en-US" altLang="en-US" sz="1600"/>
          </a:p>
          <a:p>
            <a:pPr eaLnBrk="1" hangingPunct="1"/>
            <a:r>
              <a:rPr lang="en-US" altLang="en-US" sz="1600"/>
              <a:t>For g = 3, there are only 3 comparisons to be made, but if we use 90% confidence level for all the relevant intervals, then the probability of one not including the true </a:t>
            </a:r>
            <a:r>
              <a:rPr lang="el-GR" altLang="en-US" sz="1600"/>
              <a:t>μ</a:t>
            </a:r>
            <a:r>
              <a:rPr lang="en-US" altLang="en-US" sz="1600" baseline="-25000"/>
              <a:t>i</a:t>
            </a:r>
            <a:r>
              <a:rPr lang="en-US" altLang="en-US" sz="1600"/>
              <a:t> – </a:t>
            </a:r>
            <a:r>
              <a:rPr lang="el-GR" altLang="en-US" sz="1600"/>
              <a:t>μ</a:t>
            </a:r>
            <a:r>
              <a:rPr lang="en-US" altLang="en-US" sz="1600" baseline="-25000"/>
              <a:t>j</a:t>
            </a:r>
            <a:r>
              <a:rPr lang="en-US" altLang="en-US" sz="1600"/>
              <a:t> value is relatively large (~27% = 1 - .9</a:t>
            </a:r>
            <a:r>
              <a:rPr lang="en-US" altLang="en-US" sz="1600" baseline="30000"/>
              <a:t>3</a:t>
            </a:r>
            <a:r>
              <a:rPr lang="en-US" altLang="en-US" sz="1600"/>
              <a:t>).</a:t>
            </a:r>
          </a:p>
        </p:txBody>
      </p:sp>
      <p:pic>
        <p:nvPicPr>
          <p:cNvPr id="22532" name="Picture 2">
            <a:extLst>
              <a:ext uri="{FF2B5EF4-FFF2-40B4-BE49-F238E27FC236}">
                <a16:creationId xmlns:a16="http://schemas.microsoft.com/office/drawing/2014/main" id="{82ED0E6C-D918-4188-89B4-263F4A0C4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447800"/>
            <a:ext cx="5334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 calcmode="lin" valueType="num">
                                      <p:cBhvr additive="base">
                                        <p:cTn id="17"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anim calcmode="lin" valueType="num">
                                      <p:cBhvr additive="base">
                                        <p:cTn id="23"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2532"/>
                                        </p:tgtEl>
                                        <p:attrNameLst>
                                          <p:attrName>style.visibility</p:attrName>
                                        </p:attrNameLst>
                                      </p:cBhvr>
                                      <p:to>
                                        <p:strVal val="visible"/>
                                      </p:to>
                                    </p:set>
                                    <p:anim calcmode="lin" valueType="num">
                                      <p:cBhvr additive="base">
                                        <p:cTn id="29" dur="500" fill="hold"/>
                                        <p:tgtEl>
                                          <p:spTgt spid="22532"/>
                                        </p:tgtEl>
                                        <p:attrNameLst>
                                          <p:attrName>ppt_x</p:attrName>
                                        </p:attrNameLst>
                                      </p:cBhvr>
                                      <p:tavLst>
                                        <p:tav tm="0">
                                          <p:val>
                                            <p:strVal val="#ppt_x"/>
                                          </p:val>
                                        </p:tav>
                                        <p:tav tm="100000">
                                          <p:val>
                                            <p:strVal val="#ppt_x"/>
                                          </p:val>
                                        </p:tav>
                                      </p:tavLst>
                                    </p:anim>
                                    <p:anim calcmode="lin" valueType="num">
                                      <p:cBhvr additive="base">
                                        <p:cTn id="30"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
            <a:extLst>
              <a:ext uri="{FF2B5EF4-FFF2-40B4-BE49-F238E27FC236}">
                <a16:creationId xmlns:a16="http://schemas.microsoft.com/office/drawing/2014/main" id="{B1B87631-08D5-4050-91DA-BE4A30B6E691}"/>
              </a:ext>
            </a:extLst>
          </p:cNvPr>
          <p:cNvSpPr txBox="1">
            <a:spLocks noChangeArrowheads="1"/>
          </p:cNvSpPr>
          <p:nvPr/>
        </p:nvSpPr>
        <p:spPr bwMode="auto">
          <a:xfrm>
            <a:off x="1066800" y="228600"/>
            <a:ext cx="694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Sample Data From 3 or More Groups</a:t>
            </a:r>
          </a:p>
        </p:txBody>
      </p:sp>
      <p:sp>
        <p:nvSpPr>
          <p:cNvPr id="23555" name="TextBox 2">
            <a:extLst>
              <a:ext uri="{FF2B5EF4-FFF2-40B4-BE49-F238E27FC236}">
                <a16:creationId xmlns:a16="http://schemas.microsoft.com/office/drawing/2014/main" id="{23ED4937-B659-40CB-9941-7038FEA78E80}"/>
              </a:ext>
            </a:extLst>
          </p:cNvPr>
          <p:cNvSpPr txBox="1">
            <a:spLocks noChangeArrowheads="1"/>
          </p:cNvSpPr>
          <p:nvPr/>
        </p:nvSpPr>
        <p:spPr bwMode="auto">
          <a:xfrm>
            <a:off x="196850" y="914400"/>
            <a:ext cx="86423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There are a variety of approaches to address this issue and these are all described in some detail in the text (see Chapter 9). Effectively, they all are of the form:</a:t>
            </a:r>
          </a:p>
          <a:p>
            <a:pPr eaLnBrk="1" hangingPunct="1"/>
            <a:endParaRPr lang="en-US" altLang="en-US" sz="1600"/>
          </a:p>
          <a:p>
            <a:pPr eaLnBrk="1" hangingPunct="1"/>
            <a:r>
              <a:rPr lang="en-US" altLang="en-US" sz="1600"/>
              <a:t>                     Y-bar</a:t>
            </a:r>
            <a:r>
              <a:rPr lang="en-US" altLang="en-US" sz="1600" baseline="-25000"/>
              <a:t>i</a:t>
            </a:r>
            <a:r>
              <a:rPr lang="en-US" altLang="en-US" sz="1600"/>
              <a:t> – Y-bar</a:t>
            </a:r>
            <a:r>
              <a:rPr lang="en-US" altLang="en-US" sz="1600" baseline="-25000"/>
              <a:t>j</a:t>
            </a:r>
            <a:r>
              <a:rPr lang="en-US" altLang="en-US" sz="1600"/>
              <a:t>  ± M(</a:t>
            </a:r>
            <a:r>
              <a:rPr lang="el-GR" altLang="en-US" sz="1600"/>
              <a:t>α</a:t>
            </a:r>
            <a:r>
              <a:rPr lang="en-US" altLang="en-US" sz="1600"/>
              <a:t>)*Std Deviation of (Y-bar</a:t>
            </a:r>
            <a:r>
              <a:rPr lang="en-US" altLang="en-US" sz="1600" baseline="-25000"/>
              <a:t>i</a:t>
            </a:r>
            <a:r>
              <a:rPr lang="en-US" altLang="en-US" sz="1600"/>
              <a:t> – Y-bar</a:t>
            </a:r>
            <a:r>
              <a:rPr lang="en-US" altLang="en-US" sz="1600" baseline="-25000"/>
              <a:t>j</a:t>
            </a:r>
            <a:r>
              <a:rPr lang="en-US" altLang="en-US" sz="1600"/>
              <a:t>)</a:t>
            </a:r>
          </a:p>
          <a:p>
            <a:pPr eaLnBrk="1" hangingPunct="1"/>
            <a:endParaRPr lang="en-US" altLang="en-US" sz="1600"/>
          </a:p>
          <a:p>
            <a:pPr eaLnBrk="1" hangingPunct="1"/>
            <a:r>
              <a:rPr lang="en-US" altLang="en-US" sz="1600"/>
              <a:t> where the Std Deviation(Y-bar</a:t>
            </a:r>
            <a:r>
              <a:rPr lang="en-US" altLang="en-US" sz="1600" baseline="-25000"/>
              <a:t>i</a:t>
            </a:r>
            <a:r>
              <a:rPr lang="en-US" altLang="en-US" sz="1600"/>
              <a:t> – Y-bar</a:t>
            </a:r>
            <a:r>
              <a:rPr lang="en-US" altLang="en-US" sz="1600" baseline="-25000"/>
              <a:t>j</a:t>
            </a:r>
            <a:r>
              <a:rPr lang="en-US" altLang="en-US" sz="1600"/>
              <a:t>) = Sqrt(2*MSE/m), with MSE = Mean Square Error</a:t>
            </a:r>
          </a:p>
          <a:p>
            <a:pPr eaLnBrk="1" hangingPunct="1"/>
            <a:r>
              <a:rPr lang="en-US" altLang="en-US" sz="1600"/>
              <a:t> from the associated ANOVA table, and m = number of results for each group.</a:t>
            </a:r>
          </a:p>
          <a:p>
            <a:pPr eaLnBrk="1" hangingPunct="1"/>
            <a:endParaRPr lang="en-US" altLang="en-US" sz="1600"/>
          </a:p>
          <a:p>
            <a:pPr eaLnBrk="1" hangingPunct="1"/>
            <a:r>
              <a:rPr lang="en-US" altLang="en-US" sz="1600"/>
              <a:t>The differences between the most widely used approaches involve the multiplier M(</a:t>
            </a:r>
            <a:r>
              <a:rPr lang="el-GR" altLang="en-US" sz="1600"/>
              <a:t>α</a:t>
            </a:r>
            <a:r>
              <a:rPr lang="en-US" altLang="en-US" sz="1600"/>
              <a:t>).</a:t>
            </a:r>
          </a:p>
        </p:txBody>
      </p:sp>
      <p:graphicFrame>
        <p:nvGraphicFramePr>
          <p:cNvPr id="4" name="Table 3">
            <a:extLst>
              <a:ext uri="{FF2B5EF4-FFF2-40B4-BE49-F238E27FC236}">
                <a16:creationId xmlns:a16="http://schemas.microsoft.com/office/drawing/2014/main" id="{6198F255-BCC3-4206-B421-E0B035F40FE4}"/>
              </a:ext>
            </a:extLst>
          </p:cNvPr>
          <p:cNvGraphicFramePr>
            <a:graphicFrameLocks noGrp="1"/>
          </p:cNvGraphicFramePr>
          <p:nvPr/>
        </p:nvGraphicFramePr>
        <p:xfrm>
          <a:off x="304800" y="3352800"/>
          <a:ext cx="8534400" cy="2657475"/>
        </p:xfrm>
        <a:graphic>
          <a:graphicData uri="http://schemas.openxmlformats.org/drawingml/2006/table">
            <a:tbl>
              <a:tblPr firstRow="1" bandRow="1">
                <a:tableStyleId>{5C22544A-7EE6-4342-B048-85BDC9FD1C3A}</a:tableStyleId>
              </a:tblPr>
              <a:tblGrid>
                <a:gridCol w="2035728">
                  <a:extLst>
                    <a:ext uri="{9D8B030D-6E8A-4147-A177-3AD203B41FA5}">
                      <a16:colId xmlns:a16="http://schemas.microsoft.com/office/drawing/2014/main" val="20000"/>
                    </a:ext>
                  </a:extLst>
                </a:gridCol>
                <a:gridCol w="1240872">
                  <a:extLst>
                    <a:ext uri="{9D8B030D-6E8A-4147-A177-3AD203B41FA5}">
                      <a16:colId xmlns:a16="http://schemas.microsoft.com/office/drawing/2014/main" val="20001"/>
                    </a:ext>
                  </a:extLst>
                </a:gridCol>
                <a:gridCol w="5257800">
                  <a:extLst>
                    <a:ext uri="{9D8B030D-6E8A-4147-A177-3AD203B41FA5}">
                      <a16:colId xmlns:a16="http://schemas.microsoft.com/office/drawing/2014/main" val="20002"/>
                    </a:ext>
                  </a:extLst>
                </a:gridCol>
              </a:tblGrid>
              <a:tr h="370929">
                <a:tc>
                  <a:txBody>
                    <a:bodyPr/>
                    <a:lstStyle/>
                    <a:p>
                      <a:r>
                        <a:rPr lang="en-US" sz="1600" dirty="0"/>
                        <a:t>Approach</a:t>
                      </a:r>
                    </a:p>
                  </a:txBody>
                  <a:tcPr marT="45731" marB="45731"/>
                </a:tc>
                <a:tc>
                  <a:txBody>
                    <a:bodyPr/>
                    <a:lstStyle/>
                    <a:p>
                      <a:r>
                        <a:rPr lang="en-US" sz="1600" dirty="0"/>
                        <a:t>Multiplier</a:t>
                      </a:r>
                    </a:p>
                  </a:txBody>
                  <a:tcPr marT="45731" marB="45731"/>
                </a:tc>
                <a:tc>
                  <a:txBody>
                    <a:bodyPr/>
                    <a:lstStyle/>
                    <a:p>
                      <a:r>
                        <a:rPr lang="en-US" sz="1600" dirty="0"/>
                        <a:t>Comment</a:t>
                      </a:r>
                    </a:p>
                  </a:txBody>
                  <a:tcPr marT="45731" marB="45731"/>
                </a:tc>
                <a:extLst>
                  <a:ext uri="{0D108BD9-81ED-4DB2-BD59-A6C34878D82A}">
                    <a16:rowId xmlns:a16="http://schemas.microsoft.com/office/drawing/2014/main" val="10000"/>
                  </a:ext>
                </a:extLst>
              </a:tr>
              <a:tr h="1006080">
                <a:tc>
                  <a:txBody>
                    <a:bodyPr/>
                    <a:lstStyle/>
                    <a:p>
                      <a:r>
                        <a:rPr lang="en-US" sz="1400" dirty="0"/>
                        <a:t>Fisher’s Least Significant Difference (LSD)</a:t>
                      </a:r>
                    </a:p>
                  </a:txBody>
                  <a:tcPr marT="45731" marB="45731"/>
                </a:tc>
                <a:tc>
                  <a:txBody>
                    <a:bodyPr/>
                    <a:lstStyle/>
                    <a:p>
                      <a:r>
                        <a:rPr lang="en-US" sz="1400" dirty="0"/>
                        <a:t>t</a:t>
                      </a:r>
                      <a:r>
                        <a:rPr lang="en-US" sz="1400" baseline="-25000" dirty="0"/>
                        <a:t>(N-g,1-</a:t>
                      </a:r>
                      <a:r>
                        <a:rPr lang="el-GR" sz="1400" baseline="-25000" dirty="0">
                          <a:latin typeface="+mn-lt"/>
                          <a:cs typeface="Arial"/>
                        </a:rPr>
                        <a:t>α</a:t>
                      </a:r>
                      <a:r>
                        <a:rPr lang="en-US" sz="1400" baseline="-25000" dirty="0">
                          <a:latin typeface="+mn-lt"/>
                          <a:cs typeface="Arial"/>
                        </a:rPr>
                        <a:t>/2)</a:t>
                      </a:r>
                      <a:endParaRPr lang="en-US" sz="1400" baseline="-25000" dirty="0">
                        <a:latin typeface="+mn-lt"/>
                      </a:endParaRPr>
                    </a:p>
                  </a:txBody>
                  <a:tcPr marT="45731" marB="45731"/>
                </a:tc>
                <a:tc>
                  <a:txBody>
                    <a:bodyPr/>
                    <a:lstStyle/>
                    <a:p>
                      <a:r>
                        <a:rPr lang="en-US" sz="1200" baseline="0" dirty="0">
                          <a:latin typeface="+mn-lt"/>
                          <a:cs typeface="Arial"/>
                        </a:rPr>
                        <a:t>The multiplier is the upper </a:t>
                      </a:r>
                      <a:r>
                        <a:rPr lang="el-GR" sz="1200" baseline="0" dirty="0">
                          <a:latin typeface="+mn-lt"/>
                          <a:cs typeface="Arial"/>
                        </a:rPr>
                        <a:t>α</a:t>
                      </a:r>
                      <a:r>
                        <a:rPr lang="en-US" sz="1200" baseline="0" dirty="0">
                          <a:latin typeface="+mn-lt"/>
                          <a:cs typeface="Arial"/>
                        </a:rPr>
                        <a:t>/2 percentile point of a Student’s-t distribution with N-g degrees of freedom, where N = total number of observations, and g = the number of groups, only applied after rejecting H</a:t>
                      </a:r>
                      <a:r>
                        <a:rPr lang="en-US" sz="1200" baseline="-25000" dirty="0">
                          <a:latin typeface="+mn-lt"/>
                          <a:cs typeface="Arial"/>
                        </a:rPr>
                        <a:t>0</a:t>
                      </a:r>
                      <a:r>
                        <a:rPr lang="en-US" sz="1200" baseline="0" dirty="0">
                          <a:latin typeface="+mn-lt"/>
                          <a:cs typeface="Arial"/>
                        </a:rPr>
                        <a:t>: all means equal via F test.  These intervals do not protect against experiment-wide error, but the rejection via the F test implies at least one group mean is different from the others.</a:t>
                      </a:r>
                      <a:endParaRPr lang="en-US" sz="1200" dirty="0">
                        <a:latin typeface="+mn-lt"/>
                      </a:endParaRPr>
                    </a:p>
                  </a:txBody>
                  <a:tcPr marT="45731" marB="45731"/>
                </a:tc>
                <a:extLst>
                  <a:ext uri="{0D108BD9-81ED-4DB2-BD59-A6C34878D82A}">
                    <a16:rowId xmlns:a16="http://schemas.microsoft.com/office/drawing/2014/main" val="10001"/>
                  </a:ext>
                </a:extLst>
              </a:tr>
              <a:tr h="640233">
                <a:tc>
                  <a:txBody>
                    <a:bodyPr/>
                    <a:lstStyle/>
                    <a:p>
                      <a:r>
                        <a:rPr lang="en-US" sz="1400" dirty="0" err="1"/>
                        <a:t>Tukey’s</a:t>
                      </a:r>
                      <a:r>
                        <a:rPr lang="en-US" sz="1400" dirty="0"/>
                        <a:t> Honest Significant Interval (HSI)</a:t>
                      </a:r>
                    </a:p>
                  </a:txBody>
                  <a:tcPr marT="45731" marB="45731"/>
                </a:tc>
                <a:tc>
                  <a:txBody>
                    <a:bodyPr/>
                    <a:lstStyle/>
                    <a:p>
                      <a:r>
                        <a:rPr lang="en-US" sz="1400" dirty="0"/>
                        <a:t>q</a:t>
                      </a:r>
                      <a:r>
                        <a:rPr lang="en-US" sz="1400" baseline="-25000" dirty="0"/>
                        <a:t>(g,</a:t>
                      </a:r>
                      <a:r>
                        <a:rPr lang="en-US" sz="1400" baseline="0" dirty="0"/>
                        <a:t> </a:t>
                      </a:r>
                      <a:r>
                        <a:rPr lang="en-US" sz="1400" baseline="-25000" dirty="0"/>
                        <a:t>N-g)</a:t>
                      </a:r>
                      <a:r>
                        <a:rPr lang="en-US" sz="1400" baseline="0" dirty="0"/>
                        <a:t>/</a:t>
                      </a:r>
                      <a:r>
                        <a:rPr lang="en-US" sz="1400" baseline="0" dirty="0" err="1"/>
                        <a:t>sqrt</a:t>
                      </a:r>
                      <a:r>
                        <a:rPr lang="en-US" sz="1400" baseline="0" dirty="0"/>
                        <a:t>(2)</a:t>
                      </a:r>
                      <a:endParaRPr lang="en-US" sz="1400" dirty="0"/>
                    </a:p>
                  </a:txBody>
                  <a:tcPr marT="45731" marB="45731"/>
                </a:tc>
                <a:tc>
                  <a:txBody>
                    <a:bodyPr/>
                    <a:lstStyle/>
                    <a:p>
                      <a:r>
                        <a:rPr lang="en-US" sz="1200" dirty="0">
                          <a:latin typeface="+mn-lt"/>
                        </a:rPr>
                        <a:t>Requires a table for the q(.) values (Table 10 in your text has values for </a:t>
                      </a:r>
                      <a:r>
                        <a:rPr lang="el-GR" sz="1200" dirty="0">
                          <a:latin typeface="+mn-lt"/>
                          <a:cs typeface="Arial"/>
                        </a:rPr>
                        <a:t>α</a:t>
                      </a:r>
                      <a:r>
                        <a:rPr lang="en-US" sz="1200" dirty="0">
                          <a:latin typeface="+mn-lt"/>
                          <a:cs typeface="Arial"/>
                        </a:rPr>
                        <a:t> =0.01 &amp; 0.05</a:t>
                      </a:r>
                      <a:r>
                        <a:rPr lang="en-US" sz="1200" dirty="0">
                          <a:latin typeface="+mn-lt"/>
                        </a:rPr>
                        <a:t>).  These are</a:t>
                      </a:r>
                      <a:r>
                        <a:rPr lang="en-US" sz="1200" baseline="0" dirty="0">
                          <a:latin typeface="+mn-lt"/>
                        </a:rPr>
                        <a:t> critical values for the </a:t>
                      </a:r>
                      <a:r>
                        <a:rPr lang="en-US" sz="1200" baseline="0" dirty="0" err="1">
                          <a:latin typeface="+mn-lt"/>
                        </a:rPr>
                        <a:t>studentized</a:t>
                      </a:r>
                      <a:r>
                        <a:rPr lang="en-US" sz="1200" baseline="0" dirty="0">
                          <a:latin typeface="+mn-lt"/>
                        </a:rPr>
                        <a:t> range statistic, which protects experiment-wide error.</a:t>
                      </a:r>
                      <a:endParaRPr lang="en-US" sz="1200" dirty="0">
                        <a:latin typeface="+mn-lt"/>
                      </a:endParaRPr>
                    </a:p>
                  </a:txBody>
                  <a:tcPr marT="45731" marB="45731"/>
                </a:tc>
                <a:extLst>
                  <a:ext uri="{0D108BD9-81ED-4DB2-BD59-A6C34878D82A}">
                    <a16:rowId xmlns:a16="http://schemas.microsoft.com/office/drawing/2014/main" val="10002"/>
                  </a:ext>
                </a:extLst>
              </a:tr>
              <a:tr h="640233">
                <a:tc>
                  <a:txBody>
                    <a:bodyPr/>
                    <a:lstStyle/>
                    <a:p>
                      <a:r>
                        <a:rPr lang="en-US" sz="1400" dirty="0" err="1"/>
                        <a:t>Bonferroni</a:t>
                      </a:r>
                      <a:r>
                        <a:rPr lang="en-US" sz="1400" dirty="0"/>
                        <a:t> Confidence Intervals (BCI)</a:t>
                      </a:r>
                    </a:p>
                  </a:txBody>
                  <a:tcPr marT="45731" marB="45731"/>
                </a:tc>
                <a:tc>
                  <a:txBody>
                    <a:bodyPr/>
                    <a:lstStyle/>
                    <a:p>
                      <a:r>
                        <a:rPr lang="en-US" sz="1400" baseline="0" dirty="0"/>
                        <a:t>t</a:t>
                      </a:r>
                      <a:r>
                        <a:rPr lang="en-US" sz="1400" baseline="-25000" dirty="0"/>
                        <a:t>(N-g, 1-</a:t>
                      </a:r>
                      <a:r>
                        <a:rPr lang="el-GR" sz="1400" baseline="-25000" dirty="0">
                          <a:latin typeface="+mn-lt"/>
                          <a:cs typeface="Arial"/>
                        </a:rPr>
                        <a:t>α</a:t>
                      </a:r>
                      <a:r>
                        <a:rPr lang="en-US" sz="1400" baseline="-25000" dirty="0">
                          <a:latin typeface="+mn-lt"/>
                          <a:cs typeface="Arial"/>
                        </a:rPr>
                        <a:t>/[g(g-1)])</a:t>
                      </a:r>
                      <a:endParaRPr lang="en-US" sz="1400" baseline="-25000" dirty="0">
                        <a:latin typeface="+mn-lt"/>
                      </a:endParaRPr>
                    </a:p>
                  </a:txBody>
                  <a:tcPr marT="45731" marB="45731"/>
                </a:tc>
                <a:tc>
                  <a:txBody>
                    <a:bodyPr/>
                    <a:lstStyle/>
                    <a:p>
                      <a:r>
                        <a:rPr lang="en-US" sz="1200" dirty="0">
                          <a:latin typeface="+mn-lt"/>
                        </a:rPr>
                        <a:t>The multiplier is</a:t>
                      </a:r>
                      <a:r>
                        <a:rPr lang="en-US" sz="1200" baseline="0" dirty="0">
                          <a:latin typeface="+mn-lt"/>
                        </a:rPr>
                        <a:t> the </a:t>
                      </a:r>
                      <a:r>
                        <a:rPr lang="en-US" sz="1200" baseline="0" dirty="0">
                          <a:latin typeface="+mn-lt"/>
                          <a:cs typeface="Arial"/>
                        </a:rPr>
                        <a:t>upper </a:t>
                      </a:r>
                      <a:r>
                        <a:rPr lang="el-GR" sz="1200" baseline="0" dirty="0">
                          <a:latin typeface="+mn-lt"/>
                          <a:cs typeface="Arial"/>
                        </a:rPr>
                        <a:t>α</a:t>
                      </a:r>
                      <a:r>
                        <a:rPr lang="en-US" sz="1200" baseline="0" dirty="0">
                          <a:latin typeface="+mn-lt"/>
                          <a:cs typeface="Arial"/>
                        </a:rPr>
                        <a:t>/[g(g-1)] percentile point of a Student’s-t distribution with N-g degrees of freedom.  The divisor here protects for experiment-wide error.</a:t>
                      </a:r>
                      <a:endParaRPr lang="en-US" sz="1200" dirty="0">
                        <a:latin typeface="+mn-lt"/>
                      </a:endParaRPr>
                    </a:p>
                  </a:txBody>
                  <a:tcPr marT="45731" marB="45731"/>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6089ABDA-454C-488C-9CD5-3F8DEEE34B9C}"/>
              </a:ext>
            </a:extLst>
          </p:cNvPr>
          <p:cNvSpPr/>
          <p:nvPr/>
        </p:nvSpPr>
        <p:spPr>
          <a:xfrm>
            <a:off x="152400" y="3276600"/>
            <a:ext cx="88392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4C9AA1A7-7977-4E59-881A-670A5CBED209}"/>
              </a:ext>
            </a:extLst>
          </p:cNvPr>
          <p:cNvSpPr/>
          <p:nvPr/>
        </p:nvSpPr>
        <p:spPr>
          <a:xfrm>
            <a:off x="152400" y="4724400"/>
            <a:ext cx="8839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FE4D6F08-AE27-4667-B0AC-C4CE1FADC4AC}"/>
              </a:ext>
            </a:extLst>
          </p:cNvPr>
          <p:cNvSpPr/>
          <p:nvPr/>
        </p:nvSpPr>
        <p:spPr>
          <a:xfrm>
            <a:off x="152400" y="5410200"/>
            <a:ext cx="8839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anim calcmode="lin" valueType="num">
                                      <p:cBhvr additive="base">
                                        <p:cTn id="11"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 calcmode="lin" valueType="num">
                                      <p:cBhvr additive="base">
                                        <p:cTn id="15"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anim calcmode="lin" valueType="num">
                                      <p:cBhvr additive="base">
                                        <p:cTn id="19"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anim calcmode="lin" valueType="num">
                                      <p:cBhvr additive="base">
                                        <p:cTn id="25" dur="5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grpId="0" nodeType="click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ppt_x"/>
                                          </p:val>
                                        </p:tav>
                                      </p:tavLst>
                                    </p:anim>
                                    <p:anim calcmode="lin" valueType="num">
                                      <p:cBhvr additive="base">
                                        <p:cTn id="31" dur="500"/>
                                        <p:tgtEl>
                                          <p:spTgt spid="5"/>
                                        </p:tgtEl>
                                        <p:attrNameLst>
                                          <p:attrName>ppt_y</p:attrName>
                                        </p:attrNameLst>
                                      </p:cBhvr>
                                      <p:tavLst>
                                        <p:tav tm="0">
                                          <p:val>
                                            <p:strVal val="ppt_y"/>
                                          </p:val>
                                        </p:tav>
                                        <p:tav tm="100000">
                                          <p:val>
                                            <p:strVal val="1+ppt_h/2"/>
                                          </p:val>
                                        </p:tav>
                                      </p:tavLst>
                                    </p:anim>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0" nodeType="clickEffect">
                                  <p:stCondLst>
                                    <p:cond delay="0"/>
                                  </p:stCondLst>
                                  <p:childTnLst>
                                    <p:anim calcmode="lin" valueType="num">
                                      <p:cBhvr additive="base">
                                        <p:cTn id="36" dur="500"/>
                                        <p:tgtEl>
                                          <p:spTgt spid="6"/>
                                        </p:tgtEl>
                                        <p:attrNameLst>
                                          <p:attrName>ppt_x</p:attrName>
                                        </p:attrNameLst>
                                      </p:cBhvr>
                                      <p:tavLst>
                                        <p:tav tm="0">
                                          <p:val>
                                            <p:strVal val="ppt_x"/>
                                          </p:val>
                                        </p:tav>
                                        <p:tav tm="100000">
                                          <p:val>
                                            <p:strVal val="ppt_x"/>
                                          </p:val>
                                        </p:tav>
                                      </p:tavLst>
                                    </p:anim>
                                    <p:anim calcmode="lin" valueType="num">
                                      <p:cBhvr additive="base">
                                        <p:cTn id="37" dur="500"/>
                                        <p:tgtEl>
                                          <p:spTgt spid="6"/>
                                        </p:tgtEl>
                                        <p:attrNameLst>
                                          <p:attrName>ppt_y</p:attrName>
                                        </p:attrNameLst>
                                      </p:cBhvr>
                                      <p:tavLst>
                                        <p:tav tm="0">
                                          <p:val>
                                            <p:strVal val="ppt_y"/>
                                          </p:val>
                                        </p:tav>
                                        <p:tav tm="100000">
                                          <p:val>
                                            <p:strVal val="1+ppt_h/2"/>
                                          </p:val>
                                        </p:tav>
                                      </p:tavLst>
                                    </p:anim>
                                    <p:set>
                                      <p:cBhvr>
                                        <p:cTn id="38" dur="1" fill="hold">
                                          <p:stCondLst>
                                            <p:cond delay="499"/>
                                          </p:stCondLst>
                                        </p:cTn>
                                        <p:tgtEl>
                                          <p:spTgt spid="6"/>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xit" presetSubtype="4" fill="hold" grpId="0" nodeType="clickEffect">
                                  <p:stCondLst>
                                    <p:cond delay="0"/>
                                  </p:stCondLst>
                                  <p:childTnLst>
                                    <p:anim calcmode="lin" valueType="num">
                                      <p:cBhvr additive="base">
                                        <p:cTn id="42" dur="500"/>
                                        <p:tgtEl>
                                          <p:spTgt spid="7"/>
                                        </p:tgtEl>
                                        <p:attrNameLst>
                                          <p:attrName>ppt_x</p:attrName>
                                        </p:attrNameLst>
                                      </p:cBhvr>
                                      <p:tavLst>
                                        <p:tav tm="0">
                                          <p:val>
                                            <p:strVal val="ppt_x"/>
                                          </p:val>
                                        </p:tav>
                                        <p:tav tm="100000">
                                          <p:val>
                                            <p:strVal val="ppt_x"/>
                                          </p:val>
                                        </p:tav>
                                      </p:tavLst>
                                    </p:anim>
                                    <p:anim calcmode="lin" valueType="num">
                                      <p:cBhvr additive="base">
                                        <p:cTn id="43" dur="500"/>
                                        <p:tgtEl>
                                          <p:spTgt spid="7"/>
                                        </p:tgtEl>
                                        <p:attrNameLst>
                                          <p:attrName>ppt_y</p:attrName>
                                        </p:attrNameLst>
                                      </p:cBhvr>
                                      <p:tavLst>
                                        <p:tav tm="0">
                                          <p:val>
                                            <p:strVal val="ppt_y"/>
                                          </p:val>
                                        </p:tav>
                                        <p:tav tm="100000">
                                          <p:val>
                                            <p:strVal val="1+ppt_h/2"/>
                                          </p:val>
                                        </p:tav>
                                      </p:tavLst>
                                    </p:anim>
                                    <p:set>
                                      <p:cBhvr>
                                        <p:cTn id="4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a:extLst>
              <a:ext uri="{FF2B5EF4-FFF2-40B4-BE49-F238E27FC236}">
                <a16:creationId xmlns:a16="http://schemas.microsoft.com/office/drawing/2014/main" id="{B09E72EE-E431-445A-8CB2-BF1038B528A9}"/>
              </a:ext>
            </a:extLst>
          </p:cNvPr>
          <p:cNvSpPr txBox="1">
            <a:spLocks noChangeArrowheads="1"/>
          </p:cNvSpPr>
          <p:nvPr/>
        </p:nvSpPr>
        <p:spPr bwMode="auto">
          <a:xfrm>
            <a:off x="1066800" y="0"/>
            <a:ext cx="694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Sample Data From 3 or More Groups</a:t>
            </a:r>
          </a:p>
        </p:txBody>
      </p:sp>
      <p:sp>
        <p:nvSpPr>
          <p:cNvPr id="3" name="TextBox 2">
            <a:extLst>
              <a:ext uri="{FF2B5EF4-FFF2-40B4-BE49-F238E27FC236}">
                <a16:creationId xmlns:a16="http://schemas.microsoft.com/office/drawing/2014/main" id="{C1CC8E05-5B98-43C0-B7B9-609D6BE0EB9E}"/>
              </a:ext>
            </a:extLst>
          </p:cNvPr>
          <p:cNvSpPr txBox="1">
            <a:spLocks noChangeArrowheads="1"/>
          </p:cNvSpPr>
          <p:nvPr/>
        </p:nvSpPr>
        <p:spPr bwMode="auto">
          <a:xfrm>
            <a:off x="381000" y="533400"/>
            <a:ext cx="83820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Regardless of which approach is used, graphically displaying the results can become complicated, especially as the number of groups (g) increases.</a:t>
            </a:r>
          </a:p>
          <a:p>
            <a:pPr eaLnBrk="1" hangingPunct="1"/>
            <a:endParaRPr lang="en-US" altLang="en-US" sz="800"/>
          </a:p>
          <a:p>
            <a:pPr eaLnBrk="1" hangingPunct="1"/>
            <a:r>
              <a:rPr lang="en-US" altLang="en-US" sz="1400"/>
              <a:t>One way to overcome this is to plot each group mean (Y-bar</a:t>
            </a:r>
            <a:r>
              <a:rPr lang="en-US" altLang="en-US" sz="1400" baseline="-25000"/>
              <a:t>i</a:t>
            </a:r>
            <a:r>
              <a:rPr lang="en-US" altLang="en-US" sz="1400"/>
              <a:t>) ± half the width of the respective interval being used.  On such a plot, and intervals that do not overlap indicate differences between those group means.</a:t>
            </a:r>
          </a:p>
          <a:p>
            <a:pPr eaLnBrk="1" hangingPunct="1"/>
            <a:endParaRPr lang="en-US" altLang="en-US" sz="800"/>
          </a:p>
          <a:p>
            <a:pPr eaLnBrk="1" hangingPunct="1"/>
            <a:r>
              <a:rPr lang="en-US" altLang="en-US" sz="1400"/>
              <a:t>Be careful not to use these intervals as confidence intervals for the specific means.  The intervals being plotted will be narrower than intervals with the same confidence for each specific group mean.</a:t>
            </a:r>
          </a:p>
        </p:txBody>
      </p:sp>
      <p:sp>
        <p:nvSpPr>
          <p:cNvPr id="4" name="TextBox 3">
            <a:extLst>
              <a:ext uri="{FF2B5EF4-FFF2-40B4-BE49-F238E27FC236}">
                <a16:creationId xmlns:a16="http://schemas.microsoft.com/office/drawing/2014/main" id="{E6554E73-1931-4964-A929-B1AF4A23CF99}"/>
              </a:ext>
            </a:extLst>
          </p:cNvPr>
          <p:cNvSpPr txBox="1">
            <a:spLocks noChangeArrowheads="1"/>
          </p:cNvSpPr>
          <p:nvPr/>
        </p:nvSpPr>
        <p:spPr bwMode="auto">
          <a:xfrm>
            <a:off x="381000" y="2438400"/>
            <a:ext cx="6935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For the herbicide example, the respective half-width intervals appear below (</a:t>
            </a:r>
            <a:r>
              <a:rPr lang="el-GR" altLang="en-US" sz="1400"/>
              <a:t>α</a:t>
            </a:r>
            <a:r>
              <a:rPr lang="en-US" altLang="en-US" sz="1400"/>
              <a:t> = 0.05):</a:t>
            </a:r>
          </a:p>
        </p:txBody>
      </p:sp>
      <p:pic>
        <p:nvPicPr>
          <p:cNvPr id="58370" name="Picture 2">
            <a:extLst>
              <a:ext uri="{FF2B5EF4-FFF2-40B4-BE49-F238E27FC236}">
                <a16:creationId xmlns:a16="http://schemas.microsoft.com/office/drawing/2014/main" id="{99BFE938-23F3-4B53-AFBD-376A886D1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43200"/>
            <a:ext cx="27527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3">
            <a:extLst>
              <a:ext uri="{FF2B5EF4-FFF2-40B4-BE49-F238E27FC236}">
                <a16:creationId xmlns:a16="http://schemas.microsoft.com/office/drawing/2014/main" id="{3E2A1E7A-6CA8-4E3B-9C34-AA7BEA63F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743200"/>
            <a:ext cx="27527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4">
            <a:extLst>
              <a:ext uri="{FF2B5EF4-FFF2-40B4-BE49-F238E27FC236}">
                <a16:creationId xmlns:a16="http://schemas.microsoft.com/office/drawing/2014/main" id="{1E3E5C3F-E38A-4AB4-B9D2-2A648574C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743200"/>
            <a:ext cx="27527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5256E960-7916-4025-BF71-267BEE91AD8C}"/>
              </a:ext>
            </a:extLst>
          </p:cNvPr>
          <p:cNvSpPr txBox="1">
            <a:spLocks noChangeArrowheads="1"/>
          </p:cNvSpPr>
          <p:nvPr/>
        </p:nvSpPr>
        <p:spPr bwMode="auto">
          <a:xfrm>
            <a:off x="228600" y="62484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Clearly, in this case, all the group means are different, with Herbicide C providing the most growth and Herbicide A the least.  Actually, Herbicide A in this instance was a control group (ie, no herbicide).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8370"/>
                                        </p:tgtEl>
                                        <p:attrNameLst>
                                          <p:attrName>style.visibility</p:attrName>
                                        </p:attrNameLst>
                                      </p:cBhvr>
                                      <p:to>
                                        <p:strVal val="visible"/>
                                      </p:to>
                                    </p:set>
                                    <p:anim calcmode="lin" valueType="num">
                                      <p:cBhvr additive="base">
                                        <p:cTn id="29" dur="500" fill="hold"/>
                                        <p:tgtEl>
                                          <p:spTgt spid="58370"/>
                                        </p:tgtEl>
                                        <p:attrNameLst>
                                          <p:attrName>ppt_x</p:attrName>
                                        </p:attrNameLst>
                                      </p:cBhvr>
                                      <p:tavLst>
                                        <p:tav tm="0">
                                          <p:val>
                                            <p:strVal val="#ppt_x"/>
                                          </p:val>
                                        </p:tav>
                                        <p:tav tm="100000">
                                          <p:val>
                                            <p:strVal val="#ppt_x"/>
                                          </p:val>
                                        </p:tav>
                                      </p:tavLst>
                                    </p:anim>
                                    <p:anim calcmode="lin" valueType="num">
                                      <p:cBhvr additive="base">
                                        <p:cTn id="30" dur="500" fill="hold"/>
                                        <p:tgtEl>
                                          <p:spTgt spid="5837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8371"/>
                                        </p:tgtEl>
                                        <p:attrNameLst>
                                          <p:attrName>style.visibility</p:attrName>
                                        </p:attrNameLst>
                                      </p:cBhvr>
                                      <p:to>
                                        <p:strVal val="visible"/>
                                      </p:to>
                                    </p:set>
                                    <p:anim calcmode="lin" valueType="num">
                                      <p:cBhvr additive="base">
                                        <p:cTn id="33" dur="500" fill="hold"/>
                                        <p:tgtEl>
                                          <p:spTgt spid="58371"/>
                                        </p:tgtEl>
                                        <p:attrNameLst>
                                          <p:attrName>ppt_x</p:attrName>
                                        </p:attrNameLst>
                                      </p:cBhvr>
                                      <p:tavLst>
                                        <p:tav tm="0">
                                          <p:val>
                                            <p:strVal val="#ppt_x"/>
                                          </p:val>
                                        </p:tav>
                                        <p:tav tm="100000">
                                          <p:val>
                                            <p:strVal val="#ppt_x"/>
                                          </p:val>
                                        </p:tav>
                                      </p:tavLst>
                                    </p:anim>
                                    <p:anim calcmode="lin" valueType="num">
                                      <p:cBhvr additive="base">
                                        <p:cTn id="34" dur="500" fill="hold"/>
                                        <p:tgtEl>
                                          <p:spTgt spid="5837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8372"/>
                                        </p:tgtEl>
                                        <p:attrNameLst>
                                          <p:attrName>style.visibility</p:attrName>
                                        </p:attrNameLst>
                                      </p:cBhvr>
                                      <p:to>
                                        <p:strVal val="visible"/>
                                      </p:to>
                                    </p:set>
                                    <p:anim calcmode="lin" valueType="num">
                                      <p:cBhvr additive="base">
                                        <p:cTn id="37" dur="500" fill="hold"/>
                                        <p:tgtEl>
                                          <p:spTgt spid="58372"/>
                                        </p:tgtEl>
                                        <p:attrNameLst>
                                          <p:attrName>ppt_x</p:attrName>
                                        </p:attrNameLst>
                                      </p:cBhvr>
                                      <p:tavLst>
                                        <p:tav tm="0">
                                          <p:val>
                                            <p:strVal val="#ppt_x"/>
                                          </p:val>
                                        </p:tav>
                                        <p:tav tm="100000">
                                          <p:val>
                                            <p:strVal val="#ppt_x"/>
                                          </p:val>
                                        </p:tav>
                                      </p:tavLst>
                                    </p:anim>
                                    <p:anim calcmode="lin" valueType="num">
                                      <p:cBhvr additive="base">
                                        <p:cTn id="38" dur="500" fill="hold"/>
                                        <p:tgtEl>
                                          <p:spTgt spid="5837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a:extLst>
              <a:ext uri="{FF2B5EF4-FFF2-40B4-BE49-F238E27FC236}">
                <a16:creationId xmlns:a16="http://schemas.microsoft.com/office/drawing/2014/main" id="{0A71906A-5A67-4890-B901-C315048A5D86}"/>
              </a:ext>
            </a:extLst>
          </p:cNvPr>
          <p:cNvSpPr txBox="1">
            <a:spLocks noChangeArrowheads="1"/>
          </p:cNvSpPr>
          <p:nvPr/>
        </p:nvSpPr>
        <p:spPr bwMode="auto">
          <a:xfrm>
            <a:off x="1066800" y="152400"/>
            <a:ext cx="694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Sample Data From 3 or More Groups</a:t>
            </a:r>
          </a:p>
        </p:txBody>
      </p:sp>
      <p:sp>
        <p:nvSpPr>
          <p:cNvPr id="3" name="TextBox 2">
            <a:extLst>
              <a:ext uri="{FF2B5EF4-FFF2-40B4-BE49-F238E27FC236}">
                <a16:creationId xmlns:a16="http://schemas.microsoft.com/office/drawing/2014/main" id="{97C2B58A-8B9B-4667-AF71-423278B3B2A2}"/>
              </a:ext>
            </a:extLst>
          </p:cNvPr>
          <p:cNvSpPr txBox="1">
            <a:spLocks noChangeArrowheads="1"/>
          </p:cNvSpPr>
          <p:nvPr/>
        </p:nvSpPr>
        <p:spPr bwMode="auto">
          <a:xfrm>
            <a:off x="685800" y="685800"/>
            <a:ext cx="76168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What about groups with unequal variances?</a:t>
            </a:r>
          </a:p>
          <a:p>
            <a:pPr eaLnBrk="1" hangingPunct="1"/>
            <a:endParaRPr lang="en-US" altLang="en-US" sz="800"/>
          </a:p>
          <a:p>
            <a:pPr eaLnBrk="1" hangingPunct="1"/>
            <a:r>
              <a:rPr lang="en-US" altLang="en-US" sz="1600"/>
              <a:t>Recall that the 1-way ANOVA procedure assumes similar variation for each group.</a:t>
            </a:r>
          </a:p>
          <a:p>
            <a:pPr eaLnBrk="1" hangingPunct="1"/>
            <a:r>
              <a:rPr lang="en-US" altLang="en-US" sz="1600"/>
              <a:t>Can we test to see if this is valid?</a:t>
            </a:r>
          </a:p>
        </p:txBody>
      </p:sp>
      <p:sp>
        <p:nvSpPr>
          <p:cNvPr id="4" name="TextBox 3">
            <a:extLst>
              <a:ext uri="{FF2B5EF4-FFF2-40B4-BE49-F238E27FC236}">
                <a16:creationId xmlns:a16="http://schemas.microsoft.com/office/drawing/2014/main" id="{85A54F5C-07A6-4EF4-9D8D-A8086FE2714F}"/>
              </a:ext>
            </a:extLst>
          </p:cNvPr>
          <p:cNvSpPr txBox="1">
            <a:spLocks noChangeArrowheads="1"/>
          </p:cNvSpPr>
          <p:nvPr/>
        </p:nvSpPr>
        <p:spPr bwMode="auto">
          <a:xfrm>
            <a:off x="304800" y="1600200"/>
            <a:ext cx="85344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One test is to simply consider the ratio of the largest within group variance to that of the smallest (Hartley’s F</a:t>
            </a:r>
            <a:r>
              <a:rPr lang="en-US" altLang="en-US" sz="1400" baseline="-25000"/>
              <a:t>max</a:t>
            </a:r>
            <a:r>
              <a:rPr lang="en-US" altLang="en-US" sz="1400"/>
              <a:t> Test):</a:t>
            </a:r>
          </a:p>
          <a:p>
            <a:pPr eaLnBrk="1" hangingPunct="1"/>
            <a:endParaRPr lang="en-US" altLang="en-US" sz="800"/>
          </a:p>
          <a:p>
            <a:pPr eaLnBrk="1" hangingPunct="1"/>
            <a:r>
              <a:rPr lang="en-US" altLang="en-US" sz="1400"/>
              <a:t>	F</a:t>
            </a:r>
            <a:r>
              <a:rPr lang="en-US" altLang="en-US" sz="1400" baseline="-25000"/>
              <a:t>max</a:t>
            </a:r>
            <a:r>
              <a:rPr lang="en-US" altLang="en-US" sz="1400"/>
              <a:t> = S</a:t>
            </a:r>
            <a:r>
              <a:rPr lang="en-US" altLang="en-US" sz="1400" baseline="-25000"/>
              <a:t>max</a:t>
            </a:r>
            <a:r>
              <a:rPr lang="en-US" altLang="en-US" sz="1400" baseline="30000"/>
              <a:t>2</a:t>
            </a:r>
            <a:r>
              <a:rPr lang="en-US" altLang="en-US" sz="1400"/>
              <a:t>/S</a:t>
            </a:r>
            <a:r>
              <a:rPr lang="en-US" altLang="en-US" sz="1400" baseline="-25000"/>
              <a:t>min</a:t>
            </a:r>
            <a:r>
              <a:rPr lang="en-US" altLang="en-US" sz="1400" baseline="30000"/>
              <a:t>2</a:t>
            </a:r>
          </a:p>
          <a:p>
            <a:pPr eaLnBrk="1" hangingPunct="1"/>
            <a:endParaRPr lang="en-US" altLang="en-US" sz="800"/>
          </a:p>
          <a:p>
            <a:pPr eaLnBrk="1" hangingPunct="1"/>
            <a:r>
              <a:rPr lang="en-US" altLang="en-US" sz="1400"/>
              <a:t>Critical values for this test appear in Table 12, for </a:t>
            </a:r>
            <a:r>
              <a:rPr lang="el-GR" altLang="en-US" sz="1400"/>
              <a:t>α</a:t>
            </a:r>
            <a:r>
              <a:rPr lang="en-US" altLang="en-US" sz="1400"/>
              <a:t> = 0.05 and 0.01.  Each table is entered with the number of groups involved (Table columns) &amp; the common group sample size less 1 (ie, n</a:t>
            </a:r>
            <a:r>
              <a:rPr lang="en-US" altLang="en-US" sz="1400" baseline="-25000"/>
              <a:t>W</a:t>
            </a:r>
            <a:r>
              <a:rPr lang="en-US" altLang="en-US" sz="1400"/>
              <a:t> – 1, for Table rows).  Note this test was developed assuming equal sample sizes for each group, but if they are close, then can use something like a harmonic mean of the n</a:t>
            </a:r>
            <a:r>
              <a:rPr lang="en-US" altLang="en-US" sz="1400" baseline="-25000"/>
              <a:t>i</a:t>
            </a:r>
            <a:r>
              <a:rPr lang="en-US" altLang="en-US" sz="1400"/>
              <a:t> values.</a:t>
            </a:r>
          </a:p>
        </p:txBody>
      </p:sp>
      <p:sp>
        <p:nvSpPr>
          <p:cNvPr id="5" name="TextBox 4">
            <a:extLst>
              <a:ext uri="{FF2B5EF4-FFF2-40B4-BE49-F238E27FC236}">
                <a16:creationId xmlns:a16="http://schemas.microsoft.com/office/drawing/2014/main" id="{758DFABE-CB19-4C86-A747-9CADC3836815}"/>
              </a:ext>
            </a:extLst>
          </p:cNvPr>
          <p:cNvSpPr txBox="1">
            <a:spLocks noChangeArrowheads="1"/>
          </p:cNvSpPr>
          <p:nvPr/>
        </p:nvSpPr>
        <p:spPr bwMode="auto">
          <a:xfrm>
            <a:off x="304800" y="3429000"/>
            <a:ext cx="8458200"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Another test for equal variances would be the Brown-Forsythe-Levine (BFL) test.  This test essentially involves a 1-way ANOVA of a newly constructed variable v</a:t>
            </a:r>
            <a:r>
              <a:rPr lang="en-US" altLang="en-US" sz="1400" baseline="-25000"/>
              <a:t>ij</a:t>
            </a:r>
            <a:r>
              <a:rPr lang="en-US" altLang="en-US" sz="1400"/>
              <a:t> = |y</a:t>
            </a:r>
            <a:r>
              <a:rPr lang="en-US" altLang="en-US" sz="1400" baseline="-25000"/>
              <a:t>ij</a:t>
            </a:r>
            <a:r>
              <a:rPr lang="en-US" altLang="en-US" sz="1400"/>
              <a:t> – m</a:t>
            </a:r>
            <a:r>
              <a:rPr lang="en-US" altLang="en-US" sz="1400" baseline="-25000"/>
              <a:t>i</a:t>
            </a:r>
            <a:r>
              <a:rPr lang="en-US" altLang="en-US" sz="1400"/>
              <a:t>|, where m</a:t>
            </a:r>
            <a:r>
              <a:rPr lang="en-US" altLang="en-US" sz="1400" baseline="-25000"/>
              <a:t>i</a:t>
            </a:r>
            <a:r>
              <a:rPr lang="en-US" altLang="en-US" sz="1400"/>
              <a:t> = median of the results for the i</a:t>
            </a:r>
            <a:r>
              <a:rPr lang="en-US" altLang="en-US" sz="1400" baseline="30000"/>
              <a:t>th</a:t>
            </a:r>
            <a:r>
              <a:rPr lang="en-US" altLang="en-US" sz="1400"/>
              <a:t> group.  This can involve some computations, but is available in many software packages.</a:t>
            </a:r>
          </a:p>
          <a:p>
            <a:pPr eaLnBrk="1" hangingPunct="1"/>
            <a:endParaRPr lang="en-US" altLang="en-US" sz="800"/>
          </a:p>
          <a:p>
            <a:pPr eaLnBrk="1" hangingPunct="1"/>
            <a:r>
              <a:rPr lang="en-US" altLang="en-US" sz="1400"/>
              <a:t>If no such package is available, then the BFL test statistic is calculated as:</a:t>
            </a:r>
          </a:p>
          <a:p>
            <a:pPr eaLnBrk="1" hangingPunct="1"/>
            <a:endParaRPr lang="en-US" altLang="en-US" sz="800"/>
          </a:p>
          <a:p>
            <a:pPr eaLnBrk="1" hangingPunct="1"/>
            <a:r>
              <a:rPr lang="en-US" altLang="en-US" sz="1400"/>
              <a:t>	L = {∑</a:t>
            </a:r>
            <a:r>
              <a:rPr lang="en-US" altLang="en-US" sz="1400" baseline="-25000"/>
              <a:t>i=1 to g</a:t>
            </a:r>
            <a:r>
              <a:rPr lang="en-US" altLang="en-US" sz="1400"/>
              <a:t> n</a:t>
            </a:r>
            <a:r>
              <a:rPr lang="en-US" altLang="en-US" sz="1400" baseline="-25000"/>
              <a:t>i</a:t>
            </a:r>
            <a:r>
              <a:rPr lang="en-US" altLang="en-US" sz="1400"/>
              <a:t>(V-bar</a:t>
            </a:r>
            <a:r>
              <a:rPr lang="en-US" altLang="en-US" sz="1400" baseline="-25000"/>
              <a:t>i</a:t>
            </a:r>
            <a:r>
              <a:rPr lang="en-US" altLang="en-US" sz="1400"/>
              <a:t> – V-bar)</a:t>
            </a:r>
            <a:r>
              <a:rPr lang="en-US" altLang="en-US" sz="1400" baseline="30000"/>
              <a:t>2</a:t>
            </a:r>
            <a:r>
              <a:rPr lang="en-US" altLang="en-US" sz="1400"/>
              <a:t>/(g – 1)} / {∑</a:t>
            </a:r>
            <a:r>
              <a:rPr lang="en-US" altLang="en-US" sz="1400" baseline="-25000"/>
              <a:t>i=1 to g </a:t>
            </a:r>
            <a:r>
              <a:rPr lang="en-US" altLang="en-US" sz="1400"/>
              <a:t>∑</a:t>
            </a:r>
            <a:r>
              <a:rPr lang="en-US" altLang="en-US" sz="1400" baseline="-12000"/>
              <a:t>j=1 to n</a:t>
            </a:r>
            <a:r>
              <a:rPr lang="en-US" altLang="en-US" sz="1400" baseline="-25000"/>
              <a:t>i</a:t>
            </a:r>
            <a:r>
              <a:rPr lang="en-US" altLang="en-US" sz="1400"/>
              <a:t> (v</a:t>
            </a:r>
            <a:r>
              <a:rPr lang="en-US" altLang="en-US" sz="1400" baseline="-25000"/>
              <a:t>ij</a:t>
            </a:r>
            <a:r>
              <a:rPr lang="en-US" altLang="en-US" sz="1400"/>
              <a:t> – V-bar</a:t>
            </a:r>
            <a:r>
              <a:rPr lang="en-US" altLang="en-US" sz="1400" baseline="-25000"/>
              <a:t>i</a:t>
            </a:r>
            <a:r>
              <a:rPr lang="en-US" altLang="en-US" sz="1400"/>
              <a:t>)</a:t>
            </a:r>
            <a:r>
              <a:rPr lang="en-US" altLang="en-US" sz="1400" baseline="30000"/>
              <a:t>2</a:t>
            </a:r>
            <a:r>
              <a:rPr lang="en-US" altLang="en-US" sz="1400"/>
              <a:t>/(N – g)},</a:t>
            </a:r>
          </a:p>
          <a:p>
            <a:pPr eaLnBrk="1" hangingPunct="1"/>
            <a:endParaRPr lang="en-US" altLang="en-US" sz="800"/>
          </a:p>
          <a:p>
            <a:pPr eaLnBrk="1" hangingPunct="1"/>
            <a:r>
              <a:rPr lang="en-US" altLang="en-US" sz="1400"/>
              <a:t> where g = number of groups and N = ∑</a:t>
            </a:r>
            <a:r>
              <a:rPr lang="en-US" altLang="en-US" sz="1400" baseline="-25000"/>
              <a:t>i=1 to g </a:t>
            </a:r>
            <a:r>
              <a:rPr lang="en-US" altLang="en-US" sz="1400"/>
              <a:t>n</a:t>
            </a:r>
            <a:r>
              <a:rPr lang="en-US" altLang="en-US" sz="1400" baseline="-25000"/>
              <a:t>i</a:t>
            </a:r>
            <a:r>
              <a:rPr lang="en-US" altLang="en-US" sz="1400"/>
              <a:t>; which is simply MSB</a:t>
            </a:r>
            <a:r>
              <a:rPr lang="en-US" altLang="en-US" sz="1400" baseline="-25000"/>
              <a:t>v</a:t>
            </a:r>
            <a:r>
              <a:rPr lang="en-US" altLang="en-US" sz="1400"/>
              <a:t>/MSE</a:t>
            </a:r>
            <a:r>
              <a:rPr lang="en-US" altLang="en-US" sz="1400" baseline="-25000"/>
              <a:t>v</a:t>
            </a:r>
            <a:r>
              <a:rPr lang="en-US" altLang="en-US" sz="1400"/>
              <a:t>, so the critical value is determined from the upper tail of an F</a:t>
            </a:r>
            <a:r>
              <a:rPr lang="en-US" altLang="en-US" sz="1400" baseline="-25000"/>
              <a:t>g-1,N-g</a:t>
            </a:r>
            <a:r>
              <a:rPr lang="en-US" altLang="en-US" sz="1400"/>
              <a:t> distribution.  Note L can be evaluated for unequal group sizes.</a:t>
            </a:r>
          </a:p>
          <a:p>
            <a:pPr eaLnBrk="1" hangingPunct="1"/>
            <a:endParaRPr lang="en-US" altLang="en-US" sz="1400"/>
          </a:p>
          <a:p>
            <a:pPr eaLnBrk="1" hangingPunct="1"/>
            <a:r>
              <a:rPr lang="en-US" altLang="en-US" sz="1400"/>
              <a:t>This test is preferred also because it is less sensitive to departures from normality.  Although the Hartley test is more powerful when the data is indeed normal, it is usually more desirable to keep the Type I error rate low in these tests, and this can become large for the F</a:t>
            </a:r>
            <a:r>
              <a:rPr lang="en-US" altLang="en-US" sz="1400" baseline="-25000"/>
              <a:t>max</a:t>
            </a:r>
            <a:r>
              <a:rPr lang="en-US" altLang="en-US" sz="1400"/>
              <a:t> test as conditions depart from the basis for its development (ie, equal group sizes and normally distributed data).  Also, a special table of critical values is unnecessary for the BFL 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 calcmode="lin" valueType="num">
                                      <p:cBhvr additive="base">
                                        <p:cTn id="3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 calcmode="lin" valueType="num">
                                      <p:cBhvr additive="base">
                                        <p:cTn id="4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 calcmode="lin" valueType="num">
                                      <p:cBhvr additive="base">
                                        <p:cTn id="4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anim calcmode="lin" valueType="num">
                                      <p:cBhvr additive="base">
                                        <p:cTn id="5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 calcmode="lin" valueType="num">
                                      <p:cBhvr additive="base">
                                        <p:cTn id="5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1">
            <a:extLst>
              <a:ext uri="{FF2B5EF4-FFF2-40B4-BE49-F238E27FC236}">
                <a16:creationId xmlns:a16="http://schemas.microsoft.com/office/drawing/2014/main" id="{EBDEEAF4-0E7E-49E3-88AE-36CAC7DAA283}"/>
              </a:ext>
            </a:extLst>
          </p:cNvPr>
          <p:cNvSpPr txBox="1">
            <a:spLocks noChangeArrowheads="1"/>
          </p:cNvSpPr>
          <p:nvPr/>
        </p:nvSpPr>
        <p:spPr bwMode="auto">
          <a:xfrm>
            <a:off x="1066800" y="152400"/>
            <a:ext cx="694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Sample Data From 3 or More Groups</a:t>
            </a:r>
          </a:p>
        </p:txBody>
      </p:sp>
      <p:sp>
        <p:nvSpPr>
          <p:cNvPr id="38915" name="TextBox 2">
            <a:extLst>
              <a:ext uri="{FF2B5EF4-FFF2-40B4-BE49-F238E27FC236}">
                <a16:creationId xmlns:a16="http://schemas.microsoft.com/office/drawing/2014/main" id="{F6C8212D-5769-4ECB-9F70-3962B92C8CC7}"/>
              </a:ext>
            </a:extLst>
          </p:cNvPr>
          <p:cNvSpPr txBox="1">
            <a:spLocks noChangeArrowheads="1"/>
          </p:cNvSpPr>
          <p:nvPr/>
        </p:nvSpPr>
        <p:spPr bwMode="auto">
          <a:xfrm>
            <a:off x="304800" y="1066800"/>
            <a:ext cx="1938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Herbicide example:</a:t>
            </a:r>
          </a:p>
        </p:txBody>
      </p:sp>
      <p:sp>
        <p:nvSpPr>
          <p:cNvPr id="4" name="TextBox 3">
            <a:extLst>
              <a:ext uri="{FF2B5EF4-FFF2-40B4-BE49-F238E27FC236}">
                <a16:creationId xmlns:a16="http://schemas.microsoft.com/office/drawing/2014/main" id="{E3883E7F-4BEE-4D22-AFDC-39DC9F276D51}"/>
              </a:ext>
            </a:extLst>
          </p:cNvPr>
          <p:cNvSpPr txBox="1">
            <a:spLocks noChangeArrowheads="1"/>
          </p:cNvSpPr>
          <p:nvPr/>
        </p:nvSpPr>
        <p:spPr bwMode="auto">
          <a:xfrm>
            <a:off x="3810000" y="1524000"/>
            <a:ext cx="51816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Research Hypothesis: H</a:t>
            </a:r>
            <a:r>
              <a:rPr lang="en-US" altLang="en-US" sz="1400" baseline="-25000"/>
              <a:t>1</a:t>
            </a:r>
            <a:r>
              <a:rPr lang="en-US" altLang="en-US" sz="1400"/>
              <a:t>: Population variances not all equal.</a:t>
            </a:r>
          </a:p>
          <a:p>
            <a:pPr eaLnBrk="1" hangingPunct="1"/>
            <a:r>
              <a:rPr lang="en-US" altLang="en-US" sz="1400"/>
              <a:t>Null Hypothesis: H</a:t>
            </a:r>
            <a:r>
              <a:rPr lang="en-US" altLang="en-US" sz="1400" baseline="-25000"/>
              <a:t>0</a:t>
            </a:r>
            <a:r>
              <a:rPr lang="en-US" altLang="en-US" sz="1400"/>
              <a:t>: Population variances all equal.</a:t>
            </a:r>
          </a:p>
          <a:p>
            <a:pPr eaLnBrk="1" hangingPunct="1"/>
            <a:endParaRPr lang="en-US" altLang="en-US" sz="1400"/>
          </a:p>
          <a:p>
            <a:pPr eaLnBrk="1" hangingPunct="1"/>
            <a:r>
              <a:rPr lang="en-US" altLang="en-US" sz="1400"/>
              <a:t>Test Statistic:  L</a:t>
            </a:r>
          </a:p>
          <a:p>
            <a:pPr eaLnBrk="1" hangingPunct="1"/>
            <a:r>
              <a:rPr lang="en-US" altLang="en-US" sz="1400"/>
              <a:t>Null Distribution: F</a:t>
            </a:r>
            <a:r>
              <a:rPr lang="en-US" altLang="en-US" sz="1400" baseline="-25000"/>
              <a:t>g-1,N-g</a:t>
            </a:r>
          </a:p>
          <a:p>
            <a:pPr eaLnBrk="1" hangingPunct="1"/>
            <a:endParaRPr lang="en-US" altLang="en-US" sz="1400"/>
          </a:p>
          <a:p>
            <a:pPr eaLnBrk="1" hangingPunct="1"/>
            <a:r>
              <a:rPr lang="en-US" altLang="en-US" sz="1400"/>
              <a:t>Decision Rule:  Reject H</a:t>
            </a:r>
            <a:r>
              <a:rPr lang="en-US" altLang="en-US" sz="1400" baseline="-25000"/>
              <a:t>0</a:t>
            </a:r>
            <a:r>
              <a:rPr lang="en-US" altLang="en-US" sz="1400"/>
              <a:t> if L &gt; F</a:t>
            </a:r>
            <a:r>
              <a:rPr lang="en-US" altLang="en-US" sz="1400" baseline="-25000"/>
              <a:t>(2,15,0.95)</a:t>
            </a:r>
            <a:r>
              <a:rPr lang="en-US" altLang="en-US" sz="1400"/>
              <a:t> = 3.682</a:t>
            </a:r>
          </a:p>
          <a:p>
            <a:pPr eaLnBrk="1" hangingPunct="1"/>
            <a:endParaRPr lang="en-US" altLang="en-US" sz="1400"/>
          </a:p>
          <a:p>
            <a:pPr eaLnBrk="1" hangingPunct="1"/>
            <a:r>
              <a:rPr lang="en-US" altLang="en-US" sz="1400"/>
              <a:t>Decision:  L = 2.1961 &lt; 3.682; hence, Fail to Reject H</a:t>
            </a:r>
            <a:r>
              <a:rPr lang="en-US" altLang="en-US" sz="1400" baseline="-25000"/>
              <a:t>0</a:t>
            </a:r>
          </a:p>
          <a:p>
            <a:pPr eaLnBrk="1" hangingPunct="1"/>
            <a:endParaRPr lang="en-US" altLang="en-US" sz="1400"/>
          </a:p>
          <a:p>
            <a:pPr eaLnBrk="1" hangingPunct="1"/>
            <a:r>
              <a:rPr lang="en-US" altLang="en-US" sz="1400"/>
              <a:t>Conclusion: Insufficient evidence in the data to indicate population variances are not all the same, or at least nearly the same (at significance level 0.05, p-Value ≈ 0.146).</a:t>
            </a:r>
          </a:p>
        </p:txBody>
      </p:sp>
      <p:pic>
        <p:nvPicPr>
          <p:cNvPr id="38917" name="Picture 2">
            <a:extLst>
              <a:ext uri="{FF2B5EF4-FFF2-40B4-BE49-F238E27FC236}">
                <a16:creationId xmlns:a16="http://schemas.microsoft.com/office/drawing/2014/main" id="{D78EB952-1050-42D1-96EC-028D0ED1C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20478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5">
            <a:extLst>
              <a:ext uri="{FF2B5EF4-FFF2-40B4-BE49-F238E27FC236}">
                <a16:creationId xmlns:a16="http://schemas.microsoft.com/office/drawing/2014/main" id="{B419854D-0243-4440-9DCB-61440F2D7166}"/>
              </a:ext>
            </a:extLst>
          </p:cNvPr>
          <p:cNvSpPr txBox="1">
            <a:spLocks noChangeArrowheads="1"/>
          </p:cNvSpPr>
          <p:nvPr/>
        </p:nvSpPr>
        <p:spPr bwMode="auto">
          <a:xfrm>
            <a:off x="533400" y="1447800"/>
            <a:ext cx="971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Raw Data</a:t>
            </a:r>
          </a:p>
        </p:txBody>
      </p:sp>
      <p:pic>
        <p:nvPicPr>
          <p:cNvPr id="62467" name="Picture 3">
            <a:extLst>
              <a:ext uri="{FF2B5EF4-FFF2-40B4-BE49-F238E27FC236}">
                <a16:creationId xmlns:a16="http://schemas.microsoft.com/office/drawing/2014/main" id="{172F5300-FA61-4C6B-B221-3A02839B6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00400"/>
            <a:ext cx="20478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12EEFA8-A714-469C-8E97-70262D489D26}"/>
              </a:ext>
            </a:extLst>
          </p:cNvPr>
          <p:cNvSpPr txBox="1">
            <a:spLocks noChangeArrowheads="1"/>
          </p:cNvSpPr>
          <p:nvPr/>
        </p:nvSpPr>
        <p:spPr bwMode="auto">
          <a:xfrm>
            <a:off x="457200" y="3657600"/>
            <a:ext cx="2862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Absolute Deviations from  Median</a:t>
            </a:r>
          </a:p>
        </p:txBody>
      </p:sp>
      <p:pic>
        <p:nvPicPr>
          <p:cNvPr id="62468" name="Picture 4">
            <a:extLst>
              <a:ext uri="{FF2B5EF4-FFF2-40B4-BE49-F238E27FC236}">
                <a16:creationId xmlns:a16="http://schemas.microsoft.com/office/drawing/2014/main" id="{76F68C7B-D156-4F7A-B538-C5EF9A84B0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86200"/>
            <a:ext cx="20478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5705654-A37D-4121-B30B-FA5F512C6737}"/>
              </a:ext>
            </a:extLst>
          </p:cNvPr>
          <p:cNvSpPr txBox="1">
            <a:spLocks noChangeArrowheads="1"/>
          </p:cNvSpPr>
          <p:nvPr/>
        </p:nvSpPr>
        <p:spPr bwMode="auto">
          <a:xfrm>
            <a:off x="533400" y="5562600"/>
            <a:ext cx="1585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ANOVA for above</a:t>
            </a:r>
          </a:p>
        </p:txBody>
      </p:sp>
      <p:pic>
        <p:nvPicPr>
          <p:cNvPr id="62469" name="Picture 5">
            <a:extLst>
              <a:ext uri="{FF2B5EF4-FFF2-40B4-BE49-F238E27FC236}">
                <a16:creationId xmlns:a16="http://schemas.microsoft.com/office/drawing/2014/main" id="{F31B1BB8-3758-48A7-879A-C43E422D64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791200"/>
            <a:ext cx="30670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2019495C-6699-40D2-BD65-255E8E90C7AE}"/>
              </a:ext>
            </a:extLst>
          </p:cNvPr>
          <p:cNvSpPr txBox="1">
            <a:spLocks noChangeArrowheads="1"/>
          </p:cNvSpPr>
          <p:nvPr/>
        </p:nvSpPr>
        <p:spPr bwMode="auto">
          <a:xfrm>
            <a:off x="4267200" y="4876800"/>
            <a:ext cx="40544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Note that F</a:t>
            </a:r>
            <a:r>
              <a:rPr lang="en-US" altLang="en-US" sz="1400" baseline="-25000"/>
              <a:t>max</a:t>
            </a:r>
            <a:r>
              <a:rPr lang="en-US" altLang="en-US" sz="1400"/>
              <a:t> = S</a:t>
            </a:r>
            <a:r>
              <a:rPr lang="en-US" altLang="en-US" sz="1400" baseline="-25000"/>
              <a:t>A</a:t>
            </a:r>
            <a:r>
              <a:rPr lang="en-US" altLang="en-US" sz="1400" baseline="30000"/>
              <a:t>2</a:t>
            </a:r>
            <a:r>
              <a:rPr lang="en-US" altLang="en-US" sz="1400"/>
              <a:t>/S</a:t>
            </a:r>
            <a:r>
              <a:rPr lang="en-US" altLang="en-US" sz="1400" baseline="-25000"/>
              <a:t>C</a:t>
            </a:r>
            <a:r>
              <a:rPr lang="en-US" altLang="en-US" sz="1400" baseline="30000"/>
              <a:t>2</a:t>
            </a:r>
            <a:r>
              <a:rPr lang="en-US" altLang="en-US" sz="1400"/>
              <a:t> = 3.182,</a:t>
            </a:r>
          </a:p>
          <a:p>
            <a:pPr eaLnBrk="1" hangingPunct="1"/>
            <a:endParaRPr lang="en-US" altLang="en-US" sz="800"/>
          </a:p>
          <a:p>
            <a:pPr eaLnBrk="1" hangingPunct="1"/>
            <a:r>
              <a:rPr lang="en-US" altLang="en-US" sz="1400"/>
              <a:t> which is less than the corresponding Table 12</a:t>
            </a:r>
          </a:p>
          <a:p>
            <a:pPr eaLnBrk="1" hangingPunct="1"/>
            <a:r>
              <a:rPr lang="en-US" altLang="en-US" sz="1400"/>
              <a:t> critical value for 3 groups, group size = 6, and </a:t>
            </a:r>
          </a:p>
          <a:p>
            <a:pPr eaLnBrk="1" hangingPunct="1"/>
            <a:r>
              <a:rPr lang="en-US" altLang="en-US" sz="1400"/>
              <a:t> </a:t>
            </a:r>
            <a:r>
              <a:rPr lang="el-GR" altLang="en-US" sz="1400"/>
              <a:t>α</a:t>
            </a:r>
            <a:r>
              <a:rPr lang="en-US" altLang="en-US" sz="1400"/>
              <a:t> = 0.05 of 10.8.  Hence, this result is consistent</a:t>
            </a:r>
          </a:p>
          <a:p>
            <a:pPr eaLnBrk="1" hangingPunct="1"/>
            <a:r>
              <a:rPr lang="en-US" altLang="en-US" sz="1400"/>
              <a:t> with the BFL test result.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2467"/>
                                        </p:tgtEl>
                                        <p:attrNameLst>
                                          <p:attrName>style.visibility</p:attrName>
                                        </p:attrNameLst>
                                      </p:cBhvr>
                                      <p:to>
                                        <p:strVal val="visible"/>
                                      </p:to>
                                    </p:set>
                                    <p:anim calcmode="lin" valueType="num">
                                      <p:cBhvr additive="base">
                                        <p:cTn id="37" dur="500" fill="hold"/>
                                        <p:tgtEl>
                                          <p:spTgt spid="62467"/>
                                        </p:tgtEl>
                                        <p:attrNameLst>
                                          <p:attrName>ppt_x</p:attrName>
                                        </p:attrNameLst>
                                      </p:cBhvr>
                                      <p:tavLst>
                                        <p:tav tm="0">
                                          <p:val>
                                            <p:strVal val="#ppt_x"/>
                                          </p:val>
                                        </p:tav>
                                        <p:tav tm="100000">
                                          <p:val>
                                            <p:strVal val="#ppt_x"/>
                                          </p:val>
                                        </p:tav>
                                      </p:tavLst>
                                    </p:anim>
                                    <p:anim calcmode="lin" valueType="num">
                                      <p:cBhvr additive="base">
                                        <p:cTn id="3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2468"/>
                                        </p:tgtEl>
                                        <p:attrNameLst>
                                          <p:attrName>style.visibility</p:attrName>
                                        </p:attrNameLst>
                                      </p:cBhvr>
                                      <p:to>
                                        <p:strVal val="visible"/>
                                      </p:to>
                                    </p:set>
                                    <p:anim calcmode="lin" valueType="num">
                                      <p:cBhvr additive="base">
                                        <p:cTn id="47" dur="500" fill="hold"/>
                                        <p:tgtEl>
                                          <p:spTgt spid="62468"/>
                                        </p:tgtEl>
                                        <p:attrNameLst>
                                          <p:attrName>ppt_x</p:attrName>
                                        </p:attrNameLst>
                                      </p:cBhvr>
                                      <p:tavLst>
                                        <p:tav tm="0">
                                          <p:val>
                                            <p:strVal val="#ppt_x"/>
                                          </p:val>
                                        </p:tav>
                                        <p:tav tm="100000">
                                          <p:val>
                                            <p:strVal val="#ppt_x"/>
                                          </p:val>
                                        </p:tav>
                                      </p:tavLst>
                                    </p:anim>
                                    <p:anim calcmode="lin" valueType="num">
                                      <p:cBhvr additive="base">
                                        <p:cTn id="48"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2469"/>
                                        </p:tgtEl>
                                        <p:attrNameLst>
                                          <p:attrName>style.visibility</p:attrName>
                                        </p:attrNameLst>
                                      </p:cBhvr>
                                      <p:to>
                                        <p:strVal val="visible"/>
                                      </p:to>
                                    </p:set>
                                    <p:anim calcmode="lin" valueType="num">
                                      <p:cBhvr additive="base">
                                        <p:cTn id="57" dur="500" fill="hold"/>
                                        <p:tgtEl>
                                          <p:spTgt spid="62469"/>
                                        </p:tgtEl>
                                        <p:attrNameLst>
                                          <p:attrName>ppt_x</p:attrName>
                                        </p:attrNameLst>
                                      </p:cBhvr>
                                      <p:tavLst>
                                        <p:tav tm="0">
                                          <p:val>
                                            <p:strVal val="#ppt_x"/>
                                          </p:val>
                                        </p:tav>
                                        <p:tav tm="100000">
                                          <p:val>
                                            <p:strVal val="#ppt_x"/>
                                          </p:val>
                                        </p:tav>
                                      </p:tavLst>
                                    </p:anim>
                                    <p:anim calcmode="lin" valueType="num">
                                      <p:cBhvr additive="base">
                                        <p:cTn id="58" dur="500" fill="hold"/>
                                        <p:tgtEl>
                                          <p:spTgt spid="62469"/>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 calcmode="lin" valueType="num">
                                      <p:cBhvr additive="base">
                                        <p:cTn id="6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 calcmode="lin" valueType="num">
                                      <p:cBhvr additive="base">
                                        <p:cTn id="6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ppt_x"/>
                                          </p:val>
                                        </p:tav>
                                        <p:tav tm="100000">
                                          <p:val>
                                            <p:strVal val="#ppt_x"/>
                                          </p:val>
                                        </p:tav>
                                      </p:tavLst>
                                    </p:anim>
                                    <p:anim calcmode="lin" valueType="num">
                                      <p:cBhvr additive="base">
                                        <p:cTn id="7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a:extLst>
              <a:ext uri="{FF2B5EF4-FFF2-40B4-BE49-F238E27FC236}">
                <a16:creationId xmlns:a16="http://schemas.microsoft.com/office/drawing/2014/main" id="{2DF90CB4-96FF-4168-9696-968F45FF2182}"/>
              </a:ext>
            </a:extLst>
          </p:cNvPr>
          <p:cNvSpPr txBox="1">
            <a:spLocks noChangeArrowheads="1"/>
          </p:cNvSpPr>
          <p:nvPr/>
        </p:nvSpPr>
        <p:spPr bwMode="auto">
          <a:xfrm>
            <a:off x="1066800" y="152400"/>
            <a:ext cx="694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Sample Data From 3 or More Groups</a:t>
            </a:r>
          </a:p>
        </p:txBody>
      </p:sp>
      <p:sp>
        <p:nvSpPr>
          <p:cNvPr id="39939" name="TextBox 2">
            <a:extLst>
              <a:ext uri="{FF2B5EF4-FFF2-40B4-BE49-F238E27FC236}">
                <a16:creationId xmlns:a16="http://schemas.microsoft.com/office/drawing/2014/main" id="{821AAB71-CB73-4F60-AD91-ABFFA08EE3AE}"/>
              </a:ext>
            </a:extLst>
          </p:cNvPr>
          <p:cNvSpPr txBox="1">
            <a:spLocks noChangeArrowheads="1"/>
          </p:cNvSpPr>
          <p:nvPr/>
        </p:nvSpPr>
        <p:spPr bwMode="auto">
          <a:xfrm>
            <a:off x="381000" y="838200"/>
            <a:ext cx="21875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Workshop 1 Example:</a:t>
            </a:r>
          </a:p>
        </p:txBody>
      </p:sp>
      <p:pic>
        <p:nvPicPr>
          <p:cNvPr id="39940" name="Picture 5">
            <a:extLst>
              <a:ext uri="{FF2B5EF4-FFF2-40B4-BE49-F238E27FC236}">
                <a16:creationId xmlns:a16="http://schemas.microsoft.com/office/drawing/2014/main" id="{2E767B9A-8CB2-45EC-86D5-BDA93987E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3352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6">
            <a:extLst>
              <a:ext uri="{FF2B5EF4-FFF2-40B4-BE49-F238E27FC236}">
                <a16:creationId xmlns:a16="http://schemas.microsoft.com/office/drawing/2014/main" id="{7A578F2D-EC29-4842-AA1B-725A2A417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76400"/>
            <a:ext cx="1447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B4D59E8-B202-4006-893C-207C0AFFDC68}"/>
              </a:ext>
            </a:extLst>
          </p:cNvPr>
          <p:cNvSpPr txBox="1">
            <a:spLocks noChangeArrowheads="1"/>
          </p:cNvSpPr>
          <p:nvPr/>
        </p:nvSpPr>
        <p:spPr bwMode="auto">
          <a:xfrm>
            <a:off x="3810000" y="762000"/>
            <a:ext cx="51816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Research Hypothesis: H</a:t>
            </a:r>
            <a:r>
              <a:rPr lang="en-US" altLang="en-US" sz="1400" baseline="-25000"/>
              <a:t>1</a:t>
            </a:r>
            <a:r>
              <a:rPr lang="en-US" altLang="en-US" sz="1400"/>
              <a:t>: Population variances not all equal.</a:t>
            </a:r>
          </a:p>
          <a:p>
            <a:pPr eaLnBrk="1" hangingPunct="1"/>
            <a:r>
              <a:rPr lang="en-US" altLang="en-US" sz="1400"/>
              <a:t>Null Hypothesis: H</a:t>
            </a:r>
            <a:r>
              <a:rPr lang="en-US" altLang="en-US" sz="1400" baseline="-25000"/>
              <a:t>0</a:t>
            </a:r>
            <a:r>
              <a:rPr lang="en-US" altLang="en-US" sz="1400"/>
              <a:t>: Population variances all equal.</a:t>
            </a:r>
          </a:p>
          <a:p>
            <a:pPr eaLnBrk="1" hangingPunct="1"/>
            <a:endParaRPr lang="en-US" altLang="en-US" sz="1400"/>
          </a:p>
          <a:p>
            <a:pPr eaLnBrk="1" hangingPunct="1"/>
            <a:r>
              <a:rPr lang="en-US" altLang="en-US" sz="1400"/>
              <a:t>Test Statistic:  L</a:t>
            </a:r>
          </a:p>
          <a:p>
            <a:pPr eaLnBrk="1" hangingPunct="1"/>
            <a:r>
              <a:rPr lang="en-US" altLang="en-US" sz="1400"/>
              <a:t>Null Distribution: F</a:t>
            </a:r>
            <a:r>
              <a:rPr lang="en-US" altLang="en-US" sz="1400" baseline="-25000"/>
              <a:t>g-1,N-g</a:t>
            </a:r>
          </a:p>
          <a:p>
            <a:pPr eaLnBrk="1" hangingPunct="1"/>
            <a:endParaRPr lang="en-US" altLang="en-US" sz="1400"/>
          </a:p>
          <a:p>
            <a:pPr eaLnBrk="1" hangingPunct="1"/>
            <a:r>
              <a:rPr lang="en-US" altLang="en-US" sz="1400"/>
              <a:t>Decision Rule:  Reject H</a:t>
            </a:r>
            <a:r>
              <a:rPr lang="en-US" altLang="en-US" sz="1400" baseline="-25000"/>
              <a:t>0</a:t>
            </a:r>
            <a:r>
              <a:rPr lang="en-US" altLang="en-US" sz="1400"/>
              <a:t> if L &gt; F</a:t>
            </a:r>
            <a:r>
              <a:rPr lang="en-US" altLang="en-US" sz="1400" baseline="-25000"/>
              <a:t>(3,46,0.95)</a:t>
            </a:r>
            <a:r>
              <a:rPr lang="en-US" altLang="en-US" sz="1400"/>
              <a:t> = 2.807</a:t>
            </a:r>
          </a:p>
          <a:p>
            <a:pPr eaLnBrk="1" hangingPunct="1"/>
            <a:endParaRPr lang="en-US" altLang="en-US" sz="1400"/>
          </a:p>
          <a:p>
            <a:pPr eaLnBrk="1" hangingPunct="1"/>
            <a:r>
              <a:rPr lang="en-US" altLang="en-US" sz="1400"/>
              <a:t>Decision:  L = 8.893 &gt; 2.807; hence, Reject H</a:t>
            </a:r>
            <a:r>
              <a:rPr lang="en-US" altLang="en-US" sz="1400" baseline="-25000"/>
              <a:t>0</a:t>
            </a:r>
          </a:p>
          <a:p>
            <a:pPr eaLnBrk="1" hangingPunct="1"/>
            <a:endParaRPr lang="en-US" altLang="en-US" sz="1400"/>
          </a:p>
          <a:p>
            <a:pPr eaLnBrk="1" hangingPunct="1"/>
            <a:r>
              <a:rPr lang="en-US" altLang="en-US" sz="1400"/>
              <a:t>Conclusion: The population variances are not all the same (at significance level 0.05, p-Value ≈ 0.000093).</a:t>
            </a:r>
          </a:p>
        </p:txBody>
      </p:sp>
      <p:sp>
        <p:nvSpPr>
          <p:cNvPr id="8" name="TextBox 7">
            <a:extLst>
              <a:ext uri="{FF2B5EF4-FFF2-40B4-BE49-F238E27FC236}">
                <a16:creationId xmlns:a16="http://schemas.microsoft.com/office/drawing/2014/main" id="{97ACFE73-ED1B-4F47-95A4-7C0B789B9B36}"/>
              </a:ext>
            </a:extLst>
          </p:cNvPr>
          <p:cNvSpPr txBox="1">
            <a:spLocks noChangeArrowheads="1"/>
          </p:cNvSpPr>
          <p:nvPr/>
        </p:nvSpPr>
        <p:spPr bwMode="auto">
          <a:xfrm>
            <a:off x="3886200" y="3505200"/>
            <a:ext cx="4587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So, the </a:t>
            </a:r>
            <a:r>
              <a:rPr lang="el-GR" altLang="en-US" sz="1400"/>
              <a:t>σ</a:t>
            </a:r>
            <a:r>
              <a:rPr lang="en-US" altLang="en-US" sz="1400" baseline="-25000"/>
              <a:t>i</a:t>
            </a:r>
            <a:r>
              <a:rPr lang="en-US" altLang="en-US" sz="1400" baseline="30000"/>
              <a:t>2</a:t>
            </a:r>
            <a:r>
              <a:rPr lang="en-US" altLang="en-US" sz="1400"/>
              <a:t> are not all equal, but how are they different?</a:t>
            </a:r>
          </a:p>
        </p:txBody>
      </p:sp>
      <p:sp>
        <p:nvSpPr>
          <p:cNvPr id="9" name="TextBox 8">
            <a:extLst>
              <a:ext uri="{FF2B5EF4-FFF2-40B4-BE49-F238E27FC236}">
                <a16:creationId xmlns:a16="http://schemas.microsoft.com/office/drawing/2014/main" id="{89B1D0BB-C49D-45C7-AECB-7677F8F0FCF9}"/>
              </a:ext>
            </a:extLst>
          </p:cNvPr>
          <p:cNvSpPr txBox="1">
            <a:spLocks noChangeArrowheads="1"/>
          </p:cNvSpPr>
          <p:nvPr/>
        </p:nvSpPr>
        <p:spPr bwMode="auto">
          <a:xfrm>
            <a:off x="3810000" y="3810000"/>
            <a:ext cx="5181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There are several possible ways to handle this.</a:t>
            </a:r>
          </a:p>
          <a:p>
            <a:pPr eaLnBrk="1" hangingPunct="1"/>
            <a:r>
              <a:rPr lang="en-US" altLang="en-US" sz="1400"/>
              <a:t>Probably the most technically correct would be to compare all six possible ratios of pairs of S</a:t>
            </a:r>
            <a:r>
              <a:rPr lang="en-US" altLang="en-US" sz="1400" baseline="-25000"/>
              <a:t>i</a:t>
            </a:r>
            <a:r>
              <a:rPr lang="en-US" altLang="en-US" sz="1400"/>
              <a:t> using Bonferroni-type  confidence intervals based on F-distributions.</a:t>
            </a:r>
          </a:p>
          <a:p>
            <a:pPr eaLnBrk="1" hangingPunct="1"/>
            <a:r>
              <a:rPr lang="en-US" altLang="en-US" sz="1400"/>
              <a:t>However, providing simple confidence intervals for each group might also suffice and be easier to communicate.</a:t>
            </a:r>
          </a:p>
        </p:txBody>
      </p:sp>
      <p:pic>
        <p:nvPicPr>
          <p:cNvPr id="30727" name="Picture 7">
            <a:extLst>
              <a:ext uri="{FF2B5EF4-FFF2-40B4-BE49-F238E27FC236}">
                <a16:creationId xmlns:a16="http://schemas.microsoft.com/office/drawing/2014/main" id="{82BAC313-FFC0-4F96-92E9-1F7E3DC09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267200"/>
            <a:ext cx="33528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1598710A-11EC-4CF3-A6BE-3A9E1103E9EF}"/>
              </a:ext>
            </a:extLst>
          </p:cNvPr>
          <p:cNvSpPr txBox="1"/>
          <p:nvPr/>
        </p:nvSpPr>
        <p:spPr>
          <a:xfrm>
            <a:off x="3657600" y="5181600"/>
            <a:ext cx="5334000" cy="1508125"/>
          </a:xfrm>
          <a:prstGeom prst="rect">
            <a:avLst/>
          </a:prstGeom>
          <a:noFill/>
        </p:spPr>
        <p:txBody>
          <a:bodyPr>
            <a:spAutoFit/>
          </a:bodyPr>
          <a:lstStyle/>
          <a:p>
            <a:pPr>
              <a:defRPr/>
            </a:pPr>
            <a:r>
              <a:rPr lang="en-US" sz="1400" dirty="0">
                <a:latin typeface="Arial" charset="0"/>
                <a:cs typeface="Arial" charset="0"/>
              </a:rPr>
              <a:t>The real concern is what if we are most interested in differences in group means?  The standard ANOVA procedure assumes equal variances within groups, but if evidence to contrary, then …</a:t>
            </a:r>
          </a:p>
          <a:p>
            <a:pPr>
              <a:defRPr/>
            </a:pPr>
            <a:endParaRPr lang="en-US" sz="800" dirty="0">
              <a:latin typeface="Arial" charset="0"/>
              <a:cs typeface="Arial" charset="0"/>
            </a:endParaRPr>
          </a:p>
          <a:p>
            <a:pPr>
              <a:defRPr/>
            </a:pPr>
            <a:r>
              <a:rPr lang="en-US" sz="1400" dirty="0">
                <a:latin typeface="Arial" charset="0"/>
                <a:cs typeface="Arial" charset="0"/>
              </a:rPr>
              <a:t>   1) Could consider nonparametric approach</a:t>
            </a:r>
          </a:p>
          <a:p>
            <a:pPr>
              <a:defRPr/>
            </a:pPr>
            <a:r>
              <a:rPr lang="en-US" sz="1400" dirty="0">
                <a:latin typeface="Arial" charset="0"/>
                <a:cs typeface="Arial" charset="0"/>
              </a:rPr>
              <a:t>   2) Could “normalize” the data </a:t>
            </a:r>
            <a:r>
              <a:rPr lang="en-US" sz="1050" dirty="0">
                <a:latin typeface="Arial" charset="0"/>
                <a:cs typeface="Arial" charset="0"/>
              </a:rPr>
              <a:t>(</a:t>
            </a:r>
            <a:r>
              <a:rPr lang="en-US" sz="1050" dirty="0" err="1">
                <a:latin typeface="Arial" charset="0"/>
                <a:cs typeface="Arial" charset="0"/>
              </a:rPr>
              <a:t>eg</a:t>
            </a:r>
            <a:r>
              <a:rPr lang="en-US" sz="1050" dirty="0">
                <a:latin typeface="Arial" charset="0"/>
                <a:cs typeface="Arial" charset="0"/>
              </a:rPr>
              <a:t>, divide by S</a:t>
            </a:r>
            <a:r>
              <a:rPr lang="en-US" sz="1050" baseline="-25000" dirty="0">
                <a:latin typeface="Arial" charset="0"/>
                <a:cs typeface="Arial" charset="0"/>
              </a:rPr>
              <a:t>i</a:t>
            </a:r>
            <a:r>
              <a:rPr lang="en-US" sz="1050" dirty="0">
                <a:latin typeface="Arial" charset="0"/>
                <a:cs typeface="Arial" charset="0"/>
              </a:rPr>
              <a:t> within each group)</a:t>
            </a:r>
            <a:endParaRPr lang="en-US" sz="1400" dirty="0">
              <a:latin typeface="Arial" charset="0"/>
              <a:cs typeface="Arial" charset="0"/>
            </a:endParaRPr>
          </a:p>
          <a:p>
            <a:pPr>
              <a:defRPr/>
            </a:pPr>
            <a:r>
              <a:rPr lang="en-US" sz="1400" dirty="0">
                <a:latin typeface="Arial" charset="0"/>
                <a:cs typeface="Arial" charset="0"/>
              </a:rPr>
              <a:t>   3) Perhaps a transformation of some kind </a:t>
            </a:r>
            <a:r>
              <a:rPr lang="en-US" sz="1050" dirty="0">
                <a:latin typeface="Arial" charset="0"/>
                <a:cs typeface="Arial" charset="0"/>
              </a:rPr>
              <a:t>(</a:t>
            </a:r>
            <a:r>
              <a:rPr lang="en-US" sz="1050" dirty="0" err="1">
                <a:latin typeface="Arial" charset="0"/>
                <a:cs typeface="Arial" charset="0"/>
              </a:rPr>
              <a:t>eg</a:t>
            </a:r>
            <a:r>
              <a:rPr lang="en-US" sz="1050" dirty="0">
                <a:latin typeface="Arial" charset="0"/>
                <a:cs typeface="Arial" charset="0"/>
              </a:rPr>
              <a:t>, </a:t>
            </a:r>
            <a:r>
              <a:rPr lang="en-US" sz="1050" dirty="0" err="1">
                <a:latin typeface="Arial" charset="0"/>
                <a:cs typeface="Arial" charset="0"/>
              </a:rPr>
              <a:t>ln</a:t>
            </a:r>
            <a:r>
              <a:rPr lang="en-US" sz="1050" dirty="0">
                <a:latin typeface="Arial" charset="0"/>
                <a:cs typeface="Arial" charset="0"/>
              </a:rPr>
              <a: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 calcmode="lin" valueType="num">
                                      <p:cBhvr additive="base">
                                        <p:cTn id="4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anim calcmode="lin" valueType="num">
                                      <p:cBhvr additive="base">
                                        <p:cTn id="5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1" end="1"/>
                                            </p:txEl>
                                          </p:spTgt>
                                        </p:tgtEl>
                                        <p:attrNameLst>
                                          <p:attrName>style.visibility</p:attrName>
                                        </p:attrNameLst>
                                      </p:cBhvr>
                                      <p:to>
                                        <p:strVal val="visible"/>
                                      </p:to>
                                    </p:set>
                                    <p:anim calcmode="lin" valueType="num">
                                      <p:cBhvr additive="base">
                                        <p:cTn id="6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2" end="2"/>
                                            </p:txEl>
                                          </p:spTgt>
                                        </p:tgtEl>
                                        <p:attrNameLst>
                                          <p:attrName>style.visibility</p:attrName>
                                        </p:attrNameLst>
                                      </p:cBhvr>
                                      <p:to>
                                        <p:strVal val="visible"/>
                                      </p:to>
                                    </p:set>
                                    <p:anim calcmode="lin" valueType="num">
                                      <p:cBhvr additive="base">
                                        <p:cTn id="6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0727"/>
                                        </p:tgtEl>
                                        <p:attrNameLst>
                                          <p:attrName>style.visibility</p:attrName>
                                        </p:attrNameLst>
                                      </p:cBhvr>
                                      <p:to>
                                        <p:strVal val="visible"/>
                                      </p:to>
                                    </p:set>
                                    <p:anim calcmode="lin" valueType="num">
                                      <p:cBhvr additive="base">
                                        <p:cTn id="71" dur="500" fill="hold"/>
                                        <p:tgtEl>
                                          <p:spTgt spid="30727"/>
                                        </p:tgtEl>
                                        <p:attrNameLst>
                                          <p:attrName>ppt_x</p:attrName>
                                        </p:attrNameLst>
                                      </p:cBhvr>
                                      <p:tavLst>
                                        <p:tav tm="0">
                                          <p:val>
                                            <p:strVal val="#ppt_x"/>
                                          </p:val>
                                        </p:tav>
                                        <p:tav tm="100000">
                                          <p:val>
                                            <p:strVal val="#ppt_x"/>
                                          </p:val>
                                        </p:tav>
                                      </p:tavLst>
                                    </p:anim>
                                    <p:anim calcmode="lin" valueType="num">
                                      <p:cBhvr additive="base">
                                        <p:cTn id="72"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1">
                                            <p:txEl>
                                              <p:pRg st="0" end="0"/>
                                            </p:txEl>
                                          </p:spTgt>
                                        </p:tgtEl>
                                        <p:attrNameLst>
                                          <p:attrName>style.visibility</p:attrName>
                                        </p:attrNameLst>
                                      </p:cBhvr>
                                      <p:to>
                                        <p:strVal val="visible"/>
                                      </p:to>
                                    </p:set>
                                    <p:anim calcmode="lin" valueType="num">
                                      <p:cBhvr additive="base">
                                        <p:cTn id="7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11">
                                            <p:txEl>
                                              <p:pRg st="2" end="2"/>
                                            </p:txEl>
                                          </p:spTgt>
                                        </p:tgtEl>
                                        <p:attrNameLst>
                                          <p:attrName>style.visibility</p:attrName>
                                        </p:attrNameLst>
                                      </p:cBhvr>
                                      <p:to>
                                        <p:strVal val="visible"/>
                                      </p:to>
                                    </p:set>
                                    <p:anim calcmode="lin" valueType="num">
                                      <p:cBhvr additive="base">
                                        <p:cTn id="8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11">
                                            <p:txEl>
                                              <p:pRg st="3" end="3"/>
                                            </p:txEl>
                                          </p:spTgt>
                                        </p:tgtEl>
                                        <p:attrNameLst>
                                          <p:attrName>style.visibility</p:attrName>
                                        </p:attrNameLst>
                                      </p:cBhvr>
                                      <p:to>
                                        <p:strVal val="visible"/>
                                      </p:to>
                                    </p:set>
                                    <p:anim calcmode="lin" valueType="num">
                                      <p:cBhvr additive="base">
                                        <p:cTn id="8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nodeType="clickEffect">
                                  <p:stCondLst>
                                    <p:cond delay="0"/>
                                  </p:stCondLst>
                                  <p:childTnLst>
                                    <p:set>
                                      <p:cBhvr>
                                        <p:cTn id="94" dur="1" fill="hold">
                                          <p:stCondLst>
                                            <p:cond delay="0"/>
                                          </p:stCondLst>
                                        </p:cTn>
                                        <p:tgtEl>
                                          <p:spTgt spid="11">
                                            <p:txEl>
                                              <p:pRg st="4" end="4"/>
                                            </p:txEl>
                                          </p:spTgt>
                                        </p:tgtEl>
                                        <p:attrNameLst>
                                          <p:attrName>style.visibility</p:attrName>
                                        </p:attrNameLst>
                                      </p:cBhvr>
                                      <p:to>
                                        <p:strVal val="visible"/>
                                      </p:to>
                                    </p:set>
                                    <p:anim calcmode="lin" valueType="num">
                                      <p:cBhvr additive="base">
                                        <p:cTn id="9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1">
            <a:extLst>
              <a:ext uri="{FF2B5EF4-FFF2-40B4-BE49-F238E27FC236}">
                <a16:creationId xmlns:a16="http://schemas.microsoft.com/office/drawing/2014/main" id="{F209538A-B09F-4D29-B353-3FEE37FB3FD1}"/>
              </a:ext>
            </a:extLst>
          </p:cNvPr>
          <p:cNvSpPr txBox="1">
            <a:spLocks noChangeArrowheads="1"/>
          </p:cNvSpPr>
          <p:nvPr/>
        </p:nvSpPr>
        <p:spPr bwMode="auto">
          <a:xfrm>
            <a:off x="1066800" y="76200"/>
            <a:ext cx="694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Sample Data From 3 or More Groups</a:t>
            </a:r>
          </a:p>
        </p:txBody>
      </p:sp>
      <p:sp>
        <p:nvSpPr>
          <p:cNvPr id="3" name="TextBox 2">
            <a:extLst>
              <a:ext uri="{FF2B5EF4-FFF2-40B4-BE49-F238E27FC236}">
                <a16:creationId xmlns:a16="http://schemas.microsoft.com/office/drawing/2014/main" id="{263EB61F-B846-4200-AB2A-F6A07EF74036}"/>
              </a:ext>
            </a:extLst>
          </p:cNvPr>
          <p:cNvSpPr txBox="1"/>
          <p:nvPr/>
        </p:nvSpPr>
        <p:spPr>
          <a:xfrm>
            <a:off x="381000" y="685800"/>
            <a:ext cx="4926013" cy="369888"/>
          </a:xfrm>
          <a:prstGeom prst="rect">
            <a:avLst/>
          </a:prstGeom>
          <a:noFill/>
        </p:spPr>
        <p:txBody>
          <a:bodyPr wrap="none">
            <a:spAutoFit/>
          </a:bodyPr>
          <a:lstStyle/>
          <a:p>
            <a:pPr>
              <a:defRPr/>
            </a:pPr>
            <a:r>
              <a:rPr lang="en-US" dirty="0">
                <a:latin typeface="+mn-lt"/>
                <a:cs typeface="Arial" charset="0"/>
              </a:rPr>
              <a:t>MINITAB:  Stat </a:t>
            </a:r>
            <a:r>
              <a:rPr lang="en-US" dirty="0">
                <a:latin typeface="Calibri"/>
                <a:cs typeface="Arial" charset="0"/>
              </a:rPr>
              <a:t>→ ANOVA → One-Way (</a:t>
            </a:r>
            <a:r>
              <a:rPr lang="en-US" dirty="0" err="1">
                <a:latin typeface="Calibri"/>
                <a:cs typeface="Arial" charset="0"/>
              </a:rPr>
              <a:t>Unstacked</a:t>
            </a:r>
            <a:r>
              <a:rPr lang="en-US" dirty="0">
                <a:latin typeface="Calibri"/>
                <a:cs typeface="Arial" charset="0"/>
              </a:rPr>
              <a:t>)</a:t>
            </a:r>
            <a:endParaRPr lang="en-US" dirty="0">
              <a:latin typeface="+mn-lt"/>
              <a:cs typeface="Arial" charset="0"/>
            </a:endParaRPr>
          </a:p>
        </p:txBody>
      </p:sp>
      <p:sp>
        <p:nvSpPr>
          <p:cNvPr id="6" name="TextBox 5">
            <a:extLst>
              <a:ext uri="{FF2B5EF4-FFF2-40B4-BE49-F238E27FC236}">
                <a16:creationId xmlns:a16="http://schemas.microsoft.com/office/drawing/2014/main" id="{EDEB08B8-DA29-4621-803E-55AA26BCA72D}"/>
              </a:ext>
            </a:extLst>
          </p:cNvPr>
          <p:cNvSpPr txBox="1"/>
          <p:nvPr/>
        </p:nvSpPr>
        <p:spPr>
          <a:xfrm>
            <a:off x="3810000" y="990600"/>
            <a:ext cx="4870450" cy="584200"/>
          </a:xfrm>
          <a:prstGeom prst="rect">
            <a:avLst/>
          </a:prstGeom>
          <a:noFill/>
        </p:spPr>
        <p:txBody>
          <a:bodyPr wrap="none">
            <a:spAutoFit/>
          </a:bodyPr>
          <a:lstStyle/>
          <a:p>
            <a:pPr>
              <a:defRPr/>
            </a:pPr>
            <a:r>
              <a:rPr lang="en-US" sz="1600" dirty="0">
                <a:latin typeface="+mn-lt"/>
                <a:cs typeface="Arial" charset="0"/>
              </a:rPr>
              <a:t>Comparisons button:  Chose </a:t>
            </a:r>
            <a:r>
              <a:rPr lang="en-US" sz="1600" dirty="0" err="1">
                <a:latin typeface="+mn-lt"/>
                <a:cs typeface="Arial" charset="0"/>
              </a:rPr>
              <a:t>Tukey</a:t>
            </a:r>
            <a:r>
              <a:rPr lang="en-US" sz="1600" dirty="0">
                <a:latin typeface="+mn-lt"/>
                <a:cs typeface="Arial" charset="0"/>
              </a:rPr>
              <a:t> &amp; Fisher</a:t>
            </a:r>
          </a:p>
          <a:p>
            <a:pPr>
              <a:defRPr/>
            </a:pPr>
            <a:r>
              <a:rPr lang="en-US" sz="1600" dirty="0">
                <a:latin typeface="+mn-lt"/>
                <a:cs typeface="Arial" charset="0"/>
              </a:rPr>
              <a:t>Graphics button:  Chose Box Plots &amp; 3 in 1 Residual Plots</a:t>
            </a:r>
          </a:p>
        </p:txBody>
      </p:sp>
      <p:pic>
        <p:nvPicPr>
          <p:cNvPr id="40965" name="Picture 3">
            <a:extLst>
              <a:ext uri="{FF2B5EF4-FFF2-40B4-BE49-F238E27FC236}">
                <a16:creationId xmlns:a16="http://schemas.microsoft.com/office/drawing/2014/main" id="{4A62B2A8-3246-4990-959D-B96A6FDC8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57" t="16176" r="9926" b="7353"/>
          <a:stretch>
            <a:fillRect/>
          </a:stretch>
        </p:blipFill>
        <p:spPr bwMode="auto">
          <a:xfrm>
            <a:off x="228600" y="1600200"/>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a:extLst>
              <a:ext uri="{FF2B5EF4-FFF2-40B4-BE49-F238E27FC236}">
                <a16:creationId xmlns:a16="http://schemas.microsoft.com/office/drawing/2014/main" id="{066CB86B-2C5A-4FAC-B853-B81BAC178C09}"/>
              </a:ext>
            </a:extLst>
          </p:cNvPr>
          <p:cNvSpPr txBox="1">
            <a:spLocks noChangeArrowheads="1"/>
          </p:cNvSpPr>
          <p:nvPr/>
        </p:nvSpPr>
        <p:spPr bwMode="auto">
          <a:xfrm>
            <a:off x="2362200" y="228600"/>
            <a:ext cx="3852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t>Paired Sample Data</a:t>
            </a:r>
          </a:p>
        </p:txBody>
      </p:sp>
      <p:pic>
        <p:nvPicPr>
          <p:cNvPr id="3" name="Picture 12">
            <a:extLst>
              <a:ext uri="{FF2B5EF4-FFF2-40B4-BE49-F238E27FC236}">
                <a16:creationId xmlns:a16="http://schemas.microsoft.com/office/drawing/2014/main" id="{EC532FC8-A228-43D7-92DB-A5471A539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27051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6871E7C-4B5E-475B-A521-0B760E7C83A9}"/>
                  </a:ext>
                </a:extLst>
              </p:cNvPr>
              <p:cNvSpPr txBox="1">
                <a:spLocks noChangeArrowheads="1"/>
              </p:cNvSpPr>
              <p:nvPr/>
            </p:nvSpPr>
            <p:spPr bwMode="auto">
              <a:xfrm>
                <a:off x="3378200" y="1219200"/>
                <a:ext cx="5765800" cy="54990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Test </a:t>
                </a:r>
                <a:r>
                  <a:rPr lang="en-US" altLang="en-US" b="1" dirty="0">
                    <a:solidFill>
                      <a:schemeClr val="accent1"/>
                    </a:solidFill>
                  </a:rPr>
                  <a:t>Statistic</a:t>
                </a:r>
                <a:r>
                  <a:rPr lang="en-US" altLang="en-US" dirty="0"/>
                  <a:t>: T = (</a:t>
                </a:r>
                <a14:m>
                  <m:oMath xmlns:m="http://schemas.openxmlformats.org/officeDocument/2006/math">
                    <m:acc>
                      <m:accPr>
                        <m:chr m:val="̅"/>
                        <m:ctrlPr>
                          <a:rPr lang="en-US" altLang="en-US" i="1" smtClean="0">
                            <a:solidFill>
                              <a:schemeClr val="accent1"/>
                            </a:solidFill>
                            <a:latin typeface="Cambria Math" panose="02040503050406030204" pitchFamily="18" charset="0"/>
                          </a:rPr>
                        </m:ctrlPr>
                      </m:accPr>
                      <m:e>
                        <m:r>
                          <a:rPr lang="en-US" altLang="en-US" b="0" i="1" smtClean="0">
                            <a:solidFill>
                              <a:schemeClr val="accent1"/>
                            </a:solidFill>
                            <a:latin typeface="Cambria Math" panose="02040503050406030204" pitchFamily="18" charset="0"/>
                          </a:rPr>
                          <m:t>𝑋</m:t>
                        </m:r>
                      </m:e>
                    </m:acc>
                  </m:oMath>
                </a14:m>
                <a:r>
                  <a:rPr lang="en-US" altLang="en-US" baseline="-25000" dirty="0">
                    <a:solidFill>
                      <a:schemeClr val="accent1"/>
                    </a:solidFill>
                  </a:rPr>
                  <a:t>Delta</a:t>
                </a:r>
                <a:r>
                  <a:rPr lang="en-US" altLang="en-US" dirty="0"/>
                  <a:t> – </a:t>
                </a:r>
                <a:r>
                  <a:rPr lang="el-GR" altLang="en-US" dirty="0">
                    <a:solidFill>
                      <a:srgbClr val="FF0000"/>
                    </a:solidFill>
                  </a:rPr>
                  <a:t>μ</a:t>
                </a:r>
                <a:r>
                  <a:rPr lang="en-US" altLang="en-US" baseline="-25000" dirty="0">
                    <a:solidFill>
                      <a:srgbClr val="FF0000"/>
                    </a:solidFill>
                  </a:rPr>
                  <a:t>Delta</a:t>
                </a:r>
                <a:r>
                  <a:rPr lang="en-US" altLang="en-US" dirty="0"/>
                  <a:t>)/[</a:t>
                </a:r>
                <a:r>
                  <a:rPr lang="en-US" altLang="en-US" dirty="0" err="1">
                    <a:solidFill>
                      <a:schemeClr val="accent1"/>
                    </a:solidFill>
                  </a:rPr>
                  <a:t>S</a:t>
                </a:r>
                <a:r>
                  <a:rPr lang="en-US" altLang="en-US" baseline="-25000" dirty="0" err="1">
                    <a:solidFill>
                      <a:schemeClr val="accent1"/>
                    </a:solidFill>
                  </a:rPr>
                  <a:t>Delta</a:t>
                </a:r>
                <a:r>
                  <a:rPr lang="en-US" altLang="en-US" dirty="0"/>
                  <a:t>/</a:t>
                </a:r>
                <a14:m>
                  <m:oMath xmlns:m="http://schemas.openxmlformats.org/officeDocument/2006/math">
                    <m:rad>
                      <m:radPr>
                        <m:degHide m:val="on"/>
                        <m:ctrlPr>
                          <a:rPr lang="en-US" altLang="en-US" i="1" smtClean="0">
                            <a:latin typeface="Cambria Math" panose="02040503050406030204" pitchFamily="18" charset="0"/>
                          </a:rPr>
                        </m:ctrlPr>
                      </m:radPr>
                      <m:deg/>
                      <m:e>
                        <m:r>
                          <m:rPr>
                            <m:nor/>
                          </m:rPr>
                          <a:rPr lang="en-US" altLang="en-US" dirty="0"/>
                          <m:t>n</m:t>
                        </m:r>
                      </m:e>
                    </m:rad>
                  </m:oMath>
                </a14:m>
                <a:r>
                  <a:rPr lang="en-US" altLang="en-US" dirty="0"/>
                  <a:t>]</a:t>
                </a:r>
              </a:p>
              <a:p>
                <a:pPr eaLnBrk="1" hangingPunct="1"/>
                <a:endParaRPr lang="en-US" altLang="en-US" dirty="0"/>
              </a:p>
              <a:p>
                <a:pPr eaLnBrk="1" hangingPunct="1"/>
                <a:r>
                  <a:rPr lang="en-US" altLang="en-US" b="1" dirty="0"/>
                  <a:t>Null Distribution</a:t>
                </a:r>
                <a:r>
                  <a:rPr lang="en-US" altLang="en-US" dirty="0"/>
                  <a:t>: T ~ t</a:t>
                </a:r>
                <a:r>
                  <a:rPr lang="en-US" altLang="en-US" baseline="-25000" dirty="0"/>
                  <a:t>(n-1)</a:t>
                </a:r>
                <a:r>
                  <a:rPr lang="en-US" altLang="en-US" dirty="0"/>
                  <a:t> = t</a:t>
                </a:r>
                <a:r>
                  <a:rPr lang="en-US" altLang="en-US" baseline="-25000" dirty="0"/>
                  <a:t>(11)</a:t>
                </a:r>
              </a:p>
              <a:p>
                <a:pPr eaLnBrk="1" hangingPunct="1"/>
                <a:endParaRPr lang="en-US" altLang="en-US" dirty="0"/>
              </a:p>
              <a:p>
                <a:pPr eaLnBrk="1" hangingPunct="1"/>
                <a:r>
                  <a:rPr lang="en-US" altLang="en-US" b="1" dirty="0"/>
                  <a:t>Decision Rule</a:t>
                </a:r>
                <a:r>
                  <a:rPr lang="en-US" altLang="en-US" dirty="0"/>
                  <a:t>:</a:t>
                </a:r>
              </a:p>
              <a:p>
                <a:pPr eaLnBrk="1" hangingPunct="1"/>
                <a:r>
                  <a:rPr lang="en-US" altLang="en-US" dirty="0"/>
                  <a:t>    </a:t>
                </a:r>
                <a:r>
                  <a:rPr lang="en-US" altLang="en-US" sz="1400" dirty="0"/>
                  <a:t>Type I Error: Reject H</a:t>
                </a:r>
                <a:r>
                  <a:rPr lang="en-US" altLang="en-US" sz="1400" baseline="-25000" dirty="0"/>
                  <a:t>0</a:t>
                </a:r>
                <a:r>
                  <a:rPr lang="en-US" altLang="en-US" sz="1400" dirty="0"/>
                  <a:t> when H</a:t>
                </a:r>
                <a:r>
                  <a:rPr lang="en-US" altLang="en-US" sz="1400" baseline="-25000" dirty="0"/>
                  <a:t>0</a:t>
                </a:r>
                <a:r>
                  <a:rPr lang="en-US" altLang="en-US" sz="1400" dirty="0"/>
                  <a:t> TRUE</a:t>
                </a:r>
              </a:p>
              <a:p>
                <a:pPr eaLnBrk="1" hangingPunct="1"/>
                <a:r>
                  <a:rPr lang="en-US" altLang="en-US" sz="1400" dirty="0"/>
                  <a:t>	Conclude Positive Impact when Really None</a:t>
                </a:r>
              </a:p>
              <a:p>
                <a:pPr eaLnBrk="1" hangingPunct="1"/>
                <a:r>
                  <a:rPr lang="en-US" altLang="en-US" sz="1400" dirty="0"/>
                  <a:t>	Potentially Pursue Campaign when No Added Value</a:t>
                </a:r>
              </a:p>
              <a:p>
                <a:pPr eaLnBrk="1" hangingPunct="1"/>
                <a:r>
                  <a:rPr lang="en-US" altLang="en-US" sz="1400" dirty="0"/>
                  <a:t>     Type II Error: Fail to Reject H</a:t>
                </a:r>
                <a:r>
                  <a:rPr lang="en-US" altLang="en-US" sz="1400" baseline="-25000" dirty="0"/>
                  <a:t>0</a:t>
                </a:r>
                <a:r>
                  <a:rPr lang="en-US" altLang="en-US" sz="1400" dirty="0"/>
                  <a:t> when H</a:t>
                </a:r>
                <a:r>
                  <a:rPr lang="en-US" altLang="en-US" sz="1400" baseline="-25000" dirty="0"/>
                  <a:t>0</a:t>
                </a:r>
                <a:r>
                  <a:rPr lang="en-US" altLang="en-US" sz="1400" dirty="0"/>
                  <a:t> FALSE</a:t>
                </a:r>
              </a:p>
              <a:p>
                <a:pPr eaLnBrk="1" hangingPunct="1"/>
                <a:r>
                  <a:rPr lang="en-US" altLang="en-US" sz="1400" dirty="0"/>
                  <a:t>	Fail to Recognize Positive Impact of Campaign	Potentially Lose Revenue if Campaign Not Implemented</a:t>
                </a:r>
              </a:p>
              <a:p>
                <a:pPr eaLnBrk="1" hangingPunct="1"/>
                <a:r>
                  <a:rPr lang="en-US" altLang="en-US" sz="1400" dirty="0"/>
                  <a:t>     Suggest Small </a:t>
                </a:r>
                <a:r>
                  <a:rPr lang="el-GR" altLang="en-US" sz="1400" dirty="0"/>
                  <a:t>α</a:t>
                </a:r>
                <a:r>
                  <a:rPr lang="en-US" altLang="en-US" sz="1400" dirty="0"/>
                  <a:t> = 0.01</a:t>
                </a:r>
              </a:p>
              <a:p>
                <a:pPr eaLnBrk="1" hangingPunct="1"/>
                <a:endParaRPr lang="en-US" altLang="en-US" sz="1400" dirty="0"/>
              </a:p>
              <a:p>
                <a:pPr eaLnBrk="1" hangingPunct="1"/>
                <a:r>
                  <a:rPr lang="en-US" altLang="en-US" sz="1400" dirty="0"/>
                  <a:t>	</a:t>
                </a:r>
                <a:r>
                  <a:rPr lang="en-US" altLang="en-US" dirty="0"/>
                  <a:t>Reject H</a:t>
                </a:r>
                <a:r>
                  <a:rPr lang="en-US" altLang="en-US" baseline="-25000" dirty="0"/>
                  <a:t>0</a:t>
                </a:r>
                <a:r>
                  <a:rPr lang="en-US" altLang="en-US" dirty="0"/>
                  <a:t> if T &gt; 2.718 = t</a:t>
                </a:r>
                <a:r>
                  <a:rPr lang="en-US" altLang="en-US" baseline="-25000" dirty="0"/>
                  <a:t>(11,0.99)</a:t>
                </a:r>
              </a:p>
              <a:p>
                <a:pPr eaLnBrk="1" hangingPunct="1"/>
                <a:endParaRPr lang="en-US" altLang="en-US" dirty="0"/>
              </a:p>
              <a:p>
                <a:pPr eaLnBrk="1" hangingPunct="1"/>
                <a:r>
                  <a:rPr lang="en-US" altLang="en-US" b="1" dirty="0"/>
                  <a:t>Decision</a:t>
                </a:r>
                <a:r>
                  <a:rPr lang="en-US" altLang="en-US" dirty="0"/>
                  <a:t>: </a:t>
                </a:r>
                <a14:m>
                  <m:oMath xmlns:m="http://schemas.openxmlformats.org/officeDocument/2006/math">
                    <m:acc>
                      <m:accPr>
                        <m:chr m:val="̅"/>
                        <m:ctrlPr>
                          <a:rPr lang="en-US" altLang="en-US" i="1" smtClean="0">
                            <a:solidFill>
                              <a:schemeClr val="accent1"/>
                            </a:solidFill>
                            <a:latin typeface="Cambria Math" panose="02040503050406030204" pitchFamily="18" charset="0"/>
                          </a:rPr>
                        </m:ctrlPr>
                      </m:accPr>
                      <m:e>
                        <m:r>
                          <a:rPr lang="en-US" altLang="en-US" b="0" i="1" smtClean="0">
                            <a:solidFill>
                              <a:schemeClr val="accent1"/>
                            </a:solidFill>
                            <a:latin typeface="Cambria Math" panose="02040503050406030204" pitchFamily="18" charset="0"/>
                          </a:rPr>
                          <m:t>𝑋</m:t>
                        </m:r>
                      </m:e>
                    </m:acc>
                  </m:oMath>
                </a14:m>
                <a:r>
                  <a:rPr lang="en-US" altLang="en-US" baseline="-25000" dirty="0">
                    <a:solidFill>
                      <a:schemeClr val="accent1"/>
                    </a:solidFill>
                  </a:rPr>
                  <a:t>Delta</a:t>
                </a:r>
                <a:r>
                  <a:rPr lang="en-US" altLang="en-US" dirty="0"/>
                  <a:t> = 24.6, </a:t>
                </a:r>
                <a:r>
                  <a:rPr lang="en-US" altLang="en-US" dirty="0" err="1">
                    <a:solidFill>
                      <a:schemeClr val="accent1"/>
                    </a:solidFill>
                  </a:rPr>
                  <a:t>S</a:t>
                </a:r>
                <a:r>
                  <a:rPr lang="en-US" altLang="en-US" baseline="-25000" dirty="0" err="1">
                    <a:solidFill>
                      <a:schemeClr val="accent1"/>
                    </a:solidFill>
                  </a:rPr>
                  <a:t>Delta</a:t>
                </a:r>
                <a:r>
                  <a:rPr lang="en-US" altLang="en-US" dirty="0"/>
                  <a:t> = 21.63, so T = 3.94,</a:t>
                </a:r>
              </a:p>
              <a:p>
                <a:pPr eaLnBrk="1" hangingPunct="1"/>
                <a:r>
                  <a:rPr lang="en-US" altLang="en-US" dirty="0"/>
                  <a:t>	  and we Reject H</a:t>
                </a:r>
                <a:r>
                  <a:rPr lang="en-US" altLang="en-US" baseline="-25000" dirty="0"/>
                  <a:t>0</a:t>
                </a:r>
                <a:r>
                  <a:rPr lang="en-US" altLang="en-US" dirty="0"/>
                  <a:t> since T = 3.94 &gt; 2.718</a:t>
                </a:r>
              </a:p>
              <a:p>
                <a:pPr eaLnBrk="1" hangingPunct="1"/>
                <a:endParaRPr lang="en-US" altLang="en-US" dirty="0"/>
              </a:p>
              <a:p>
                <a:pPr eaLnBrk="1" hangingPunct="1"/>
                <a:r>
                  <a:rPr lang="en-US" altLang="en-US" b="1" dirty="0"/>
                  <a:t>Conclude</a:t>
                </a:r>
                <a:r>
                  <a:rPr lang="en-US" altLang="en-US" dirty="0"/>
                  <a:t>: Marketing Campaign had a positive impact</a:t>
                </a:r>
              </a:p>
              <a:p>
                <a:pPr eaLnBrk="1" hangingPunct="1"/>
                <a:r>
                  <a:rPr lang="en-US" altLang="en-US" dirty="0"/>
                  <a:t>                  on Unit Sales at 0.01 Significance Level</a:t>
                </a:r>
              </a:p>
              <a:p>
                <a:pPr eaLnBrk="1" hangingPunct="1"/>
                <a:r>
                  <a:rPr lang="en-US" altLang="en-US" dirty="0"/>
                  <a:t>	    (p-Value = Observed Sig Level = 0.0012)</a:t>
                </a:r>
              </a:p>
            </p:txBody>
          </p:sp>
        </mc:Choice>
        <mc:Fallback xmlns="">
          <p:sp>
            <p:nvSpPr>
              <p:cNvPr id="4" name="TextBox 3">
                <a:extLst>
                  <a:ext uri="{FF2B5EF4-FFF2-40B4-BE49-F238E27FC236}">
                    <a16:creationId xmlns:a16="http://schemas.microsoft.com/office/drawing/2014/main" id="{E6871E7C-4B5E-475B-A521-0B760E7C83A9}"/>
                  </a:ext>
                </a:extLst>
              </p:cNvPr>
              <p:cNvSpPr txBox="1">
                <a:spLocks noRot="1" noChangeAspect="1" noMove="1" noResize="1" noEditPoints="1" noAdjustHandles="1" noChangeArrowheads="1" noChangeShapeType="1" noTextEdit="1"/>
              </p:cNvSpPr>
              <p:nvPr/>
            </p:nvSpPr>
            <p:spPr bwMode="auto">
              <a:xfrm>
                <a:off x="3378200" y="1219200"/>
                <a:ext cx="5765800" cy="5499069"/>
              </a:xfrm>
              <a:prstGeom prst="rect">
                <a:avLst/>
              </a:prstGeom>
              <a:blipFill>
                <a:blip r:embed="rId4"/>
                <a:stretch>
                  <a:fillRect l="-846" t="-333" b="-6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2530" name="Picture 2">
            <a:extLst>
              <a:ext uri="{FF2B5EF4-FFF2-40B4-BE49-F238E27FC236}">
                <a16:creationId xmlns:a16="http://schemas.microsoft.com/office/drawing/2014/main" id="{D24CEA2B-D0E9-4CB6-9F29-2796B69B51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7677" r="17677"/>
          <a:stretch>
            <a:fillRect/>
          </a:stretch>
        </p:blipFill>
        <p:spPr bwMode="auto">
          <a:xfrm>
            <a:off x="381000" y="3886200"/>
            <a:ext cx="3048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3">
            <a:extLst>
              <a:ext uri="{FF2B5EF4-FFF2-40B4-BE49-F238E27FC236}">
                <a16:creationId xmlns:a16="http://schemas.microsoft.com/office/drawing/2014/main" id="{95F20BDF-F007-4282-8070-8CC92AFBBE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4343400"/>
            <a:ext cx="15240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31E6420-C049-4191-877B-883936495906}"/>
              </a:ext>
            </a:extLst>
          </p:cNvPr>
          <p:cNvSpPr txBox="1">
            <a:spLocks noChangeArrowheads="1"/>
          </p:cNvSpPr>
          <p:nvPr/>
        </p:nvSpPr>
        <p:spPr bwMode="auto">
          <a:xfrm>
            <a:off x="7239000" y="1600200"/>
            <a:ext cx="1508125" cy="461963"/>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n = 12 &lt; 30  (small)</a:t>
            </a:r>
          </a:p>
          <a:p>
            <a:pPr eaLnBrk="1" hangingPunct="1"/>
            <a:r>
              <a:rPr lang="en-US" altLang="en-US" sz="1200"/>
              <a:t> </a:t>
            </a:r>
            <a:r>
              <a:rPr lang="el-GR" altLang="en-US" sz="1200"/>
              <a:t>σ</a:t>
            </a:r>
            <a:r>
              <a:rPr lang="en-US" altLang="en-US" sz="1200"/>
              <a:t> Unknown, so 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 calcmode="lin" valueType="num">
                                      <p:cBhvr additive="base">
                                        <p:cTn id="6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 calcmode="lin" valueType="num">
                                      <p:cBhvr additive="base">
                                        <p:cTn id="6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anim calcmode="lin" valueType="num">
                                      <p:cBhvr additive="base">
                                        <p:cTn id="7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5" end="15"/>
                                            </p:txEl>
                                          </p:spTgt>
                                        </p:tgtEl>
                                        <p:attrNameLst>
                                          <p:attrName>style.visibility</p:attrName>
                                        </p:attrNameLst>
                                      </p:cBhvr>
                                      <p:to>
                                        <p:strVal val="visible"/>
                                      </p:to>
                                    </p:set>
                                    <p:anim calcmode="lin" valueType="num">
                                      <p:cBhvr additive="base">
                                        <p:cTn id="7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17" end="17"/>
                                            </p:txEl>
                                          </p:spTgt>
                                        </p:tgtEl>
                                        <p:attrNameLst>
                                          <p:attrName>style.visibility</p:attrName>
                                        </p:attrNameLst>
                                      </p:cBhvr>
                                      <p:to>
                                        <p:strVal val="visible"/>
                                      </p:to>
                                    </p:set>
                                    <p:anim calcmode="lin" valueType="num">
                                      <p:cBhvr additive="base">
                                        <p:cTn id="85"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
                                            <p:txEl>
                                              <p:pRg st="18" end="18"/>
                                            </p:txEl>
                                          </p:spTgt>
                                        </p:tgtEl>
                                        <p:attrNameLst>
                                          <p:attrName>style.visibility</p:attrName>
                                        </p:attrNameLst>
                                      </p:cBhvr>
                                      <p:to>
                                        <p:strVal val="visible"/>
                                      </p:to>
                                    </p:set>
                                    <p:anim calcmode="lin" valueType="num">
                                      <p:cBhvr additive="base">
                                        <p:cTn id="91"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
                                            <p:txEl>
                                              <p:pRg st="19" end="19"/>
                                            </p:txEl>
                                          </p:spTgt>
                                        </p:tgtEl>
                                        <p:attrNameLst>
                                          <p:attrName>style.visibility</p:attrName>
                                        </p:attrNameLst>
                                      </p:cBhvr>
                                      <p:to>
                                        <p:strVal val="visible"/>
                                      </p:to>
                                    </p:set>
                                    <p:anim calcmode="lin" valueType="num">
                                      <p:cBhvr additive="base">
                                        <p:cTn id="97"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
                                        </p:tgtEl>
                                        <p:attrNameLst>
                                          <p:attrName>style.visibility</p:attrName>
                                        </p:attrNameLst>
                                      </p:cBhvr>
                                      <p:to>
                                        <p:strVal val="visible"/>
                                      </p:to>
                                    </p:set>
                                    <p:anim calcmode="lin" valueType="num">
                                      <p:cBhvr additive="base">
                                        <p:cTn id="103" dur="500" fill="hold"/>
                                        <p:tgtEl>
                                          <p:spTgt spid="7"/>
                                        </p:tgtEl>
                                        <p:attrNameLst>
                                          <p:attrName>ppt_x</p:attrName>
                                        </p:attrNameLst>
                                      </p:cBhvr>
                                      <p:tavLst>
                                        <p:tav tm="0">
                                          <p:val>
                                            <p:strVal val="#ppt_x"/>
                                          </p:val>
                                        </p:tav>
                                        <p:tav tm="100000">
                                          <p:val>
                                            <p:strVal val="#ppt_x"/>
                                          </p:val>
                                        </p:tav>
                                      </p:tavLst>
                                    </p:anim>
                                    <p:anim calcmode="lin" valueType="num">
                                      <p:cBhvr additive="base">
                                        <p:cTn id="10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22530"/>
                                        </p:tgtEl>
                                        <p:attrNameLst>
                                          <p:attrName>style.visibility</p:attrName>
                                        </p:attrNameLst>
                                      </p:cBhvr>
                                      <p:to>
                                        <p:strVal val="visible"/>
                                      </p:to>
                                    </p:set>
                                    <p:anim calcmode="lin" valueType="num">
                                      <p:cBhvr additive="base">
                                        <p:cTn id="109" dur="500" fill="hold"/>
                                        <p:tgtEl>
                                          <p:spTgt spid="22530"/>
                                        </p:tgtEl>
                                        <p:attrNameLst>
                                          <p:attrName>ppt_x</p:attrName>
                                        </p:attrNameLst>
                                      </p:cBhvr>
                                      <p:tavLst>
                                        <p:tav tm="0">
                                          <p:val>
                                            <p:strVal val="#ppt_x"/>
                                          </p:val>
                                        </p:tav>
                                        <p:tav tm="100000">
                                          <p:val>
                                            <p:strVal val="#ppt_x"/>
                                          </p:val>
                                        </p:tav>
                                      </p:tavLst>
                                    </p:anim>
                                    <p:anim calcmode="lin" valueType="num">
                                      <p:cBhvr additive="base">
                                        <p:cTn id="110" dur="500" fill="hold"/>
                                        <p:tgtEl>
                                          <p:spTgt spid="2253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22531"/>
                                        </p:tgtEl>
                                        <p:attrNameLst>
                                          <p:attrName>style.visibility</p:attrName>
                                        </p:attrNameLst>
                                      </p:cBhvr>
                                      <p:to>
                                        <p:strVal val="visible"/>
                                      </p:to>
                                    </p:set>
                                    <p:anim calcmode="lin" valueType="num">
                                      <p:cBhvr additive="base">
                                        <p:cTn id="113" dur="500" fill="hold"/>
                                        <p:tgtEl>
                                          <p:spTgt spid="22531"/>
                                        </p:tgtEl>
                                        <p:attrNameLst>
                                          <p:attrName>ppt_x</p:attrName>
                                        </p:attrNameLst>
                                      </p:cBhvr>
                                      <p:tavLst>
                                        <p:tav tm="0">
                                          <p:val>
                                            <p:strVal val="#ppt_x"/>
                                          </p:val>
                                        </p:tav>
                                        <p:tav tm="100000">
                                          <p:val>
                                            <p:strVal val="#ppt_x"/>
                                          </p:val>
                                        </p:tav>
                                      </p:tavLst>
                                    </p:anim>
                                    <p:anim calcmode="lin" valueType="num">
                                      <p:cBhvr additive="base">
                                        <p:cTn id="114"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
            <a:extLst>
              <a:ext uri="{FF2B5EF4-FFF2-40B4-BE49-F238E27FC236}">
                <a16:creationId xmlns:a16="http://schemas.microsoft.com/office/drawing/2014/main" id="{9737A955-E594-4F2C-A758-BBF565B750FF}"/>
              </a:ext>
            </a:extLst>
          </p:cNvPr>
          <p:cNvSpPr txBox="1">
            <a:spLocks noChangeArrowheads="1"/>
          </p:cNvSpPr>
          <p:nvPr/>
        </p:nvSpPr>
        <p:spPr bwMode="auto">
          <a:xfrm>
            <a:off x="1714500" y="76200"/>
            <a:ext cx="565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Two-Way Analysis of Variance</a:t>
            </a:r>
          </a:p>
        </p:txBody>
      </p:sp>
      <p:sp>
        <p:nvSpPr>
          <p:cNvPr id="3" name="TextBox 2">
            <a:extLst>
              <a:ext uri="{FF2B5EF4-FFF2-40B4-BE49-F238E27FC236}">
                <a16:creationId xmlns:a16="http://schemas.microsoft.com/office/drawing/2014/main" id="{10C9160C-C9C3-413D-B3FC-5753710A1112}"/>
              </a:ext>
            </a:extLst>
          </p:cNvPr>
          <p:cNvSpPr txBox="1"/>
          <p:nvPr/>
        </p:nvSpPr>
        <p:spPr>
          <a:xfrm>
            <a:off x="381000" y="609600"/>
            <a:ext cx="8305800" cy="1323975"/>
          </a:xfrm>
          <a:prstGeom prst="rect">
            <a:avLst/>
          </a:prstGeom>
          <a:noFill/>
        </p:spPr>
        <p:txBody>
          <a:bodyPr>
            <a:spAutoFit/>
          </a:bodyPr>
          <a:lstStyle/>
          <a:p>
            <a:pPr>
              <a:defRPr/>
            </a:pPr>
            <a:r>
              <a:rPr lang="en-US" sz="1600" dirty="0">
                <a:latin typeface="+mn-lt"/>
                <a:cs typeface="Arial" charset="0"/>
              </a:rPr>
              <a:t>The Herbicide data was analyzed with what if referred to as a One-Way Analysis of Variance.</a:t>
            </a:r>
          </a:p>
          <a:p>
            <a:pPr>
              <a:defRPr/>
            </a:pPr>
            <a:r>
              <a:rPr lang="en-US" sz="1600" dirty="0">
                <a:latin typeface="+mn-lt"/>
                <a:cs typeface="Arial" charset="0"/>
              </a:rPr>
              <a:t>It is only a One-Way analysis because the groups are only identified in a single way (</a:t>
            </a:r>
            <a:r>
              <a:rPr lang="en-US" sz="1600" dirty="0" err="1">
                <a:latin typeface="+mn-lt"/>
                <a:cs typeface="Arial" charset="0"/>
              </a:rPr>
              <a:t>ie</a:t>
            </a:r>
            <a:r>
              <a:rPr lang="en-US" sz="1600" dirty="0">
                <a:latin typeface="+mn-lt"/>
                <a:cs typeface="Arial" charset="0"/>
              </a:rPr>
              <a:t>, by the type of Herbicide used).</a:t>
            </a:r>
          </a:p>
          <a:p>
            <a:pPr>
              <a:defRPr/>
            </a:pPr>
            <a:r>
              <a:rPr lang="en-US" sz="1600" dirty="0">
                <a:latin typeface="+mn-lt"/>
                <a:cs typeface="Arial" charset="0"/>
              </a:rPr>
              <a:t>Often, groups are identified in more than a single way.  Consider, for example, the evaluation of Crop Yield for plots treated with different amounts of Nitrogen and Phosphorus:</a:t>
            </a:r>
          </a:p>
        </p:txBody>
      </p:sp>
      <p:pic>
        <p:nvPicPr>
          <p:cNvPr id="29698" name="Picture 2">
            <a:extLst>
              <a:ext uri="{FF2B5EF4-FFF2-40B4-BE49-F238E27FC236}">
                <a16:creationId xmlns:a16="http://schemas.microsoft.com/office/drawing/2014/main" id="{C94CF7FC-51E1-4745-9A12-31CBF1558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9800"/>
            <a:ext cx="25717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8A2F7FE-EBE2-4202-B04A-8C98980319B8}"/>
              </a:ext>
            </a:extLst>
          </p:cNvPr>
          <p:cNvSpPr txBox="1"/>
          <p:nvPr/>
        </p:nvSpPr>
        <p:spPr>
          <a:xfrm>
            <a:off x="228600" y="4419600"/>
            <a:ext cx="2819400" cy="1816100"/>
          </a:xfrm>
          <a:prstGeom prst="rect">
            <a:avLst/>
          </a:prstGeom>
          <a:noFill/>
        </p:spPr>
        <p:txBody>
          <a:bodyPr>
            <a:spAutoFit/>
          </a:bodyPr>
          <a:lstStyle/>
          <a:p>
            <a:pPr>
              <a:defRPr/>
            </a:pPr>
            <a:r>
              <a:rPr lang="en-US" sz="1400" dirty="0">
                <a:latin typeface="+mn-lt"/>
                <a:cs typeface="Arial" charset="0"/>
              </a:rPr>
              <a:t>Note that each plot is now classified two ways: Amount of Nitrogen applied &amp; Amount of Phosphorus applied.</a:t>
            </a:r>
          </a:p>
          <a:p>
            <a:pPr>
              <a:defRPr/>
            </a:pPr>
            <a:endParaRPr lang="en-US" sz="1400" dirty="0">
              <a:latin typeface="+mn-lt"/>
              <a:cs typeface="Arial" charset="0"/>
            </a:endParaRPr>
          </a:p>
          <a:p>
            <a:pPr>
              <a:defRPr/>
            </a:pPr>
            <a:r>
              <a:rPr lang="en-US" sz="1400" dirty="0">
                <a:latin typeface="+mn-lt"/>
                <a:cs typeface="Arial" charset="0"/>
              </a:rPr>
              <a:t>Now we have two factors or treatments to consider rather than just one.</a:t>
            </a:r>
          </a:p>
        </p:txBody>
      </p:sp>
      <p:sp>
        <p:nvSpPr>
          <p:cNvPr id="6" name="TextBox 5">
            <a:extLst>
              <a:ext uri="{FF2B5EF4-FFF2-40B4-BE49-F238E27FC236}">
                <a16:creationId xmlns:a16="http://schemas.microsoft.com/office/drawing/2014/main" id="{E15DF0C2-6829-47A9-B98A-48809F049468}"/>
              </a:ext>
            </a:extLst>
          </p:cNvPr>
          <p:cNvSpPr txBox="1">
            <a:spLocks noChangeArrowheads="1"/>
          </p:cNvSpPr>
          <p:nvPr/>
        </p:nvSpPr>
        <p:spPr bwMode="auto">
          <a:xfrm>
            <a:off x="3200400" y="1905000"/>
            <a:ext cx="5715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Note that the implied statistical model involved here is a little more involved than the One-Way ANOVA model.</a:t>
            </a:r>
          </a:p>
          <a:p>
            <a:pPr eaLnBrk="1" hangingPunct="1"/>
            <a:r>
              <a:rPr lang="en-US" altLang="en-US" sz="1600"/>
              <a:t>The model implied in the simple, balanced 2-way ANOVA situation present in this example is:</a:t>
            </a:r>
          </a:p>
          <a:p>
            <a:pPr eaLnBrk="1" hangingPunct="1"/>
            <a:endParaRPr lang="en-US" altLang="en-US" sz="800"/>
          </a:p>
          <a:p>
            <a:pPr eaLnBrk="1" hangingPunct="1"/>
            <a:r>
              <a:rPr lang="en-US" altLang="en-US" sz="1600"/>
              <a:t>     Y</a:t>
            </a:r>
            <a:r>
              <a:rPr lang="en-US" altLang="en-US" sz="1600" baseline="-25000"/>
              <a:t>ijk</a:t>
            </a:r>
            <a:r>
              <a:rPr lang="en-US" altLang="en-US" sz="1600"/>
              <a:t> = </a:t>
            </a:r>
            <a:r>
              <a:rPr lang="el-GR" altLang="en-US" sz="1600"/>
              <a:t>μ</a:t>
            </a:r>
            <a:r>
              <a:rPr lang="en-US" altLang="en-US" sz="1600"/>
              <a:t> + </a:t>
            </a:r>
            <a:r>
              <a:rPr lang="el-GR" altLang="en-US" sz="1600"/>
              <a:t>α</a:t>
            </a:r>
            <a:r>
              <a:rPr lang="en-US" altLang="en-US" sz="1600" baseline="-25000"/>
              <a:t>i</a:t>
            </a:r>
            <a:r>
              <a:rPr lang="en-US" altLang="en-US" sz="1600"/>
              <a:t> + </a:t>
            </a:r>
            <a:r>
              <a:rPr lang="el-GR" altLang="en-US" sz="1600"/>
              <a:t>β</a:t>
            </a:r>
            <a:r>
              <a:rPr lang="en-US" altLang="en-US" sz="1600" baseline="-25000"/>
              <a:t>j</a:t>
            </a:r>
            <a:r>
              <a:rPr lang="en-US" altLang="en-US" sz="1600"/>
              <a:t> + </a:t>
            </a:r>
            <a:r>
              <a:rPr lang="el-GR" altLang="en-US" sz="1600"/>
              <a:t>ε</a:t>
            </a:r>
            <a:r>
              <a:rPr lang="en-US" altLang="en-US" sz="1600" baseline="-25000"/>
              <a:t>ijk</a:t>
            </a:r>
            <a:r>
              <a:rPr lang="en-US" altLang="en-US" sz="1600"/>
              <a:t>,</a:t>
            </a:r>
          </a:p>
          <a:p>
            <a:pPr eaLnBrk="1" hangingPunct="1"/>
            <a:endParaRPr lang="en-US" altLang="en-US" sz="800"/>
          </a:p>
          <a:p>
            <a:pPr eaLnBrk="1" hangingPunct="1"/>
            <a:r>
              <a:rPr lang="en-US" altLang="en-US" sz="1600"/>
              <a:t> with  i = 1, …, a </a:t>
            </a:r>
            <a:r>
              <a:rPr lang="en-US" altLang="en-US" sz="1200"/>
              <a:t>(the number of levels for Factor A),</a:t>
            </a:r>
            <a:endParaRPr lang="en-US" altLang="en-US" sz="1600"/>
          </a:p>
          <a:p>
            <a:pPr eaLnBrk="1" hangingPunct="1"/>
            <a:r>
              <a:rPr lang="en-US" altLang="en-US" sz="1600"/>
              <a:t>         j = 1, …, b</a:t>
            </a:r>
            <a:r>
              <a:rPr lang="en-US" altLang="en-US" sz="1200"/>
              <a:t> (the number of levels for Factor B),</a:t>
            </a:r>
          </a:p>
          <a:p>
            <a:pPr eaLnBrk="1" hangingPunct="1"/>
            <a:r>
              <a:rPr lang="en-US" altLang="en-US" sz="1200"/>
              <a:t> </a:t>
            </a:r>
            <a:r>
              <a:rPr lang="en-US" altLang="en-US" sz="1600"/>
              <a:t>and  k = 1, …, m </a:t>
            </a:r>
            <a:r>
              <a:rPr lang="en-US" altLang="en-US" sz="1200"/>
              <a:t>(number of results for each group)</a:t>
            </a:r>
          </a:p>
          <a:p>
            <a:pPr eaLnBrk="1" hangingPunct="1"/>
            <a:endParaRPr lang="en-US" altLang="en-US" sz="800"/>
          </a:p>
          <a:p>
            <a:pPr eaLnBrk="1" hangingPunct="1"/>
            <a:r>
              <a:rPr lang="en-US" altLang="en-US" sz="1600"/>
              <a:t> where Y</a:t>
            </a:r>
            <a:r>
              <a:rPr lang="en-US" altLang="en-US" sz="1600" baseline="-25000"/>
              <a:t>ijk</a:t>
            </a:r>
            <a:r>
              <a:rPr lang="en-US" altLang="en-US" sz="1600"/>
              <a:t> = the kth result from group (i, j),</a:t>
            </a:r>
          </a:p>
          <a:p>
            <a:pPr eaLnBrk="1" hangingPunct="1"/>
            <a:r>
              <a:rPr lang="en-US" altLang="en-US" sz="1600"/>
              <a:t>             </a:t>
            </a:r>
            <a:r>
              <a:rPr lang="el-GR" altLang="en-US" sz="1600"/>
              <a:t>μ</a:t>
            </a:r>
            <a:r>
              <a:rPr lang="en-US" altLang="en-US" sz="1600"/>
              <a:t>  = an overall mean level for the data,</a:t>
            </a:r>
          </a:p>
          <a:p>
            <a:pPr eaLnBrk="1" hangingPunct="1"/>
            <a:r>
              <a:rPr lang="en-US" altLang="en-US" sz="1600"/>
              <a:t>             </a:t>
            </a:r>
            <a:r>
              <a:rPr lang="el-GR" altLang="en-US" sz="1600"/>
              <a:t>α</a:t>
            </a:r>
            <a:r>
              <a:rPr lang="en-US" altLang="en-US" sz="1600" baseline="-25000"/>
              <a:t>i</a:t>
            </a:r>
            <a:r>
              <a:rPr lang="en-US" altLang="en-US" sz="1600"/>
              <a:t>  = an offset for the mean level when Factor A = i</a:t>
            </a:r>
          </a:p>
          <a:p>
            <a:pPr eaLnBrk="1" hangingPunct="1"/>
            <a:r>
              <a:rPr lang="en-US" altLang="en-US" sz="1600"/>
              <a:t>                    from the overall mean</a:t>
            </a:r>
          </a:p>
          <a:p>
            <a:pPr eaLnBrk="1" hangingPunct="1"/>
            <a:r>
              <a:rPr lang="en-US" altLang="en-US" sz="1600"/>
              <a:t>             </a:t>
            </a:r>
            <a:r>
              <a:rPr lang="el-GR" altLang="en-US" sz="1600"/>
              <a:t>β</a:t>
            </a:r>
            <a:r>
              <a:rPr lang="en-US" altLang="en-US" sz="1600" baseline="-25000"/>
              <a:t>j</a:t>
            </a:r>
            <a:r>
              <a:rPr lang="en-US" altLang="en-US" sz="1600"/>
              <a:t> = an offset for the mean level when Factor B = j</a:t>
            </a:r>
          </a:p>
          <a:p>
            <a:pPr eaLnBrk="1" hangingPunct="1"/>
            <a:r>
              <a:rPr lang="en-US" altLang="en-US" sz="1600"/>
              <a:t>                    from the overall mean </a:t>
            </a:r>
            <a:r>
              <a:rPr lang="en-US" altLang="en-US" sz="1200"/>
              <a:t>(so </a:t>
            </a:r>
            <a:r>
              <a:rPr lang="el-GR" altLang="en-US" sz="1200"/>
              <a:t>μ</a:t>
            </a:r>
            <a:r>
              <a:rPr lang="en-US" altLang="en-US" sz="1200" baseline="-25000"/>
              <a:t>ij</a:t>
            </a:r>
            <a:r>
              <a:rPr lang="en-US" altLang="en-US" sz="1200"/>
              <a:t> = </a:t>
            </a:r>
            <a:r>
              <a:rPr lang="el-GR" altLang="en-US" sz="1200"/>
              <a:t>μ</a:t>
            </a:r>
            <a:r>
              <a:rPr lang="en-US" altLang="en-US" sz="1200"/>
              <a:t> + </a:t>
            </a:r>
            <a:r>
              <a:rPr lang="el-GR" altLang="en-US" sz="1200"/>
              <a:t>α</a:t>
            </a:r>
            <a:r>
              <a:rPr lang="en-US" altLang="en-US" sz="1200" baseline="-25000"/>
              <a:t>i</a:t>
            </a:r>
            <a:r>
              <a:rPr lang="en-US" altLang="en-US" sz="1200"/>
              <a:t> + </a:t>
            </a:r>
            <a:r>
              <a:rPr lang="el-GR" altLang="en-US" sz="1200"/>
              <a:t>β</a:t>
            </a:r>
            <a:r>
              <a:rPr lang="en-US" altLang="en-US" sz="1200" baseline="-25000"/>
              <a:t>j</a:t>
            </a:r>
            <a:r>
              <a:rPr lang="en-US" altLang="en-US" sz="1200"/>
              <a:t>),</a:t>
            </a:r>
          </a:p>
          <a:p>
            <a:pPr eaLnBrk="1" hangingPunct="1"/>
            <a:r>
              <a:rPr lang="en-US" altLang="en-US" sz="1600"/>
              <a:t>             </a:t>
            </a:r>
            <a:r>
              <a:rPr lang="el-GR" altLang="en-US" sz="1600"/>
              <a:t>ε</a:t>
            </a:r>
            <a:r>
              <a:rPr lang="en-US" altLang="en-US" sz="1600" baseline="-25000"/>
              <a:t>ijk</a:t>
            </a:r>
            <a:r>
              <a:rPr lang="en-US" altLang="en-US" sz="1600"/>
              <a:t> = random error term</a:t>
            </a:r>
          </a:p>
          <a:p>
            <a:pPr eaLnBrk="1" hangingPunct="1"/>
            <a:endParaRPr lang="en-US" altLang="en-US" sz="800"/>
          </a:p>
          <a:p>
            <a:pPr eaLnBrk="1" hangingPunct="1"/>
            <a:r>
              <a:rPr lang="en-US" altLang="en-US" sz="1600"/>
              <a:t>The assumptions for this model include </a:t>
            </a:r>
            <a:r>
              <a:rPr lang="el-GR" altLang="en-US" sz="1600"/>
              <a:t>Σ</a:t>
            </a:r>
            <a:r>
              <a:rPr lang="en-US" altLang="en-US" sz="1600" baseline="-25000"/>
              <a:t>i=1 to a </a:t>
            </a:r>
            <a:r>
              <a:rPr lang="el-GR" altLang="en-US" sz="1600"/>
              <a:t>α</a:t>
            </a:r>
            <a:r>
              <a:rPr lang="en-US" altLang="en-US" sz="1600" baseline="-25000"/>
              <a:t>i</a:t>
            </a:r>
            <a:r>
              <a:rPr lang="en-US" altLang="en-US" sz="1600"/>
              <a:t> = 0,</a:t>
            </a:r>
          </a:p>
          <a:p>
            <a:pPr eaLnBrk="1" hangingPunct="1"/>
            <a:r>
              <a:rPr lang="en-US" altLang="en-US" sz="1600"/>
              <a:t> </a:t>
            </a:r>
            <a:r>
              <a:rPr lang="el-GR" altLang="en-US" sz="1600"/>
              <a:t>Σ</a:t>
            </a:r>
            <a:r>
              <a:rPr lang="en-US" altLang="en-US" sz="1600" baseline="-25000"/>
              <a:t>j=1 to b </a:t>
            </a:r>
            <a:r>
              <a:rPr lang="el-GR" altLang="en-US" sz="1600">
                <a:latin typeface="Calibri" panose="020F0502020204030204" pitchFamily="34" charset="0"/>
              </a:rPr>
              <a:t>β</a:t>
            </a:r>
            <a:r>
              <a:rPr lang="en-US" altLang="en-US" sz="1600" baseline="-25000"/>
              <a:t>j</a:t>
            </a:r>
            <a:r>
              <a:rPr lang="en-US" altLang="en-US" sz="1600"/>
              <a:t> = 0, and </a:t>
            </a:r>
            <a:r>
              <a:rPr lang="el-GR" altLang="en-US" sz="1600"/>
              <a:t>ε</a:t>
            </a:r>
            <a:r>
              <a:rPr lang="en-US" altLang="en-US" sz="1600" baseline="-25000"/>
              <a:t>ijk</a:t>
            </a:r>
            <a:r>
              <a:rPr lang="en-US" altLang="en-US" sz="1600"/>
              <a:t> ~  NID(0, </a:t>
            </a:r>
            <a:r>
              <a:rPr lang="el-GR" altLang="en-US" sz="1600"/>
              <a:t>σ</a:t>
            </a:r>
            <a:r>
              <a:rPr lang="en-US" altLang="en-US" sz="1600" baseline="30000"/>
              <a:t>2</a:t>
            </a:r>
            <a:r>
              <a:rPr lang="en-US" altLang="en-US" sz="1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9698"/>
                                        </p:tgtEl>
                                        <p:attrNameLst>
                                          <p:attrName>style.visibility</p:attrName>
                                        </p:attrNameLst>
                                      </p:cBhvr>
                                      <p:to>
                                        <p:strVal val="visible"/>
                                      </p:to>
                                    </p:set>
                                    <p:anim calcmode="lin" valueType="num">
                                      <p:cBhvr additive="base">
                                        <p:cTn id="25" dur="500" fill="hold"/>
                                        <p:tgtEl>
                                          <p:spTgt spid="29698"/>
                                        </p:tgtEl>
                                        <p:attrNameLst>
                                          <p:attrName>ppt_x</p:attrName>
                                        </p:attrNameLst>
                                      </p:cBhvr>
                                      <p:tavLst>
                                        <p:tav tm="0">
                                          <p:val>
                                            <p:strVal val="#ppt_x"/>
                                          </p:val>
                                        </p:tav>
                                        <p:tav tm="100000">
                                          <p:val>
                                            <p:strVal val="#ppt_x"/>
                                          </p:val>
                                        </p:tav>
                                      </p:tavLst>
                                    </p:anim>
                                    <p:anim calcmode="lin" valueType="num">
                                      <p:cBhvr additive="base">
                                        <p:cTn id="26"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 calcmode="lin" valueType="num">
                                      <p:cBhvr additive="base">
                                        <p:cTn id="5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anim calcmode="lin" valueType="num">
                                      <p:cBhvr additive="base">
                                        <p:cTn id="5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anim calcmode="lin" valueType="num">
                                      <p:cBhvr additive="base">
                                        <p:cTn id="6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anim calcmode="lin" valueType="num">
                                      <p:cBhvr additive="base">
                                        <p:cTn id="6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9" end="9"/>
                                            </p:txEl>
                                          </p:spTgt>
                                        </p:tgtEl>
                                        <p:attrNameLst>
                                          <p:attrName>style.visibility</p:attrName>
                                        </p:attrNameLst>
                                      </p:cBhvr>
                                      <p:to>
                                        <p:strVal val="visible"/>
                                      </p:to>
                                    </p:set>
                                    <p:anim calcmode="lin" valueType="num">
                                      <p:cBhvr additive="base">
                                        <p:cTn id="7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9" end="9"/>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 calcmode="lin" valueType="num">
                                      <p:cBhvr additive="base">
                                        <p:cTn id="7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anim calcmode="lin" valueType="num">
                                      <p:cBhvr additive="base">
                                        <p:cTn id="81"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6">
                                            <p:txEl>
                                              <p:pRg st="12" end="12"/>
                                            </p:txEl>
                                          </p:spTgt>
                                        </p:tgtEl>
                                        <p:attrNameLst>
                                          <p:attrName>style.visibility</p:attrName>
                                        </p:attrNameLst>
                                      </p:cBhvr>
                                      <p:to>
                                        <p:strVal val="visible"/>
                                      </p:to>
                                    </p:set>
                                    <p:anim calcmode="lin" valueType="num">
                                      <p:cBhvr additive="base">
                                        <p:cTn id="85"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6">
                                            <p:txEl>
                                              <p:pRg st="13" end="13"/>
                                            </p:txEl>
                                          </p:spTgt>
                                        </p:tgtEl>
                                        <p:attrNameLst>
                                          <p:attrName>style.visibility</p:attrName>
                                        </p:attrNameLst>
                                      </p:cBhvr>
                                      <p:to>
                                        <p:strVal val="visible"/>
                                      </p:to>
                                    </p:set>
                                    <p:anim calcmode="lin" valueType="num">
                                      <p:cBhvr additive="base">
                                        <p:cTn id="89"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
                                            <p:txEl>
                                              <p:pRg st="14" end="14"/>
                                            </p:txEl>
                                          </p:spTgt>
                                        </p:tgtEl>
                                        <p:attrNameLst>
                                          <p:attrName>style.visibility</p:attrName>
                                        </p:attrNameLst>
                                      </p:cBhvr>
                                      <p:to>
                                        <p:strVal val="visible"/>
                                      </p:to>
                                    </p:set>
                                    <p:anim calcmode="lin" valueType="num">
                                      <p:cBhvr additive="base">
                                        <p:cTn id="93"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txEl>
                                              <p:pRg st="14" end="14"/>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
                                            <p:txEl>
                                              <p:pRg st="15" end="15"/>
                                            </p:txEl>
                                          </p:spTgt>
                                        </p:tgtEl>
                                        <p:attrNameLst>
                                          <p:attrName>style.visibility</p:attrName>
                                        </p:attrNameLst>
                                      </p:cBhvr>
                                      <p:to>
                                        <p:strVal val="visible"/>
                                      </p:to>
                                    </p:set>
                                    <p:anim calcmode="lin" valueType="num">
                                      <p:cBhvr additive="base">
                                        <p:cTn id="97"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6">
                                            <p:txEl>
                                              <p:pRg st="17" end="17"/>
                                            </p:txEl>
                                          </p:spTgt>
                                        </p:tgtEl>
                                        <p:attrNameLst>
                                          <p:attrName>style.visibility</p:attrName>
                                        </p:attrNameLst>
                                      </p:cBhvr>
                                      <p:to>
                                        <p:strVal val="visible"/>
                                      </p:to>
                                    </p:set>
                                    <p:anim calcmode="lin" valueType="num">
                                      <p:cBhvr additive="base">
                                        <p:cTn id="103"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
                                            <p:txEl>
                                              <p:pRg st="17" end="17"/>
                                            </p:txEl>
                                          </p:spTgt>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6">
                                            <p:txEl>
                                              <p:pRg st="18" end="18"/>
                                            </p:txEl>
                                          </p:spTgt>
                                        </p:tgtEl>
                                        <p:attrNameLst>
                                          <p:attrName>style.visibility</p:attrName>
                                        </p:attrNameLst>
                                      </p:cBhvr>
                                      <p:to>
                                        <p:strVal val="visible"/>
                                      </p:to>
                                    </p:set>
                                    <p:anim calcmode="lin" valueType="num">
                                      <p:cBhvr additive="base">
                                        <p:cTn id="107"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1">
            <a:extLst>
              <a:ext uri="{FF2B5EF4-FFF2-40B4-BE49-F238E27FC236}">
                <a16:creationId xmlns:a16="http://schemas.microsoft.com/office/drawing/2014/main" id="{EEF3B625-2D6F-4D86-B228-C2DB318F687B}"/>
              </a:ext>
            </a:extLst>
          </p:cNvPr>
          <p:cNvSpPr txBox="1">
            <a:spLocks noChangeArrowheads="1"/>
          </p:cNvSpPr>
          <p:nvPr/>
        </p:nvSpPr>
        <p:spPr bwMode="auto">
          <a:xfrm>
            <a:off x="1714500" y="76200"/>
            <a:ext cx="565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Two-Way Analysis of Variance</a:t>
            </a:r>
          </a:p>
        </p:txBody>
      </p:sp>
      <p:sp>
        <p:nvSpPr>
          <p:cNvPr id="3" name="TextBox 2">
            <a:extLst>
              <a:ext uri="{FF2B5EF4-FFF2-40B4-BE49-F238E27FC236}">
                <a16:creationId xmlns:a16="http://schemas.microsoft.com/office/drawing/2014/main" id="{FE89FC86-E9F6-4647-9D0B-F609594466B8}"/>
              </a:ext>
            </a:extLst>
          </p:cNvPr>
          <p:cNvSpPr txBox="1"/>
          <p:nvPr/>
        </p:nvSpPr>
        <p:spPr>
          <a:xfrm>
            <a:off x="228600" y="1143000"/>
            <a:ext cx="8686800" cy="1362075"/>
          </a:xfrm>
          <a:prstGeom prst="rect">
            <a:avLst/>
          </a:prstGeom>
          <a:noFill/>
        </p:spPr>
        <p:txBody>
          <a:bodyPr>
            <a:spAutoFit/>
          </a:bodyPr>
          <a:lstStyle/>
          <a:p>
            <a:pPr>
              <a:defRPr/>
            </a:pPr>
            <a:r>
              <a:rPr lang="en-US" sz="1600" dirty="0">
                <a:latin typeface="Arial" charset="0"/>
                <a:cs typeface="Arial" charset="0"/>
              </a:rPr>
              <a:t>Research Hypothesis: H</a:t>
            </a:r>
            <a:r>
              <a:rPr lang="en-US" sz="1600" baseline="-25000" dirty="0">
                <a:latin typeface="Arial" charset="0"/>
                <a:cs typeface="Arial" charset="0"/>
              </a:rPr>
              <a:t>1</a:t>
            </a:r>
            <a:r>
              <a:rPr lang="en-US" sz="1600" dirty="0">
                <a:latin typeface="Arial" charset="0"/>
                <a:cs typeface="Arial" charset="0"/>
              </a:rPr>
              <a:t>: </a:t>
            </a:r>
            <a:r>
              <a:rPr lang="el-GR" sz="1600" dirty="0">
                <a:latin typeface="Arial" charset="0"/>
                <a:cs typeface="Arial" charset="0"/>
              </a:rPr>
              <a:t>μ</a:t>
            </a:r>
            <a:r>
              <a:rPr lang="en-US" sz="1600" baseline="-25000" dirty="0" err="1">
                <a:latin typeface="Arial" charset="0"/>
                <a:cs typeface="Arial" charset="0"/>
              </a:rPr>
              <a:t>ij</a:t>
            </a:r>
            <a:r>
              <a:rPr lang="en-US" sz="1600" dirty="0">
                <a:latin typeface="Arial" charset="0"/>
                <a:cs typeface="Arial" charset="0"/>
              </a:rPr>
              <a:t> ≠ </a:t>
            </a:r>
            <a:r>
              <a:rPr lang="el-GR" sz="1600" dirty="0">
                <a:latin typeface="Arial" charset="0"/>
                <a:cs typeface="Arial" charset="0"/>
              </a:rPr>
              <a:t>μ</a:t>
            </a:r>
            <a:r>
              <a:rPr lang="en-US" sz="1600" baseline="-25000" dirty="0" err="1">
                <a:latin typeface="Arial" charset="0"/>
                <a:cs typeface="Arial" charset="0"/>
              </a:rPr>
              <a:t>i’j</a:t>
            </a:r>
            <a:r>
              <a:rPr lang="en-US" sz="1600" baseline="-25000" dirty="0">
                <a:latin typeface="Arial" charset="0"/>
                <a:cs typeface="Arial" charset="0"/>
              </a:rPr>
              <a:t>’</a:t>
            </a:r>
            <a:r>
              <a:rPr lang="en-US" sz="1600" dirty="0">
                <a:latin typeface="Arial" charset="0"/>
                <a:cs typeface="Arial" charset="0"/>
              </a:rPr>
              <a:t>, for some </a:t>
            </a:r>
            <a:r>
              <a:rPr lang="en-US" sz="1600" dirty="0" err="1">
                <a:latin typeface="Arial" charset="0"/>
                <a:cs typeface="Arial" charset="0"/>
              </a:rPr>
              <a:t>i</a:t>
            </a:r>
            <a:r>
              <a:rPr lang="en-US" sz="1600" dirty="0">
                <a:latin typeface="Arial" charset="0"/>
                <a:cs typeface="Arial" charset="0"/>
              </a:rPr>
              <a:t> ≠ </a:t>
            </a:r>
            <a:r>
              <a:rPr lang="en-US" sz="1600" dirty="0" err="1">
                <a:latin typeface="Arial" charset="0"/>
                <a:cs typeface="Arial" charset="0"/>
              </a:rPr>
              <a:t>i</a:t>
            </a:r>
            <a:r>
              <a:rPr lang="en-US" sz="1600" dirty="0">
                <a:latin typeface="Arial" charset="0"/>
                <a:cs typeface="Arial" charset="0"/>
              </a:rPr>
              <a:t>’ and/or j </a:t>
            </a:r>
            <a:r>
              <a:rPr lang="en-US" sz="1600" dirty="0"/>
              <a:t>≠ j’,</a:t>
            </a:r>
            <a:r>
              <a:rPr lang="en-US" sz="1600" dirty="0">
                <a:latin typeface="Arial" charset="0"/>
                <a:cs typeface="Arial" charset="0"/>
              </a:rPr>
              <a:t> </a:t>
            </a:r>
            <a:r>
              <a:rPr lang="en-US" sz="1600" dirty="0" err="1">
                <a:latin typeface="Arial" charset="0"/>
                <a:cs typeface="Arial" charset="0"/>
              </a:rPr>
              <a:t>i,i</a:t>
            </a:r>
            <a:r>
              <a:rPr lang="en-US" sz="1600" dirty="0">
                <a:latin typeface="Arial" charset="0"/>
                <a:cs typeface="Arial" charset="0"/>
              </a:rPr>
              <a:t>’ = 1,…,a, </a:t>
            </a:r>
            <a:r>
              <a:rPr lang="en-US" sz="1600" dirty="0" err="1">
                <a:latin typeface="Arial" charset="0"/>
                <a:cs typeface="Arial" charset="0"/>
              </a:rPr>
              <a:t>j,j</a:t>
            </a:r>
            <a:r>
              <a:rPr lang="en-US" sz="1600" dirty="0">
                <a:latin typeface="Arial" charset="0"/>
                <a:cs typeface="Arial" charset="0"/>
              </a:rPr>
              <a:t>’ = 1, …, b</a:t>
            </a:r>
          </a:p>
          <a:p>
            <a:pPr>
              <a:defRPr/>
            </a:pPr>
            <a:r>
              <a:rPr lang="en-US" sz="1600" dirty="0">
                <a:latin typeface="Arial" charset="0"/>
                <a:cs typeface="Arial" charset="0"/>
              </a:rPr>
              <a:t>Null Hypothesis: H</a:t>
            </a:r>
            <a:r>
              <a:rPr lang="en-US" sz="1600" baseline="-25000" dirty="0">
                <a:latin typeface="Arial" charset="0"/>
                <a:cs typeface="Arial" charset="0"/>
              </a:rPr>
              <a:t>0</a:t>
            </a:r>
            <a:r>
              <a:rPr lang="en-US" sz="1600" dirty="0">
                <a:latin typeface="Arial" charset="0"/>
                <a:cs typeface="Arial" charset="0"/>
              </a:rPr>
              <a:t>: </a:t>
            </a:r>
            <a:r>
              <a:rPr lang="el-GR" sz="1600" dirty="0">
                <a:latin typeface="Arial" charset="0"/>
                <a:cs typeface="Arial" charset="0"/>
              </a:rPr>
              <a:t>μ</a:t>
            </a:r>
            <a:r>
              <a:rPr lang="en-US" sz="1600" baseline="-25000" dirty="0" err="1">
                <a:latin typeface="Arial" charset="0"/>
                <a:cs typeface="Arial" charset="0"/>
              </a:rPr>
              <a:t>ij</a:t>
            </a:r>
            <a:r>
              <a:rPr lang="en-US" sz="1600" dirty="0">
                <a:latin typeface="Arial" charset="0"/>
                <a:cs typeface="Arial" charset="0"/>
              </a:rPr>
              <a:t> = </a:t>
            </a:r>
            <a:r>
              <a:rPr lang="el-GR" sz="1600" dirty="0">
                <a:latin typeface="Arial" charset="0"/>
                <a:cs typeface="Arial" charset="0"/>
              </a:rPr>
              <a:t>μ</a:t>
            </a:r>
            <a:r>
              <a:rPr lang="en-US" sz="1600" baseline="-25000" dirty="0" err="1">
                <a:latin typeface="Arial" charset="0"/>
                <a:cs typeface="Arial" charset="0"/>
              </a:rPr>
              <a:t>i’j</a:t>
            </a:r>
            <a:r>
              <a:rPr lang="en-US" sz="1600" baseline="-25000" dirty="0">
                <a:latin typeface="Arial" charset="0"/>
                <a:cs typeface="Arial" charset="0"/>
              </a:rPr>
              <a:t>’</a:t>
            </a:r>
            <a:r>
              <a:rPr lang="en-US" sz="1600" dirty="0">
                <a:latin typeface="Arial" charset="0"/>
                <a:cs typeface="Arial" charset="0"/>
              </a:rPr>
              <a:t>, for all </a:t>
            </a:r>
            <a:r>
              <a:rPr lang="en-US" sz="1600" dirty="0" err="1">
                <a:latin typeface="Arial" charset="0"/>
                <a:cs typeface="Arial" charset="0"/>
              </a:rPr>
              <a:t>i,i</a:t>
            </a:r>
            <a:r>
              <a:rPr lang="en-US" sz="1600" dirty="0">
                <a:latin typeface="Arial" charset="0"/>
                <a:cs typeface="Arial" charset="0"/>
              </a:rPr>
              <a:t>’ = 1,…,a and </a:t>
            </a:r>
            <a:r>
              <a:rPr lang="en-US" sz="1600" dirty="0" err="1">
                <a:latin typeface="Arial" charset="0"/>
                <a:cs typeface="Arial" charset="0"/>
              </a:rPr>
              <a:t>j,j</a:t>
            </a:r>
            <a:r>
              <a:rPr lang="en-US" sz="1600" dirty="0">
                <a:latin typeface="Arial" charset="0"/>
                <a:cs typeface="Arial" charset="0"/>
              </a:rPr>
              <a:t>’ = 1,…,b</a:t>
            </a:r>
          </a:p>
          <a:p>
            <a:pPr>
              <a:defRPr/>
            </a:pPr>
            <a:endParaRPr lang="en-US" sz="800" dirty="0">
              <a:latin typeface="Arial" charset="0"/>
              <a:cs typeface="Arial" charset="0"/>
            </a:endParaRPr>
          </a:p>
          <a:p>
            <a:pPr>
              <a:defRPr/>
            </a:pPr>
            <a:r>
              <a:rPr lang="en-US" sz="1600" dirty="0">
                <a:latin typeface="Arial" charset="0"/>
                <a:cs typeface="Arial" charset="0"/>
              </a:rPr>
              <a:t>Test Statistics: F</a:t>
            </a:r>
            <a:r>
              <a:rPr lang="en-US" sz="1600" baseline="-25000" dirty="0">
                <a:latin typeface="Arial" charset="0"/>
                <a:cs typeface="Arial" charset="0"/>
              </a:rPr>
              <a:t>A</a:t>
            </a:r>
            <a:r>
              <a:rPr lang="en-US" sz="1600" dirty="0">
                <a:latin typeface="Arial" charset="0"/>
                <a:cs typeface="Arial" charset="0"/>
              </a:rPr>
              <a:t> = MSA/MSE &amp; F</a:t>
            </a:r>
            <a:r>
              <a:rPr lang="en-US" sz="1600" baseline="-25000" dirty="0">
                <a:latin typeface="Arial" charset="0"/>
                <a:cs typeface="Arial" charset="0"/>
              </a:rPr>
              <a:t>B</a:t>
            </a:r>
            <a:r>
              <a:rPr lang="en-US" sz="1600" dirty="0">
                <a:latin typeface="Arial" charset="0"/>
                <a:cs typeface="Arial" charset="0"/>
              </a:rPr>
              <a:t> = MSB/MSE</a:t>
            </a:r>
            <a:endParaRPr lang="en-US" sz="1600" baseline="-25000" dirty="0">
              <a:latin typeface="Arial" charset="0"/>
              <a:cs typeface="Arial" charset="0"/>
            </a:endParaRPr>
          </a:p>
          <a:p>
            <a:pPr>
              <a:defRPr/>
            </a:pPr>
            <a:r>
              <a:rPr lang="en-US" sz="1050" dirty="0">
                <a:latin typeface="Arial" charset="0"/>
                <a:cs typeface="Arial" charset="0"/>
              </a:rPr>
              <a:t>Provided data within groups are normally distributed &amp; variances within groups are equal</a:t>
            </a:r>
          </a:p>
          <a:p>
            <a:pPr>
              <a:defRPr/>
            </a:pPr>
            <a:r>
              <a:rPr lang="en-US" sz="1600" dirty="0">
                <a:latin typeface="Arial" charset="0"/>
                <a:cs typeface="Arial" charset="0"/>
              </a:rPr>
              <a:t>Null Distributions: F</a:t>
            </a:r>
            <a:r>
              <a:rPr lang="en-US" sz="1600" baseline="-12000" dirty="0">
                <a:latin typeface="Arial" charset="0"/>
                <a:cs typeface="Arial" charset="0"/>
              </a:rPr>
              <a:t>(a-1, abm-a-b+1) </a:t>
            </a:r>
            <a:r>
              <a:rPr lang="en-US" sz="1600" dirty="0">
                <a:latin typeface="Arial" charset="0"/>
                <a:cs typeface="Arial" charset="0"/>
              </a:rPr>
              <a:t>&amp; F</a:t>
            </a:r>
            <a:r>
              <a:rPr lang="en-US" sz="1600" baseline="-12000" dirty="0">
                <a:latin typeface="Arial" charset="0"/>
                <a:cs typeface="Arial" charset="0"/>
              </a:rPr>
              <a:t>(b-1, abm-a-b+1) </a:t>
            </a:r>
            <a:r>
              <a:rPr lang="en-US" sz="1050" dirty="0">
                <a:latin typeface="Arial" charset="0"/>
                <a:cs typeface="Arial" charset="0"/>
              </a:rPr>
              <a:t>(where a=2 &amp; b=2, the number of levels for Factors A &amp;B, respectively)</a:t>
            </a:r>
          </a:p>
        </p:txBody>
      </p:sp>
      <p:sp>
        <p:nvSpPr>
          <p:cNvPr id="4" name="TextBox 3">
            <a:extLst>
              <a:ext uri="{FF2B5EF4-FFF2-40B4-BE49-F238E27FC236}">
                <a16:creationId xmlns:a16="http://schemas.microsoft.com/office/drawing/2014/main" id="{2AEB76EE-8058-45F6-B7D7-73CBB73C39AB}"/>
              </a:ext>
            </a:extLst>
          </p:cNvPr>
          <p:cNvSpPr txBox="1">
            <a:spLocks noChangeArrowheads="1"/>
          </p:cNvSpPr>
          <p:nvPr/>
        </p:nvSpPr>
        <p:spPr bwMode="auto">
          <a:xfrm>
            <a:off x="457200" y="685800"/>
            <a:ext cx="7974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  formal hypothesis test is generally built around the relevant ANOVA Table. </a:t>
            </a:r>
          </a:p>
        </p:txBody>
      </p:sp>
      <p:graphicFrame>
        <p:nvGraphicFramePr>
          <p:cNvPr id="5" name="Table 4">
            <a:extLst>
              <a:ext uri="{FF2B5EF4-FFF2-40B4-BE49-F238E27FC236}">
                <a16:creationId xmlns:a16="http://schemas.microsoft.com/office/drawing/2014/main" id="{BBA368F3-EB41-4DDB-A990-E93C27119DF9}"/>
              </a:ext>
            </a:extLst>
          </p:cNvPr>
          <p:cNvGraphicFramePr>
            <a:graphicFrameLocks noGrp="1"/>
          </p:cNvGraphicFramePr>
          <p:nvPr/>
        </p:nvGraphicFramePr>
        <p:xfrm>
          <a:off x="228600" y="2819400"/>
          <a:ext cx="6477001" cy="2703513"/>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2209799">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990602">
                  <a:extLst>
                    <a:ext uri="{9D8B030D-6E8A-4147-A177-3AD203B41FA5}">
                      <a16:colId xmlns:a16="http://schemas.microsoft.com/office/drawing/2014/main" val="20004"/>
                    </a:ext>
                  </a:extLst>
                </a:gridCol>
              </a:tblGrid>
              <a:tr h="371007">
                <a:tc>
                  <a:txBody>
                    <a:bodyPr/>
                    <a:lstStyle/>
                    <a:p>
                      <a:r>
                        <a:rPr lang="en-US" sz="1800" dirty="0"/>
                        <a:t>Source</a:t>
                      </a:r>
                    </a:p>
                  </a:txBody>
                  <a:tcPr marT="45740" marB="45740"/>
                </a:tc>
                <a:tc>
                  <a:txBody>
                    <a:bodyPr/>
                    <a:lstStyle/>
                    <a:p>
                      <a:r>
                        <a:rPr lang="en-US" sz="1800" dirty="0" err="1"/>
                        <a:t>df</a:t>
                      </a:r>
                      <a:endParaRPr lang="en-US" sz="1800" dirty="0"/>
                    </a:p>
                  </a:txBody>
                  <a:tcPr marT="45740" marB="45740"/>
                </a:tc>
                <a:tc>
                  <a:txBody>
                    <a:bodyPr/>
                    <a:lstStyle/>
                    <a:p>
                      <a:r>
                        <a:rPr lang="en-US" sz="1800" dirty="0"/>
                        <a:t>SS</a:t>
                      </a:r>
                    </a:p>
                  </a:txBody>
                  <a:tcPr marT="45740" marB="45740"/>
                </a:tc>
                <a:tc>
                  <a:txBody>
                    <a:bodyPr/>
                    <a:lstStyle/>
                    <a:p>
                      <a:r>
                        <a:rPr lang="en-US" sz="1800" dirty="0"/>
                        <a:t>MS</a:t>
                      </a:r>
                    </a:p>
                  </a:txBody>
                  <a:tcPr marT="45740" marB="45740"/>
                </a:tc>
                <a:tc>
                  <a:txBody>
                    <a:bodyPr/>
                    <a:lstStyle/>
                    <a:p>
                      <a:r>
                        <a:rPr lang="en-US" sz="1800" dirty="0"/>
                        <a:t>F</a:t>
                      </a:r>
                    </a:p>
                  </a:txBody>
                  <a:tcPr marT="45740" marB="45740"/>
                </a:tc>
                <a:extLst>
                  <a:ext uri="{0D108BD9-81ED-4DB2-BD59-A6C34878D82A}">
                    <a16:rowId xmlns:a16="http://schemas.microsoft.com/office/drawing/2014/main" val="10000"/>
                  </a:ext>
                </a:extLst>
              </a:tr>
              <a:tr h="548887">
                <a:tc>
                  <a:txBody>
                    <a:bodyPr/>
                    <a:lstStyle/>
                    <a:p>
                      <a:r>
                        <a:rPr lang="en-US" sz="1800" dirty="0"/>
                        <a:t>Factor A</a:t>
                      </a:r>
                    </a:p>
                  </a:txBody>
                  <a:tcPr marT="45740" marB="45740"/>
                </a:tc>
                <a:tc>
                  <a:txBody>
                    <a:bodyPr/>
                    <a:lstStyle/>
                    <a:p>
                      <a:r>
                        <a:rPr lang="en-US" sz="1400" dirty="0"/>
                        <a:t>a-1</a:t>
                      </a:r>
                    </a:p>
                  </a:txBody>
                  <a:tcPr marT="45740" marB="45740"/>
                </a:tc>
                <a:tc>
                  <a:txBody>
                    <a:bodyPr/>
                    <a:lstStyle/>
                    <a:p>
                      <a:r>
                        <a:rPr lang="en-US" sz="1800" dirty="0">
                          <a:latin typeface="Calibri"/>
                        </a:rPr>
                        <a:t>SSA = </a:t>
                      </a:r>
                    </a:p>
                    <a:p>
                      <a:r>
                        <a:rPr lang="en-US" sz="1200" dirty="0" err="1">
                          <a:latin typeface="Calibri"/>
                        </a:rPr>
                        <a:t>bm∑</a:t>
                      </a:r>
                      <a:r>
                        <a:rPr lang="en-US" sz="1200" baseline="-25000" dirty="0" err="1">
                          <a:latin typeface="Calibri"/>
                        </a:rPr>
                        <a:t>a</a:t>
                      </a:r>
                      <a:r>
                        <a:rPr lang="en-US" sz="1200" dirty="0">
                          <a:latin typeface="Calibri"/>
                        </a:rPr>
                        <a:t>(Y</a:t>
                      </a:r>
                      <a:r>
                        <a:rPr lang="en-US" sz="1200" baseline="-25000" dirty="0">
                          <a:latin typeface="Calibri"/>
                        </a:rPr>
                        <a:t>i</a:t>
                      </a:r>
                      <a:r>
                        <a:rPr lang="en-US" sz="1200" dirty="0">
                          <a:latin typeface="Calibri"/>
                        </a:rPr>
                        <a:t>-bar</a:t>
                      </a:r>
                      <a:r>
                        <a:rPr lang="en-US" sz="1200" baseline="0" dirty="0">
                          <a:latin typeface="Calibri"/>
                        </a:rPr>
                        <a:t> – Y-bar)</a:t>
                      </a:r>
                      <a:r>
                        <a:rPr lang="en-US" sz="1200" baseline="30000" dirty="0">
                          <a:latin typeface="Calibri"/>
                        </a:rPr>
                        <a:t>2</a:t>
                      </a:r>
                      <a:endParaRPr lang="en-US" sz="1200" baseline="30000" dirty="0"/>
                    </a:p>
                  </a:txBody>
                  <a:tcPr marT="45740" marB="45740"/>
                </a:tc>
                <a:tc>
                  <a:txBody>
                    <a:bodyPr/>
                    <a:lstStyle/>
                    <a:p>
                      <a:r>
                        <a:rPr lang="en-US" sz="1800" dirty="0"/>
                        <a:t>MSA =</a:t>
                      </a:r>
                    </a:p>
                    <a:p>
                      <a:r>
                        <a:rPr lang="en-US" sz="1200" dirty="0"/>
                        <a:t>SSA/(a-1)</a:t>
                      </a:r>
                    </a:p>
                  </a:txBody>
                  <a:tcPr marT="45740" marB="45740"/>
                </a:tc>
                <a:tc>
                  <a:txBody>
                    <a:bodyPr/>
                    <a:lstStyle/>
                    <a:p>
                      <a:r>
                        <a:rPr lang="en-US" sz="1800"/>
                        <a:t>F</a:t>
                      </a:r>
                      <a:r>
                        <a:rPr lang="en-US" sz="1800" baseline="-25000"/>
                        <a:t>A</a:t>
                      </a:r>
                      <a:r>
                        <a:rPr lang="en-US" sz="1800"/>
                        <a:t> =</a:t>
                      </a:r>
                    </a:p>
                    <a:p>
                      <a:r>
                        <a:rPr lang="en-US" sz="1200"/>
                        <a:t>MSA/MSE</a:t>
                      </a:r>
                    </a:p>
                  </a:txBody>
                  <a:tcPr marT="45740" marB="45740"/>
                </a:tc>
                <a:extLst>
                  <a:ext uri="{0D108BD9-81ED-4DB2-BD59-A6C34878D82A}">
                    <a16:rowId xmlns:a16="http://schemas.microsoft.com/office/drawing/2014/main" val="10001"/>
                  </a:ext>
                </a:extLst>
              </a:tr>
              <a:tr h="548887">
                <a:tc>
                  <a:txBody>
                    <a:bodyPr/>
                    <a:lstStyle/>
                    <a:p>
                      <a:r>
                        <a:rPr lang="en-US" sz="1800" dirty="0"/>
                        <a:t>Factor B</a:t>
                      </a:r>
                    </a:p>
                  </a:txBody>
                  <a:tcPr marT="45740" marB="45740"/>
                </a:tc>
                <a:tc>
                  <a:txBody>
                    <a:bodyPr/>
                    <a:lstStyle/>
                    <a:p>
                      <a:r>
                        <a:rPr lang="en-US" sz="1400" dirty="0"/>
                        <a:t>b-1</a:t>
                      </a:r>
                    </a:p>
                  </a:txBody>
                  <a:tcPr marT="45740" marB="45740"/>
                </a:tc>
                <a:tc>
                  <a:txBody>
                    <a:bodyPr/>
                    <a:lstStyle/>
                    <a:p>
                      <a:r>
                        <a:rPr lang="en-US" sz="1800" dirty="0">
                          <a:latin typeface="+mn-lt"/>
                        </a:rPr>
                        <a:t>SSB = </a:t>
                      </a:r>
                    </a:p>
                    <a:p>
                      <a:r>
                        <a:rPr lang="en-US" sz="1200" dirty="0" err="1">
                          <a:latin typeface="+mn-lt"/>
                        </a:rPr>
                        <a:t>am∑</a:t>
                      </a:r>
                      <a:r>
                        <a:rPr lang="en-US" sz="1200" baseline="-25000" dirty="0" err="1">
                          <a:latin typeface="+mn-lt"/>
                        </a:rPr>
                        <a:t>b</a:t>
                      </a:r>
                      <a:r>
                        <a:rPr lang="en-US" sz="1200" dirty="0">
                          <a:latin typeface="+mn-lt"/>
                        </a:rPr>
                        <a:t>(</a:t>
                      </a:r>
                      <a:r>
                        <a:rPr lang="en-US" sz="1200" dirty="0" err="1">
                          <a:latin typeface="+mn-lt"/>
                        </a:rPr>
                        <a:t>Y</a:t>
                      </a:r>
                      <a:r>
                        <a:rPr lang="en-US" sz="1200" baseline="-25000" dirty="0" err="1">
                          <a:latin typeface="+mn-lt"/>
                        </a:rPr>
                        <a:t>j</a:t>
                      </a:r>
                      <a:r>
                        <a:rPr lang="en-US" sz="1200" dirty="0">
                          <a:latin typeface="+mn-lt"/>
                        </a:rPr>
                        <a:t>-bar</a:t>
                      </a:r>
                      <a:r>
                        <a:rPr lang="en-US" sz="1200" baseline="0" dirty="0">
                          <a:latin typeface="+mn-lt"/>
                        </a:rPr>
                        <a:t> – Y-bar)</a:t>
                      </a:r>
                      <a:r>
                        <a:rPr lang="en-US" sz="1200" baseline="30000" dirty="0">
                          <a:latin typeface="+mn-lt"/>
                        </a:rPr>
                        <a:t>2</a:t>
                      </a:r>
                      <a:endParaRPr lang="en-US" sz="1200" baseline="30000" dirty="0"/>
                    </a:p>
                  </a:txBody>
                  <a:tcPr marT="45740" marB="45740"/>
                </a:tc>
                <a:tc>
                  <a:txBody>
                    <a:bodyPr/>
                    <a:lstStyle/>
                    <a:p>
                      <a:r>
                        <a:rPr lang="en-US" sz="1800" dirty="0"/>
                        <a:t>MSB =</a:t>
                      </a:r>
                    </a:p>
                    <a:p>
                      <a:r>
                        <a:rPr lang="en-US" sz="1200" dirty="0"/>
                        <a:t>SSB/(b-1)</a:t>
                      </a:r>
                    </a:p>
                  </a:txBody>
                  <a:tcPr marT="45740" marB="45740"/>
                </a:tc>
                <a:tc>
                  <a:txBody>
                    <a:bodyPr/>
                    <a:lstStyle/>
                    <a:p>
                      <a:r>
                        <a:rPr lang="en-US" sz="1800" dirty="0"/>
                        <a:t>F</a:t>
                      </a:r>
                      <a:r>
                        <a:rPr lang="en-US" sz="1800" baseline="-25000" dirty="0"/>
                        <a:t>B</a:t>
                      </a:r>
                      <a:r>
                        <a:rPr lang="en-US" sz="1800" dirty="0"/>
                        <a:t> =</a:t>
                      </a:r>
                    </a:p>
                    <a:p>
                      <a:r>
                        <a:rPr lang="en-US" sz="1200" dirty="0"/>
                        <a:t>MSB/MSE</a:t>
                      </a:r>
                    </a:p>
                  </a:txBody>
                  <a:tcPr marT="45740" marB="45740"/>
                </a:tc>
                <a:extLst>
                  <a:ext uri="{0D108BD9-81ED-4DB2-BD59-A6C34878D82A}">
                    <a16:rowId xmlns:a16="http://schemas.microsoft.com/office/drawing/2014/main" val="10002"/>
                  </a:ext>
                </a:extLst>
              </a:tr>
              <a:tr h="701203">
                <a:tc>
                  <a:txBody>
                    <a:bodyPr/>
                    <a:lstStyle/>
                    <a:p>
                      <a:r>
                        <a:rPr lang="en-US" sz="1800" dirty="0"/>
                        <a:t>Error</a:t>
                      </a:r>
                    </a:p>
                  </a:txBody>
                  <a:tcPr marT="45740" marB="45740"/>
                </a:tc>
                <a:tc>
                  <a:txBody>
                    <a:bodyPr/>
                    <a:lstStyle/>
                    <a:p>
                      <a:r>
                        <a:rPr lang="en-US" sz="1400" dirty="0"/>
                        <a:t>abm</a:t>
                      </a:r>
                      <a:r>
                        <a:rPr lang="en-US" sz="1400" baseline="0" dirty="0"/>
                        <a:t>-a-b+1</a:t>
                      </a:r>
                      <a:endParaRPr lang="en-US" sz="1400" dirty="0"/>
                    </a:p>
                  </a:txBody>
                  <a:tcPr marT="45740" marB="45740"/>
                </a:tc>
                <a:tc>
                  <a:txBody>
                    <a:bodyPr/>
                    <a:lstStyle/>
                    <a:p>
                      <a:r>
                        <a:rPr lang="en-US" sz="1800" dirty="0"/>
                        <a:t>SSE =</a:t>
                      </a:r>
                    </a:p>
                    <a:p>
                      <a:r>
                        <a:rPr lang="en-US" sz="1100" dirty="0">
                          <a:latin typeface="Calibri"/>
                        </a:rPr>
                        <a:t>∑</a:t>
                      </a:r>
                      <a:r>
                        <a:rPr lang="en-US" sz="1100" baseline="-25000" dirty="0" err="1">
                          <a:latin typeface="Calibri"/>
                        </a:rPr>
                        <a:t>a</a:t>
                      </a:r>
                      <a:r>
                        <a:rPr lang="en-US" sz="1100" dirty="0" err="1">
                          <a:latin typeface="Calibri"/>
                        </a:rPr>
                        <a:t>∑</a:t>
                      </a:r>
                      <a:r>
                        <a:rPr lang="en-US" sz="1100" baseline="-25000" dirty="0" err="1">
                          <a:latin typeface="Calibri"/>
                        </a:rPr>
                        <a:t>b</a:t>
                      </a:r>
                      <a:r>
                        <a:rPr lang="en-US" sz="1100" dirty="0" err="1">
                          <a:latin typeface="Calibri"/>
                        </a:rPr>
                        <a:t>∑</a:t>
                      </a:r>
                      <a:r>
                        <a:rPr lang="en-US" sz="1100" baseline="-25000" dirty="0" err="1">
                          <a:latin typeface="Calibri"/>
                        </a:rPr>
                        <a:t>m</a:t>
                      </a:r>
                      <a:r>
                        <a:rPr lang="en-US" sz="1100" dirty="0">
                          <a:latin typeface="Calibri"/>
                        </a:rPr>
                        <a:t>(</a:t>
                      </a:r>
                      <a:r>
                        <a:rPr lang="en-US" sz="1100" dirty="0" err="1">
                          <a:latin typeface="Calibri"/>
                        </a:rPr>
                        <a:t>Y</a:t>
                      </a:r>
                      <a:r>
                        <a:rPr lang="en-US" sz="1100" baseline="-25000" dirty="0" err="1">
                          <a:latin typeface="Calibri"/>
                        </a:rPr>
                        <a:t>ijk</a:t>
                      </a:r>
                      <a:r>
                        <a:rPr lang="en-US" sz="1100" dirty="0">
                          <a:latin typeface="Calibri"/>
                        </a:rPr>
                        <a:t> – Y</a:t>
                      </a:r>
                      <a:r>
                        <a:rPr lang="en-US" sz="1100" baseline="-25000" dirty="0">
                          <a:latin typeface="Calibri"/>
                        </a:rPr>
                        <a:t>i</a:t>
                      </a:r>
                      <a:r>
                        <a:rPr lang="en-US" sz="1100" dirty="0">
                          <a:latin typeface="Calibri"/>
                        </a:rPr>
                        <a:t>-bar – </a:t>
                      </a:r>
                      <a:r>
                        <a:rPr lang="en-US" sz="1100" dirty="0" err="1">
                          <a:latin typeface="Calibri"/>
                        </a:rPr>
                        <a:t>Y</a:t>
                      </a:r>
                      <a:r>
                        <a:rPr lang="en-US" sz="1100" baseline="-25000" dirty="0" err="1">
                          <a:latin typeface="Calibri"/>
                        </a:rPr>
                        <a:t>j</a:t>
                      </a:r>
                      <a:r>
                        <a:rPr lang="en-US" sz="1100" dirty="0">
                          <a:latin typeface="Calibri"/>
                        </a:rPr>
                        <a:t>-bar</a:t>
                      </a:r>
                      <a:r>
                        <a:rPr lang="en-US" sz="1100" baseline="0" dirty="0">
                          <a:latin typeface="Calibri"/>
                        </a:rPr>
                        <a:t> + Y-bar)</a:t>
                      </a:r>
                      <a:r>
                        <a:rPr lang="en-US" sz="1100" baseline="30000" dirty="0">
                          <a:latin typeface="Calibri"/>
                        </a:rPr>
                        <a:t>2</a:t>
                      </a:r>
                      <a:endParaRPr lang="en-US" sz="1100" baseline="30000" dirty="0"/>
                    </a:p>
                  </a:txBody>
                  <a:tcPr marT="45740" marB="45740"/>
                </a:tc>
                <a:tc>
                  <a:txBody>
                    <a:bodyPr/>
                    <a:lstStyle/>
                    <a:p>
                      <a:r>
                        <a:rPr lang="en-US" sz="1800" dirty="0"/>
                        <a:t>MSE =</a:t>
                      </a:r>
                    </a:p>
                    <a:p>
                      <a:r>
                        <a:rPr lang="en-US" sz="1200" dirty="0"/>
                        <a:t>SSE/(abm-a-b+1)</a:t>
                      </a:r>
                    </a:p>
                  </a:txBody>
                  <a:tcPr marT="45740" marB="45740"/>
                </a:tc>
                <a:tc>
                  <a:txBody>
                    <a:bodyPr/>
                    <a:lstStyle/>
                    <a:p>
                      <a:endParaRPr lang="en-US" sz="1800"/>
                    </a:p>
                  </a:txBody>
                  <a:tcPr marT="45740" marB="45740"/>
                </a:tc>
                <a:extLst>
                  <a:ext uri="{0D108BD9-81ED-4DB2-BD59-A6C34878D82A}">
                    <a16:rowId xmlns:a16="http://schemas.microsoft.com/office/drawing/2014/main" val="10003"/>
                  </a:ext>
                </a:extLst>
              </a:tr>
              <a:tr h="533529">
                <a:tc>
                  <a:txBody>
                    <a:bodyPr/>
                    <a:lstStyle/>
                    <a:p>
                      <a:r>
                        <a:rPr lang="en-US" sz="1800" dirty="0"/>
                        <a:t>Total</a:t>
                      </a:r>
                    </a:p>
                  </a:txBody>
                  <a:tcPr marT="45740" marB="45740"/>
                </a:tc>
                <a:tc>
                  <a:txBody>
                    <a:bodyPr/>
                    <a:lstStyle/>
                    <a:p>
                      <a:r>
                        <a:rPr lang="en-US" sz="1400" dirty="0"/>
                        <a:t>abm-1</a:t>
                      </a:r>
                    </a:p>
                  </a:txBody>
                  <a:tcPr marT="45740" marB="45740"/>
                </a:tc>
                <a:tc>
                  <a:txBody>
                    <a:bodyPr/>
                    <a:lstStyle/>
                    <a:p>
                      <a:r>
                        <a:rPr lang="en-US" sz="1800" dirty="0"/>
                        <a:t>TSS =</a:t>
                      </a:r>
                    </a:p>
                    <a:p>
                      <a:r>
                        <a:rPr lang="en-US" sz="1100" dirty="0">
                          <a:latin typeface="Calibri"/>
                        </a:rPr>
                        <a:t>∑</a:t>
                      </a:r>
                      <a:r>
                        <a:rPr lang="en-US" sz="1100" baseline="-25000" dirty="0" err="1">
                          <a:latin typeface="Calibri"/>
                        </a:rPr>
                        <a:t>a</a:t>
                      </a:r>
                      <a:r>
                        <a:rPr lang="en-US" sz="1100" dirty="0" err="1">
                          <a:latin typeface="Calibri"/>
                        </a:rPr>
                        <a:t>∑</a:t>
                      </a:r>
                      <a:r>
                        <a:rPr lang="en-US" sz="1100" baseline="-25000" dirty="0" err="1">
                          <a:latin typeface="Calibri"/>
                        </a:rPr>
                        <a:t>b</a:t>
                      </a:r>
                      <a:r>
                        <a:rPr lang="en-US" sz="1100" dirty="0" err="1">
                          <a:latin typeface="Calibri"/>
                        </a:rPr>
                        <a:t>∑</a:t>
                      </a:r>
                      <a:r>
                        <a:rPr lang="en-US" sz="1100" baseline="-25000" dirty="0" err="1">
                          <a:latin typeface="Calibri"/>
                        </a:rPr>
                        <a:t>m</a:t>
                      </a:r>
                      <a:r>
                        <a:rPr lang="en-US" sz="1100" dirty="0">
                          <a:latin typeface="Calibri"/>
                        </a:rPr>
                        <a:t> (</a:t>
                      </a:r>
                      <a:r>
                        <a:rPr lang="en-US" sz="1100" dirty="0" err="1">
                          <a:latin typeface="Calibri"/>
                        </a:rPr>
                        <a:t>Y</a:t>
                      </a:r>
                      <a:r>
                        <a:rPr lang="en-US" sz="1100" baseline="-25000" dirty="0" err="1">
                          <a:latin typeface="Calibri"/>
                        </a:rPr>
                        <a:t>ijk</a:t>
                      </a:r>
                      <a:r>
                        <a:rPr lang="en-US" sz="1100" dirty="0">
                          <a:latin typeface="Calibri"/>
                        </a:rPr>
                        <a:t> – Y-bar)</a:t>
                      </a:r>
                      <a:r>
                        <a:rPr lang="en-US" sz="1100" baseline="30000" dirty="0">
                          <a:latin typeface="Calibri"/>
                        </a:rPr>
                        <a:t>2</a:t>
                      </a:r>
                      <a:endParaRPr lang="en-US" sz="1100" baseline="30000" dirty="0"/>
                    </a:p>
                  </a:txBody>
                  <a:tcPr marT="45740" marB="45740"/>
                </a:tc>
                <a:tc>
                  <a:txBody>
                    <a:bodyPr/>
                    <a:lstStyle/>
                    <a:p>
                      <a:endParaRPr lang="en-US" sz="1800"/>
                    </a:p>
                  </a:txBody>
                  <a:tcPr marT="45740" marB="45740"/>
                </a:tc>
                <a:tc>
                  <a:txBody>
                    <a:bodyPr/>
                    <a:lstStyle/>
                    <a:p>
                      <a:endParaRPr lang="en-US" sz="1800" dirty="0"/>
                    </a:p>
                  </a:txBody>
                  <a:tcPr marT="45740" marB="45740"/>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1D1E2D72-B313-4AE1-B637-A1C7A6161F9E}"/>
              </a:ext>
            </a:extLst>
          </p:cNvPr>
          <p:cNvSpPr txBox="1">
            <a:spLocks noChangeArrowheads="1"/>
          </p:cNvSpPr>
          <p:nvPr/>
        </p:nvSpPr>
        <p:spPr bwMode="auto">
          <a:xfrm>
            <a:off x="228600" y="2525713"/>
            <a:ext cx="1641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ANOVA Table</a:t>
            </a:r>
          </a:p>
        </p:txBody>
      </p:sp>
      <p:sp>
        <p:nvSpPr>
          <p:cNvPr id="7" name="TextBox 6">
            <a:extLst>
              <a:ext uri="{FF2B5EF4-FFF2-40B4-BE49-F238E27FC236}">
                <a16:creationId xmlns:a16="http://schemas.microsoft.com/office/drawing/2014/main" id="{67E39E0B-04DC-4613-B521-BEE3F70B589B}"/>
              </a:ext>
            </a:extLst>
          </p:cNvPr>
          <p:cNvSpPr txBox="1">
            <a:spLocks noChangeArrowheads="1"/>
          </p:cNvSpPr>
          <p:nvPr/>
        </p:nvSpPr>
        <p:spPr bwMode="auto">
          <a:xfrm>
            <a:off x="6858000" y="2971800"/>
            <a:ext cx="21336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Decision Rule:  With </a:t>
            </a:r>
            <a:r>
              <a:rPr lang="el-GR" altLang="en-US" sz="1600"/>
              <a:t>α</a:t>
            </a:r>
            <a:r>
              <a:rPr lang="en-US" altLang="en-US" sz="1600"/>
              <a:t> = 0.05,</a:t>
            </a:r>
          </a:p>
          <a:p>
            <a:pPr eaLnBrk="1" hangingPunct="1"/>
            <a:endParaRPr lang="en-US" altLang="en-US" sz="800"/>
          </a:p>
          <a:p>
            <a:pPr eaLnBrk="1" hangingPunct="1"/>
            <a:r>
              <a:rPr lang="en-US" altLang="en-US" sz="1600"/>
              <a:t>Reject if either F statistic is larger than its corresponding 95</a:t>
            </a:r>
            <a:r>
              <a:rPr lang="en-US" altLang="en-US" sz="1600" baseline="30000"/>
              <a:t>th</a:t>
            </a:r>
            <a:r>
              <a:rPr lang="en-US" altLang="en-US" sz="1600"/>
              <a:t> percentile point</a:t>
            </a:r>
          </a:p>
        </p:txBody>
      </p:sp>
      <p:pic>
        <p:nvPicPr>
          <p:cNvPr id="30722" name="Picture 2">
            <a:extLst>
              <a:ext uri="{FF2B5EF4-FFF2-40B4-BE49-F238E27FC236}">
                <a16:creationId xmlns:a16="http://schemas.microsoft.com/office/drawing/2014/main" id="{BA02A0B1-52B7-4F4A-BB14-00E12F190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486400"/>
            <a:ext cx="32670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74069A24-02FF-4616-9B85-82E6C630B242}"/>
              </a:ext>
            </a:extLst>
          </p:cNvPr>
          <p:cNvSpPr txBox="1">
            <a:spLocks noChangeArrowheads="1"/>
          </p:cNvSpPr>
          <p:nvPr/>
        </p:nvSpPr>
        <p:spPr bwMode="auto">
          <a:xfrm>
            <a:off x="3962400" y="5562600"/>
            <a:ext cx="4953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Decision: Reject H</a:t>
            </a:r>
            <a:r>
              <a:rPr lang="en-US" altLang="en-US" sz="1600" baseline="-25000"/>
              <a:t>0</a:t>
            </a:r>
            <a:r>
              <a:rPr lang="en-US" altLang="en-US" sz="1600"/>
              <a:t> since both F</a:t>
            </a:r>
            <a:r>
              <a:rPr lang="en-US" altLang="en-US" sz="1600" baseline="-25000"/>
              <a:t>A</a:t>
            </a:r>
            <a:r>
              <a:rPr lang="en-US" altLang="en-US" sz="1600"/>
              <a:t> &amp; F</a:t>
            </a:r>
            <a:r>
              <a:rPr lang="en-US" altLang="en-US" sz="1600" baseline="-25000"/>
              <a:t>B</a:t>
            </a:r>
            <a:r>
              <a:rPr lang="en-US" altLang="en-US" sz="1600"/>
              <a:t> &gt; 6.608</a:t>
            </a:r>
          </a:p>
          <a:p>
            <a:pPr eaLnBrk="1" hangingPunct="1"/>
            <a:endParaRPr lang="en-US" altLang="en-US"/>
          </a:p>
          <a:p>
            <a:pPr eaLnBrk="1" hangingPunct="1"/>
            <a:r>
              <a:rPr lang="en-US" altLang="en-US" sz="1600"/>
              <a:t>Conclusion:  Application of Nitrogen and Phosphorus effects Crop Yield (p-Value &lt; 0.00025) </a:t>
            </a:r>
          </a:p>
        </p:txBody>
      </p:sp>
      <p:sp>
        <p:nvSpPr>
          <p:cNvPr id="10" name="TextBox 9">
            <a:extLst>
              <a:ext uri="{FF2B5EF4-FFF2-40B4-BE49-F238E27FC236}">
                <a16:creationId xmlns:a16="http://schemas.microsoft.com/office/drawing/2014/main" id="{59CDB421-221A-458F-852F-61E744566717}"/>
              </a:ext>
            </a:extLst>
          </p:cNvPr>
          <p:cNvSpPr txBox="1"/>
          <p:nvPr/>
        </p:nvSpPr>
        <p:spPr>
          <a:xfrm>
            <a:off x="6629400" y="1600200"/>
            <a:ext cx="2292350" cy="461963"/>
          </a:xfrm>
          <a:prstGeom prst="rect">
            <a:avLst/>
          </a:prstGeom>
          <a:solidFill>
            <a:srgbClr val="FFFF00"/>
          </a:solidFill>
        </p:spPr>
        <p:txBody>
          <a:bodyPr wrap="none">
            <a:spAutoFit/>
          </a:bodyPr>
          <a:lstStyle/>
          <a:p>
            <a:pPr>
              <a:defRPr/>
            </a:pPr>
            <a:r>
              <a:rPr lang="en-US" sz="1200" dirty="0">
                <a:latin typeface="+mn-lt"/>
                <a:cs typeface="Arial" charset="0"/>
              </a:rPr>
              <a:t>Could have single Test Statistic:</a:t>
            </a:r>
          </a:p>
          <a:p>
            <a:pPr>
              <a:defRPr/>
            </a:pPr>
            <a:r>
              <a:rPr lang="en-US" sz="1200" dirty="0">
                <a:latin typeface="+mn-lt"/>
                <a:cs typeface="Arial" charset="0"/>
              </a:rPr>
              <a:t>   </a:t>
            </a:r>
            <a:r>
              <a:rPr lang="en-US" sz="1200" dirty="0" err="1">
                <a:latin typeface="+mn-lt"/>
                <a:cs typeface="Arial" charset="0"/>
              </a:rPr>
              <a:t>F</a:t>
            </a:r>
            <a:r>
              <a:rPr lang="en-US" sz="1200" baseline="-25000" dirty="0" err="1">
                <a:latin typeface="+mn-lt"/>
                <a:cs typeface="Arial" charset="0"/>
              </a:rPr>
              <a:t>All</a:t>
            </a:r>
            <a:r>
              <a:rPr lang="en-US" sz="1200" dirty="0">
                <a:latin typeface="+mn-lt"/>
                <a:cs typeface="Arial" charset="0"/>
              </a:rPr>
              <a:t> = [(SSA + SSB)/(a+b-2)]/MSE</a:t>
            </a:r>
          </a:p>
        </p:txBody>
      </p:sp>
      <p:sp>
        <p:nvSpPr>
          <p:cNvPr id="11" name="TextBox 10">
            <a:extLst>
              <a:ext uri="{FF2B5EF4-FFF2-40B4-BE49-F238E27FC236}">
                <a16:creationId xmlns:a16="http://schemas.microsoft.com/office/drawing/2014/main" id="{72FD8AE1-CFAA-4C39-ADB5-6D8ECAFAAAA8}"/>
              </a:ext>
            </a:extLst>
          </p:cNvPr>
          <p:cNvSpPr txBox="1"/>
          <p:nvPr/>
        </p:nvSpPr>
        <p:spPr>
          <a:xfrm>
            <a:off x="7086600" y="2514600"/>
            <a:ext cx="1460500" cy="461963"/>
          </a:xfrm>
          <a:prstGeom prst="rect">
            <a:avLst/>
          </a:prstGeom>
          <a:solidFill>
            <a:srgbClr val="FFFF00"/>
          </a:solidFill>
        </p:spPr>
        <p:txBody>
          <a:bodyPr wrap="none">
            <a:spAutoFit/>
          </a:bodyPr>
          <a:lstStyle/>
          <a:p>
            <a:pPr>
              <a:defRPr/>
            </a:pPr>
            <a:r>
              <a:rPr lang="en-US" sz="1200" dirty="0">
                <a:latin typeface="+mn-lt"/>
                <a:cs typeface="Arial" charset="0"/>
              </a:rPr>
              <a:t>Null Distribution:</a:t>
            </a:r>
          </a:p>
          <a:p>
            <a:pPr>
              <a:defRPr/>
            </a:pPr>
            <a:r>
              <a:rPr lang="en-US" sz="1200" dirty="0">
                <a:latin typeface="+mn-lt"/>
                <a:cs typeface="Arial" charset="0"/>
              </a:rPr>
              <a:t>   </a:t>
            </a:r>
            <a:r>
              <a:rPr lang="en-US" sz="1200" dirty="0" err="1">
                <a:latin typeface="+mn-lt"/>
                <a:cs typeface="Arial" charset="0"/>
              </a:rPr>
              <a:t>F</a:t>
            </a:r>
            <a:r>
              <a:rPr lang="en-US" sz="1200" baseline="-25000" dirty="0" err="1">
                <a:latin typeface="+mn-lt"/>
                <a:cs typeface="Arial" charset="0"/>
              </a:rPr>
              <a:t>All</a:t>
            </a:r>
            <a:r>
              <a:rPr lang="en-US" sz="1200" dirty="0">
                <a:latin typeface="+mn-lt"/>
                <a:cs typeface="Arial" charset="0"/>
              </a:rPr>
              <a:t> ~ F</a:t>
            </a:r>
            <a:r>
              <a:rPr lang="en-US" sz="1200" baseline="-25000" dirty="0">
                <a:latin typeface="+mn-lt"/>
                <a:cs typeface="Arial" charset="0"/>
              </a:rPr>
              <a:t>(a+b-2,abm-a-b+1)</a:t>
            </a:r>
          </a:p>
        </p:txBody>
      </p:sp>
      <p:sp>
        <p:nvSpPr>
          <p:cNvPr id="12" name="TextBox 11">
            <a:extLst>
              <a:ext uri="{FF2B5EF4-FFF2-40B4-BE49-F238E27FC236}">
                <a16:creationId xmlns:a16="http://schemas.microsoft.com/office/drawing/2014/main" id="{4249611C-CF3B-4A38-9A6E-28754AFDB08B}"/>
              </a:ext>
            </a:extLst>
          </p:cNvPr>
          <p:cNvSpPr txBox="1"/>
          <p:nvPr/>
        </p:nvSpPr>
        <p:spPr>
          <a:xfrm>
            <a:off x="7162800" y="4800600"/>
            <a:ext cx="1708150" cy="461963"/>
          </a:xfrm>
          <a:prstGeom prst="rect">
            <a:avLst/>
          </a:prstGeom>
          <a:solidFill>
            <a:srgbClr val="FFFF00"/>
          </a:solidFill>
        </p:spPr>
        <p:txBody>
          <a:bodyPr wrap="none">
            <a:spAutoFit/>
          </a:bodyPr>
          <a:lstStyle/>
          <a:p>
            <a:pPr>
              <a:defRPr/>
            </a:pPr>
            <a:r>
              <a:rPr lang="en-US" sz="1200" dirty="0">
                <a:latin typeface="+mn-lt"/>
                <a:cs typeface="Arial" charset="0"/>
              </a:rPr>
              <a:t>Decision Rule:  Reject if</a:t>
            </a:r>
          </a:p>
          <a:p>
            <a:pPr>
              <a:defRPr/>
            </a:pPr>
            <a:r>
              <a:rPr lang="en-US" sz="1200" dirty="0">
                <a:latin typeface="+mn-lt"/>
                <a:cs typeface="Arial" charset="0"/>
              </a:rPr>
              <a:t>  </a:t>
            </a:r>
            <a:r>
              <a:rPr lang="en-US" sz="1200" dirty="0" err="1">
                <a:latin typeface="+mn-lt"/>
                <a:cs typeface="Arial" charset="0"/>
              </a:rPr>
              <a:t>F</a:t>
            </a:r>
            <a:r>
              <a:rPr lang="en-US" sz="1200" baseline="-25000" dirty="0" err="1">
                <a:latin typeface="+mn-lt"/>
                <a:cs typeface="Arial" charset="0"/>
              </a:rPr>
              <a:t>All</a:t>
            </a:r>
            <a:r>
              <a:rPr lang="en-US" sz="1200" dirty="0">
                <a:latin typeface="+mn-lt"/>
                <a:cs typeface="Arial" charset="0"/>
              </a:rPr>
              <a:t> &gt; F</a:t>
            </a:r>
            <a:r>
              <a:rPr lang="en-US" sz="1200" baseline="-25000" dirty="0">
                <a:latin typeface="+mn-lt"/>
                <a:cs typeface="Arial" charset="0"/>
              </a:rPr>
              <a:t>(a+b-2,abm-a-b+1,1-</a:t>
            </a:r>
            <a:r>
              <a:rPr lang="el-GR" sz="1200" baseline="-25000" dirty="0">
                <a:latin typeface="Calibri"/>
                <a:cs typeface="Arial" charset="0"/>
              </a:rPr>
              <a:t>α</a:t>
            </a:r>
            <a:r>
              <a:rPr lang="en-US" sz="1200" baseline="-25000" dirty="0">
                <a:latin typeface="+mn-lt"/>
                <a:cs typeface="Arial" charset="0"/>
              </a:rPr>
              <a:t>)</a:t>
            </a:r>
          </a:p>
        </p:txBody>
      </p:sp>
      <p:sp>
        <p:nvSpPr>
          <p:cNvPr id="13" name="TextBox 12">
            <a:extLst>
              <a:ext uri="{FF2B5EF4-FFF2-40B4-BE49-F238E27FC236}">
                <a16:creationId xmlns:a16="http://schemas.microsoft.com/office/drawing/2014/main" id="{F88BA653-1649-4C1F-B8FA-85CDF76AB95B}"/>
              </a:ext>
            </a:extLst>
          </p:cNvPr>
          <p:cNvSpPr txBox="1"/>
          <p:nvPr/>
        </p:nvSpPr>
        <p:spPr>
          <a:xfrm>
            <a:off x="4191000" y="5867400"/>
            <a:ext cx="4419600" cy="276225"/>
          </a:xfrm>
          <a:prstGeom prst="rect">
            <a:avLst/>
          </a:prstGeom>
          <a:solidFill>
            <a:srgbClr val="FFFF00"/>
          </a:solidFill>
        </p:spPr>
        <p:txBody>
          <a:bodyPr>
            <a:spAutoFit/>
          </a:bodyPr>
          <a:lstStyle/>
          <a:p>
            <a:pPr>
              <a:defRPr/>
            </a:pPr>
            <a:r>
              <a:rPr lang="en-US" sz="1200" dirty="0">
                <a:latin typeface="+mn-lt"/>
                <a:cs typeface="Arial" charset="0"/>
              </a:rPr>
              <a:t>Decision:  Reject since  </a:t>
            </a:r>
            <a:r>
              <a:rPr lang="en-US" sz="1200" dirty="0" err="1">
                <a:latin typeface="+mn-lt"/>
                <a:cs typeface="Arial" charset="0"/>
              </a:rPr>
              <a:t>F</a:t>
            </a:r>
            <a:r>
              <a:rPr lang="en-US" sz="1200" baseline="-25000" dirty="0" err="1">
                <a:latin typeface="+mn-lt"/>
                <a:cs typeface="Arial" charset="0"/>
              </a:rPr>
              <a:t>All</a:t>
            </a:r>
            <a:r>
              <a:rPr lang="en-US" sz="1200" dirty="0">
                <a:latin typeface="+mn-lt"/>
                <a:cs typeface="Arial" charset="0"/>
              </a:rPr>
              <a:t>  = 161.75 &gt; F</a:t>
            </a:r>
            <a:r>
              <a:rPr lang="en-US" sz="1200" baseline="-25000" dirty="0">
                <a:latin typeface="+mn-lt"/>
                <a:cs typeface="Arial" charset="0"/>
              </a:rPr>
              <a:t>(a+b-2,abm-a-b+1,0.95) </a:t>
            </a:r>
            <a:r>
              <a:rPr lang="en-US" sz="1200" dirty="0">
                <a:latin typeface="+mn-lt"/>
                <a:cs typeface="Arial" charset="0"/>
              </a:rPr>
              <a:t>= 5.786 </a:t>
            </a:r>
          </a:p>
        </p:txBody>
      </p:sp>
      <p:sp>
        <p:nvSpPr>
          <p:cNvPr id="14" name="TextBox 13">
            <a:extLst>
              <a:ext uri="{FF2B5EF4-FFF2-40B4-BE49-F238E27FC236}">
                <a16:creationId xmlns:a16="http://schemas.microsoft.com/office/drawing/2014/main" id="{E6BC738A-24A6-46C3-8901-4C75A149BA6C}"/>
              </a:ext>
            </a:extLst>
          </p:cNvPr>
          <p:cNvSpPr txBox="1"/>
          <p:nvPr/>
        </p:nvSpPr>
        <p:spPr>
          <a:xfrm>
            <a:off x="7543800" y="6396038"/>
            <a:ext cx="1554163" cy="461962"/>
          </a:xfrm>
          <a:prstGeom prst="rect">
            <a:avLst/>
          </a:prstGeom>
          <a:solidFill>
            <a:srgbClr val="FFFF00"/>
          </a:solidFill>
        </p:spPr>
        <p:txBody>
          <a:bodyPr wrap="none">
            <a:spAutoFit/>
          </a:bodyPr>
          <a:lstStyle/>
          <a:p>
            <a:pPr>
              <a:defRPr/>
            </a:pPr>
            <a:r>
              <a:rPr lang="en-US" sz="1200" dirty="0">
                <a:latin typeface="+mn-lt"/>
                <a:cs typeface="Arial" charset="0"/>
              </a:rPr>
              <a:t>Conclusion:  Same</a:t>
            </a:r>
          </a:p>
          <a:p>
            <a:pPr>
              <a:defRPr/>
            </a:pPr>
            <a:r>
              <a:rPr lang="en-US" sz="1200" dirty="0">
                <a:latin typeface="+mn-lt"/>
                <a:cs typeface="Arial" charset="0"/>
              </a:rPr>
              <a:t>  (p-Value = 0.000029)</a:t>
            </a:r>
            <a:endParaRPr lang="en-US" sz="1200" baseline="-25000" dirty="0">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 calcmode="lin" valueType="num">
                                      <p:cBhvr additive="base">
                                        <p:cTn id="5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0722"/>
                                        </p:tgtEl>
                                        <p:attrNameLst>
                                          <p:attrName>style.visibility</p:attrName>
                                        </p:attrNameLst>
                                      </p:cBhvr>
                                      <p:to>
                                        <p:strVal val="visible"/>
                                      </p:to>
                                    </p:set>
                                    <p:anim calcmode="lin" valueType="num">
                                      <p:cBhvr additive="base">
                                        <p:cTn id="57" dur="500" fill="hold"/>
                                        <p:tgtEl>
                                          <p:spTgt spid="30722"/>
                                        </p:tgtEl>
                                        <p:attrNameLst>
                                          <p:attrName>ppt_x</p:attrName>
                                        </p:attrNameLst>
                                      </p:cBhvr>
                                      <p:tavLst>
                                        <p:tav tm="0">
                                          <p:val>
                                            <p:strVal val="#ppt_x"/>
                                          </p:val>
                                        </p:tav>
                                        <p:tav tm="100000">
                                          <p:val>
                                            <p:strVal val="#ppt_x"/>
                                          </p:val>
                                        </p:tav>
                                      </p:tavLst>
                                    </p:anim>
                                    <p:anim calcmode="lin" valueType="num">
                                      <p:cBhvr additive="base">
                                        <p:cTn id="58"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anim calcmode="lin" valueType="num">
                                      <p:cBhvr additive="base">
                                        <p:cTn id="6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ppt_x"/>
                                          </p:val>
                                        </p:tav>
                                        <p:tav tm="100000">
                                          <p:val>
                                            <p:strVal val="#ppt_x"/>
                                          </p:val>
                                        </p:tav>
                                      </p:tavLst>
                                    </p:anim>
                                    <p:anim calcmode="lin" valueType="num">
                                      <p:cBhvr additive="base">
                                        <p:cTn id="7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additive="base">
                                        <p:cTn id="81" dur="500" fill="hold"/>
                                        <p:tgtEl>
                                          <p:spTgt spid="12"/>
                                        </p:tgtEl>
                                        <p:attrNameLst>
                                          <p:attrName>ppt_x</p:attrName>
                                        </p:attrNameLst>
                                      </p:cBhvr>
                                      <p:tavLst>
                                        <p:tav tm="0">
                                          <p:val>
                                            <p:strVal val="#ppt_x"/>
                                          </p:val>
                                        </p:tav>
                                        <p:tav tm="100000">
                                          <p:val>
                                            <p:strVal val="#ppt_x"/>
                                          </p:val>
                                        </p:tav>
                                      </p:tavLst>
                                    </p:anim>
                                    <p:anim calcmode="lin" valueType="num">
                                      <p:cBhvr additive="base">
                                        <p:cTn id="8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additive="base">
                                        <p:cTn id="87" dur="500" fill="hold"/>
                                        <p:tgtEl>
                                          <p:spTgt spid="13"/>
                                        </p:tgtEl>
                                        <p:attrNameLst>
                                          <p:attrName>ppt_x</p:attrName>
                                        </p:attrNameLst>
                                      </p:cBhvr>
                                      <p:tavLst>
                                        <p:tav tm="0">
                                          <p:val>
                                            <p:strVal val="#ppt_x"/>
                                          </p:val>
                                        </p:tav>
                                        <p:tav tm="100000">
                                          <p:val>
                                            <p:strVal val="#ppt_x"/>
                                          </p:val>
                                        </p:tav>
                                      </p:tavLst>
                                    </p:anim>
                                    <p:anim calcmode="lin" valueType="num">
                                      <p:cBhvr additive="base">
                                        <p:cTn id="8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 calcmode="lin" valueType="num">
                                      <p:cBhvr additive="base">
                                        <p:cTn id="93" dur="500" fill="hold"/>
                                        <p:tgtEl>
                                          <p:spTgt spid="14"/>
                                        </p:tgtEl>
                                        <p:attrNameLst>
                                          <p:attrName>ppt_x</p:attrName>
                                        </p:attrNameLst>
                                      </p:cBhvr>
                                      <p:tavLst>
                                        <p:tav tm="0">
                                          <p:val>
                                            <p:strVal val="#ppt_x"/>
                                          </p:val>
                                        </p:tav>
                                        <p:tav tm="100000">
                                          <p:val>
                                            <p:strVal val="#ppt_x"/>
                                          </p:val>
                                        </p:tav>
                                      </p:tavLst>
                                    </p:anim>
                                    <p:anim calcmode="lin" valueType="num">
                                      <p:cBhvr additive="base">
                                        <p:cTn id="9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0" grpId="0" animBg="1"/>
      <p:bldP spid="11" grpId="0" animBg="1"/>
      <p:bldP spid="12" grpId="0" animBg="1"/>
      <p:bldP spid="13"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a:extLst>
              <a:ext uri="{FF2B5EF4-FFF2-40B4-BE49-F238E27FC236}">
                <a16:creationId xmlns:a16="http://schemas.microsoft.com/office/drawing/2014/main" id="{712F7493-847D-470E-880D-0BB6C73C3598}"/>
              </a:ext>
            </a:extLst>
          </p:cNvPr>
          <p:cNvSpPr txBox="1">
            <a:spLocks noChangeArrowheads="1"/>
          </p:cNvSpPr>
          <p:nvPr/>
        </p:nvSpPr>
        <p:spPr bwMode="auto">
          <a:xfrm>
            <a:off x="1714500" y="76200"/>
            <a:ext cx="565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Two-Way Analysis of Variance</a:t>
            </a:r>
          </a:p>
        </p:txBody>
      </p:sp>
      <p:sp>
        <p:nvSpPr>
          <p:cNvPr id="3" name="TextBox 2">
            <a:extLst>
              <a:ext uri="{FF2B5EF4-FFF2-40B4-BE49-F238E27FC236}">
                <a16:creationId xmlns:a16="http://schemas.microsoft.com/office/drawing/2014/main" id="{64D49C3A-40A0-425C-BB27-191D4A7D1086}"/>
              </a:ext>
            </a:extLst>
          </p:cNvPr>
          <p:cNvSpPr txBox="1"/>
          <p:nvPr/>
        </p:nvSpPr>
        <p:spPr>
          <a:xfrm>
            <a:off x="381000" y="609600"/>
            <a:ext cx="8229600" cy="1692275"/>
          </a:xfrm>
          <a:prstGeom prst="rect">
            <a:avLst/>
          </a:prstGeom>
          <a:noFill/>
        </p:spPr>
        <p:txBody>
          <a:bodyPr>
            <a:spAutoFit/>
          </a:bodyPr>
          <a:lstStyle/>
          <a:p>
            <a:pPr>
              <a:defRPr/>
            </a:pPr>
            <a:r>
              <a:rPr lang="en-US" sz="1600" dirty="0">
                <a:latin typeface="+mn-lt"/>
                <a:cs typeface="Arial" charset="0"/>
              </a:rPr>
              <a:t>Similar to most hypothesis tests, a reject decision provides a conclusion that leaves unanswered questions.  For the Crop Yield data, the conclusion is that application of Nitrogen and Phosphorus impacts Crop Yield; however, it is not clear how they do so.</a:t>
            </a:r>
          </a:p>
          <a:p>
            <a:pPr>
              <a:defRPr/>
            </a:pPr>
            <a:endParaRPr lang="en-US" sz="800" dirty="0">
              <a:latin typeface="+mn-lt"/>
              <a:cs typeface="Arial" charset="0"/>
            </a:endParaRPr>
          </a:p>
          <a:p>
            <a:pPr>
              <a:defRPr/>
            </a:pPr>
            <a:r>
              <a:rPr lang="en-US" sz="1600" dirty="0">
                <a:latin typeface="+mn-lt"/>
                <a:cs typeface="Arial" charset="0"/>
              </a:rPr>
              <a:t>Again, we resort to a suitable multiple comparison technique to compare the group averages. </a:t>
            </a:r>
          </a:p>
          <a:p>
            <a:pPr>
              <a:defRPr/>
            </a:pPr>
            <a:r>
              <a:rPr lang="en-US" sz="1600" dirty="0">
                <a:latin typeface="+mn-lt"/>
                <a:cs typeface="Arial" charset="0"/>
              </a:rPr>
              <a:t>Note that intervals below are half-width confidence intervals so those that do not overlap suggest significant differences in corresponding population means.</a:t>
            </a:r>
          </a:p>
        </p:txBody>
      </p:sp>
      <p:pic>
        <p:nvPicPr>
          <p:cNvPr id="31746" name="Picture 2">
            <a:extLst>
              <a:ext uri="{FF2B5EF4-FFF2-40B4-BE49-F238E27FC236}">
                <a16:creationId xmlns:a16="http://schemas.microsoft.com/office/drawing/2014/main" id="{5D4809DF-B291-4E90-8CBA-5E97CFE67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286000"/>
            <a:ext cx="459105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153D204-6184-4642-9C0C-A0D65A46B51A}"/>
              </a:ext>
            </a:extLst>
          </p:cNvPr>
          <p:cNvSpPr txBox="1"/>
          <p:nvPr/>
        </p:nvSpPr>
        <p:spPr>
          <a:xfrm>
            <a:off x="4724400" y="2286000"/>
            <a:ext cx="4343400" cy="3786188"/>
          </a:xfrm>
          <a:prstGeom prst="rect">
            <a:avLst/>
          </a:prstGeom>
          <a:noFill/>
        </p:spPr>
        <p:txBody>
          <a:bodyPr>
            <a:spAutoFit/>
          </a:bodyPr>
          <a:lstStyle/>
          <a:p>
            <a:pPr>
              <a:defRPr/>
            </a:pPr>
            <a:r>
              <a:rPr lang="en-US" sz="1600" dirty="0">
                <a:latin typeface="+mn-lt"/>
                <a:cs typeface="Arial" charset="0"/>
              </a:rPr>
              <a:t>These intervals were obtained by first generating the actual </a:t>
            </a:r>
            <a:r>
              <a:rPr lang="en-US" sz="1600" dirty="0" err="1">
                <a:latin typeface="+mn-lt"/>
                <a:cs typeface="Arial" charset="0"/>
              </a:rPr>
              <a:t>Bonferroni</a:t>
            </a:r>
            <a:r>
              <a:rPr lang="en-US" sz="1600" dirty="0">
                <a:latin typeface="+mn-lt"/>
                <a:cs typeface="Arial" charset="0"/>
              </a:rPr>
              <a:t> confidence intervals for the difference between any two of the respective group means:</a:t>
            </a:r>
          </a:p>
          <a:p>
            <a:pPr>
              <a:defRPr/>
            </a:pPr>
            <a:endParaRPr lang="en-US" sz="800" dirty="0">
              <a:latin typeface="+mn-lt"/>
              <a:cs typeface="Arial" charset="0"/>
            </a:endParaRPr>
          </a:p>
          <a:p>
            <a:pPr>
              <a:defRPr/>
            </a:pPr>
            <a:r>
              <a:rPr lang="en-US" sz="1600" dirty="0">
                <a:latin typeface="+mn-lt"/>
                <a:cs typeface="Arial" charset="0"/>
              </a:rPr>
              <a:t>   (</a:t>
            </a:r>
            <a:r>
              <a:rPr lang="en-US" sz="1600" dirty="0" err="1">
                <a:latin typeface="+mn-lt"/>
                <a:cs typeface="Arial" charset="0"/>
              </a:rPr>
              <a:t>Y</a:t>
            </a:r>
            <a:r>
              <a:rPr lang="en-US" sz="1600" baseline="-25000" dirty="0" err="1">
                <a:latin typeface="+mn-lt"/>
                <a:cs typeface="Arial" charset="0"/>
              </a:rPr>
              <a:t>ij</a:t>
            </a:r>
            <a:r>
              <a:rPr lang="en-US" sz="1600" dirty="0">
                <a:latin typeface="+mn-lt"/>
                <a:cs typeface="Arial" charset="0"/>
              </a:rPr>
              <a:t>-bar – </a:t>
            </a:r>
            <a:r>
              <a:rPr lang="en-US" sz="1600" dirty="0" err="1">
                <a:latin typeface="+mn-lt"/>
                <a:cs typeface="Arial" charset="0"/>
              </a:rPr>
              <a:t>Y</a:t>
            </a:r>
            <a:r>
              <a:rPr lang="en-US" sz="1600" baseline="-25000" dirty="0" err="1">
                <a:latin typeface="+mn-lt"/>
                <a:cs typeface="Arial" charset="0"/>
              </a:rPr>
              <a:t>i’j</a:t>
            </a:r>
            <a:r>
              <a:rPr lang="en-US" sz="1600" baseline="-25000" dirty="0">
                <a:latin typeface="+mn-lt"/>
                <a:cs typeface="Arial" charset="0"/>
              </a:rPr>
              <a:t>’</a:t>
            </a:r>
            <a:r>
              <a:rPr lang="en-US" sz="1600" dirty="0">
                <a:latin typeface="+mn-lt"/>
                <a:cs typeface="Arial" charset="0"/>
              </a:rPr>
              <a:t>-bar) </a:t>
            </a:r>
            <a:r>
              <a:rPr lang="en-US" sz="1600" dirty="0">
                <a:latin typeface="Calibri"/>
                <a:cs typeface="Arial" charset="0"/>
              </a:rPr>
              <a:t>±</a:t>
            </a:r>
          </a:p>
          <a:p>
            <a:pPr>
              <a:defRPr/>
            </a:pPr>
            <a:r>
              <a:rPr lang="en-US" sz="1600" dirty="0">
                <a:latin typeface="Calibri"/>
                <a:cs typeface="Arial" charset="0"/>
              </a:rPr>
              <a:t>                      t</a:t>
            </a:r>
            <a:r>
              <a:rPr lang="en-US" sz="1600" baseline="-25000" dirty="0">
                <a:latin typeface="Calibri"/>
                <a:cs typeface="Arial" charset="0"/>
              </a:rPr>
              <a:t>(abm-a-b+1, 1-</a:t>
            </a:r>
            <a:r>
              <a:rPr lang="el-GR" sz="1600" baseline="-25000" dirty="0">
                <a:latin typeface="Calibri"/>
                <a:cs typeface="Arial" charset="0"/>
              </a:rPr>
              <a:t>α</a:t>
            </a:r>
            <a:r>
              <a:rPr lang="en-US" sz="1600" baseline="-25000" dirty="0">
                <a:latin typeface="Calibri"/>
                <a:cs typeface="Arial" charset="0"/>
              </a:rPr>
              <a:t>/[</a:t>
            </a:r>
            <a:r>
              <a:rPr lang="en-US" sz="1600" baseline="-25000" dirty="0" err="1">
                <a:latin typeface="Calibri"/>
                <a:cs typeface="Arial" charset="0"/>
              </a:rPr>
              <a:t>ab</a:t>
            </a:r>
            <a:r>
              <a:rPr lang="en-US" sz="1600" baseline="-25000" dirty="0">
                <a:latin typeface="Calibri"/>
                <a:cs typeface="Arial" charset="0"/>
              </a:rPr>
              <a:t>*(ab-1)])</a:t>
            </a:r>
            <a:r>
              <a:rPr lang="en-US" sz="1600" dirty="0">
                <a:latin typeface="Calibri"/>
                <a:cs typeface="Arial" charset="0"/>
              </a:rPr>
              <a:t>*</a:t>
            </a:r>
            <a:r>
              <a:rPr lang="en-US" sz="1600" dirty="0" err="1">
                <a:latin typeface="Calibri"/>
                <a:cs typeface="Arial" charset="0"/>
              </a:rPr>
              <a:t>sqrt</a:t>
            </a:r>
            <a:r>
              <a:rPr lang="en-US" sz="1600" dirty="0">
                <a:latin typeface="Calibri"/>
                <a:cs typeface="Arial" charset="0"/>
              </a:rPr>
              <a:t>(2MSE/m)</a:t>
            </a:r>
          </a:p>
          <a:p>
            <a:pPr>
              <a:defRPr/>
            </a:pPr>
            <a:endParaRPr lang="en-US" sz="800" dirty="0">
              <a:latin typeface="Calibri"/>
              <a:cs typeface="Arial" charset="0"/>
            </a:endParaRPr>
          </a:p>
          <a:p>
            <a:pPr>
              <a:defRPr/>
            </a:pPr>
            <a:r>
              <a:rPr lang="en-US" sz="1600" dirty="0">
                <a:latin typeface="Calibri"/>
                <a:cs typeface="Arial" charset="0"/>
              </a:rPr>
              <a:t>Then take the half-width of these intervals (</a:t>
            </a:r>
            <a:r>
              <a:rPr lang="en-US" sz="1600" dirty="0" err="1">
                <a:latin typeface="Calibri"/>
                <a:cs typeface="Arial" charset="0"/>
              </a:rPr>
              <a:t>ie</a:t>
            </a:r>
            <a:r>
              <a:rPr lang="en-US" sz="1600" dirty="0">
                <a:latin typeface="Calibri"/>
                <a:cs typeface="Arial" charset="0"/>
              </a:rPr>
              <a:t>, the second row above divided by 2) and add and subtract it from each of the respective group means:</a:t>
            </a:r>
          </a:p>
          <a:p>
            <a:pPr>
              <a:defRPr/>
            </a:pPr>
            <a:endParaRPr lang="en-US" sz="800" dirty="0">
              <a:latin typeface="Calibri"/>
              <a:cs typeface="Arial" charset="0"/>
            </a:endParaRPr>
          </a:p>
          <a:p>
            <a:pPr>
              <a:defRPr/>
            </a:pPr>
            <a:r>
              <a:rPr lang="en-US" sz="1600" dirty="0" err="1">
                <a:latin typeface="Calibri"/>
                <a:cs typeface="Arial" charset="0"/>
              </a:rPr>
              <a:t>Y</a:t>
            </a:r>
            <a:r>
              <a:rPr lang="en-US" sz="1600" baseline="-25000" dirty="0" err="1">
                <a:latin typeface="Calibri"/>
                <a:cs typeface="Arial" charset="0"/>
              </a:rPr>
              <a:t>ij</a:t>
            </a:r>
            <a:r>
              <a:rPr lang="en-US" sz="1600" dirty="0">
                <a:latin typeface="Calibri"/>
                <a:cs typeface="Arial" charset="0"/>
              </a:rPr>
              <a:t>-bar ± (1/2)* t</a:t>
            </a:r>
            <a:r>
              <a:rPr lang="en-US" sz="1600" baseline="-25000" dirty="0">
                <a:latin typeface="Calibri"/>
                <a:cs typeface="Arial" charset="0"/>
              </a:rPr>
              <a:t>(abm-a-b+1, 1-</a:t>
            </a:r>
            <a:r>
              <a:rPr lang="el-GR" sz="1600" baseline="-25000" dirty="0">
                <a:latin typeface="Calibri"/>
                <a:cs typeface="Arial" charset="0"/>
              </a:rPr>
              <a:t>α</a:t>
            </a:r>
            <a:r>
              <a:rPr lang="en-US" sz="1600" baseline="-25000" dirty="0">
                <a:latin typeface="Calibri"/>
                <a:cs typeface="Arial" charset="0"/>
              </a:rPr>
              <a:t>/(</a:t>
            </a:r>
            <a:r>
              <a:rPr lang="en-US" sz="1600" baseline="-25000" dirty="0" err="1">
                <a:latin typeface="Calibri"/>
                <a:cs typeface="Arial" charset="0"/>
              </a:rPr>
              <a:t>ab</a:t>
            </a:r>
            <a:r>
              <a:rPr lang="en-US" sz="1600" baseline="-25000" dirty="0">
                <a:latin typeface="Calibri"/>
                <a:cs typeface="Arial" charset="0"/>
              </a:rPr>
              <a:t>*[ab-1])</a:t>
            </a:r>
            <a:r>
              <a:rPr lang="en-US" sz="1600" dirty="0">
                <a:latin typeface="Calibri"/>
                <a:cs typeface="Arial" charset="0"/>
              </a:rPr>
              <a:t>*</a:t>
            </a:r>
            <a:r>
              <a:rPr lang="en-US" sz="1600" dirty="0" err="1">
                <a:latin typeface="Calibri"/>
                <a:cs typeface="Arial" charset="0"/>
              </a:rPr>
              <a:t>sqrt</a:t>
            </a:r>
            <a:r>
              <a:rPr lang="en-US" sz="1600" dirty="0">
                <a:latin typeface="Calibri"/>
                <a:cs typeface="Arial" charset="0"/>
              </a:rPr>
              <a:t>(2MSE/m)</a:t>
            </a:r>
          </a:p>
          <a:p>
            <a:pPr>
              <a:defRPr/>
            </a:pPr>
            <a:endParaRPr lang="en-US" sz="800" dirty="0">
              <a:latin typeface="Calibri"/>
              <a:cs typeface="Arial" charset="0"/>
            </a:endParaRPr>
          </a:p>
          <a:p>
            <a:pPr>
              <a:defRPr/>
            </a:pPr>
            <a:r>
              <a:rPr lang="en-US" sz="1600" dirty="0">
                <a:latin typeface="Calibri"/>
                <a:cs typeface="Arial" charset="0"/>
              </a:rPr>
              <a:t>Note that this is ~70% (</a:t>
            </a:r>
            <a:r>
              <a:rPr lang="en-US" sz="1600" dirty="0" err="1">
                <a:latin typeface="Calibri"/>
                <a:cs typeface="Arial" charset="0"/>
              </a:rPr>
              <a:t>sqrt</a:t>
            </a:r>
            <a:r>
              <a:rPr lang="en-US" sz="1600" dirty="0">
                <a:latin typeface="Calibri"/>
                <a:cs typeface="Arial" charset="0"/>
              </a:rPr>
              <a:t>(2)/2) of the width of a </a:t>
            </a:r>
            <a:r>
              <a:rPr lang="en-US" sz="1600" dirty="0" err="1">
                <a:latin typeface="Calibri"/>
                <a:cs typeface="Arial" charset="0"/>
              </a:rPr>
              <a:t>Bonferroni</a:t>
            </a:r>
            <a:r>
              <a:rPr lang="en-US" sz="1600" dirty="0">
                <a:latin typeface="Calibri"/>
                <a:cs typeface="Arial" charset="0"/>
              </a:rPr>
              <a:t> confidence interval for </a:t>
            </a:r>
            <a:r>
              <a:rPr lang="el-GR" sz="1600" dirty="0">
                <a:latin typeface="Calibri"/>
                <a:cs typeface="Arial" charset="0"/>
              </a:rPr>
              <a:t>μ</a:t>
            </a:r>
            <a:r>
              <a:rPr lang="en-US" sz="1600" baseline="-25000" dirty="0" err="1">
                <a:latin typeface="Calibri"/>
                <a:cs typeface="Arial" charset="0"/>
              </a:rPr>
              <a:t>ij</a:t>
            </a:r>
            <a:r>
              <a:rPr lang="en-US" sz="1600" dirty="0">
                <a:latin typeface="Calibri"/>
                <a:cs typeface="Arial" charset="0"/>
              </a:rPr>
              <a:t> alone.</a:t>
            </a:r>
          </a:p>
        </p:txBody>
      </p:sp>
      <p:sp>
        <p:nvSpPr>
          <p:cNvPr id="6" name="TextBox 5">
            <a:extLst>
              <a:ext uri="{FF2B5EF4-FFF2-40B4-BE49-F238E27FC236}">
                <a16:creationId xmlns:a16="http://schemas.microsoft.com/office/drawing/2014/main" id="{6EA63130-0594-4E98-AD7A-9C4585BAD4DC}"/>
              </a:ext>
            </a:extLst>
          </p:cNvPr>
          <p:cNvSpPr txBox="1"/>
          <p:nvPr/>
        </p:nvSpPr>
        <p:spPr>
          <a:xfrm>
            <a:off x="228600" y="6324600"/>
            <a:ext cx="8750300" cy="338138"/>
          </a:xfrm>
          <a:prstGeom prst="rect">
            <a:avLst/>
          </a:prstGeom>
          <a:noFill/>
        </p:spPr>
        <p:txBody>
          <a:bodyPr wrap="none">
            <a:spAutoFit/>
          </a:bodyPr>
          <a:lstStyle/>
          <a:p>
            <a:pPr>
              <a:defRPr/>
            </a:pPr>
            <a:r>
              <a:rPr lang="en-US" sz="1600" dirty="0">
                <a:latin typeface="+mn-lt"/>
                <a:cs typeface="Arial" charset="0"/>
              </a:rPr>
              <a:t>It appears Yield increases with application of both chemicals (~1bu/ac per 1lb N &amp; ~3.5bu/ac per 1lb 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1746"/>
                                        </p:tgtEl>
                                        <p:attrNameLst>
                                          <p:attrName>style.visibility</p:attrName>
                                        </p:attrNameLst>
                                      </p:cBhvr>
                                      <p:to>
                                        <p:strVal val="visible"/>
                                      </p:to>
                                    </p:set>
                                    <p:anim calcmode="lin" valueType="num">
                                      <p:cBhvr additive="base">
                                        <p:cTn id="23" dur="500" fill="hold"/>
                                        <p:tgtEl>
                                          <p:spTgt spid="31746"/>
                                        </p:tgtEl>
                                        <p:attrNameLst>
                                          <p:attrName>ppt_x</p:attrName>
                                        </p:attrNameLst>
                                      </p:cBhvr>
                                      <p:tavLst>
                                        <p:tav tm="0">
                                          <p:val>
                                            <p:strVal val="#ppt_x"/>
                                          </p:val>
                                        </p:tav>
                                        <p:tav tm="100000">
                                          <p:val>
                                            <p:strVal val="#ppt_x"/>
                                          </p:val>
                                        </p:tav>
                                      </p:tavLst>
                                    </p:anim>
                                    <p:anim calcmode="lin" valueType="num">
                                      <p:cBhvr additive="base">
                                        <p:cTn id="24" dur="500" fill="hold"/>
                                        <p:tgtEl>
                                          <p:spTgt spid="3174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additive="base">
                                        <p:cTn id="2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additive="base">
                                        <p:cTn id="3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 calcmode="lin" valueType="num">
                                      <p:cBhvr additive="base">
                                        <p:cTn id="4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1">
            <a:extLst>
              <a:ext uri="{FF2B5EF4-FFF2-40B4-BE49-F238E27FC236}">
                <a16:creationId xmlns:a16="http://schemas.microsoft.com/office/drawing/2014/main" id="{E3BBA5FE-470E-4F83-86D3-D64BB949BF8F}"/>
              </a:ext>
            </a:extLst>
          </p:cNvPr>
          <p:cNvSpPr txBox="1">
            <a:spLocks noChangeArrowheads="1"/>
          </p:cNvSpPr>
          <p:nvPr/>
        </p:nvSpPr>
        <p:spPr bwMode="auto">
          <a:xfrm>
            <a:off x="1714500" y="76200"/>
            <a:ext cx="565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Two-Way Analysis of Variance</a:t>
            </a:r>
          </a:p>
        </p:txBody>
      </p:sp>
      <p:sp>
        <p:nvSpPr>
          <p:cNvPr id="3" name="TextBox 2">
            <a:extLst>
              <a:ext uri="{FF2B5EF4-FFF2-40B4-BE49-F238E27FC236}">
                <a16:creationId xmlns:a16="http://schemas.microsoft.com/office/drawing/2014/main" id="{BD8756E0-13BB-47DD-8BC7-5F7F9FC61B51}"/>
              </a:ext>
            </a:extLst>
          </p:cNvPr>
          <p:cNvSpPr txBox="1"/>
          <p:nvPr/>
        </p:nvSpPr>
        <p:spPr>
          <a:xfrm>
            <a:off x="304800" y="838200"/>
            <a:ext cx="8610600" cy="830263"/>
          </a:xfrm>
          <a:prstGeom prst="rect">
            <a:avLst/>
          </a:prstGeom>
          <a:noFill/>
        </p:spPr>
        <p:txBody>
          <a:bodyPr>
            <a:spAutoFit/>
          </a:bodyPr>
          <a:lstStyle/>
          <a:p>
            <a:pPr>
              <a:defRPr/>
            </a:pPr>
            <a:r>
              <a:rPr lang="en-US" sz="1600" dirty="0">
                <a:latin typeface="+mn-lt"/>
                <a:cs typeface="Arial" charset="0"/>
              </a:rPr>
              <a:t>Another type of plot often used in Analyses of Variance is the Profile Plot, especially when at least one of the group identifiers is continuous in nature.  Both of these identifiers (Amt of N &amp; Amt of P) are continuous in this case. </a:t>
            </a:r>
          </a:p>
        </p:txBody>
      </p:sp>
      <p:pic>
        <p:nvPicPr>
          <p:cNvPr id="13316" name="Picture 2">
            <a:extLst>
              <a:ext uri="{FF2B5EF4-FFF2-40B4-BE49-F238E27FC236}">
                <a16:creationId xmlns:a16="http://schemas.microsoft.com/office/drawing/2014/main" id="{3FBCC900-0942-42DB-97C8-9745B971C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45910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C3A25A2-3FCF-45F9-976E-CDDC9233F5C4}"/>
              </a:ext>
            </a:extLst>
          </p:cNvPr>
          <p:cNvSpPr txBox="1"/>
          <p:nvPr/>
        </p:nvSpPr>
        <p:spPr>
          <a:xfrm>
            <a:off x="5181600" y="1905000"/>
            <a:ext cx="3630613" cy="4278313"/>
          </a:xfrm>
          <a:prstGeom prst="rect">
            <a:avLst/>
          </a:prstGeom>
          <a:noFill/>
        </p:spPr>
        <p:txBody>
          <a:bodyPr>
            <a:spAutoFit/>
          </a:bodyPr>
          <a:lstStyle/>
          <a:p>
            <a:pPr>
              <a:defRPr/>
            </a:pPr>
            <a:r>
              <a:rPr lang="en-US" sz="1600" dirty="0">
                <a:latin typeface="+mn-lt"/>
                <a:cs typeface="Arial" charset="0"/>
              </a:rPr>
              <a:t>Note that this plot displays the effect of applying additional Phosphorus (P) for each specific application of Nitrogen (N).</a:t>
            </a:r>
          </a:p>
          <a:p>
            <a:pPr>
              <a:defRPr/>
            </a:pPr>
            <a:endParaRPr lang="en-US" sz="1600" dirty="0">
              <a:latin typeface="+mn-lt"/>
              <a:cs typeface="Arial" charset="0"/>
            </a:endParaRPr>
          </a:p>
          <a:p>
            <a:pPr>
              <a:defRPr/>
            </a:pPr>
            <a:r>
              <a:rPr lang="en-US" sz="1600" dirty="0">
                <a:latin typeface="+mn-lt"/>
                <a:cs typeface="Arial" charset="0"/>
              </a:rPr>
              <a:t>The form of the relationship between Crop Yield and Phosphorus is depicted as linear in nature since only two levels of Phosphorous application were evaluated.</a:t>
            </a:r>
          </a:p>
          <a:p>
            <a:pPr>
              <a:defRPr/>
            </a:pPr>
            <a:endParaRPr lang="en-US" sz="1600" dirty="0">
              <a:latin typeface="+mn-lt"/>
              <a:cs typeface="Arial" charset="0"/>
            </a:endParaRPr>
          </a:p>
          <a:p>
            <a:pPr>
              <a:defRPr/>
            </a:pPr>
            <a:r>
              <a:rPr lang="en-US" sz="1600" dirty="0">
                <a:latin typeface="+mn-lt"/>
                <a:cs typeface="Arial" charset="0"/>
              </a:rPr>
              <a:t>The lines being virtually parallel is an indication that the purely additive two-way model evaluated is appropriate.</a:t>
            </a:r>
          </a:p>
          <a:p>
            <a:pPr>
              <a:defRPr/>
            </a:pPr>
            <a:endParaRPr lang="en-US" sz="1600" dirty="0">
              <a:latin typeface="+mn-lt"/>
              <a:cs typeface="Arial" charset="0"/>
            </a:endParaRPr>
          </a:p>
          <a:p>
            <a:pPr>
              <a:defRPr/>
            </a:pPr>
            <a:r>
              <a:rPr lang="en-US" sz="1600" dirty="0">
                <a:latin typeface="+mn-lt"/>
                <a:cs typeface="Arial" charset="0"/>
              </a:rPr>
              <a:t>However, what happens if we arbitrarily subtract 60 </a:t>
            </a:r>
            <a:r>
              <a:rPr lang="en-US" sz="1600" dirty="0" err="1">
                <a:latin typeface="+mn-lt"/>
                <a:cs typeface="Arial" charset="0"/>
              </a:rPr>
              <a:t>bu</a:t>
            </a:r>
            <a:r>
              <a:rPr lang="en-US" sz="1600" dirty="0">
                <a:latin typeface="+mn-lt"/>
                <a:cs typeface="Arial" charset="0"/>
              </a:rPr>
              <a:t>/ac Yield from the observed values for the plots receiving 60 lbs of Nitrogen and 20 lbs of Phosphorus?</a:t>
            </a:r>
          </a:p>
        </p:txBody>
      </p:sp>
      <p:pic>
        <p:nvPicPr>
          <p:cNvPr id="13318" name="Picture 3">
            <a:extLst>
              <a:ext uri="{FF2B5EF4-FFF2-40B4-BE49-F238E27FC236}">
                <a16:creationId xmlns:a16="http://schemas.microsoft.com/office/drawing/2014/main" id="{29664125-74CA-4651-AC65-B791966A2B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45910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DFEF37D-2BF0-4D5B-8DAF-139F81F1E53B}"/>
              </a:ext>
            </a:extLst>
          </p:cNvPr>
          <p:cNvSpPr txBox="1"/>
          <p:nvPr/>
        </p:nvSpPr>
        <p:spPr>
          <a:xfrm>
            <a:off x="533400" y="5791200"/>
            <a:ext cx="3871913" cy="584200"/>
          </a:xfrm>
          <a:prstGeom prst="rect">
            <a:avLst/>
          </a:prstGeom>
          <a:noFill/>
        </p:spPr>
        <p:txBody>
          <a:bodyPr wrap="none">
            <a:spAutoFit/>
          </a:bodyPr>
          <a:lstStyle/>
          <a:p>
            <a:pPr>
              <a:defRPr/>
            </a:pPr>
            <a:r>
              <a:rPr lang="en-US" sz="1600" dirty="0">
                <a:latin typeface="+mn-lt"/>
                <a:cs typeface="Arial" charset="0"/>
              </a:rPr>
              <a:t>Clearly, the profile plot changes significantly.</a:t>
            </a:r>
          </a:p>
          <a:p>
            <a:pPr>
              <a:defRPr/>
            </a:pPr>
            <a:r>
              <a:rPr lang="en-US" sz="1600" dirty="0">
                <a:latin typeface="+mn-lt"/>
                <a:cs typeface="Arial" charset="0"/>
              </a:rPr>
              <a:t>What about the ANOVA?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6"/>
                                        </p:tgtEl>
                                        <p:attrNameLst>
                                          <p:attrName>style.visibility</p:attrName>
                                        </p:attrNameLst>
                                      </p:cBhvr>
                                      <p:to>
                                        <p:strVal val="visible"/>
                                      </p:to>
                                    </p:set>
                                    <p:anim calcmode="lin" valueType="num">
                                      <p:cBhvr additive="base">
                                        <p:cTn id="11" dur="500" fill="hold"/>
                                        <p:tgtEl>
                                          <p:spTgt spid="13316"/>
                                        </p:tgtEl>
                                        <p:attrNameLst>
                                          <p:attrName>ppt_x</p:attrName>
                                        </p:attrNameLst>
                                      </p:cBhvr>
                                      <p:tavLst>
                                        <p:tav tm="0">
                                          <p:val>
                                            <p:strVal val="#ppt_x"/>
                                          </p:val>
                                        </p:tav>
                                        <p:tav tm="100000">
                                          <p:val>
                                            <p:strVal val="#ppt_x"/>
                                          </p:val>
                                        </p:tav>
                                      </p:tavLst>
                                    </p:anim>
                                    <p:anim calcmode="lin" valueType="num">
                                      <p:cBhvr additive="base">
                                        <p:cTn id="12"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318"/>
                                        </p:tgtEl>
                                        <p:attrNameLst>
                                          <p:attrName>style.visibility</p:attrName>
                                        </p:attrNameLst>
                                      </p:cBhvr>
                                      <p:to>
                                        <p:strVal val="visible"/>
                                      </p:to>
                                    </p:set>
                                    <p:anim calcmode="lin" valueType="num">
                                      <p:cBhvr additive="base">
                                        <p:cTn id="39" dur="500" fill="hold"/>
                                        <p:tgtEl>
                                          <p:spTgt spid="13318"/>
                                        </p:tgtEl>
                                        <p:attrNameLst>
                                          <p:attrName>ppt_x</p:attrName>
                                        </p:attrNameLst>
                                      </p:cBhvr>
                                      <p:tavLst>
                                        <p:tav tm="0">
                                          <p:val>
                                            <p:strVal val="#ppt_x"/>
                                          </p:val>
                                        </p:tav>
                                        <p:tav tm="100000">
                                          <p:val>
                                            <p:strVal val="#ppt_x"/>
                                          </p:val>
                                        </p:tav>
                                      </p:tavLst>
                                    </p:anim>
                                    <p:anim calcmode="lin" valueType="num">
                                      <p:cBhvr additive="base">
                                        <p:cTn id="40" dur="500" fill="hold"/>
                                        <p:tgtEl>
                                          <p:spTgt spid="133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1">
            <a:extLst>
              <a:ext uri="{FF2B5EF4-FFF2-40B4-BE49-F238E27FC236}">
                <a16:creationId xmlns:a16="http://schemas.microsoft.com/office/drawing/2014/main" id="{A2431DC8-D6C0-44C9-A190-40A6EE5D0D47}"/>
              </a:ext>
            </a:extLst>
          </p:cNvPr>
          <p:cNvSpPr txBox="1">
            <a:spLocks noChangeArrowheads="1"/>
          </p:cNvSpPr>
          <p:nvPr/>
        </p:nvSpPr>
        <p:spPr bwMode="auto">
          <a:xfrm>
            <a:off x="1714500" y="76200"/>
            <a:ext cx="565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Two-Way Analysis of Variance</a:t>
            </a:r>
          </a:p>
        </p:txBody>
      </p:sp>
      <p:pic>
        <p:nvPicPr>
          <p:cNvPr id="33794" name="Picture 2">
            <a:extLst>
              <a:ext uri="{FF2B5EF4-FFF2-40B4-BE49-F238E27FC236}">
                <a16:creationId xmlns:a16="http://schemas.microsoft.com/office/drawing/2014/main" id="{1C6338AE-6ECE-4B24-942F-B0492363E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25717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3">
            <a:extLst>
              <a:ext uri="{FF2B5EF4-FFF2-40B4-BE49-F238E27FC236}">
                <a16:creationId xmlns:a16="http://schemas.microsoft.com/office/drawing/2014/main" id="{FF7EA543-A9C3-4A7F-9652-E91E15923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143000"/>
            <a:ext cx="39719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211EDD9-8601-4040-B43D-93F605480205}"/>
              </a:ext>
            </a:extLst>
          </p:cNvPr>
          <p:cNvSpPr txBox="1">
            <a:spLocks noChangeArrowheads="1"/>
          </p:cNvSpPr>
          <p:nvPr/>
        </p:nvSpPr>
        <p:spPr bwMode="auto">
          <a:xfrm>
            <a:off x="228600" y="609600"/>
            <a:ext cx="671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Data</a:t>
            </a:r>
          </a:p>
        </p:txBody>
      </p:sp>
      <p:sp>
        <p:nvSpPr>
          <p:cNvPr id="6" name="TextBox 5">
            <a:extLst>
              <a:ext uri="{FF2B5EF4-FFF2-40B4-BE49-F238E27FC236}">
                <a16:creationId xmlns:a16="http://schemas.microsoft.com/office/drawing/2014/main" id="{37FA0BF7-D43E-40F1-9E36-49DE9A637D5D}"/>
              </a:ext>
            </a:extLst>
          </p:cNvPr>
          <p:cNvSpPr txBox="1">
            <a:spLocks noChangeArrowheads="1"/>
          </p:cNvSpPr>
          <p:nvPr/>
        </p:nvSpPr>
        <p:spPr bwMode="auto">
          <a:xfrm>
            <a:off x="3733800" y="762000"/>
            <a:ext cx="2868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Analysis of Variance Table</a:t>
            </a:r>
          </a:p>
        </p:txBody>
      </p:sp>
      <p:pic>
        <p:nvPicPr>
          <p:cNvPr id="33796" name="Picture 4">
            <a:extLst>
              <a:ext uri="{FF2B5EF4-FFF2-40B4-BE49-F238E27FC236}">
                <a16:creationId xmlns:a16="http://schemas.microsoft.com/office/drawing/2014/main" id="{A629A76C-1FED-4479-9CE7-7DD7E983DE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438400"/>
            <a:ext cx="459105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C35E480-697C-41F9-ACC1-E89B1B3A5D4D}"/>
              </a:ext>
            </a:extLst>
          </p:cNvPr>
          <p:cNvSpPr txBox="1"/>
          <p:nvPr/>
        </p:nvSpPr>
        <p:spPr>
          <a:xfrm>
            <a:off x="152400" y="3352800"/>
            <a:ext cx="3352800" cy="3078163"/>
          </a:xfrm>
          <a:prstGeom prst="rect">
            <a:avLst/>
          </a:prstGeom>
          <a:noFill/>
        </p:spPr>
        <p:txBody>
          <a:bodyPr>
            <a:spAutoFit/>
          </a:bodyPr>
          <a:lstStyle/>
          <a:p>
            <a:pPr>
              <a:defRPr/>
            </a:pPr>
            <a:r>
              <a:rPr lang="en-US" dirty="0">
                <a:latin typeface="Arial" charset="0"/>
                <a:cs typeface="Arial" charset="0"/>
              </a:rPr>
              <a:t>What happened?!?</a:t>
            </a:r>
          </a:p>
          <a:p>
            <a:pPr>
              <a:defRPr/>
            </a:pPr>
            <a:endParaRPr lang="en-US" sz="800" dirty="0">
              <a:latin typeface="Arial" charset="0"/>
              <a:cs typeface="Arial" charset="0"/>
            </a:endParaRPr>
          </a:p>
          <a:p>
            <a:pPr>
              <a:defRPr/>
            </a:pPr>
            <a:r>
              <a:rPr lang="en-US" sz="1600" dirty="0">
                <a:latin typeface="+mn-lt"/>
                <a:cs typeface="Arial" charset="0"/>
              </a:rPr>
              <a:t>Nothing appears significant any longer,</a:t>
            </a:r>
          </a:p>
          <a:p>
            <a:pPr>
              <a:defRPr/>
            </a:pPr>
            <a:r>
              <a:rPr lang="en-US" sz="1600" dirty="0">
                <a:latin typeface="+mn-lt"/>
                <a:cs typeface="Arial" charset="0"/>
              </a:rPr>
              <a:t>   1) Both F statistics are &lt; 1, with</a:t>
            </a:r>
          </a:p>
          <a:p>
            <a:pPr>
              <a:defRPr/>
            </a:pPr>
            <a:r>
              <a:rPr lang="en-US" sz="1600" dirty="0">
                <a:latin typeface="+mn-lt"/>
                <a:cs typeface="Arial" charset="0"/>
              </a:rPr>
              <a:t>        p-Values &gt; 0.5,</a:t>
            </a:r>
          </a:p>
          <a:p>
            <a:pPr>
              <a:defRPr/>
            </a:pPr>
            <a:r>
              <a:rPr lang="en-US" sz="1600" dirty="0">
                <a:latin typeface="+mn-lt"/>
                <a:cs typeface="Arial" charset="0"/>
              </a:rPr>
              <a:t>   2) All multiple comparison intervals</a:t>
            </a:r>
          </a:p>
          <a:p>
            <a:pPr>
              <a:defRPr/>
            </a:pPr>
            <a:r>
              <a:rPr lang="en-US" sz="1600" dirty="0">
                <a:latin typeface="+mn-lt"/>
                <a:cs typeface="Arial" charset="0"/>
              </a:rPr>
              <a:t>        overlap, and</a:t>
            </a:r>
          </a:p>
          <a:p>
            <a:pPr>
              <a:defRPr/>
            </a:pPr>
            <a:r>
              <a:rPr lang="en-US" sz="1600" dirty="0">
                <a:latin typeface="+mn-lt"/>
                <a:cs typeface="Arial" charset="0"/>
              </a:rPr>
              <a:t>   3) The MSE ~35X larger than before</a:t>
            </a:r>
          </a:p>
          <a:p>
            <a:pPr>
              <a:defRPr/>
            </a:pPr>
            <a:r>
              <a:rPr lang="en-US" sz="1600" dirty="0">
                <a:latin typeface="+mn-lt"/>
                <a:cs typeface="Arial" charset="0"/>
              </a:rPr>
              <a:t>       (which is the root of the problem),</a:t>
            </a:r>
          </a:p>
          <a:p>
            <a:pPr>
              <a:defRPr/>
            </a:pPr>
            <a:endParaRPr lang="en-US" sz="800" dirty="0">
              <a:latin typeface="+mn-lt"/>
              <a:cs typeface="Arial" charset="0"/>
            </a:endParaRPr>
          </a:p>
          <a:p>
            <a:pPr>
              <a:defRPr/>
            </a:pPr>
            <a:r>
              <a:rPr lang="en-US" sz="1600" dirty="0">
                <a:latin typeface="+mn-lt"/>
                <a:cs typeface="Arial" charset="0"/>
              </a:rPr>
              <a:t>but we did not change the within group variation at all!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ppt_x"/>
                                          </p:val>
                                        </p:tav>
                                        <p:tav tm="100000">
                                          <p:val>
                                            <p:strVal val="#ppt_x"/>
                                          </p:val>
                                        </p:tav>
                                      </p:tavLst>
                                    </p:anim>
                                    <p:anim calcmode="lin" valueType="num">
                                      <p:cBhvr additive="base">
                                        <p:cTn id="8" dur="500" fill="hold"/>
                                        <p:tgtEl>
                                          <p:spTgt spid="3379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3795"/>
                                        </p:tgtEl>
                                        <p:attrNameLst>
                                          <p:attrName>style.visibility</p:attrName>
                                        </p:attrNameLst>
                                      </p:cBhvr>
                                      <p:to>
                                        <p:strVal val="visible"/>
                                      </p:to>
                                    </p:set>
                                    <p:anim calcmode="lin" valueType="num">
                                      <p:cBhvr additive="base">
                                        <p:cTn id="17" dur="500" fill="hold"/>
                                        <p:tgtEl>
                                          <p:spTgt spid="33795"/>
                                        </p:tgtEl>
                                        <p:attrNameLst>
                                          <p:attrName>ppt_x</p:attrName>
                                        </p:attrNameLst>
                                      </p:cBhvr>
                                      <p:tavLst>
                                        <p:tav tm="0">
                                          <p:val>
                                            <p:strVal val="#ppt_x"/>
                                          </p:val>
                                        </p:tav>
                                        <p:tav tm="100000">
                                          <p:val>
                                            <p:strVal val="#ppt_x"/>
                                          </p:val>
                                        </p:tav>
                                      </p:tavLst>
                                    </p:anim>
                                    <p:anim calcmode="lin" valueType="num">
                                      <p:cBhvr additive="base">
                                        <p:cTn id="18" dur="500" fill="hold"/>
                                        <p:tgtEl>
                                          <p:spTgt spid="3379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3796"/>
                                        </p:tgtEl>
                                        <p:attrNameLst>
                                          <p:attrName>style.visibility</p:attrName>
                                        </p:attrNameLst>
                                      </p:cBhvr>
                                      <p:to>
                                        <p:strVal val="visible"/>
                                      </p:to>
                                    </p:set>
                                    <p:anim calcmode="lin" valueType="num">
                                      <p:cBhvr additive="base">
                                        <p:cTn id="27" dur="500" fill="hold"/>
                                        <p:tgtEl>
                                          <p:spTgt spid="33796"/>
                                        </p:tgtEl>
                                        <p:attrNameLst>
                                          <p:attrName>ppt_x</p:attrName>
                                        </p:attrNameLst>
                                      </p:cBhvr>
                                      <p:tavLst>
                                        <p:tav tm="0">
                                          <p:val>
                                            <p:strVal val="#ppt_x"/>
                                          </p:val>
                                        </p:tav>
                                        <p:tav tm="100000">
                                          <p:val>
                                            <p:strVal val="#ppt_x"/>
                                          </p:val>
                                        </p:tav>
                                      </p:tavLst>
                                    </p:anim>
                                    <p:anim calcmode="lin" valueType="num">
                                      <p:cBhvr additive="base">
                                        <p:cTn id="2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 calcmode="lin" valueType="num">
                                      <p:cBhvr additive="base">
                                        <p:cTn id="3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 calcmode="lin" valueType="num">
                                      <p:cBhvr additive="base">
                                        <p:cTn id="3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anim calcmode="lin" valueType="num">
                                      <p:cBhvr additive="base">
                                        <p:cTn id="4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anim calcmode="lin" valueType="num">
                                      <p:cBhvr additive="base">
                                        <p:cTn id="4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anim calcmode="lin" valueType="num">
                                      <p:cBhvr additive="base">
                                        <p:cTn id="5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5" end="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anim calcmode="lin" valueType="num">
                                      <p:cBhvr additive="base">
                                        <p:cTn id="5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8">
                                            <p:txEl>
                                              <p:pRg st="7" end="7"/>
                                            </p:txEl>
                                          </p:spTgt>
                                        </p:tgtEl>
                                        <p:attrNameLst>
                                          <p:attrName>style.visibility</p:attrName>
                                        </p:attrNameLst>
                                      </p:cBhvr>
                                      <p:to>
                                        <p:strVal val="visible"/>
                                      </p:to>
                                    </p:set>
                                    <p:anim calcmode="lin" valueType="num">
                                      <p:cBhvr additive="base">
                                        <p:cTn id="6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7" end="7"/>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 calcmode="lin" valueType="num">
                                      <p:cBhvr additive="base">
                                        <p:cTn id="6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nodeType="clickEffect">
                                  <p:stCondLst>
                                    <p:cond delay="0"/>
                                  </p:stCondLst>
                                  <p:childTnLst>
                                    <p:set>
                                      <p:cBhvr>
                                        <p:cTn id="74" dur="1" fill="hold">
                                          <p:stCondLst>
                                            <p:cond delay="0"/>
                                          </p:stCondLst>
                                        </p:cTn>
                                        <p:tgtEl>
                                          <p:spTgt spid="8">
                                            <p:txEl>
                                              <p:pRg st="10" end="10"/>
                                            </p:txEl>
                                          </p:spTgt>
                                        </p:tgtEl>
                                        <p:attrNameLst>
                                          <p:attrName>style.visibility</p:attrName>
                                        </p:attrNameLst>
                                      </p:cBhvr>
                                      <p:to>
                                        <p:strVal val="visible"/>
                                      </p:to>
                                    </p:set>
                                    <p:anim calcmode="lin" valueType="num">
                                      <p:cBhvr additive="base">
                                        <p:cTn id="7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1">
            <a:extLst>
              <a:ext uri="{FF2B5EF4-FFF2-40B4-BE49-F238E27FC236}">
                <a16:creationId xmlns:a16="http://schemas.microsoft.com/office/drawing/2014/main" id="{F704B0B0-9513-4DB7-B9F3-158D434E27D3}"/>
              </a:ext>
            </a:extLst>
          </p:cNvPr>
          <p:cNvSpPr txBox="1">
            <a:spLocks noChangeArrowheads="1"/>
          </p:cNvSpPr>
          <p:nvPr/>
        </p:nvSpPr>
        <p:spPr bwMode="auto">
          <a:xfrm>
            <a:off x="1714500" y="76200"/>
            <a:ext cx="565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Two-Way Analysis of Variance</a:t>
            </a:r>
          </a:p>
        </p:txBody>
      </p:sp>
      <p:sp>
        <p:nvSpPr>
          <p:cNvPr id="4" name="TextBox 3">
            <a:extLst>
              <a:ext uri="{FF2B5EF4-FFF2-40B4-BE49-F238E27FC236}">
                <a16:creationId xmlns:a16="http://schemas.microsoft.com/office/drawing/2014/main" id="{3CD656C4-68EF-4B89-87F1-241DDFE17309}"/>
              </a:ext>
            </a:extLst>
          </p:cNvPr>
          <p:cNvSpPr txBox="1">
            <a:spLocks noChangeArrowheads="1"/>
          </p:cNvSpPr>
          <p:nvPr/>
        </p:nvSpPr>
        <p:spPr bwMode="auto">
          <a:xfrm>
            <a:off x="533400" y="838200"/>
            <a:ext cx="83058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The problem here is that the simple two-way model, which is purely additive in nature is no longer appropriate.  The departure from parallel for the lines in the Profile Plot indicate the need for a multiplicative term in the model.  This is the role of what is called the </a:t>
            </a:r>
            <a:r>
              <a:rPr lang="en-US" altLang="en-US" sz="1600">
                <a:solidFill>
                  <a:srgbClr val="FF0000"/>
                </a:solidFill>
              </a:rPr>
              <a:t>Interaction</a:t>
            </a:r>
            <a:r>
              <a:rPr lang="en-US" altLang="en-US" sz="1600"/>
              <a:t> term which needs to be added to the original simple additive model.</a:t>
            </a:r>
          </a:p>
          <a:p>
            <a:pPr eaLnBrk="1" hangingPunct="1"/>
            <a:endParaRPr lang="en-US" altLang="en-US" sz="1600"/>
          </a:p>
          <a:p>
            <a:pPr eaLnBrk="1" hangingPunct="1"/>
            <a:r>
              <a:rPr lang="en-US" altLang="en-US" sz="1600"/>
              <a:t>The new, and more general two-way, balanced ANOVA model including </a:t>
            </a:r>
            <a:r>
              <a:rPr lang="en-US" altLang="en-US" sz="1600">
                <a:solidFill>
                  <a:srgbClr val="FF0000"/>
                </a:solidFill>
              </a:rPr>
              <a:t>Interaction</a:t>
            </a:r>
            <a:r>
              <a:rPr lang="en-US" altLang="en-US" sz="1600"/>
              <a:t> is:</a:t>
            </a:r>
          </a:p>
          <a:p>
            <a:pPr eaLnBrk="1" hangingPunct="1"/>
            <a:endParaRPr lang="en-US" altLang="en-US" sz="800"/>
          </a:p>
          <a:p>
            <a:pPr eaLnBrk="1" hangingPunct="1"/>
            <a:r>
              <a:rPr lang="en-US" altLang="en-US" sz="1600"/>
              <a:t>     Y</a:t>
            </a:r>
            <a:r>
              <a:rPr lang="en-US" altLang="en-US" sz="1600" baseline="-25000"/>
              <a:t>ijk</a:t>
            </a:r>
            <a:r>
              <a:rPr lang="en-US" altLang="en-US" sz="1600"/>
              <a:t> = </a:t>
            </a:r>
            <a:r>
              <a:rPr lang="el-GR" altLang="en-US" sz="1600"/>
              <a:t>μ</a:t>
            </a:r>
            <a:r>
              <a:rPr lang="en-US" altLang="en-US" sz="1600"/>
              <a:t> + </a:t>
            </a:r>
            <a:r>
              <a:rPr lang="el-GR" altLang="en-US" sz="1600"/>
              <a:t>α</a:t>
            </a:r>
            <a:r>
              <a:rPr lang="en-US" altLang="en-US" sz="1600" baseline="-25000"/>
              <a:t>i</a:t>
            </a:r>
            <a:r>
              <a:rPr lang="en-US" altLang="en-US" sz="1600"/>
              <a:t> + </a:t>
            </a:r>
            <a:r>
              <a:rPr lang="el-GR" altLang="en-US" sz="1600"/>
              <a:t>β</a:t>
            </a:r>
            <a:r>
              <a:rPr lang="en-US" altLang="en-US" sz="1600" baseline="-25000"/>
              <a:t>j</a:t>
            </a:r>
            <a:r>
              <a:rPr lang="en-US" altLang="en-US" sz="1600"/>
              <a:t> + </a:t>
            </a:r>
            <a:r>
              <a:rPr lang="en-US" altLang="en-US" sz="1600">
                <a:solidFill>
                  <a:srgbClr val="FF0000"/>
                </a:solidFill>
                <a:latin typeface="Calibri" panose="020F0502020204030204" pitchFamily="34" charset="0"/>
              </a:rPr>
              <a:t>α</a:t>
            </a:r>
            <a:r>
              <a:rPr lang="el-GR" altLang="en-US" sz="1600">
                <a:solidFill>
                  <a:srgbClr val="FF0000"/>
                </a:solidFill>
                <a:latin typeface="Calibri" panose="020F0502020204030204" pitchFamily="34" charset="0"/>
              </a:rPr>
              <a:t>β</a:t>
            </a:r>
            <a:r>
              <a:rPr lang="en-US" altLang="en-US" sz="1600" baseline="-25000">
                <a:solidFill>
                  <a:srgbClr val="FF0000"/>
                </a:solidFill>
                <a:latin typeface="Calibri" panose="020F0502020204030204" pitchFamily="34" charset="0"/>
              </a:rPr>
              <a:t>ij</a:t>
            </a:r>
            <a:r>
              <a:rPr lang="en-US" altLang="en-US" sz="1600">
                <a:latin typeface="Calibri" panose="020F0502020204030204" pitchFamily="34" charset="0"/>
              </a:rPr>
              <a:t> + </a:t>
            </a:r>
            <a:r>
              <a:rPr lang="el-GR" altLang="en-US" sz="1600"/>
              <a:t>ε</a:t>
            </a:r>
            <a:r>
              <a:rPr lang="en-US" altLang="en-US" sz="1600" baseline="-25000"/>
              <a:t>ijk</a:t>
            </a:r>
            <a:r>
              <a:rPr lang="en-US" altLang="en-US" sz="1600"/>
              <a:t>,</a:t>
            </a:r>
          </a:p>
          <a:p>
            <a:pPr eaLnBrk="1" hangingPunct="1"/>
            <a:endParaRPr lang="en-US" altLang="en-US" sz="800"/>
          </a:p>
          <a:p>
            <a:pPr eaLnBrk="1" hangingPunct="1"/>
            <a:r>
              <a:rPr lang="en-US" altLang="en-US" sz="1600"/>
              <a:t> with  i = 1, …, a </a:t>
            </a:r>
            <a:r>
              <a:rPr lang="en-US" altLang="en-US" sz="1200"/>
              <a:t>(the number of levels for Factor A),</a:t>
            </a:r>
            <a:endParaRPr lang="en-US" altLang="en-US" sz="1600"/>
          </a:p>
          <a:p>
            <a:pPr eaLnBrk="1" hangingPunct="1"/>
            <a:r>
              <a:rPr lang="en-US" altLang="en-US" sz="1600"/>
              <a:t>         j = 1, …, b</a:t>
            </a:r>
            <a:r>
              <a:rPr lang="en-US" altLang="en-US" sz="1200"/>
              <a:t> (the number of levels for Factor B),</a:t>
            </a:r>
          </a:p>
          <a:p>
            <a:pPr eaLnBrk="1" hangingPunct="1"/>
            <a:r>
              <a:rPr lang="en-US" altLang="en-US" sz="1200"/>
              <a:t> </a:t>
            </a:r>
            <a:r>
              <a:rPr lang="en-US" altLang="en-US" sz="1600"/>
              <a:t>and  k = 1, …, m </a:t>
            </a:r>
            <a:r>
              <a:rPr lang="en-US" altLang="en-US" sz="1200"/>
              <a:t>(number of results for each group)</a:t>
            </a:r>
          </a:p>
          <a:p>
            <a:pPr eaLnBrk="1" hangingPunct="1"/>
            <a:endParaRPr lang="en-US" altLang="en-US" sz="800"/>
          </a:p>
          <a:p>
            <a:pPr eaLnBrk="1" hangingPunct="1"/>
            <a:r>
              <a:rPr lang="en-US" altLang="en-US" sz="1600"/>
              <a:t> where Y</a:t>
            </a:r>
            <a:r>
              <a:rPr lang="en-US" altLang="en-US" sz="1600" baseline="-25000"/>
              <a:t>ijk</a:t>
            </a:r>
            <a:r>
              <a:rPr lang="en-US" altLang="en-US" sz="1600"/>
              <a:t> = the kth result from group (i, j),</a:t>
            </a:r>
          </a:p>
          <a:p>
            <a:pPr eaLnBrk="1" hangingPunct="1"/>
            <a:r>
              <a:rPr lang="en-US" altLang="en-US" sz="1600"/>
              <a:t>             </a:t>
            </a:r>
            <a:r>
              <a:rPr lang="el-GR" altLang="en-US" sz="1600"/>
              <a:t>μ</a:t>
            </a:r>
            <a:r>
              <a:rPr lang="en-US" altLang="en-US" sz="1600"/>
              <a:t>  = an overall mean level for the data,</a:t>
            </a:r>
          </a:p>
          <a:p>
            <a:pPr eaLnBrk="1" hangingPunct="1"/>
            <a:r>
              <a:rPr lang="en-US" altLang="en-US" sz="1600"/>
              <a:t>             </a:t>
            </a:r>
            <a:r>
              <a:rPr lang="el-GR" altLang="en-US" sz="1600"/>
              <a:t>α</a:t>
            </a:r>
            <a:r>
              <a:rPr lang="en-US" altLang="en-US" sz="1600" baseline="-25000"/>
              <a:t>i</a:t>
            </a:r>
            <a:r>
              <a:rPr lang="en-US" altLang="en-US" sz="1600"/>
              <a:t>  = an offset for the mean level when Factor A = i from the overall mean</a:t>
            </a:r>
          </a:p>
          <a:p>
            <a:pPr eaLnBrk="1" hangingPunct="1"/>
            <a:r>
              <a:rPr lang="en-US" altLang="en-US" sz="1600"/>
              <a:t>             </a:t>
            </a:r>
            <a:r>
              <a:rPr lang="el-GR" altLang="en-US" sz="1600"/>
              <a:t>β</a:t>
            </a:r>
            <a:r>
              <a:rPr lang="en-US" altLang="en-US" sz="1600" baseline="-25000"/>
              <a:t>j</a:t>
            </a:r>
            <a:r>
              <a:rPr lang="en-US" altLang="en-US" sz="1600"/>
              <a:t> = an offset for the mean level when Factor B = j from the overall mean</a:t>
            </a:r>
          </a:p>
          <a:p>
            <a:pPr eaLnBrk="1" hangingPunct="1"/>
            <a:r>
              <a:rPr lang="en-US" altLang="en-US" sz="1600"/>
              <a:t>           </a:t>
            </a:r>
            <a:r>
              <a:rPr lang="el-GR" altLang="en-US" sz="1600">
                <a:solidFill>
                  <a:srgbClr val="FF0000"/>
                </a:solidFill>
              </a:rPr>
              <a:t>αβ</a:t>
            </a:r>
            <a:r>
              <a:rPr lang="en-US" altLang="en-US" sz="1600" baseline="-25000">
                <a:solidFill>
                  <a:srgbClr val="FF0000"/>
                </a:solidFill>
              </a:rPr>
              <a:t>ij</a:t>
            </a:r>
            <a:r>
              <a:rPr lang="en-US" altLang="en-US" sz="1600">
                <a:solidFill>
                  <a:srgbClr val="FF0000"/>
                </a:solidFill>
              </a:rPr>
              <a:t> = a multiplicative effect for Factors A and B for group (i, j) </a:t>
            </a:r>
            <a:r>
              <a:rPr lang="en-US" altLang="en-US" sz="1200">
                <a:solidFill>
                  <a:srgbClr val="FF0000"/>
                </a:solidFill>
              </a:rPr>
              <a:t>(so, now  </a:t>
            </a:r>
            <a:r>
              <a:rPr lang="el-GR" altLang="en-US" sz="1200">
                <a:solidFill>
                  <a:srgbClr val="FF0000"/>
                </a:solidFill>
              </a:rPr>
              <a:t>μ</a:t>
            </a:r>
            <a:r>
              <a:rPr lang="en-US" altLang="en-US" sz="1200" baseline="-25000">
                <a:solidFill>
                  <a:srgbClr val="FF0000"/>
                </a:solidFill>
              </a:rPr>
              <a:t>ij</a:t>
            </a:r>
            <a:r>
              <a:rPr lang="en-US" altLang="en-US" sz="1200">
                <a:solidFill>
                  <a:srgbClr val="FF0000"/>
                </a:solidFill>
              </a:rPr>
              <a:t> = </a:t>
            </a:r>
            <a:r>
              <a:rPr lang="el-GR" altLang="en-US" sz="1200">
                <a:solidFill>
                  <a:srgbClr val="FF0000"/>
                </a:solidFill>
              </a:rPr>
              <a:t>μ</a:t>
            </a:r>
            <a:r>
              <a:rPr lang="en-US" altLang="en-US" sz="1200">
                <a:solidFill>
                  <a:srgbClr val="FF0000"/>
                </a:solidFill>
              </a:rPr>
              <a:t>+</a:t>
            </a:r>
            <a:r>
              <a:rPr lang="el-GR" altLang="en-US" sz="1200">
                <a:solidFill>
                  <a:srgbClr val="FF0000"/>
                </a:solidFill>
              </a:rPr>
              <a:t>α</a:t>
            </a:r>
            <a:r>
              <a:rPr lang="en-US" altLang="en-US" sz="1200" baseline="-25000">
                <a:solidFill>
                  <a:srgbClr val="FF0000"/>
                </a:solidFill>
              </a:rPr>
              <a:t>i</a:t>
            </a:r>
            <a:r>
              <a:rPr lang="en-US" altLang="en-US" sz="1200">
                <a:solidFill>
                  <a:srgbClr val="FF0000"/>
                </a:solidFill>
              </a:rPr>
              <a:t>+</a:t>
            </a:r>
            <a:r>
              <a:rPr lang="el-GR" altLang="en-US" sz="1200">
                <a:solidFill>
                  <a:srgbClr val="FF0000"/>
                </a:solidFill>
              </a:rPr>
              <a:t>β</a:t>
            </a:r>
            <a:r>
              <a:rPr lang="en-US" altLang="en-US" sz="1200" baseline="-25000">
                <a:solidFill>
                  <a:srgbClr val="FF0000"/>
                </a:solidFill>
              </a:rPr>
              <a:t>j</a:t>
            </a:r>
            <a:r>
              <a:rPr lang="en-US" altLang="en-US" sz="1200">
                <a:solidFill>
                  <a:srgbClr val="FF0000"/>
                </a:solidFill>
              </a:rPr>
              <a:t>+</a:t>
            </a:r>
            <a:r>
              <a:rPr lang="el-GR" altLang="en-US" sz="1200">
                <a:solidFill>
                  <a:srgbClr val="FF0000"/>
                </a:solidFill>
              </a:rPr>
              <a:t>αβ</a:t>
            </a:r>
            <a:r>
              <a:rPr lang="en-US" altLang="en-US" sz="1200" baseline="-25000">
                <a:solidFill>
                  <a:srgbClr val="FF0000"/>
                </a:solidFill>
              </a:rPr>
              <a:t>ij</a:t>
            </a:r>
            <a:r>
              <a:rPr lang="en-US" altLang="en-US" sz="1200">
                <a:solidFill>
                  <a:srgbClr val="FF0000"/>
                </a:solidFill>
              </a:rPr>
              <a:t>),</a:t>
            </a:r>
          </a:p>
          <a:p>
            <a:pPr eaLnBrk="1" hangingPunct="1"/>
            <a:r>
              <a:rPr lang="en-US" altLang="en-US" sz="1600"/>
              <a:t>             </a:t>
            </a:r>
            <a:r>
              <a:rPr lang="el-GR" altLang="en-US" sz="1600"/>
              <a:t>ε</a:t>
            </a:r>
            <a:r>
              <a:rPr lang="en-US" altLang="en-US" sz="1600" baseline="-25000"/>
              <a:t>ijk</a:t>
            </a:r>
            <a:r>
              <a:rPr lang="en-US" altLang="en-US" sz="1600"/>
              <a:t> = random error term</a:t>
            </a:r>
          </a:p>
          <a:p>
            <a:pPr eaLnBrk="1" hangingPunct="1"/>
            <a:endParaRPr lang="en-US" altLang="en-US" sz="800"/>
          </a:p>
          <a:p>
            <a:pPr eaLnBrk="1" hangingPunct="1"/>
            <a:r>
              <a:rPr lang="en-US" altLang="en-US" sz="1600"/>
              <a:t>The assumptions for this model include </a:t>
            </a:r>
            <a:r>
              <a:rPr lang="el-GR" altLang="en-US" sz="1600"/>
              <a:t>Σ</a:t>
            </a:r>
            <a:r>
              <a:rPr lang="en-US" altLang="en-US" sz="1600" baseline="-25000"/>
              <a:t>i=1 to a </a:t>
            </a:r>
            <a:r>
              <a:rPr lang="el-GR" altLang="en-US" sz="1600"/>
              <a:t>α</a:t>
            </a:r>
            <a:r>
              <a:rPr lang="en-US" altLang="en-US" sz="1600" baseline="-25000"/>
              <a:t>i</a:t>
            </a:r>
            <a:r>
              <a:rPr lang="en-US" altLang="en-US" sz="1600"/>
              <a:t> = 0, </a:t>
            </a:r>
            <a:r>
              <a:rPr lang="el-GR" altLang="en-US" sz="1600"/>
              <a:t>Σ</a:t>
            </a:r>
            <a:r>
              <a:rPr lang="en-US" altLang="en-US" sz="1600" baseline="-25000"/>
              <a:t>j=1 to b </a:t>
            </a:r>
            <a:r>
              <a:rPr lang="el-GR" altLang="en-US" sz="1600">
                <a:latin typeface="Calibri" panose="020F0502020204030204" pitchFamily="34" charset="0"/>
              </a:rPr>
              <a:t>β</a:t>
            </a:r>
            <a:r>
              <a:rPr lang="en-US" altLang="en-US" sz="1600" baseline="-25000"/>
              <a:t>j</a:t>
            </a:r>
            <a:r>
              <a:rPr lang="en-US" altLang="en-US" sz="1600"/>
              <a:t> = 0, </a:t>
            </a:r>
            <a:r>
              <a:rPr lang="el-GR" altLang="en-US" sz="1600">
                <a:solidFill>
                  <a:srgbClr val="FF0000"/>
                </a:solidFill>
              </a:rPr>
              <a:t>Σ</a:t>
            </a:r>
            <a:r>
              <a:rPr lang="en-US" altLang="en-US" sz="1600" baseline="-25000">
                <a:solidFill>
                  <a:srgbClr val="FF0000"/>
                </a:solidFill>
              </a:rPr>
              <a:t>i=1 to a</a:t>
            </a:r>
            <a:r>
              <a:rPr lang="el-GR" altLang="en-US" sz="1600">
                <a:solidFill>
                  <a:srgbClr val="FF0000"/>
                </a:solidFill>
              </a:rPr>
              <a:t>Σ</a:t>
            </a:r>
            <a:r>
              <a:rPr lang="en-US" altLang="en-US" sz="1600" baseline="-25000">
                <a:solidFill>
                  <a:srgbClr val="FF0000"/>
                </a:solidFill>
              </a:rPr>
              <a:t>j=1 to b </a:t>
            </a:r>
            <a:r>
              <a:rPr lang="el-GR" altLang="en-US" sz="1600">
                <a:solidFill>
                  <a:srgbClr val="FF0000"/>
                </a:solidFill>
              </a:rPr>
              <a:t>α</a:t>
            </a:r>
            <a:r>
              <a:rPr lang="el-GR" altLang="en-US" sz="1600">
                <a:solidFill>
                  <a:srgbClr val="FF0000"/>
                </a:solidFill>
                <a:latin typeface="Calibri" panose="020F0502020204030204" pitchFamily="34" charset="0"/>
              </a:rPr>
              <a:t>β</a:t>
            </a:r>
            <a:r>
              <a:rPr lang="en-US" altLang="en-US" sz="1600" baseline="-25000">
                <a:solidFill>
                  <a:srgbClr val="FF0000"/>
                </a:solidFill>
              </a:rPr>
              <a:t>ij</a:t>
            </a:r>
            <a:r>
              <a:rPr lang="en-US" altLang="en-US" sz="1600">
                <a:solidFill>
                  <a:srgbClr val="FF0000"/>
                </a:solidFill>
              </a:rPr>
              <a:t> = 0</a:t>
            </a:r>
            <a:r>
              <a:rPr lang="en-US" altLang="en-US" sz="1600"/>
              <a:t>, and </a:t>
            </a:r>
            <a:r>
              <a:rPr lang="el-GR" altLang="en-US" sz="1600"/>
              <a:t>ε</a:t>
            </a:r>
            <a:r>
              <a:rPr lang="en-US" altLang="en-US" sz="1600" baseline="-25000"/>
              <a:t>ijk</a:t>
            </a:r>
            <a:r>
              <a:rPr lang="en-US" altLang="en-US" sz="1600"/>
              <a:t> ~  NID(0, </a:t>
            </a:r>
            <a:r>
              <a:rPr lang="el-GR" altLang="en-US" sz="1600"/>
              <a:t>σ</a:t>
            </a:r>
            <a:r>
              <a:rPr lang="en-US" altLang="en-US" sz="1600" baseline="30000"/>
              <a:t>2</a:t>
            </a:r>
            <a:r>
              <a:rPr lang="en-US" altLang="en-US" sz="1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additive="base">
                                        <p:cTn id="1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 calcmode="lin" valueType="num">
                                      <p:cBhvr additive="base">
                                        <p:cTn id="4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anim calcmode="lin" valueType="num">
                                      <p:cBhvr additive="base">
                                        <p:cTn id="4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 calcmode="lin" valueType="num">
                                      <p:cBhvr additive="base">
                                        <p:cTn id="49"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anim calcmode="lin" valueType="num">
                                      <p:cBhvr additive="base">
                                        <p:cTn id="5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anim calcmode="lin" valueType="num">
                                      <p:cBhvr additive="base">
                                        <p:cTn id="57"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4">
                                            <p:txEl>
                                              <p:pRg st="17" end="17"/>
                                            </p:txEl>
                                          </p:spTgt>
                                        </p:tgtEl>
                                        <p:attrNameLst>
                                          <p:attrName>style.visibility</p:attrName>
                                        </p:attrNameLst>
                                      </p:cBhvr>
                                      <p:to>
                                        <p:strVal val="visible"/>
                                      </p:to>
                                    </p:set>
                                    <p:anim calcmode="lin" valueType="num">
                                      <p:cBhvr additive="base">
                                        <p:cTn id="63"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1">
            <a:extLst>
              <a:ext uri="{FF2B5EF4-FFF2-40B4-BE49-F238E27FC236}">
                <a16:creationId xmlns:a16="http://schemas.microsoft.com/office/drawing/2014/main" id="{5F732DE3-7B23-4F7E-B8EB-067D9F1A10F5}"/>
              </a:ext>
            </a:extLst>
          </p:cNvPr>
          <p:cNvSpPr txBox="1">
            <a:spLocks noChangeArrowheads="1"/>
          </p:cNvSpPr>
          <p:nvPr/>
        </p:nvSpPr>
        <p:spPr bwMode="auto">
          <a:xfrm>
            <a:off x="1676400" y="228600"/>
            <a:ext cx="565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Two-Way Analysis of Variance</a:t>
            </a:r>
          </a:p>
        </p:txBody>
      </p:sp>
      <p:sp>
        <p:nvSpPr>
          <p:cNvPr id="16387" name="TextBox 2">
            <a:extLst>
              <a:ext uri="{FF2B5EF4-FFF2-40B4-BE49-F238E27FC236}">
                <a16:creationId xmlns:a16="http://schemas.microsoft.com/office/drawing/2014/main" id="{720146C0-1D41-4B2B-8E1B-7225CDAFB490}"/>
              </a:ext>
            </a:extLst>
          </p:cNvPr>
          <p:cNvSpPr txBox="1">
            <a:spLocks noChangeArrowheads="1"/>
          </p:cNvSpPr>
          <p:nvPr/>
        </p:nvSpPr>
        <p:spPr bwMode="auto">
          <a:xfrm>
            <a:off x="381000" y="914400"/>
            <a:ext cx="6878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The New ANOVA Table including the accounting for </a:t>
            </a:r>
            <a:r>
              <a:rPr lang="en-US" altLang="en-US" sz="1600">
                <a:solidFill>
                  <a:srgbClr val="FF0000"/>
                </a:solidFill>
              </a:rPr>
              <a:t>Interaction</a:t>
            </a:r>
            <a:r>
              <a:rPr lang="en-US" altLang="en-US" sz="1600"/>
              <a:t> is given as:</a:t>
            </a:r>
          </a:p>
        </p:txBody>
      </p:sp>
      <p:graphicFrame>
        <p:nvGraphicFramePr>
          <p:cNvPr id="4" name="Table 3">
            <a:extLst>
              <a:ext uri="{FF2B5EF4-FFF2-40B4-BE49-F238E27FC236}">
                <a16:creationId xmlns:a16="http://schemas.microsoft.com/office/drawing/2014/main" id="{82FE6F94-6A4B-49A0-B404-A83709F3781A}"/>
              </a:ext>
            </a:extLst>
          </p:cNvPr>
          <p:cNvGraphicFramePr>
            <a:graphicFrameLocks noGrp="1"/>
          </p:cNvGraphicFramePr>
          <p:nvPr/>
        </p:nvGraphicFramePr>
        <p:xfrm>
          <a:off x="457200" y="1295400"/>
          <a:ext cx="6781799" cy="3175000"/>
        </p:xfrm>
        <a:graphic>
          <a:graphicData uri="http://schemas.openxmlformats.org/drawingml/2006/table">
            <a:tbl>
              <a:tblPr firstRow="1" bandRow="1">
                <a:tableStyleId>{5C22544A-7EE6-4342-B048-85BDC9FD1C3A}</a:tableStyleId>
              </a:tblPr>
              <a:tblGrid>
                <a:gridCol w="1219199">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370840">
                <a:tc>
                  <a:txBody>
                    <a:bodyPr/>
                    <a:lstStyle/>
                    <a:p>
                      <a:r>
                        <a:rPr lang="en-US" dirty="0"/>
                        <a:t>Source</a:t>
                      </a:r>
                    </a:p>
                  </a:txBody>
                  <a:tcPr/>
                </a:tc>
                <a:tc>
                  <a:txBody>
                    <a:bodyPr/>
                    <a:lstStyle/>
                    <a:p>
                      <a:r>
                        <a:rPr lang="en-US" dirty="0" err="1"/>
                        <a:t>df</a:t>
                      </a:r>
                      <a:endParaRPr lang="en-US" dirty="0"/>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extLst>
                  <a:ext uri="{0D108BD9-81ED-4DB2-BD59-A6C34878D82A}">
                    <a16:rowId xmlns:a16="http://schemas.microsoft.com/office/drawing/2014/main" val="10000"/>
                  </a:ext>
                </a:extLst>
              </a:tr>
              <a:tr h="370840">
                <a:tc>
                  <a:txBody>
                    <a:bodyPr/>
                    <a:lstStyle/>
                    <a:p>
                      <a:r>
                        <a:rPr lang="en-US" dirty="0"/>
                        <a:t>Factor A</a:t>
                      </a:r>
                    </a:p>
                  </a:txBody>
                  <a:tcPr/>
                </a:tc>
                <a:tc>
                  <a:txBody>
                    <a:bodyPr/>
                    <a:lstStyle/>
                    <a:p>
                      <a:r>
                        <a:rPr lang="en-US" sz="1400" dirty="0"/>
                        <a:t>a-1</a:t>
                      </a:r>
                    </a:p>
                  </a:txBody>
                  <a:tcPr/>
                </a:tc>
                <a:tc>
                  <a:txBody>
                    <a:bodyPr/>
                    <a:lstStyle/>
                    <a:p>
                      <a:r>
                        <a:rPr lang="en-US" dirty="0">
                          <a:latin typeface="Calibri"/>
                        </a:rPr>
                        <a:t>SSA = </a:t>
                      </a:r>
                    </a:p>
                    <a:p>
                      <a:r>
                        <a:rPr lang="en-US" sz="1200" dirty="0" err="1">
                          <a:latin typeface="Calibri"/>
                        </a:rPr>
                        <a:t>bm∑</a:t>
                      </a:r>
                      <a:r>
                        <a:rPr lang="en-US" sz="1200" baseline="-25000" dirty="0" err="1">
                          <a:latin typeface="Calibri"/>
                        </a:rPr>
                        <a:t>a</a:t>
                      </a:r>
                      <a:r>
                        <a:rPr lang="en-US" sz="1200" dirty="0">
                          <a:latin typeface="Calibri"/>
                        </a:rPr>
                        <a:t>(Y</a:t>
                      </a:r>
                      <a:r>
                        <a:rPr lang="en-US" sz="1200" baseline="-25000" dirty="0">
                          <a:latin typeface="Calibri"/>
                        </a:rPr>
                        <a:t>i</a:t>
                      </a:r>
                      <a:r>
                        <a:rPr lang="en-US" sz="1200" dirty="0">
                          <a:latin typeface="Calibri"/>
                        </a:rPr>
                        <a:t>-bar</a:t>
                      </a:r>
                      <a:r>
                        <a:rPr lang="en-US" sz="1200" baseline="0" dirty="0">
                          <a:latin typeface="Calibri"/>
                        </a:rPr>
                        <a:t> – Y-bar)</a:t>
                      </a:r>
                      <a:r>
                        <a:rPr lang="en-US" sz="1200" baseline="30000" dirty="0">
                          <a:latin typeface="Calibri"/>
                        </a:rPr>
                        <a:t>2</a:t>
                      </a:r>
                      <a:endParaRPr lang="en-US" sz="1200" baseline="30000" dirty="0"/>
                    </a:p>
                  </a:txBody>
                  <a:tcPr/>
                </a:tc>
                <a:tc>
                  <a:txBody>
                    <a:bodyPr/>
                    <a:lstStyle/>
                    <a:p>
                      <a:r>
                        <a:rPr lang="en-US" dirty="0"/>
                        <a:t>MSA =</a:t>
                      </a:r>
                    </a:p>
                    <a:p>
                      <a:r>
                        <a:rPr lang="en-US" sz="1200" dirty="0"/>
                        <a:t>SSA/(a-1)</a:t>
                      </a:r>
                    </a:p>
                  </a:txBody>
                  <a:tcPr/>
                </a:tc>
                <a:tc>
                  <a:txBody>
                    <a:bodyPr/>
                    <a:lstStyle/>
                    <a:p>
                      <a:r>
                        <a:rPr lang="en-US"/>
                        <a:t>F</a:t>
                      </a:r>
                      <a:r>
                        <a:rPr lang="en-US" baseline="-25000"/>
                        <a:t>A</a:t>
                      </a:r>
                      <a:r>
                        <a:rPr lang="en-US"/>
                        <a:t> =</a:t>
                      </a:r>
                    </a:p>
                    <a:p>
                      <a:r>
                        <a:rPr lang="en-US" sz="1200"/>
                        <a:t>MSA/MSE</a:t>
                      </a:r>
                    </a:p>
                  </a:txBody>
                  <a:tcPr/>
                </a:tc>
                <a:extLst>
                  <a:ext uri="{0D108BD9-81ED-4DB2-BD59-A6C34878D82A}">
                    <a16:rowId xmlns:a16="http://schemas.microsoft.com/office/drawing/2014/main" val="10001"/>
                  </a:ext>
                </a:extLst>
              </a:tr>
              <a:tr h="370840">
                <a:tc>
                  <a:txBody>
                    <a:bodyPr/>
                    <a:lstStyle/>
                    <a:p>
                      <a:r>
                        <a:rPr lang="en-US" dirty="0"/>
                        <a:t>Factor B</a:t>
                      </a:r>
                    </a:p>
                  </a:txBody>
                  <a:tcPr/>
                </a:tc>
                <a:tc>
                  <a:txBody>
                    <a:bodyPr/>
                    <a:lstStyle/>
                    <a:p>
                      <a:r>
                        <a:rPr lang="en-US" sz="1400" dirty="0"/>
                        <a:t>b-1</a:t>
                      </a:r>
                    </a:p>
                  </a:txBody>
                  <a:tcPr/>
                </a:tc>
                <a:tc>
                  <a:txBody>
                    <a:bodyPr/>
                    <a:lstStyle/>
                    <a:p>
                      <a:r>
                        <a:rPr lang="en-US" dirty="0">
                          <a:latin typeface="+mn-lt"/>
                        </a:rPr>
                        <a:t>SSB = </a:t>
                      </a:r>
                    </a:p>
                    <a:p>
                      <a:r>
                        <a:rPr lang="en-US" sz="1200" dirty="0" err="1">
                          <a:latin typeface="+mn-lt"/>
                        </a:rPr>
                        <a:t>am∑</a:t>
                      </a:r>
                      <a:r>
                        <a:rPr lang="en-US" sz="1200" baseline="-25000" dirty="0" err="1">
                          <a:latin typeface="+mn-lt"/>
                        </a:rPr>
                        <a:t>b</a:t>
                      </a:r>
                      <a:r>
                        <a:rPr lang="en-US" sz="1200" dirty="0">
                          <a:latin typeface="+mn-lt"/>
                        </a:rPr>
                        <a:t>(</a:t>
                      </a:r>
                      <a:r>
                        <a:rPr lang="en-US" sz="1200" dirty="0" err="1">
                          <a:latin typeface="+mn-lt"/>
                        </a:rPr>
                        <a:t>Y</a:t>
                      </a:r>
                      <a:r>
                        <a:rPr lang="en-US" sz="1200" baseline="-25000" dirty="0" err="1">
                          <a:latin typeface="+mn-lt"/>
                        </a:rPr>
                        <a:t>j</a:t>
                      </a:r>
                      <a:r>
                        <a:rPr lang="en-US" sz="1200" dirty="0">
                          <a:latin typeface="+mn-lt"/>
                        </a:rPr>
                        <a:t>-bar</a:t>
                      </a:r>
                      <a:r>
                        <a:rPr lang="en-US" sz="1200" baseline="0" dirty="0">
                          <a:latin typeface="+mn-lt"/>
                        </a:rPr>
                        <a:t> – Y-bar)</a:t>
                      </a:r>
                      <a:r>
                        <a:rPr lang="en-US" sz="1200" baseline="30000" dirty="0">
                          <a:latin typeface="+mn-lt"/>
                        </a:rPr>
                        <a:t>2</a:t>
                      </a:r>
                      <a:endParaRPr lang="en-US" sz="1200" baseline="30000" dirty="0"/>
                    </a:p>
                  </a:txBody>
                  <a:tcPr/>
                </a:tc>
                <a:tc>
                  <a:txBody>
                    <a:bodyPr/>
                    <a:lstStyle/>
                    <a:p>
                      <a:r>
                        <a:rPr lang="en-US" dirty="0"/>
                        <a:t>MSB =</a:t>
                      </a:r>
                    </a:p>
                    <a:p>
                      <a:r>
                        <a:rPr lang="en-US" sz="1200" dirty="0"/>
                        <a:t>SSB/(b-1)</a:t>
                      </a:r>
                    </a:p>
                  </a:txBody>
                  <a:tcPr/>
                </a:tc>
                <a:tc>
                  <a:txBody>
                    <a:bodyPr/>
                    <a:lstStyle/>
                    <a:p>
                      <a:r>
                        <a:rPr lang="en-US" dirty="0"/>
                        <a:t>F</a:t>
                      </a:r>
                      <a:r>
                        <a:rPr lang="en-US" baseline="-25000" dirty="0"/>
                        <a:t>B</a:t>
                      </a:r>
                      <a:r>
                        <a:rPr lang="en-US" dirty="0"/>
                        <a:t> =</a:t>
                      </a:r>
                    </a:p>
                    <a:p>
                      <a:r>
                        <a:rPr lang="en-US" sz="1200" dirty="0"/>
                        <a:t>MSB/MSE</a:t>
                      </a:r>
                    </a:p>
                  </a:txBody>
                  <a:tcPr/>
                </a:tc>
                <a:extLst>
                  <a:ext uri="{0D108BD9-81ED-4DB2-BD59-A6C34878D82A}">
                    <a16:rowId xmlns:a16="http://schemas.microsoft.com/office/drawing/2014/main" val="10002"/>
                  </a:ext>
                </a:extLst>
              </a:tr>
              <a:tr h="370840">
                <a:tc>
                  <a:txBody>
                    <a:bodyPr/>
                    <a:lstStyle/>
                    <a:p>
                      <a:r>
                        <a:rPr lang="en-US" dirty="0">
                          <a:solidFill>
                            <a:srgbClr val="FF0000"/>
                          </a:solidFill>
                        </a:rPr>
                        <a:t>Interaction</a:t>
                      </a:r>
                    </a:p>
                  </a:txBody>
                  <a:tcPr/>
                </a:tc>
                <a:tc>
                  <a:txBody>
                    <a:bodyPr/>
                    <a:lstStyle/>
                    <a:p>
                      <a:r>
                        <a:rPr lang="en-US" sz="1400" dirty="0">
                          <a:solidFill>
                            <a:srgbClr val="FF0000"/>
                          </a:solidFill>
                        </a:rPr>
                        <a:t>(a-1)(b-1)</a:t>
                      </a:r>
                    </a:p>
                  </a:txBody>
                  <a:tcPr/>
                </a:tc>
                <a:tc>
                  <a:txBody>
                    <a:bodyPr/>
                    <a:lstStyle/>
                    <a:p>
                      <a:r>
                        <a:rPr lang="en-US" sz="1800" dirty="0">
                          <a:solidFill>
                            <a:srgbClr val="FF0000"/>
                          </a:solidFill>
                        </a:rPr>
                        <a:t>SSAB =</a:t>
                      </a:r>
                    </a:p>
                    <a:p>
                      <a:r>
                        <a:rPr lang="en-US" sz="1050" dirty="0" err="1">
                          <a:solidFill>
                            <a:srgbClr val="FF0000"/>
                          </a:solidFill>
                          <a:latin typeface="+mn-lt"/>
                        </a:rPr>
                        <a:t>m∑</a:t>
                      </a:r>
                      <a:r>
                        <a:rPr lang="en-US" sz="1050" baseline="-25000" dirty="0" err="1">
                          <a:solidFill>
                            <a:srgbClr val="FF0000"/>
                          </a:solidFill>
                          <a:latin typeface="+mn-lt"/>
                        </a:rPr>
                        <a:t>a</a:t>
                      </a:r>
                      <a:r>
                        <a:rPr lang="en-US" sz="1050" dirty="0" err="1">
                          <a:solidFill>
                            <a:srgbClr val="FF0000"/>
                          </a:solidFill>
                          <a:latin typeface="+mn-lt"/>
                        </a:rPr>
                        <a:t>∑</a:t>
                      </a:r>
                      <a:r>
                        <a:rPr lang="en-US" sz="1050" baseline="-25000" dirty="0" err="1">
                          <a:solidFill>
                            <a:srgbClr val="FF0000"/>
                          </a:solidFill>
                          <a:latin typeface="+mn-lt"/>
                        </a:rPr>
                        <a:t>b</a:t>
                      </a:r>
                      <a:r>
                        <a:rPr lang="en-US" sz="1050" dirty="0">
                          <a:solidFill>
                            <a:srgbClr val="FF0000"/>
                          </a:solidFill>
                          <a:latin typeface="+mn-lt"/>
                        </a:rPr>
                        <a:t>(</a:t>
                      </a:r>
                      <a:r>
                        <a:rPr lang="en-US" sz="1050" dirty="0" err="1">
                          <a:solidFill>
                            <a:srgbClr val="FF0000"/>
                          </a:solidFill>
                          <a:latin typeface="+mn-lt"/>
                        </a:rPr>
                        <a:t>Y</a:t>
                      </a:r>
                      <a:r>
                        <a:rPr lang="en-US" sz="1050" baseline="-25000" dirty="0" err="1">
                          <a:solidFill>
                            <a:srgbClr val="FF0000"/>
                          </a:solidFill>
                          <a:latin typeface="+mn-lt"/>
                        </a:rPr>
                        <a:t>ij</a:t>
                      </a:r>
                      <a:r>
                        <a:rPr lang="en-US" sz="1050" baseline="0" dirty="0">
                          <a:solidFill>
                            <a:srgbClr val="FF0000"/>
                          </a:solidFill>
                          <a:latin typeface="+mn-lt"/>
                        </a:rPr>
                        <a:t>-</a:t>
                      </a:r>
                      <a:r>
                        <a:rPr lang="en-US" sz="1050" dirty="0">
                          <a:solidFill>
                            <a:srgbClr val="FF0000"/>
                          </a:solidFill>
                          <a:latin typeface="+mn-lt"/>
                        </a:rPr>
                        <a:t>bar – Y</a:t>
                      </a:r>
                      <a:r>
                        <a:rPr lang="en-US" sz="1050" baseline="-25000" dirty="0">
                          <a:solidFill>
                            <a:srgbClr val="FF0000"/>
                          </a:solidFill>
                          <a:latin typeface="+mn-lt"/>
                        </a:rPr>
                        <a:t>i</a:t>
                      </a:r>
                      <a:r>
                        <a:rPr lang="en-US" sz="1050" dirty="0">
                          <a:solidFill>
                            <a:srgbClr val="FF0000"/>
                          </a:solidFill>
                          <a:latin typeface="+mn-lt"/>
                        </a:rPr>
                        <a:t>-bar – </a:t>
                      </a:r>
                      <a:r>
                        <a:rPr lang="en-US" sz="1050" dirty="0" err="1">
                          <a:solidFill>
                            <a:srgbClr val="FF0000"/>
                          </a:solidFill>
                          <a:latin typeface="+mn-lt"/>
                        </a:rPr>
                        <a:t>Y</a:t>
                      </a:r>
                      <a:r>
                        <a:rPr lang="en-US" sz="1050" baseline="-25000" dirty="0" err="1">
                          <a:solidFill>
                            <a:srgbClr val="FF0000"/>
                          </a:solidFill>
                          <a:latin typeface="+mn-lt"/>
                        </a:rPr>
                        <a:t>j</a:t>
                      </a:r>
                      <a:r>
                        <a:rPr lang="en-US" sz="1050" dirty="0">
                          <a:solidFill>
                            <a:srgbClr val="FF0000"/>
                          </a:solidFill>
                          <a:latin typeface="+mn-lt"/>
                        </a:rPr>
                        <a:t>-bar</a:t>
                      </a:r>
                      <a:r>
                        <a:rPr lang="en-US" sz="1050" baseline="0" dirty="0">
                          <a:solidFill>
                            <a:srgbClr val="FF0000"/>
                          </a:solidFill>
                          <a:latin typeface="+mn-lt"/>
                        </a:rPr>
                        <a:t> + Y-bar)</a:t>
                      </a:r>
                      <a:r>
                        <a:rPr lang="en-US" sz="1050" baseline="30000" dirty="0">
                          <a:solidFill>
                            <a:srgbClr val="FF0000"/>
                          </a:solidFill>
                          <a:latin typeface="+mn-lt"/>
                        </a:rPr>
                        <a:t>2</a:t>
                      </a:r>
                      <a:endParaRPr lang="en-US" sz="1050" baseline="30000" dirty="0">
                        <a:solidFill>
                          <a:srgbClr val="FF0000"/>
                        </a:solidFill>
                      </a:endParaRPr>
                    </a:p>
                    <a:p>
                      <a:endParaRPr lang="en-US" sz="1050" baseline="30000" dirty="0">
                        <a:solidFill>
                          <a:srgbClr val="FF0000"/>
                        </a:solidFill>
                      </a:endParaRPr>
                    </a:p>
                  </a:txBody>
                  <a:tcPr/>
                </a:tc>
                <a:tc>
                  <a:txBody>
                    <a:bodyPr/>
                    <a:lstStyle/>
                    <a:p>
                      <a:r>
                        <a:rPr lang="en-US" sz="1800" dirty="0">
                          <a:solidFill>
                            <a:srgbClr val="FF0000"/>
                          </a:solidFill>
                        </a:rPr>
                        <a:t>MSAB =</a:t>
                      </a:r>
                      <a:r>
                        <a:rPr lang="en-US" sz="1200" dirty="0">
                          <a:solidFill>
                            <a:srgbClr val="FF0000"/>
                          </a:solidFill>
                        </a:rPr>
                        <a:t> </a:t>
                      </a:r>
                    </a:p>
                    <a:p>
                      <a:r>
                        <a:rPr lang="en-US" sz="1200" dirty="0">
                          <a:solidFill>
                            <a:srgbClr val="FF0000"/>
                          </a:solidFill>
                        </a:rPr>
                        <a:t>SSAB/[(a-1)(b-1)]</a:t>
                      </a:r>
                    </a:p>
                  </a:txBody>
                  <a:tcPr/>
                </a:tc>
                <a:tc>
                  <a:txBody>
                    <a:bodyPr/>
                    <a:lstStyle/>
                    <a:p>
                      <a:r>
                        <a:rPr lang="en-US" dirty="0">
                          <a:solidFill>
                            <a:srgbClr val="FF0000"/>
                          </a:solidFill>
                        </a:rPr>
                        <a:t>F</a:t>
                      </a:r>
                      <a:r>
                        <a:rPr lang="en-US" baseline="-25000" dirty="0">
                          <a:solidFill>
                            <a:srgbClr val="FF0000"/>
                          </a:solidFill>
                        </a:rPr>
                        <a:t>AB</a:t>
                      </a:r>
                      <a:r>
                        <a:rPr lang="en-US" dirty="0">
                          <a:solidFill>
                            <a:srgbClr val="FF0000"/>
                          </a:solidFill>
                        </a:rPr>
                        <a:t> = </a:t>
                      </a:r>
                    </a:p>
                    <a:p>
                      <a:r>
                        <a:rPr lang="en-US" sz="1200" dirty="0">
                          <a:solidFill>
                            <a:srgbClr val="FF0000"/>
                          </a:solidFill>
                        </a:rPr>
                        <a:t>MSAB/MSE</a:t>
                      </a:r>
                    </a:p>
                  </a:txBody>
                  <a:tcPr/>
                </a:tc>
                <a:extLst>
                  <a:ext uri="{0D108BD9-81ED-4DB2-BD59-A6C34878D82A}">
                    <a16:rowId xmlns:a16="http://schemas.microsoft.com/office/drawing/2014/main" val="10003"/>
                  </a:ext>
                </a:extLst>
              </a:tr>
              <a:tr h="370840">
                <a:tc>
                  <a:txBody>
                    <a:bodyPr/>
                    <a:lstStyle/>
                    <a:p>
                      <a:r>
                        <a:rPr lang="en-US" dirty="0">
                          <a:solidFill>
                            <a:srgbClr val="C00000"/>
                          </a:solidFill>
                        </a:rPr>
                        <a:t>Error</a:t>
                      </a:r>
                    </a:p>
                  </a:txBody>
                  <a:tcPr/>
                </a:tc>
                <a:tc>
                  <a:txBody>
                    <a:bodyPr/>
                    <a:lstStyle/>
                    <a:p>
                      <a:r>
                        <a:rPr lang="en-US" sz="1400" dirty="0" err="1">
                          <a:solidFill>
                            <a:srgbClr val="C00000"/>
                          </a:solidFill>
                        </a:rPr>
                        <a:t>ab</a:t>
                      </a:r>
                      <a:r>
                        <a:rPr lang="en-US" sz="1400" dirty="0">
                          <a:solidFill>
                            <a:srgbClr val="C00000"/>
                          </a:solidFill>
                        </a:rPr>
                        <a:t>(m</a:t>
                      </a:r>
                      <a:r>
                        <a:rPr lang="en-US" sz="1400" baseline="0" dirty="0">
                          <a:solidFill>
                            <a:srgbClr val="C00000"/>
                          </a:solidFill>
                        </a:rPr>
                        <a:t>-1)</a:t>
                      </a:r>
                      <a:endParaRPr lang="en-US" sz="1400" dirty="0">
                        <a:solidFill>
                          <a:srgbClr val="C00000"/>
                        </a:solidFill>
                      </a:endParaRPr>
                    </a:p>
                  </a:txBody>
                  <a:tcPr/>
                </a:tc>
                <a:tc>
                  <a:txBody>
                    <a:bodyPr/>
                    <a:lstStyle/>
                    <a:p>
                      <a:r>
                        <a:rPr lang="en-US" dirty="0">
                          <a:solidFill>
                            <a:srgbClr val="C00000"/>
                          </a:solidFill>
                        </a:rPr>
                        <a:t>SSE =</a:t>
                      </a:r>
                    </a:p>
                    <a:p>
                      <a:r>
                        <a:rPr lang="en-US" sz="1050" dirty="0">
                          <a:solidFill>
                            <a:srgbClr val="C00000"/>
                          </a:solidFill>
                          <a:latin typeface="Calibri"/>
                        </a:rPr>
                        <a:t>∑</a:t>
                      </a:r>
                      <a:r>
                        <a:rPr lang="en-US" sz="1050" baseline="-25000" dirty="0" err="1">
                          <a:solidFill>
                            <a:srgbClr val="C00000"/>
                          </a:solidFill>
                          <a:latin typeface="Calibri"/>
                        </a:rPr>
                        <a:t>a</a:t>
                      </a:r>
                      <a:r>
                        <a:rPr lang="en-US" sz="1050" dirty="0" err="1">
                          <a:solidFill>
                            <a:srgbClr val="C00000"/>
                          </a:solidFill>
                          <a:latin typeface="Calibri"/>
                        </a:rPr>
                        <a:t>∑</a:t>
                      </a:r>
                      <a:r>
                        <a:rPr lang="en-US" sz="1050" baseline="-25000" dirty="0" err="1">
                          <a:solidFill>
                            <a:srgbClr val="C00000"/>
                          </a:solidFill>
                          <a:latin typeface="Calibri"/>
                        </a:rPr>
                        <a:t>b</a:t>
                      </a:r>
                      <a:r>
                        <a:rPr lang="en-US" sz="1050" dirty="0" err="1">
                          <a:solidFill>
                            <a:srgbClr val="C00000"/>
                          </a:solidFill>
                          <a:latin typeface="Calibri"/>
                        </a:rPr>
                        <a:t>∑</a:t>
                      </a:r>
                      <a:r>
                        <a:rPr lang="en-US" sz="1050" baseline="-25000" dirty="0" err="1">
                          <a:solidFill>
                            <a:srgbClr val="C00000"/>
                          </a:solidFill>
                          <a:latin typeface="Calibri"/>
                        </a:rPr>
                        <a:t>m</a:t>
                      </a:r>
                      <a:r>
                        <a:rPr lang="en-US" sz="1050" dirty="0">
                          <a:solidFill>
                            <a:srgbClr val="C00000"/>
                          </a:solidFill>
                          <a:latin typeface="Calibri"/>
                        </a:rPr>
                        <a:t>(</a:t>
                      </a:r>
                      <a:r>
                        <a:rPr lang="en-US" sz="1050" dirty="0" err="1">
                          <a:solidFill>
                            <a:srgbClr val="C00000"/>
                          </a:solidFill>
                          <a:latin typeface="Calibri"/>
                        </a:rPr>
                        <a:t>Y</a:t>
                      </a:r>
                      <a:r>
                        <a:rPr lang="en-US" sz="1050" baseline="-25000" dirty="0" err="1">
                          <a:solidFill>
                            <a:srgbClr val="C00000"/>
                          </a:solidFill>
                          <a:latin typeface="Calibri"/>
                        </a:rPr>
                        <a:t>ijk</a:t>
                      </a:r>
                      <a:r>
                        <a:rPr lang="en-US" sz="1050" dirty="0">
                          <a:solidFill>
                            <a:srgbClr val="C00000"/>
                          </a:solidFill>
                          <a:latin typeface="Calibri"/>
                        </a:rPr>
                        <a:t> – </a:t>
                      </a:r>
                      <a:r>
                        <a:rPr lang="en-US" sz="1050" dirty="0" err="1">
                          <a:solidFill>
                            <a:srgbClr val="C00000"/>
                          </a:solidFill>
                          <a:latin typeface="Calibri"/>
                        </a:rPr>
                        <a:t>Y</a:t>
                      </a:r>
                      <a:r>
                        <a:rPr lang="en-US" sz="1050" baseline="-25000" dirty="0" err="1">
                          <a:solidFill>
                            <a:srgbClr val="C00000"/>
                          </a:solidFill>
                          <a:latin typeface="Calibri"/>
                        </a:rPr>
                        <a:t>ij</a:t>
                      </a:r>
                      <a:r>
                        <a:rPr lang="en-US" sz="1050" dirty="0">
                          <a:solidFill>
                            <a:srgbClr val="C00000"/>
                          </a:solidFill>
                          <a:latin typeface="Calibri"/>
                        </a:rPr>
                        <a:t>-bar</a:t>
                      </a:r>
                      <a:r>
                        <a:rPr lang="en-US" sz="1050" baseline="0" dirty="0">
                          <a:solidFill>
                            <a:srgbClr val="C00000"/>
                          </a:solidFill>
                          <a:latin typeface="Calibri"/>
                        </a:rPr>
                        <a:t>)</a:t>
                      </a:r>
                      <a:r>
                        <a:rPr lang="en-US" sz="1050" baseline="30000" dirty="0">
                          <a:solidFill>
                            <a:srgbClr val="C00000"/>
                          </a:solidFill>
                          <a:latin typeface="Calibri"/>
                        </a:rPr>
                        <a:t>2</a:t>
                      </a:r>
                      <a:endParaRPr lang="en-US" sz="1050" baseline="30000" dirty="0">
                        <a:solidFill>
                          <a:srgbClr val="C00000"/>
                        </a:solidFill>
                      </a:endParaRPr>
                    </a:p>
                  </a:txBody>
                  <a:tcPr/>
                </a:tc>
                <a:tc>
                  <a:txBody>
                    <a:bodyPr/>
                    <a:lstStyle/>
                    <a:p>
                      <a:r>
                        <a:rPr lang="en-US" dirty="0">
                          <a:solidFill>
                            <a:srgbClr val="C00000"/>
                          </a:solidFill>
                        </a:rPr>
                        <a:t>MSE =</a:t>
                      </a:r>
                    </a:p>
                    <a:p>
                      <a:r>
                        <a:rPr lang="en-US" sz="1200" dirty="0">
                          <a:solidFill>
                            <a:srgbClr val="C00000"/>
                          </a:solidFill>
                        </a:rPr>
                        <a:t>SSE/[</a:t>
                      </a:r>
                      <a:r>
                        <a:rPr lang="en-US" sz="1200" dirty="0" err="1">
                          <a:solidFill>
                            <a:srgbClr val="C00000"/>
                          </a:solidFill>
                        </a:rPr>
                        <a:t>ab</a:t>
                      </a:r>
                      <a:r>
                        <a:rPr lang="en-US" sz="1200" dirty="0">
                          <a:solidFill>
                            <a:srgbClr val="C00000"/>
                          </a:solidFill>
                        </a:rPr>
                        <a:t>(m-1)]</a:t>
                      </a: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Total</a:t>
                      </a:r>
                    </a:p>
                  </a:txBody>
                  <a:tcPr/>
                </a:tc>
                <a:tc>
                  <a:txBody>
                    <a:bodyPr/>
                    <a:lstStyle/>
                    <a:p>
                      <a:r>
                        <a:rPr lang="en-US" sz="1400" dirty="0"/>
                        <a:t>abm-1</a:t>
                      </a:r>
                    </a:p>
                  </a:txBody>
                  <a:tcPr/>
                </a:tc>
                <a:tc>
                  <a:txBody>
                    <a:bodyPr/>
                    <a:lstStyle/>
                    <a:p>
                      <a:r>
                        <a:rPr lang="en-US" dirty="0"/>
                        <a:t>TSS =</a:t>
                      </a:r>
                    </a:p>
                    <a:p>
                      <a:r>
                        <a:rPr lang="en-US" sz="1050" dirty="0">
                          <a:latin typeface="Calibri"/>
                        </a:rPr>
                        <a:t>∑</a:t>
                      </a:r>
                      <a:r>
                        <a:rPr lang="en-US" sz="1050" baseline="-25000" dirty="0" err="1">
                          <a:latin typeface="Calibri"/>
                        </a:rPr>
                        <a:t>a</a:t>
                      </a:r>
                      <a:r>
                        <a:rPr lang="en-US" sz="1050" dirty="0" err="1">
                          <a:latin typeface="Calibri"/>
                        </a:rPr>
                        <a:t>∑</a:t>
                      </a:r>
                      <a:r>
                        <a:rPr lang="en-US" sz="1050" baseline="-25000" dirty="0" err="1">
                          <a:latin typeface="Calibri"/>
                        </a:rPr>
                        <a:t>b</a:t>
                      </a:r>
                      <a:r>
                        <a:rPr lang="en-US" sz="1050" dirty="0" err="1">
                          <a:latin typeface="Calibri"/>
                        </a:rPr>
                        <a:t>∑</a:t>
                      </a:r>
                      <a:r>
                        <a:rPr lang="en-US" sz="1050" baseline="-25000" dirty="0" err="1">
                          <a:latin typeface="Calibri"/>
                        </a:rPr>
                        <a:t>m</a:t>
                      </a:r>
                      <a:r>
                        <a:rPr lang="en-US" sz="1050" dirty="0">
                          <a:latin typeface="Calibri"/>
                        </a:rPr>
                        <a:t> (</a:t>
                      </a:r>
                      <a:r>
                        <a:rPr lang="en-US" sz="1050" dirty="0" err="1">
                          <a:latin typeface="Calibri"/>
                        </a:rPr>
                        <a:t>Y</a:t>
                      </a:r>
                      <a:r>
                        <a:rPr lang="en-US" sz="1050" baseline="-25000" dirty="0" err="1">
                          <a:latin typeface="Calibri"/>
                        </a:rPr>
                        <a:t>ijk</a:t>
                      </a:r>
                      <a:r>
                        <a:rPr lang="en-US" sz="1050" dirty="0">
                          <a:latin typeface="Calibri"/>
                        </a:rPr>
                        <a:t> – Y-bar)</a:t>
                      </a:r>
                      <a:r>
                        <a:rPr lang="en-US" sz="1050" baseline="30000" dirty="0">
                          <a:latin typeface="Calibri"/>
                        </a:rPr>
                        <a:t>2</a:t>
                      </a:r>
                      <a:endParaRPr lang="en-US" sz="1050" baseline="30000"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5" name="TextBox 4">
            <a:extLst>
              <a:ext uri="{FF2B5EF4-FFF2-40B4-BE49-F238E27FC236}">
                <a16:creationId xmlns:a16="http://schemas.microsoft.com/office/drawing/2014/main" id="{FBC7B4E1-E539-4938-8218-8969200C9F45}"/>
              </a:ext>
            </a:extLst>
          </p:cNvPr>
          <p:cNvSpPr txBox="1"/>
          <p:nvPr/>
        </p:nvSpPr>
        <p:spPr>
          <a:xfrm>
            <a:off x="7391400" y="2362200"/>
            <a:ext cx="1524000" cy="2032000"/>
          </a:xfrm>
          <a:prstGeom prst="rect">
            <a:avLst/>
          </a:prstGeom>
          <a:noFill/>
        </p:spPr>
        <p:txBody>
          <a:bodyPr>
            <a:spAutoFit/>
          </a:bodyPr>
          <a:lstStyle/>
          <a:p>
            <a:pPr>
              <a:defRPr/>
            </a:pPr>
            <a:r>
              <a:rPr lang="en-US" sz="1400" dirty="0">
                <a:latin typeface="+mn-lt"/>
                <a:cs typeface="Arial" charset="0"/>
              </a:rPr>
              <a:t>The Error </a:t>
            </a:r>
            <a:r>
              <a:rPr lang="en-US" sz="1400" dirty="0" err="1">
                <a:latin typeface="+mn-lt"/>
                <a:cs typeface="Arial" charset="0"/>
              </a:rPr>
              <a:t>df</a:t>
            </a:r>
            <a:r>
              <a:rPr lang="en-US" sz="1400" dirty="0">
                <a:latin typeface="+mn-lt"/>
                <a:cs typeface="Arial" charset="0"/>
              </a:rPr>
              <a:t> and SS are separated into two parts, one of which captures the effect  of the </a:t>
            </a:r>
            <a:r>
              <a:rPr lang="en-US" sz="1400" dirty="0">
                <a:solidFill>
                  <a:srgbClr val="FF0000"/>
                </a:solidFill>
                <a:latin typeface="+mn-lt"/>
                <a:cs typeface="Arial" charset="0"/>
              </a:rPr>
              <a:t>Interaction</a:t>
            </a:r>
            <a:r>
              <a:rPr lang="en-US" sz="1400" dirty="0">
                <a:latin typeface="+mn-lt"/>
                <a:cs typeface="Arial" charset="0"/>
              </a:rPr>
              <a:t> element of the model.</a:t>
            </a:r>
          </a:p>
        </p:txBody>
      </p:sp>
      <p:pic>
        <p:nvPicPr>
          <p:cNvPr id="16432" name="Picture 48">
            <a:extLst>
              <a:ext uri="{FF2B5EF4-FFF2-40B4-BE49-F238E27FC236}">
                <a16:creationId xmlns:a16="http://schemas.microsoft.com/office/drawing/2014/main" id="{AC3AB7D5-6F5B-43AD-A571-19E6B2833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800600"/>
            <a:ext cx="33718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8627900-7E2C-4754-99B4-BF5633683B67}"/>
              </a:ext>
            </a:extLst>
          </p:cNvPr>
          <p:cNvSpPr txBox="1"/>
          <p:nvPr/>
        </p:nvSpPr>
        <p:spPr>
          <a:xfrm>
            <a:off x="4038600" y="4953000"/>
            <a:ext cx="4953000" cy="1570038"/>
          </a:xfrm>
          <a:prstGeom prst="rect">
            <a:avLst/>
          </a:prstGeom>
          <a:noFill/>
        </p:spPr>
        <p:txBody>
          <a:bodyPr>
            <a:spAutoFit/>
          </a:bodyPr>
          <a:lstStyle/>
          <a:p>
            <a:pPr>
              <a:defRPr/>
            </a:pPr>
            <a:r>
              <a:rPr lang="en-US" sz="1600" dirty="0">
                <a:latin typeface="+mn-lt"/>
                <a:cs typeface="Arial" charset="0"/>
              </a:rPr>
              <a:t>Note that testing in </a:t>
            </a:r>
            <a:r>
              <a:rPr lang="en-US" sz="1600" dirty="0" err="1">
                <a:latin typeface="+mn-lt"/>
                <a:cs typeface="Arial" charset="0"/>
              </a:rPr>
              <a:t>mutli</a:t>
            </a:r>
            <a:r>
              <a:rPr lang="en-US" sz="1600" dirty="0">
                <a:latin typeface="+mn-lt"/>
                <a:cs typeface="Arial" charset="0"/>
              </a:rPr>
              <a:t>-way ANOVA situations proceeds with evaluation of the highest order interaction.</a:t>
            </a:r>
          </a:p>
          <a:p>
            <a:pPr>
              <a:defRPr/>
            </a:pPr>
            <a:r>
              <a:rPr lang="en-US" sz="1600" dirty="0">
                <a:latin typeface="+mn-lt"/>
                <a:cs typeface="Arial" charset="0"/>
              </a:rPr>
              <a:t>If it is significant, indicating a multiplicative aspect to the model, then the main effects associated with this interaction are not evaluated, but are considered necessary to properly support the significant interaction.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ppt_x"/>
                                          </p:val>
                                        </p:tav>
                                        <p:tav tm="100000">
                                          <p:val>
                                            <p:strVal val="#ppt_x"/>
                                          </p:val>
                                        </p:tav>
                                      </p:tavLst>
                                    </p:anim>
                                    <p:anim calcmode="lin" valueType="num">
                                      <p:cBhvr additive="base">
                                        <p:cTn id="8" dur="500" fill="hold"/>
                                        <p:tgtEl>
                                          <p:spTgt spid="1638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6432"/>
                                        </p:tgtEl>
                                        <p:attrNameLst>
                                          <p:attrName>style.visibility</p:attrName>
                                        </p:attrNameLst>
                                      </p:cBhvr>
                                      <p:to>
                                        <p:strVal val="visible"/>
                                      </p:to>
                                    </p:set>
                                    <p:anim calcmode="lin" valueType="num">
                                      <p:cBhvr additive="base">
                                        <p:cTn id="23" dur="500" fill="hold"/>
                                        <p:tgtEl>
                                          <p:spTgt spid="16432"/>
                                        </p:tgtEl>
                                        <p:attrNameLst>
                                          <p:attrName>ppt_x</p:attrName>
                                        </p:attrNameLst>
                                      </p:cBhvr>
                                      <p:tavLst>
                                        <p:tav tm="0">
                                          <p:val>
                                            <p:strVal val="#ppt_x"/>
                                          </p:val>
                                        </p:tav>
                                        <p:tav tm="100000">
                                          <p:val>
                                            <p:strVal val="#ppt_x"/>
                                          </p:val>
                                        </p:tav>
                                      </p:tavLst>
                                    </p:anim>
                                    <p:anim calcmode="lin" valueType="num">
                                      <p:cBhvr additive="base">
                                        <p:cTn id="24" dur="500" fill="hold"/>
                                        <p:tgtEl>
                                          <p:spTgt spid="1643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 calcmode="lin" valueType="num">
                                      <p:cBhvr additive="base">
                                        <p:cTn id="3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Box 1">
            <a:extLst>
              <a:ext uri="{FF2B5EF4-FFF2-40B4-BE49-F238E27FC236}">
                <a16:creationId xmlns:a16="http://schemas.microsoft.com/office/drawing/2014/main" id="{B1AB71F5-801A-447C-BE45-8D35EE23BC77}"/>
              </a:ext>
            </a:extLst>
          </p:cNvPr>
          <p:cNvSpPr txBox="1">
            <a:spLocks noChangeArrowheads="1"/>
          </p:cNvSpPr>
          <p:nvPr/>
        </p:nvSpPr>
        <p:spPr bwMode="auto">
          <a:xfrm>
            <a:off x="1676400" y="228600"/>
            <a:ext cx="565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Two-Way Analysis of Variance</a:t>
            </a:r>
          </a:p>
        </p:txBody>
      </p:sp>
      <p:pic>
        <p:nvPicPr>
          <p:cNvPr id="36866" name="Picture 2">
            <a:extLst>
              <a:ext uri="{FF2B5EF4-FFF2-40B4-BE49-F238E27FC236}">
                <a16:creationId xmlns:a16="http://schemas.microsoft.com/office/drawing/2014/main" id="{93EE1FF6-669F-46DA-8F2C-D6D139967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43434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a:extLst>
              <a:ext uri="{FF2B5EF4-FFF2-40B4-BE49-F238E27FC236}">
                <a16:creationId xmlns:a16="http://schemas.microsoft.com/office/drawing/2014/main" id="{1EC09066-9803-43C6-B4EF-54C2B45903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9150" y="1343025"/>
            <a:ext cx="43624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56B4DF6-81D9-430E-9198-8A5C97550128}"/>
              </a:ext>
            </a:extLst>
          </p:cNvPr>
          <p:cNvSpPr txBox="1"/>
          <p:nvPr/>
        </p:nvSpPr>
        <p:spPr>
          <a:xfrm>
            <a:off x="304800" y="5257800"/>
            <a:ext cx="4267200" cy="1077913"/>
          </a:xfrm>
          <a:prstGeom prst="rect">
            <a:avLst/>
          </a:prstGeom>
          <a:noFill/>
        </p:spPr>
        <p:txBody>
          <a:bodyPr>
            <a:spAutoFit/>
          </a:bodyPr>
          <a:lstStyle/>
          <a:p>
            <a:pPr>
              <a:defRPr/>
            </a:pPr>
            <a:r>
              <a:rPr lang="en-US" sz="1600" dirty="0" err="1">
                <a:latin typeface="+mn-lt"/>
                <a:cs typeface="Arial" charset="0"/>
              </a:rPr>
              <a:t>Bonferroni</a:t>
            </a:r>
            <a:r>
              <a:rPr lang="en-US" sz="1600" dirty="0">
                <a:latin typeface="+mn-lt"/>
                <a:cs typeface="Arial" charset="0"/>
              </a:rPr>
              <a:t> comparisons indicate a significant difference between the plots with both N and P at their lowest &amp; highest values and the plots where one is high and the other low.</a:t>
            </a:r>
          </a:p>
        </p:txBody>
      </p:sp>
      <p:sp>
        <p:nvSpPr>
          <p:cNvPr id="6" name="TextBox 5">
            <a:extLst>
              <a:ext uri="{FF2B5EF4-FFF2-40B4-BE49-F238E27FC236}">
                <a16:creationId xmlns:a16="http://schemas.microsoft.com/office/drawing/2014/main" id="{7CEC3E26-1D9E-4DFC-AC56-929F65632795}"/>
              </a:ext>
            </a:extLst>
          </p:cNvPr>
          <p:cNvSpPr txBox="1"/>
          <p:nvPr/>
        </p:nvSpPr>
        <p:spPr>
          <a:xfrm>
            <a:off x="4724400" y="5105400"/>
            <a:ext cx="4267200" cy="1570038"/>
          </a:xfrm>
          <a:prstGeom prst="rect">
            <a:avLst/>
          </a:prstGeom>
          <a:noFill/>
        </p:spPr>
        <p:txBody>
          <a:bodyPr>
            <a:spAutoFit/>
          </a:bodyPr>
          <a:lstStyle/>
          <a:p>
            <a:pPr>
              <a:defRPr/>
            </a:pPr>
            <a:r>
              <a:rPr lang="en-US" sz="1600" dirty="0">
                <a:latin typeface="+mn-lt"/>
                <a:cs typeface="Arial" charset="0"/>
              </a:rPr>
              <a:t>The profile plot was the origin of this evaluation of interaction, which is highly significant here since the profiles actually trend in different directions.  However, any departure from parallel suggests the potential for significant interaction to be involved.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gtEl>
                                        <p:attrNameLst>
                                          <p:attrName>style.visibility</p:attrName>
                                        </p:attrNameLst>
                                      </p:cBhvr>
                                      <p:to>
                                        <p:strVal val="visible"/>
                                      </p:to>
                                    </p:set>
                                    <p:anim calcmode="lin" valueType="num">
                                      <p:cBhvr additive="base">
                                        <p:cTn id="19" dur="500" fill="hold"/>
                                        <p:tgtEl>
                                          <p:spTgt spid="36867"/>
                                        </p:tgtEl>
                                        <p:attrNameLst>
                                          <p:attrName>ppt_x</p:attrName>
                                        </p:attrNameLst>
                                      </p:cBhvr>
                                      <p:tavLst>
                                        <p:tav tm="0">
                                          <p:val>
                                            <p:strVal val="#ppt_x"/>
                                          </p:val>
                                        </p:tav>
                                        <p:tav tm="100000">
                                          <p:val>
                                            <p:strVal val="#ppt_x"/>
                                          </p:val>
                                        </p:tav>
                                      </p:tavLst>
                                    </p:anim>
                                    <p:anim calcmode="lin" valueType="num">
                                      <p:cBhvr additive="base">
                                        <p:cTn id="20"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1">
            <a:extLst>
              <a:ext uri="{FF2B5EF4-FFF2-40B4-BE49-F238E27FC236}">
                <a16:creationId xmlns:a16="http://schemas.microsoft.com/office/drawing/2014/main" id="{79AB3944-5C06-47D3-9735-F70425413CB4}"/>
              </a:ext>
            </a:extLst>
          </p:cNvPr>
          <p:cNvSpPr txBox="1">
            <a:spLocks noChangeArrowheads="1"/>
          </p:cNvSpPr>
          <p:nvPr/>
        </p:nvSpPr>
        <p:spPr bwMode="auto">
          <a:xfrm>
            <a:off x="1676400" y="228600"/>
            <a:ext cx="565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Two-Way Analysis of Variance</a:t>
            </a:r>
          </a:p>
        </p:txBody>
      </p:sp>
      <p:sp>
        <p:nvSpPr>
          <p:cNvPr id="3" name="TextBox 2">
            <a:extLst>
              <a:ext uri="{FF2B5EF4-FFF2-40B4-BE49-F238E27FC236}">
                <a16:creationId xmlns:a16="http://schemas.microsoft.com/office/drawing/2014/main" id="{C8DFB5B5-C80C-4BDD-ACB0-3155272C99E4}"/>
              </a:ext>
            </a:extLst>
          </p:cNvPr>
          <p:cNvSpPr txBox="1"/>
          <p:nvPr/>
        </p:nvSpPr>
        <p:spPr>
          <a:xfrm>
            <a:off x="457200" y="838200"/>
            <a:ext cx="3711575" cy="369888"/>
          </a:xfrm>
          <a:prstGeom prst="rect">
            <a:avLst/>
          </a:prstGeom>
          <a:noFill/>
        </p:spPr>
        <p:txBody>
          <a:bodyPr wrap="none">
            <a:spAutoFit/>
          </a:bodyPr>
          <a:lstStyle/>
          <a:p>
            <a:pPr>
              <a:defRPr/>
            </a:pPr>
            <a:r>
              <a:rPr lang="en-US" dirty="0">
                <a:latin typeface="+mn-lt"/>
                <a:cs typeface="Arial" charset="0"/>
              </a:rPr>
              <a:t>MINITAB:  Stat </a:t>
            </a:r>
            <a:r>
              <a:rPr lang="en-US" dirty="0">
                <a:latin typeface="Calibri"/>
                <a:cs typeface="Arial" charset="0"/>
              </a:rPr>
              <a:t>→ ANOVA → Two-Way</a:t>
            </a:r>
            <a:endParaRPr lang="en-US" dirty="0">
              <a:latin typeface="+mn-lt"/>
              <a:cs typeface="Arial" charset="0"/>
            </a:endParaRPr>
          </a:p>
        </p:txBody>
      </p:sp>
      <p:pic>
        <p:nvPicPr>
          <p:cNvPr id="47106" name="Picture 2">
            <a:extLst>
              <a:ext uri="{FF2B5EF4-FFF2-40B4-BE49-F238E27FC236}">
                <a16:creationId xmlns:a16="http://schemas.microsoft.com/office/drawing/2014/main" id="{6676B9CF-323E-4E91-B66E-D355D6DE0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251" r="29411" b="7500"/>
          <a:stretch>
            <a:fillRect/>
          </a:stretch>
        </p:blipFill>
        <p:spPr bwMode="auto">
          <a:xfrm>
            <a:off x="457200" y="13716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5CC97126-2657-486F-BF66-C9DC65933AEE}"/>
              </a:ext>
            </a:extLst>
          </p:cNvPr>
          <p:cNvSpPr txBox="1"/>
          <p:nvPr/>
        </p:nvSpPr>
        <p:spPr>
          <a:xfrm>
            <a:off x="4724400" y="838200"/>
            <a:ext cx="3122613" cy="523875"/>
          </a:xfrm>
          <a:prstGeom prst="rect">
            <a:avLst/>
          </a:prstGeom>
          <a:noFill/>
        </p:spPr>
        <p:txBody>
          <a:bodyPr wrap="none">
            <a:spAutoFit/>
          </a:bodyPr>
          <a:lstStyle/>
          <a:p>
            <a:pPr>
              <a:defRPr/>
            </a:pPr>
            <a:r>
              <a:rPr lang="en-US" sz="1400" dirty="0">
                <a:latin typeface="+mn-lt"/>
                <a:cs typeface="Arial" charset="0"/>
              </a:rPr>
              <a:t>Rows: Nitrogen, Columns: Phosphorus</a:t>
            </a:r>
          </a:p>
          <a:p>
            <a:pPr>
              <a:defRPr/>
            </a:pPr>
            <a:r>
              <a:rPr lang="en-US" sz="1400" dirty="0">
                <a:latin typeface="+mn-lt"/>
                <a:cs typeface="Arial" charset="0"/>
              </a:rPr>
              <a:t>Graphs button:  Chose 4 in 1 &amp; Box Plots</a:t>
            </a:r>
          </a:p>
        </p:txBody>
      </p:sp>
      <p:sp>
        <p:nvSpPr>
          <p:cNvPr id="6" name="TextBox 5">
            <a:extLst>
              <a:ext uri="{FF2B5EF4-FFF2-40B4-BE49-F238E27FC236}">
                <a16:creationId xmlns:a16="http://schemas.microsoft.com/office/drawing/2014/main" id="{9B67C434-5215-4300-B28C-B9A7E6D16BF6}"/>
              </a:ext>
            </a:extLst>
          </p:cNvPr>
          <p:cNvSpPr txBox="1"/>
          <p:nvPr/>
        </p:nvSpPr>
        <p:spPr>
          <a:xfrm>
            <a:off x="533400" y="6400800"/>
            <a:ext cx="4879975" cy="276225"/>
          </a:xfrm>
          <a:prstGeom prst="rect">
            <a:avLst/>
          </a:prstGeom>
          <a:noFill/>
        </p:spPr>
        <p:txBody>
          <a:bodyPr wrap="none">
            <a:spAutoFit/>
          </a:bodyPr>
          <a:lstStyle/>
          <a:p>
            <a:pPr>
              <a:defRPr/>
            </a:pPr>
            <a:r>
              <a:rPr lang="en-US" sz="1200" dirty="0">
                <a:latin typeface="+mn-lt"/>
                <a:cs typeface="Arial" charset="0"/>
              </a:rPr>
              <a:t>NOTE:  Two-Way automatically includes an Interaction Effect in the Analysis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106"/>
                                        </p:tgtEl>
                                        <p:attrNameLst>
                                          <p:attrName>style.visibility</p:attrName>
                                        </p:attrNameLst>
                                      </p:cBhvr>
                                      <p:to>
                                        <p:strVal val="visible"/>
                                      </p:to>
                                    </p:set>
                                    <p:anim calcmode="lin" valueType="num">
                                      <p:cBhvr additive="base">
                                        <p:cTn id="13" dur="500" fill="hold"/>
                                        <p:tgtEl>
                                          <p:spTgt spid="47106"/>
                                        </p:tgtEl>
                                        <p:attrNameLst>
                                          <p:attrName>ppt_x</p:attrName>
                                        </p:attrNameLst>
                                      </p:cBhvr>
                                      <p:tavLst>
                                        <p:tav tm="0">
                                          <p:val>
                                            <p:strVal val="#ppt_x"/>
                                          </p:val>
                                        </p:tav>
                                        <p:tav tm="100000">
                                          <p:val>
                                            <p:strVal val="#ppt_x"/>
                                          </p:val>
                                        </p:tav>
                                      </p:tavLst>
                                    </p:anim>
                                    <p:anim calcmode="lin" valueType="num">
                                      <p:cBhvr additive="base">
                                        <p:cTn id="14" dur="500" fill="hold"/>
                                        <p:tgtEl>
                                          <p:spTgt spid="4710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1">
            <a:extLst>
              <a:ext uri="{FF2B5EF4-FFF2-40B4-BE49-F238E27FC236}">
                <a16:creationId xmlns:a16="http://schemas.microsoft.com/office/drawing/2014/main" id="{35EEDF2E-3D58-4B64-88D2-70D7EC217C96}"/>
              </a:ext>
            </a:extLst>
          </p:cNvPr>
          <p:cNvSpPr txBox="1">
            <a:spLocks noChangeArrowheads="1"/>
          </p:cNvSpPr>
          <p:nvPr/>
        </p:nvSpPr>
        <p:spPr bwMode="auto">
          <a:xfrm>
            <a:off x="1676400" y="228600"/>
            <a:ext cx="565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a:t>Two-Way Analysis of Variance</a:t>
            </a:r>
          </a:p>
        </p:txBody>
      </p:sp>
      <p:sp>
        <p:nvSpPr>
          <p:cNvPr id="3" name="TextBox 2">
            <a:extLst>
              <a:ext uri="{FF2B5EF4-FFF2-40B4-BE49-F238E27FC236}">
                <a16:creationId xmlns:a16="http://schemas.microsoft.com/office/drawing/2014/main" id="{A26A0790-137A-4D1C-AF21-4196CD0D4372}"/>
              </a:ext>
            </a:extLst>
          </p:cNvPr>
          <p:cNvSpPr txBox="1"/>
          <p:nvPr/>
        </p:nvSpPr>
        <p:spPr>
          <a:xfrm>
            <a:off x="457200" y="838200"/>
            <a:ext cx="4876800" cy="369888"/>
          </a:xfrm>
          <a:prstGeom prst="rect">
            <a:avLst/>
          </a:prstGeom>
          <a:noFill/>
        </p:spPr>
        <p:txBody>
          <a:bodyPr wrap="none">
            <a:spAutoFit/>
          </a:bodyPr>
          <a:lstStyle/>
          <a:p>
            <a:pPr>
              <a:defRPr/>
            </a:pPr>
            <a:r>
              <a:rPr lang="en-US" dirty="0">
                <a:latin typeface="+mn-lt"/>
                <a:cs typeface="Arial" charset="0"/>
              </a:rPr>
              <a:t>MINITAB:  Stat </a:t>
            </a:r>
            <a:r>
              <a:rPr lang="en-US" dirty="0">
                <a:latin typeface="Calibri"/>
                <a:cs typeface="Arial" charset="0"/>
              </a:rPr>
              <a:t>→ ANOVA → General Linear Model</a:t>
            </a:r>
            <a:endParaRPr lang="en-US" dirty="0">
              <a:latin typeface="+mn-lt"/>
              <a:cs typeface="Arial" charset="0"/>
            </a:endParaRPr>
          </a:p>
        </p:txBody>
      </p:sp>
      <p:sp>
        <p:nvSpPr>
          <p:cNvPr id="4" name="TextBox 3">
            <a:extLst>
              <a:ext uri="{FF2B5EF4-FFF2-40B4-BE49-F238E27FC236}">
                <a16:creationId xmlns:a16="http://schemas.microsoft.com/office/drawing/2014/main" id="{E4954854-10FB-4D60-B2A0-ADED9A031AF3}"/>
              </a:ext>
            </a:extLst>
          </p:cNvPr>
          <p:cNvSpPr txBox="1"/>
          <p:nvPr/>
        </p:nvSpPr>
        <p:spPr>
          <a:xfrm>
            <a:off x="5334000" y="914400"/>
            <a:ext cx="3648075" cy="738188"/>
          </a:xfrm>
          <a:prstGeom prst="rect">
            <a:avLst/>
          </a:prstGeom>
          <a:noFill/>
        </p:spPr>
        <p:txBody>
          <a:bodyPr wrap="none">
            <a:spAutoFit/>
          </a:bodyPr>
          <a:lstStyle/>
          <a:p>
            <a:pPr>
              <a:defRPr/>
            </a:pPr>
            <a:r>
              <a:rPr lang="en-US" sz="1400" dirty="0">
                <a:latin typeface="+mn-lt"/>
                <a:cs typeface="Arial" charset="0"/>
              </a:rPr>
              <a:t>Response: Crop Yield</a:t>
            </a:r>
          </a:p>
          <a:p>
            <a:pPr>
              <a:defRPr/>
            </a:pPr>
            <a:r>
              <a:rPr lang="en-US" sz="1400" dirty="0">
                <a:latin typeface="+mn-lt"/>
                <a:cs typeface="Arial" charset="0"/>
              </a:rPr>
              <a:t>Model: Nitrogen Phosphorus</a:t>
            </a:r>
          </a:p>
          <a:p>
            <a:pPr>
              <a:defRPr/>
            </a:pPr>
            <a:r>
              <a:rPr lang="en-US" sz="1400" dirty="0">
                <a:latin typeface="+mn-lt"/>
                <a:cs typeface="Arial" charset="0"/>
              </a:rPr>
              <a:t>Factor Plots button:  Chose Main Effects (N &amp; P)</a:t>
            </a:r>
          </a:p>
        </p:txBody>
      </p:sp>
      <p:pic>
        <p:nvPicPr>
          <p:cNvPr id="48130" name="Picture 2">
            <a:extLst>
              <a:ext uri="{FF2B5EF4-FFF2-40B4-BE49-F238E27FC236}">
                <a16:creationId xmlns:a16="http://schemas.microsoft.com/office/drawing/2014/main" id="{BE153A55-B983-40A4-A09D-D1553A7E2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625" b="10938"/>
          <a:stretch>
            <a:fillRect/>
          </a:stretch>
        </p:blipFill>
        <p:spPr bwMode="auto">
          <a:xfrm>
            <a:off x="381000" y="16764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8130"/>
                                        </p:tgtEl>
                                        <p:attrNameLst>
                                          <p:attrName>style.visibility</p:attrName>
                                        </p:attrNameLst>
                                      </p:cBhvr>
                                      <p:to>
                                        <p:strVal val="visible"/>
                                      </p:to>
                                    </p:set>
                                    <p:anim calcmode="lin" valueType="num">
                                      <p:cBhvr additive="base">
                                        <p:cTn id="19" dur="500" fill="hold"/>
                                        <p:tgtEl>
                                          <p:spTgt spid="48130"/>
                                        </p:tgtEl>
                                        <p:attrNameLst>
                                          <p:attrName>ppt_x</p:attrName>
                                        </p:attrNameLst>
                                      </p:cBhvr>
                                      <p:tavLst>
                                        <p:tav tm="0">
                                          <p:val>
                                            <p:strVal val="#ppt_x"/>
                                          </p:val>
                                        </p:tav>
                                        <p:tav tm="100000">
                                          <p:val>
                                            <p:strVal val="#ppt_x"/>
                                          </p:val>
                                        </p:tav>
                                      </p:tavLst>
                                    </p:anim>
                                    <p:anim calcmode="lin" valueType="num">
                                      <p:cBhvr additive="base">
                                        <p:cTn id="20"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3A8C039B-8DC9-4A4E-82C0-6B2C6E2FE6BC}"/>
              </a:ext>
            </a:extLst>
          </p:cNvPr>
          <p:cNvSpPr txBox="1">
            <a:spLocks noChangeArrowheads="1"/>
          </p:cNvSpPr>
          <p:nvPr/>
        </p:nvSpPr>
        <p:spPr bwMode="auto">
          <a:xfrm>
            <a:off x="2362200" y="228600"/>
            <a:ext cx="3852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t>Paired Sample Data</a:t>
            </a:r>
          </a:p>
        </p:txBody>
      </p:sp>
      <p:sp>
        <p:nvSpPr>
          <p:cNvPr id="3" name="TextBox 2">
            <a:extLst>
              <a:ext uri="{FF2B5EF4-FFF2-40B4-BE49-F238E27FC236}">
                <a16:creationId xmlns:a16="http://schemas.microsoft.com/office/drawing/2014/main" id="{975BF02F-C2F5-4EA0-BFCE-181580C19958}"/>
              </a:ext>
            </a:extLst>
          </p:cNvPr>
          <p:cNvSpPr txBox="1">
            <a:spLocks noChangeArrowheads="1"/>
          </p:cNvSpPr>
          <p:nvPr/>
        </p:nvSpPr>
        <p:spPr bwMode="auto">
          <a:xfrm>
            <a:off x="457200" y="762000"/>
            <a:ext cx="8302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So it appears the Marketing Campaign Has the potential to Increase Unit Sales,</a:t>
            </a:r>
          </a:p>
          <a:p>
            <a:pPr eaLnBrk="1" hangingPunct="1"/>
            <a:r>
              <a:rPr lang="en-US" altLang="en-US"/>
              <a:t> but by how much?</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994D3B9-0966-4A49-AAD5-4EEC4D0A6F6A}"/>
                  </a:ext>
                </a:extLst>
              </p:cNvPr>
              <p:cNvSpPr txBox="1">
                <a:spLocks noChangeArrowheads="1"/>
              </p:cNvSpPr>
              <p:nvPr/>
            </p:nvSpPr>
            <p:spPr bwMode="auto">
              <a:xfrm>
                <a:off x="457200" y="1371600"/>
                <a:ext cx="7936788" cy="29141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Confidence Interval:   Best Point Estimate ± M</a:t>
                </a:r>
                <a:r>
                  <a:rPr lang="en-US" altLang="en-US" baseline="-25000" dirty="0"/>
                  <a:t>(conf)</a:t>
                </a:r>
                <a:r>
                  <a:rPr lang="en-US" altLang="en-US" dirty="0"/>
                  <a:t>*(Std Dev of Best Pt. Est.)</a:t>
                </a:r>
              </a:p>
              <a:p>
                <a:pPr eaLnBrk="1" hangingPunct="1"/>
                <a:r>
                  <a:rPr lang="en-US" altLang="en-US" dirty="0"/>
                  <a:t>	 		</a:t>
                </a:r>
                <a14:m>
                  <m:oMath xmlns:m="http://schemas.openxmlformats.org/officeDocument/2006/math">
                    <m:acc>
                      <m:accPr>
                        <m:chr m:val="̅"/>
                        <m:ctrlPr>
                          <a:rPr lang="en-US" altLang="en-US" i="1" smtClean="0">
                            <a:solidFill>
                              <a:schemeClr val="accent1"/>
                            </a:solidFill>
                            <a:latin typeface="Cambria Math" panose="02040503050406030204" pitchFamily="18" charset="0"/>
                          </a:rPr>
                        </m:ctrlPr>
                      </m:accPr>
                      <m:e>
                        <m:r>
                          <a:rPr lang="en-US" altLang="en-US" b="0" i="1" smtClean="0">
                            <a:solidFill>
                              <a:schemeClr val="accent1"/>
                            </a:solidFill>
                            <a:latin typeface="Cambria Math" panose="02040503050406030204" pitchFamily="18" charset="0"/>
                          </a:rPr>
                          <m:t>𝑋</m:t>
                        </m:r>
                      </m:e>
                    </m:acc>
                  </m:oMath>
                </a14:m>
                <a:r>
                  <a:rPr lang="en-US" altLang="en-US" baseline="-25000" dirty="0">
                    <a:solidFill>
                      <a:schemeClr val="accent1"/>
                    </a:solidFill>
                  </a:rPr>
                  <a:t>Delta</a:t>
                </a:r>
                <a:r>
                  <a:rPr lang="en-US" altLang="en-US" dirty="0"/>
                  <a:t>          ± M</a:t>
                </a:r>
                <a:r>
                  <a:rPr lang="en-US" altLang="en-US" baseline="-25000" dirty="0"/>
                  <a:t>(conf)</a:t>
                </a:r>
                <a:r>
                  <a:rPr lang="en-US" altLang="en-US" dirty="0"/>
                  <a:t>*[</a:t>
                </a:r>
                <a:r>
                  <a:rPr lang="en-US" altLang="en-US" dirty="0" err="1">
                    <a:solidFill>
                      <a:schemeClr val="accent1"/>
                    </a:solidFill>
                  </a:rPr>
                  <a:t>S</a:t>
                </a:r>
                <a:r>
                  <a:rPr lang="en-US" altLang="en-US" baseline="-25000" dirty="0" err="1">
                    <a:solidFill>
                      <a:schemeClr val="accent1"/>
                    </a:solidFill>
                  </a:rPr>
                  <a:t>Delta</a:t>
                </a:r>
                <a:r>
                  <a:rPr lang="en-US" altLang="en-US" dirty="0"/>
                  <a:t>/</a:t>
                </a:r>
                <a14:m>
                  <m:oMath xmlns:m="http://schemas.openxmlformats.org/officeDocument/2006/math">
                    <m:rad>
                      <m:radPr>
                        <m:degHide m:val="on"/>
                        <m:ctrlPr>
                          <a:rPr lang="en-US" altLang="en-US" i="1" smtClean="0">
                            <a:latin typeface="Cambria Math" panose="02040503050406030204" pitchFamily="18" charset="0"/>
                          </a:rPr>
                        </m:ctrlPr>
                      </m:radPr>
                      <m:deg/>
                      <m:e>
                        <m:r>
                          <m:rPr>
                            <m:nor/>
                          </m:rPr>
                          <a:rPr lang="en-US" altLang="en-US" dirty="0"/>
                          <m:t>n</m:t>
                        </m:r>
                      </m:e>
                    </m:rad>
                  </m:oMath>
                </a14:m>
                <a:r>
                  <a:rPr lang="en-US" altLang="en-US" dirty="0"/>
                  <a:t>]</a:t>
                </a:r>
              </a:p>
              <a:p>
                <a:pPr eaLnBrk="1" hangingPunct="1"/>
                <a:r>
                  <a:rPr lang="en-US" altLang="en-US" dirty="0"/>
                  <a:t>			</a:t>
                </a:r>
                <a14:m>
                  <m:oMath xmlns:m="http://schemas.openxmlformats.org/officeDocument/2006/math">
                    <m:acc>
                      <m:accPr>
                        <m:chr m:val="̅"/>
                        <m:ctrlPr>
                          <a:rPr lang="en-US" altLang="en-US" i="1">
                            <a:solidFill>
                              <a:schemeClr val="accent1"/>
                            </a:solidFill>
                            <a:latin typeface="Cambria Math" panose="02040503050406030204" pitchFamily="18" charset="0"/>
                          </a:rPr>
                        </m:ctrlPr>
                      </m:accPr>
                      <m:e>
                        <m:r>
                          <a:rPr lang="en-US" altLang="en-US" i="1">
                            <a:solidFill>
                              <a:schemeClr val="accent1"/>
                            </a:solidFill>
                            <a:latin typeface="Cambria Math" panose="02040503050406030204" pitchFamily="18" charset="0"/>
                          </a:rPr>
                          <m:t>𝑋</m:t>
                        </m:r>
                      </m:e>
                    </m:acc>
                  </m:oMath>
                </a14:m>
                <a:r>
                  <a:rPr lang="en-US" altLang="en-US" baseline="-25000" dirty="0">
                    <a:solidFill>
                      <a:schemeClr val="accent1"/>
                    </a:solidFill>
                  </a:rPr>
                  <a:t>Delta</a:t>
                </a:r>
                <a:r>
                  <a:rPr lang="en-US" altLang="en-US" dirty="0"/>
                  <a:t>          ± t</a:t>
                </a:r>
                <a:r>
                  <a:rPr lang="en-US" altLang="en-US" baseline="-25000" dirty="0"/>
                  <a:t>(n-1,1-</a:t>
                </a:r>
                <a:r>
                  <a:rPr lang="el-GR" altLang="en-US" baseline="-25000" dirty="0"/>
                  <a:t>α</a:t>
                </a:r>
                <a:r>
                  <a:rPr lang="en-US" altLang="en-US" baseline="-25000" dirty="0"/>
                  <a:t>/2)</a:t>
                </a:r>
                <a:r>
                  <a:rPr lang="en-US" altLang="en-US" dirty="0"/>
                  <a:t>*[</a:t>
                </a:r>
                <a:r>
                  <a:rPr lang="en-US" altLang="en-US" dirty="0" err="1">
                    <a:solidFill>
                      <a:schemeClr val="accent1"/>
                    </a:solidFill>
                  </a:rPr>
                  <a:t>S</a:t>
                </a:r>
                <a:r>
                  <a:rPr lang="en-US" altLang="en-US" baseline="-25000" dirty="0" err="1">
                    <a:solidFill>
                      <a:schemeClr val="accent1"/>
                    </a:solidFill>
                  </a:rPr>
                  <a:t>Delta</a:t>
                </a:r>
                <a:r>
                  <a:rPr lang="en-US" altLang="en-US" dirty="0"/>
                  <a:t>/</a:t>
                </a:r>
                <a14:m>
                  <m:oMath xmlns:m="http://schemas.openxmlformats.org/officeDocument/2006/math">
                    <m:rad>
                      <m:radPr>
                        <m:degHide m:val="on"/>
                        <m:ctrlPr>
                          <a:rPr lang="en-US" altLang="en-US" i="1">
                            <a:latin typeface="Cambria Math" panose="02040503050406030204" pitchFamily="18" charset="0"/>
                          </a:rPr>
                        </m:ctrlPr>
                      </m:radPr>
                      <m:deg/>
                      <m:e>
                        <m:r>
                          <m:rPr>
                            <m:nor/>
                          </m:rPr>
                          <a:rPr lang="en-US" altLang="en-US" dirty="0"/>
                          <m:t>n</m:t>
                        </m:r>
                      </m:e>
                    </m:rad>
                    <m:r>
                      <a:rPr lang="en-US" altLang="en-US" i="1" dirty="0">
                        <a:latin typeface="Cambria Math" panose="02040503050406030204" pitchFamily="18" charset="0"/>
                      </a:rPr>
                      <m:t> </m:t>
                    </m:r>
                  </m:oMath>
                </a14:m>
                <a:r>
                  <a:rPr lang="en-US" altLang="en-US" dirty="0"/>
                  <a:t>]</a:t>
                </a:r>
              </a:p>
              <a:p>
                <a:pPr eaLnBrk="1" hangingPunct="1"/>
                <a:r>
                  <a:rPr lang="en-US" altLang="en-US" dirty="0"/>
                  <a:t>			</a:t>
                </a:r>
                <a14:m>
                  <m:oMath xmlns:m="http://schemas.openxmlformats.org/officeDocument/2006/math">
                    <m:acc>
                      <m:accPr>
                        <m:chr m:val="̅"/>
                        <m:ctrlPr>
                          <a:rPr lang="en-US" altLang="en-US" i="1">
                            <a:solidFill>
                              <a:schemeClr val="accent1"/>
                            </a:solidFill>
                            <a:latin typeface="Cambria Math" panose="02040503050406030204" pitchFamily="18" charset="0"/>
                          </a:rPr>
                        </m:ctrlPr>
                      </m:accPr>
                      <m:e>
                        <m:r>
                          <a:rPr lang="en-US" altLang="en-US" i="1">
                            <a:solidFill>
                              <a:schemeClr val="accent1"/>
                            </a:solidFill>
                            <a:latin typeface="Cambria Math" panose="02040503050406030204" pitchFamily="18" charset="0"/>
                          </a:rPr>
                          <m:t>𝑋</m:t>
                        </m:r>
                      </m:e>
                    </m:acc>
                  </m:oMath>
                </a14:m>
                <a:r>
                  <a:rPr lang="en-US" altLang="en-US" baseline="-25000" dirty="0">
                    <a:solidFill>
                      <a:schemeClr val="accent1"/>
                    </a:solidFill>
                  </a:rPr>
                  <a:t>Delta</a:t>
                </a:r>
                <a:r>
                  <a:rPr lang="en-US" altLang="en-US" dirty="0"/>
                  <a:t>          ± t</a:t>
                </a:r>
                <a:r>
                  <a:rPr lang="en-US" altLang="en-US" baseline="-25000" dirty="0"/>
                  <a:t>(11,0.995)</a:t>
                </a:r>
                <a:r>
                  <a:rPr lang="en-US" altLang="en-US" dirty="0"/>
                  <a:t>*[</a:t>
                </a:r>
                <a:r>
                  <a:rPr lang="en-US" altLang="en-US" dirty="0" err="1">
                    <a:solidFill>
                      <a:schemeClr val="accent1"/>
                    </a:solidFill>
                  </a:rPr>
                  <a:t>S</a:t>
                </a:r>
                <a:r>
                  <a:rPr lang="en-US" altLang="en-US" baseline="-25000" dirty="0" err="1">
                    <a:solidFill>
                      <a:schemeClr val="accent1"/>
                    </a:solidFill>
                  </a:rPr>
                  <a:t>Delta</a:t>
                </a:r>
                <a:r>
                  <a:rPr lang="en-US" altLang="en-US" dirty="0"/>
                  <a:t>/</a:t>
                </a:r>
                <a14:m>
                  <m:oMath xmlns:m="http://schemas.openxmlformats.org/officeDocument/2006/math">
                    <m:rad>
                      <m:radPr>
                        <m:degHide m:val="on"/>
                        <m:ctrlPr>
                          <a:rPr lang="en-US" altLang="en-US" i="1">
                            <a:latin typeface="Cambria Math" panose="02040503050406030204" pitchFamily="18" charset="0"/>
                          </a:rPr>
                        </m:ctrlPr>
                      </m:radPr>
                      <m:deg/>
                      <m:e>
                        <m:r>
                          <m:rPr>
                            <m:nor/>
                          </m:rPr>
                          <a:rPr lang="en-US" altLang="en-US" dirty="0"/>
                          <m:t>n</m:t>
                        </m:r>
                      </m:e>
                    </m:rad>
                    <m:r>
                      <a:rPr lang="en-US" altLang="en-US" i="1" dirty="0">
                        <a:latin typeface="Cambria Math" panose="02040503050406030204" pitchFamily="18" charset="0"/>
                      </a:rPr>
                      <m:t> </m:t>
                    </m:r>
                  </m:oMath>
                </a14:m>
                <a:r>
                  <a:rPr lang="en-US" altLang="en-US" dirty="0"/>
                  <a:t>]</a:t>
                </a:r>
              </a:p>
              <a:p>
                <a:pPr eaLnBrk="1" hangingPunct="1"/>
                <a:r>
                  <a:rPr lang="en-US" altLang="en-US" dirty="0"/>
                  <a:t>			   </a:t>
                </a:r>
              </a:p>
              <a:p>
                <a:pPr eaLnBrk="1" hangingPunct="1"/>
                <a:r>
                  <a:rPr lang="en-US" altLang="en-US" dirty="0"/>
                  <a:t>                                                       24.6     ± 3.106 * [ 21.63 / </a:t>
                </a:r>
                <a14:m>
                  <m:oMath xmlns:m="http://schemas.openxmlformats.org/officeDocument/2006/math">
                    <m:rad>
                      <m:radPr>
                        <m:degHide m:val="on"/>
                        <m:ctrlPr>
                          <a:rPr lang="en-US" altLang="en-US" i="1" smtClean="0">
                            <a:latin typeface="Cambria Math" panose="02040503050406030204" pitchFamily="18" charset="0"/>
                          </a:rPr>
                        </m:ctrlPr>
                      </m:radPr>
                      <m:deg/>
                      <m:e>
                        <m:r>
                          <m:rPr>
                            <m:nor/>
                          </m:rPr>
                          <a:rPr lang="en-US" altLang="en-US" dirty="0"/>
                          <m:t>12</m:t>
                        </m:r>
                      </m:e>
                    </m:rad>
                  </m:oMath>
                </a14:m>
                <a:r>
                  <a:rPr lang="en-US" altLang="en-US" dirty="0"/>
                  <a:t>]</a:t>
                </a:r>
              </a:p>
              <a:p>
                <a:pPr eaLnBrk="1" hangingPunct="1"/>
                <a:r>
                  <a:rPr lang="en-US" altLang="en-US" dirty="0"/>
                  <a:t>			                 (5.2 to 44.0)</a:t>
                </a:r>
              </a:p>
              <a:p>
                <a:pPr eaLnBrk="1" hangingPunct="1"/>
                <a:endParaRPr lang="en-US" altLang="en-US" dirty="0"/>
              </a:p>
              <a:p>
                <a:pPr eaLnBrk="1" hangingPunct="1"/>
                <a:r>
                  <a:rPr lang="en-US" altLang="en-US" dirty="0"/>
                  <a:t>So, with 99% Confidence, the Expected Increase in Unit Sales is between</a:t>
                </a:r>
              </a:p>
              <a:p>
                <a:pPr eaLnBrk="1" hangingPunct="1"/>
                <a:r>
                  <a:rPr lang="en-US" altLang="en-US" dirty="0"/>
                  <a:t> 5,200 and 44,000 Units per Market.</a:t>
                </a:r>
              </a:p>
            </p:txBody>
          </p:sp>
        </mc:Choice>
        <mc:Fallback xmlns="">
          <p:sp>
            <p:nvSpPr>
              <p:cNvPr id="4" name="TextBox 3">
                <a:extLst>
                  <a:ext uri="{FF2B5EF4-FFF2-40B4-BE49-F238E27FC236}">
                    <a16:creationId xmlns:a16="http://schemas.microsoft.com/office/drawing/2014/main" id="{6994D3B9-0966-4A49-AAD5-4EEC4D0A6F6A}"/>
                  </a:ext>
                </a:extLst>
              </p:cNvPr>
              <p:cNvSpPr txBox="1">
                <a:spLocks noRot="1" noChangeAspect="1" noMove="1" noResize="1" noEditPoints="1" noAdjustHandles="1" noChangeArrowheads="1" noChangeShapeType="1" noTextEdit="1"/>
              </p:cNvSpPr>
              <p:nvPr/>
            </p:nvSpPr>
            <p:spPr bwMode="auto">
              <a:xfrm>
                <a:off x="457200" y="1371600"/>
                <a:ext cx="7936788" cy="2914131"/>
              </a:xfrm>
              <a:prstGeom prst="rect">
                <a:avLst/>
              </a:prstGeom>
              <a:blipFill>
                <a:blip r:embed="rId3"/>
                <a:stretch>
                  <a:fillRect l="-614" t="-1046" b="-29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TextBox 4">
            <a:extLst>
              <a:ext uri="{FF2B5EF4-FFF2-40B4-BE49-F238E27FC236}">
                <a16:creationId xmlns:a16="http://schemas.microsoft.com/office/drawing/2014/main" id="{456C708D-9F92-4F0C-922A-B4635A1BA12D}"/>
              </a:ext>
            </a:extLst>
          </p:cNvPr>
          <p:cNvSpPr txBox="1">
            <a:spLocks noChangeArrowheads="1"/>
          </p:cNvSpPr>
          <p:nvPr/>
        </p:nvSpPr>
        <p:spPr bwMode="auto">
          <a:xfrm>
            <a:off x="6561137" y="1694657"/>
            <a:ext cx="1508125" cy="461963"/>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dirty="0"/>
              <a:t>n = 12 &lt; 30  (small)</a:t>
            </a:r>
          </a:p>
          <a:p>
            <a:pPr eaLnBrk="1" hangingPunct="1"/>
            <a:r>
              <a:rPr lang="en-US" altLang="en-US" sz="1200" dirty="0"/>
              <a:t> </a:t>
            </a:r>
            <a:r>
              <a:rPr lang="el-GR" altLang="en-US" sz="1200" dirty="0"/>
              <a:t>σ</a:t>
            </a:r>
            <a:r>
              <a:rPr lang="en-US" altLang="en-US" sz="1200" dirty="0"/>
              <a:t> Unknown, so T</a:t>
            </a:r>
          </a:p>
        </p:txBody>
      </p:sp>
      <p:sp>
        <p:nvSpPr>
          <p:cNvPr id="6" name="TextBox 5">
            <a:extLst>
              <a:ext uri="{FF2B5EF4-FFF2-40B4-BE49-F238E27FC236}">
                <a16:creationId xmlns:a16="http://schemas.microsoft.com/office/drawing/2014/main" id="{C95F6F00-11AA-4FB5-94A3-B522D5941853}"/>
              </a:ext>
            </a:extLst>
          </p:cNvPr>
          <p:cNvSpPr txBox="1">
            <a:spLocks noChangeArrowheads="1"/>
          </p:cNvSpPr>
          <p:nvPr/>
        </p:nvSpPr>
        <p:spPr bwMode="auto">
          <a:xfrm>
            <a:off x="6561137" y="2168267"/>
            <a:ext cx="1655763" cy="461962"/>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l-GR" altLang="en-US" sz="1200"/>
              <a:t>α</a:t>
            </a:r>
            <a:r>
              <a:rPr lang="en-US" altLang="en-US" sz="1200"/>
              <a:t> = 0.01, </a:t>
            </a:r>
            <a:r>
              <a:rPr lang="el-GR" altLang="en-US" sz="1200"/>
              <a:t>α</a:t>
            </a:r>
            <a:r>
              <a:rPr lang="en-US" altLang="en-US" sz="1200"/>
              <a:t>/2 = 0.005,</a:t>
            </a:r>
          </a:p>
          <a:p>
            <a:pPr eaLnBrk="1" hangingPunct="1"/>
            <a:r>
              <a:rPr lang="en-US" altLang="en-US" sz="1200"/>
              <a:t> so 1 – </a:t>
            </a:r>
            <a:r>
              <a:rPr lang="el-GR" altLang="en-US" sz="1200"/>
              <a:t>α</a:t>
            </a:r>
            <a:r>
              <a:rPr lang="en-US" altLang="en-US" sz="1200"/>
              <a:t>/2 = 0.995</a:t>
            </a:r>
          </a:p>
        </p:txBody>
      </p:sp>
      <p:sp>
        <p:nvSpPr>
          <p:cNvPr id="7" name="TextBox 6">
            <a:extLst>
              <a:ext uri="{FF2B5EF4-FFF2-40B4-BE49-F238E27FC236}">
                <a16:creationId xmlns:a16="http://schemas.microsoft.com/office/drawing/2014/main" id="{277194DD-85D8-495F-99C4-059CC56E955E}"/>
              </a:ext>
            </a:extLst>
          </p:cNvPr>
          <p:cNvSpPr txBox="1">
            <a:spLocks noChangeArrowheads="1"/>
          </p:cNvSpPr>
          <p:nvPr/>
        </p:nvSpPr>
        <p:spPr bwMode="auto">
          <a:xfrm>
            <a:off x="533400" y="4267200"/>
            <a:ext cx="83280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Does this tell us all we need to know to make a decision here?</a:t>
            </a:r>
          </a:p>
          <a:p>
            <a:pPr eaLnBrk="1" hangingPunct="1"/>
            <a:endParaRPr lang="en-US" altLang="en-US"/>
          </a:p>
          <a:p>
            <a:pPr eaLnBrk="1" hangingPunct="1"/>
            <a:r>
              <a:rPr lang="en-US" altLang="en-US"/>
              <a:t>For the 12 Markets tested, the Increases above represent a ~2.5% to ~20.9% in</a:t>
            </a:r>
          </a:p>
          <a:p>
            <a:pPr eaLnBrk="1" hangingPunct="1"/>
            <a:r>
              <a:rPr lang="en-US" altLang="en-US"/>
              <a:t> Unit Sales, but if the Marketing Campaign needs to Increase Sales by 25% in</a:t>
            </a:r>
          </a:p>
          <a:p>
            <a:pPr eaLnBrk="1" hangingPunct="1"/>
            <a:r>
              <a:rPr lang="en-US" altLang="en-US"/>
              <a:t> order to provide a return greater then the firm’s cost of capital, then it is likely</a:t>
            </a:r>
          </a:p>
          <a:p>
            <a:pPr eaLnBrk="1" hangingPunct="1"/>
            <a:r>
              <a:rPr lang="en-US" altLang="en-US"/>
              <a:t> the money for the campaign could be better invested elsewhere.</a:t>
            </a:r>
          </a:p>
        </p:txBody>
      </p:sp>
      <p:sp>
        <p:nvSpPr>
          <p:cNvPr id="8" name="TextBox 7">
            <a:extLst>
              <a:ext uri="{FF2B5EF4-FFF2-40B4-BE49-F238E27FC236}">
                <a16:creationId xmlns:a16="http://schemas.microsoft.com/office/drawing/2014/main" id="{4D6131C4-F859-4C89-8460-315DE5D2769B}"/>
              </a:ext>
            </a:extLst>
          </p:cNvPr>
          <p:cNvSpPr txBox="1">
            <a:spLocks noChangeArrowheads="1"/>
          </p:cNvSpPr>
          <p:nvPr/>
        </p:nvSpPr>
        <p:spPr bwMode="auto">
          <a:xfrm>
            <a:off x="152400" y="6259513"/>
            <a:ext cx="8840788" cy="369887"/>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Important Point: Statistical Significance </a:t>
            </a:r>
            <a:r>
              <a:rPr lang="en-US" altLang="en-US" b="1" u="sng"/>
              <a:t>Does NOT </a:t>
            </a:r>
            <a:r>
              <a:rPr lang="en-US" altLang="en-US" b="1"/>
              <a:t>Imply Practical Significance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additive="base">
                                        <p:cTn id="73" dur="500" fill="hold"/>
                                        <p:tgtEl>
                                          <p:spTgt spid="6"/>
                                        </p:tgtEl>
                                        <p:attrNameLst>
                                          <p:attrName>ppt_x</p:attrName>
                                        </p:attrNameLst>
                                      </p:cBhvr>
                                      <p:tavLst>
                                        <p:tav tm="0">
                                          <p:val>
                                            <p:strVal val="#ppt_x"/>
                                          </p:val>
                                        </p:tav>
                                        <p:tav tm="100000">
                                          <p:val>
                                            <p:strVal val="#ppt_x"/>
                                          </p:val>
                                        </p:tav>
                                      </p:tavLst>
                                    </p:anim>
                                    <p:anim calcmode="lin" valueType="num">
                                      <p:cBhvr additive="base">
                                        <p:cTn id="7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anim calcmode="lin" valueType="num">
                                      <p:cBhvr additive="base">
                                        <p:cTn id="7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2" end="2"/>
                                            </p:txEl>
                                          </p:spTgt>
                                        </p:tgtEl>
                                        <p:attrNameLst>
                                          <p:attrName>style.visibility</p:attrName>
                                        </p:attrNameLst>
                                      </p:cBhvr>
                                      <p:to>
                                        <p:strVal val="visible"/>
                                      </p:to>
                                    </p:set>
                                    <p:anim calcmode="lin" valueType="num">
                                      <p:cBhvr additive="base">
                                        <p:cTn id="8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7">
                                            <p:txEl>
                                              <p:pRg st="3" end="3"/>
                                            </p:txEl>
                                          </p:spTgt>
                                        </p:tgtEl>
                                        <p:attrNameLst>
                                          <p:attrName>style.visibility</p:attrName>
                                        </p:attrNameLst>
                                      </p:cBhvr>
                                      <p:to>
                                        <p:strVal val="visible"/>
                                      </p:to>
                                    </p:set>
                                    <p:anim calcmode="lin" valueType="num">
                                      <p:cBhvr additive="base">
                                        <p:cTn id="8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7">
                                            <p:txEl>
                                              <p:pRg st="4" end="4"/>
                                            </p:txEl>
                                          </p:spTgt>
                                        </p:tgtEl>
                                        <p:attrNameLst>
                                          <p:attrName>style.visibility</p:attrName>
                                        </p:attrNameLst>
                                      </p:cBhvr>
                                      <p:to>
                                        <p:strVal val="visible"/>
                                      </p:to>
                                    </p:set>
                                    <p:anim calcmode="lin" valueType="num">
                                      <p:cBhvr additive="base">
                                        <p:cTn id="9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7">
                                            <p:txEl>
                                              <p:pRg st="5" end="5"/>
                                            </p:txEl>
                                          </p:spTgt>
                                        </p:tgtEl>
                                        <p:attrNameLst>
                                          <p:attrName>style.visibility</p:attrName>
                                        </p:attrNameLst>
                                      </p:cBhvr>
                                      <p:to>
                                        <p:strVal val="visible"/>
                                      </p:to>
                                    </p:set>
                                    <p:anim calcmode="lin" valueType="num">
                                      <p:cBhvr additive="base">
                                        <p:cTn id="9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ppt_x"/>
                                          </p:val>
                                        </p:tav>
                                        <p:tav tm="100000">
                                          <p:val>
                                            <p:strVal val="#ppt_x"/>
                                          </p:val>
                                        </p:tav>
                                      </p:tavLst>
                                    </p:anim>
                                    <p:anim calcmode="lin" valueType="num">
                                      <p:cBhvr additive="base">
                                        <p:cTn id="10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a:extLst>
              <a:ext uri="{FF2B5EF4-FFF2-40B4-BE49-F238E27FC236}">
                <a16:creationId xmlns:a16="http://schemas.microsoft.com/office/drawing/2014/main" id="{DFCE7B1E-F3DB-4C6D-9231-ABE4C0E02FEA}"/>
              </a:ext>
            </a:extLst>
          </p:cNvPr>
          <p:cNvSpPr txBox="1">
            <a:spLocks noChangeArrowheads="1"/>
          </p:cNvSpPr>
          <p:nvPr/>
        </p:nvSpPr>
        <p:spPr bwMode="auto">
          <a:xfrm>
            <a:off x="2057400" y="228600"/>
            <a:ext cx="5149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t>Independent Samples Data</a:t>
            </a:r>
          </a:p>
        </p:txBody>
      </p:sp>
      <p:sp>
        <p:nvSpPr>
          <p:cNvPr id="3" name="TextBox 2">
            <a:extLst>
              <a:ext uri="{FF2B5EF4-FFF2-40B4-BE49-F238E27FC236}">
                <a16:creationId xmlns:a16="http://schemas.microsoft.com/office/drawing/2014/main" id="{E221472C-9864-4A20-9C86-60F54EA7A50D}"/>
              </a:ext>
            </a:extLst>
          </p:cNvPr>
          <p:cNvSpPr txBox="1">
            <a:spLocks noChangeArrowheads="1"/>
          </p:cNvSpPr>
          <p:nvPr/>
        </p:nvSpPr>
        <p:spPr bwMode="auto">
          <a:xfrm>
            <a:off x="685800" y="914400"/>
            <a:ext cx="76866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In many situations, we do not have, or are unable to obtain paired results.</a:t>
            </a:r>
          </a:p>
          <a:p>
            <a:pPr eaLnBrk="1" hangingPunct="1"/>
            <a:r>
              <a:rPr lang="en-US" altLang="en-US" dirty="0"/>
              <a:t>Consider a Sleep Deprivation study.</a:t>
            </a:r>
          </a:p>
          <a:p>
            <a:pPr eaLnBrk="1" hangingPunct="1"/>
            <a:r>
              <a:rPr lang="en-US" altLang="en-US" dirty="0"/>
              <a:t>There were two sample groups involved:</a:t>
            </a:r>
          </a:p>
          <a:p>
            <a:pPr eaLnBrk="1" hangingPunct="1"/>
            <a:r>
              <a:rPr lang="en-US" altLang="en-US" dirty="0"/>
              <a:t>	Group 1: Sleep Deprived &amp; Group 2: Unrestricted Sleep</a:t>
            </a:r>
          </a:p>
          <a:p>
            <a:pPr eaLnBrk="1" hangingPunct="1"/>
            <a:r>
              <a:rPr lang="en-US" altLang="en-US" dirty="0"/>
              <a:t>Group 1 had 11 individuals &amp; Group 2 had 10 individuals</a:t>
            </a:r>
          </a:p>
          <a:p>
            <a:pPr eaLnBrk="1" hangingPunct="1"/>
            <a:r>
              <a:rPr lang="en-US" altLang="en-US" dirty="0"/>
              <a:t>No clear, obvious “link” between individuals across groups, so considered</a:t>
            </a:r>
          </a:p>
          <a:p>
            <a:pPr eaLnBrk="1" hangingPunct="1"/>
            <a:r>
              <a:rPr lang="en-US" altLang="en-US" dirty="0"/>
              <a:t> 			</a:t>
            </a:r>
            <a:r>
              <a:rPr lang="en-US" altLang="en-US" b="1" u="sng" dirty="0"/>
              <a:t>Independent</a:t>
            </a:r>
          </a:p>
        </p:txBody>
      </p:sp>
      <p:pic>
        <p:nvPicPr>
          <p:cNvPr id="23554" name="Picture 2">
            <a:extLst>
              <a:ext uri="{FF2B5EF4-FFF2-40B4-BE49-F238E27FC236}">
                <a16:creationId xmlns:a16="http://schemas.microsoft.com/office/drawing/2014/main" id="{D18C53FA-4506-4FB9-8D6D-7BAC43E3E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00400"/>
            <a:ext cx="16002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50596-FFB1-4F44-A9B2-65F1F674F015}"/>
              </a:ext>
            </a:extLst>
          </p:cNvPr>
          <p:cNvSpPr txBox="1">
            <a:spLocks noChangeArrowheads="1"/>
          </p:cNvSpPr>
          <p:nvPr/>
        </p:nvSpPr>
        <p:spPr bwMode="auto">
          <a:xfrm>
            <a:off x="2590800" y="2971800"/>
            <a:ext cx="6280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The measurement of interest was </a:t>
            </a:r>
          </a:p>
          <a:p>
            <a:pPr eaLnBrk="1" hangingPunct="1"/>
            <a:r>
              <a:rPr lang="en-US" altLang="en-US" dirty="0"/>
              <a:t> Response Time Improvement after 3 days</a:t>
            </a:r>
          </a:p>
          <a:p>
            <a:pPr eaLnBrk="1" hangingPunct="1"/>
            <a:r>
              <a:rPr lang="en-US" altLang="en-US" dirty="0"/>
              <a:t>  - Group 1 was Deprived of Sleep on 1</a:t>
            </a:r>
            <a:r>
              <a:rPr lang="en-US" altLang="en-US" baseline="30000" dirty="0"/>
              <a:t>st</a:t>
            </a:r>
            <a:r>
              <a:rPr lang="en-US" altLang="en-US" dirty="0"/>
              <a:t> day after initial test</a:t>
            </a:r>
          </a:p>
          <a:p>
            <a:pPr eaLnBrk="1" hangingPunct="1"/>
            <a:r>
              <a:rPr lang="en-US" altLang="en-US" dirty="0"/>
              <a:t>  - Group 2 was allowed Unrestricted Sleep all 3 days</a:t>
            </a:r>
          </a:p>
        </p:txBody>
      </p:sp>
      <p:sp>
        <p:nvSpPr>
          <p:cNvPr id="6" name="TextBox 5">
            <a:extLst>
              <a:ext uri="{FF2B5EF4-FFF2-40B4-BE49-F238E27FC236}">
                <a16:creationId xmlns:a16="http://schemas.microsoft.com/office/drawing/2014/main" id="{D8924D53-1EE1-48B7-B957-528F7D9EB58C}"/>
              </a:ext>
            </a:extLst>
          </p:cNvPr>
          <p:cNvSpPr txBox="1">
            <a:spLocks noChangeArrowheads="1"/>
          </p:cNvSpPr>
          <p:nvPr/>
        </p:nvSpPr>
        <p:spPr bwMode="auto">
          <a:xfrm>
            <a:off x="2667000" y="4114800"/>
            <a:ext cx="59420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Question of Interest is Whether or Not Sleep Deprivation</a:t>
            </a:r>
          </a:p>
          <a:p>
            <a:pPr eaLnBrk="1" hangingPunct="1"/>
            <a:r>
              <a:rPr lang="en-US" altLang="en-US"/>
              <a:t> Effects Linger for Multiple Days, so</a:t>
            </a:r>
          </a:p>
        </p:txBody>
      </p:sp>
      <p:sp>
        <p:nvSpPr>
          <p:cNvPr id="7" name="TextBox 6">
            <a:extLst>
              <a:ext uri="{FF2B5EF4-FFF2-40B4-BE49-F238E27FC236}">
                <a16:creationId xmlns:a16="http://schemas.microsoft.com/office/drawing/2014/main" id="{9E43431D-6CB1-4827-8108-FB5F704801EF}"/>
              </a:ext>
            </a:extLst>
          </p:cNvPr>
          <p:cNvSpPr txBox="1">
            <a:spLocks noChangeArrowheads="1"/>
          </p:cNvSpPr>
          <p:nvPr/>
        </p:nvSpPr>
        <p:spPr bwMode="auto">
          <a:xfrm>
            <a:off x="2819400" y="4800600"/>
            <a:ext cx="50133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Research Hypothesis</a:t>
            </a:r>
            <a:r>
              <a:rPr lang="en-US" altLang="en-US"/>
              <a:t>: </a:t>
            </a:r>
            <a:r>
              <a:rPr lang="el-GR" altLang="en-US">
                <a:solidFill>
                  <a:srgbClr val="FF0000"/>
                </a:solidFill>
              </a:rPr>
              <a:t>μ</a:t>
            </a:r>
            <a:r>
              <a:rPr lang="en-US" altLang="en-US" baseline="-25000">
                <a:solidFill>
                  <a:srgbClr val="FF0000"/>
                </a:solidFill>
              </a:rPr>
              <a:t>Unrestricted</a:t>
            </a:r>
            <a:r>
              <a:rPr lang="en-US" altLang="en-US"/>
              <a:t> – </a:t>
            </a:r>
            <a:r>
              <a:rPr lang="el-GR" altLang="en-US">
                <a:solidFill>
                  <a:srgbClr val="FF0000"/>
                </a:solidFill>
              </a:rPr>
              <a:t>μ</a:t>
            </a:r>
            <a:r>
              <a:rPr lang="en-US" altLang="en-US" baseline="-25000">
                <a:solidFill>
                  <a:srgbClr val="FF0000"/>
                </a:solidFill>
              </a:rPr>
              <a:t>Deprived</a:t>
            </a:r>
            <a:r>
              <a:rPr lang="en-US" altLang="en-US">
                <a:solidFill>
                  <a:srgbClr val="FF0000"/>
                </a:solidFill>
              </a:rPr>
              <a:t> </a:t>
            </a:r>
            <a:r>
              <a:rPr lang="en-US" altLang="en-US"/>
              <a:t>&gt; 0</a:t>
            </a:r>
          </a:p>
          <a:p>
            <a:pPr eaLnBrk="1" hangingPunct="1"/>
            <a:endParaRPr lang="en-US" altLang="en-US"/>
          </a:p>
          <a:p>
            <a:pPr eaLnBrk="1" hangingPunct="1"/>
            <a:r>
              <a:rPr lang="en-US" altLang="en-US"/>
              <a:t>and</a:t>
            </a:r>
          </a:p>
          <a:p>
            <a:pPr eaLnBrk="1" hangingPunct="1"/>
            <a:endParaRPr lang="en-US" altLang="en-US"/>
          </a:p>
          <a:p>
            <a:pPr eaLnBrk="1" hangingPunct="1"/>
            <a:r>
              <a:rPr lang="en-US" altLang="en-US" b="1"/>
              <a:t>Null Hypothesis</a:t>
            </a:r>
            <a:r>
              <a:rPr lang="en-US" altLang="en-US"/>
              <a:t>: </a:t>
            </a:r>
            <a:r>
              <a:rPr lang="el-GR" altLang="en-US">
                <a:solidFill>
                  <a:srgbClr val="FF0000"/>
                </a:solidFill>
              </a:rPr>
              <a:t>μ</a:t>
            </a:r>
            <a:r>
              <a:rPr lang="en-US" altLang="en-US" baseline="-25000">
                <a:solidFill>
                  <a:srgbClr val="FF0000"/>
                </a:solidFill>
              </a:rPr>
              <a:t>Unrestricted</a:t>
            </a:r>
            <a:r>
              <a:rPr lang="en-US" altLang="en-US"/>
              <a:t> – </a:t>
            </a:r>
            <a:r>
              <a:rPr lang="el-GR" altLang="en-US">
                <a:solidFill>
                  <a:srgbClr val="FF0000"/>
                </a:solidFill>
              </a:rPr>
              <a:t>μ</a:t>
            </a:r>
            <a:r>
              <a:rPr lang="en-US" altLang="en-US" baseline="-25000">
                <a:solidFill>
                  <a:srgbClr val="FF0000"/>
                </a:solidFill>
              </a:rPr>
              <a:t>Deprived</a:t>
            </a:r>
            <a:r>
              <a:rPr lang="en-US" altLang="en-US">
                <a:solidFill>
                  <a:srgbClr val="FF0000"/>
                </a:solidFill>
              </a:rPr>
              <a:t> </a:t>
            </a:r>
            <a:r>
              <a:rPr lang="en-US" altLang="en-US"/>
              <a:t> = 0</a:t>
            </a:r>
          </a:p>
        </p:txBody>
      </p:sp>
      <p:sp>
        <p:nvSpPr>
          <p:cNvPr id="8" name="TextBox 7">
            <a:extLst>
              <a:ext uri="{FF2B5EF4-FFF2-40B4-BE49-F238E27FC236}">
                <a16:creationId xmlns:a16="http://schemas.microsoft.com/office/drawing/2014/main" id="{76DB0BB7-DBF5-40A9-A0AF-72E96F2F6402}"/>
              </a:ext>
            </a:extLst>
          </p:cNvPr>
          <p:cNvSpPr txBox="1">
            <a:spLocks noChangeArrowheads="1"/>
          </p:cNvSpPr>
          <p:nvPr/>
        </p:nvSpPr>
        <p:spPr bwMode="auto">
          <a:xfrm>
            <a:off x="6804025" y="5181600"/>
            <a:ext cx="1958975" cy="461963"/>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Improvement Greater for</a:t>
            </a:r>
          </a:p>
          <a:p>
            <a:pPr eaLnBrk="1" hangingPunct="1"/>
            <a:r>
              <a:rPr lang="en-US" altLang="en-US" sz="1200"/>
              <a:t> Unrestricted Sleep Group</a:t>
            </a:r>
          </a:p>
        </p:txBody>
      </p:sp>
      <p:sp>
        <p:nvSpPr>
          <p:cNvPr id="9" name="TextBox 8">
            <a:extLst>
              <a:ext uri="{FF2B5EF4-FFF2-40B4-BE49-F238E27FC236}">
                <a16:creationId xmlns:a16="http://schemas.microsoft.com/office/drawing/2014/main" id="{59EB1DC3-F9AB-4AA3-AD49-B6FBD8A80C36}"/>
              </a:ext>
            </a:extLst>
          </p:cNvPr>
          <p:cNvSpPr txBox="1">
            <a:spLocks noChangeArrowheads="1"/>
          </p:cNvSpPr>
          <p:nvPr/>
        </p:nvSpPr>
        <p:spPr bwMode="auto">
          <a:xfrm>
            <a:off x="6781800" y="6243638"/>
            <a:ext cx="2220913" cy="461962"/>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No Difference in Improvement</a:t>
            </a:r>
          </a:p>
          <a:p>
            <a:pPr eaLnBrk="1" hangingPunct="1"/>
            <a:r>
              <a:rPr lang="en-US" altLang="en-US" sz="1200"/>
              <a:t> Between Groups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 calcmode="lin" valueType="num">
                                      <p:cBhvr additive="base">
                                        <p:cTn id="4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anim calcmode="lin" valueType="num">
                                      <p:cBhvr additive="base">
                                        <p:cTn id="5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23554"/>
                                        </p:tgtEl>
                                        <p:attrNameLst>
                                          <p:attrName>style.visibility</p:attrName>
                                        </p:attrNameLst>
                                      </p:cBhvr>
                                      <p:to>
                                        <p:strVal val="visible"/>
                                      </p:to>
                                    </p:set>
                                    <p:anim calcmode="lin" valueType="num">
                                      <p:cBhvr additive="base">
                                        <p:cTn id="57" dur="500" fill="hold"/>
                                        <p:tgtEl>
                                          <p:spTgt spid="23554"/>
                                        </p:tgtEl>
                                        <p:attrNameLst>
                                          <p:attrName>ppt_x</p:attrName>
                                        </p:attrNameLst>
                                      </p:cBhvr>
                                      <p:tavLst>
                                        <p:tav tm="0">
                                          <p:val>
                                            <p:strVal val="#ppt_x"/>
                                          </p:val>
                                        </p:tav>
                                        <p:tav tm="100000">
                                          <p:val>
                                            <p:strVal val="#ppt_x"/>
                                          </p:val>
                                        </p:tav>
                                      </p:tavLst>
                                    </p:anim>
                                    <p:anim calcmode="lin" valueType="num">
                                      <p:cBhvr additive="base">
                                        <p:cTn id="58" dur="500" fill="hold"/>
                                        <p:tgtEl>
                                          <p:spTgt spid="23554"/>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anim calcmode="lin" valueType="num">
                                      <p:cBhvr additive="base">
                                        <p:cTn id="6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 calcmode="lin" valueType="num">
                                      <p:cBhvr additive="base">
                                        <p:cTn id="6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additive="base">
                                        <p:cTn id="73" dur="500" fill="hold"/>
                                        <p:tgtEl>
                                          <p:spTgt spid="6"/>
                                        </p:tgtEl>
                                        <p:attrNameLst>
                                          <p:attrName>ppt_x</p:attrName>
                                        </p:attrNameLst>
                                      </p:cBhvr>
                                      <p:tavLst>
                                        <p:tav tm="0">
                                          <p:val>
                                            <p:strVal val="#ppt_x"/>
                                          </p:val>
                                        </p:tav>
                                        <p:tav tm="100000">
                                          <p:val>
                                            <p:strVal val="#ppt_x"/>
                                          </p:val>
                                        </p:tav>
                                      </p:tavLst>
                                    </p:anim>
                                    <p:anim calcmode="lin" valueType="num">
                                      <p:cBhvr additive="base">
                                        <p:cTn id="7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anim calcmode="lin" valueType="num">
                                      <p:cBhvr additive="base">
                                        <p:cTn id="7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fill="hold"/>
                                        <p:tgtEl>
                                          <p:spTgt spid="8"/>
                                        </p:tgtEl>
                                        <p:attrNameLst>
                                          <p:attrName>ppt_x</p:attrName>
                                        </p:attrNameLst>
                                      </p:cBhvr>
                                      <p:tavLst>
                                        <p:tav tm="0">
                                          <p:val>
                                            <p:strVal val="#ppt_x"/>
                                          </p:val>
                                        </p:tav>
                                        <p:tav tm="100000">
                                          <p:val>
                                            <p:strVal val="#ppt_x"/>
                                          </p:val>
                                        </p:tav>
                                      </p:tavLst>
                                    </p:anim>
                                    <p:anim calcmode="lin" valueType="num">
                                      <p:cBhvr additive="base">
                                        <p:cTn id="8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7">
                                            <p:txEl>
                                              <p:pRg st="2" end="2"/>
                                            </p:txEl>
                                          </p:spTgt>
                                        </p:tgtEl>
                                        <p:attrNameLst>
                                          <p:attrName>style.visibility</p:attrName>
                                        </p:attrNameLst>
                                      </p:cBhvr>
                                      <p:to>
                                        <p:strVal val="visible"/>
                                      </p:to>
                                    </p:set>
                                    <p:anim calcmode="lin" valueType="num">
                                      <p:cBhvr additive="base">
                                        <p:cTn id="9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7">
                                            <p:txEl>
                                              <p:pRg st="4" end="4"/>
                                            </p:txEl>
                                          </p:spTgt>
                                        </p:tgtEl>
                                        <p:attrNameLst>
                                          <p:attrName>style.visibility</p:attrName>
                                        </p:attrNameLst>
                                      </p:cBhvr>
                                      <p:to>
                                        <p:strVal val="visible"/>
                                      </p:to>
                                    </p:set>
                                    <p:anim calcmode="lin" valueType="num">
                                      <p:cBhvr additive="base">
                                        <p:cTn id="9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additive="base">
                                        <p:cTn id="101" dur="500" fill="hold"/>
                                        <p:tgtEl>
                                          <p:spTgt spid="9"/>
                                        </p:tgtEl>
                                        <p:attrNameLst>
                                          <p:attrName>ppt_x</p:attrName>
                                        </p:attrNameLst>
                                      </p:cBhvr>
                                      <p:tavLst>
                                        <p:tav tm="0">
                                          <p:val>
                                            <p:strVal val="#ppt_x"/>
                                          </p:val>
                                        </p:tav>
                                        <p:tav tm="100000">
                                          <p:val>
                                            <p:strVal val="#ppt_x"/>
                                          </p:val>
                                        </p:tav>
                                      </p:tavLst>
                                    </p:anim>
                                    <p:anim calcmode="lin" valueType="num">
                                      <p:cBhvr additive="base">
                                        <p:cTn id="10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a:extLst>
              <a:ext uri="{FF2B5EF4-FFF2-40B4-BE49-F238E27FC236}">
                <a16:creationId xmlns:a16="http://schemas.microsoft.com/office/drawing/2014/main" id="{D7BD9390-A5F6-4A5C-9A6A-34B7A85B939A}"/>
              </a:ext>
            </a:extLst>
          </p:cNvPr>
          <p:cNvSpPr txBox="1">
            <a:spLocks noChangeArrowheads="1"/>
          </p:cNvSpPr>
          <p:nvPr/>
        </p:nvSpPr>
        <p:spPr bwMode="auto">
          <a:xfrm>
            <a:off x="2057400" y="228600"/>
            <a:ext cx="5149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t>Independent Samples Data</a:t>
            </a:r>
          </a:p>
        </p:txBody>
      </p:sp>
      <p:pic>
        <p:nvPicPr>
          <p:cNvPr id="3" name="Picture 2">
            <a:extLst>
              <a:ext uri="{FF2B5EF4-FFF2-40B4-BE49-F238E27FC236}">
                <a16:creationId xmlns:a16="http://schemas.microsoft.com/office/drawing/2014/main" id="{35A44F76-03AF-4F78-B053-6DF71AE0D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16002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34FD2283-1477-4152-B2E6-76FB2D99836B}"/>
              </a:ext>
            </a:extLst>
          </p:cNvPr>
          <p:cNvSpPr txBox="1">
            <a:spLocks noChangeArrowheads="1"/>
          </p:cNvSpPr>
          <p:nvPr/>
        </p:nvSpPr>
        <p:spPr bwMode="auto">
          <a:xfrm>
            <a:off x="2362200" y="1066800"/>
            <a:ext cx="3143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Test </a:t>
            </a:r>
            <a:r>
              <a:rPr lang="en-US" altLang="en-US" b="1">
                <a:solidFill>
                  <a:schemeClr val="accent1"/>
                </a:solidFill>
              </a:rPr>
              <a:t>Statistic</a:t>
            </a:r>
            <a:r>
              <a:rPr lang="en-US" altLang="en-US"/>
              <a:t>: </a:t>
            </a:r>
            <a:r>
              <a:rPr lang="en-US" altLang="en-US">
                <a:solidFill>
                  <a:schemeClr val="accent1"/>
                </a:solidFill>
              </a:rPr>
              <a:t>U-bar</a:t>
            </a:r>
            <a:r>
              <a:rPr lang="en-US" altLang="en-US"/>
              <a:t> – </a:t>
            </a:r>
            <a:r>
              <a:rPr lang="en-US" altLang="en-US">
                <a:solidFill>
                  <a:schemeClr val="accent1"/>
                </a:solidFill>
              </a:rPr>
              <a:t>D-bar</a:t>
            </a:r>
          </a:p>
          <a:p>
            <a:pPr eaLnBrk="1" hangingPunct="1"/>
            <a:endParaRPr lang="en-US" altLang="en-US"/>
          </a:p>
          <a:p>
            <a:pPr eaLnBrk="1" hangingPunct="1"/>
            <a:endParaRPr lang="en-US" altLang="en-US"/>
          </a:p>
          <a:p>
            <a:pPr eaLnBrk="1" hangingPunct="1"/>
            <a:r>
              <a:rPr lang="en-US" altLang="en-US" b="1"/>
              <a:t>Null Distribution</a:t>
            </a:r>
            <a:r>
              <a:rPr lang="en-US" altLang="en-US"/>
              <a:t>: ?</a:t>
            </a:r>
          </a:p>
        </p:txBody>
      </p:sp>
      <p:sp>
        <p:nvSpPr>
          <p:cNvPr id="5" name="TextBox 4">
            <a:extLst>
              <a:ext uri="{FF2B5EF4-FFF2-40B4-BE49-F238E27FC236}">
                <a16:creationId xmlns:a16="http://schemas.microsoft.com/office/drawing/2014/main" id="{73890616-BBF8-447C-BEFD-A57C0A4B4864}"/>
              </a:ext>
            </a:extLst>
          </p:cNvPr>
          <p:cNvSpPr txBox="1">
            <a:spLocks noChangeArrowheads="1"/>
          </p:cNvSpPr>
          <p:nvPr/>
        </p:nvSpPr>
        <p:spPr bwMode="auto">
          <a:xfrm>
            <a:off x="4598988" y="1905000"/>
            <a:ext cx="431641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n is small for both groups, as well as combined,</a:t>
            </a:r>
          </a:p>
          <a:p>
            <a:pPr eaLnBrk="1" hangingPunct="1"/>
            <a:r>
              <a:rPr lang="en-US" altLang="en-US" sz="1400"/>
              <a:t> and there is no information about the value of </a:t>
            </a:r>
            <a:r>
              <a:rPr lang="el-GR" altLang="en-US" sz="1400"/>
              <a:t>σ</a:t>
            </a:r>
            <a:r>
              <a:rPr lang="en-US" altLang="en-US" sz="1400"/>
              <a:t>,</a:t>
            </a:r>
          </a:p>
          <a:p>
            <a:pPr eaLnBrk="1" hangingPunct="1"/>
            <a:r>
              <a:rPr lang="en-US" altLang="en-US" sz="1400"/>
              <a:t> for either group, or collectively – suggests we need</a:t>
            </a:r>
          </a:p>
          <a:p>
            <a:pPr eaLnBrk="1" hangingPunct="1"/>
            <a:r>
              <a:rPr lang="en-US" altLang="en-US" sz="1400"/>
              <a:t> something similar to the T statistic we use for single</a:t>
            </a:r>
          </a:p>
          <a:p>
            <a:pPr eaLnBrk="1" hangingPunct="1"/>
            <a:r>
              <a:rPr lang="en-US" altLang="en-US" sz="1400"/>
              <a:t> sample hypothesis testing.</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5A86686-ABF4-4C6E-8675-50393CBD7DBC}"/>
                  </a:ext>
                </a:extLst>
              </p:cNvPr>
              <p:cNvSpPr txBox="1">
                <a:spLocks noChangeArrowheads="1"/>
              </p:cNvSpPr>
              <p:nvPr/>
            </p:nvSpPr>
            <p:spPr bwMode="auto">
              <a:xfrm>
                <a:off x="2590800" y="3276600"/>
                <a:ext cx="5968301" cy="29207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There is an analogous T statistic for two groups …</a:t>
                </a:r>
              </a:p>
              <a:p>
                <a:pPr eaLnBrk="1" hangingPunct="1"/>
                <a:r>
                  <a:rPr lang="en-US" altLang="en-US" dirty="0"/>
                  <a:t>  If we assume that the data is reasonably normal and</a:t>
                </a:r>
              </a:p>
              <a:p>
                <a:pPr eaLnBrk="1" hangingPunct="1"/>
                <a:r>
                  <a:rPr lang="en-US" altLang="en-US" dirty="0"/>
                  <a:t>  that the two populations (Deprived &amp; Unrestricted)</a:t>
                </a:r>
              </a:p>
              <a:p>
                <a:pPr eaLnBrk="1" hangingPunct="1"/>
                <a:r>
                  <a:rPr lang="en-US" altLang="en-US" dirty="0"/>
                  <a:t> only differ in their mean values (</a:t>
                </a:r>
                <a:r>
                  <a:rPr lang="en-US" altLang="en-US" dirty="0" err="1"/>
                  <a:t>ie</a:t>
                </a:r>
                <a:r>
                  <a:rPr lang="en-US" altLang="en-US" dirty="0"/>
                  <a:t>, they have a common</a:t>
                </a:r>
              </a:p>
              <a:p>
                <a:pPr eaLnBrk="1" hangingPunct="1"/>
                <a:r>
                  <a:rPr lang="en-US" altLang="en-US" dirty="0"/>
                  <a:t> standard deviation, </a:t>
                </a:r>
                <a:r>
                  <a:rPr lang="el-GR" altLang="en-US" dirty="0"/>
                  <a:t>σ</a:t>
                </a:r>
                <a:r>
                  <a:rPr lang="en-US" altLang="en-US" dirty="0"/>
                  <a:t> – still unknown, however), then</a:t>
                </a:r>
              </a:p>
              <a:p>
                <a:pPr eaLnBrk="1" hangingPunct="1"/>
                <a:endParaRPr lang="en-US" altLang="en-US" dirty="0"/>
              </a:p>
              <a:p>
                <a:pPr eaLnBrk="1" hangingPunct="1"/>
                <a:r>
                  <a:rPr lang="en-US" altLang="en-US" dirty="0"/>
                  <a:t>	T = { (</a:t>
                </a:r>
                <a:r>
                  <a:rPr lang="en-US" altLang="en-US" dirty="0">
                    <a:solidFill>
                      <a:schemeClr val="accent1"/>
                    </a:solidFill>
                  </a:rPr>
                  <a:t>U-bar</a:t>
                </a:r>
                <a:r>
                  <a:rPr lang="en-US" altLang="en-US" dirty="0"/>
                  <a:t> – </a:t>
                </a:r>
                <a:r>
                  <a:rPr lang="en-US" altLang="en-US" dirty="0">
                    <a:solidFill>
                      <a:schemeClr val="accent1"/>
                    </a:solidFill>
                  </a:rPr>
                  <a:t>D-bar</a:t>
                </a:r>
                <a:r>
                  <a:rPr lang="en-US" altLang="en-US" dirty="0"/>
                  <a:t>) – (</a:t>
                </a:r>
                <a:r>
                  <a:rPr lang="el-GR" altLang="en-US" dirty="0">
                    <a:solidFill>
                      <a:srgbClr val="FF0000"/>
                    </a:solidFill>
                  </a:rPr>
                  <a:t>μ</a:t>
                </a:r>
                <a:r>
                  <a:rPr lang="en-US" altLang="en-US" baseline="-25000" dirty="0">
                    <a:solidFill>
                      <a:srgbClr val="FF0000"/>
                    </a:solidFill>
                  </a:rPr>
                  <a:t>Unrestricted</a:t>
                </a:r>
                <a:r>
                  <a:rPr lang="en-US" altLang="en-US" dirty="0"/>
                  <a:t> – </a:t>
                </a:r>
                <a:r>
                  <a:rPr lang="el-GR" altLang="en-US" dirty="0">
                    <a:solidFill>
                      <a:srgbClr val="FF0000"/>
                    </a:solidFill>
                  </a:rPr>
                  <a:t>μ</a:t>
                </a:r>
                <a:r>
                  <a:rPr lang="en-US" altLang="en-US" baseline="-25000" dirty="0">
                    <a:solidFill>
                      <a:srgbClr val="FF0000"/>
                    </a:solidFill>
                  </a:rPr>
                  <a:t>Deprived</a:t>
                </a:r>
                <a:r>
                  <a:rPr lang="en-US" altLang="en-US" dirty="0"/>
                  <a:t>) } /</a:t>
                </a:r>
              </a:p>
              <a:p>
                <a:pPr eaLnBrk="1" hangingPunct="1"/>
                <a:r>
                  <a:rPr lang="en-US" altLang="en-US" dirty="0"/>
                  <a:t>		</a:t>
                </a:r>
                <a:r>
                  <a:rPr lang="en-US" altLang="en-US" dirty="0">
                    <a:solidFill>
                      <a:schemeClr val="accent1"/>
                    </a:solidFill>
                  </a:rPr>
                  <a:t>S</a:t>
                </a:r>
                <a:r>
                  <a:rPr lang="en-US" altLang="en-US" baseline="-25000" dirty="0">
                    <a:solidFill>
                      <a:schemeClr val="accent1"/>
                    </a:solidFill>
                  </a:rPr>
                  <a:t>pooled</a:t>
                </a:r>
                <a:r>
                  <a:rPr lang="en-US" altLang="en-US" dirty="0"/>
                  <a:t>*</a:t>
                </a:r>
                <a14:m>
                  <m:oMath xmlns:m="http://schemas.openxmlformats.org/officeDocument/2006/math">
                    <m:rad>
                      <m:radPr>
                        <m:degHide m:val="on"/>
                        <m:ctrlPr>
                          <a:rPr lang="en-US" altLang="en-US" i="1" smtClean="0">
                            <a:latin typeface="Cambria Math" panose="02040503050406030204" pitchFamily="18" charset="0"/>
                          </a:rPr>
                        </m:ctrlPr>
                      </m:radPr>
                      <m:deg/>
                      <m:e>
                        <m:r>
                          <m:rPr>
                            <m:nor/>
                          </m:rPr>
                          <a:rPr lang="en-US" altLang="en-US" dirty="0"/>
                          <m:t>(1/</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𝑈</m:t>
                            </m:r>
                          </m:sub>
                        </m:sSub>
                        <m:r>
                          <m:rPr>
                            <m:nor/>
                          </m:rPr>
                          <a:rPr lang="en-US" altLang="en-US" dirty="0"/>
                          <m:t>) + (1/</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𝐷</m:t>
                            </m:r>
                          </m:sub>
                        </m:sSub>
                        <m:r>
                          <m:rPr>
                            <m:nor/>
                          </m:rPr>
                          <a:rPr lang="en-US" altLang="en-US" dirty="0"/>
                          <m:t>)</m:t>
                        </m:r>
                      </m:e>
                    </m:rad>
                  </m:oMath>
                </a14:m>
                <a:endParaRPr lang="en-US" altLang="en-US" dirty="0"/>
              </a:p>
              <a:p>
                <a:pPr eaLnBrk="1" hangingPunct="1"/>
                <a:r>
                  <a:rPr lang="en-US" altLang="en-US" dirty="0"/>
                  <a:t>	    ~ t</a:t>
                </a:r>
                <a:r>
                  <a:rPr lang="en-US" altLang="en-US" baseline="-12000" dirty="0"/>
                  <a:t>(</a:t>
                </a:r>
                <a:r>
                  <a:rPr lang="en-US" altLang="en-US" baseline="-12000" dirty="0" err="1"/>
                  <a:t>n</a:t>
                </a:r>
                <a:r>
                  <a:rPr lang="en-US" altLang="en-US" baseline="-24000" dirty="0" err="1"/>
                  <a:t>U</a:t>
                </a:r>
                <a:r>
                  <a:rPr lang="en-US" altLang="en-US" baseline="-12000" dirty="0"/>
                  <a:t> + </a:t>
                </a:r>
                <a:r>
                  <a:rPr lang="en-US" altLang="en-US" baseline="-12000" dirty="0" err="1"/>
                  <a:t>n</a:t>
                </a:r>
                <a:r>
                  <a:rPr lang="en-US" altLang="en-US" baseline="-24000" dirty="0" err="1"/>
                  <a:t>D</a:t>
                </a:r>
                <a:r>
                  <a:rPr lang="en-US" altLang="en-US" baseline="-12000" dirty="0"/>
                  <a:t> -2)</a:t>
                </a:r>
                <a:r>
                  <a:rPr lang="en-US" altLang="en-US" dirty="0"/>
                  <a:t> </a:t>
                </a:r>
              </a:p>
              <a:p>
                <a:pPr eaLnBrk="1" hangingPunct="1"/>
                <a:r>
                  <a:rPr lang="en-US" altLang="en-US" dirty="0"/>
                  <a:t>                                                                                </a:t>
                </a:r>
              </a:p>
            </p:txBody>
          </p:sp>
        </mc:Choice>
        <mc:Fallback>
          <p:sp>
            <p:nvSpPr>
              <p:cNvPr id="6" name="TextBox 5">
                <a:extLst>
                  <a:ext uri="{FF2B5EF4-FFF2-40B4-BE49-F238E27FC236}">
                    <a16:creationId xmlns:a16="http://schemas.microsoft.com/office/drawing/2014/main" id="{D5A86686-ABF4-4C6E-8675-50393CBD7DBC}"/>
                  </a:ext>
                </a:extLst>
              </p:cNvPr>
              <p:cNvSpPr txBox="1">
                <a:spLocks noRot="1" noChangeAspect="1" noMove="1" noResize="1" noEditPoints="1" noAdjustHandles="1" noChangeArrowheads="1" noChangeShapeType="1" noTextEdit="1"/>
              </p:cNvSpPr>
              <p:nvPr/>
            </p:nvSpPr>
            <p:spPr bwMode="auto">
              <a:xfrm>
                <a:off x="2590800" y="3276600"/>
                <a:ext cx="5968301" cy="2920736"/>
              </a:xfrm>
              <a:prstGeom prst="rect">
                <a:avLst/>
              </a:prstGeom>
              <a:blipFill>
                <a:blip r:embed="rId3"/>
                <a:stretch>
                  <a:fillRect l="-817" t="-1253" r="-1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9A64824-0C22-4C54-A28A-82335E3B1754}"/>
                  </a:ext>
                </a:extLst>
              </p:cNvPr>
              <p:cNvSpPr txBox="1">
                <a:spLocks noChangeArrowheads="1"/>
              </p:cNvSpPr>
              <p:nvPr/>
            </p:nvSpPr>
            <p:spPr bwMode="auto">
              <a:xfrm>
                <a:off x="3200400" y="6096000"/>
                <a:ext cx="5079789" cy="4277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chemeClr val="accent1"/>
                    </a:solidFill>
                  </a:rPr>
                  <a:t>S</a:t>
                </a:r>
                <a:r>
                  <a:rPr lang="en-US" altLang="en-US" baseline="-25000" dirty="0">
                    <a:solidFill>
                      <a:schemeClr val="accent1"/>
                    </a:solidFill>
                  </a:rPr>
                  <a:t>pooled</a:t>
                </a:r>
                <a:r>
                  <a:rPr lang="en-US" altLang="en-US" dirty="0"/>
                  <a:t> = </a:t>
                </a:r>
                <a14:m>
                  <m:oMath xmlns:m="http://schemas.openxmlformats.org/officeDocument/2006/math">
                    <m:rad>
                      <m:radPr>
                        <m:degHide m:val="on"/>
                        <m:ctrlPr>
                          <a:rPr lang="en-US" altLang="en-US" i="1" smtClean="0">
                            <a:latin typeface="Cambria Math" panose="02040503050406030204" pitchFamily="18" charset="0"/>
                          </a:rPr>
                        </m:ctrlPr>
                      </m:radPr>
                      <m:deg/>
                      <m:e>
                        <m:r>
                          <m:rPr>
                            <m:nor/>
                          </m:rPr>
                          <a:rPr lang="en-US" altLang="en-US" dirty="0"/>
                          <m:t>[(</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𝑈</m:t>
                            </m:r>
                          </m:sub>
                        </m:sSub>
                        <m:r>
                          <m:rPr>
                            <m:nor/>
                          </m:rPr>
                          <a:rPr lang="en-US" altLang="en-US" dirty="0"/>
                          <m:t>−1)</m:t>
                        </m:r>
                        <m:r>
                          <m:rPr>
                            <m:nor/>
                          </m:rPr>
                          <a:rPr lang="en-US" altLang="en-US" dirty="0">
                            <a:solidFill>
                              <a:schemeClr val="accent1"/>
                            </a:solidFill>
                          </a:rPr>
                          <m:t>S</m:t>
                        </m:r>
                        <m:r>
                          <m:rPr>
                            <m:nor/>
                          </m:rPr>
                          <a:rPr lang="en-US" altLang="en-US" baseline="-25000" dirty="0">
                            <a:solidFill>
                              <a:schemeClr val="accent1"/>
                            </a:solidFill>
                          </a:rPr>
                          <m:t>U</m:t>
                        </m:r>
                        <m:r>
                          <m:rPr>
                            <m:nor/>
                          </m:rPr>
                          <a:rPr lang="en-US" altLang="en-US" baseline="30000" dirty="0">
                            <a:solidFill>
                              <a:schemeClr val="accent1"/>
                            </a:solidFill>
                          </a:rPr>
                          <m:t>2</m:t>
                        </m:r>
                        <m:r>
                          <m:rPr>
                            <m:nor/>
                          </m:rPr>
                          <a:rPr lang="en-US" altLang="en-US" dirty="0"/>
                          <m:t> + (</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𝐷</m:t>
                            </m:r>
                          </m:sub>
                        </m:sSub>
                        <m:r>
                          <m:rPr>
                            <m:nor/>
                          </m:rPr>
                          <a:rPr lang="en-US" altLang="en-US" dirty="0"/>
                          <m:t>−1)</m:t>
                        </m:r>
                        <m:r>
                          <m:rPr>
                            <m:nor/>
                          </m:rPr>
                          <a:rPr lang="en-US" altLang="en-US" dirty="0">
                            <a:solidFill>
                              <a:schemeClr val="accent1"/>
                            </a:solidFill>
                          </a:rPr>
                          <m:t>S</m:t>
                        </m:r>
                        <m:r>
                          <m:rPr>
                            <m:nor/>
                          </m:rPr>
                          <a:rPr lang="en-US" altLang="en-US" baseline="-25000" dirty="0">
                            <a:solidFill>
                              <a:schemeClr val="accent1"/>
                            </a:solidFill>
                          </a:rPr>
                          <m:t>D</m:t>
                        </m:r>
                        <m:r>
                          <m:rPr>
                            <m:nor/>
                          </m:rPr>
                          <a:rPr lang="en-US" altLang="en-US" baseline="30000" dirty="0">
                            <a:solidFill>
                              <a:schemeClr val="accent1"/>
                            </a:solidFill>
                          </a:rPr>
                          <m:t>2</m:t>
                        </m:r>
                        <m:r>
                          <m:rPr>
                            <m:nor/>
                          </m:rPr>
                          <a:rPr lang="en-US" altLang="en-US" dirty="0"/>
                          <m:t>] / (</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𝑈</m:t>
                            </m:r>
                          </m:sub>
                        </m:sSub>
                        <m:r>
                          <m:rPr>
                            <m:nor/>
                          </m:rPr>
                          <a:rPr lang="en-US" altLang="en-US" dirty="0"/>
                          <m:t>+</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𝐷</m:t>
                            </m:r>
                          </m:sub>
                        </m:sSub>
                        <m:r>
                          <m:rPr>
                            <m:nor/>
                          </m:rPr>
                          <a:rPr lang="en-US" altLang="en-US" dirty="0"/>
                          <m:t>−2)</m:t>
                        </m:r>
                      </m:e>
                    </m:rad>
                  </m:oMath>
                </a14:m>
                <a:endParaRPr lang="en-US" altLang="en-US" dirty="0"/>
              </a:p>
            </p:txBody>
          </p:sp>
        </mc:Choice>
        <mc:Fallback>
          <p:sp>
            <p:nvSpPr>
              <p:cNvPr id="8" name="TextBox 7">
                <a:extLst>
                  <a:ext uri="{FF2B5EF4-FFF2-40B4-BE49-F238E27FC236}">
                    <a16:creationId xmlns:a16="http://schemas.microsoft.com/office/drawing/2014/main" id="{29A64824-0C22-4C54-A28A-82335E3B1754}"/>
                  </a:ext>
                </a:extLst>
              </p:cNvPr>
              <p:cNvSpPr txBox="1">
                <a:spLocks noRot="1" noChangeAspect="1" noMove="1" noResize="1" noEditPoints="1" noAdjustHandles="1" noChangeArrowheads="1" noChangeShapeType="1" noTextEdit="1"/>
              </p:cNvSpPr>
              <p:nvPr/>
            </p:nvSpPr>
            <p:spPr bwMode="auto">
              <a:xfrm>
                <a:off x="3200400" y="6096000"/>
                <a:ext cx="5079789" cy="427746"/>
              </a:xfrm>
              <a:prstGeom prst="rect">
                <a:avLst/>
              </a:prstGeom>
              <a:blipFill>
                <a:blip r:embed="rId4"/>
                <a:stretch>
                  <a:fillRect l="-960" b="-185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2" name="Group 19">
            <a:extLst>
              <a:ext uri="{FF2B5EF4-FFF2-40B4-BE49-F238E27FC236}">
                <a16:creationId xmlns:a16="http://schemas.microsoft.com/office/drawing/2014/main" id="{87166F2E-6E2A-42E8-910F-C40E62D71E6F}"/>
              </a:ext>
            </a:extLst>
          </p:cNvPr>
          <p:cNvGrpSpPr>
            <a:grpSpLocks/>
          </p:cNvGrpSpPr>
          <p:nvPr/>
        </p:nvGrpSpPr>
        <p:grpSpPr bwMode="auto">
          <a:xfrm>
            <a:off x="3962400" y="1219200"/>
            <a:ext cx="3816350" cy="369888"/>
            <a:chOff x="3962400" y="1219200"/>
            <a:chExt cx="3816742" cy="369332"/>
          </a:xfrm>
        </p:grpSpPr>
        <p:cxnSp>
          <p:nvCxnSpPr>
            <p:cNvPr id="10" name="Straight Arrow Connector 9">
              <a:extLst>
                <a:ext uri="{FF2B5EF4-FFF2-40B4-BE49-F238E27FC236}">
                  <a16:creationId xmlns:a16="http://schemas.microsoft.com/office/drawing/2014/main" id="{45A5456B-8103-415B-A147-720BB4B42BF6}"/>
                </a:ext>
              </a:extLst>
            </p:cNvPr>
            <p:cNvCxnSpPr/>
            <p:nvPr/>
          </p:nvCxnSpPr>
          <p:spPr>
            <a:xfrm>
              <a:off x="3962400" y="1219200"/>
              <a:ext cx="1828988" cy="76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11" name="TextBox 10">
              <a:extLst>
                <a:ext uri="{FF2B5EF4-FFF2-40B4-BE49-F238E27FC236}">
                  <a16:creationId xmlns:a16="http://schemas.microsoft.com/office/drawing/2014/main" id="{F4343235-3D87-442B-95F8-2E9F6CDDFE13}"/>
                </a:ext>
              </a:extLst>
            </p:cNvPr>
            <p:cNvSpPr txBox="1">
              <a:spLocks noChangeArrowheads="1"/>
            </p:cNvSpPr>
            <p:nvPr/>
          </p:nvSpPr>
          <p:spPr bwMode="auto">
            <a:xfrm>
              <a:off x="5867400" y="1219200"/>
              <a:ext cx="1911742"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 as given below</a:t>
              </a:r>
            </a:p>
          </p:txBody>
        </p:sp>
      </p:grpSp>
      <p:grpSp>
        <p:nvGrpSpPr>
          <p:cNvPr id="7" name="Group 18">
            <a:extLst>
              <a:ext uri="{FF2B5EF4-FFF2-40B4-BE49-F238E27FC236}">
                <a16:creationId xmlns:a16="http://schemas.microsoft.com/office/drawing/2014/main" id="{AFF87A1D-8A25-4CD1-BD39-8AF9AD330663}"/>
              </a:ext>
            </a:extLst>
          </p:cNvPr>
          <p:cNvGrpSpPr>
            <a:grpSpLocks/>
          </p:cNvGrpSpPr>
          <p:nvPr/>
        </p:nvGrpSpPr>
        <p:grpSpPr bwMode="auto">
          <a:xfrm>
            <a:off x="5943600" y="4676775"/>
            <a:ext cx="2897188" cy="581025"/>
            <a:chOff x="5943600" y="4676001"/>
            <a:chExt cx="2897062" cy="581799"/>
          </a:xfrm>
        </p:grpSpPr>
        <p:sp>
          <p:nvSpPr>
            <p:cNvPr id="8207" name="TextBox 11">
              <a:extLst>
                <a:ext uri="{FF2B5EF4-FFF2-40B4-BE49-F238E27FC236}">
                  <a16:creationId xmlns:a16="http://schemas.microsoft.com/office/drawing/2014/main" id="{71A45893-F54D-4122-8858-4589BB2D395F}"/>
                </a:ext>
              </a:extLst>
            </p:cNvPr>
            <p:cNvSpPr txBox="1">
              <a:spLocks noChangeArrowheads="1"/>
            </p:cNvSpPr>
            <p:nvPr/>
          </p:nvSpPr>
          <p:spPr bwMode="auto">
            <a:xfrm>
              <a:off x="6096000" y="4676001"/>
              <a:ext cx="2744662" cy="276999"/>
            </a:xfrm>
            <a:prstGeom prst="rect">
              <a:avLst/>
            </a:prstGeom>
            <a:solidFill>
              <a:srgbClr val="FFFF00"/>
            </a:solidFill>
            <a:ln w="9525">
              <a:solidFill>
                <a:srgbClr val="FF0000"/>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0000"/>
                  </a:solidFill>
                </a:rPr>
                <a:t>NOTE: Will be Zero Under Null Model</a:t>
              </a:r>
            </a:p>
          </p:txBody>
        </p:sp>
        <p:sp>
          <p:nvSpPr>
            <p:cNvPr id="13" name="Rectangle 12">
              <a:extLst>
                <a:ext uri="{FF2B5EF4-FFF2-40B4-BE49-F238E27FC236}">
                  <a16:creationId xmlns:a16="http://schemas.microsoft.com/office/drawing/2014/main" id="{CAB02D53-9C0F-4516-913B-BF6E68B0DC4A}"/>
                </a:ext>
              </a:extLst>
            </p:cNvPr>
            <p:cNvSpPr/>
            <p:nvPr/>
          </p:nvSpPr>
          <p:spPr>
            <a:xfrm>
              <a:off x="5943600" y="5028895"/>
              <a:ext cx="2057311" cy="2289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a:extLst>
                <a:ext uri="{FF2B5EF4-FFF2-40B4-BE49-F238E27FC236}">
                  <a16:creationId xmlns:a16="http://schemas.microsoft.com/office/drawing/2014/main" id="{BF87BA0B-472C-4445-9E7B-2DC2D2ED325F}"/>
                </a:ext>
              </a:extLst>
            </p:cNvPr>
            <p:cNvCxnSpPr>
              <a:stCxn id="8207" idx="1"/>
            </p:cNvCxnSpPr>
            <p:nvPr/>
          </p:nvCxnSpPr>
          <p:spPr>
            <a:xfrm rot="10800000" flipV="1">
              <a:off x="6019797" y="4814298"/>
              <a:ext cx="76197" cy="214597"/>
            </a:xfrm>
            <a:prstGeom prst="line">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Group 20">
            <a:extLst>
              <a:ext uri="{FF2B5EF4-FFF2-40B4-BE49-F238E27FC236}">
                <a16:creationId xmlns:a16="http://schemas.microsoft.com/office/drawing/2014/main" id="{50B7337B-CD4E-47D4-AD71-F17541D58254}"/>
              </a:ext>
            </a:extLst>
          </p:cNvPr>
          <p:cNvGrpSpPr>
            <a:grpSpLocks/>
          </p:cNvGrpSpPr>
          <p:nvPr/>
        </p:nvGrpSpPr>
        <p:grpSpPr bwMode="auto">
          <a:xfrm>
            <a:off x="3581400" y="2209800"/>
            <a:ext cx="1676400" cy="3657600"/>
            <a:chOff x="3581400" y="2209800"/>
            <a:chExt cx="1676400" cy="3657600"/>
          </a:xfrm>
        </p:grpSpPr>
        <p:sp>
          <p:nvSpPr>
            <p:cNvPr id="16" name="Oval 15">
              <a:extLst>
                <a:ext uri="{FF2B5EF4-FFF2-40B4-BE49-F238E27FC236}">
                  <a16:creationId xmlns:a16="http://schemas.microsoft.com/office/drawing/2014/main" id="{E32EFDE1-8BE0-4019-BEB5-D506C6AAAE11}"/>
                </a:ext>
              </a:extLst>
            </p:cNvPr>
            <p:cNvSpPr/>
            <p:nvPr/>
          </p:nvSpPr>
          <p:spPr>
            <a:xfrm>
              <a:off x="3581400" y="5486400"/>
              <a:ext cx="1676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Arrow Connector 17">
              <a:extLst>
                <a:ext uri="{FF2B5EF4-FFF2-40B4-BE49-F238E27FC236}">
                  <a16:creationId xmlns:a16="http://schemas.microsoft.com/office/drawing/2014/main" id="{C4A26A17-3BC1-49FF-80A7-8FA19AB648BD}"/>
                </a:ext>
              </a:extLst>
            </p:cNvPr>
            <p:cNvCxnSpPr/>
            <p:nvPr/>
          </p:nvCxnSpPr>
          <p:spPr>
            <a:xfrm rot="16200000" flipH="1">
              <a:off x="2628900" y="3695700"/>
              <a:ext cx="3200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B2DA8599-9CB3-413E-96D5-20FBB392D8FB}"/>
              </a:ext>
            </a:extLst>
          </p:cNvPr>
          <p:cNvSpPr txBox="1">
            <a:spLocks noChangeArrowheads="1"/>
          </p:cNvSpPr>
          <p:nvPr/>
        </p:nvSpPr>
        <p:spPr bwMode="auto">
          <a:xfrm>
            <a:off x="3505200" y="1371600"/>
            <a:ext cx="2284413" cy="276225"/>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Difference in Sample Averages</a:t>
            </a:r>
          </a:p>
        </p:txBody>
      </p:sp>
      <p:sp>
        <p:nvSpPr>
          <p:cNvPr id="23" name="TextBox 22">
            <a:extLst>
              <a:ext uri="{FF2B5EF4-FFF2-40B4-BE49-F238E27FC236}">
                <a16:creationId xmlns:a16="http://schemas.microsoft.com/office/drawing/2014/main" id="{0D0C9DA4-F4F9-45A3-B613-EC90104191BB}"/>
              </a:ext>
            </a:extLst>
          </p:cNvPr>
          <p:cNvSpPr txBox="1">
            <a:spLocks noChangeArrowheads="1"/>
          </p:cNvSpPr>
          <p:nvPr/>
        </p:nvSpPr>
        <p:spPr bwMode="auto">
          <a:xfrm>
            <a:off x="7010400" y="685800"/>
            <a:ext cx="1984375" cy="461963"/>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Function of the Difference </a:t>
            </a:r>
          </a:p>
          <a:p>
            <a:pPr eaLnBrk="1" hangingPunct="1"/>
            <a:r>
              <a:rPr lang="en-US" altLang="en-US" sz="1200"/>
              <a:t>In sample Averages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anim calcmode="lin" valueType="num">
                                      <p:cBhvr additive="base">
                                        <p:cTn id="6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7" end="7"/>
                                            </p:txEl>
                                          </p:spTgt>
                                        </p:tgtEl>
                                        <p:attrNameLst>
                                          <p:attrName>style.visibility</p:attrName>
                                        </p:attrNameLst>
                                      </p:cBhvr>
                                      <p:to>
                                        <p:strVal val="visible"/>
                                      </p:to>
                                    </p:set>
                                    <p:anim calcmode="lin" valueType="num">
                                      <p:cBhvr additive="base">
                                        <p:cTn id="7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8" end="8"/>
                                            </p:txEl>
                                          </p:spTgt>
                                        </p:tgtEl>
                                        <p:attrNameLst>
                                          <p:attrName>style.visibility</p:attrName>
                                        </p:attrNameLst>
                                      </p:cBhvr>
                                      <p:to>
                                        <p:strVal val="visible"/>
                                      </p:to>
                                    </p:set>
                                    <p:anim calcmode="lin" valueType="num">
                                      <p:cBhvr additive="base">
                                        <p:cTn id="7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xEl>
                                              <p:pRg st="9" end="9"/>
                                            </p:txEl>
                                          </p:spTgt>
                                        </p:tgtEl>
                                        <p:attrNameLst>
                                          <p:attrName>style.visibility</p:attrName>
                                        </p:attrNameLst>
                                      </p:cBhvr>
                                      <p:to>
                                        <p:strVal val="visible"/>
                                      </p:to>
                                    </p:set>
                                    <p:anim calcmode="lin" valueType="num">
                                      <p:cBhvr additive="base">
                                        <p:cTn id="8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 calcmode="lin" valueType="num">
                                      <p:cBhvr additive="base">
                                        <p:cTn id="97" dur="500" fill="hold"/>
                                        <p:tgtEl>
                                          <p:spTgt spid="2"/>
                                        </p:tgtEl>
                                        <p:attrNameLst>
                                          <p:attrName>ppt_x</p:attrName>
                                        </p:attrNameLst>
                                      </p:cBhvr>
                                      <p:tavLst>
                                        <p:tav tm="0">
                                          <p:val>
                                            <p:strVal val="#ppt_x"/>
                                          </p:val>
                                        </p:tav>
                                        <p:tav tm="100000">
                                          <p:val>
                                            <p:strVal val="#ppt_x"/>
                                          </p:val>
                                        </p:tav>
                                      </p:tavLst>
                                    </p:anim>
                                    <p:anim calcmode="lin" valueType="num">
                                      <p:cBhvr additive="base">
                                        <p:cTn id="9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ppt_x"/>
                                          </p:val>
                                        </p:tav>
                                        <p:tav tm="100000">
                                          <p:val>
                                            <p:strVal val="#ppt_x"/>
                                          </p:val>
                                        </p:tav>
                                      </p:tavLst>
                                    </p:anim>
                                    <p:anim calcmode="lin" valueType="num">
                                      <p:cBhvr additive="base">
                                        <p:cTn id="10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ppt_x"/>
                                          </p:val>
                                        </p:tav>
                                        <p:tav tm="100000">
                                          <p:val>
                                            <p:strVal val="#ppt_x"/>
                                          </p:val>
                                        </p:tav>
                                      </p:tavLst>
                                    </p:anim>
                                    <p:anim calcmode="lin" valueType="num">
                                      <p:cBhvr additive="base">
                                        <p:cTn id="11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7"/>
                                        </p:tgtEl>
                                        <p:attrNameLst>
                                          <p:attrName>style.visibility</p:attrName>
                                        </p:attrNameLst>
                                      </p:cBhvr>
                                      <p:to>
                                        <p:strVal val="visible"/>
                                      </p:to>
                                    </p:set>
                                    <p:anim calcmode="lin" valueType="num">
                                      <p:cBhvr additive="base">
                                        <p:cTn id="115" dur="500" fill="hold"/>
                                        <p:tgtEl>
                                          <p:spTgt spid="7"/>
                                        </p:tgtEl>
                                        <p:attrNameLst>
                                          <p:attrName>ppt_x</p:attrName>
                                        </p:attrNameLst>
                                      </p:cBhvr>
                                      <p:tavLst>
                                        <p:tav tm="0">
                                          <p:val>
                                            <p:strVal val="#ppt_x"/>
                                          </p:val>
                                        </p:tav>
                                        <p:tav tm="100000">
                                          <p:val>
                                            <p:strVal val="#ppt_x"/>
                                          </p:val>
                                        </p:tav>
                                      </p:tavLst>
                                    </p:anim>
                                    <p:anim calcmode="lin" valueType="num">
                                      <p:cBhvr additive="base">
                                        <p:cTn id="1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a:extLst>
              <a:ext uri="{FF2B5EF4-FFF2-40B4-BE49-F238E27FC236}">
                <a16:creationId xmlns:a16="http://schemas.microsoft.com/office/drawing/2014/main" id="{FFB45640-6147-41FB-A520-9978AFC964BE}"/>
              </a:ext>
            </a:extLst>
          </p:cNvPr>
          <p:cNvSpPr txBox="1">
            <a:spLocks noChangeArrowheads="1"/>
          </p:cNvSpPr>
          <p:nvPr/>
        </p:nvSpPr>
        <p:spPr bwMode="auto">
          <a:xfrm>
            <a:off x="2057400" y="228600"/>
            <a:ext cx="5149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t>Independent Samples Data</a:t>
            </a:r>
          </a:p>
        </p:txBody>
      </p:sp>
      <p:pic>
        <p:nvPicPr>
          <p:cNvPr id="3" name="Picture 2">
            <a:extLst>
              <a:ext uri="{FF2B5EF4-FFF2-40B4-BE49-F238E27FC236}">
                <a16:creationId xmlns:a16="http://schemas.microsoft.com/office/drawing/2014/main" id="{9F3A94FB-AE04-41F5-987F-8F4D525B3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62000"/>
            <a:ext cx="16002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A1B36B4-97A2-4638-AF51-C8C1898CA656}"/>
              </a:ext>
            </a:extLst>
          </p:cNvPr>
          <p:cNvSpPr txBox="1">
            <a:spLocks noChangeArrowheads="1"/>
          </p:cNvSpPr>
          <p:nvPr/>
        </p:nvSpPr>
        <p:spPr bwMode="auto">
          <a:xfrm>
            <a:off x="2255838" y="990600"/>
            <a:ext cx="6659562"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Decision Rule</a:t>
            </a:r>
            <a:r>
              <a:rPr lang="en-US" altLang="en-US"/>
              <a:t>:</a:t>
            </a:r>
          </a:p>
          <a:p>
            <a:pPr eaLnBrk="1" hangingPunct="1"/>
            <a:r>
              <a:rPr lang="en-US" altLang="en-US"/>
              <a:t>    </a:t>
            </a:r>
            <a:r>
              <a:rPr lang="en-US" altLang="en-US" sz="1400"/>
              <a:t>Type I Error: Reject H</a:t>
            </a:r>
            <a:r>
              <a:rPr lang="en-US" altLang="en-US" sz="1400" baseline="-25000"/>
              <a:t>0</a:t>
            </a:r>
            <a:r>
              <a:rPr lang="en-US" altLang="en-US" sz="1400"/>
              <a:t> when H</a:t>
            </a:r>
            <a:r>
              <a:rPr lang="en-US" altLang="en-US" sz="1400" baseline="-25000"/>
              <a:t>0</a:t>
            </a:r>
            <a:r>
              <a:rPr lang="en-US" altLang="en-US" sz="1400"/>
              <a:t> TRUE</a:t>
            </a:r>
          </a:p>
          <a:p>
            <a:pPr eaLnBrk="1" hangingPunct="1"/>
            <a:r>
              <a:rPr lang="en-US" altLang="en-US" sz="1400"/>
              <a:t>	Conclude there are lingering effects of Sleep Deprivation when there 	are none</a:t>
            </a:r>
          </a:p>
          <a:p>
            <a:pPr eaLnBrk="1" hangingPunct="1"/>
            <a:r>
              <a:rPr lang="en-US" altLang="en-US" sz="1400"/>
              <a:t>    Type II Error: Fail to Reject H</a:t>
            </a:r>
            <a:r>
              <a:rPr lang="en-US" altLang="en-US" sz="1400" baseline="-25000"/>
              <a:t>0</a:t>
            </a:r>
            <a:r>
              <a:rPr lang="en-US" altLang="en-US" sz="1400"/>
              <a:t> when H</a:t>
            </a:r>
            <a:r>
              <a:rPr lang="en-US" altLang="en-US" sz="1400" baseline="-25000"/>
              <a:t>0</a:t>
            </a:r>
            <a:r>
              <a:rPr lang="en-US" altLang="en-US" sz="1400"/>
              <a:t> FALSE</a:t>
            </a:r>
          </a:p>
          <a:p>
            <a:pPr eaLnBrk="1" hangingPunct="1"/>
            <a:r>
              <a:rPr lang="en-US" altLang="en-US" sz="1400"/>
              <a:t>	Fail to recognize real lingering Sleep Deprivation effects </a:t>
            </a:r>
          </a:p>
          <a:p>
            <a:pPr eaLnBrk="1" hangingPunct="1"/>
            <a:r>
              <a:rPr lang="en-US" altLang="en-US"/>
              <a:t>   </a:t>
            </a:r>
            <a:r>
              <a:rPr lang="en-US" altLang="en-US" sz="1400"/>
              <a:t>Suggest </a:t>
            </a:r>
            <a:r>
              <a:rPr lang="el-GR" altLang="en-US" sz="1400"/>
              <a:t>α</a:t>
            </a:r>
            <a:r>
              <a:rPr lang="en-US" altLang="en-US" sz="1400"/>
              <a:t> = 0.05</a:t>
            </a:r>
          </a:p>
          <a:p>
            <a:pPr eaLnBrk="1" hangingPunct="1"/>
            <a:endParaRPr lang="en-US" altLang="en-US"/>
          </a:p>
          <a:p>
            <a:pPr eaLnBrk="1" hangingPunct="1"/>
            <a:r>
              <a:rPr lang="en-US" altLang="en-US"/>
              <a:t>	Reject if T &gt; 1.729 = t</a:t>
            </a:r>
            <a:r>
              <a:rPr lang="en-US" altLang="en-US" baseline="-25000"/>
              <a:t>(19,0.95)</a:t>
            </a:r>
          </a:p>
        </p:txBody>
      </p:sp>
      <p:grpSp>
        <p:nvGrpSpPr>
          <p:cNvPr id="2" name="Group 9">
            <a:extLst>
              <a:ext uri="{FF2B5EF4-FFF2-40B4-BE49-F238E27FC236}">
                <a16:creationId xmlns:a16="http://schemas.microsoft.com/office/drawing/2014/main" id="{B01924D9-2E88-447F-A0C9-41C5AC13F7C8}"/>
              </a:ext>
            </a:extLst>
          </p:cNvPr>
          <p:cNvGrpSpPr>
            <a:grpSpLocks/>
          </p:cNvGrpSpPr>
          <p:nvPr/>
        </p:nvGrpSpPr>
        <p:grpSpPr bwMode="auto">
          <a:xfrm>
            <a:off x="76200" y="3886200"/>
            <a:ext cx="3200400" cy="2762250"/>
            <a:chOff x="76200" y="3886200"/>
            <a:chExt cx="3200400" cy="2762250"/>
          </a:xfrm>
        </p:grpSpPr>
        <p:pic>
          <p:nvPicPr>
            <p:cNvPr id="9225" name="Picture 3">
              <a:extLst>
                <a:ext uri="{FF2B5EF4-FFF2-40B4-BE49-F238E27FC236}">
                  <a16:creationId xmlns:a16="http://schemas.microsoft.com/office/drawing/2014/main" id="{533468DF-E93C-4572-A809-B9782CCE95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778" r="17577"/>
            <a:stretch>
              <a:fillRect/>
            </a:stretch>
          </p:blipFill>
          <p:spPr bwMode="auto">
            <a:xfrm>
              <a:off x="228600" y="3886200"/>
              <a:ext cx="30480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4">
              <a:extLst>
                <a:ext uri="{FF2B5EF4-FFF2-40B4-BE49-F238E27FC236}">
                  <a16:creationId xmlns:a16="http://schemas.microsoft.com/office/drawing/2014/main" id="{3082721C-A409-4AD9-BE8D-85058F0CC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4267200"/>
              <a:ext cx="1371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Box 7">
            <a:extLst>
              <a:ext uri="{FF2B5EF4-FFF2-40B4-BE49-F238E27FC236}">
                <a16:creationId xmlns:a16="http://schemas.microsoft.com/office/drawing/2014/main" id="{0781D5CC-9183-4D9F-99A9-91D3FAB9721D}"/>
              </a:ext>
            </a:extLst>
          </p:cNvPr>
          <p:cNvSpPr txBox="1">
            <a:spLocks noChangeArrowheads="1"/>
          </p:cNvSpPr>
          <p:nvPr/>
        </p:nvSpPr>
        <p:spPr bwMode="auto">
          <a:xfrm>
            <a:off x="6324600" y="2743200"/>
            <a:ext cx="1735138" cy="461963"/>
          </a:xfrm>
          <a:prstGeom prst="rect">
            <a:avLst/>
          </a:prstGeom>
          <a:solidFill>
            <a:srgbClr val="FFFF00"/>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NOTE: n</a:t>
            </a:r>
            <a:r>
              <a:rPr lang="en-US" altLang="en-US" sz="1200" baseline="-25000"/>
              <a:t>U </a:t>
            </a:r>
            <a:r>
              <a:rPr lang="en-US" altLang="en-US" sz="1200"/>
              <a:t>+ n</a:t>
            </a:r>
            <a:r>
              <a:rPr lang="en-US" altLang="en-US" sz="1200" baseline="-25000"/>
              <a:t>D </a:t>
            </a:r>
            <a:r>
              <a:rPr lang="en-US" altLang="en-US" sz="1200"/>
              <a:t>-2 =</a:t>
            </a:r>
          </a:p>
          <a:p>
            <a:pPr eaLnBrk="1" hangingPunct="1"/>
            <a:r>
              <a:rPr lang="en-US" altLang="en-US" sz="1200"/>
              <a:t>           10 + 11 -2 = 19</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CFF8BCB-21E7-460F-9B95-F5834EE91397}"/>
                  </a:ext>
                </a:extLst>
              </p:cNvPr>
              <p:cNvSpPr txBox="1">
                <a:spLocks noChangeArrowheads="1"/>
              </p:cNvSpPr>
              <p:nvPr/>
            </p:nvSpPr>
            <p:spPr bwMode="auto">
              <a:xfrm>
                <a:off x="3810000" y="3505200"/>
                <a:ext cx="5028556" cy="2089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Decision</a:t>
                </a:r>
                <a:r>
                  <a:rPr lang="en-US" altLang="en-US" dirty="0"/>
                  <a:t>: </a:t>
                </a:r>
              </a:p>
              <a:p>
                <a:pPr eaLnBrk="1" hangingPunct="1"/>
                <a:r>
                  <a:rPr lang="en-US" altLang="en-US" dirty="0"/>
                  <a:t> T = (</a:t>
                </a:r>
                <a:r>
                  <a:rPr lang="en-US" altLang="en-US" dirty="0">
                    <a:solidFill>
                      <a:schemeClr val="accent1"/>
                    </a:solidFill>
                  </a:rPr>
                  <a:t>U-bar</a:t>
                </a:r>
                <a:r>
                  <a:rPr lang="en-US" altLang="en-US" dirty="0"/>
                  <a:t> – </a:t>
                </a:r>
                <a:r>
                  <a:rPr lang="en-US" altLang="en-US" dirty="0">
                    <a:solidFill>
                      <a:schemeClr val="accent1"/>
                    </a:solidFill>
                  </a:rPr>
                  <a:t>D-bar</a:t>
                </a:r>
                <a:r>
                  <a:rPr lang="en-US" altLang="en-US" dirty="0"/>
                  <a:t>)/{</a:t>
                </a:r>
                <a:r>
                  <a:rPr lang="en-US" altLang="en-US" dirty="0" err="1">
                    <a:solidFill>
                      <a:schemeClr val="accent1"/>
                    </a:solidFill>
                  </a:rPr>
                  <a:t>S</a:t>
                </a:r>
                <a:r>
                  <a:rPr lang="en-US" altLang="en-US" baseline="-25000" dirty="0" err="1">
                    <a:solidFill>
                      <a:schemeClr val="accent1"/>
                    </a:solidFill>
                  </a:rPr>
                  <a:t>pooled</a:t>
                </a:r>
                <a14:m>
                  <m:oMath xmlns:m="http://schemas.openxmlformats.org/officeDocument/2006/math">
                    <m:rad>
                      <m:radPr>
                        <m:degHide m:val="on"/>
                        <m:ctrlPr>
                          <a:rPr lang="en-US" altLang="en-US" i="1" smtClean="0">
                            <a:latin typeface="Cambria Math" panose="02040503050406030204" pitchFamily="18" charset="0"/>
                          </a:rPr>
                        </m:ctrlPr>
                      </m:radPr>
                      <m:deg/>
                      <m:e>
                        <m:r>
                          <m:rPr>
                            <m:nor/>
                          </m:rPr>
                          <a:rPr lang="en-US" altLang="en-US" dirty="0"/>
                          <m:t>(1/</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𝑈</m:t>
                            </m:r>
                          </m:sub>
                        </m:sSub>
                        <m:r>
                          <m:rPr>
                            <m:nor/>
                          </m:rPr>
                          <a:rPr lang="en-US" altLang="en-US" dirty="0"/>
                          <m:t>)+(1/</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𝐷</m:t>
                            </m:r>
                          </m:sub>
                        </m:sSub>
                        <m:r>
                          <m:rPr>
                            <m:nor/>
                          </m:rPr>
                          <a:rPr lang="en-US" altLang="en-US" dirty="0"/>
                          <m:t>)</m:t>
                        </m:r>
                      </m:e>
                    </m:rad>
                  </m:oMath>
                </a14:m>
                <a:r>
                  <a:rPr lang="en-US" altLang="en-US" dirty="0"/>
                  <a:t>}</a:t>
                </a:r>
              </a:p>
              <a:p>
                <a:pPr eaLnBrk="1" hangingPunct="1"/>
                <a:endParaRPr lang="en-US" altLang="en-US" dirty="0"/>
              </a:p>
              <a:p>
                <a:pPr eaLnBrk="1" hangingPunct="1"/>
                <a:r>
                  <a:rPr lang="en-US" altLang="en-US" dirty="0"/>
                  <a:t> </a:t>
                </a:r>
                <a:r>
                  <a:rPr lang="en-US" altLang="en-US" dirty="0">
                    <a:solidFill>
                      <a:schemeClr val="accent1"/>
                    </a:solidFill>
                  </a:rPr>
                  <a:t>U-bar </a:t>
                </a:r>
                <a:r>
                  <a:rPr lang="en-US" altLang="en-US" dirty="0"/>
                  <a:t>= 19.82, </a:t>
                </a:r>
                <a:r>
                  <a:rPr lang="en-US" altLang="en-US" dirty="0">
                    <a:solidFill>
                      <a:schemeClr val="accent1"/>
                    </a:solidFill>
                  </a:rPr>
                  <a:t>D-bar</a:t>
                </a:r>
                <a:r>
                  <a:rPr lang="en-US" altLang="en-US" dirty="0"/>
                  <a:t> = 3.90, </a:t>
                </a:r>
                <a:r>
                  <a:rPr lang="en-US" altLang="en-US" dirty="0" err="1"/>
                  <a:t>n</a:t>
                </a:r>
                <a:r>
                  <a:rPr lang="en-US" altLang="en-US" baseline="-25000" dirty="0" err="1"/>
                  <a:t>U</a:t>
                </a:r>
                <a:r>
                  <a:rPr lang="en-US" altLang="en-US" dirty="0"/>
                  <a:t> = 10, </a:t>
                </a:r>
                <a:r>
                  <a:rPr lang="en-US" altLang="en-US" dirty="0" err="1"/>
                  <a:t>n</a:t>
                </a:r>
                <a:r>
                  <a:rPr lang="en-US" altLang="en-US" baseline="-25000" dirty="0" err="1"/>
                  <a:t>D</a:t>
                </a:r>
                <a:r>
                  <a:rPr lang="en-US" altLang="en-US" dirty="0"/>
                  <a:t> = 11</a:t>
                </a:r>
              </a:p>
              <a:p>
                <a:pPr eaLnBrk="1" hangingPunct="1"/>
                <a:r>
                  <a:rPr lang="en-US" altLang="en-US" dirty="0">
                    <a:solidFill>
                      <a:schemeClr val="accent1"/>
                    </a:solidFill>
                  </a:rPr>
                  <a:t> S</a:t>
                </a:r>
                <a:r>
                  <a:rPr lang="en-US" altLang="en-US" baseline="-25000" dirty="0">
                    <a:solidFill>
                      <a:schemeClr val="accent1"/>
                    </a:solidFill>
                  </a:rPr>
                  <a:t>U</a:t>
                </a:r>
                <a:r>
                  <a:rPr lang="en-US" altLang="en-US" dirty="0"/>
                  <a:t> = 14.73, </a:t>
                </a:r>
                <a:r>
                  <a:rPr lang="en-US" altLang="en-US" dirty="0">
                    <a:solidFill>
                      <a:schemeClr val="accent1"/>
                    </a:solidFill>
                  </a:rPr>
                  <a:t>S</a:t>
                </a:r>
                <a:r>
                  <a:rPr lang="en-US" altLang="en-US" baseline="-25000" dirty="0">
                    <a:solidFill>
                      <a:schemeClr val="accent1"/>
                    </a:solidFill>
                  </a:rPr>
                  <a:t>D</a:t>
                </a:r>
                <a:r>
                  <a:rPr lang="en-US" altLang="en-US" dirty="0"/>
                  <a:t> = 12.17, </a:t>
                </a:r>
                <a:r>
                  <a:rPr lang="en-US" altLang="en-US" dirty="0">
                    <a:solidFill>
                      <a:schemeClr val="accent1"/>
                    </a:solidFill>
                  </a:rPr>
                  <a:t>S</a:t>
                </a:r>
                <a:r>
                  <a:rPr lang="en-US" altLang="en-US" baseline="-25000" dirty="0">
                    <a:solidFill>
                      <a:schemeClr val="accent1"/>
                    </a:solidFill>
                  </a:rPr>
                  <a:t>pooled</a:t>
                </a:r>
                <a:r>
                  <a:rPr lang="en-US" altLang="en-US" dirty="0"/>
                  <a:t> = 13.44</a:t>
                </a:r>
              </a:p>
              <a:p>
                <a:pPr eaLnBrk="1" hangingPunct="1"/>
                <a:endParaRPr lang="en-US" altLang="en-US" dirty="0"/>
              </a:p>
              <a:p>
                <a:pPr eaLnBrk="1" hangingPunct="1"/>
                <a:r>
                  <a:rPr lang="en-US" altLang="en-US" dirty="0"/>
                  <a:t>T = 2.711 &gt; 1.729, so Reject H</a:t>
                </a:r>
                <a:r>
                  <a:rPr lang="en-US" altLang="en-US" baseline="-25000" dirty="0"/>
                  <a:t>0</a:t>
                </a:r>
              </a:p>
            </p:txBody>
          </p:sp>
        </mc:Choice>
        <mc:Fallback>
          <p:sp>
            <p:nvSpPr>
              <p:cNvPr id="9" name="TextBox 8">
                <a:extLst>
                  <a:ext uri="{FF2B5EF4-FFF2-40B4-BE49-F238E27FC236}">
                    <a16:creationId xmlns:a16="http://schemas.microsoft.com/office/drawing/2014/main" id="{5CFF8BCB-21E7-460F-9B95-F5834EE91397}"/>
                  </a:ext>
                </a:extLst>
              </p:cNvPr>
              <p:cNvSpPr txBox="1">
                <a:spLocks noRot="1" noChangeAspect="1" noMove="1" noResize="1" noEditPoints="1" noAdjustHandles="1" noChangeArrowheads="1" noChangeShapeType="1" noTextEdit="1"/>
              </p:cNvSpPr>
              <p:nvPr/>
            </p:nvSpPr>
            <p:spPr bwMode="auto">
              <a:xfrm>
                <a:off x="3810000" y="3505200"/>
                <a:ext cx="5028556" cy="2089739"/>
              </a:xfrm>
              <a:prstGeom prst="rect">
                <a:avLst/>
              </a:prstGeom>
              <a:blipFill>
                <a:blip r:embed="rId6"/>
                <a:stretch>
                  <a:fillRect l="-970" t="-1458" b="-37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1" name="TextBox 10">
            <a:extLst>
              <a:ext uri="{FF2B5EF4-FFF2-40B4-BE49-F238E27FC236}">
                <a16:creationId xmlns:a16="http://schemas.microsoft.com/office/drawing/2014/main" id="{7D095BFF-C8DE-47E8-BAE5-20CE4B4CDD6E}"/>
              </a:ext>
            </a:extLst>
          </p:cNvPr>
          <p:cNvSpPr txBox="1">
            <a:spLocks noChangeArrowheads="1"/>
          </p:cNvSpPr>
          <p:nvPr/>
        </p:nvSpPr>
        <p:spPr bwMode="auto">
          <a:xfrm>
            <a:off x="3733800" y="5791200"/>
            <a:ext cx="4946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Conclude</a:t>
            </a:r>
            <a:r>
              <a:rPr lang="en-US" altLang="en-US"/>
              <a:t>: There are lingering effects of Sleep</a:t>
            </a:r>
          </a:p>
          <a:p>
            <a:pPr eaLnBrk="1" hangingPunct="1"/>
            <a:r>
              <a:rPr lang="en-US" altLang="en-US"/>
              <a:t>	    Deprivation even 3 days later</a:t>
            </a:r>
          </a:p>
          <a:p>
            <a:pPr eaLnBrk="1" hangingPunct="1"/>
            <a:r>
              <a:rPr lang="en-US" altLang="en-US"/>
              <a:t>	    (p-Value = 0.0069)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 calcmode="lin" valueType="num">
                                      <p:cBhvr additive="base">
                                        <p:cTn id="5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0" end="0"/>
                                            </p:txEl>
                                          </p:spTgt>
                                        </p:tgtEl>
                                        <p:attrNameLst>
                                          <p:attrName>style.visibility</p:attrName>
                                        </p:attrNameLst>
                                      </p:cBhvr>
                                      <p:to>
                                        <p:strVal val="visible"/>
                                      </p:to>
                                    </p:set>
                                    <p:anim calcmode="lin" valueType="num">
                                      <p:cBhvr additive="base">
                                        <p:cTn id="6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xEl>
                                              <p:pRg st="1" end="1"/>
                                            </p:txEl>
                                          </p:spTgt>
                                        </p:tgtEl>
                                        <p:attrNameLst>
                                          <p:attrName>style.visibility</p:attrName>
                                        </p:attrNameLst>
                                      </p:cBhvr>
                                      <p:to>
                                        <p:strVal val="visible"/>
                                      </p:to>
                                    </p:set>
                                    <p:anim calcmode="lin" valueType="num">
                                      <p:cBhvr additive="base">
                                        <p:cTn id="7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
                                            <p:txEl>
                                              <p:pRg st="3" end="3"/>
                                            </p:txEl>
                                          </p:spTgt>
                                        </p:tgtEl>
                                        <p:attrNameLst>
                                          <p:attrName>style.visibility</p:attrName>
                                        </p:attrNameLst>
                                      </p:cBhvr>
                                      <p:to>
                                        <p:strVal val="visible"/>
                                      </p:to>
                                    </p:set>
                                    <p:anim calcmode="lin" valueType="num">
                                      <p:cBhvr additive="base">
                                        <p:cTn id="7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9">
                                            <p:txEl>
                                              <p:pRg st="4" end="4"/>
                                            </p:txEl>
                                          </p:spTgt>
                                        </p:tgtEl>
                                        <p:attrNameLst>
                                          <p:attrName>style.visibility</p:attrName>
                                        </p:attrNameLst>
                                      </p:cBhvr>
                                      <p:to>
                                        <p:strVal val="visible"/>
                                      </p:to>
                                    </p:set>
                                    <p:anim calcmode="lin" valueType="num">
                                      <p:cBhvr additive="base">
                                        <p:cTn id="8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9">
                                            <p:txEl>
                                              <p:pRg st="6" end="6"/>
                                            </p:txEl>
                                          </p:spTgt>
                                        </p:tgtEl>
                                        <p:attrNameLst>
                                          <p:attrName>style.visibility</p:attrName>
                                        </p:attrNameLst>
                                      </p:cBhvr>
                                      <p:to>
                                        <p:strVal val="visible"/>
                                      </p:to>
                                    </p:set>
                                    <p:anim calcmode="lin" valueType="num">
                                      <p:cBhvr additive="base">
                                        <p:cTn id="9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D1A02697-D2B7-426E-98AF-5ACF8215E51E}"/>
              </a:ext>
            </a:extLst>
          </p:cNvPr>
          <p:cNvSpPr txBox="1">
            <a:spLocks noChangeArrowheads="1"/>
          </p:cNvSpPr>
          <p:nvPr/>
        </p:nvSpPr>
        <p:spPr bwMode="auto">
          <a:xfrm>
            <a:off x="1997075" y="276999"/>
            <a:ext cx="5149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dirty="0"/>
              <a:t>Independent Samples Data</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3B38A4F-8250-462F-B853-AFC9CFB8A6BE}"/>
                  </a:ext>
                </a:extLst>
              </p:cNvPr>
              <p:cNvSpPr txBox="1">
                <a:spLocks noChangeArrowheads="1"/>
              </p:cNvSpPr>
              <p:nvPr/>
            </p:nvSpPr>
            <p:spPr bwMode="auto">
              <a:xfrm>
                <a:off x="533400" y="861199"/>
                <a:ext cx="7866256" cy="58952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Similar to all the other Hypothesis Tests, this one also has a corresponding</a:t>
                </a:r>
              </a:p>
              <a:p>
                <a:pPr eaLnBrk="1" hangingPunct="1"/>
                <a:r>
                  <a:rPr lang="en-US" altLang="en-US" dirty="0"/>
                  <a:t> Confidence Interval.  A (1-</a:t>
                </a:r>
                <a:r>
                  <a:rPr lang="el-GR" altLang="en-US" dirty="0"/>
                  <a:t>α</a:t>
                </a:r>
                <a:r>
                  <a:rPr lang="en-US" altLang="en-US" dirty="0"/>
                  <a:t>)% Confidence Interval for </a:t>
                </a:r>
                <a:r>
                  <a:rPr lang="el-GR" altLang="en-US" dirty="0">
                    <a:solidFill>
                      <a:srgbClr val="FF0000"/>
                    </a:solidFill>
                  </a:rPr>
                  <a:t>μ</a:t>
                </a:r>
                <a:r>
                  <a:rPr lang="en-US" altLang="en-US" baseline="-25000" dirty="0">
                    <a:solidFill>
                      <a:srgbClr val="FF0000"/>
                    </a:solidFill>
                  </a:rPr>
                  <a:t>Unrestricted</a:t>
                </a:r>
                <a:r>
                  <a:rPr lang="en-US" altLang="en-US" dirty="0"/>
                  <a:t> – </a:t>
                </a:r>
                <a:r>
                  <a:rPr lang="el-GR" altLang="en-US" dirty="0">
                    <a:solidFill>
                      <a:srgbClr val="FF0000"/>
                    </a:solidFill>
                  </a:rPr>
                  <a:t>μ</a:t>
                </a:r>
                <a:r>
                  <a:rPr lang="en-US" altLang="en-US" baseline="-25000" dirty="0">
                    <a:solidFill>
                      <a:srgbClr val="FF0000"/>
                    </a:solidFill>
                  </a:rPr>
                  <a:t>Deprived</a:t>
                </a:r>
                <a:r>
                  <a:rPr lang="en-US" altLang="en-US" dirty="0">
                    <a:solidFill>
                      <a:srgbClr val="FF0000"/>
                    </a:solidFill>
                  </a:rPr>
                  <a:t> </a:t>
                </a:r>
                <a:endParaRPr lang="en-US" altLang="en-US" dirty="0"/>
              </a:p>
              <a:p>
                <a:pPr eaLnBrk="1" hangingPunct="1"/>
                <a:r>
                  <a:rPr lang="en-US" altLang="en-US" dirty="0"/>
                  <a:t> is given by:</a:t>
                </a:r>
              </a:p>
              <a:p>
                <a:pPr eaLnBrk="1" hangingPunct="1"/>
                <a:endParaRPr lang="en-US" altLang="en-US" sz="900" dirty="0"/>
              </a:p>
              <a:p>
                <a:pPr eaLnBrk="1" hangingPunct="1">
                  <a:lnSpc>
                    <a:spcPct val="150000"/>
                  </a:lnSpc>
                </a:pPr>
                <a:r>
                  <a:rPr lang="en-US" altLang="en-US" dirty="0"/>
                  <a:t>   Best Point Estimate  ± </a:t>
                </a:r>
                <a:r>
                  <a:rPr lang="en-US" altLang="en-US" dirty="0" err="1"/>
                  <a:t>M</a:t>
                </a:r>
                <a:r>
                  <a:rPr lang="en-US" altLang="en-US" baseline="-25000" dirty="0" err="1"/>
                  <a:t>conf</a:t>
                </a:r>
                <a:r>
                  <a:rPr lang="en-US" altLang="en-US" dirty="0"/>
                  <a:t> * Standard Deviation of Best Point Estimate</a:t>
                </a:r>
              </a:p>
              <a:p>
                <a:pPr eaLnBrk="1" hangingPunct="1">
                  <a:lnSpc>
                    <a:spcPct val="150000"/>
                  </a:lnSpc>
                </a:pPr>
                <a:r>
                  <a:rPr lang="en-US" altLang="en-US" dirty="0"/>
                  <a:t>     </a:t>
                </a:r>
                <a:r>
                  <a:rPr lang="en-US" altLang="en-US" dirty="0">
                    <a:solidFill>
                      <a:schemeClr val="tx2"/>
                    </a:solidFill>
                  </a:rPr>
                  <a:t>U-bar</a:t>
                </a:r>
                <a:r>
                  <a:rPr lang="en-US" altLang="en-US" dirty="0"/>
                  <a:t> – </a:t>
                </a:r>
                <a:r>
                  <a:rPr lang="en-US" altLang="en-US" dirty="0">
                    <a:solidFill>
                      <a:schemeClr val="tx2"/>
                    </a:solidFill>
                  </a:rPr>
                  <a:t>D-bar</a:t>
                </a:r>
                <a:r>
                  <a:rPr lang="en-US" altLang="en-US" dirty="0"/>
                  <a:t>         ±  </a:t>
                </a:r>
                <a:r>
                  <a:rPr lang="en-US" altLang="en-US" dirty="0" err="1"/>
                  <a:t>M</a:t>
                </a:r>
                <a:r>
                  <a:rPr lang="en-US" altLang="en-US" baseline="-25000" dirty="0" err="1"/>
                  <a:t>conf</a:t>
                </a:r>
                <a:r>
                  <a:rPr lang="en-US" altLang="en-US" dirty="0"/>
                  <a:t> * </a:t>
                </a:r>
                <a:r>
                  <a:rPr lang="en-US" altLang="en-US" dirty="0">
                    <a:solidFill>
                      <a:schemeClr val="tx2"/>
                    </a:solidFill>
                  </a:rPr>
                  <a:t>S</a:t>
                </a:r>
                <a:r>
                  <a:rPr lang="en-US" altLang="en-US" baseline="-25000" dirty="0">
                    <a:solidFill>
                      <a:schemeClr val="tx2"/>
                    </a:solidFill>
                  </a:rPr>
                  <a:t>pooled</a:t>
                </a:r>
                <a:r>
                  <a:rPr lang="en-US" altLang="en-US" dirty="0">
                    <a:solidFill>
                      <a:schemeClr val="tx2"/>
                    </a:solidFill>
                  </a:rPr>
                  <a:t> </a:t>
                </a:r>
                <a:r>
                  <a:rPr lang="en-US" altLang="en-US" dirty="0"/>
                  <a:t>* </a:t>
                </a:r>
                <a14:m>
                  <m:oMath xmlns:m="http://schemas.openxmlformats.org/officeDocument/2006/math">
                    <m:rad>
                      <m:radPr>
                        <m:degHide m:val="on"/>
                        <m:ctrlPr>
                          <a:rPr lang="en-US" altLang="en-US" i="1" smtClean="0">
                            <a:latin typeface="Cambria Math" panose="02040503050406030204" pitchFamily="18" charset="0"/>
                          </a:rPr>
                        </m:ctrlPr>
                      </m:radPr>
                      <m:deg/>
                      <m:e>
                        <m:r>
                          <m:rPr>
                            <m:nor/>
                          </m:rPr>
                          <a:rPr lang="en-US" altLang="en-US" dirty="0"/>
                          <m:t>(1/</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𝑈</m:t>
                            </m:r>
                          </m:sub>
                        </m:sSub>
                        <m:r>
                          <m:rPr>
                            <m:nor/>
                          </m:rPr>
                          <a:rPr lang="en-US" altLang="en-US" dirty="0"/>
                          <m:t>) + (1/</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𝐷</m:t>
                            </m:r>
                          </m:sub>
                        </m:sSub>
                        <m:r>
                          <m:rPr>
                            <m:nor/>
                          </m:rPr>
                          <a:rPr lang="en-US" altLang="en-US" dirty="0"/>
                          <m:t>)</m:t>
                        </m:r>
                      </m:e>
                    </m:rad>
                  </m:oMath>
                </a14:m>
                <a:endParaRPr lang="en-US" altLang="en-US" dirty="0"/>
              </a:p>
              <a:p>
                <a:pPr eaLnBrk="1" hangingPunct="1">
                  <a:lnSpc>
                    <a:spcPct val="150000"/>
                  </a:lnSpc>
                </a:pPr>
                <a:r>
                  <a:rPr lang="en-US" altLang="en-US" dirty="0"/>
                  <a:t>     </a:t>
                </a:r>
                <a:r>
                  <a:rPr lang="en-US" altLang="en-US" dirty="0">
                    <a:solidFill>
                      <a:schemeClr val="tx2"/>
                    </a:solidFill>
                  </a:rPr>
                  <a:t>U-bar</a:t>
                </a:r>
                <a:r>
                  <a:rPr lang="en-US" altLang="en-US" dirty="0"/>
                  <a:t> – </a:t>
                </a:r>
                <a:r>
                  <a:rPr lang="en-US" altLang="en-US" dirty="0">
                    <a:solidFill>
                      <a:schemeClr val="tx2"/>
                    </a:solidFill>
                  </a:rPr>
                  <a:t>D-bar</a:t>
                </a:r>
                <a:r>
                  <a:rPr lang="en-US" altLang="en-US" dirty="0"/>
                  <a:t>         ±  t</a:t>
                </a:r>
                <a:r>
                  <a:rPr lang="en-US" altLang="en-US" baseline="-12000" dirty="0"/>
                  <a:t>(</a:t>
                </a:r>
                <a:r>
                  <a:rPr lang="en-US" altLang="en-US" baseline="-12000" dirty="0" err="1"/>
                  <a:t>n</a:t>
                </a:r>
                <a:r>
                  <a:rPr lang="en-US" altLang="en-US" baseline="-24000" dirty="0" err="1"/>
                  <a:t>U</a:t>
                </a:r>
                <a:r>
                  <a:rPr lang="en-US" altLang="en-US" baseline="-12000" dirty="0"/>
                  <a:t> + </a:t>
                </a:r>
                <a:r>
                  <a:rPr lang="en-US" altLang="en-US" baseline="-12000" dirty="0" err="1"/>
                  <a:t>n</a:t>
                </a:r>
                <a:r>
                  <a:rPr lang="en-US" altLang="en-US" baseline="-24000" dirty="0" err="1"/>
                  <a:t>D</a:t>
                </a:r>
                <a:r>
                  <a:rPr lang="en-US" altLang="en-US" baseline="-12000" dirty="0"/>
                  <a:t> -2, 0.975) </a:t>
                </a:r>
                <a:r>
                  <a:rPr lang="en-US" altLang="en-US" dirty="0"/>
                  <a:t>* </a:t>
                </a:r>
                <a:r>
                  <a:rPr lang="en-US" altLang="en-US" dirty="0">
                    <a:solidFill>
                      <a:schemeClr val="tx2"/>
                    </a:solidFill>
                  </a:rPr>
                  <a:t>S</a:t>
                </a:r>
                <a:r>
                  <a:rPr lang="en-US" altLang="en-US" baseline="-25000" dirty="0">
                    <a:solidFill>
                      <a:schemeClr val="tx2"/>
                    </a:solidFill>
                  </a:rPr>
                  <a:t>pooled</a:t>
                </a:r>
                <a:r>
                  <a:rPr lang="en-US" altLang="en-US" dirty="0"/>
                  <a:t> * </a:t>
                </a:r>
                <a14:m>
                  <m:oMath xmlns:m="http://schemas.openxmlformats.org/officeDocument/2006/math">
                    <m:rad>
                      <m:radPr>
                        <m:degHide m:val="on"/>
                        <m:ctrlPr>
                          <a:rPr lang="en-US" altLang="en-US" i="1">
                            <a:latin typeface="Cambria Math" panose="02040503050406030204" pitchFamily="18" charset="0"/>
                          </a:rPr>
                        </m:ctrlPr>
                      </m:radPr>
                      <m:deg/>
                      <m:e>
                        <m:r>
                          <m:rPr>
                            <m:nor/>
                          </m:rPr>
                          <a:rPr lang="en-US" altLang="en-US" dirty="0"/>
                          <m:t>(1/</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𝑈</m:t>
                            </m:r>
                          </m:sub>
                        </m:sSub>
                        <m:r>
                          <m:rPr>
                            <m:nor/>
                          </m:rPr>
                          <a:rPr lang="en-US" altLang="en-US" dirty="0"/>
                          <m:t>) + (1/</m:t>
                        </m:r>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𝑛</m:t>
                            </m:r>
                          </m:e>
                          <m:sub>
                            <m:r>
                              <a:rPr lang="en-US" altLang="en-US" b="0" i="1" dirty="0" smtClean="0">
                                <a:latin typeface="Cambria Math" panose="02040503050406030204" pitchFamily="18" charset="0"/>
                              </a:rPr>
                              <m:t>𝐷</m:t>
                            </m:r>
                          </m:sub>
                        </m:sSub>
                        <m:r>
                          <m:rPr>
                            <m:nor/>
                          </m:rPr>
                          <a:rPr lang="en-US" altLang="en-US" dirty="0"/>
                          <m:t>)</m:t>
                        </m:r>
                      </m:e>
                    </m:rad>
                  </m:oMath>
                </a14:m>
                <a:r>
                  <a:rPr lang="en-US" altLang="en-US" dirty="0"/>
                  <a:t>  </a:t>
                </a:r>
              </a:p>
              <a:p>
                <a:pPr eaLnBrk="1" hangingPunct="1">
                  <a:lnSpc>
                    <a:spcPct val="150000"/>
                  </a:lnSpc>
                </a:pPr>
                <a:r>
                  <a:rPr lang="en-US" altLang="en-US" dirty="0"/>
                  <a:t>      19.82 – 3.90          ±       2.093        * 13.44  * </a:t>
                </a:r>
                <a14:m>
                  <m:oMath xmlns:m="http://schemas.openxmlformats.org/officeDocument/2006/math">
                    <m:rad>
                      <m:radPr>
                        <m:degHide m:val="on"/>
                        <m:ctrlPr>
                          <a:rPr lang="en-US" altLang="en-US" i="1">
                            <a:latin typeface="Cambria Math" panose="02040503050406030204" pitchFamily="18" charset="0"/>
                          </a:rPr>
                        </m:ctrlPr>
                      </m:radPr>
                      <m:deg/>
                      <m:e>
                        <m:r>
                          <m:rPr>
                            <m:nor/>
                          </m:rPr>
                          <a:rPr lang="en-US" altLang="en-US" dirty="0"/>
                          <m:t>(1/</m:t>
                        </m:r>
                        <m:r>
                          <m:rPr>
                            <m:nor/>
                          </m:rPr>
                          <a:rPr lang="en-US" altLang="en-US" b="0" i="0" dirty="0" smtClean="0"/>
                          <m:t>10</m:t>
                        </m:r>
                        <m:r>
                          <m:rPr>
                            <m:nor/>
                          </m:rPr>
                          <a:rPr lang="en-US" altLang="en-US" dirty="0"/>
                          <m:t>) + (1/</m:t>
                        </m:r>
                        <m:r>
                          <m:rPr>
                            <m:nor/>
                          </m:rPr>
                          <a:rPr lang="en-US" altLang="en-US" b="0" i="0" dirty="0" smtClean="0"/>
                          <m:t>11</m:t>
                        </m:r>
                        <m:r>
                          <m:rPr>
                            <m:nor/>
                          </m:rPr>
                          <a:rPr lang="en-US" altLang="en-US" dirty="0"/>
                          <m:t>)</m:t>
                        </m:r>
                      </m:e>
                    </m:rad>
                    <m:r>
                      <a:rPr lang="en-US" altLang="en-US" i="1" dirty="0">
                        <a:latin typeface="Cambria Math" panose="02040503050406030204" pitchFamily="18" charset="0"/>
                      </a:rPr>
                      <m:t> </m:t>
                    </m:r>
                  </m:oMath>
                </a14:m>
                <a:endParaRPr lang="en-US" altLang="en-US" dirty="0"/>
              </a:p>
              <a:p>
                <a:pPr eaLnBrk="1" hangingPunct="1">
                  <a:lnSpc>
                    <a:spcPct val="150000"/>
                  </a:lnSpc>
                </a:pPr>
                <a:r>
                  <a:rPr lang="en-US" altLang="en-US" dirty="0"/>
                  <a:t>             15.92              ±                        12.29</a:t>
                </a:r>
              </a:p>
              <a:p>
                <a:pPr eaLnBrk="1" hangingPunct="1">
                  <a:lnSpc>
                    <a:spcPct val="150000"/>
                  </a:lnSpc>
                </a:pPr>
                <a:r>
                  <a:rPr lang="en-US" altLang="en-US" dirty="0"/>
                  <a:t>	         ( 3.63, 28.21 )</a:t>
                </a:r>
              </a:p>
              <a:p>
                <a:pPr eaLnBrk="1" hangingPunct="1"/>
                <a:endParaRPr lang="en-US" altLang="en-US" sz="900" dirty="0"/>
              </a:p>
              <a:p>
                <a:pPr eaLnBrk="1" hangingPunct="1"/>
                <a:r>
                  <a:rPr lang="en-US" altLang="en-US" dirty="0"/>
                  <a:t>So, we can state that with 95% confidence, </a:t>
                </a:r>
                <a:r>
                  <a:rPr lang="el-GR" altLang="en-US" dirty="0">
                    <a:solidFill>
                      <a:srgbClr val="FF0000"/>
                    </a:solidFill>
                  </a:rPr>
                  <a:t>μ</a:t>
                </a:r>
                <a:r>
                  <a:rPr lang="en-US" altLang="en-US" baseline="-25000" dirty="0">
                    <a:solidFill>
                      <a:srgbClr val="FF0000"/>
                    </a:solidFill>
                  </a:rPr>
                  <a:t>Unrestricted</a:t>
                </a:r>
                <a:r>
                  <a:rPr lang="en-US" altLang="en-US" dirty="0"/>
                  <a:t> – </a:t>
                </a:r>
                <a:r>
                  <a:rPr lang="el-GR" altLang="en-US" dirty="0">
                    <a:solidFill>
                      <a:srgbClr val="FF0000"/>
                    </a:solidFill>
                  </a:rPr>
                  <a:t>μ</a:t>
                </a:r>
                <a:r>
                  <a:rPr lang="en-US" altLang="en-US" baseline="-25000" dirty="0">
                    <a:solidFill>
                      <a:srgbClr val="FF0000"/>
                    </a:solidFill>
                  </a:rPr>
                  <a:t>Deprived</a:t>
                </a:r>
                <a:r>
                  <a:rPr lang="en-US" altLang="en-US" dirty="0">
                    <a:solidFill>
                      <a:srgbClr val="FF0000"/>
                    </a:solidFill>
                  </a:rPr>
                  <a:t> </a:t>
                </a:r>
                <a:r>
                  <a:rPr lang="en-US" altLang="en-US" dirty="0"/>
                  <a:t>is between</a:t>
                </a:r>
              </a:p>
              <a:p>
                <a:pPr eaLnBrk="1" hangingPunct="1"/>
                <a:r>
                  <a:rPr lang="en-US" altLang="en-US" dirty="0"/>
                  <a:t> 3.63 and 28.21 milli-seconds.  Note that this interval does </a:t>
                </a:r>
                <a:r>
                  <a:rPr lang="en-US" altLang="en-US" i="1" u="sng" dirty="0"/>
                  <a:t>not</a:t>
                </a:r>
                <a:r>
                  <a:rPr lang="en-US" altLang="en-US" dirty="0"/>
                  <a:t> include zero,</a:t>
                </a:r>
              </a:p>
              <a:p>
                <a:pPr eaLnBrk="1" hangingPunct="1"/>
                <a:r>
                  <a:rPr lang="en-US" altLang="en-US" dirty="0"/>
                  <a:t> which is consistent with the rejection of H</a:t>
                </a:r>
                <a:r>
                  <a:rPr lang="en-US" altLang="en-US" baseline="-25000" dirty="0"/>
                  <a:t>0</a:t>
                </a:r>
                <a:r>
                  <a:rPr lang="en-US" altLang="en-US" dirty="0"/>
                  <a:t>: </a:t>
                </a:r>
                <a:r>
                  <a:rPr lang="el-GR" altLang="en-US" dirty="0">
                    <a:solidFill>
                      <a:srgbClr val="FF0000"/>
                    </a:solidFill>
                  </a:rPr>
                  <a:t>μ</a:t>
                </a:r>
                <a:r>
                  <a:rPr lang="en-US" altLang="en-US" baseline="-25000" dirty="0">
                    <a:solidFill>
                      <a:srgbClr val="FF0000"/>
                    </a:solidFill>
                  </a:rPr>
                  <a:t>Unrestricted</a:t>
                </a:r>
                <a:r>
                  <a:rPr lang="en-US" altLang="en-US" dirty="0"/>
                  <a:t> – </a:t>
                </a:r>
                <a:r>
                  <a:rPr lang="el-GR" altLang="en-US" dirty="0">
                    <a:solidFill>
                      <a:srgbClr val="FF0000"/>
                    </a:solidFill>
                  </a:rPr>
                  <a:t>μ</a:t>
                </a:r>
                <a:r>
                  <a:rPr lang="en-US" altLang="en-US" baseline="-25000" dirty="0">
                    <a:solidFill>
                      <a:srgbClr val="FF0000"/>
                    </a:solidFill>
                  </a:rPr>
                  <a:t>Deprived</a:t>
                </a:r>
                <a:r>
                  <a:rPr lang="en-US" altLang="en-US" dirty="0">
                    <a:solidFill>
                      <a:srgbClr val="FF0000"/>
                    </a:solidFill>
                  </a:rPr>
                  <a:t> </a:t>
                </a:r>
                <a:r>
                  <a:rPr lang="en-US" altLang="en-US" dirty="0"/>
                  <a:t>= 0.</a:t>
                </a:r>
              </a:p>
              <a:p>
                <a:pPr eaLnBrk="1" hangingPunct="1"/>
                <a:endParaRPr lang="en-US" altLang="en-US" sz="900" dirty="0"/>
              </a:p>
              <a:p>
                <a:pPr eaLnBrk="1" hangingPunct="1"/>
                <a:r>
                  <a:rPr lang="en-US" altLang="en-US" dirty="0"/>
                  <a:t>Conclusion is that for the 18-25 year-old age group, there are apparently</a:t>
                </a:r>
              </a:p>
              <a:p>
                <a:pPr eaLnBrk="1" hangingPunct="1"/>
                <a:r>
                  <a:rPr lang="en-US" altLang="en-US" dirty="0"/>
                  <a:t> some effects of sleep deprivation that are still present two days after a</a:t>
                </a:r>
              </a:p>
              <a:p>
                <a:pPr eaLnBrk="1" hangingPunct="1"/>
                <a:r>
                  <a:rPr lang="en-US" altLang="en-US" dirty="0"/>
                  <a:t> sleep deprived night.</a:t>
                </a:r>
              </a:p>
            </p:txBody>
          </p:sp>
        </mc:Choice>
        <mc:Fallback>
          <p:sp>
            <p:nvSpPr>
              <p:cNvPr id="3" name="TextBox 2">
                <a:extLst>
                  <a:ext uri="{FF2B5EF4-FFF2-40B4-BE49-F238E27FC236}">
                    <a16:creationId xmlns:a16="http://schemas.microsoft.com/office/drawing/2014/main" id="{C3B38A4F-8250-462F-B853-AFC9CFB8A6BE}"/>
                  </a:ext>
                </a:extLst>
              </p:cNvPr>
              <p:cNvSpPr txBox="1">
                <a:spLocks noRot="1" noChangeAspect="1" noMove="1" noResize="1" noEditPoints="1" noAdjustHandles="1" noChangeArrowheads="1" noChangeShapeType="1" noTextEdit="1"/>
              </p:cNvSpPr>
              <p:nvPr/>
            </p:nvSpPr>
            <p:spPr bwMode="auto">
              <a:xfrm>
                <a:off x="533400" y="861199"/>
                <a:ext cx="7866256" cy="5895268"/>
              </a:xfrm>
              <a:prstGeom prst="rect">
                <a:avLst/>
              </a:prstGeom>
              <a:blipFill>
                <a:blip r:embed="rId3"/>
                <a:stretch>
                  <a:fillRect l="-698" t="-5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 calcmode="lin" valueType="num">
                                      <p:cBhvr additive="base">
                                        <p:cTn id="8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7" end="17"/>
                                            </p:txEl>
                                          </p:spTgt>
                                        </p:tgtEl>
                                        <p:attrNameLst>
                                          <p:attrName>style.visibility</p:attrName>
                                        </p:attrNameLst>
                                      </p:cBhvr>
                                      <p:to>
                                        <p:strVal val="visible"/>
                                      </p:to>
                                    </p:set>
                                    <p:anim calcmode="lin" valueType="num">
                                      <p:cBhvr additive="base">
                                        <p:cTn id="9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5802</TotalTime>
  <Words>11077</Words>
  <Application>Microsoft Office PowerPoint</Application>
  <PresentationFormat>On-screen Show (4:3)</PresentationFormat>
  <Paragraphs>1091</Paragraphs>
  <Slides>49</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Cambria Math</vt:lpstr>
      <vt:lpstr>Office Theme</vt:lpstr>
      <vt:lpstr>STAT 5340 Statistical Analysis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 2301 Introduction to Statistics</dc:title>
  <dc:creator>rkhenderson</dc:creator>
  <cp:lastModifiedBy>Robert Henderson</cp:lastModifiedBy>
  <cp:revision>373</cp:revision>
  <dcterms:created xsi:type="dcterms:W3CDTF">2009-02-25T21:50:16Z</dcterms:created>
  <dcterms:modified xsi:type="dcterms:W3CDTF">2023-10-24T22:16:45Z</dcterms:modified>
</cp:coreProperties>
</file>